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embeddings/oleObject18.bin" ContentType="application/vnd.openxmlformats-officedocument.oleObject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5.xml" ContentType="application/vnd.openxmlformats-officedocument.presentationml.notesSlide+xml"/>
  <Override PartName="/ppt/embeddings/oleObject21.bin" ContentType="application/vnd.openxmlformats-officedocument.oleObject"/>
  <Override PartName="/ppt/notesSlides/notesSlide6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7.xml" ContentType="application/vnd.openxmlformats-officedocument.presentationml.notesSlide+xml"/>
  <Override PartName="/ppt/tags/tag107.xml" ContentType="application/vnd.openxmlformats-officedocument.presentationml.tags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notesSlides/notesSlide9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87"/>
  </p:notesMasterIdLst>
  <p:handoutMasterIdLst>
    <p:handoutMasterId r:id="rId88"/>
  </p:handoutMasterIdLst>
  <p:sldIdLst>
    <p:sldId id="570" r:id="rId2"/>
    <p:sldId id="575" r:id="rId3"/>
    <p:sldId id="567" r:id="rId4"/>
    <p:sldId id="557" r:id="rId5"/>
    <p:sldId id="550" r:id="rId6"/>
    <p:sldId id="573" r:id="rId7"/>
    <p:sldId id="528" r:id="rId8"/>
    <p:sldId id="560" r:id="rId9"/>
    <p:sldId id="561" r:id="rId10"/>
    <p:sldId id="549" r:id="rId11"/>
    <p:sldId id="577" r:id="rId12"/>
    <p:sldId id="563" r:id="rId13"/>
    <p:sldId id="578" r:id="rId14"/>
    <p:sldId id="520" r:id="rId15"/>
    <p:sldId id="580" r:id="rId16"/>
    <p:sldId id="568" r:id="rId17"/>
    <p:sldId id="521" r:id="rId18"/>
    <p:sldId id="522" r:id="rId19"/>
    <p:sldId id="523" r:id="rId20"/>
    <p:sldId id="525" r:id="rId21"/>
    <p:sldId id="526" r:id="rId22"/>
    <p:sldId id="576" r:id="rId23"/>
    <p:sldId id="527" r:id="rId24"/>
    <p:sldId id="554" r:id="rId25"/>
    <p:sldId id="473" r:id="rId26"/>
    <p:sldId id="474" r:id="rId27"/>
    <p:sldId id="475" r:id="rId28"/>
    <p:sldId id="476" r:id="rId29"/>
    <p:sldId id="477" r:id="rId30"/>
    <p:sldId id="574" r:id="rId31"/>
    <p:sldId id="545" r:id="rId32"/>
    <p:sldId id="546" r:id="rId33"/>
    <p:sldId id="544" r:id="rId34"/>
    <p:sldId id="572" r:id="rId35"/>
    <p:sldId id="548" r:id="rId36"/>
    <p:sldId id="581" r:id="rId37"/>
    <p:sldId id="583" r:id="rId38"/>
    <p:sldId id="584" r:id="rId39"/>
    <p:sldId id="585" r:id="rId40"/>
    <p:sldId id="586" r:id="rId41"/>
    <p:sldId id="587" r:id="rId42"/>
    <p:sldId id="588" r:id="rId43"/>
    <p:sldId id="589" r:id="rId44"/>
    <p:sldId id="590" r:id="rId45"/>
    <p:sldId id="591" r:id="rId46"/>
    <p:sldId id="592" r:id="rId47"/>
    <p:sldId id="593" r:id="rId48"/>
    <p:sldId id="594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610" r:id="rId65"/>
    <p:sldId id="611" r:id="rId66"/>
    <p:sldId id="612" r:id="rId67"/>
    <p:sldId id="613" r:id="rId68"/>
    <p:sldId id="614" r:id="rId69"/>
    <p:sldId id="626" r:id="rId70"/>
    <p:sldId id="627" r:id="rId71"/>
    <p:sldId id="628" r:id="rId72"/>
    <p:sldId id="615" r:id="rId73"/>
    <p:sldId id="616" r:id="rId74"/>
    <p:sldId id="617" r:id="rId75"/>
    <p:sldId id="618" r:id="rId76"/>
    <p:sldId id="619" r:id="rId77"/>
    <p:sldId id="620" r:id="rId78"/>
    <p:sldId id="629" r:id="rId79"/>
    <p:sldId id="630" r:id="rId80"/>
    <p:sldId id="631" r:id="rId81"/>
    <p:sldId id="621" r:id="rId82"/>
    <p:sldId id="622" r:id="rId83"/>
    <p:sldId id="623" r:id="rId84"/>
    <p:sldId id="624" r:id="rId85"/>
    <p:sldId id="625" r:id="rId86"/>
  </p:sldIdLst>
  <p:sldSz cx="12192000" cy="6858000"/>
  <p:notesSz cx="7099300" cy="10234613"/>
  <p:custDataLst>
    <p:tags r:id="rId9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B60"/>
    <a:srgbClr val="EAE636"/>
    <a:srgbClr val="FFFF00"/>
    <a:srgbClr val="3333FF"/>
    <a:srgbClr val="FF3300"/>
    <a:srgbClr val="CC00CC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18" autoAdjust="0"/>
  </p:normalViewPr>
  <p:slideViewPr>
    <p:cSldViewPr>
      <p:cViewPr varScale="1">
        <p:scale>
          <a:sx n="73" d="100"/>
          <a:sy n="73" d="100"/>
        </p:scale>
        <p:origin x="-120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gs" Target="tags/tag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image" Target="../media/image29.png"/><Relationship Id="rId2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image" Target="../media/image111.png"/><Relationship Id="rId2" Type="http://schemas.openxmlformats.org/officeDocument/2006/relationships/image" Target="../media/image1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C1A9D02-DD21-4898-A59D-07F6DF830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27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656C15A-65A9-4188-BE47-91B53ACA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3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4225" indent="-301625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0688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5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30A1C1-45D6-CD44-B9B2-54FB1FBF990D}" type="slidenum">
              <a:rPr lang="en-US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192" y="766581"/>
            <a:ext cx="4658916" cy="3837980"/>
          </a:xfrm>
          <a:ln/>
        </p:spPr>
      </p:sp>
      <p:sp>
        <p:nvSpPr>
          <p:cNvPr id="179204" name="Rectangle 3"/>
          <p:cNvSpPr>
            <a:spLocks noGrp="1"/>
          </p:cNvSpPr>
          <p:nvPr>
            <p:ph type="body" idx="1"/>
          </p:nvPr>
        </p:nvSpPr>
        <p:spPr>
          <a:xfrm>
            <a:off x="945957" y="4861781"/>
            <a:ext cx="5207386" cy="460625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8188" tIns="49093" rIns="98188" bIns="49093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4225" indent="-301625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0688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5" indent="-2413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78581F-AF13-3D44-8F46-5CFC5D3BC726}" type="slidenum">
              <a:rPr lang="en-US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6C15A-65A9-4188-BE47-91B53ACA740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4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FA1E42E-5FE5-4695-BF4E-B1F8A44E7D4E}" type="slidenum">
              <a:rPr lang="en-US" smtClean="0"/>
              <a:pPr defTabSz="965200"/>
              <a:t>46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87ABB99-7FAB-4D76-A882-7FB521C369F4}" type="slidenum">
              <a:rPr lang="en-US" smtClean="0"/>
              <a:pPr defTabSz="965200"/>
              <a:t>47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C97D8A-A2EA-CD4B-AAD4-C0AD57C996AD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1797" name="Slide Number Placeholder 3"/>
          <p:cNvSpPr txBox="1">
            <a:spLocks noGrp="1"/>
          </p:cNvSpPr>
          <p:nvPr/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36B8566-CFE4-7441-B0A6-082852D283DF}" type="slidenum">
              <a:rPr lang="en-US" sz="1300">
                <a:solidFill>
                  <a:srgbClr val="000000"/>
                </a:solidFill>
              </a:rPr>
              <a:pPr algn="r" eaLnBrk="1" hangingPunct="1"/>
              <a:t>69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1798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CS 376 Lecture 7 Segmentation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4377A6-7575-9345-855C-B8A4D08B0B81}" type="slidenum">
              <a:rPr lang="en-US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45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CS 376 Lecture 7 Segmentation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D341DC-98EE-924E-8141-6293D808D5AA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1" name="Rectangle 7"/>
          <p:cNvSpPr txBox="1">
            <a:spLocks noGrp="1" noChangeArrowheads="1"/>
          </p:cNvSpPr>
          <p:nvPr/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EA86C39-5842-5243-9B92-104052C56940}" type="slidenum">
              <a:rPr lang="en-US" sz="1300">
                <a:solidFill>
                  <a:srgbClr val="000000"/>
                </a:solidFill>
              </a:rPr>
              <a:pPr algn="r" eaLnBrk="1" hangingPunct="1"/>
              <a:t>71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5894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CS 376 Lecture 7 Segmentation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DC11-8EFA-4DB0-87BB-57578885DC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C7BAE-4B66-4EEC-B79A-1A698F2195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271A-B7D9-48EC-BE1B-7049E40E9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BA664-188E-4D15-A720-E7568CF80E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BBF8-8C7C-468A-A607-4A79223C5B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B447F-1489-40A1-8505-7B2E946D4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AE0D-0584-46A6-858B-7BBA326602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F6D5-C5C6-48F0-B3FD-F4C9368729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BB04D-0C1C-4B1B-B2D0-898EDBE9C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9B20-1798-443C-80EC-8A3FB7CF1F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8F80A-C317-4557-8A62-ED43EB137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2A4B744-0245-4492-B137-6352EFB25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.xml"/><Relationship Id="rId8" Type="http://schemas.openxmlformats.org/officeDocument/2006/relationships/image" Target="../media/image13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33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4.png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5.png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1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20" Type="http://schemas.openxmlformats.org/officeDocument/2006/relationships/image" Target="../media/image46.pn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25.png"/><Relationship Id="rId15" Type="http://schemas.openxmlformats.org/officeDocument/2006/relationships/image" Target="../media/image52.png"/><Relationship Id="rId1" Type="http://schemas.openxmlformats.org/officeDocument/2006/relationships/tags" Target="../tags/tag26.x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tags" Target="../tags/tag31.xml"/><Relationship Id="rId7" Type="http://schemas.openxmlformats.org/officeDocument/2006/relationships/tags" Target="../tags/tag32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7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58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5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25.png"/><Relationship Id="rId19" Type="http://schemas.openxmlformats.org/officeDocument/2006/relationships/image" Target="../media/image52.png"/><Relationship Id="rId1" Type="http://schemas.openxmlformats.org/officeDocument/2006/relationships/tags" Target="../tags/tag42.xml"/><Relationship Id="rId2" Type="http://schemas.openxmlformats.org/officeDocument/2006/relationships/tags" Target="../tags/tag43.xml"/><Relationship Id="rId3" Type="http://schemas.openxmlformats.org/officeDocument/2006/relationships/tags" Target="../tags/tag44.xml"/><Relationship Id="rId4" Type="http://schemas.openxmlformats.org/officeDocument/2006/relationships/tags" Target="../tags/tag45.xml"/><Relationship Id="rId5" Type="http://schemas.openxmlformats.org/officeDocument/2006/relationships/tags" Target="../tags/tag46.xml"/><Relationship Id="rId6" Type="http://schemas.openxmlformats.org/officeDocument/2006/relationships/tags" Target="../tags/tag47.xml"/><Relationship Id="rId7" Type="http://schemas.openxmlformats.org/officeDocument/2006/relationships/tags" Target="../tags/tag48.xml"/><Relationship Id="rId8" Type="http://schemas.openxmlformats.org/officeDocument/2006/relationships/tags" Target="../tags/tag49.xml"/><Relationship Id="rId9" Type="http://schemas.openxmlformats.org/officeDocument/2006/relationships/tags" Target="../tags/tag50.xml"/><Relationship Id="rId10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20" Type="http://schemas.openxmlformats.org/officeDocument/2006/relationships/image" Target="../media/image79.png"/><Relationship Id="rId10" Type="http://schemas.openxmlformats.org/officeDocument/2006/relationships/tags" Target="../tags/tag6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69.png"/><Relationship Id="rId16" Type="http://schemas.openxmlformats.org/officeDocument/2006/relationships/image" Target="../media/image72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tags" Target="../tags/tag55.xml"/><Relationship Id="rId6" Type="http://schemas.openxmlformats.org/officeDocument/2006/relationships/tags" Target="../tags/tag56.xml"/><Relationship Id="rId7" Type="http://schemas.openxmlformats.org/officeDocument/2006/relationships/tags" Target="../tags/tag57.xml"/><Relationship Id="rId8" Type="http://schemas.openxmlformats.org/officeDocument/2006/relationships/tags" Target="../tags/tag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4" Type="http://schemas.openxmlformats.org/officeDocument/2006/relationships/tags" Target="../tags/tag64.xml"/><Relationship Id="rId5" Type="http://schemas.openxmlformats.org/officeDocument/2006/relationships/tags" Target="../tags/tag65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76.png"/><Relationship Id="rId11" Type="http://schemas.openxmlformats.org/officeDocument/2006/relationships/image" Target="../media/image83.png"/><Relationship Id="rId1" Type="http://schemas.openxmlformats.org/officeDocument/2006/relationships/tags" Target="../tags/tag61.xml"/><Relationship Id="rId2" Type="http://schemas.openxmlformats.org/officeDocument/2006/relationships/tags" Target="../tags/tag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tags" Target="../tags/tag66.xml"/><Relationship Id="rId2" Type="http://schemas.openxmlformats.org/officeDocument/2006/relationships/tags" Target="../tags/tag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tags" Target="../tags/tag70.xml"/><Relationship Id="rId2" Type="http://schemas.openxmlformats.org/officeDocument/2006/relationships/tags" Target="../tags/tag7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10" Type="http://schemas.openxmlformats.org/officeDocument/2006/relationships/tags" Target="../tags/tag81.xml"/><Relationship Id="rId11" Type="http://schemas.openxmlformats.org/officeDocument/2006/relationships/tags" Target="../tags/tag82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1" Type="http://schemas.openxmlformats.org/officeDocument/2006/relationships/tags" Target="../tags/tag72.xml"/><Relationship Id="rId2" Type="http://schemas.openxmlformats.org/officeDocument/2006/relationships/tags" Target="../tags/tag73.xml"/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tags" Target="../tags/tag78.xml"/><Relationship Id="rId8" Type="http://schemas.openxmlformats.org/officeDocument/2006/relationships/tags" Target="../tags/tag7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tags" Target="../tags/tag83.xml"/><Relationship Id="rId2" Type="http://schemas.openxmlformats.org/officeDocument/2006/relationships/tags" Target="../tags/tag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11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12.png"/><Relationship Id="rId7" Type="http://schemas.openxmlformats.org/officeDocument/2006/relationships/oleObject" Target="../embeddings/oleObject16.bin"/><Relationship Id="rId8" Type="http://schemas.openxmlformats.org/officeDocument/2006/relationships/image" Target="../media/image113.png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116.png"/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" Type="http://schemas.openxmlformats.org/officeDocument/2006/relationships/vmlDrawing" Target="../drawings/vmlDrawing6.vml"/><Relationship Id="rId2" Type="http://schemas.openxmlformats.org/officeDocument/2006/relationships/tags" Target="../tags/tag85.xml"/><Relationship Id="rId3" Type="http://schemas.openxmlformats.org/officeDocument/2006/relationships/tags" Target="../tags/tag8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6" Type="http://schemas.openxmlformats.org/officeDocument/2006/relationships/image" Target="../media/image118.wmf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6.png"/><Relationship Id="rId5" Type="http://schemas.openxmlformats.org/officeDocument/2006/relationships/image" Target="../media/image124.png"/><Relationship Id="rId1" Type="http://schemas.openxmlformats.org/officeDocument/2006/relationships/tags" Target="../tags/tag87.xml"/><Relationship Id="rId2" Type="http://schemas.openxmlformats.org/officeDocument/2006/relationships/tags" Target="../tags/tag8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27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2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1" Type="http://schemas.openxmlformats.org/officeDocument/2006/relationships/tags" Target="../tags/tag89.xml"/><Relationship Id="rId2" Type="http://schemas.openxmlformats.org/officeDocument/2006/relationships/tags" Target="../tags/tag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4" Type="http://schemas.openxmlformats.org/officeDocument/2006/relationships/tags" Target="../tags/tag95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" Type="http://schemas.openxmlformats.org/officeDocument/2006/relationships/tags" Target="../tags/tag92.xml"/><Relationship Id="rId2" Type="http://schemas.openxmlformats.org/officeDocument/2006/relationships/tags" Target="../tags/tag9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emf"/><Relationship Id="rId7" Type="http://schemas.openxmlformats.org/officeDocument/2006/relationships/image" Target="../media/image146.emf"/><Relationship Id="rId8" Type="http://schemas.openxmlformats.org/officeDocument/2006/relationships/image" Target="../media/image147.emf"/><Relationship Id="rId1" Type="http://schemas.openxmlformats.org/officeDocument/2006/relationships/tags" Target="../tags/tag96.xml"/><Relationship Id="rId2" Type="http://schemas.openxmlformats.org/officeDocument/2006/relationships/tags" Target="../tags/tag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9.png"/><Relationship Id="rId5" Type="http://schemas.openxmlformats.org/officeDocument/2006/relationships/image" Target="../media/image142.png"/><Relationship Id="rId6" Type="http://schemas.openxmlformats.org/officeDocument/2006/relationships/image" Target="../media/image148.png"/><Relationship Id="rId1" Type="http://schemas.openxmlformats.org/officeDocument/2006/relationships/tags" Target="../tags/tag98.xml"/><Relationship Id="rId2" Type="http://schemas.openxmlformats.org/officeDocument/2006/relationships/tags" Target="../tags/tag9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48.png"/><Relationship Id="rId1" Type="http://schemas.openxmlformats.org/officeDocument/2006/relationships/tags" Target="../tags/tag100.xml"/><Relationship Id="rId2" Type="http://schemas.openxmlformats.org/officeDocument/2006/relationships/tags" Target="../tags/tag10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4" Type="http://schemas.openxmlformats.org/officeDocument/2006/relationships/tags" Target="../tags/tag105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" Type="http://schemas.openxmlformats.org/officeDocument/2006/relationships/tags" Target="../tags/tag102.xml"/><Relationship Id="rId2" Type="http://schemas.openxmlformats.org/officeDocument/2006/relationships/tags" Target="../tags/tag10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10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0" Type="http://schemas.openxmlformats.org/officeDocument/2006/relationships/image" Target="../media/image171.png"/><Relationship Id="rId11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73.jpeg"/><Relationship Id="rId5" Type="http://schemas.openxmlformats.org/officeDocument/2006/relationships/image" Target="../media/image174.jpeg"/><Relationship Id="rId6" Type="http://schemas.openxmlformats.org/officeDocument/2006/relationships/image" Target="../media/image175.jpeg"/><Relationship Id="rId1" Type="http://schemas.openxmlformats.org/officeDocument/2006/relationships/tags" Target="../tags/tag107.x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6.jpeg"/><Relationship Id="rId1" Type="http://schemas.openxmlformats.org/officeDocument/2006/relationships/tags" Target="../tags/tag108.xml"/><Relationship Id="rId2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1" Type="http://schemas.openxmlformats.org/officeDocument/2006/relationships/tags" Target="../tags/tag109.x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1" Type="http://schemas.openxmlformats.org/officeDocument/2006/relationships/tags" Target="../tags/tag110.xml"/><Relationship Id="rId2" Type="http://schemas.openxmlformats.org/officeDocument/2006/relationships/tags" Target="../tags/tag1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1" Type="http://schemas.openxmlformats.org/officeDocument/2006/relationships/tags" Target="../tags/tag113.x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washington.edu/research/imagedatabase/demo/kmcluste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858" y="1371898"/>
            <a:ext cx="11428412" cy="4295178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Perceptrons</a:t>
            </a:r>
            <a:endParaRPr lang="en-US" sz="36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133600" y="1189038"/>
            <a:ext cx="8229600" cy="4525962"/>
          </a:xfrm>
        </p:spPr>
        <p:txBody>
          <a:bodyPr/>
          <a:lstStyle/>
          <a:p>
            <a:r>
              <a:rPr lang="en-US" sz="2400" dirty="0" smtClean="0"/>
              <a:t>Binary case: compare features to a weight vector</a:t>
            </a:r>
          </a:p>
          <a:p>
            <a:r>
              <a:rPr lang="en-US" sz="2400" dirty="0" smtClean="0"/>
              <a:t>Learning: figure out the weight vector from examples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00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76200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43200" y="2543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4</a:t>
            </a:r>
          </a:p>
          <a:p>
            <a:r>
              <a:rPr lang="en-US" sz="1200">
                <a:latin typeface="Courier New" pitchFamily="49" charset="0"/>
              </a:rPr>
              <a:t>YOUR_NAME   :-1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:-3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7" name="Double Bracket 6"/>
          <p:cNvSpPr/>
          <p:nvPr/>
        </p:nvSpPr>
        <p:spPr>
          <a:xfrm>
            <a:off x="2743200" y="2438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8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200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2766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Line 7"/>
          <p:cNvSpPr>
            <a:spLocks noChangeShapeType="1"/>
          </p:cNvSpPr>
          <p:nvPr/>
        </p:nvSpPr>
        <p:spPr bwMode="auto">
          <a:xfrm flipH="1" flipV="1">
            <a:off x="4876800" y="3352800"/>
            <a:ext cx="838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5715000" y="3657600"/>
            <a:ext cx="381000" cy="1066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53340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715000" y="4724400"/>
            <a:ext cx="990600" cy="3810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772400" y="53086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0</a:t>
            </a:r>
          </a:p>
          <a:p>
            <a:r>
              <a:rPr lang="en-US" sz="1200">
                <a:latin typeface="Courier New" pitchFamily="49" charset="0"/>
              </a:rPr>
              <a:t>YOUR_NAME   : 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17" name="Double Bracket 16"/>
          <p:cNvSpPr/>
          <p:nvPr/>
        </p:nvSpPr>
        <p:spPr>
          <a:xfrm>
            <a:off x="7772400" y="52578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1905000" y="5715000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Dot product            positive means the positive class</a:t>
            </a:r>
          </a:p>
        </p:txBody>
      </p:sp>
      <p:pic>
        <p:nvPicPr>
          <p:cNvPr id="20497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5791200"/>
            <a:ext cx="5334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4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Rules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845" y="2362200"/>
            <a:ext cx="946395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Binary Decision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 the space of feature vectors</a:t>
            </a:r>
          </a:p>
          <a:p>
            <a:pPr lvl="1" eaLnBrk="1" hangingPunct="1"/>
            <a:r>
              <a:rPr lang="en-US" sz="2400" dirty="0" smtClean="0"/>
              <a:t>Examples are points</a:t>
            </a:r>
          </a:p>
          <a:p>
            <a:pPr lvl="1" eaLnBrk="1" hangingPunct="1"/>
            <a:r>
              <a:rPr lang="en-US" sz="2400" dirty="0" smtClean="0"/>
              <a:t>Any weight vector is a </a:t>
            </a:r>
            <a:r>
              <a:rPr lang="en-US" sz="2400" dirty="0" err="1" smtClean="0"/>
              <a:t>hyperplane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One side corresponds to Y=+1</a:t>
            </a:r>
          </a:p>
          <a:p>
            <a:pPr lvl="1" eaLnBrk="1" hangingPunct="1"/>
            <a:r>
              <a:rPr lang="en-US" sz="2400" dirty="0" smtClean="0"/>
              <a:t>Other corresponds to Y=-1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00200" y="4724400"/>
            <a:ext cx="1676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-3</a:t>
            </a:r>
          </a:p>
          <a:p>
            <a:r>
              <a:rPr lang="en-US">
                <a:latin typeface="Courier New" pitchFamily="49" charset="0"/>
              </a:rPr>
              <a:t>free  :  4</a:t>
            </a:r>
          </a:p>
          <a:p>
            <a:r>
              <a:rPr lang="en-US">
                <a:latin typeface="Courier New" pitchFamily="49" charset="0"/>
              </a:rPr>
              <a:t>money :  2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150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11625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6400800" y="56388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6400800" y="3505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2484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3152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96000" y="54244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096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096000" y="3595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 rot="-1185043">
            <a:off x="5791200" y="3962400"/>
            <a:ext cx="1117600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rot="-646224">
            <a:off x="6446838" y="3852863"/>
            <a:ext cx="647700" cy="2309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8229600" y="5729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free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 rot="-5400000">
            <a:off x="5212557" y="3474243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money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010400" y="4114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+1 = SPAM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724400" y="5562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-1 = HAM</a:t>
            </a:r>
          </a:p>
        </p:txBody>
      </p:sp>
      <p:pic>
        <p:nvPicPr>
          <p:cNvPr id="27667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6248400"/>
            <a:ext cx="1219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841" y="1447800"/>
            <a:ext cx="5638317" cy="1861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  <p:bldP spid="27662" grpId="0" animBg="1"/>
      <p:bldP spid="27665" grpId="0"/>
      <p:bldP spid="276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Updates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740316"/>
            <a:ext cx="7772400" cy="3871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wrong: adjust the weight vector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219829"/>
            <a:ext cx="4800600" cy="1979942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353284"/>
            <a:ext cx="4800600" cy="1523032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042" y="4953000"/>
            <a:ext cx="4794515" cy="1600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wrong: adjust the weight vector by adding or subtracting the feature vector. Subtract if y* is -1.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253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8122" y="1856161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81647" y="3261099"/>
            <a:ext cx="2190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5975" y="5924550"/>
            <a:ext cx="2508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1322" y="2614986"/>
            <a:ext cx="730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30300" y="2867025"/>
            <a:ext cx="3746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Line 7"/>
          <p:cNvSpPr>
            <a:spLocks noChangeShapeType="1"/>
          </p:cNvSpPr>
          <p:nvPr/>
        </p:nvSpPr>
        <p:spPr bwMode="auto">
          <a:xfrm flipH="1" flipV="1">
            <a:off x="8067185" y="2237161"/>
            <a:ext cx="711200" cy="2120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Line 15"/>
          <p:cNvSpPr>
            <a:spLocks noChangeShapeType="1"/>
          </p:cNvSpPr>
          <p:nvPr/>
        </p:nvSpPr>
        <p:spPr bwMode="auto">
          <a:xfrm flipH="1">
            <a:off x="7262322" y="2237161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Line 16"/>
          <p:cNvSpPr>
            <a:spLocks noChangeShapeType="1"/>
          </p:cNvSpPr>
          <p:nvPr/>
        </p:nvSpPr>
        <p:spPr bwMode="auto">
          <a:xfrm flipH="1" flipV="1">
            <a:off x="7262322" y="3694486"/>
            <a:ext cx="1516063" cy="66357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>
            <a:off x="8811722" y="2819774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13"/>
          <p:cNvSpPr>
            <a:spLocks/>
          </p:cNvSpPr>
          <p:nvPr/>
        </p:nvSpPr>
        <p:spPr bwMode="auto">
          <a:xfrm rot="-6620302">
            <a:off x="8465647" y="3450011"/>
            <a:ext cx="719138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13"/>
          <p:cNvSpPr>
            <a:spLocks/>
          </p:cNvSpPr>
          <p:nvPr/>
        </p:nvSpPr>
        <p:spPr bwMode="auto">
          <a:xfrm rot="-9428567">
            <a:off x="8840297" y="2448299"/>
            <a:ext cx="541338" cy="3132137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7" grpId="0" animBg="1"/>
      <p:bldP spid="31759" grpId="0" animBg="1"/>
      <p:bldP spid="317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Perceptron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pPr eaLnBrk="1" hangingPunct="1"/>
            <a:r>
              <a:rPr lang="en-US" dirty="0" smtClean="0"/>
              <a:t>Separable Case</a:t>
            </a:r>
          </a:p>
        </p:txBody>
      </p:sp>
      <p:graphicFrame>
        <p:nvGraphicFramePr>
          <p:cNvPr id="1383428" name="Object 4"/>
          <p:cNvGraphicFramePr>
            <a:graphicFrameLocks noChangeAspect="1"/>
          </p:cNvGraphicFramePr>
          <p:nvPr/>
        </p:nvGraphicFramePr>
        <p:xfrm>
          <a:off x="3636963" y="2078038"/>
          <a:ext cx="47910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Photo Editor Photo" r:id="rId3" imgW="4791744" imgH="3742857" progId="MSPhotoEd.3">
                  <p:embed/>
                </p:oleObj>
              </mc:Choice>
              <mc:Fallback>
                <p:oleObj name="Photo Editor Photo" r:id="rId3" imgW="4791744" imgH="37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2078038"/>
                        <a:ext cx="47910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29" name="Object 5"/>
          <p:cNvGraphicFramePr>
            <a:graphicFrameLocks noChangeAspect="1"/>
          </p:cNvGraphicFramePr>
          <p:nvPr/>
        </p:nvGraphicFramePr>
        <p:xfrm>
          <a:off x="3681413" y="2095500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Photo Editor Photo" r:id="rId5" imgW="4753639" imgH="3704762" progId="MSPhotoEd.3">
                  <p:embed/>
                </p:oleObj>
              </mc:Choice>
              <mc:Fallback>
                <p:oleObj name="Photo Editor Photo" r:id="rId5" imgW="4753639" imgH="370476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2095500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0" name="Object 6"/>
          <p:cNvGraphicFramePr>
            <a:graphicFrameLocks noChangeAspect="1"/>
          </p:cNvGraphicFramePr>
          <p:nvPr/>
        </p:nvGraphicFramePr>
        <p:xfrm>
          <a:off x="3648075" y="2066925"/>
          <a:ext cx="475297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Photo Editor Photo" r:id="rId7" imgW="4753639" imgH="3780952" progId="MSPhotoEd.3">
                  <p:embed/>
                </p:oleObj>
              </mc:Choice>
              <mc:Fallback>
                <p:oleObj name="Photo Editor Photo" r:id="rId7" imgW="4753639" imgH="3780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2066925"/>
                        <a:ext cx="475297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1" name="Object 7"/>
          <p:cNvGraphicFramePr>
            <a:graphicFrameLocks noChangeAspect="1"/>
          </p:cNvGraphicFramePr>
          <p:nvPr/>
        </p:nvGraphicFramePr>
        <p:xfrm>
          <a:off x="3552825" y="2101850"/>
          <a:ext cx="49053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Photo Editor Photo" r:id="rId9" imgW="4904762" imgH="3761905" progId="MSPhotoEd.3">
                  <p:embed/>
                </p:oleObj>
              </mc:Choice>
              <mc:Fallback>
                <p:oleObj name="Photo Editor Photo" r:id="rId9" imgW="4904762" imgH="3761905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825" y="2101850"/>
                        <a:ext cx="4905375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2" name="Object 8"/>
          <p:cNvGraphicFramePr>
            <a:graphicFrameLocks noChangeAspect="1"/>
          </p:cNvGraphicFramePr>
          <p:nvPr/>
        </p:nvGraphicFramePr>
        <p:xfrm>
          <a:off x="3509963" y="2095500"/>
          <a:ext cx="49434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Photo Editor Photo" r:id="rId11" imgW="4944165" imgH="3742857" progId="MSPhotoEd.3">
                  <p:embed/>
                </p:oleObj>
              </mc:Choice>
              <mc:Fallback>
                <p:oleObj name="Photo Editor Photo" r:id="rId11" imgW="4944165" imgH="3742857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095500"/>
                        <a:ext cx="49434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3" name="Object 9"/>
          <p:cNvGraphicFramePr>
            <a:graphicFrameLocks noChangeAspect="1"/>
          </p:cNvGraphicFramePr>
          <p:nvPr/>
        </p:nvGraphicFramePr>
        <p:xfrm>
          <a:off x="3594100" y="2074863"/>
          <a:ext cx="484822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Photo Editor Photo" r:id="rId13" imgW="4847619" imgH="3780952" progId="MSPhotoEd.3">
                  <p:embed/>
                </p:oleObj>
              </mc:Choice>
              <mc:Fallback>
                <p:oleObj name="Photo Editor Photo" r:id="rId13" imgW="4847619" imgH="378095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074863"/>
                        <a:ext cx="484822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4" name="Object 10"/>
          <p:cNvGraphicFramePr>
            <a:graphicFrameLocks noChangeAspect="1"/>
          </p:cNvGraphicFramePr>
          <p:nvPr/>
        </p:nvGraphicFramePr>
        <p:xfrm>
          <a:off x="3657600" y="2128838"/>
          <a:ext cx="4714875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Photo Editor Photo" r:id="rId15" imgW="4715533" imgH="3666667" progId="MSPhotoEd.3">
                  <p:embed/>
                </p:oleObj>
              </mc:Choice>
              <mc:Fallback>
                <p:oleObj name="Photo Editor Photo" r:id="rId15" imgW="4715533" imgH="3666667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128838"/>
                        <a:ext cx="4714875" cy="366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5" name="Object 11"/>
          <p:cNvGraphicFramePr>
            <a:graphicFrameLocks noChangeAspect="1"/>
          </p:cNvGraphicFramePr>
          <p:nvPr/>
        </p:nvGraphicFramePr>
        <p:xfrm>
          <a:off x="3640138" y="2073275"/>
          <a:ext cx="46577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Photo Editor Photo" r:id="rId17" imgW="4657143" imgH="3742857" progId="MSPhotoEd.3">
                  <p:embed/>
                </p:oleObj>
              </mc:Choice>
              <mc:Fallback>
                <p:oleObj name="Photo Editor Photo" r:id="rId17" imgW="4657143" imgH="3742857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2073275"/>
                        <a:ext cx="46577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Multiclass Decision Rule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we have multiple classes:</a:t>
            </a:r>
          </a:p>
          <a:p>
            <a:pPr lvl="1" eaLnBrk="1" hangingPunct="1"/>
            <a:r>
              <a:rPr lang="en-US" sz="2000" dirty="0" smtClean="0"/>
              <a:t>A weight vector for each class: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Score (activation) of a class y: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1100" dirty="0" smtClean="0"/>
          </a:p>
          <a:p>
            <a:pPr lvl="1" eaLnBrk="1" hangingPunct="1"/>
            <a:r>
              <a:rPr lang="en-US" sz="2000" dirty="0" smtClean="0"/>
              <a:t>Prediction highest score wins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7338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96200" y="37068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51816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34020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459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53600" y="53070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05000" y="2667000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8686800" y="37830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8915400" y="47736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8229600" y="47736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TextBox 27"/>
          <p:cNvSpPr txBox="1">
            <a:spLocks noChangeArrowheads="1"/>
          </p:cNvSpPr>
          <p:nvPr/>
        </p:nvSpPr>
        <p:spPr bwMode="auto">
          <a:xfrm>
            <a:off x="5791200" y="63246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Binary = multiclass where the negative class has weight zero</a:t>
            </a:r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9200" y="38100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0" y="49847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800" y="48006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378615"/>
            <a:ext cx="4648200" cy="166920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Multiclass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all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Pick up training examples one by 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Predict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correct, no change!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wrong: lower score of wrong answer, raise score of right answer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8013" y="4953000"/>
            <a:ext cx="26955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68488" y="5638800"/>
            <a:ext cx="30432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971800"/>
            <a:ext cx="3663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9067800" y="2667000"/>
            <a:ext cx="3048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9372600" y="3200400"/>
            <a:ext cx="1219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9144000" y="3810000"/>
            <a:ext cx="2286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4" name="Picture 2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9200" y="2362200"/>
            <a:ext cx="4365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17000" y="4679950"/>
            <a:ext cx="5254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Line 13"/>
          <p:cNvSpPr>
            <a:spLocks noChangeShapeType="1"/>
          </p:cNvSpPr>
          <p:nvPr/>
        </p:nvSpPr>
        <p:spPr bwMode="auto">
          <a:xfrm flipV="1">
            <a:off x="9372600" y="32004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7" name="Picture 1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48800" y="2819400"/>
            <a:ext cx="2190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3743" name="Line 15"/>
          <p:cNvSpPr>
            <a:spLocks noChangeShapeType="1"/>
          </p:cNvSpPr>
          <p:nvPr/>
        </p:nvSpPr>
        <p:spPr bwMode="auto">
          <a:xfrm flipH="1">
            <a:off x="8991600" y="26670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4" name="Line 16"/>
          <p:cNvSpPr>
            <a:spLocks noChangeShapeType="1"/>
          </p:cNvSpPr>
          <p:nvPr/>
        </p:nvSpPr>
        <p:spPr bwMode="auto">
          <a:xfrm flipH="1" flipV="1">
            <a:off x="8991600" y="3276600"/>
            <a:ext cx="381000" cy="533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5" name="Line 17"/>
          <p:cNvSpPr>
            <a:spLocks noChangeShapeType="1"/>
          </p:cNvSpPr>
          <p:nvPr/>
        </p:nvSpPr>
        <p:spPr bwMode="auto">
          <a:xfrm flipV="1">
            <a:off x="10591800" y="25908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6" name="Line 18"/>
          <p:cNvSpPr>
            <a:spLocks noChangeShapeType="1"/>
          </p:cNvSpPr>
          <p:nvPr/>
        </p:nvSpPr>
        <p:spPr bwMode="auto">
          <a:xfrm flipV="1">
            <a:off x="9372600" y="2590800"/>
            <a:ext cx="1295400" cy="12192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403" name="Picture 2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028238" y="3635375"/>
            <a:ext cx="5635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16392" grpId="0" animBg="1"/>
      <p:bldP spid="16393" grpId="0" animBg="1"/>
      <p:bldP spid="16396" grpId="0" animBg="1"/>
      <p:bldP spid="1353743" grpId="0" animBg="1"/>
      <p:bldP spid="1353744" grpId="0" animBg="1"/>
      <p:bldP spid="1353745" grpId="0" animBg="1"/>
      <p:bldP spid="13537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Multiclass Perceptron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46163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1</a:t>
            </a:r>
          </a:p>
          <a:p>
            <a:r>
              <a:rPr lang="en-US">
                <a:latin typeface="Courier New" pitchFamily="49" charset="0"/>
              </a:rPr>
              <a:t>win   : 0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675" y="3971925"/>
            <a:ext cx="17922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35562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952875"/>
            <a:ext cx="21431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296400" y="457517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9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0075" y="3952875"/>
            <a:ext cx="1382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19200" y="1524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vote”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219200" y="21478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“win the election”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219200" y="27574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game”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Error-Driven Classification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413" y="1676756"/>
            <a:ext cx="9767387" cy="388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Properties of Perceptrons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Separability</a:t>
            </a:r>
            <a:r>
              <a:rPr lang="en-US" sz="2400" dirty="0" smtClean="0"/>
              <a:t>: true if some parameters get the training set perfectly correct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Convergence: if the training is separable, </a:t>
            </a:r>
            <a:r>
              <a:rPr lang="en-US" sz="2400" dirty="0" err="1" smtClean="0"/>
              <a:t>perceptron</a:t>
            </a:r>
            <a:r>
              <a:rPr lang="en-US" sz="2400" dirty="0" smtClean="0"/>
              <a:t> will eventually converge (binary case)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Mistake Bound: the maximum number of mistakes (binary case) related to the </a:t>
            </a:r>
            <a:r>
              <a:rPr lang="en-US" sz="2400" i="1" dirty="0" smtClean="0"/>
              <a:t>margin</a:t>
            </a:r>
            <a:r>
              <a:rPr lang="en-US" sz="2400" dirty="0" smtClean="0"/>
              <a:t> or degree of </a:t>
            </a:r>
            <a:r>
              <a:rPr lang="en-US" sz="2400" dirty="0" err="1" smtClean="0"/>
              <a:t>separability</a:t>
            </a:r>
            <a:endParaRPr lang="en-US" sz="2400" i="1" dirty="0" smtClean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9310688" y="47117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8777288" y="4787900"/>
            <a:ext cx="1981200" cy="1600200"/>
            <a:chOff x="3364" y="2169"/>
            <a:chExt cx="1248" cy="1008"/>
          </a:xfrm>
        </p:grpSpPr>
        <p:sp>
          <p:nvSpPr>
            <p:cNvPr id="26660" name="Line 6"/>
            <p:cNvSpPr>
              <a:spLocks noChangeShapeType="1"/>
            </p:cNvSpPr>
            <p:nvPr/>
          </p:nvSpPr>
          <p:spPr bwMode="auto">
            <a:xfrm>
              <a:off x="3604" y="260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1" name="Group 7"/>
            <p:cNvGrpSpPr>
              <a:grpSpLocks/>
            </p:cNvGrpSpPr>
            <p:nvPr/>
          </p:nvGrpSpPr>
          <p:grpSpPr bwMode="auto">
            <a:xfrm>
              <a:off x="4324" y="2409"/>
              <a:ext cx="96" cy="96"/>
              <a:chOff x="5040" y="1392"/>
              <a:chExt cx="96" cy="96"/>
            </a:xfrm>
          </p:grpSpPr>
          <p:sp>
            <p:nvSpPr>
              <p:cNvPr id="26682" name="Line 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Line 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62" name="Line 10"/>
            <p:cNvSpPr>
              <a:spLocks noChangeShapeType="1"/>
            </p:cNvSpPr>
            <p:nvPr/>
          </p:nvSpPr>
          <p:spPr bwMode="auto">
            <a:xfrm>
              <a:off x="3604" y="288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Line 11"/>
            <p:cNvSpPr>
              <a:spLocks noChangeShapeType="1"/>
            </p:cNvSpPr>
            <p:nvPr/>
          </p:nvSpPr>
          <p:spPr bwMode="auto">
            <a:xfrm>
              <a:off x="3988" y="293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12"/>
            <p:cNvSpPr>
              <a:spLocks noChangeShapeType="1"/>
            </p:cNvSpPr>
            <p:nvPr/>
          </p:nvSpPr>
          <p:spPr bwMode="auto">
            <a:xfrm>
              <a:off x="3364" y="269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13"/>
            <p:cNvSpPr>
              <a:spLocks noChangeShapeType="1"/>
            </p:cNvSpPr>
            <p:nvPr/>
          </p:nvSpPr>
          <p:spPr bwMode="auto">
            <a:xfrm>
              <a:off x="3604" y="236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6" name="Group 14"/>
            <p:cNvGrpSpPr>
              <a:grpSpLocks/>
            </p:cNvGrpSpPr>
            <p:nvPr/>
          </p:nvGrpSpPr>
          <p:grpSpPr bwMode="auto">
            <a:xfrm>
              <a:off x="4420" y="2697"/>
              <a:ext cx="96" cy="96"/>
              <a:chOff x="5040" y="1392"/>
              <a:chExt cx="96" cy="96"/>
            </a:xfrm>
          </p:grpSpPr>
          <p:sp>
            <p:nvSpPr>
              <p:cNvPr id="26680" name="Line 15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1" name="Line 16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7" name="Group 17"/>
            <p:cNvGrpSpPr>
              <a:grpSpLocks/>
            </p:cNvGrpSpPr>
            <p:nvPr/>
          </p:nvGrpSpPr>
          <p:grpSpPr bwMode="auto">
            <a:xfrm>
              <a:off x="4084" y="2361"/>
              <a:ext cx="96" cy="96"/>
              <a:chOff x="5040" y="1392"/>
              <a:chExt cx="96" cy="96"/>
            </a:xfrm>
          </p:grpSpPr>
          <p:sp>
            <p:nvSpPr>
              <p:cNvPr id="26678" name="Line 1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Line 1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8" name="Group 20"/>
            <p:cNvGrpSpPr>
              <a:grpSpLocks/>
            </p:cNvGrpSpPr>
            <p:nvPr/>
          </p:nvGrpSpPr>
          <p:grpSpPr bwMode="auto">
            <a:xfrm>
              <a:off x="4132" y="2169"/>
              <a:ext cx="96" cy="96"/>
              <a:chOff x="5040" y="1392"/>
              <a:chExt cx="96" cy="96"/>
            </a:xfrm>
          </p:grpSpPr>
          <p:sp>
            <p:nvSpPr>
              <p:cNvPr id="26676" name="Line 2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Line 2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9" name="Group 23"/>
            <p:cNvGrpSpPr>
              <a:grpSpLocks/>
            </p:cNvGrpSpPr>
            <p:nvPr/>
          </p:nvGrpSpPr>
          <p:grpSpPr bwMode="auto">
            <a:xfrm>
              <a:off x="4420" y="2217"/>
              <a:ext cx="96" cy="96"/>
              <a:chOff x="5040" y="1392"/>
              <a:chExt cx="96" cy="96"/>
            </a:xfrm>
          </p:grpSpPr>
          <p:sp>
            <p:nvSpPr>
              <p:cNvPr id="26674" name="Line 2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Line 2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0" name="Group 26"/>
            <p:cNvGrpSpPr>
              <a:grpSpLocks/>
            </p:cNvGrpSpPr>
            <p:nvPr/>
          </p:nvGrpSpPr>
          <p:grpSpPr bwMode="auto">
            <a:xfrm>
              <a:off x="3652" y="3081"/>
              <a:ext cx="96" cy="96"/>
              <a:chOff x="5040" y="1392"/>
              <a:chExt cx="96" cy="96"/>
            </a:xfrm>
          </p:grpSpPr>
          <p:sp>
            <p:nvSpPr>
              <p:cNvPr id="26672" name="Line 2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Line 2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71" name="Line 29"/>
            <p:cNvSpPr>
              <a:spLocks noChangeShapeType="1"/>
            </p:cNvSpPr>
            <p:nvPr/>
          </p:nvSpPr>
          <p:spPr bwMode="auto">
            <a:xfrm>
              <a:off x="4516" y="2505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Line 30"/>
          <p:cNvSpPr>
            <a:spLocks noChangeShapeType="1"/>
          </p:cNvSpPr>
          <p:nvPr/>
        </p:nvSpPr>
        <p:spPr bwMode="auto">
          <a:xfrm>
            <a:off x="9296400" y="21082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31" name="Group 31"/>
          <p:cNvGrpSpPr>
            <a:grpSpLocks/>
          </p:cNvGrpSpPr>
          <p:nvPr/>
        </p:nvGrpSpPr>
        <p:grpSpPr bwMode="auto">
          <a:xfrm>
            <a:off x="8763000" y="2184400"/>
            <a:ext cx="2032000" cy="1570037"/>
            <a:chOff x="1065" y="2179"/>
            <a:chExt cx="1280" cy="989"/>
          </a:xfrm>
        </p:grpSpPr>
        <p:sp>
          <p:nvSpPr>
            <p:cNvPr id="26636" name="Line 32"/>
            <p:cNvSpPr>
              <a:spLocks noChangeShapeType="1"/>
            </p:cNvSpPr>
            <p:nvPr/>
          </p:nvSpPr>
          <p:spPr bwMode="auto">
            <a:xfrm>
              <a:off x="1305" y="261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7" name="Group 33"/>
            <p:cNvGrpSpPr>
              <a:grpSpLocks/>
            </p:cNvGrpSpPr>
            <p:nvPr/>
          </p:nvGrpSpPr>
          <p:grpSpPr bwMode="auto">
            <a:xfrm>
              <a:off x="2025" y="2419"/>
              <a:ext cx="96" cy="96"/>
              <a:chOff x="5040" y="1392"/>
              <a:chExt cx="96" cy="96"/>
            </a:xfrm>
          </p:grpSpPr>
          <p:sp>
            <p:nvSpPr>
              <p:cNvPr id="26658" name="Line 3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Line 3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8" name="Line 36"/>
            <p:cNvSpPr>
              <a:spLocks noChangeShapeType="1"/>
            </p:cNvSpPr>
            <p:nvPr/>
          </p:nvSpPr>
          <p:spPr bwMode="auto">
            <a:xfrm>
              <a:off x="1305" y="289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37"/>
            <p:cNvSpPr>
              <a:spLocks noChangeShapeType="1"/>
            </p:cNvSpPr>
            <p:nvPr/>
          </p:nvSpPr>
          <p:spPr bwMode="auto">
            <a:xfrm>
              <a:off x="1689" y="294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38"/>
            <p:cNvSpPr>
              <a:spLocks noChangeShapeType="1"/>
            </p:cNvSpPr>
            <p:nvPr/>
          </p:nvSpPr>
          <p:spPr bwMode="auto">
            <a:xfrm>
              <a:off x="1065" y="270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39"/>
            <p:cNvSpPr>
              <a:spLocks noChangeShapeType="1"/>
            </p:cNvSpPr>
            <p:nvPr/>
          </p:nvSpPr>
          <p:spPr bwMode="auto">
            <a:xfrm>
              <a:off x="1305" y="237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40"/>
            <p:cNvGrpSpPr>
              <a:grpSpLocks/>
            </p:cNvGrpSpPr>
            <p:nvPr/>
          </p:nvGrpSpPr>
          <p:grpSpPr bwMode="auto">
            <a:xfrm>
              <a:off x="2121" y="2707"/>
              <a:ext cx="96" cy="96"/>
              <a:chOff x="5040" y="1392"/>
              <a:chExt cx="96" cy="96"/>
            </a:xfrm>
          </p:grpSpPr>
          <p:sp>
            <p:nvSpPr>
              <p:cNvPr id="26656" name="Line 4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Line 4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43"/>
            <p:cNvGrpSpPr>
              <a:grpSpLocks/>
            </p:cNvGrpSpPr>
            <p:nvPr/>
          </p:nvGrpSpPr>
          <p:grpSpPr bwMode="auto">
            <a:xfrm>
              <a:off x="1785" y="2371"/>
              <a:ext cx="96" cy="96"/>
              <a:chOff x="5040" y="1392"/>
              <a:chExt cx="96" cy="96"/>
            </a:xfrm>
          </p:grpSpPr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46"/>
            <p:cNvGrpSpPr>
              <a:grpSpLocks/>
            </p:cNvGrpSpPr>
            <p:nvPr/>
          </p:nvGrpSpPr>
          <p:grpSpPr bwMode="auto">
            <a:xfrm>
              <a:off x="1833" y="2179"/>
              <a:ext cx="96" cy="96"/>
              <a:chOff x="5040" y="1392"/>
              <a:chExt cx="96" cy="96"/>
            </a:xfrm>
          </p:grpSpPr>
          <p:sp>
            <p:nvSpPr>
              <p:cNvPr id="26652" name="Line 4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Line 4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5" name="Group 49"/>
            <p:cNvGrpSpPr>
              <a:grpSpLocks/>
            </p:cNvGrpSpPr>
            <p:nvPr/>
          </p:nvGrpSpPr>
          <p:grpSpPr bwMode="auto">
            <a:xfrm>
              <a:off x="2121" y="2227"/>
              <a:ext cx="96" cy="96"/>
              <a:chOff x="5040" y="1392"/>
              <a:chExt cx="96" cy="96"/>
            </a:xfrm>
          </p:grpSpPr>
          <p:sp>
            <p:nvSpPr>
              <p:cNvPr id="26650" name="Line 50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51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6" name="Group 52"/>
            <p:cNvGrpSpPr>
              <a:grpSpLocks/>
            </p:cNvGrpSpPr>
            <p:nvPr/>
          </p:nvGrpSpPr>
          <p:grpSpPr bwMode="auto">
            <a:xfrm>
              <a:off x="2249" y="2471"/>
              <a:ext cx="96" cy="96"/>
              <a:chOff x="5040" y="1392"/>
              <a:chExt cx="96" cy="96"/>
            </a:xfrm>
          </p:grpSpPr>
          <p:sp>
            <p:nvSpPr>
              <p:cNvPr id="26648" name="Line 53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Line 54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7" name="Line 55"/>
            <p:cNvSpPr>
              <a:spLocks noChangeShapeType="1"/>
            </p:cNvSpPr>
            <p:nvPr/>
          </p:nvSpPr>
          <p:spPr bwMode="auto">
            <a:xfrm>
              <a:off x="1404" y="3168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2" name="Text Box 56"/>
          <p:cNvSpPr txBox="1">
            <a:spLocks noChangeArrowheads="1"/>
          </p:cNvSpPr>
          <p:nvPr/>
        </p:nvSpPr>
        <p:spPr bwMode="auto">
          <a:xfrm>
            <a:off x="9036050" y="1371600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Separable</a:t>
            </a:r>
          </a:p>
        </p:txBody>
      </p:sp>
      <p:sp>
        <p:nvSpPr>
          <p:cNvPr id="26633" name="Text Box 57"/>
          <p:cNvSpPr txBox="1">
            <a:spLocks noChangeArrowheads="1"/>
          </p:cNvSpPr>
          <p:nvPr/>
        </p:nvSpPr>
        <p:spPr bwMode="auto">
          <a:xfrm>
            <a:off x="9067800" y="3983037"/>
            <a:ext cx="248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Non-Separable</a:t>
            </a:r>
          </a:p>
        </p:txBody>
      </p:sp>
      <p:pic>
        <p:nvPicPr>
          <p:cNvPr id="26634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953000"/>
            <a:ext cx="22860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Perceptron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97001"/>
            <a:ext cx="10896600" cy="4729164"/>
          </a:xfrm>
        </p:spPr>
        <p:txBody>
          <a:bodyPr/>
          <a:lstStyle/>
          <a:p>
            <a:pPr eaLnBrk="1" hangingPunct="1"/>
            <a:r>
              <a:rPr lang="en-US" dirty="0" smtClean="0"/>
              <a:t>Non-Separable Case</a:t>
            </a:r>
          </a:p>
        </p:txBody>
      </p:sp>
      <p:graphicFrame>
        <p:nvGraphicFramePr>
          <p:cNvPr id="1384452" name="Object 4"/>
          <p:cNvGraphicFramePr>
            <a:graphicFrameLocks noChangeAspect="1"/>
          </p:cNvGraphicFramePr>
          <p:nvPr/>
        </p:nvGraphicFramePr>
        <p:xfrm>
          <a:off x="3611563" y="2295525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Photo Editor Photo" r:id="rId3" imgW="4753639" imgH="3704762" progId="MSPhotoEd.3">
                  <p:embed/>
                </p:oleObj>
              </mc:Choice>
              <mc:Fallback>
                <p:oleObj name="Photo Editor Photo" r:id="rId3" imgW="4753639" imgH="3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2295525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3" name="Object 5"/>
          <p:cNvGraphicFramePr>
            <a:graphicFrameLocks noChangeAspect="1"/>
          </p:cNvGraphicFramePr>
          <p:nvPr/>
        </p:nvGraphicFramePr>
        <p:xfrm>
          <a:off x="3540125" y="2268538"/>
          <a:ext cx="48291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Photo Editor Photo" r:id="rId5" imgW="4828571" imgH="3723810" progId="MSPhotoEd.3">
                  <p:embed/>
                </p:oleObj>
              </mc:Choice>
              <mc:Fallback>
                <p:oleObj name="Photo Editor Photo" r:id="rId5" imgW="4828571" imgH="37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5" y="2268538"/>
                        <a:ext cx="48291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4" name="Object 6"/>
          <p:cNvGraphicFramePr>
            <a:graphicFrameLocks noChangeAspect="1"/>
          </p:cNvGraphicFramePr>
          <p:nvPr/>
        </p:nvGraphicFramePr>
        <p:xfrm>
          <a:off x="3667125" y="2281238"/>
          <a:ext cx="47148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Photo Editor Photo" r:id="rId7" imgW="4715533" imgH="3723810" progId="MSPhotoEd.3">
                  <p:embed/>
                </p:oleObj>
              </mc:Choice>
              <mc:Fallback>
                <p:oleObj name="Photo Editor Photo" r:id="rId7" imgW="4715533" imgH="37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2281238"/>
                        <a:ext cx="47148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</a:t>
            </a:r>
            <a:r>
              <a:rPr lang="en-US" dirty="0" err="1" smtClean="0"/>
              <a:t>Perceptron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429" y="1448182"/>
            <a:ext cx="7901971" cy="4760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Problems with the Perceptron</a:t>
            </a:r>
          </a:p>
        </p:txBody>
      </p:sp>
      <p:sp>
        <p:nvSpPr>
          <p:cNvPr id="13578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49530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Noise: if the data isn’t separable, weights might thrash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Averaging weight vectors over time can help (averaged perceptron)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Mediocre generalization: finds a “barely” separating solution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Overtraining: test / held-out accuracy usually rises, then falls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Overtraining is a kind of </a:t>
            </a:r>
            <a:r>
              <a:rPr lang="en-US" sz="2000" dirty="0" err="1" smtClean="0"/>
              <a:t>overfitting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0" y="4648200"/>
            <a:ext cx="2057400" cy="1881188"/>
            <a:chOff x="3552" y="1104"/>
            <a:chExt cx="1680" cy="1536"/>
          </a:xfrm>
        </p:grpSpPr>
        <p:sp>
          <p:nvSpPr>
            <p:cNvPr id="27739" name="Line 5"/>
            <p:cNvSpPr>
              <a:spLocks noChangeShapeType="1"/>
            </p:cNvSpPr>
            <p:nvPr/>
          </p:nvSpPr>
          <p:spPr bwMode="auto">
            <a:xfrm>
              <a:off x="3820" y="2385"/>
              <a:ext cx="1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6"/>
            <p:cNvSpPr>
              <a:spLocks noChangeShapeType="1"/>
            </p:cNvSpPr>
            <p:nvPr/>
          </p:nvSpPr>
          <p:spPr bwMode="auto">
            <a:xfrm flipV="1">
              <a:off x="3820" y="1226"/>
              <a:ext cx="0" cy="1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1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2" y="1360"/>
              <a:ext cx="132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2" name="Freeform 8"/>
            <p:cNvSpPr>
              <a:spLocks/>
            </p:cNvSpPr>
            <p:nvPr/>
          </p:nvSpPr>
          <p:spPr bwMode="auto">
            <a:xfrm>
              <a:off x="3833" y="1323"/>
              <a:ext cx="1233" cy="1049"/>
            </a:xfrm>
            <a:custGeom>
              <a:avLst/>
              <a:gdLst>
                <a:gd name="T0" fmla="*/ 0 w 1233"/>
                <a:gd name="T1" fmla="*/ 1049 h 1049"/>
                <a:gd name="T2" fmla="*/ 328 w 1233"/>
                <a:gd name="T3" fmla="*/ 198 h 1049"/>
                <a:gd name="T4" fmla="*/ 1012 w 1233"/>
                <a:gd name="T5" fmla="*/ 31 h 1049"/>
                <a:gd name="T6" fmla="*/ 1233 w 1233"/>
                <a:gd name="T7" fmla="*/ 10 h 10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3"/>
                <a:gd name="T13" fmla="*/ 0 h 1049"/>
                <a:gd name="T14" fmla="*/ 1233 w 1233"/>
                <a:gd name="T15" fmla="*/ 1049 h 10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3" h="1049">
                  <a:moveTo>
                    <a:pt x="0" y="1049"/>
                  </a:moveTo>
                  <a:cubicBezTo>
                    <a:pt x="55" y="907"/>
                    <a:pt x="160" y="367"/>
                    <a:pt x="328" y="198"/>
                  </a:cubicBezTo>
                  <a:cubicBezTo>
                    <a:pt x="496" y="29"/>
                    <a:pt x="861" y="62"/>
                    <a:pt x="1012" y="31"/>
                  </a:cubicBezTo>
                  <a:cubicBezTo>
                    <a:pt x="1163" y="0"/>
                    <a:pt x="1187" y="14"/>
                    <a:pt x="1233" y="1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3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4" y="1104"/>
              <a:ext cx="71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4" name="Freeform 10"/>
            <p:cNvSpPr>
              <a:spLocks/>
            </p:cNvSpPr>
            <p:nvPr/>
          </p:nvSpPr>
          <p:spPr bwMode="auto">
            <a:xfrm>
              <a:off x="3827" y="1537"/>
              <a:ext cx="1228" cy="829"/>
            </a:xfrm>
            <a:custGeom>
              <a:avLst/>
              <a:gdLst>
                <a:gd name="T0" fmla="*/ 0 w 1228"/>
                <a:gd name="T1" fmla="*/ 829 h 829"/>
                <a:gd name="T2" fmla="*/ 544 w 1228"/>
                <a:gd name="T3" fmla="*/ 113 h 829"/>
                <a:gd name="T4" fmla="*/ 1072 w 1228"/>
                <a:gd name="T5" fmla="*/ 151 h 829"/>
                <a:gd name="T6" fmla="*/ 1228 w 1228"/>
                <a:gd name="T7" fmla="*/ 216 h 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8"/>
                <a:gd name="T13" fmla="*/ 0 h 829"/>
                <a:gd name="T14" fmla="*/ 1228 w 1228"/>
                <a:gd name="T15" fmla="*/ 829 h 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8" h="829">
                  <a:moveTo>
                    <a:pt x="0" y="829"/>
                  </a:moveTo>
                  <a:cubicBezTo>
                    <a:pt x="91" y="710"/>
                    <a:pt x="365" y="226"/>
                    <a:pt x="544" y="113"/>
                  </a:cubicBezTo>
                  <a:cubicBezTo>
                    <a:pt x="723" y="0"/>
                    <a:pt x="958" y="134"/>
                    <a:pt x="1072" y="151"/>
                  </a:cubicBezTo>
                  <a:cubicBezTo>
                    <a:pt x="1186" y="168"/>
                    <a:pt x="1196" y="203"/>
                    <a:pt x="1228" y="2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5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9" y="2064"/>
              <a:ext cx="77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4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2" y="1872"/>
              <a:ext cx="368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7" name="Freeform 13"/>
            <p:cNvSpPr>
              <a:spLocks/>
            </p:cNvSpPr>
            <p:nvPr/>
          </p:nvSpPr>
          <p:spPr bwMode="auto">
            <a:xfrm>
              <a:off x="3827" y="1535"/>
              <a:ext cx="1244" cy="853"/>
            </a:xfrm>
            <a:custGeom>
              <a:avLst/>
              <a:gdLst>
                <a:gd name="T0" fmla="*/ 0 w 1244"/>
                <a:gd name="T1" fmla="*/ 853 h 853"/>
                <a:gd name="T2" fmla="*/ 447 w 1244"/>
                <a:gd name="T3" fmla="*/ 126 h 853"/>
                <a:gd name="T4" fmla="*/ 948 w 1244"/>
                <a:gd name="T5" fmla="*/ 99 h 853"/>
                <a:gd name="T6" fmla="*/ 1244 w 1244"/>
                <a:gd name="T7" fmla="*/ 158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4"/>
                <a:gd name="T13" fmla="*/ 0 h 853"/>
                <a:gd name="T14" fmla="*/ 1244 w 12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4" h="853">
                  <a:moveTo>
                    <a:pt x="0" y="853"/>
                  </a:moveTo>
                  <a:cubicBezTo>
                    <a:pt x="75" y="732"/>
                    <a:pt x="289" y="252"/>
                    <a:pt x="447" y="126"/>
                  </a:cubicBezTo>
                  <a:cubicBezTo>
                    <a:pt x="605" y="0"/>
                    <a:pt x="815" y="94"/>
                    <a:pt x="948" y="99"/>
                  </a:cubicBezTo>
                  <a:cubicBezTo>
                    <a:pt x="1081" y="104"/>
                    <a:pt x="1182" y="146"/>
                    <a:pt x="1244" y="15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8" name="Picture 1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66" y="2499"/>
              <a:ext cx="87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53" name="Group 15"/>
          <p:cNvGrpSpPr>
            <a:grpSpLocks/>
          </p:cNvGrpSpPr>
          <p:nvPr/>
        </p:nvGrpSpPr>
        <p:grpSpPr bwMode="auto">
          <a:xfrm>
            <a:off x="5470525" y="1676400"/>
            <a:ext cx="3292475" cy="1090613"/>
            <a:chOff x="3398" y="2400"/>
            <a:chExt cx="2074" cy="687"/>
          </a:xfrm>
        </p:grpSpPr>
        <p:grpSp>
          <p:nvGrpSpPr>
            <p:cNvPr id="27682" name="Group 16"/>
            <p:cNvGrpSpPr>
              <a:grpSpLocks/>
            </p:cNvGrpSpPr>
            <p:nvPr/>
          </p:nvGrpSpPr>
          <p:grpSpPr bwMode="auto">
            <a:xfrm>
              <a:off x="3398" y="2477"/>
              <a:ext cx="727" cy="587"/>
              <a:chOff x="3364" y="2169"/>
              <a:chExt cx="1248" cy="1008"/>
            </a:xfrm>
          </p:grpSpPr>
          <p:sp>
            <p:nvSpPr>
              <p:cNvPr id="27715" name="Line 17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16" name="Group 18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37" name="Line 1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8" name="Line 2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17" name="Line 21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8" name="Line 22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9" name="Line 23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0" name="Line 24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21" name="Group 25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35" name="Line 2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6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2" name="Group 28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33" name="Line 2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3" name="Group 31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31" name="Line 32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2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4" name="Group 34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29" name="Line 3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5" name="Group 37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27" name="Line 3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28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26" name="Line 40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3" name="Line 41"/>
            <p:cNvSpPr>
              <a:spLocks noChangeShapeType="1"/>
            </p:cNvSpPr>
            <p:nvPr/>
          </p:nvSpPr>
          <p:spPr bwMode="auto">
            <a:xfrm>
              <a:off x="3630" y="2536"/>
              <a:ext cx="55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42"/>
            <p:cNvSpPr>
              <a:spLocks noChangeShapeType="1"/>
            </p:cNvSpPr>
            <p:nvPr/>
          </p:nvSpPr>
          <p:spPr bwMode="auto">
            <a:xfrm flipH="1">
              <a:off x="3537" y="2400"/>
              <a:ext cx="242" cy="6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43"/>
            <p:cNvSpPr>
              <a:spLocks noChangeShapeType="1"/>
            </p:cNvSpPr>
            <p:nvPr/>
          </p:nvSpPr>
          <p:spPr bwMode="auto">
            <a:xfrm flipH="1">
              <a:off x="3705" y="2691"/>
              <a:ext cx="218" cy="14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86" name="Group 44"/>
            <p:cNvGrpSpPr>
              <a:grpSpLocks/>
            </p:cNvGrpSpPr>
            <p:nvPr/>
          </p:nvGrpSpPr>
          <p:grpSpPr bwMode="auto">
            <a:xfrm>
              <a:off x="4689" y="2481"/>
              <a:ext cx="727" cy="587"/>
              <a:chOff x="3364" y="2169"/>
              <a:chExt cx="1248" cy="1008"/>
            </a:xfrm>
          </p:grpSpPr>
          <p:sp>
            <p:nvSpPr>
              <p:cNvPr id="27691" name="Line 45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2" name="Group 46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13" name="Line 4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4" name="Line 4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93" name="Line 49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4" name="Line 50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5" name="Line 51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6" name="Line 52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7" name="Group 53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11" name="Line 5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2" name="Line 5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8" name="Group 56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09" name="Line 5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0" name="Line 5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9" name="Group 59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07" name="Line 60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8" name="Line 61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0" name="Group 62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05" name="Line 63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6" name="Line 64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1" name="Group 65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03" name="Line 6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4" name="Line 6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02" name="Line 68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7" name="Line 69"/>
            <p:cNvSpPr>
              <a:spLocks noChangeShapeType="1"/>
            </p:cNvSpPr>
            <p:nvPr/>
          </p:nvSpPr>
          <p:spPr bwMode="auto">
            <a:xfrm>
              <a:off x="4921" y="2540"/>
              <a:ext cx="551" cy="1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70"/>
            <p:cNvSpPr>
              <a:spLocks noChangeShapeType="1"/>
            </p:cNvSpPr>
            <p:nvPr/>
          </p:nvSpPr>
          <p:spPr bwMode="auto">
            <a:xfrm flipH="1">
              <a:off x="4828" y="2404"/>
              <a:ext cx="242" cy="68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71"/>
            <p:cNvSpPr>
              <a:spLocks noChangeShapeType="1"/>
            </p:cNvSpPr>
            <p:nvPr/>
          </p:nvSpPr>
          <p:spPr bwMode="auto">
            <a:xfrm>
              <a:off x="4976" y="2461"/>
              <a:ext cx="238" cy="5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AutoShape 72"/>
            <p:cNvSpPr>
              <a:spLocks noChangeArrowheads="1"/>
            </p:cNvSpPr>
            <p:nvPr/>
          </p:nvSpPr>
          <p:spPr bwMode="auto">
            <a:xfrm>
              <a:off x="4364" y="2623"/>
              <a:ext cx="223" cy="247"/>
            </a:xfrm>
            <a:prstGeom prst="rightArrow">
              <a:avLst>
                <a:gd name="adj1" fmla="val 53843"/>
                <a:gd name="adj2" fmla="val 448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73"/>
          <p:cNvGrpSpPr>
            <a:grpSpLocks/>
          </p:cNvGrpSpPr>
          <p:nvPr/>
        </p:nvGrpSpPr>
        <p:grpSpPr bwMode="auto">
          <a:xfrm>
            <a:off x="6324600" y="3200400"/>
            <a:ext cx="1295400" cy="1027113"/>
            <a:chOff x="3946" y="1392"/>
            <a:chExt cx="1331" cy="1056"/>
          </a:xfrm>
        </p:grpSpPr>
        <p:sp>
          <p:nvSpPr>
            <p:cNvPr id="27655" name="Line 74"/>
            <p:cNvSpPr>
              <a:spLocks noChangeShapeType="1"/>
            </p:cNvSpPr>
            <p:nvPr/>
          </p:nvSpPr>
          <p:spPr bwMode="auto">
            <a:xfrm>
              <a:off x="4282" y="1411"/>
              <a:ext cx="72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6" name="Group 75"/>
            <p:cNvGrpSpPr>
              <a:grpSpLocks/>
            </p:cNvGrpSpPr>
            <p:nvPr/>
          </p:nvGrpSpPr>
          <p:grpSpPr bwMode="auto">
            <a:xfrm>
              <a:off x="3946" y="1459"/>
              <a:ext cx="1280" cy="989"/>
              <a:chOff x="1065" y="2179"/>
              <a:chExt cx="1280" cy="989"/>
            </a:xfrm>
          </p:grpSpPr>
          <p:sp>
            <p:nvSpPr>
              <p:cNvPr id="27658" name="Line 76"/>
              <p:cNvSpPr>
                <a:spLocks noChangeShapeType="1"/>
              </p:cNvSpPr>
              <p:nvPr/>
            </p:nvSpPr>
            <p:spPr bwMode="auto">
              <a:xfrm>
                <a:off x="1305" y="261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59" name="Group 77"/>
              <p:cNvGrpSpPr>
                <a:grpSpLocks/>
              </p:cNvGrpSpPr>
              <p:nvPr/>
            </p:nvGrpSpPr>
            <p:grpSpPr bwMode="auto">
              <a:xfrm>
                <a:off x="2025" y="2419"/>
                <a:ext cx="96" cy="96"/>
                <a:chOff x="5040" y="1392"/>
                <a:chExt cx="96" cy="96"/>
              </a:xfrm>
            </p:grpSpPr>
            <p:sp>
              <p:nvSpPr>
                <p:cNvPr id="27680" name="Line 7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8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0" name="Line 80"/>
              <p:cNvSpPr>
                <a:spLocks noChangeShapeType="1"/>
              </p:cNvSpPr>
              <p:nvPr/>
            </p:nvSpPr>
            <p:spPr bwMode="auto">
              <a:xfrm>
                <a:off x="1305" y="289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Line 81"/>
              <p:cNvSpPr>
                <a:spLocks noChangeShapeType="1"/>
              </p:cNvSpPr>
              <p:nvPr/>
            </p:nvSpPr>
            <p:spPr bwMode="auto">
              <a:xfrm>
                <a:off x="1689" y="294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2" name="Line 82"/>
              <p:cNvSpPr>
                <a:spLocks noChangeShapeType="1"/>
              </p:cNvSpPr>
              <p:nvPr/>
            </p:nvSpPr>
            <p:spPr bwMode="auto">
              <a:xfrm>
                <a:off x="1065" y="270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3"/>
              <p:cNvSpPr>
                <a:spLocks noChangeShapeType="1"/>
              </p:cNvSpPr>
              <p:nvPr/>
            </p:nvSpPr>
            <p:spPr bwMode="auto">
              <a:xfrm>
                <a:off x="1305" y="237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64" name="Group 84"/>
              <p:cNvGrpSpPr>
                <a:grpSpLocks/>
              </p:cNvGrpSpPr>
              <p:nvPr/>
            </p:nvGrpSpPr>
            <p:grpSpPr bwMode="auto">
              <a:xfrm>
                <a:off x="2121" y="2707"/>
                <a:ext cx="96" cy="96"/>
                <a:chOff x="5040" y="1392"/>
                <a:chExt cx="96" cy="96"/>
              </a:xfrm>
            </p:grpSpPr>
            <p:sp>
              <p:nvSpPr>
                <p:cNvPr id="27678" name="Line 8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9" name="Line 8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5" name="Group 87"/>
              <p:cNvGrpSpPr>
                <a:grpSpLocks/>
              </p:cNvGrpSpPr>
              <p:nvPr/>
            </p:nvGrpSpPr>
            <p:grpSpPr bwMode="auto">
              <a:xfrm>
                <a:off x="1785" y="2371"/>
                <a:ext cx="96" cy="96"/>
                <a:chOff x="5040" y="1392"/>
                <a:chExt cx="96" cy="96"/>
              </a:xfrm>
            </p:grpSpPr>
            <p:sp>
              <p:nvSpPr>
                <p:cNvPr id="27676" name="Line 8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7" name="Line 8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6" name="Group 90"/>
              <p:cNvGrpSpPr>
                <a:grpSpLocks/>
              </p:cNvGrpSpPr>
              <p:nvPr/>
            </p:nvGrpSpPr>
            <p:grpSpPr bwMode="auto">
              <a:xfrm>
                <a:off x="1833" y="2179"/>
                <a:ext cx="96" cy="96"/>
                <a:chOff x="5040" y="1392"/>
                <a:chExt cx="96" cy="96"/>
              </a:xfrm>
            </p:grpSpPr>
            <p:sp>
              <p:nvSpPr>
                <p:cNvPr id="27674" name="Line 91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5" name="Line 92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7" name="Group 93"/>
              <p:cNvGrpSpPr>
                <a:grpSpLocks/>
              </p:cNvGrpSpPr>
              <p:nvPr/>
            </p:nvGrpSpPr>
            <p:grpSpPr bwMode="auto">
              <a:xfrm>
                <a:off x="2121" y="2227"/>
                <a:ext cx="96" cy="96"/>
                <a:chOff x="5040" y="1392"/>
                <a:chExt cx="96" cy="96"/>
              </a:xfrm>
            </p:grpSpPr>
            <p:sp>
              <p:nvSpPr>
                <p:cNvPr id="27672" name="Line 9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3" name="Line 9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8" name="Group 96"/>
              <p:cNvGrpSpPr>
                <a:grpSpLocks/>
              </p:cNvGrpSpPr>
              <p:nvPr/>
            </p:nvGrpSpPr>
            <p:grpSpPr bwMode="auto">
              <a:xfrm>
                <a:off x="2249" y="2471"/>
                <a:ext cx="96" cy="96"/>
                <a:chOff x="5040" y="1392"/>
                <a:chExt cx="96" cy="96"/>
              </a:xfrm>
            </p:grpSpPr>
            <p:sp>
              <p:nvSpPr>
                <p:cNvPr id="27670" name="Line 9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1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9" name="Line 99"/>
              <p:cNvSpPr>
                <a:spLocks noChangeShapeType="1"/>
              </p:cNvSpPr>
              <p:nvPr/>
            </p:nvSpPr>
            <p:spPr bwMode="auto">
              <a:xfrm>
                <a:off x="1404" y="3168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57" name="Line 100"/>
            <p:cNvSpPr>
              <a:spLocks noChangeShapeType="1"/>
            </p:cNvSpPr>
            <p:nvPr/>
          </p:nvSpPr>
          <p:spPr bwMode="auto">
            <a:xfrm>
              <a:off x="4368" y="1392"/>
              <a:ext cx="909" cy="8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8896" y="1143000"/>
            <a:ext cx="2538895" cy="1676400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8710" y="3052691"/>
            <a:ext cx="2050502" cy="1595509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2668" y="4800600"/>
            <a:ext cx="2850052" cy="1519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Fixing the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858000" cy="45259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Idea: adjust the weight update to mitigate these effects</a:t>
            </a:r>
          </a:p>
          <a:p>
            <a:pPr lvl="1"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MIRA*: choose an update size that fixes the current mistake…</a:t>
            </a:r>
          </a:p>
          <a:p>
            <a:pPr eaLnBrk="1" hangingPunct="1"/>
            <a:r>
              <a:rPr lang="en-US" sz="2000" dirty="0" smtClean="0"/>
              <a:t>… but, minimizes the change to w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The +1 helps to generalize</a:t>
            </a: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62888" y="551180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3150" y="4673600"/>
            <a:ext cx="393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4112" y="4745038"/>
            <a:ext cx="40274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10488" y="6029325"/>
            <a:ext cx="32464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82712" y="3581400"/>
            <a:ext cx="34925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6400800"/>
            <a:ext cx="355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* Margin Infused Relaxed Algorithm</a:t>
            </a: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8185150" y="1797050"/>
            <a:ext cx="5334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8185150" y="2635250"/>
            <a:ext cx="914400" cy="403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10013950" y="2559050"/>
            <a:ext cx="533400" cy="78422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9099550" y="2559050"/>
            <a:ext cx="1447800" cy="4794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566150" y="1447800"/>
            <a:ext cx="1858963" cy="2787650"/>
            <a:chOff x="6096000" y="1479550"/>
            <a:chExt cx="1858962" cy="2787650"/>
          </a:xfrm>
        </p:grpSpPr>
        <p:sp>
          <p:nvSpPr>
            <p:cNvPr id="28691" name="Line 7"/>
            <p:cNvSpPr>
              <a:spLocks noChangeShapeType="1"/>
            </p:cNvSpPr>
            <p:nvPr/>
          </p:nvSpPr>
          <p:spPr bwMode="auto">
            <a:xfrm flipH="1" flipV="1">
              <a:off x="6248400" y="1752599"/>
              <a:ext cx="381000" cy="13176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8"/>
            <p:cNvSpPr>
              <a:spLocks noChangeShapeType="1"/>
            </p:cNvSpPr>
            <p:nvPr/>
          </p:nvSpPr>
          <p:spPr bwMode="auto">
            <a:xfrm>
              <a:off x="6629400" y="3070225"/>
              <a:ext cx="9144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Line 9"/>
            <p:cNvSpPr>
              <a:spLocks noChangeShapeType="1"/>
            </p:cNvSpPr>
            <p:nvPr/>
          </p:nvSpPr>
          <p:spPr bwMode="auto">
            <a:xfrm flipH="1">
              <a:off x="6400800" y="3070225"/>
              <a:ext cx="228600" cy="76200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4" name="Picture 21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96000" y="1479550"/>
              <a:ext cx="436563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20" descr="txp_fi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73800" y="3940175"/>
              <a:ext cx="525463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6" name="Line 13"/>
            <p:cNvSpPr>
              <a:spLocks noChangeShapeType="1"/>
            </p:cNvSpPr>
            <p:nvPr/>
          </p:nvSpPr>
          <p:spPr bwMode="auto">
            <a:xfrm flipV="1">
              <a:off x="6629400" y="2286000"/>
              <a:ext cx="533400" cy="784224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7" name="Picture 1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58000" y="1981200"/>
              <a:ext cx="21907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8" name="Picture 26" descr="txp_fi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391400" y="3603625"/>
              <a:ext cx="563562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10013950" y="2863850"/>
            <a:ext cx="381000" cy="457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9099550" y="2863850"/>
            <a:ext cx="1295400" cy="1746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>
            <a:off x="8413750" y="1720850"/>
            <a:ext cx="3048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8413750" y="2254250"/>
            <a:ext cx="685800" cy="784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067800" y="2971800"/>
            <a:ext cx="1447800" cy="21336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Minimum Correcting Update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4812" y="1371600"/>
            <a:ext cx="2898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3262" y="2227263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59037" y="3352800"/>
            <a:ext cx="14922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46938" y="144780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35813" y="1981200"/>
            <a:ext cx="32432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10400" y="1371600"/>
            <a:ext cx="34290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922587" y="27432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97062" y="3962400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86600" y="5491163"/>
            <a:ext cx="35814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min not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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=0, or would not have made an error, so min will be where equality holds</a:t>
            </a:r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8000207" y="4037806"/>
            <a:ext cx="21336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8125" y="3810000"/>
            <a:ext cx="149383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00800" y="2895600"/>
            <a:ext cx="3733800" cy="2559050"/>
            <a:chOff x="4572000" y="2971800"/>
            <a:chExt cx="3733800" cy="25592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562600" y="5181770"/>
              <a:ext cx="2743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256925" y="4114094"/>
              <a:ext cx="2133764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4724400" y="3100398"/>
              <a:ext cx="3160713" cy="2084547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718" name="Picture 28" descr="txp_fi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867400" y="5257800"/>
              <a:ext cx="983689" cy="273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4572000" y="2971800"/>
              <a:ext cx="990600" cy="213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6" name="Down Arrow 35"/>
          <p:cNvSpPr/>
          <p:nvPr/>
        </p:nvSpPr>
        <p:spPr>
          <a:xfrm>
            <a:off x="2922587" y="45720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95400" y="5257800"/>
            <a:ext cx="46212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63750" y="5849938"/>
            <a:ext cx="30829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7" name="Group 17"/>
          <p:cNvGrpSpPr>
            <a:grpSpLocks/>
          </p:cNvGrpSpPr>
          <p:nvPr/>
        </p:nvGrpSpPr>
        <p:grpSpPr bwMode="auto">
          <a:xfrm>
            <a:off x="6629400" y="2362200"/>
            <a:ext cx="4572000" cy="2286000"/>
            <a:chOff x="3962400" y="2667000"/>
            <a:chExt cx="4572000" cy="2286000"/>
          </a:xfrm>
        </p:grpSpPr>
        <p:sp>
          <p:nvSpPr>
            <p:cNvPr id="12" name="Freeform 11"/>
            <p:cNvSpPr/>
            <p:nvPr/>
          </p:nvSpPr>
          <p:spPr>
            <a:xfrm>
              <a:off x="4038600" y="2667000"/>
              <a:ext cx="4495800" cy="2286000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62400" y="2667000"/>
              <a:ext cx="2111375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Maximum Step Size</a:t>
            </a:r>
          </a:p>
        </p:txBody>
      </p:sp>
      <p:sp>
        <p:nvSpPr>
          <p:cNvPr id="30728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In practice, it’s also bad to make updates that are too large</a:t>
            </a:r>
          </a:p>
          <a:p>
            <a:pPr lvl="1" eaLnBrk="1" hangingPunct="1"/>
            <a:r>
              <a:rPr lang="en-US" sz="2000" dirty="0" smtClean="0"/>
              <a:t>Example may be labeled incorrectly</a:t>
            </a:r>
          </a:p>
          <a:p>
            <a:pPr lvl="1" eaLnBrk="1" hangingPunct="1"/>
            <a:r>
              <a:rPr lang="en-US" sz="2000" dirty="0" smtClean="0"/>
              <a:t>You may not have enough features</a:t>
            </a:r>
          </a:p>
          <a:p>
            <a:pPr lvl="1" eaLnBrk="1" hangingPunct="1"/>
            <a:r>
              <a:rPr lang="en-US" sz="2000" dirty="0" smtClean="0"/>
              <a:t>Solution: cap the maximum possible value of </a:t>
            </a:r>
            <a:r>
              <a:rPr lang="en-US" sz="2000" dirty="0" smtClean="0">
                <a:sym typeface="Symbol" pitchFamily="18" charset="2"/>
              </a:rPr>
              <a:t> with some constant C</a:t>
            </a: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r>
              <a:rPr lang="en-US" sz="2000" dirty="0" smtClean="0">
                <a:sym typeface="Symbol" pitchFamily="18" charset="2"/>
              </a:rPr>
              <a:t>Corresponds to an optimization that assumes non-separable data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Usually converges faster than </a:t>
            </a:r>
            <a:r>
              <a:rPr lang="en-US" sz="2000" dirty="0" err="1" smtClean="0"/>
              <a:t>perceptron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Usually better, especially on noisy data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grpSp>
        <p:nvGrpSpPr>
          <p:cNvPr id="30723" name="Group 21"/>
          <p:cNvGrpSpPr>
            <a:grpSpLocks/>
          </p:cNvGrpSpPr>
          <p:nvPr/>
        </p:nvGrpSpPr>
        <p:grpSpPr bwMode="auto">
          <a:xfrm>
            <a:off x="8382000" y="2286000"/>
            <a:ext cx="2792413" cy="2819400"/>
            <a:chOff x="5715000" y="2590802"/>
            <a:chExt cx="2792413" cy="2819398"/>
          </a:xfrm>
        </p:grpSpPr>
        <p:sp>
          <p:nvSpPr>
            <p:cNvPr id="6" name="Rectangle 5"/>
            <p:cNvSpPr/>
            <p:nvPr/>
          </p:nvSpPr>
          <p:spPr bwMode="auto">
            <a:xfrm>
              <a:off x="6908800" y="2608265"/>
              <a:ext cx="1473200" cy="2320923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5715000" y="4929188"/>
              <a:ext cx="279241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 flipH="1" flipV="1">
              <a:off x="5133976" y="3768727"/>
              <a:ext cx="23209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 flipH="1" flipV="1">
              <a:off x="5746751" y="3767139"/>
              <a:ext cx="232092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 flipH="1" flipV="1">
              <a:off x="7219951" y="3751264"/>
              <a:ext cx="2322511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37" name="Picture 20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61886" y="5112317"/>
              <a:ext cx="296314" cy="297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22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35497" y="5072460"/>
              <a:ext cx="353222" cy="33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4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20150" y="4806950"/>
            <a:ext cx="1857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63113" y="2351088"/>
            <a:ext cx="132397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505200"/>
            <a:ext cx="42116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Separators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04950"/>
            <a:ext cx="9829800" cy="502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Which of these linear separators is optimal? 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4249737" y="29019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114800" y="5827713"/>
            <a:ext cx="4081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28955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714875" y="4014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867275" y="4560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4862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019675" y="3417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4862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638675" y="4484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00675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6302375" y="4090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9340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69246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5616575" y="55387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6238875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5616575" y="4852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315075" y="5246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70008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0" name="Line 22"/>
          <p:cNvSpPr>
            <a:spLocks noChangeShapeType="1"/>
          </p:cNvSpPr>
          <p:nvPr/>
        </p:nvSpPr>
        <p:spPr bwMode="auto">
          <a:xfrm flipV="1">
            <a:off x="4562475" y="3124200"/>
            <a:ext cx="2676525" cy="24272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5486400" y="28194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>
            <a:off x="6096000" y="2895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716280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4" name="Line 26"/>
          <p:cNvSpPr>
            <a:spLocks noChangeShapeType="1"/>
          </p:cNvSpPr>
          <p:nvPr/>
        </p:nvSpPr>
        <p:spPr bwMode="auto">
          <a:xfrm flipV="1">
            <a:off x="4714875" y="2819400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5" name="Line 27"/>
          <p:cNvSpPr>
            <a:spLocks noChangeShapeType="1"/>
          </p:cNvSpPr>
          <p:nvPr/>
        </p:nvSpPr>
        <p:spPr bwMode="auto">
          <a:xfrm flipV="1">
            <a:off x="4343400" y="3124200"/>
            <a:ext cx="2971800" cy="2286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6" name="Line 28"/>
          <p:cNvSpPr>
            <a:spLocks noChangeShapeType="1"/>
          </p:cNvSpPr>
          <p:nvPr/>
        </p:nvSpPr>
        <p:spPr bwMode="auto">
          <a:xfrm flipV="1">
            <a:off x="4876800" y="28956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7" name="Line 29"/>
          <p:cNvSpPr>
            <a:spLocks noChangeShapeType="1"/>
          </p:cNvSpPr>
          <p:nvPr/>
        </p:nvSpPr>
        <p:spPr bwMode="auto">
          <a:xfrm flipV="1">
            <a:off x="4648200" y="28194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8" name="Line 30"/>
          <p:cNvSpPr>
            <a:spLocks noChangeShapeType="1"/>
          </p:cNvSpPr>
          <p:nvPr/>
        </p:nvSpPr>
        <p:spPr bwMode="auto">
          <a:xfrm flipV="1">
            <a:off x="4495800" y="2971800"/>
            <a:ext cx="2667000" cy="2590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Tm="349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50" grpId="0" animBg="1"/>
      <p:bldP spid="1379354" grpId="0" animBg="1"/>
      <p:bldP spid="1379355" grpId="0" animBg="1"/>
      <p:bldP spid="1379356" grpId="0" animBg="1"/>
      <p:bldP spid="1379357" grpId="0" animBg="1"/>
      <p:bldP spid="13793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Support Vector Machines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71600"/>
            <a:ext cx="8229600" cy="5029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C0000"/>
                </a:solidFill>
              </a:rPr>
              <a:t>Maximizing the margin: </a:t>
            </a:r>
            <a:r>
              <a:rPr lang="en-US" sz="2000" dirty="0" smtClean="0"/>
              <a:t>good according to intuition, theory, practice</a:t>
            </a:r>
          </a:p>
          <a:p>
            <a:pPr eaLnBrk="1" hangingPunct="1"/>
            <a:r>
              <a:rPr lang="en-US" sz="2000" dirty="0" smtClean="0"/>
              <a:t>Only </a:t>
            </a:r>
            <a:r>
              <a:rPr lang="en-US" sz="2000" dirty="0" smtClean="0">
                <a:solidFill>
                  <a:srgbClr val="C00000"/>
                </a:solidFill>
              </a:rPr>
              <a:t>support vectors </a:t>
            </a:r>
            <a:r>
              <a:rPr lang="en-US" sz="2000" dirty="0" smtClean="0"/>
              <a:t>matter; other training examples are ignorable </a:t>
            </a:r>
          </a:p>
          <a:p>
            <a:pPr eaLnBrk="1" hangingPunct="1"/>
            <a:r>
              <a:rPr lang="en-US" sz="2000" dirty="0" smtClean="0"/>
              <a:t>Support vector machines (SVMs) find the separator with max margin</a:t>
            </a:r>
          </a:p>
          <a:p>
            <a:pPr eaLnBrk="1" hangingPunct="1"/>
            <a:r>
              <a:rPr lang="en-US" sz="2000" dirty="0" smtClean="0"/>
              <a:t>Basically, SVMs are MIRA where you optimize over all examples at once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463675" y="3508375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1328737" y="6434138"/>
            <a:ext cx="4081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250348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1928812" y="46212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2081212" y="5167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17002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2233612" y="4024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17002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1852612" y="5091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2614612" y="4710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3516312" y="46974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31480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41386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2830512" y="61452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AutoShape 18"/>
          <p:cNvSpPr>
            <a:spLocks noChangeArrowheads="1"/>
          </p:cNvSpPr>
          <p:nvPr/>
        </p:nvSpPr>
        <p:spPr bwMode="auto">
          <a:xfrm>
            <a:off x="3452812" y="50149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AutoShape 19"/>
          <p:cNvSpPr>
            <a:spLocks noChangeArrowheads="1"/>
          </p:cNvSpPr>
          <p:nvPr/>
        </p:nvSpPr>
        <p:spPr bwMode="auto">
          <a:xfrm>
            <a:off x="2884487" y="55086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3529012" y="58531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42148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AutoShape 22"/>
          <p:cNvSpPr>
            <a:spLocks noChangeArrowheads="1"/>
          </p:cNvSpPr>
          <p:nvPr/>
        </p:nvSpPr>
        <p:spPr bwMode="auto">
          <a:xfrm>
            <a:off x="2700337" y="34258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AutoShape 23"/>
          <p:cNvSpPr>
            <a:spLocks noChangeArrowheads="1"/>
          </p:cNvSpPr>
          <p:nvPr/>
        </p:nvSpPr>
        <p:spPr bwMode="auto">
          <a:xfrm>
            <a:off x="3309937" y="3502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437673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V="1">
            <a:off x="1928812" y="3425825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 flipH="1" flipV="1">
            <a:off x="3263900" y="4530725"/>
            <a:ext cx="254000" cy="184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2540000" y="4645025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2813050" y="5440363"/>
            <a:ext cx="228600" cy="219075"/>
          </a:xfrm>
          <a:prstGeom prst="ellips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3446462" y="4627563"/>
            <a:ext cx="228600" cy="21907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 flipV="1">
            <a:off x="2640012" y="5345113"/>
            <a:ext cx="244475" cy="174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2692400" y="4783138"/>
            <a:ext cx="234950" cy="179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V="1">
            <a:off x="2366962" y="3606800"/>
            <a:ext cx="2009775" cy="26939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1719262" y="3244850"/>
            <a:ext cx="2066925" cy="27701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89712" y="526573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803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9800" y="3570288"/>
            <a:ext cx="1885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4" name="Picture 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7675" y="4271963"/>
            <a:ext cx="30607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5" name="Picture 4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8387" y="5329238"/>
            <a:ext cx="132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6" name="Picture 4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8925" y="6094413"/>
            <a:ext cx="36242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6589712" y="344328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08" name="TextBox 43"/>
          <p:cNvSpPr txBox="1">
            <a:spLocks noChangeArrowheads="1"/>
          </p:cNvSpPr>
          <p:nvPr/>
        </p:nvSpPr>
        <p:spPr bwMode="auto">
          <a:xfrm>
            <a:off x="6497637" y="3048000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MIRA</a:t>
            </a:r>
          </a:p>
        </p:txBody>
      </p:sp>
      <p:sp>
        <p:nvSpPr>
          <p:cNvPr id="32809" name="TextBox 44"/>
          <p:cNvSpPr txBox="1">
            <a:spLocks noChangeArrowheads="1"/>
          </p:cNvSpPr>
          <p:nvPr/>
        </p:nvSpPr>
        <p:spPr bwMode="auto">
          <a:xfrm>
            <a:off x="6497637" y="4879975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SVM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Classification: 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Naïve Bayes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Builds a model training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Gives prediction probabilities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Strong assumptions about feature independence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One pass through data (counting)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Perceptrons / MIRA: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Makes less assumptions about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Mistake-driven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Multiple passes through data (prediction)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Often more accurate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Errors, and What to Do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Examples of errors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743200" y="2235200"/>
            <a:ext cx="6781800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Dear GlobalSCAPE Customer,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GlobalSCAPE has partnered with ScanSoft to offer you the latest version of OmniPage Pro, for just $99.99* - the regular list price is $499! The most common question we've received about this offer is - Is this genuine? We would like to assure you that this offer is authorized by ScanSoft, is genuine and valid. You can get the . . 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743200" y="4140200"/>
            <a:ext cx="6781800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. . . To receive your $30 Amazon.com promotional certificate, click through to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  http://www.amazon.com/apparel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and see the prominent link for the $30 offer. All details are there. We hope you enjoyed receiving this message. However, if you'd rather not receive future e-mails announcing new store launches, please click . . 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Search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126" y="1371600"/>
            <a:ext cx="5340873" cy="4933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Extension: Web Search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6781800" cy="4525962"/>
          </a:xfrm>
        </p:spPr>
        <p:txBody>
          <a:bodyPr/>
          <a:lstStyle/>
          <a:p>
            <a:r>
              <a:rPr lang="en-US" sz="2800" dirty="0" smtClean="0"/>
              <a:t>Information retrieval:</a:t>
            </a:r>
          </a:p>
          <a:p>
            <a:pPr lvl="1"/>
            <a:r>
              <a:rPr lang="en-US" sz="2400" dirty="0" smtClean="0"/>
              <a:t>Given information needs, produce information</a:t>
            </a:r>
          </a:p>
          <a:p>
            <a:pPr lvl="1"/>
            <a:r>
              <a:rPr lang="en-US" sz="2400" dirty="0" smtClean="0"/>
              <a:t>Includes, e.g. web search, question answering, and classic IR</a:t>
            </a:r>
          </a:p>
          <a:p>
            <a:endParaRPr lang="en-US" sz="2800" dirty="0" smtClean="0"/>
          </a:p>
          <a:p>
            <a:r>
              <a:rPr lang="en-US" sz="2800" dirty="0" smtClean="0"/>
              <a:t>Web search: not exactly classification, but rather ranking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7848600" y="1600200"/>
            <a:ext cx="350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 </a:t>
            </a:r>
            <a:r>
              <a:rPr lang="en-US" sz="2400" dirty="0">
                <a:latin typeface="Calibri"/>
                <a:cs typeface="Calibri"/>
              </a:rPr>
              <a:t>= “Apple Computers”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7363" y="46767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 cstate="print"/>
          <a:srcRect b="32500"/>
          <a:stretch>
            <a:fillRect/>
          </a:stretch>
        </p:blipFill>
        <p:spPr bwMode="auto">
          <a:xfrm>
            <a:off x="8077200" y="2514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13" y="5105400"/>
            <a:ext cx="70500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Feature-Based Ranking</a:t>
            </a:r>
          </a:p>
        </p:txBody>
      </p:sp>
      <p:pic>
        <p:nvPicPr>
          <p:cNvPr id="35844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3" y="2800350"/>
            <a:ext cx="70485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163" y="22383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5" name="Straight Connector 64"/>
          <p:cNvCxnSpPr/>
          <p:nvPr/>
        </p:nvCxnSpPr>
        <p:spPr>
          <a:xfrm>
            <a:off x="1905000" y="4191000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7" cstate="print"/>
          <a:srcRect b="32500"/>
          <a:stretch>
            <a:fillRect/>
          </a:stretch>
        </p:blipFill>
        <p:spPr bwMode="auto">
          <a:xfrm>
            <a:off x="3429000" y="4419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2209800" y="1524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dirty="0">
                <a:latin typeface="Calibri"/>
                <a:cs typeface="Calibri"/>
              </a:rPr>
              <a:t> = “Apple </a:t>
            </a:r>
            <a:r>
              <a:rPr lang="en-US" sz="2400" dirty="0" smtClean="0">
                <a:latin typeface="Calibri"/>
                <a:cs typeface="Calibri"/>
              </a:rPr>
              <a:t>Computer”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3048000" y="27432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2971800" y="50244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Perceptron for Ranking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736600" y="1524000"/>
            <a:ext cx="11379200" cy="4729164"/>
          </a:xfrm>
        </p:spPr>
        <p:txBody>
          <a:bodyPr/>
          <a:lstStyle/>
          <a:p>
            <a:r>
              <a:rPr lang="en-US" sz="2800" dirty="0" smtClean="0"/>
              <a:t>Inputs    </a:t>
            </a:r>
          </a:p>
          <a:p>
            <a:r>
              <a:rPr lang="en-US" sz="2800" dirty="0" smtClean="0"/>
              <a:t>Candidates</a:t>
            </a:r>
          </a:p>
          <a:p>
            <a:r>
              <a:rPr lang="en-US" sz="2800" dirty="0" smtClean="0"/>
              <a:t>Many feature vectors: </a:t>
            </a:r>
          </a:p>
          <a:p>
            <a:r>
              <a:rPr lang="en-US" sz="2800" dirty="0" smtClean="0"/>
              <a:t>One weight vector:</a:t>
            </a:r>
          </a:p>
          <a:p>
            <a:pPr lvl="1"/>
            <a:r>
              <a:rPr lang="en-US" sz="2400" dirty="0" smtClean="0"/>
              <a:t>Prediction: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Update (if wrong):</a:t>
            </a:r>
          </a:p>
        </p:txBody>
      </p:sp>
      <p:pic>
        <p:nvPicPr>
          <p:cNvPr id="36868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78000" y="4267200"/>
            <a:ext cx="38369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8407400" y="3200400"/>
            <a:ext cx="228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V="1">
            <a:off x="8636000" y="3810000"/>
            <a:ext cx="838200" cy="7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H="1">
            <a:off x="8407400" y="3886200"/>
            <a:ext cx="228600" cy="7620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3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950200" y="4724400"/>
            <a:ext cx="1007001" cy="330859"/>
          </a:xfrm>
          <a:prstGeom prst="rect">
            <a:avLst/>
          </a:prstGeom>
          <a:noFill/>
          <a:ln/>
          <a:effectLst/>
        </p:spPr>
      </p:pic>
      <p:sp>
        <p:nvSpPr>
          <p:cNvPr id="36873" name="Line 13"/>
          <p:cNvSpPr>
            <a:spLocks noChangeShapeType="1"/>
          </p:cNvSpPr>
          <p:nvPr/>
        </p:nvSpPr>
        <p:spPr bwMode="auto">
          <a:xfrm flipV="1">
            <a:off x="8636000" y="2438400"/>
            <a:ext cx="381000" cy="1447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9017000" y="2362200"/>
            <a:ext cx="838200" cy="152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8636000" y="3048000"/>
            <a:ext cx="14478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9855200" y="2362200"/>
            <a:ext cx="228600" cy="6858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77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64600" y="2057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49600" y="2209800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11400" y="1693984"/>
            <a:ext cx="250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2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49800" y="2667000"/>
            <a:ext cx="11636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2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68800" y="3276600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2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01800" y="5715000"/>
            <a:ext cx="458946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30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474200" y="3657600"/>
            <a:ext cx="10668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32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45400" y="2819400"/>
            <a:ext cx="9159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60000" y="29718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Apprenticeship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4925" y="1295834"/>
            <a:ext cx="9475788" cy="5180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Apprenticeship!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r>
              <a:rPr lang="en-US" sz="2400" dirty="0" smtClean="0"/>
              <a:t>Examples are states 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Candidates are pairs (</a:t>
            </a:r>
            <a:r>
              <a:rPr lang="en-US" sz="2400" dirty="0" err="1" smtClean="0"/>
              <a:t>s,a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“Correct” actions: those taken by expert</a:t>
            </a:r>
          </a:p>
          <a:p>
            <a:r>
              <a:rPr lang="en-US" sz="2400" dirty="0" smtClean="0"/>
              <a:t>Features defined over (</a:t>
            </a:r>
            <a:r>
              <a:rPr lang="en-US" sz="2400" dirty="0" err="1" smtClean="0"/>
              <a:t>s,a</a:t>
            </a:r>
            <a:r>
              <a:rPr lang="en-US" sz="2400" dirty="0" smtClean="0"/>
              <a:t>) pairs: f(</a:t>
            </a:r>
            <a:r>
              <a:rPr lang="en-US" sz="2400" dirty="0" err="1" smtClean="0"/>
              <a:t>s,a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Score of a q-state (</a:t>
            </a:r>
            <a:r>
              <a:rPr lang="en-US" sz="2400" dirty="0" err="1" smtClean="0"/>
              <a:t>s,a</a:t>
            </a:r>
            <a:r>
              <a:rPr lang="en-US" sz="2400" dirty="0" smtClean="0"/>
              <a:t>) given by: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How is this VERY different from reinforcement learning?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962" y="1828800"/>
            <a:ext cx="44656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5275" y="5486400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urved Connector 12"/>
          <p:cNvCxnSpPr/>
          <p:nvPr/>
        </p:nvCxnSpPr>
        <p:spPr>
          <a:xfrm flipH="1">
            <a:off x="9144000" y="2514600"/>
            <a:ext cx="838200" cy="1295400"/>
          </a:xfrm>
          <a:prstGeom prst="curvedConnector4">
            <a:avLst>
              <a:gd name="adj1" fmla="val -27273"/>
              <a:gd name="adj2" fmla="val 65558"/>
            </a:avLst>
          </a:prstGeom>
          <a:ln w="25400">
            <a:solidFill>
              <a:schemeClr val="tx1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601200" y="335280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“correct” action a*</a:t>
            </a:r>
          </a:p>
        </p:txBody>
      </p: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487680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 rot="-5400000">
            <a:off x="8763000" y="1676400"/>
            <a:ext cx="1066800" cy="1066800"/>
            <a:chOff x="6400800" y="1676400"/>
            <a:chExt cx="838200" cy="838200"/>
          </a:xfrm>
        </p:grpSpPr>
        <p:sp>
          <p:nvSpPr>
            <p:cNvPr id="27" name="Oval 26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6629059" y="2056833"/>
              <a:ext cx="381680" cy="45776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 rot="-5400000">
            <a:off x="8763000" y="4038600"/>
            <a:ext cx="533400" cy="533400"/>
            <a:chOff x="6400800" y="1676400"/>
            <a:chExt cx="838200" cy="838200"/>
          </a:xfrm>
        </p:grpSpPr>
        <p:sp>
          <p:nvSpPr>
            <p:cNvPr id="31" name="Oval 30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630307" y="2058081"/>
              <a:ext cx="379186" cy="45651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03991" y="6476826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Apprentice (L22D1,2,3)]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Apprentice</a:t>
            </a:r>
            <a:endParaRPr lang="en-US" dirty="0"/>
          </a:p>
        </p:txBody>
      </p:sp>
      <p:pic>
        <p:nvPicPr>
          <p:cNvPr id="4" name="Pacman Apprent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" y="1219200"/>
            <a:ext cx="81686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30175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Kernels and Clustering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582768"/>
            <a:ext cx="7886330" cy="4208090"/>
          </a:xfrm>
          <a:prstGeom prst="rect">
            <a:avLst/>
          </a:prstGeo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84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Case-Based Learning</a:t>
            </a:r>
            <a:endParaRPr lang="en-US" dirty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4312" y="1200766"/>
            <a:ext cx="6694488" cy="5199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861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Non-Separable Data</a:t>
            </a:r>
          </a:p>
        </p:txBody>
      </p:sp>
      <p:graphicFrame>
        <p:nvGraphicFramePr>
          <p:cNvPr id="1384454" name="Object 6"/>
          <p:cNvGraphicFramePr>
            <a:graphicFrameLocks noChangeAspect="1"/>
          </p:cNvGraphicFramePr>
          <p:nvPr/>
        </p:nvGraphicFramePr>
        <p:xfrm>
          <a:off x="3657600" y="2057400"/>
          <a:ext cx="47148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hoto Editor Photo" r:id="rId3" imgW="4715533" imgH="3723810" progId="MSPhotoEd.3">
                  <p:embed/>
                </p:oleObj>
              </mc:Choice>
              <mc:Fallback>
                <p:oleObj name="Photo Editor Photo" r:id="rId3" imgW="4715533" imgH="37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057400"/>
                        <a:ext cx="47148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443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to Do About Errors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Problem: there’s still spam in your inbox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Need more </a:t>
            </a:r>
            <a:r>
              <a:rPr lang="en-US" sz="2800" dirty="0" smtClean="0">
                <a:solidFill>
                  <a:srgbClr val="C00000"/>
                </a:solidFill>
              </a:rPr>
              <a:t>features</a:t>
            </a:r>
            <a:r>
              <a:rPr lang="en-US" sz="2800" dirty="0" smtClean="0"/>
              <a:t> – words aren’t enough!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Have you emailed the sender before?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Have 1M other people just gotten the same email?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Is the sending information consistent?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Is the email in ALL CAPS?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Do inline URLs point where they say they point?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Does the email address you by (your) name?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Naïve </a:t>
            </a:r>
            <a:r>
              <a:rPr lang="en-US" sz="2800" dirty="0" err="1" smtClean="0"/>
              <a:t>Bayes</a:t>
            </a:r>
            <a:r>
              <a:rPr lang="en-US" sz="2800" dirty="0" smtClean="0"/>
              <a:t> models can incorporate a variety of features, but tend to do best in homogeneous cases (e.g. all features are word occurrences)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Case-Based Reasoning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162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Classification from similarity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Case-based reasoning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Predict an instance’s label using similar instances</a:t>
            </a:r>
          </a:p>
          <a:p>
            <a:pPr lvl="3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Nearest-neighbor classification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1-NN: copy the label of the most similar data point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K-NN: vote the k nearest neighbors (need a weighting scheme)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Key issue: how to define similarity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Trade-offs: Small k gives relevant neighbors, Large k gives smoother functions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6934200" y="6553200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http://www.cs.cmu.edu/~zhuxj/courseproject/knndemo/KNN.html</a:t>
            </a:r>
          </a:p>
        </p:txBody>
      </p:sp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7924800" y="1752600"/>
          <a:ext cx="3962400" cy="3980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hoto Editor Photo" r:id="rId3" imgW="3017782" imgH="3032381" progId="MSPhotoEd.3">
                  <p:embed/>
                </p:oleObj>
              </mc:Choice>
              <mc:Fallback>
                <p:oleObj name="Photo Editor Photo" r:id="rId3" imgW="3017782" imgH="303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752600"/>
                        <a:ext cx="3962400" cy="398064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552" y="4724400"/>
            <a:ext cx="7219047" cy="1752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6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Parametric / Non-Parametric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341437"/>
            <a:ext cx="81534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Parametric models:</a:t>
            </a:r>
          </a:p>
          <a:p>
            <a:pPr lvl="1" eaLnBrk="1" hangingPunct="1"/>
            <a:r>
              <a:rPr lang="en-US" sz="2000" dirty="0" smtClean="0"/>
              <a:t>Fixed set of parameters</a:t>
            </a:r>
          </a:p>
          <a:p>
            <a:pPr lvl="1" eaLnBrk="1" hangingPunct="1"/>
            <a:r>
              <a:rPr lang="en-US" sz="2000" dirty="0" smtClean="0"/>
              <a:t>More data means better settings</a:t>
            </a:r>
          </a:p>
          <a:p>
            <a:pPr eaLnBrk="1" hangingPunct="1"/>
            <a:r>
              <a:rPr lang="en-US" sz="2400" dirty="0" smtClean="0"/>
              <a:t>Non-parametric models:</a:t>
            </a:r>
          </a:p>
          <a:p>
            <a:pPr lvl="1" eaLnBrk="1" hangingPunct="1"/>
            <a:r>
              <a:rPr lang="en-US" sz="2000" dirty="0" smtClean="0"/>
              <a:t>Complexity of the classifier increases with data</a:t>
            </a:r>
          </a:p>
          <a:p>
            <a:pPr lvl="1" eaLnBrk="1" hangingPunct="1"/>
            <a:r>
              <a:rPr lang="en-US" sz="2000" dirty="0" smtClean="0"/>
              <a:t>Better in the limit, often worse in the non-limit</a:t>
            </a:r>
          </a:p>
          <a:p>
            <a:pPr eaLnBrk="1" hangingPunct="1"/>
            <a:r>
              <a:rPr lang="en-US" sz="2400" dirty="0" smtClean="0"/>
              <a:t>(K)NN is </a:t>
            </a:r>
            <a:r>
              <a:rPr lang="en-US" sz="2400" dirty="0" smtClean="0">
                <a:solidFill>
                  <a:srgbClr val="CC0000"/>
                </a:solidFill>
              </a:rPr>
              <a:t>non-parametric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757363" y="4884737"/>
          <a:ext cx="1511300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 Editor Photo" r:id="rId3" imgW="3024762" imgH="3032381" progId="MSPhotoEd.3">
                  <p:embed/>
                </p:oleObj>
              </mc:Choice>
              <mc:Fallback>
                <p:oleObj name="Photo Editor Photo" r:id="rId3" imgW="3024762" imgH="303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7363" y="4884737"/>
                        <a:ext cx="1511300" cy="151606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49" name="Object 5"/>
          <p:cNvGraphicFramePr>
            <a:graphicFrameLocks noChangeAspect="1"/>
          </p:cNvGraphicFramePr>
          <p:nvPr/>
        </p:nvGraphicFramePr>
        <p:xfrm>
          <a:off x="3967163" y="4884737"/>
          <a:ext cx="1516062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hoto Editor Photo" r:id="rId5" imgW="3032381" imgH="3024762" progId="MSPhotoEd.3">
                  <p:embed/>
                </p:oleObj>
              </mc:Choice>
              <mc:Fallback>
                <p:oleObj name="Photo Editor Photo" r:id="rId5" imgW="3032381" imgH="302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7163" y="4884737"/>
                        <a:ext cx="1516062" cy="15113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50" name="Object 6"/>
          <p:cNvGraphicFramePr>
            <a:graphicFrameLocks noChangeAspect="1"/>
          </p:cNvGraphicFramePr>
          <p:nvPr/>
        </p:nvGraphicFramePr>
        <p:xfrm>
          <a:off x="6100763" y="4892675"/>
          <a:ext cx="1511300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Photo Editor Photo" r:id="rId7" imgW="3024762" imgH="3017782" progId="MSPhotoEd.3">
                  <p:embed/>
                </p:oleObj>
              </mc:Choice>
              <mc:Fallback>
                <p:oleObj name="Photo Editor Photo" r:id="rId7" imgW="3024762" imgH="301778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763" y="4892675"/>
                        <a:ext cx="1511300" cy="15081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51" name="Object 7"/>
          <p:cNvGraphicFramePr>
            <a:graphicFrameLocks noChangeAspect="1"/>
          </p:cNvGraphicFramePr>
          <p:nvPr/>
        </p:nvGraphicFramePr>
        <p:xfrm>
          <a:off x="8310563" y="4881562"/>
          <a:ext cx="1519237" cy="151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hoto Editor Photo" r:id="rId9" imgW="3040644" imgH="3040644" progId="MSPhotoEd.3">
                  <p:embed/>
                </p:oleObj>
              </mc:Choice>
              <mc:Fallback>
                <p:oleObj name="Photo Editor Photo" r:id="rId9" imgW="3040644" imgH="304064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0563" y="4881562"/>
                        <a:ext cx="1519237" cy="151923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295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6762" y="1614487"/>
            <a:ext cx="1824038" cy="1828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62953" name="Text Box 9"/>
          <p:cNvSpPr txBox="1">
            <a:spLocks noChangeArrowheads="1"/>
          </p:cNvSpPr>
          <p:nvPr/>
        </p:nvSpPr>
        <p:spPr bwMode="auto">
          <a:xfrm>
            <a:off x="8920162" y="3595687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Truth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52600" y="4438650"/>
            <a:ext cx="152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2 Examples</a:t>
            </a:r>
          </a:p>
        </p:txBody>
      </p:sp>
      <p:sp>
        <p:nvSpPr>
          <p:cNvPr id="1362955" name="Text Box 11"/>
          <p:cNvSpPr txBox="1">
            <a:spLocks noChangeArrowheads="1"/>
          </p:cNvSpPr>
          <p:nvPr/>
        </p:nvSpPr>
        <p:spPr bwMode="auto">
          <a:xfrm>
            <a:off x="3962400" y="4424362"/>
            <a:ext cx="152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10 Examples</a:t>
            </a:r>
          </a:p>
        </p:txBody>
      </p:sp>
      <p:sp>
        <p:nvSpPr>
          <p:cNvPr id="1362956" name="Text Box 12"/>
          <p:cNvSpPr txBox="1">
            <a:spLocks noChangeArrowheads="1"/>
          </p:cNvSpPr>
          <p:nvPr/>
        </p:nvSpPr>
        <p:spPr bwMode="auto">
          <a:xfrm>
            <a:off x="6019800" y="4424362"/>
            <a:ext cx="167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100 Examples</a:t>
            </a:r>
          </a:p>
        </p:txBody>
      </p:sp>
      <p:sp>
        <p:nvSpPr>
          <p:cNvPr id="1362957" name="Text Box 13"/>
          <p:cNvSpPr txBox="1">
            <a:spLocks noChangeArrowheads="1"/>
          </p:cNvSpPr>
          <p:nvPr/>
        </p:nvSpPr>
        <p:spPr bwMode="auto">
          <a:xfrm>
            <a:off x="8077200" y="4424362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10000 Examples</a:t>
            </a:r>
          </a:p>
        </p:txBody>
      </p:sp>
    </p:spTree>
    <p:extLst>
      <p:ext uri="{BB962C8B-B14F-4D97-AF65-F5344CB8AC3E}">
        <p14:creationId xmlns:p14="http://schemas.microsoft.com/office/powerpoint/2010/main" val="346937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953" grpId="0"/>
      <p:bldP spid="1362955" grpId="0"/>
      <p:bldP spid="1362956" grpId="0"/>
      <p:bldP spid="13629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Nearest-Neighbor Classification</a:t>
            </a:r>
          </a:p>
        </p:txBody>
      </p:sp>
      <p:sp>
        <p:nvSpPr>
          <p:cNvPr id="133325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Nearest neighbor for digits: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Take new image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Compare to all training images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Assign based on closest example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Encoding: image is vector of intensities: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What’s the similarity function?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Dot product of two images vectors?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Usually normalize vectors so ||x|| = 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min = 0 (when?), max = 1 (when?)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8400" y="1600200"/>
            <a:ext cx="50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58400" y="2438400"/>
            <a:ext cx="54451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82200" y="3276600"/>
            <a:ext cx="61753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82200" y="4114800"/>
            <a:ext cx="5810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82200" y="4876800"/>
            <a:ext cx="65563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82200" y="5791200"/>
            <a:ext cx="617537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7467600" y="1981200"/>
          <a:ext cx="6064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hoto Editor Photo" r:id="rId11" imgW="457240" imgH="517986" progId="MSPhotoEd.3">
                  <p:embed/>
                </p:oleObj>
              </mc:Choice>
              <mc:Fallback>
                <p:oleObj name="Photo Editor Photo" r:id="rId11" imgW="457240" imgH="5179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981200"/>
                        <a:ext cx="6064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259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1062" y="3657600"/>
            <a:ext cx="45545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6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17662" y="3581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33550" y="5073650"/>
            <a:ext cx="45910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4"/>
          <p:cNvSpPr txBox="1">
            <a:spLocks noChangeArrowheads="1"/>
          </p:cNvSpPr>
          <p:nvPr/>
        </p:nvSpPr>
        <p:spPr bwMode="auto">
          <a:xfrm>
            <a:off x="11049000" y="16763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0</a:t>
            </a:r>
          </a:p>
        </p:txBody>
      </p:sp>
      <p:sp>
        <p:nvSpPr>
          <p:cNvPr id="17" name="TextBox 75"/>
          <p:cNvSpPr txBox="1">
            <a:spLocks noChangeArrowheads="1"/>
          </p:cNvSpPr>
          <p:nvPr/>
        </p:nvSpPr>
        <p:spPr bwMode="auto">
          <a:xfrm>
            <a:off x="11049000" y="25145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TextBox 76"/>
          <p:cNvSpPr txBox="1">
            <a:spLocks noChangeArrowheads="1"/>
          </p:cNvSpPr>
          <p:nvPr/>
        </p:nvSpPr>
        <p:spPr bwMode="auto">
          <a:xfrm>
            <a:off x="11049000" y="34289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2</a:t>
            </a:r>
          </a:p>
        </p:txBody>
      </p:sp>
      <p:sp>
        <p:nvSpPr>
          <p:cNvPr id="21" name="TextBox 74"/>
          <p:cNvSpPr txBox="1">
            <a:spLocks noChangeArrowheads="1"/>
          </p:cNvSpPr>
          <p:nvPr/>
        </p:nvSpPr>
        <p:spPr bwMode="auto">
          <a:xfrm>
            <a:off x="11049000" y="41909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0</a:t>
            </a:r>
          </a:p>
        </p:txBody>
      </p:sp>
      <p:sp>
        <p:nvSpPr>
          <p:cNvPr id="22" name="TextBox 75"/>
          <p:cNvSpPr txBox="1">
            <a:spLocks noChangeArrowheads="1"/>
          </p:cNvSpPr>
          <p:nvPr/>
        </p:nvSpPr>
        <p:spPr bwMode="auto">
          <a:xfrm>
            <a:off x="11049000" y="50291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1</a:t>
            </a:r>
          </a:p>
        </p:txBody>
      </p:sp>
      <p:sp>
        <p:nvSpPr>
          <p:cNvPr id="23" name="TextBox 76"/>
          <p:cNvSpPr txBox="1">
            <a:spLocks noChangeArrowheads="1"/>
          </p:cNvSpPr>
          <p:nvPr/>
        </p:nvSpPr>
        <p:spPr bwMode="auto">
          <a:xfrm>
            <a:off x="11049000" y="5943599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043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663" y="1238680"/>
            <a:ext cx="9952037" cy="5390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69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Basic Similarity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Many similarities based on </a:t>
            </a:r>
            <a:r>
              <a:rPr lang="en-US" sz="2800" smtClean="0">
                <a:solidFill>
                  <a:srgbClr val="CC0000"/>
                </a:solidFill>
              </a:rPr>
              <a:t>feature dot products</a:t>
            </a:r>
            <a:r>
              <a:rPr lang="en-US" sz="2800" smtClean="0"/>
              <a:t>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If features are just the pixels: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Note: not all similarities are of this form</a:t>
            </a:r>
          </a:p>
        </p:txBody>
      </p:sp>
      <p:pic>
        <p:nvPicPr>
          <p:cNvPr id="39940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2725" y="2508250"/>
            <a:ext cx="73564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0937" y="4495800"/>
            <a:ext cx="495776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37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Invariant Metrics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Better similarity functions use knowledge about vision</a:t>
            </a:r>
          </a:p>
          <a:p>
            <a:pPr eaLnBrk="1" hangingPunct="1"/>
            <a:r>
              <a:rPr lang="en-US" sz="2800" dirty="0" smtClean="0"/>
              <a:t>Example: invariant metrics:</a:t>
            </a:r>
          </a:p>
          <a:p>
            <a:pPr lvl="1" eaLnBrk="1" hangingPunct="1"/>
            <a:r>
              <a:rPr lang="en-US" sz="2400" dirty="0" smtClean="0"/>
              <a:t>Similarities are invariant under certain transformations</a:t>
            </a:r>
          </a:p>
          <a:p>
            <a:pPr lvl="1" eaLnBrk="1" hangingPunct="1"/>
            <a:r>
              <a:rPr lang="en-US" sz="2400" dirty="0" smtClean="0"/>
              <a:t>Rotation, scaling, translation, stroke-thickness…</a:t>
            </a:r>
          </a:p>
          <a:p>
            <a:pPr lvl="1" eaLnBrk="1" hangingPunct="1"/>
            <a:r>
              <a:rPr lang="en-US" sz="2400" dirty="0" err="1" smtClean="0"/>
              <a:t>E.g</a:t>
            </a:r>
            <a:r>
              <a:rPr lang="en-US" sz="2400" dirty="0" smtClean="0"/>
              <a:t>: 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3200" dirty="0" smtClean="0"/>
          </a:p>
          <a:p>
            <a:pPr lvl="2" eaLnBrk="1" hangingPunct="1"/>
            <a:endParaRPr lang="en-US" dirty="0" smtClean="0"/>
          </a:p>
          <a:p>
            <a:pPr lvl="2" eaLnBrk="1" hangingPunct="1"/>
            <a:r>
              <a:rPr lang="en-US" dirty="0" smtClean="0"/>
              <a:t>16 x 16 = 256 pixels; a point in 256-dim space</a:t>
            </a:r>
          </a:p>
          <a:p>
            <a:pPr lvl="2" eaLnBrk="1" hangingPunct="1"/>
            <a:r>
              <a:rPr lang="en-US" dirty="0" smtClean="0"/>
              <a:t>These points have small similarity in R</a:t>
            </a:r>
            <a:r>
              <a:rPr lang="en-US" baseline="30000" dirty="0" smtClean="0"/>
              <a:t>256 </a:t>
            </a:r>
            <a:r>
              <a:rPr lang="en-US" dirty="0" smtClean="0"/>
              <a:t>(why?)</a:t>
            </a:r>
          </a:p>
          <a:p>
            <a:pPr lvl="1" eaLnBrk="1" hangingPunct="1"/>
            <a:r>
              <a:rPr lang="en-US" sz="2400" dirty="0" smtClean="0"/>
              <a:t>How can we incorporate such </a:t>
            </a:r>
            <a:r>
              <a:rPr lang="en-US" sz="2400" dirty="0" err="1" smtClean="0"/>
              <a:t>invariances</a:t>
            </a:r>
            <a:r>
              <a:rPr lang="en-US" sz="2400" dirty="0" smtClean="0"/>
              <a:t> into our similarities?</a:t>
            </a:r>
          </a:p>
          <a:p>
            <a:pPr eaLnBrk="1" hangingPunct="1"/>
            <a:endParaRPr lang="en-US" sz="2800" dirty="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3048000" y="3648075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Photo Editor Photo" r:id="rId3" imgW="838095" imgH="838095" progId="MSPhotoEd.3">
                  <p:embed/>
                </p:oleObj>
              </mc:Choice>
              <mc:Fallback>
                <p:oleObj name="Photo Editor Photo" r:id="rId3" imgW="838095" imgH="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648075"/>
                        <a:ext cx="83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4724400" y="3648075"/>
          <a:ext cx="838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Photo Editor Photo" r:id="rId5" imgW="838095" imgH="847843" progId="MSPhotoEd.3">
                  <p:embed/>
                </p:oleObj>
              </mc:Choice>
              <mc:Fallback>
                <p:oleObj name="Photo Editor Photo" r:id="rId5" imgW="838095" imgH="8478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648075"/>
                        <a:ext cx="8382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248400" y="6491288"/>
            <a:ext cx="586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This and next few slides adapted from Xiao </a:t>
            </a:r>
            <a:r>
              <a:rPr lang="en-US" dirty="0" err="1">
                <a:latin typeface="Calibri" pitchFamily="34" charset="0"/>
              </a:rPr>
              <a:t>Hu</a:t>
            </a:r>
            <a:r>
              <a:rPr lang="en-US" dirty="0">
                <a:latin typeface="Calibri" pitchFamily="34" charset="0"/>
              </a:rPr>
              <a:t>, UIUC</a:t>
            </a:r>
          </a:p>
        </p:txBody>
      </p:sp>
    </p:spTree>
    <p:extLst>
      <p:ext uri="{BB962C8B-B14F-4D97-AF65-F5344CB8AC3E}">
        <p14:creationId xmlns:p14="http://schemas.microsoft.com/office/powerpoint/2010/main" val="205977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Rotation Invariant Metrics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4724400" y="1828800"/>
            <a:ext cx="6629400" cy="4343400"/>
          </a:xfrm>
        </p:spPr>
        <p:txBody>
          <a:bodyPr/>
          <a:lstStyle/>
          <a:p>
            <a:pPr marL="447675" indent="-447675" eaLnBrk="1" hangingPunct="1"/>
            <a:r>
              <a:rPr lang="en-US" sz="2800" dirty="0" smtClean="0"/>
              <a:t>Each example is now a curve in R</a:t>
            </a:r>
            <a:r>
              <a:rPr lang="en-US" sz="2800" baseline="30000" dirty="0" smtClean="0"/>
              <a:t>256</a:t>
            </a:r>
          </a:p>
          <a:p>
            <a:pPr marL="447675" indent="-447675" eaLnBrk="1" hangingPunct="1"/>
            <a:r>
              <a:rPr lang="en-US" sz="2800" dirty="0" smtClean="0"/>
              <a:t>Rotation invariant similarity:</a:t>
            </a:r>
            <a:r>
              <a:rPr lang="en-US" dirty="0" smtClean="0"/>
              <a:t> </a:t>
            </a:r>
          </a:p>
          <a:p>
            <a:pPr marL="447675" indent="-447675" eaLnBrk="1" hangingPunct="1">
              <a:buFont typeface="Wingdings" pitchFamily="2" charset="2"/>
              <a:buNone/>
            </a:pPr>
            <a:endParaRPr lang="en-US" sz="2800" dirty="0" smtClean="0"/>
          </a:p>
          <a:p>
            <a:pPr marL="447675" indent="-447675" eaLnBrk="1" hangingPunct="1">
              <a:buFont typeface="Wingdings" pitchFamily="2" charset="2"/>
              <a:buNone/>
            </a:pPr>
            <a:r>
              <a:rPr lang="en-US" sz="2800" dirty="0" smtClean="0"/>
              <a:t>      s’=max s( r(         ),  r(         ))</a:t>
            </a:r>
            <a:endParaRPr lang="en-US" sz="3600" dirty="0" smtClean="0"/>
          </a:p>
          <a:p>
            <a:pPr marL="447675" indent="-447675" eaLnBrk="1" hangingPunct="1">
              <a:buFont typeface="Wingdings" pitchFamily="2" charset="2"/>
              <a:buNone/>
            </a:pPr>
            <a:endParaRPr lang="en-US" sz="2400" dirty="0" smtClean="0"/>
          </a:p>
          <a:p>
            <a:pPr marL="447675" indent="-447675" eaLnBrk="1" hangingPunct="1"/>
            <a:r>
              <a:rPr lang="en-US" sz="2800" dirty="0" smtClean="0"/>
              <a:t>E.g. highest similarity between images’ rotation lines</a:t>
            </a:r>
            <a:endParaRPr lang="en-US" dirty="0" smtClean="0"/>
          </a:p>
          <a:p>
            <a:pPr marL="447675" indent="-447675" eaLnBrk="1" hangingPunct="1"/>
            <a:endParaRPr lang="en-US" dirty="0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685800" y="2133600"/>
          <a:ext cx="3429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位图图像" r:id="rId4" imgW="2184512" imgH="1631746" progId="PBrush">
                  <p:embed/>
                </p:oleObj>
              </mc:Choice>
              <mc:Fallback>
                <p:oleObj name="位图图像" r:id="rId4" imgW="2184512" imgH="163174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133600"/>
                        <a:ext cx="3429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409950"/>
            <a:ext cx="7429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409950"/>
            <a:ext cx="711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317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Tangent Families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idx="1"/>
          </p:nvPr>
        </p:nvSpPr>
        <p:spPr>
          <a:xfrm>
            <a:off x="4343400" y="1600200"/>
            <a:ext cx="71628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Problems with s’:</a:t>
            </a:r>
          </a:p>
          <a:p>
            <a:pPr lvl="1" eaLnBrk="1" hangingPunct="1"/>
            <a:r>
              <a:rPr lang="en-US" sz="2400" dirty="0" smtClean="0"/>
              <a:t>Hard to compute</a:t>
            </a:r>
          </a:p>
          <a:p>
            <a:pPr lvl="1" eaLnBrk="1" hangingPunct="1"/>
            <a:r>
              <a:rPr lang="en-US" sz="2400" dirty="0" smtClean="0"/>
              <a:t>Allows large transformations  (e.g. 6 </a:t>
            </a:r>
            <a:r>
              <a:rPr lang="en-US" sz="2400" dirty="0" smtClean="0">
                <a:sym typeface="Symbol" pitchFamily="18" charset="2"/>
              </a:rPr>
              <a:t> </a:t>
            </a:r>
            <a:r>
              <a:rPr lang="en-US" sz="2400" dirty="0" smtClean="0"/>
              <a:t>9)</a:t>
            </a:r>
          </a:p>
          <a:p>
            <a:pPr eaLnBrk="1" hangingPunct="1"/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800" dirty="0" smtClean="0"/>
              <a:t>Tangent distance:</a:t>
            </a:r>
          </a:p>
          <a:p>
            <a:pPr lvl="1" eaLnBrk="1" hangingPunct="1"/>
            <a:r>
              <a:rPr lang="en-US" sz="2400" dirty="0" smtClean="0"/>
              <a:t>1st order approximation at original points.</a:t>
            </a:r>
          </a:p>
          <a:p>
            <a:pPr lvl="2" eaLnBrk="1" hangingPunct="1"/>
            <a:r>
              <a:rPr lang="en-US" sz="2000" dirty="0" smtClean="0"/>
              <a:t>Easy to compute</a:t>
            </a:r>
          </a:p>
          <a:p>
            <a:pPr lvl="2" eaLnBrk="1" hangingPunct="1"/>
            <a:r>
              <a:rPr lang="en-US" sz="2000" dirty="0" smtClean="0"/>
              <a:t>Models small rotations 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524000"/>
            <a:ext cx="40957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035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Deformation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Deformable templates:</a:t>
            </a:r>
          </a:p>
          <a:p>
            <a:pPr lvl="1" eaLnBrk="1" hangingPunct="1"/>
            <a:r>
              <a:rPr lang="en-US" sz="2000" dirty="0" smtClean="0"/>
              <a:t>An “ideal” version of each category</a:t>
            </a:r>
          </a:p>
          <a:p>
            <a:pPr lvl="1" eaLnBrk="1" hangingPunct="1"/>
            <a:r>
              <a:rPr lang="en-US" sz="2000" dirty="0" smtClean="0"/>
              <a:t>Best-fit to image using min variance</a:t>
            </a:r>
          </a:p>
          <a:p>
            <a:pPr lvl="1" eaLnBrk="1" hangingPunct="1"/>
            <a:r>
              <a:rPr lang="en-US" sz="2000" dirty="0" smtClean="0"/>
              <a:t>Cost for high distortion of template</a:t>
            </a:r>
          </a:p>
          <a:p>
            <a:pPr lvl="1" eaLnBrk="1" hangingPunct="1"/>
            <a:r>
              <a:rPr lang="en-US" sz="2000" dirty="0" smtClean="0"/>
              <a:t>Cost for image points being far from distorted template</a:t>
            </a:r>
          </a:p>
          <a:p>
            <a:pPr eaLnBrk="1" hangingPunct="1"/>
            <a:r>
              <a:rPr lang="en-US" sz="2400" dirty="0" smtClean="0"/>
              <a:t>Used in many commercial digit recognizers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4360863"/>
            <a:ext cx="770572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324600" y="64912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9220200" y="64912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Examples from [Hastie 94]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/>
          <a:srcRect r="83229"/>
          <a:stretch>
            <a:fillRect/>
          </a:stretch>
        </p:blipFill>
        <p:spPr bwMode="auto">
          <a:xfrm>
            <a:off x="7620000" y="1447800"/>
            <a:ext cx="12366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90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Tale of Two Approaches…</a:t>
            </a:r>
          </a:p>
        </p:txBody>
      </p:sp>
      <p:sp>
        <p:nvSpPr>
          <p:cNvPr id="1385475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397001"/>
            <a:ext cx="10490200" cy="4729164"/>
          </a:xfrm>
        </p:spPr>
        <p:txBody>
          <a:bodyPr/>
          <a:lstStyle/>
          <a:p>
            <a:pPr eaLnBrk="1" hangingPunct="1"/>
            <a:r>
              <a:rPr lang="en-US" dirty="0" smtClean="0"/>
              <a:t>Nearest neighbor-like approaches</a:t>
            </a:r>
          </a:p>
          <a:p>
            <a:pPr lvl="1" eaLnBrk="1" hangingPunct="1"/>
            <a:r>
              <a:rPr lang="en-US" dirty="0" smtClean="0"/>
              <a:t>Can use fancy similarity functions</a:t>
            </a:r>
          </a:p>
          <a:p>
            <a:pPr lvl="1" eaLnBrk="1" hangingPunct="1"/>
            <a:r>
              <a:rPr lang="en-US" dirty="0" smtClean="0"/>
              <a:t>Don’t actually get to do explicit learning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Perceptron-like approaches</a:t>
            </a:r>
          </a:p>
          <a:p>
            <a:pPr lvl="1" eaLnBrk="1" hangingPunct="1"/>
            <a:r>
              <a:rPr lang="en-US" dirty="0" smtClean="0"/>
              <a:t>Explicit training to reduce empirical error</a:t>
            </a:r>
          </a:p>
          <a:p>
            <a:pPr lvl="1" eaLnBrk="1" hangingPunct="1"/>
            <a:r>
              <a:rPr lang="en-US" dirty="0" smtClean="0"/>
              <a:t>Can’t use fancy similarity, only linear</a:t>
            </a:r>
          </a:p>
          <a:p>
            <a:pPr lvl="1" eaLnBrk="1" hangingPunct="1"/>
            <a:r>
              <a:rPr lang="en-US" dirty="0" smtClean="0"/>
              <a:t>Or can they?  Let’s find out!</a:t>
            </a:r>
          </a:p>
        </p:txBody>
      </p:sp>
    </p:spTree>
    <p:extLst>
      <p:ext uri="{BB962C8B-B14F-4D97-AF65-F5344CB8AC3E}">
        <p14:creationId xmlns:p14="http://schemas.microsoft.com/office/powerpoint/2010/main" val="3476952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Later On…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7" y="4419600"/>
            <a:ext cx="51355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25"/>
          <p:cNvSpPr txBox="1">
            <a:spLocks noChangeArrowheads="1"/>
          </p:cNvSpPr>
          <p:nvPr/>
        </p:nvSpPr>
        <p:spPr bwMode="auto">
          <a:xfrm>
            <a:off x="5029200" y="213360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Web Search</a:t>
            </a:r>
          </a:p>
        </p:txBody>
      </p:sp>
      <p:sp>
        <p:nvSpPr>
          <p:cNvPr id="16389" name="TextBox 26"/>
          <p:cNvSpPr txBox="1">
            <a:spLocks noChangeArrowheads="1"/>
          </p:cNvSpPr>
          <p:nvPr/>
        </p:nvSpPr>
        <p:spPr bwMode="auto">
          <a:xfrm>
            <a:off x="6096000" y="503938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Decision Problems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676400"/>
            <a:ext cx="35829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Kernelization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31662"/>
            <a:ext cx="5429250" cy="5044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7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Perceptron Weights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5344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What is the final value of a weight 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of a perceptron?</a:t>
            </a:r>
          </a:p>
          <a:p>
            <a:pPr lvl="1" eaLnBrk="1" hangingPunct="1"/>
            <a:r>
              <a:rPr lang="en-US" sz="2000" dirty="0" smtClean="0"/>
              <a:t>Can it be any real vector?</a:t>
            </a:r>
          </a:p>
          <a:p>
            <a:pPr lvl="1" eaLnBrk="1" hangingPunct="1"/>
            <a:r>
              <a:rPr lang="en-US" sz="2000" dirty="0" smtClean="0"/>
              <a:t>No!  It’s built by adding up inputs.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lvl="3" eaLnBrk="1" hangingPunct="1"/>
            <a:endParaRPr lang="en-US" sz="1600" dirty="0" smtClean="0"/>
          </a:p>
          <a:p>
            <a:pPr eaLnBrk="1" hangingPunct="1"/>
            <a:r>
              <a:rPr lang="en-US" sz="2400" dirty="0" smtClean="0"/>
              <a:t>Can reconstruct weight vectors (the </a:t>
            </a:r>
            <a:r>
              <a:rPr lang="en-US" sz="2400" dirty="0" smtClean="0">
                <a:solidFill>
                  <a:srgbClr val="CC0000"/>
                </a:solidFill>
              </a:rPr>
              <a:t>primal representation</a:t>
            </a:r>
            <a:r>
              <a:rPr lang="en-US" sz="2400" dirty="0" smtClean="0"/>
              <a:t>) from update counts (the </a:t>
            </a:r>
            <a:r>
              <a:rPr lang="en-US" sz="2400" dirty="0" smtClean="0">
                <a:solidFill>
                  <a:srgbClr val="CC0000"/>
                </a:solidFill>
              </a:rPr>
              <a:t>dual representation</a:t>
            </a:r>
            <a:r>
              <a:rPr lang="en-US" sz="2400" dirty="0" smtClean="0"/>
              <a:t>)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2738" y="3008313"/>
            <a:ext cx="51546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3213" y="3938588"/>
            <a:ext cx="30972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3213" y="5905500"/>
            <a:ext cx="4502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152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Dual Perceptron</a:t>
            </a:r>
          </a:p>
        </p:txBody>
      </p:sp>
      <p:sp>
        <p:nvSpPr>
          <p:cNvPr id="1388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506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How to classify a new example x?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If someone tells us the value of K for each pair of examples, never need to build the weight vectors (or the feature vectors)!</a:t>
            </a:r>
          </a:p>
        </p:txBody>
      </p:sp>
      <p:pic>
        <p:nvPicPr>
          <p:cNvPr id="45060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0475" y="2057400"/>
            <a:ext cx="38623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6613" y="2590800"/>
            <a:ext cx="3870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2163" y="3962400"/>
            <a:ext cx="3706812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25" y="4870450"/>
            <a:ext cx="290195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639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Dual Perceptron</a:t>
            </a:r>
          </a:p>
        </p:txBody>
      </p:sp>
      <p:sp>
        <p:nvSpPr>
          <p:cNvPr id="138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53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zero counts (alpha)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Pick up training instances one by 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Try to classify 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600" i="1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/>
              <a:t>,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correct, no change!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wrong: lower count of wrong class (for this instance), raise count of right class (for this instance)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9375" y="4960938"/>
            <a:ext cx="2641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0950" y="5581650"/>
            <a:ext cx="29686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2748973"/>
            <a:ext cx="3992980" cy="680027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340100" cy="482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5566064"/>
            <a:ext cx="3721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1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Kernelized Perceptron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582400" cy="495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we had a black box (</a:t>
            </a:r>
            <a:r>
              <a:rPr lang="en-US" sz="2400" dirty="0" smtClean="0">
                <a:solidFill>
                  <a:srgbClr val="CC0000"/>
                </a:solidFill>
              </a:rPr>
              <a:t>kernel</a:t>
            </a:r>
            <a:r>
              <a:rPr lang="en-US" sz="2400" dirty="0" smtClean="0"/>
              <a:t>) K that told us the dot product of two examples x and x’:</a:t>
            </a:r>
          </a:p>
          <a:p>
            <a:pPr lvl="1" eaLnBrk="1" hangingPunct="1"/>
            <a:r>
              <a:rPr lang="en-US" sz="2000" dirty="0" smtClean="0"/>
              <a:t>Could work entirely with the dual representation</a:t>
            </a:r>
          </a:p>
          <a:p>
            <a:pPr lvl="1" eaLnBrk="1" hangingPunct="1"/>
            <a:r>
              <a:rPr lang="en-US" sz="2000" dirty="0" smtClean="0"/>
              <a:t>No need to ever take dot products (“kernel trick”)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Like nearest neighbor – work with black-box similarities</a:t>
            </a:r>
          </a:p>
          <a:p>
            <a:pPr eaLnBrk="1" hangingPunct="1"/>
            <a:r>
              <a:rPr lang="en-US" sz="2400" dirty="0" smtClean="0"/>
              <a:t>Downside: slow if many examples get nonzero alpha</a:t>
            </a:r>
          </a:p>
        </p:txBody>
      </p:sp>
      <p:pic>
        <p:nvPicPr>
          <p:cNvPr id="47108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337" y="3048000"/>
            <a:ext cx="386238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050" y="3879850"/>
            <a:ext cx="290195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2286362"/>
            <a:ext cx="3297547" cy="3064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892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Kernelized Perceptron Structure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1066800" y="1828800"/>
            <a:ext cx="3657600" cy="3990975"/>
            <a:chOff x="576" y="1248"/>
            <a:chExt cx="2304" cy="2514"/>
          </a:xfrm>
        </p:grpSpPr>
        <p:pic>
          <p:nvPicPr>
            <p:cNvPr id="48135" name="Picture 4" descr="sv-machine6"/>
            <p:cNvPicPr>
              <a:picLocks noChangeAspect="1" noChangeArrowheads="1"/>
            </p:cNvPicPr>
            <p:nvPr/>
          </p:nvPicPr>
          <p:blipFill>
            <a:blip r:embed="rId4" cstate="print"/>
            <a:srcRect r="50000"/>
            <a:stretch>
              <a:fillRect/>
            </a:stretch>
          </p:blipFill>
          <p:spPr bwMode="auto">
            <a:xfrm>
              <a:off x="576" y="1296"/>
              <a:ext cx="2304" cy="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Rectangle 5"/>
            <p:cNvSpPr>
              <a:spLocks noChangeArrowheads="1"/>
            </p:cNvSpPr>
            <p:nvPr/>
          </p:nvSpPr>
          <p:spPr bwMode="auto">
            <a:xfrm>
              <a:off x="816" y="1248"/>
              <a:ext cx="72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Rectangle 6"/>
            <p:cNvSpPr>
              <a:spLocks noChangeArrowheads="1"/>
            </p:cNvSpPr>
            <p:nvPr/>
          </p:nvSpPr>
          <p:spPr bwMode="auto">
            <a:xfrm>
              <a:off x="1824" y="1248"/>
              <a:ext cx="72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813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590800"/>
            <a:ext cx="12954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905000"/>
            <a:ext cx="228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2286362"/>
            <a:ext cx="3297547" cy="3064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930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Kernels: Who Cares?</a:t>
            </a:r>
          </a:p>
        </p:txBody>
      </p:sp>
      <p:sp>
        <p:nvSpPr>
          <p:cNvPr id="139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So far: a very strange way of doing a very simple calculation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“Kernel trick”: we can substitute any</a:t>
            </a:r>
            <a:r>
              <a:rPr lang="en-US" sz="2800" dirty="0" smtClean="0">
                <a:solidFill>
                  <a:srgbClr val="CC0000"/>
                </a:solidFill>
              </a:rPr>
              <a:t>*</a:t>
            </a:r>
            <a:r>
              <a:rPr lang="en-US" sz="2800" dirty="0" smtClean="0"/>
              <a:t> similarity function in place of the dot product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Lets us learn new kinds of hypotheses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1392644" name="Text Box 4"/>
          <p:cNvSpPr txBox="1">
            <a:spLocks noChangeArrowheads="1"/>
          </p:cNvSpPr>
          <p:nvPr/>
        </p:nvSpPr>
        <p:spPr bwMode="auto">
          <a:xfrm>
            <a:off x="7086600" y="5591175"/>
            <a:ext cx="502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* Fine print: if your kernel doesn’t satisfy certain technical requirements, lots of proofs break.  E.g. convergence, mistake bounds.  In practice, illegal kernels </a:t>
            </a:r>
            <a:r>
              <a:rPr lang="en-US" i="1" dirty="0">
                <a:solidFill>
                  <a:srgbClr val="CC0000"/>
                </a:solidFill>
                <a:latin typeface="Calibri" pitchFamily="34" charset="0"/>
              </a:rPr>
              <a:t>sometimes 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work (but not always).</a:t>
            </a:r>
          </a:p>
        </p:txBody>
      </p:sp>
    </p:spTree>
    <p:extLst>
      <p:ext uri="{BB962C8B-B14F-4D97-AF65-F5344CB8AC3E}">
        <p14:creationId xmlns:p14="http://schemas.microsoft.com/office/powerpoint/2010/main" val="1285226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366" y="1809750"/>
            <a:ext cx="9336506" cy="3752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70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Non-Linear Separators</a:t>
            </a:r>
          </a:p>
        </p:txBody>
      </p:sp>
      <p:sp>
        <p:nvSpPr>
          <p:cNvPr id="1394691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371600"/>
            <a:ext cx="10668000" cy="4343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Data that is linearly separable works out great for linear decision rules:</a:t>
            </a:r>
          </a:p>
          <a:p>
            <a:pPr eaLnBrk="1" hangingPunct="1"/>
            <a:endParaRPr lang="en-US" sz="24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400" dirty="0" smtClean="0"/>
              <a:t>But what are we going to do if the dataset is just too hard?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How about… mapping data to a higher-dimensional space: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4057650" y="2257425"/>
            <a:ext cx="3962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450056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867400" y="2200275"/>
            <a:ext cx="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724525" y="2257425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4862513" y="22082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533876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554831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>
            <a:off x="640556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>
            <a:off x="663416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AutoShape 13"/>
          <p:cNvSpPr>
            <a:spLocks noChangeArrowheads="1"/>
          </p:cNvSpPr>
          <p:nvPr/>
        </p:nvSpPr>
        <p:spPr bwMode="auto">
          <a:xfrm>
            <a:off x="6272213" y="22177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02" name="Line 14"/>
          <p:cNvSpPr>
            <a:spLocks noChangeShapeType="1"/>
          </p:cNvSpPr>
          <p:nvPr/>
        </p:nvSpPr>
        <p:spPr bwMode="auto">
          <a:xfrm>
            <a:off x="5981700" y="2009775"/>
            <a:ext cx="0" cy="5524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03" name="Oval 15"/>
          <p:cNvSpPr>
            <a:spLocks noChangeArrowheads="1"/>
          </p:cNvSpPr>
          <p:nvPr/>
        </p:nvSpPr>
        <p:spPr bwMode="auto">
          <a:xfrm>
            <a:off x="6199188" y="2154238"/>
            <a:ext cx="228600" cy="21907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04" name="Oval 16"/>
          <p:cNvSpPr>
            <a:spLocks noChangeArrowheads="1"/>
          </p:cNvSpPr>
          <p:nvPr/>
        </p:nvSpPr>
        <p:spPr bwMode="auto">
          <a:xfrm>
            <a:off x="5484813" y="2144713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05" name="Line 17"/>
          <p:cNvSpPr>
            <a:spLocks noChangeShapeType="1"/>
          </p:cNvSpPr>
          <p:nvPr/>
        </p:nvSpPr>
        <p:spPr bwMode="auto">
          <a:xfrm flipH="1" flipV="1">
            <a:off x="6310313" y="1981200"/>
            <a:ext cx="9525" cy="5984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06" name="Line 18"/>
          <p:cNvSpPr>
            <a:spLocks noChangeShapeType="1"/>
          </p:cNvSpPr>
          <p:nvPr/>
        </p:nvSpPr>
        <p:spPr bwMode="auto">
          <a:xfrm flipH="1" flipV="1">
            <a:off x="5595938" y="1981200"/>
            <a:ext cx="9525" cy="5984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07" name="Line 19"/>
          <p:cNvSpPr>
            <a:spLocks noChangeShapeType="1"/>
          </p:cNvSpPr>
          <p:nvPr/>
        </p:nvSpPr>
        <p:spPr bwMode="auto">
          <a:xfrm>
            <a:off x="4038600" y="3638550"/>
            <a:ext cx="3962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4708" name="AutoShape 20"/>
          <p:cNvSpPr>
            <a:spLocks noChangeArrowheads="1"/>
          </p:cNvSpPr>
          <p:nvPr/>
        </p:nvSpPr>
        <p:spPr bwMode="auto">
          <a:xfrm>
            <a:off x="44815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09" name="Line 21"/>
          <p:cNvSpPr>
            <a:spLocks noChangeShapeType="1"/>
          </p:cNvSpPr>
          <p:nvPr/>
        </p:nvSpPr>
        <p:spPr bwMode="auto">
          <a:xfrm>
            <a:off x="5848350" y="3581400"/>
            <a:ext cx="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10" name="Text Box 22"/>
          <p:cNvSpPr txBox="1">
            <a:spLocks noChangeArrowheads="1"/>
          </p:cNvSpPr>
          <p:nvPr/>
        </p:nvSpPr>
        <p:spPr bwMode="auto">
          <a:xfrm>
            <a:off x="5705475" y="363855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1394711" name="AutoShape 23"/>
          <p:cNvSpPr>
            <a:spLocks noChangeArrowheads="1"/>
          </p:cNvSpPr>
          <p:nvPr/>
        </p:nvSpPr>
        <p:spPr bwMode="auto">
          <a:xfrm>
            <a:off x="4843463" y="35893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2" name="AutoShape 24"/>
          <p:cNvSpPr>
            <a:spLocks noChangeArrowheads="1"/>
          </p:cNvSpPr>
          <p:nvPr/>
        </p:nvSpPr>
        <p:spPr bwMode="auto">
          <a:xfrm>
            <a:off x="53197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3" name="AutoShape 25"/>
          <p:cNvSpPr>
            <a:spLocks noChangeArrowheads="1"/>
          </p:cNvSpPr>
          <p:nvPr/>
        </p:nvSpPr>
        <p:spPr bwMode="auto">
          <a:xfrm>
            <a:off x="552926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4" name="AutoShape 26"/>
          <p:cNvSpPr>
            <a:spLocks noChangeArrowheads="1"/>
          </p:cNvSpPr>
          <p:nvPr/>
        </p:nvSpPr>
        <p:spPr bwMode="auto">
          <a:xfrm>
            <a:off x="63865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5" name="AutoShape 27"/>
          <p:cNvSpPr>
            <a:spLocks noChangeArrowheads="1"/>
          </p:cNvSpPr>
          <p:nvPr/>
        </p:nvSpPr>
        <p:spPr bwMode="auto">
          <a:xfrm>
            <a:off x="66151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6" name="AutoShape 28"/>
          <p:cNvSpPr>
            <a:spLocks noChangeArrowheads="1"/>
          </p:cNvSpPr>
          <p:nvPr/>
        </p:nvSpPr>
        <p:spPr bwMode="auto">
          <a:xfrm>
            <a:off x="625316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7" name="AutoShape 29"/>
          <p:cNvSpPr>
            <a:spLocks noChangeArrowheads="1"/>
          </p:cNvSpPr>
          <p:nvPr/>
        </p:nvSpPr>
        <p:spPr bwMode="auto">
          <a:xfrm>
            <a:off x="69961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8" name="AutoShape 30"/>
          <p:cNvSpPr>
            <a:spLocks noChangeArrowheads="1"/>
          </p:cNvSpPr>
          <p:nvPr/>
        </p:nvSpPr>
        <p:spPr bwMode="auto">
          <a:xfrm>
            <a:off x="7224713" y="35988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19" name="AutoShape 31"/>
          <p:cNvSpPr>
            <a:spLocks noChangeArrowheads="1"/>
          </p:cNvSpPr>
          <p:nvPr/>
        </p:nvSpPr>
        <p:spPr bwMode="auto">
          <a:xfrm>
            <a:off x="7720013" y="35893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0" name="Line 32"/>
          <p:cNvSpPr>
            <a:spLocks noChangeShapeType="1"/>
          </p:cNvSpPr>
          <p:nvPr/>
        </p:nvSpPr>
        <p:spPr bwMode="auto">
          <a:xfrm>
            <a:off x="4038600" y="6215062"/>
            <a:ext cx="3962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4721" name="AutoShape 33"/>
          <p:cNvSpPr>
            <a:spLocks noChangeArrowheads="1"/>
          </p:cNvSpPr>
          <p:nvPr/>
        </p:nvSpPr>
        <p:spPr bwMode="auto">
          <a:xfrm>
            <a:off x="4538663" y="5194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2" name="Line 34"/>
          <p:cNvSpPr>
            <a:spLocks noChangeShapeType="1"/>
          </p:cNvSpPr>
          <p:nvPr/>
        </p:nvSpPr>
        <p:spPr bwMode="auto">
          <a:xfrm>
            <a:off x="5848350" y="6157912"/>
            <a:ext cx="0" cy="114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23" name="Text Box 35"/>
          <p:cNvSpPr txBox="1">
            <a:spLocks noChangeArrowheads="1"/>
          </p:cNvSpPr>
          <p:nvPr/>
        </p:nvSpPr>
        <p:spPr bwMode="auto">
          <a:xfrm>
            <a:off x="5705475" y="6186487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1394724" name="AutoShape 36"/>
          <p:cNvSpPr>
            <a:spLocks noChangeArrowheads="1"/>
          </p:cNvSpPr>
          <p:nvPr/>
        </p:nvSpPr>
        <p:spPr bwMode="auto">
          <a:xfrm>
            <a:off x="4862513" y="56705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5" name="AutoShape 37"/>
          <p:cNvSpPr>
            <a:spLocks noChangeArrowheads="1"/>
          </p:cNvSpPr>
          <p:nvPr/>
        </p:nvSpPr>
        <p:spPr bwMode="auto">
          <a:xfrm>
            <a:off x="5319713" y="59848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6" name="AutoShape 38"/>
          <p:cNvSpPr>
            <a:spLocks noChangeArrowheads="1"/>
          </p:cNvSpPr>
          <p:nvPr/>
        </p:nvSpPr>
        <p:spPr bwMode="auto">
          <a:xfrm>
            <a:off x="5548313" y="60801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7" name="AutoShape 39"/>
          <p:cNvSpPr>
            <a:spLocks noChangeArrowheads="1"/>
          </p:cNvSpPr>
          <p:nvPr/>
        </p:nvSpPr>
        <p:spPr bwMode="auto">
          <a:xfrm>
            <a:off x="6386513" y="5994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8" name="AutoShape 40"/>
          <p:cNvSpPr>
            <a:spLocks noChangeArrowheads="1"/>
          </p:cNvSpPr>
          <p:nvPr/>
        </p:nvSpPr>
        <p:spPr bwMode="auto">
          <a:xfrm>
            <a:off x="6615113" y="58134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29" name="AutoShape 41"/>
          <p:cNvSpPr>
            <a:spLocks noChangeArrowheads="1"/>
          </p:cNvSpPr>
          <p:nvPr/>
        </p:nvSpPr>
        <p:spPr bwMode="auto">
          <a:xfrm>
            <a:off x="6196013" y="606107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30" name="AutoShape 42"/>
          <p:cNvSpPr>
            <a:spLocks noChangeArrowheads="1"/>
          </p:cNvSpPr>
          <p:nvPr/>
        </p:nvSpPr>
        <p:spPr bwMode="auto">
          <a:xfrm>
            <a:off x="6996113" y="5489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31" name="AutoShape 43"/>
          <p:cNvSpPr>
            <a:spLocks noChangeArrowheads="1"/>
          </p:cNvSpPr>
          <p:nvPr/>
        </p:nvSpPr>
        <p:spPr bwMode="auto">
          <a:xfrm>
            <a:off x="7281863" y="51847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32" name="AutoShape 44"/>
          <p:cNvSpPr>
            <a:spLocks noChangeArrowheads="1"/>
          </p:cNvSpPr>
          <p:nvPr/>
        </p:nvSpPr>
        <p:spPr bwMode="auto">
          <a:xfrm>
            <a:off x="7700963" y="46609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33" name="Line 45"/>
          <p:cNvSpPr>
            <a:spLocks noChangeShapeType="1"/>
          </p:cNvSpPr>
          <p:nvPr/>
        </p:nvSpPr>
        <p:spPr bwMode="auto">
          <a:xfrm flipV="1">
            <a:off x="5848350" y="4767262"/>
            <a:ext cx="0" cy="14859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4734" name="Text Box 46"/>
          <p:cNvSpPr txBox="1">
            <a:spLocks noChangeArrowheads="1"/>
          </p:cNvSpPr>
          <p:nvPr/>
        </p:nvSpPr>
        <p:spPr bwMode="auto">
          <a:xfrm>
            <a:off x="5848350" y="4586287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x</a:t>
            </a:r>
            <a:r>
              <a:rPr lang="en-US" i="1" baseline="30000">
                <a:latin typeface="Times New Roman" pitchFamily="18" charset="0"/>
              </a:rPr>
              <a:t>2</a:t>
            </a:r>
          </a:p>
        </p:txBody>
      </p:sp>
      <p:sp>
        <p:nvSpPr>
          <p:cNvPr id="1394735" name="Text Box 47"/>
          <p:cNvSpPr txBox="1">
            <a:spLocks noChangeArrowheads="1"/>
          </p:cNvSpPr>
          <p:nvPr/>
        </p:nvSpPr>
        <p:spPr bwMode="auto">
          <a:xfrm>
            <a:off x="7934325" y="6119812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x</a:t>
            </a:r>
            <a:endParaRPr lang="en-US" i="1" baseline="30000">
              <a:latin typeface="Times New Roman" pitchFamily="18" charset="0"/>
            </a:endParaRPr>
          </a:p>
        </p:txBody>
      </p:sp>
      <p:sp>
        <p:nvSpPr>
          <p:cNvPr id="1394736" name="Text Box 48"/>
          <p:cNvSpPr txBox="1">
            <a:spLocks noChangeArrowheads="1"/>
          </p:cNvSpPr>
          <p:nvPr/>
        </p:nvSpPr>
        <p:spPr bwMode="auto">
          <a:xfrm>
            <a:off x="7867650" y="35814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x</a:t>
            </a:r>
            <a:endParaRPr lang="en-US" i="1" baseline="30000">
              <a:latin typeface="Times New Roman" pitchFamily="18" charset="0"/>
            </a:endParaRPr>
          </a:p>
        </p:txBody>
      </p:sp>
      <p:sp>
        <p:nvSpPr>
          <p:cNvPr id="50225" name="Text Box 49"/>
          <p:cNvSpPr txBox="1">
            <a:spLocks noChangeArrowheads="1"/>
          </p:cNvSpPr>
          <p:nvPr/>
        </p:nvSpPr>
        <p:spPr bwMode="auto">
          <a:xfrm>
            <a:off x="7924800" y="2181225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Times New Roman" pitchFamily="18" charset="0"/>
              </a:rPr>
              <a:t>x</a:t>
            </a:r>
            <a:endParaRPr lang="en-US" i="1" baseline="30000">
              <a:latin typeface="Times New Roman" pitchFamily="18" charset="0"/>
            </a:endParaRPr>
          </a:p>
        </p:txBody>
      </p:sp>
      <p:sp>
        <p:nvSpPr>
          <p:cNvPr id="1394738" name="Line 50"/>
          <p:cNvSpPr>
            <a:spLocks noChangeShapeType="1"/>
          </p:cNvSpPr>
          <p:nvPr/>
        </p:nvSpPr>
        <p:spPr bwMode="auto">
          <a:xfrm flipV="1">
            <a:off x="5210175" y="5072062"/>
            <a:ext cx="3181350" cy="1295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39" name="Line 51"/>
          <p:cNvSpPr>
            <a:spLocks noChangeShapeType="1"/>
          </p:cNvSpPr>
          <p:nvPr/>
        </p:nvSpPr>
        <p:spPr bwMode="auto">
          <a:xfrm flipV="1">
            <a:off x="5205413" y="4995862"/>
            <a:ext cx="3114675" cy="12842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40" name="Line 52"/>
          <p:cNvSpPr>
            <a:spLocks noChangeShapeType="1"/>
          </p:cNvSpPr>
          <p:nvPr/>
        </p:nvSpPr>
        <p:spPr bwMode="auto">
          <a:xfrm flipV="1">
            <a:off x="5319713" y="5167312"/>
            <a:ext cx="3057525" cy="12461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4741" name="Oval 53"/>
          <p:cNvSpPr>
            <a:spLocks noChangeArrowheads="1"/>
          </p:cNvSpPr>
          <p:nvPr/>
        </p:nvSpPr>
        <p:spPr bwMode="auto">
          <a:xfrm>
            <a:off x="6932613" y="5426075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42" name="Oval 54"/>
          <p:cNvSpPr>
            <a:spLocks noChangeArrowheads="1"/>
          </p:cNvSpPr>
          <p:nvPr/>
        </p:nvSpPr>
        <p:spPr bwMode="auto">
          <a:xfrm>
            <a:off x="6542088" y="5740400"/>
            <a:ext cx="228600" cy="21907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4743" name="Oval 55"/>
          <p:cNvSpPr>
            <a:spLocks noChangeArrowheads="1"/>
          </p:cNvSpPr>
          <p:nvPr/>
        </p:nvSpPr>
        <p:spPr bwMode="auto">
          <a:xfrm>
            <a:off x="5475288" y="6016625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6858000" y="6521450"/>
            <a:ext cx="525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This and next few slides adapted from Ray Mooney, UT</a:t>
            </a:r>
          </a:p>
        </p:txBody>
      </p:sp>
    </p:spTree>
    <p:extLst>
      <p:ext uri="{BB962C8B-B14F-4D97-AF65-F5344CB8AC3E}">
        <p14:creationId xmlns:p14="http://schemas.microsoft.com/office/powerpoint/2010/main" val="2531984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4702" grpId="0" animBg="1"/>
      <p:bldP spid="1394703" grpId="0" animBg="1"/>
      <p:bldP spid="1394704" grpId="0" animBg="1"/>
      <p:bldP spid="1394705" grpId="0" animBg="1"/>
      <p:bldP spid="1394706" grpId="0" animBg="1"/>
      <p:bldP spid="1394707" grpId="0" animBg="1"/>
      <p:bldP spid="1394708" grpId="0" animBg="1"/>
      <p:bldP spid="1394709" grpId="0" animBg="1"/>
      <p:bldP spid="1394710" grpId="0"/>
      <p:bldP spid="1394711" grpId="0" animBg="1"/>
      <p:bldP spid="1394712" grpId="0" animBg="1"/>
      <p:bldP spid="1394713" grpId="0" animBg="1"/>
      <p:bldP spid="1394714" grpId="0" animBg="1"/>
      <p:bldP spid="1394715" grpId="0" animBg="1"/>
      <p:bldP spid="1394716" grpId="0" animBg="1"/>
      <p:bldP spid="1394717" grpId="0" animBg="1"/>
      <p:bldP spid="1394718" grpId="0" animBg="1"/>
      <p:bldP spid="1394719" grpId="0" animBg="1"/>
      <p:bldP spid="1394720" grpId="0" animBg="1"/>
      <p:bldP spid="1394721" grpId="0" animBg="1"/>
      <p:bldP spid="1394722" grpId="0" animBg="1"/>
      <p:bldP spid="1394723" grpId="0"/>
      <p:bldP spid="1394724" grpId="0" animBg="1"/>
      <p:bldP spid="1394725" grpId="0" animBg="1"/>
      <p:bldP spid="1394726" grpId="0" animBg="1"/>
      <p:bldP spid="1394727" grpId="0" animBg="1"/>
      <p:bldP spid="1394728" grpId="0" animBg="1"/>
      <p:bldP spid="1394729" grpId="0" animBg="1"/>
      <p:bldP spid="1394730" grpId="0" animBg="1"/>
      <p:bldP spid="1394731" grpId="0" animBg="1"/>
      <p:bldP spid="1394732" grpId="0" animBg="1"/>
      <p:bldP spid="1394733" grpId="0" animBg="1"/>
      <p:bldP spid="1394734" grpId="0"/>
      <p:bldP spid="1394735" grpId="0"/>
      <p:bldP spid="1394736" grpId="0"/>
      <p:bldP spid="1394738" grpId="0" animBg="1"/>
      <p:bldP spid="1394739" grpId="0" animBg="1"/>
      <p:bldP spid="1394740" grpId="0" animBg="1"/>
      <p:bldP spid="1394741" grpId="0" animBg="1"/>
      <p:bldP spid="1394742" grpId="0" animBg="1"/>
      <p:bldP spid="139474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Non-Linear Separators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5842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 smtClean="0"/>
              <a:t>General idea: the original feature space can always be mapped to some higher-dimensional feature space where the training set is separable: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3754438" y="26860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 flipV="1">
            <a:off x="2133600" y="4297363"/>
            <a:ext cx="3319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3784600" y="35179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209925" y="387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3362325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>
            <a:off x="3895725" y="48974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AutoShape 10"/>
          <p:cNvSpPr>
            <a:spLocks noChangeArrowheads="1"/>
          </p:cNvSpPr>
          <p:nvPr/>
        </p:nvSpPr>
        <p:spPr bwMode="auto">
          <a:xfrm>
            <a:off x="3476625" y="35639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AutoShape 11"/>
          <p:cNvSpPr>
            <a:spLocks noChangeArrowheads="1"/>
          </p:cNvSpPr>
          <p:nvPr/>
        </p:nvSpPr>
        <p:spPr bwMode="auto">
          <a:xfrm>
            <a:off x="2981325" y="41925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3400425" y="49355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3895725" y="39639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AutoShape 14"/>
          <p:cNvSpPr>
            <a:spLocks noChangeArrowheads="1"/>
          </p:cNvSpPr>
          <p:nvPr/>
        </p:nvSpPr>
        <p:spPr bwMode="auto">
          <a:xfrm>
            <a:off x="4797425" y="3951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AutoShape 15"/>
          <p:cNvSpPr>
            <a:spLocks noChangeArrowheads="1"/>
          </p:cNvSpPr>
          <p:nvPr/>
        </p:nvSpPr>
        <p:spPr bwMode="auto">
          <a:xfrm>
            <a:off x="4657725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AutoShape 16"/>
          <p:cNvSpPr>
            <a:spLocks noChangeArrowheads="1"/>
          </p:cNvSpPr>
          <p:nvPr/>
        </p:nvSpPr>
        <p:spPr bwMode="auto">
          <a:xfrm>
            <a:off x="2409825" y="4078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AutoShape 17"/>
          <p:cNvSpPr>
            <a:spLocks noChangeArrowheads="1"/>
          </p:cNvSpPr>
          <p:nvPr/>
        </p:nvSpPr>
        <p:spPr bwMode="auto">
          <a:xfrm>
            <a:off x="3921125" y="5532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AutoShape 18"/>
          <p:cNvSpPr>
            <a:spLocks noChangeArrowheads="1"/>
          </p:cNvSpPr>
          <p:nvPr/>
        </p:nvSpPr>
        <p:spPr bwMode="auto">
          <a:xfrm>
            <a:off x="4886325" y="46878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AutoShape 19"/>
          <p:cNvSpPr>
            <a:spLocks noChangeArrowheads="1"/>
          </p:cNvSpPr>
          <p:nvPr/>
        </p:nvSpPr>
        <p:spPr bwMode="auto">
          <a:xfrm>
            <a:off x="2949575" y="5227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AutoShape 20"/>
          <p:cNvSpPr>
            <a:spLocks noChangeArrowheads="1"/>
          </p:cNvSpPr>
          <p:nvPr/>
        </p:nvSpPr>
        <p:spPr bwMode="auto">
          <a:xfrm>
            <a:off x="2638425" y="4745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AutoShape 21"/>
          <p:cNvSpPr>
            <a:spLocks noChangeArrowheads="1"/>
          </p:cNvSpPr>
          <p:nvPr/>
        </p:nvSpPr>
        <p:spPr bwMode="auto">
          <a:xfrm>
            <a:off x="2695575" y="3221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AutoShape 22"/>
          <p:cNvSpPr>
            <a:spLocks noChangeArrowheads="1"/>
          </p:cNvSpPr>
          <p:nvPr/>
        </p:nvSpPr>
        <p:spPr bwMode="auto">
          <a:xfrm>
            <a:off x="4191000" y="4356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AutoShape 23"/>
          <p:cNvSpPr>
            <a:spLocks noChangeArrowheads="1"/>
          </p:cNvSpPr>
          <p:nvPr/>
        </p:nvSpPr>
        <p:spPr bwMode="auto">
          <a:xfrm>
            <a:off x="3810000" y="44894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AutoShape 24"/>
          <p:cNvSpPr>
            <a:spLocks noChangeArrowheads="1"/>
          </p:cNvSpPr>
          <p:nvPr/>
        </p:nvSpPr>
        <p:spPr bwMode="auto">
          <a:xfrm>
            <a:off x="4095750" y="32512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Oval 25"/>
          <p:cNvSpPr>
            <a:spLocks noChangeArrowheads="1"/>
          </p:cNvSpPr>
          <p:nvPr/>
        </p:nvSpPr>
        <p:spPr bwMode="auto">
          <a:xfrm>
            <a:off x="2800350" y="33369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AutoShape 26"/>
          <p:cNvSpPr>
            <a:spLocks noChangeArrowheads="1"/>
          </p:cNvSpPr>
          <p:nvPr/>
        </p:nvSpPr>
        <p:spPr bwMode="auto">
          <a:xfrm>
            <a:off x="2847975" y="3373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AutoShape 27"/>
          <p:cNvSpPr>
            <a:spLocks noChangeArrowheads="1"/>
          </p:cNvSpPr>
          <p:nvPr/>
        </p:nvSpPr>
        <p:spPr bwMode="auto">
          <a:xfrm>
            <a:off x="4772025" y="3354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 flipH="1" flipV="1">
            <a:off x="7793038" y="24384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>
            <a:off x="7762875" y="4525963"/>
            <a:ext cx="2347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30" name="AutoShape 30"/>
          <p:cNvSpPr>
            <a:spLocks noChangeArrowheads="1"/>
          </p:cNvSpPr>
          <p:nvPr/>
        </p:nvSpPr>
        <p:spPr bwMode="auto">
          <a:xfrm>
            <a:off x="8061325" y="3889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AutoShape 31"/>
          <p:cNvSpPr>
            <a:spLocks noChangeArrowheads="1"/>
          </p:cNvSpPr>
          <p:nvPr/>
        </p:nvSpPr>
        <p:spPr bwMode="auto">
          <a:xfrm>
            <a:off x="7486650" y="42465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AutoShape 32"/>
          <p:cNvSpPr>
            <a:spLocks noChangeArrowheads="1"/>
          </p:cNvSpPr>
          <p:nvPr/>
        </p:nvSpPr>
        <p:spPr bwMode="auto">
          <a:xfrm>
            <a:off x="7867650" y="4802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AutoShape 33"/>
          <p:cNvSpPr>
            <a:spLocks noChangeArrowheads="1"/>
          </p:cNvSpPr>
          <p:nvPr/>
        </p:nvSpPr>
        <p:spPr bwMode="auto">
          <a:xfrm>
            <a:off x="8686800" y="4802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AutoShape 34"/>
          <p:cNvSpPr>
            <a:spLocks noChangeArrowheads="1"/>
          </p:cNvSpPr>
          <p:nvPr/>
        </p:nvSpPr>
        <p:spPr bwMode="auto">
          <a:xfrm>
            <a:off x="7753350" y="39354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AutoShape 35"/>
          <p:cNvSpPr>
            <a:spLocks noChangeArrowheads="1"/>
          </p:cNvSpPr>
          <p:nvPr/>
        </p:nvSpPr>
        <p:spPr bwMode="auto">
          <a:xfrm>
            <a:off x="7962900" y="4211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AutoShape 36"/>
          <p:cNvSpPr>
            <a:spLocks noChangeArrowheads="1"/>
          </p:cNvSpPr>
          <p:nvPr/>
        </p:nvSpPr>
        <p:spPr bwMode="auto">
          <a:xfrm>
            <a:off x="8191500" y="4840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AutoShape 37"/>
          <p:cNvSpPr>
            <a:spLocks noChangeArrowheads="1"/>
          </p:cNvSpPr>
          <p:nvPr/>
        </p:nvSpPr>
        <p:spPr bwMode="auto">
          <a:xfrm>
            <a:off x="8172450" y="43354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AutoShape 38"/>
          <p:cNvSpPr>
            <a:spLocks noChangeArrowheads="1"/>
          </p:cNvSpPr>
          <p:nvPr/>
        </p:nvSpPr>
        <p:spPr bwMode="auto">
          <a:xfrm>
            <a:off x="9779000" y="3970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AutoShape 39"/>
          <p:cNvSpPr>
            <a:spLocks noChangeArrowheads="1"/>
          </p:cNvSpPr>
          <p:nvPr/>
        </p:nvSpPr>
        <p:spPr bwMode="auto">
          <a:xfrm>
            <a:off x="9639300" y="51831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AutoShape 40"/>
          <p:cNvSpPr>
            <a:spLocks noChangeArrowheads="1"/>
          </p:cNvSpPr>
          <p:nvPr/>
        </p:nvSpPr>
        <p:spPr bwMode="auto">
          <a:xfrm>
            <a:off x="9163050" y="2935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AutoShape 41"/>
          <p:cNvSpPr>
            <a:spLocks noChangeArrowheads="1"/>
          </p:cNvSpPr>
          <p:nvPr/>
        </p:nvSpPr>
        <p:spPr bwMode="auto">
          <a:xfrm>
            <a:off x="9169400" y="4198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AutoShape 42"/>
          <p:cNvSpPr>
            <a:spLocks noChangeArrowheads="1"/>
          </p:cNvSpPr>
          <p:nvPr/>
        </p:nvSpPr>
        <p:spPr bwMode="auto">
          <a:xfrm>
            <a:off x="9867900" y="4706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3" name="AutoShape 43"/>
          <p:cNvSpPr>
            <a:spLocks noChangeArrowheads="1"/>
          </p:cNvSpPr>
          <p:nvPr/>
        </p:nvSpPr>
        <p:spPr bwMode="auto">
          <a:xfrm>
            <a:off x="8693150" y="3646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4" name="AutoShape 44"/>
          <p:cNvSpPr>
            <a:spLocks noChangeArrowheads="1"/>
          </p:cNvSpPr>
          <p:nvPr/>
        </p:nvSpPr>
        <p:spPr bwMode="auto">
          <a:xfrm>
            <a:off x="9296400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5" name="AutoShape 45"/>
          <p:cNvSpPr>
            <a:spLocks noChangeArrowheads="1"/>
          </p:cNvSpPr>
          <p:nvPr/>
        </p:nvSpPr>
        <p:spPr bwMode="auto">
          <a:xfrm>
            <a:off x="9086850" y="314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6" name="AutoShape 46"/>
          <p:cNvSpPr>
            <a:spLocks noChangeArrowheads="1"/>
          </p:cNvSpPr>
          <p:nvPr/>
        </p:nvSpPr>
        <p:spPr bwMode="auto">
          <a:xfrm>
            <a:off x="7696200" y="46513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7" name="AutoShape 47"/>
          <p:cNvSpPr>
            <a:spLocks noChangeArrowheads="1"/>
          </p:cNvSpPr>
          <p:nvPr/>
        </p:nvSpPr>
        <p:spPr bwMode="auto">
          <a:xfrm>
            <a:off x="7315200" y="47847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8" name="AutoShape 48"/>
          <p:cNvSpPr>
            <a:spLocks noChangeArrowheads="1"/>
          </p:cNvSpPr>
          <p:nvPr/>
        </p:nvSpPr>
        <p:spPr bwMode="auto">
          <a:xfrm>
            <a:off x="9077325" y="32702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9" name="AutoShape 49"/>
          <p:cNvSpPr>
            <a:spLocks noChangeArrowheads="1"/>
          </p:cNvSpPr>
          <p:nvPr/>
        </p:nvSpPr>
        <p:spPr bwMode="auto">
          <a:xfrm>
            <a:off x="8629650" y="28019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0" name="AutoShape 50"/>
          <p:cNvSpPr>
            <a:spLocks noChangeArrowheads="1"/>
          </p:cNvSpPr>
          <p:nvPr/>
        </p:nvSpPr>
        <p:spPr bwMode="auto">
          <a:xfrm>
            <a:off x="9753600" y="33734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1" name="Line 51"/>
          <p:cNvSpPr>
            <a:spLocks noChangeShapeType="1"/>
          </p:cNvSpPr>
          <p:nvPr/>
        </p:nvSpPr>
        <p:spPr bwMode="auto">
          <a:xfrm flipH="1">
            <a:off x="6545263" y="45275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52" name="Line 52"/>
          <p:cNvSpPr>
            <a:spLocks noChangeShapeType="1"/>
          </p:cNvSpPr>
          <p:nvPr/>
        </p:nvSpPr>
        <p:spPr bwMode="auto">
          <a:xfrm>
            <a:off x="7781925" y="31750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53" name="Line 53"/>
          <p:cNvSpPr>
            <a:spLocks noChangeShapeType="1"/>
          </p:cNvSpPr>
          <p:nvPr/>
        </p:nvSpPr>
        <p:spPr bwMode="auto">
          <a:xfrm flipV="1">
            <a:off x="8010525" y="45466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54" name="Line 54"/>
          <p:cNvSpPr>
            <a:spLocks noChangeShapeType="1"/>
          </p:cNvSpPr>
          <p:nvPr/>
        </p:nvSpPr>
        <p:spPr bwMode="auto">
          <a:xfrm flipV="1">
            <a:off x="6315075" y="32131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55" name="Line 55"/>
          <p:cNvSpPr>
            <a:spLocks noChangeShapeType="1"/>
          </p:cNvSpPr>
          <p:nvPr/>
        </p:nvSpPr>
        <p:spPr bwMode="auto">
          <a:xfrm>
            <a:off x="6296025" y="40513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56" name="AutoShape 56"/>
          <p:cNvSpPr>
            <a:spLocks noChangeArrowheads="1"/>
          </p:cNvSpPr>
          <p:nvPr/>
        </p:nvSpPr>
        <p:spPr bwMode="auto">
          <a:xfrm>
            <a:off x="5276850" y="2613025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5276850" y="3013075"/>
            <a:ext cx="16795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baseline="-25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625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5250" y="1371600"/>
            <a:ext cx="3885299" cy="516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Kernels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Kernels </a:t>
            </a:r>
            <a:r>
              <a:rPr lang="en-US" sz="2400" dirty="0" smtClean="0">
                <a:solidFill>
                  <a:srgbClr val="CC0000"/>
                </a:solidFill>
              </a:rPr>
              <a:t>implicitly</a:t>
            </a:r>
            <a:r>
              <a:rPr lang="en-US" sz="2400" dirty="0" smtClean="0"/>
              <a:t> map original vectors to higher dimensional spaces, take the dot product there, and hand the result back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Linear kernel: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Quadratic kernel: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RBF: infinite dimensional representation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Discrete kernels: e.g. string kernels</a:t>
            </a:r>
          </a:p>
        </p:txBody>
      </p:sp>
      <p:pic>
        <p:nvPicPr>
          <p:cNvPr id="532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438400"/>
            <a:ext cx="3733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154363"/>
            <a:ext cx="32385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181600"/>
            <a:ext cx="38655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810000"/>
            <a:ext cx="417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2275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Kernels?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Can’t you just add these features on your own (e.g. add all pairs of features instead of using the quadratic kernel)?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Yes, in principle, just compute them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 need to modify any algorithms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But, number of features can get large (or infinite)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Some kernels not as usefully thought of in their expanded representation, e.g. RBF kernels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Kernels let us compute with these features implicitly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Example: implicit dot product in quadratic kernel takes much less space and time per dot product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Of course, there’s the cost for using the pure dual algorithms: you need to compute the similarity to every training datum</a:t>
            </a:r>
          </a:p>
        </p:txBody>
      </p:sp>
    </p:spTree>
    <p:extLst>
      <p:ext uri="{BB962C8B-B14F-4D97-AF65-F5344CB8AC3E}">
        <p14:creationId xmlns:p14="http://schemas.microsoft.com/office/powerpoint/2010/main" val="193467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Classification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162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Classification systems: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CC0000"/>
                </a:solidFill>
              </a:rPr>
              <a:t>Supervised learning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Make a </a:t>
            </a:r>
            <a:r>
              <a:rPr lang="en-US" dirty="0" smtClean="0">
                <a:solidFill>
                  <a:srgbClr val="CC0000"/>
                </a:solidFill>
              </a:rPr>
              <a:t>prediction </a:t>
            </a:r>
            <a:r>
              <a:rPr lang="en-US" dirty="0" smtClean="0"/>
              <a:t>given evidence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We’ve seen several methods for this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Useful when you have </a:t>
            </a:r>
            <a:r>
              <a:rPr lang="en-US" dirty="0" smtClean="0">
                <a:solidFill>
                  <a:srgbClr val="CC0000"/>
                </a:solidFill>
              </a:rPr>
              <a:t>labeled data</a:t>
            </a: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55300" name="Picture 4" descr="examinprogress2"/>
          <p:cNvPicPr>
            <a:picLocks noChangeAspect="1" noChangeArrowheads="1"/>
          </p:cNvPicPr>
          <p:nvPr/>
        </p:nvPicPr>
        <p:blipFill>
          <a:blip r:embed="rId2" cstate="print"/>
          <a:srcRect b="7378"/>
          <a:stretch>
            <a:fillRect/>
          </a:stretch>
        </p:blipFill>
        <p:spPr bwMode="auto">
          <a:xfrm>
            <a:off x="8001000" y="1524000"/>
            <a:ext cx="356711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57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Clustering systems: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C0000"/>
                </a:solidFill>
              </a:rPr>
              <a:t>Unsupervised learning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C0000"/>
                </a:solidFill>
              </a:rPr>
              <a:t>Detect patterns</a:t>
            </a:r>
            <a:r>
              <a:rPr lang="en-US" dirty="0" smtClean="0"/>
              <a:t> in unlabeled data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E.g. group emails or search results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E.g. find categories of customers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E.g. detect anomalous program executions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Useful when don’t know what you’re looking for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Requires data, but no labels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Often get gibberish</a:t>
            </a:r>
          </a:p>
        </p:txBody>
      </p:sp>
      <p:pic>
        <p:nvPicPr>
          <p:cNvPr id="56324" name="Picture 4" descr="kid_with_headphones"/>
          <p:cNvPicPr>
            <a:picLocks noChangeAspect="1" noChangeArrowheads="1"/>
          </p:cNvPicPr>
          <p:nvPr/>
        </p:nvPicPr>
        <p:blipFill>
          <a:blip r:embed="rId2" cstate="print"/>
          <a:srcRect l="7849" t="3775" r="8711" b="8904"/>
          <a:stretch>
            <a:fillRect/>
          </a:stretch>
        </p:blipFill>
        <p:spPr bwMode="auto">
          <a:xfrm>
            <a:off x="7845425" y="1447800"/>
            <a:ext cx="3660775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98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50" y="1343056"/>
            <a:ext cx="11199813" cy="4752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373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08124"/>
            <a:ext cx="8229600" cy="434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Basic idea: group together similar instances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Example: 2D point patterns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What could “similar” mean?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One option: small (squared) Euclidean distance</a:t>
            </a:r>
          </a:p>
        </p:txBody>
      </p:sp>
      <p:pic>
        <p:nvPicPr>
          <p:cNvPr id="573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400" y="5746749"/>
            <a:ext cx="680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2743200" y="2803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2743200" y="3184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30480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3962400" y="37179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3810000" y="3946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Oval 10"/>
          <p:cNvSpPr>
            <a:spLocks noChangeArrowheads="1"/>
          </p:cNvSpPr>
          <p:nvPr/>
        </p:nvSpPr>
        <p:spPr bwMode="auto">
          <a:xfrm>
            <a:off x="4343400" y="3946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5" name="Oval 11"/>
          <p:cNvSpPr>
            <a:spLocks noChangeArrowheads="1"/>
          </p:cNvSpPr>
          <p:nvPr/>
        </p:nvSpPr>
        <p:spPr bwMode="auto">
          <a:xfrm>
            <a:off x="64008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66294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13"/>
          <p:cNvSpPr>
            <a:spLocks noChangeArrowheads="1"/>
          </p:cNvSpPr>
          <p:nvPr/>
        </p:nvSpPr>
        <p:spPr bwMode="auto">
          <a:xfrm>
            <a:off x="6934200" y="2803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Oval 14"/>
          <p:cNvSpPr>
            <a:spLocks noChangeArrowheads="1"/>
          </p:cNvSpPr>
          <p:nvPr/>
        </p:nvSpPr>
        <p:spPr bwMode="auto">
          <a:xfrm>
            <a:off x="72390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Oval 15"/>
          <p:cNvSpPr>
            <a:spLocks noChangeArrowheads="1"/>
          </p:cNvSpPr>
          <p:nvPr/>
        </p:nvSpPr>
        <p:spPr bwMode="auto">
          <a:xfrm>
            <a:off x="75438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Oval 16"/>
          <p:cNvSpPr>
            <a:spLocks noChangeArrowheads="1"/>
          </p:cNvSpPr>
          <p:nvPr/>
        </p:nvSpPr>
        <p:spPr bwMode="auto">
          <a:xfrm>
            <a:off x="7848600" y="2803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1" name="Oval 17"/>
          <p:cNvSpPr>
            <a:spLocks noChangeArrowheads="1"/>
          </p:cNvSpPr>
          <p:nvPr/>
        </p:nvSpPr>
        <p:spPr bwMode="auto">
          <a:xfrm>
            <a:off x="80772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18"/>
          <p:cNvSpPr>
            <a:spLocks noChangeArrowheads="1"/>
          </p:cNvSpPr>
          <p:nvPr/>
        </p:nvSpPr>
        <p:spPr bwMode="auto">
          <a:xfrm>
            <a:off x="8382000" y="29559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19"/>
          <p:cNvSpPr>
            <a:spLocks noChangeArrowheads="1"/>
          </p:cNvSpPr>
          <p:nvPr/>
        </p:nvSpPr>
        <p:spPr bwMode="auto">
          <a:xfrm>
            <a:off x="86868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Oval 20"/>
          <p:cNvSpPr>
            <a:spLocks noChangeArrowheads="1"/>
          </p:cNvSpPr>
          <p:nvPr/>
        </p:nvSpPr>
        <p:spPr bwMode="auto">
          <a:xfrm>
            <a:off x="8991600" y="2879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Oval 21"/>
          <p:cNvSpPr>
            <a:spLocks noChangeArrowheads="1"/>
          </p:cNvSpPr>
          <p:nvPr/>
        </p:nvSpPr>
        <p:spPr bwMode="auto">
          <a:xfrm>
            <a:off x="64008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Oval 22"/>
          <p:cNvSpPr>
            <a:spLocks noChangeArrowheads="1"/>
          </p:cNvSpPr>
          <p:nvPr/>
        </p:nvSpPr>
        <p:spPr bwMode="auto">
          <a:xfrm>
            <a:off x="67056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23"/>
          <p:cNvSpPr>
            <a:spLocks noChangeArrowheads="1"/>
          </p:cNvSpPr>
          <p:nvPr/>
        </p:nvSpPr>
        <p:spPr bwMode="auto">
          <a:xfrm>
            <a:off x="69342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Oval 24"/>
          <p:cNvSpPr>
            <a:spLocks noChangeArrowheads="1"/>
          </p:cNvSpPr>
          <p:nvPr/>
        </p:nvSpPr>
        <p:spPr bwMode="auto">
          <a:xfrm>
            <a:off x="7239000" y="37179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Oval 25"/>
          <p:cNvSpPr>
            <a:spLocks noChangeArrowheads="1"/>
          </p:cNvSpPr>
          <p:nvPr/>
        </p:nvSpPr>
        <p:spPr bwMode="auto">
          <a:xfrm>
            <a:off x="75438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0" name="Oval 26"/>
          <p:cNvSpPr>
            <a:spLocks noChangeArrowheads="1"/>
          </p:cNvSpPr>
          <p:nvPr/>
        </p:nvSpPr>
        <p:spPr bwMode="auto">
          <a:xfrm>
            <a:off x="78486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1" name="Oval 27"/>
          <p:cNvSpPr>
            <a:spLocks noChangeArrowheads="1"/>
          </p:cNvSpPr>
          <p:nvPr/>
        </p:nvSpPr>
        <p:spPr bwMode="auto">
          <a:xfrm>
            <a:off x="8153400" y="3565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2" name="Oval 28"/>
          <p:cNvSpPr>
            <a:spLocks noChangeArrowheads="1"/>
          </p:cNvSpPr>
          <p:nvPr/>
        </p:nvSpPr>
        <p:spPr bwMode="auto">
          <a:xfrm>
            <a:off x="83820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3" name="Oval 29"/>
          <p:cNvSpPr>
            <a:spLocks noChangeArrowheads="1"/>
          </p:cNvSpPr>
          <p:nvPr/>
        </p:nvSpPr>
        <p:spPr bwMode="auto">
          <a:xfrm>
            <a:off x="8686800" y="37179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4" name="Oval 30"/>
          <p:cNvSpPr>
            <a:spLocks noChangeArrowheads="1"/>
          </p:cNvSpPr>
          <p:nvPr/>
        </p:nvSpPr>
        <p:spPr bwMode="auto">
          <a:xfrm>
            <a:off x="8991600" y="36417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5" name="Oval 31"/>
          <p:cNvSpPr>
            <a:spLocks noChangeArrowheads="1"/>
          </p:cNvSpPr>
          <p:nvPr/>
        </p:nvSpPr>
        <p:spPr bwMode="auto">
          <a:xfrm>
            <a:off x="4343400" y="37179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76" name="Oval 32"/>
          <p:cNvSpPr>
            <a:spLocks noChangeArrowheads="1"/>
          </p:cNvSpPr>
          <p:nvPr/>
        </p:nvSpPr>
        <p:spPr bwMode="auto">
          <a:xfrm>
            <a:off x="3276600" y="280352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5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4963" y="1581520"/>
            <a:ext cx="8961437" cy="4171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2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An iterative clustering algorithm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Pick K random points as cluster centers (means)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Alternate: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Assign data instances to closest mean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Assign each mean to the average of its assigned points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Stop when no points’ assignments change</a:t>
            </a:r>
          </a:p>
        </p:txBody>
      </p:sp>
      <p:pic>
        <p:nvPicPr>
          <p:cNvPr id="58372" name="Picture 4" descr="km-data"/>
          <p:cNvPicPr>
            <a:picLocks noChangeAspect="1" noChangeArrowheads="1"/>
          </p:cNvPicPr>
          <p:nvPr/>
        </p:nvPicPr>
        <p:blipFill>
          <a:blip r:embed="rId2" cstate="print"/>
          <a:srcRect l="12917" t="5797" r="1930" b="11594"/>
          <a:stretch>
            <a:fillRect/>
          </a:stretch>
        </p:blipFill>
        <p:spPr bwMode="auto">
          <a:xfrm>
            <a:off x="6858000" y="1676400"/>
            <a:ext cx="4343400" cy="43434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</p:pic>
      <p:sp>
        <p:nvSpPr>
          <p:cNvPr id="58373" name="Oval 5"/>
          <p:cNvSpPr>
            <a:spLocks noChangeArrowheads="1"/>
          </p:cNvSpPr>
          <p:nvPr/>
        </p:nvSpPr>
        <p:spPr bwMode="auto">
          <a:xfrm>
            <a:off x="8615363" y="5402263"/>
            <a:ext cx="60325" cy="60325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8920163" y="5513388"/>
            <a:ext cx="61912" cy="60325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9461500" y="4813300"/>
            <a:ext cx="60325" cy="60325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8715375" y="4978400"/>
            <a:ext cx="61913" cy="60325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Oval 9"/>
          <p:cNvSpPr>
            <a:spLocks noChangeArrowheads="1"/>
          </p:cNvSpPr>
          <p:nvPr/>
        </p:nvSpPr>
        <p:spPr bwMode="auto">
          <a:xfrm>
            <a:off x="8421688" y="2967038"/>
            <a:ext cx="60325" cy="58737"/>
          </a:xfrm>
          <a:prstGeom prst="ellipse">
            <a:avLst/>
          </a:prstGeom>
          <a:solidFill>
            <a:srgbClr val="CC0000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66" name="Line 10"/>
          <p:cNvSpPr>
            <a:spLocks noChangeShapeType="1"/>
          </p:cNvSpPr>
          <p:nvPr/>
        </p:nvSpPr>
        <p:spPr bwMode="auto">
          <a:xfrm flipH="1">
            <a:off x="8955088" y="2349500"/>
            <a:ext cx="2078037" cy="168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67" name="Line 11"/>
          <p:cNvSpPr>
            <a:spLocks noChangeShapeType="1"/>
          </p:cNvSpPr>
          <p:nvPr/>
        </p:nvSpPr>
        <p:spPr bwMode="auto">
          <a:xfrm>
            <a:off x="8955088" y="4033838"/>
            <a:ext cx="155575" cy="1084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68" name="Line 12"/>
          <p:cNvSpPr>
            <a:spLocks noChangeShapeType="1"/>
          </p:cNvSpPr>
          <p:nvPr/>
        </p:nvSpPr>
        <p:spPr bwMode="auto">
          <a:xfrm>
            <a:off x="9110663" y="5118100"/>
            <a:ext cx="677862" cy="476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69" name="Line 13"/>
          <p:cNvSpPr>
            <a:spLocks noChangeShapeType="1"/>
          </p:cNvSpPr>
          <p:nvPr/>
        </p:nvSpPr>
        <p:spPr bwMode="auto">
          <a:xfrm flipH="1">
            <a:off x="8788400" y="5118100"/>
            <a:ext cx="322263" cy="131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70" name="Line 14"/>
          <p:cNvSpPr>
            <a:spLocks noChangeShapeType="1"/>
          </p:cNvSpPr>
          <p:nvPr/>
        </p:nvSpPr>
        <p:spPr bwMode="auto">
          <a:xfrm flipH="1" flipV="1">
            <a:off x="6915150" y="4794250"/>
            <a:ext cx="1884363" cy="455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71" name="Line 15"/>
          <p:cNvSpPr>
            <a:spLocks noChangeShapeType="1"/>
          </p:cNvSpPr>
          <p:nvPr/>
        </p:nvSpPr>
        <p:spPr bwMode="auto">
          <a:xfrm flipH="1">
            <a:off x="8759825" y="5249863"/>
            <a:ext cx="39688" cy="828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72" name="Line 16"/>
          <p:cNvSpPr>
            <a:spLocks noChangeShapeType="1"/>
          </p:cNvSpPr>
          <p:nvPr/>
        </p:nvSpPr>
        <p:spPr bwMode="auto">
          <a:xfrm flipH="1">
            <a:off x="6915150" y="4033838"/>
            <a:ext cx="2030413" cy="1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1873" name="Oval 17"/>
          <p:cNvSpPr>
            <a:spLocks noChangeAspect="1" noChangeArrowheads="1"/>
          </p:cNvSpPr>
          <p:nvPr/>
        </p:nvSpPr>
        <p:spPr bwMode="auto">
          <a:xfrm>
            <a:off x="8936038" y="2805113"/>
            <a:ext cx="101600" cy="968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74" name="Oval 18"/>
          <p:cNvSpPr>
            <a:spLocks noChangeAspect="1" noChangeArrowheads="1"/>
          </p:cNvSpPr>
          <p:nvPr/>
        </p:nvSpPr>
        <p:spPr bwMode="auto">
          <a:xfrm>
            <a:off x="9066213" y="5540375"/>
            <a:ext cx="101600" cy="984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75" name="Oval 19"/>
          <p:cNvSpPr>
            <a:spLocks noChangeAspect="1" noChangeArrowheads="1"/>
          </p:cNvSpPr>
          <p:nvPr/>
        </p:nvSpPr>
        <p:spPr bwMode="auto">
          <a:xfrm>
            <a:off x="7827963" y="5280025"/>
            <a:ext cx="101600" cy="9842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76" name="Oval 20"/>
          <p:cNvSpPr>
            <a:spLocks noChangeAspect="1" noChangeArrowheads="1"/>
          </p:cNvSpPr>
          <p:nvPr/>
        </p:nvSpPr>
        <p:spPr bwMode="auto">
          <a:xfrm>
            <a:off x="8023225" y="4694238"/>
            <a:ext cx="101600" cy="968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77" name="Oval 21"/>
          <p:cNvSpPr>
            <a:spLocks noChangeAspect="1" noChangeArrowheads="1"/>
          </p:cNvSpPr>
          <p:nvPr/>
        </p:nvSpPr>
        <p:spPr bwMode="auto">
          <a:xfrm>
            <a:off x="9912350" y="4043363"/>
            <a:ext cx="101600" cy="968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878" name="Freeform 22"/>
          <p:cNvSpPr>
            <a:spLocks/>
          </p:cNvSpPr>
          <p:nvPr/>
        </p:nvSpPr>
        <p:spPr bwMode="auto">
          <a:xfrm>
            <a:off x="8461375" y="2773363"/>
            <a:ext cx="427038" cy="125412"/>
          </a:xfrm>
          <a:custGeom>
            <a:avLst/>
            <a:gdLst>
              <a:gd name="T0" fmla="*/ 0 w 314"/>
              <a:gd name="T1" fmla="*/ 2147483647 h 92"/>
              <a:gd name="T2" fmla="*/ 2147483647 w 314"/>
              <a:gd name="T3" fmla="*/ 0 h 92"/>
              <a:gd name="T4" fmla="*/ 2147483647 w 314"/>
              <a:gd name="T5" fmla="*/ 2147483647 h 92"/>
              <a:gd name="T6" fmla="*/ 2147483647 w 314"/>
              <a:gd name="T7" fmla="*/ 2147483647 h 92"/>
              <a:gd name="T8" fmla="*/ 0 60000 65536"/>
              <a:gd name="T9" fmla="*/ 0 60000 65536"/>
              <a:gd name="T10" fmla="*/ 0 60000 65536"/>
              <a:gd name="T11" fmla="*/ 0 60000 65536"/>
              <a:gd name="T12" fmla="*/ 0 w 314"/>
              <a:gd name="T13" fmla="*/ 0 h 92"/>
              <a:gd name="T14" fmla="*/ 314 w 314"/>
              <a:gd name="T15" fmla="*/ 92 h 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4" h="92">
                <a:moveTo>
                  <a:pt x="0" y="92"/>
                </a:moveTo>
                <a:cubicBezTo>
                  <a:pt x="16" y="21"/>
                  <a:pt x="78" y="21"/>
                  <a:pt x="138" y="0"/>
                </a:cubicBezTo>
                <a:cubicBezTo>
                  <a:pt x="166" y="3"/>
                  <a:pt x="194" y="6"/>
                  <a:pt x="222" y="8"/>
                </a:cubicBezTo>
                <a:cubicBezTo>
                  <a:pt x="253" y="11"/>
                  <a:pt x="314" y="15"/>
                  <a:pt x="314" y="15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1879" name="Freeform 23"/>
          <p:cNvSpPr>
            <a:spLocks/>
          </p:cNvSpPr>
          <p:nvPr/>
        </p:nvSpPr>
        <p:spPr bwMode="auto">
          <a:xfrm>
            <a:off x="9598025" y="4264025"/>
            <a:ext cx="363538" cy="552450"/>
          </a:xfrm>
          <a:custGeom>
            <a:avLst/>
            <a:gdLst>
              <a:gd name="T0" fmla="*/ 0 w 268"/>
              <a:gd name="T1" fmla="*/ 2147483647 h 407"/>
              <a:gd name="T2" fmla="*/ 2147483647 w 268"/>
              <a:gd name="T3" fmla="*/ 2147483647 h 407"/>
              <a:gd name="T4" fmla="*/ 2147483647 w 268"/>
              <a:gd name="T5" fmla="*/ 2147483647 h 407"/>
              <a:gd name="T6" fmla="*/ 2147483647 w 268"/>
              <a:gd name="T7" fmla="*/ 2147483647 h 407"/>
              <a:gd name="T8" fmla="*/ 2147483647 w 268"/>
              <a:gd name="T9" fmla="*/ 2147483647 h 407"/>
              <a:gd name="T10" fmla="*/ 2147483647 w 268"/>
              <a:gd name="T11" fmla="*/ 0 h 4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407"/>
              <a:gd name="T20" fmla="*/ 268 w 268"/>
              <a:gd name="T21" fmla="*/ 407 h 4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407">
                <a:moveTo>
                  <a:pt x="0" y="407"/>
                </a:moveTo>
                <a:cubicBezTo>
                  <a:pt x="43" y="379"/>
                  <a:pt x="86" y="360"/>
                  <a:pt x="123" y="323"/>
                </a:cubicBezTo>
                <a:cubicBezTo>
                  <a:pt x="136" y="310"/>
                  <a:pt x="148" y="297"/>
                  <a:pt x="161" y="284"/>
                </a:cubicBezTo>
                <a:cubicBezTo>
                  <a:pt x="174" y="271"/>
                  <a:pt x="192" y="238"/>
                  <a:pt x="192" y="238"/>
                </a:cubicBezTo>
                <a:cubicBezTo>
                  <a:pt x="206" y="193"/>
                  <a:pt x="238" y="159"/>
                  <a:pt x="253" y="115"/>
                </a:cubicBezTo>
                <a:cubicBezTo>
                  <a:pt x="257" y="84"/>
                  <a:pt x="268" y="33"/>
                  <a:pt x="268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1880" name="Freeform 24"/>
          <p:cNvSpPr>
            <a:spLocks/>
          </p:cNvSpPr>
          <p:nvPr/>
        </p:nvSpPr>
        <p:spPr bwMode="auto">
          <a:xfrm>
            <a:off x="8197850" y="4799013"/>
            <a:ext cx="514350" cy="131762"/>
          </a:xfrm>
          <a:custGeom>
            <a:avLst/>
            <a:gdLst>
              <a:gd name="T0" fmla="*/ 2147483647 w 378"/>
              <a:gd name="T1" fmla="*/ 2147483647 h 98"/>
              <a:gd name="T2" fmla="*/ 2147483647 w 378"/>
              <a:gd name="T3" fmla="*/ 2147483647 h 98"/>
              <a:gd name="T4" fmla="*/ 2147483647 w 378"/>
              <a:gd name="T5" fmla="*/ 2147483647 h 98"/>
              <a:gd name="T6" fmla="*/ 2147483647 w 378"/>
              <a:gd name="T7" fmla="*/ 2147483647 h 98"/>
              <a:gd name="T8" fmla="*/ 2147483647 w 378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8"/>
              <a:gd name="T16" fmla="*/ 0 h 98"/>
              <a:gd name="T17" fmla="*/ 378 w 378"/>
              <a:gd name="T18" fmla="*/ 98 h 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8" h="98">
                <a:moveTo>
                  <a:pt x="378" y="98"/>
                </a:moveTo>
                <a:cubicBezTo>
                  <a:pt x="314" y="0"/>
                  <a:pt x="172" y="27"/>
                  <a:pt x="71" y="21"/>
                </a:cubicBezTo>
                <a:cubicBezTo>
                  <a:pt x="68" y="20"/>
                  <a:pt x="29" y="6"/>
                  <a:pt x="25" y="6"/>
                </a:cubicBezTo>
                <a:cubicBezTo>
                  <a:pt x="17" y="6"/>
                  <a:pt x="9" y="10"/>
                  <a:pt x="2" y="13"/>
                </a:cubicBezTo>
                <a:cubicBezTo>
                  <a:pt x="0" y="14"/>
                  <a:pt x="7" y="13"/>
                  <a:pt x="9" y="13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1881" name="Freeform 25"/>
          <p:cNvSpPr>
            <a:spLocks/>
          </p:cNvSpPr>
          <p:nvPr/>
        </p:nvSpPr>
        <p:spPr bwMode="auto">
          <a:xfrm>
            <a:off x="8043863" y="5380038"/>
            <a:ext cx="542925" cy="187325"/>
          </a:xfrm>
          <a:custGeom>
            <a:avLst/>
            <a:gdLst>
              <a:gd name="T0" fmla="*/ 2147483647 w 400"/>
              <a:gd name="T1" fmla="*/ 2147483647 h 138"/>
              <a:gd name="T2" fmla="*/ 2147483647 w 400"/>
              <a:gd name="T3" fmla="*/ 2147483647 h 138"/>
              <a:gd name="T4" fmla="*/ 2147483647 w 400"/>
              <a:gd name="T5" fmla="*/ 2147483647 h 138"/>
              <a:gd name="T6" fmla="*/ 2147483647 w 400"/>
              <a:gd name="T7" fmla="*/ 2147483647 h 138"/>
              <a:gd name="T8" fmla="*/ 2147483647 w 400"/>
              <a:gd name="T9" fmla="*/ 2147483647 h 138"/>
              <a:gd name="T10" fmla="*/ 0 w 400"/>
              <a:gd name="T11" fmla="*/ 0 h 1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0"/>
              <a:gd name="T19" fmla="*/ 0 h 138"/>
              <a:gd name="T20" fmla="*/ 400 w 400"/>
              <a:gd name="T21" fmla="*/ 138 h 1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0" h="138">
                <a:moveTo>
                  <a:pt x="400" y="107"/>
                </a:moveTo>
                <a:cubicBezTo>
                  <a:pt x="374" y="125"/>
                  <a:pt x="355" y="131"/>
                  <a:pt x="323" y="138"/>
                </a:cubicBezTo>
                <a:cubicBezTo>
                  <a:pt x="282" y="136"/>
                  <a:pt x="241" y="137"/>
                  <a:pt x="200" y="131"/>
                </a:cubicBezTo>
                <a:cubicBezTo>
                  <a:pt x="151" y="124"/>
                  <a:pt x="101" y="44"/>
                  <a:pt x="39" y="23"/>
                </a:cubicBezTo>
                <a:cubicBezTo>
                  <a:pt x="34" y="18"/>
                  <a:pt x="29" y="12"/>
                  <a:pt x="23" y="8"/>
                </a:cubicBezTo>
                <a:cubicBezTo>
                  <a:pt x="16" y="4"/>
                  <a:pt x="0" y="0"/>
                  <a:pt x="0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1882" name="Freeform 26"/>
          <p:cNvSpPr>
            <a:spLocks/>
          </p:cNvSpPr>
          <p:nvPr/>
        </p:nvSpPr>
        <p:spPr bwMode="auto">
          <a:xfrm>
            <a:off x="8842375" y="5640388"/>
            <a:ext cx="258763" cy="228600"/>
          </a:xfrm>
          <a:custGeom>
            <a:avLst/>
            <a:gdLst>
              <a:gd name="T0" fmla="*/ 2147483647 w 191"/>
              <a:gd name="T1" fmla="*/ 0 h 169"/>
              <a:gd name="T2" fmla="*/ 2147483647 w 191"/>
              <a:gd name="T3" fmla="*/ 2147483647 h 169"/>
              <a:gd name="T4" fmla="*/ 2147483647 w 191"/>
              <a:gd name="T5" fmla="*/ 2147483647 h 169"/>
              <a:gd name="T6" fmla="*/ 2147483647 w 191"/>
              <a:gd name="T7" fmla="*/ 2147483647 h 169"/>
              <a:gd name="T8" fmla="*/ 2147483647 w 191"/>
              <a:gd name="T9" fmla="*/ 2147483647 h 1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"/>
              <a:gd name="T16" fmla="*/ 0 h 169"/>
              <a:gd name="T17" fmla="*/ 191 w 191"/>
              <a:gd name="T18" fmla="*/ 169 h 1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" h="169">
                <a:moveTo>
                  <a:pt x="50" y="0"/>
                </a:moveTo>
                <a:cubicBezTo>
                  <a:pt x="24" y="51"/>
                  <a:pt x="0" y="122"/>
                  <a:pt x="50" y="169"/>
                </a:cubicBezTo>
                <a:cubicBezTo>
                  <a:pt x="78" y="166"/>
                  <a:pt x="107" y="167"/>
                  <a:pt x="134" y="161"/>
                </a:cubicBezTo>
                <a:cubicBezTo>
                  <a:pt x="157" y="156"/>
                  <a:pt x="164" y="101"/>
                  <a:pt x="180" y="84"/>
                </a:cubicBezTo>
                <a:cubicBezTo>
                  <a:pt x="191" y="54"/>
                  <a:pt x="188" y="69"/>
                  <a:pt x="188" y="38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4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1866" grpId="0" animBg="1"/>
      <p:bldP spid="1401867" grpId="0" animBg="1"/>
      <p:bldP spid="1401868" grpId="0" animBg="1"/>
      <p:bldP spid="1401869" grpId="0" animBg="1"/>
      <p:bldP spid="1401870" grpId="0" animBg="1"/>
      <p:bldP spid="1401871" grpId="0" animBg="1"/>
      <p:bldP spid="1401872" grpId="0" animBg="1"/>
      <p:bldP spid="1401873" grpId="0" animBg="1"/>
      <p:bldP spid="1401874" grpId="0" animBg="1"/>
      <p:bldP spid="1401875" grpId="0" animBg="1"/>
      <p:bldP spid="1401876" grpId="0" animBg="1"/>
      <p:bldP spid="1401877" grpId="0" animBg="1"/>
      <p:bldP spid="1401878" grpId="0" animBg="1"/>
      <p:bldP spid="1401879" grpId="0" animBg="1"/>
      <p:bldP spid="1401880" grpId="0" animBg="1"/>
      <p:bldP spid="1401881" grpId="0" animBg="1"/>
      <p:bldP spid="140188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Example</a:t>
            </a:r>
          </a:p>
        </p:txBody>
      </p:sp>
      <p:pic>
        <p:nvPicPr>
          <p:cNvPr id="59396" name="Picture 4" descr="km01"/>
          <p:cNvPicPr>
            <a:picLocks noChangeAspect="1" noChangeArrowheads="1"/>
          </p:cNvPicPr>
          <p:nvPr/>
        </p:nvPicPr>
        <p:blipFill>
          <a:blip r:embed="rId2" cstate="print"/>
          <a:srcRect l="7663" t="7434" r="4204" b="3355"/>
          <a:stretch>
            <a:fillRect/>
          </a:stretch>
        </p:blipFill>
        <p:spPr bwMode="auto">
          <a:xfrm>
            <a:off x="3505200" y="1219200"/>
            <a:ext cx="525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85" name="Picture 5" descr="km02"/>
          <p:cNvPicPr>
            <a:picLocks noChangeAspect="1" noChangeArrowheads="1"/>
          </p:cNvPicPr>
          <p:nvPr/>
        </p:nvPicPr>
        <p:blipFill>
          <a:blip r:embed="rId3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86" name="Picture 6" descr="km03"/>
          <p:cNvPicPr>
            <a:picLocks noChangeAspect="1" noChangeArrowheads="1"/>
          </p:cNvPicPr>
          <p:nvPr/>
        </p:nvPicPr>
        <p:blipFill>
          <a:blip r:embed="rId4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87" name="Picture 7" descr="km04"/>
          <p:cNvPicPr>
            <a:picLocks noChangeAspect="1" noChangeArrowheads="1"/>
          </p:cNvPicPr>
          <p:nvPr/>
        </p:nvPicPr>
        <p:blipFill>
          <a:blip r:embed="rId5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88" name="Picture 8" descr="km05"/>
          <p:cNvPicPr>
            <a:picLocks noChangeAspect="1" noChangeArrowheads="1"/>
          </p:cNvPicPr>
          <p:nvPr/>
        </p:nvPicPr>
        <p:blipFill>
          <a:blip r:embed="rId6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89" name="Picture 9" descr="km06"/>
          <p:cNvPicPr>
            <a:picLocks noChangeAspect="1" noChangeArrowheads="1"/>
          </p:cNvPicPr>
          <p:nvPr/>
        </p:nvPicPr>
        <p:blipFill>
          <a:blip r:embed="rId7" cstate="print"/>
          <a:srcRect l="3831" t="7434" r="2927" b="3355"/>
          <a:stretch>
            <a:fillRect/>
          </a:stretch>
        </p:blipFill>
        <p:spPr bwMode="auto">
          <a:xfrm>
            <a:off x="3276600" y="1219200"/>
            <a:ext cx="5562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0" name="Picture 10" descr="km07"/>
          <p:cNvPicPr>
            <a:picLocks noChangeAspect="1" noChangeArrowheads="1"/>
          </p:cNvPicPr>
          <p:nvPr/>
        </p:nvPicPr>
        <p:blipFill>
          <a:blip r:embed="rId8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1" name="Picture 11" descr="km08"/>
          <p:cNvPicPr>
            <a:picLocks noChangeAspect="1" noChangeArrowheads="1"/>
          </p:cNvPicPr>
          <p:nvPr/>
        </p:nvPicPr>
        <p:blipFill>
          <a:blip r:embed="rId9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2" name="Picture 12" descr="km09"/>
          <p:cNvPicPr>
            <a:picLocks noChangeAspect="1" noChangeArrowheads="1"/>
          </p:cNvPicPr>
          <p:nvPr/>
        </p:nvPicPr>
        <p:blipFill>
          <a:blip r:embed="rId10" cstate="print"/>
          <a:srcRect l="3831" t="7434" r="4204" b="3355"/>
          <a:stretch>
            <a:fillRect/>
          </a:stretch>
        </p:blipFill>
        <p:spPr bwMode="auto">
          <a:xfrm>
            <a:off x="3276600" y="1219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893" name="Picture 13" descr="km10"/>
          <p:cNvPicPr>
            <a:picLocks noChangeAspect="1" noChangeArrowheads="1"/>
          </p:cNvPicPr>
          <p:nvPr/>
        </p:nvPicPr>
        <p:blipFill>
          <a:blip r:embed="rId11" cstate="print"/>
          <a:srcRect l="3831" t="7434" r="2927" b="3355"/>
          <a:stretch>
            <a:fillRect/>
          </a:stretch>
        </p:blipFill>
        <p:spPr bwMode="auto">
          <a:xfrm>
            <a:off x="3276600" y="1219200"/>
            <a:ext cx="5562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2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 idx="4294967295"/>
          </p:nvPr>
        </p:nvSpPr>
        <p:spPr>
          <a:xfrm>
            <a:off x="594784" y="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Segmentation as clustering</a:t>
            </a:r>
          </a:p>
        </p:txBody>
      </p:sp>
      <p:pic>
        <p:nvPicPr>
          <p:cNvPr id="160771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633" y="2662238"/>
            <a:ext cx="5892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40834" y="3962400"/>
            <a:ext cx="5452533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773" name="TextBox 52"/>
          <p:cNvSpPr txBox="1">
            <a:spLocks noChangeArrowheads="1"/>
          </p:cNvSpPr>
          <p:nvPr/>
        </p:nvSpPr>
        <p:spPr bwMode="auto">
          <a:xfrm>
            <a:off x="692151" y="1311276"/>
            <a:ext cx="10623549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Depending on what we choose as the </a:t>
            </a:r>
            <a:r>
              <a:rPr lang="en-US" sz="2400" i="1">
                <a:solidFill>
                  <a:srgbClr val="000000"/>
                </a:solidFill>
              </a:rPr>
              <a:t>feature space</a:t>
            </a:r>
            <a:r>
              <a:rPr lang="en-US" sz="240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160774" name="Group 69"/>
          <p:cNvGrpSpPr>
            <a:grpSpLocks/>
          </p:cNvGrpSpPr>
          <p:nvPr/>
        </p:nvGrpSpPr>
        <p:grpSpPr bwMode="auto">
          <a:xfrm>
            <a:off x="1208618" y="3903665"/>
            <a:ext cx="4881033" cy="505681"/>
            <a:chOff x="906095" y="3903669"/>
            <a:chExt cx="3661036" cy="505555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779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36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60780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36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60781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36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775" name="TextBox 70"/>
          <p:cNvSpPr txBox="1">
            <a:spLocks noChangeArrowheads="1"/>
          </p:cNvSpPr>
          <p:nvPr/>
        </p:nvSpPr>
        <p:spPr bwMode="auto">
          <a:xfrm>
            <a:off x="692151" y="2479676"/>
            <a:ext cx="462491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Grouping pixels based on </a:t>
            </a:r>
            <a:r>
              <a:rPr lang="en-US" sz="2400" b="1">
                <a:solidFill>
                  <a:srgbClr val="000000"/>
                </a:solidFill>
              </a:rPr>
              <a:t>intensity</a:t>
            </a:r>
            <a:r>
              <a:rPr lang="en-US" sz="240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160776" name="TextBox 71"/>
          <p:cNvSpPr txBox="1">
            <a:spLocks noChangeArrowheads="1"/>
          </p:cNvSpPr>
          <p:nvPr/>
        </p:nvSpPr>
        <p:spPr bwMode="auto">
          <a:xfrm>
            <a:off x="886884" y="5875338"/>
            <a:ext cx="720513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Feature space: intensity value (1-d) </a:t>
            </a:r>
          </a:p>
        </p:txBody>
      </p:sp>
      <p:sp>
        <p:nvSpPr>
          <p:cNvPr id="160777" name="TextBox 4"/>
          <p:cNvSpPr txBox="1">
            <a:spLocks noChangeArrowheads="1"/>
          </p:cNvSpPr>
          <p:nvPr/>
        </p:nvSpPr>
        <p:spPr bwMode="auto">
          <a:xfrm>
            <a:off x="9510184" y="6542089"/>
            <a:ext cx="264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1504048966"/>
      </p:ext>
    </p:extLst>
  </p:cSld>
  <p:clrMapOvr>
    <a:masterClrMapping/>
  </p:clrMapOvr>
  <p:transition xmlns:p14="http://schemas.microsoft.com/office/powerpoint/2010/main" spd="slow" advTm="16765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Vectors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981200" y="2819400"/>
            <a:ext cx="2438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Hello,</a:t>
            </a:r>
          </a:p>
          <a:p>
            <a:endParaRPr lang="en-US" sz="1200">
              <a:latin typeface="Courier New" pitchFamily="49" charset="0"/>
            </a:endParaRPr>
          </a:p>
          <a:p>
            <a:r>
              <a:rPr lang="en-US" sz="1200">
                <a:latin typeface="Courier New" pitchFamily="49" charset="0"/>
              </a:rPr>
              <a:t>Do you want free printr cartriges?  Why pay more when you can get them ABSOLUTELY FREE!  Just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4648200" y="32004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626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pic>
        <p:nvPicPr>
          <p:cNvPr id="17414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822450"/>
            <a:ext cx="336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0050"/>
            <a:ext cx="1066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7800" y="1822450"/>
            <a:ext cx="336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AutoShape 5"/>
          <p:cNvSpPr>
            <a:spLocks noChangeArrowheads="1"/>
          </p:cNvSpPr>
          <p:nvPr/>
        </p:nvSpPr>
        <p:spPr bwMode="auto">
          <a:xfrm>
            <a:off x="7543800" y="3124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55626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8458200" y="28384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SPAM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or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+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4648200" y="5029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7543800" y="49530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562600" y="4829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PIXEL-7,12  : 1</a:t>
            </a:r>
          </a:p>
          <a:p>
            <a:r>
              <a:rPr lang="en-US" sz="1200">
                <a:latin typeface="Courier New" pitchFamily="49" charset="0"/>
              </a:rPr>
              <a:t>PIXEL-7,13 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  <a:p>
            <a:r>
              <a:rPr lang="en-US" sz="1200">
                <a:latin typeface="Courier New" pitchFamily="49" charset="0"/>
              </a:rPr>
              <a:t>NUM_LOOPS  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21" name="Double Bracket 20"/>
          <p:cNvSpPr/>
          <p:nvPr/>
        </p:nvSpPr>
        <p:spPr>
          <a:xfrm>
            <a:off x="5562600" y="4724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876800"/>
            <a:ext cx="9985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58200" y="495300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“2”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450" y="0"/>
            <a:ext cx="7414684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84" y="3651251"/>
            <a:ext cx="570653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0" name="Picture 6" descr="labelim_k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84" y="182564"/>
            <a:ext cx="570653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Box 8"/>
          <p:cNvSpPr txBox="1">
            <a:spLocks noChangeArrowheads="1"/>
          </p:cNvSpPr>
          <p:nvPr/>
        </p:nvSpPr>
        <p:spPr bwMode="auto">
          <a:xfrm>
            <a:off x="5511800" y="1493839"/>
            <a:ext cx="233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42467" y="3465514"/>
            <a:ext cx="211666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14434" y="1931988"/>
            <a:ext cx="8763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40767" y="3246438"/>
            <a:ext cx="1947333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787776"/>
            <a:ext cx="701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00"/>
                </a:solidFill>
              </a:rPr>
              <a:t>quantization</a:t>
            </a:r>
            <a:r>
              <a:rPr lang="en-US" sz="2000">
                <a:solidFill>
                  <a:srgbClr val="000000"/>
                </a:solidFill>
              </a:rPr>
              <a:t> of the feature space; segmentation label map</a:t>
            </a:r>
          </a:p>
        </p:txBody>
      </p:sp>
      <p:sp>
        <p:nvSpPr>
          <p:cNvPr id="162826" name="TextBox 4"/>
          <p:cNvSpPr txBox="1">
            <a:spLocks noChangeArrowheads="1"/>
          </p:cNvSpPr>
          <p:nvPr/>
        </p:nvSpPr>
        <p:spPr bwMode="auto">
          <a:xfrm>
            <a:off x="9510184" y="6542089"/>
            <a:ext cx="264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69121"/>
      </p:ext>
    </p:extLst>
  </p:cSld>
  <p:clrMapOvr>
    <a:masterClrMapping/>
  </p:clrMapOvr>
  <p:transition xmlns:p14="http://schemas.microsoft.com/office/powerpoint/2010/main" spd="slow" advTm="399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784" y="0"/>
            <a:ext cx="1097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3467" y="1311276"/>
            <a:ext cx="109728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  <a:ea typeface="+mn-ea"/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  <a:ea typeface="+mn-ea"/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  <a:ea typeface="+mn-ea"/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>
              <a:ea typeface="+mn-ea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6242051" y="2155825"/>
            <a:ext cx="5844116" cy="4235450"/>
            <a:chOff x="4681538" y="2155825"/>
            <a:chExt cx="4383087" cy="4235450"/>
          </a:xfrm>
        </p:grpSpPr>
        <p:pic>
          <p:nvPicPr>
            <p:cNvPr id="164885" name="Picture 6" descr="panda_cub6_1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2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R=255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G=200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B=250</a:t>
              </a:r>
            </a:p>
          </p:txBody>
        </p:sp>
        <p:sp>
          <p:nvSpPr>
            <p:cNvPr id="164893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R=245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G=220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B=248</a:t>
              </a:r>
            </a:p>
          </p:txBody>
        </p:sp>
        <p:sp>
          <p:nvSpPr>
            <p:cNvPr id="164894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R=15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G=189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164895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000000"/>
                  </a:solidFill>
                </a:rPr>
                <a:t>R=3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G=12</a:t>
              </a:r>
            </a:p>
            <a:p>
              <a:r>
                <a:rPr lang="en-US" sz="1800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164896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7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8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9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64900" name="Shape 36"/>
            <p:cNvCxnSpPr>
              <a:cxnSpLocks noChangeShapeType="1"/>
              <a:stCxn id="164894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901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902" name="Curved Connector 40"/>
            <p:cNvCxnSpPr>
              <a:cxnSpLocks noChangeShapeType="1"/>
              <a:stCxn id="164892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903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923117" y="4429125"/>
            <a:ext cx="203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3431117" y="5343525"/>
            <a:ext cx="203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3634317" y="5191125"/>
            <a:ext cx="203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4345517" y="4505325"/>
            <a:ext cx="203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2618317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2618317" y="4124325"/>
            <a:ext cx="1930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2618317" y="5419725"/>
            <a:ext cx="2235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821517" y="3971925"/>
            <a:ext cx="8128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3126317" y="4962525"/>
            <a:ext cx="8128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3837517" y="4200525"/>
            <a:ext cx="8128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4345517" y="5800726"/>
            <a:ext cx="71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4574117" y="3935413"/>
            <a:ext cx="71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2618317" y="3514725"/>
            <a:ext cx="71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92151" y="2443163"/>
            <a:ext cx="462491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Grouping pixels based on </a:t>
            </a:r>
            <a:r>
              <a:rPr lang="en-US" sz="2400" b="1">
                <a:solidFill>
                  <a:srgbClr val="000000"/>
                </a:solidFill>
              </a:rPr>
              <a:t>color</a:t>
            </a:r>
            <a:r>
              <a:rPr lang="en-US" sz="240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92151" y="6313488"/>
            <a:ext cx="720513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Feature space: color value (3-d) </a:t>
            </a:r>
          </a:p>
        </p:txBody>
      </p:sp>
      <p:sp>
        <p:nvSpPr>
          <p:cNvPr id="164884" name="TextBox 4"/>
          <p:cNvSpPr txBox="1">
            <a:spLocks noChangeArrowheads="1"/>
          </p:cNvSpPr>
          <p:nvPr/>
        </p:nvSpPr>
        <p:spPr bwMode="auto">
          <a:xfrm>
            <a:off x="9510184" y="6542089"/>
            <a:ext cx="264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665376"/>
      </p:ext>
    </p:extLst>
  </p:cSld>
  <p:clrMapOvr>
    <a:masterClrMapping/>
  </p:clrMapOvr>
  <p:transition xmlns:p14="http://schemas.microsoft.com/office/powerpoint/2010/main" spd="slow" advTm="135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as Optimization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Consider the total distance to the means: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Each iteration reduces phi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Two stages each iteration: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Update assignments: fix means c, change assignments 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Update means: fix assignments a, change means c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6144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350" y="1981200"/>
            <a:ext cx="54292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752600" y="26812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points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667000" y="2971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assignments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4038600" y="26670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means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V="1">
            <a:off x="2286000" y="24384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V="1">
            <a:off x="3429000" y="2438400"/>
            <a:ext cx="76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 flipH="1" flipV="1">
            <a:off x="4343400" y="2438400"/>
            <a:ext cx="15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9067800" y="2971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Oval 12"/>
          <p:cNvSpPr>
            <a:spLocks noChangeArrowheads="1"/>
          </p:cNvSpPr>
          <p:nvPr/>
        </p:nvSpPr>
        <p:spPr bwMode="auto">
          <a:xfrm>
            <a:off x="9296400" y="3200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Oval 13"/>
          <p:cNvSpPr>
            <a:spLocks noChangeArrowheads="1"/>
          </p:cNvSpPr>
          <p:nvPr/>
        </p:nvSpPr>
        <p:spPr bwMode="auto">
          <a:xfrm>
            <a:off x="9982200" y="1828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Oval 14"/>
          <p:cNvSpPr>
            <a:spLocks noChangeArrowheads="1"/>
          </p:cNvSpPr>
          <p:nvPr/>
        </p:nvSpPr>
        <p:spPr bwMode="auto">
          <a:xfrm>
            <a:off x="10287000" y="3200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Oval 15"/>
          <p:cNvSpPr>
            <a:spLocks noChangeArrowheads="1"/>
          </p:cNvSpPr>
          <p:nvPr/>
        </p:nvSpPr>
        <p:spPr bwMode="auto">
          <a:xfrm>
            <a:off x="10439400" y="2895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Oval 16"/>
          <p:cNvSpPr>
            <a:spLocks noChangeArrowheads="1"/>
          </p:cNvSpPr>
          <p:nvPr/>
        </p:nvSpPr>
        <p:spPr bwMode="auto">
          <a:xfrm>
            <a:off x="9601200" y="1828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0058400" y="28956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9448800" y="28956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9829800" y="21336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460" name="AutoShape 20"/>
          <p:cNvCxnSpPr>
            <a:cxnSpLocks noChangeShapeType="1"/>
            <a:stCxn id="61456" idx="5"/>
            <a:endCxn id="61459" idx="0"/>
          </p:cNvCxnSpPr>
          <p:nvPr/>
        </p:nvCxnSpPr>
        <p:spPr bwMode="auto">
          <a:xfrm>
            <a:off x="9731375" y="1958975"/>
            <a:ext cx="174625" cy="174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461" name="AutoShape 21"/>
          <p:cNvCxnSpPr>
            <a:cxnSpLocks noChangeShapeType="1"/>
            <a:stCxn id="61453" idx="3"/>
            <a:endCxn id="61459" idx="0"/>
          </p:cNvCxnSpPr>
          <p:nvPr/>
        </p:nvCxnSpPr>
        <p:spPr bwMode="auto">
          <a:xfrm flipH="1">
            <a:off x="9906000" y="1958975"/>
            <a:ext cx="98425" cy="174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462" name="AutoShape 22"/>
          <p:cNvCxnSpPr>
            <a:cxnSpLocks noChangeShapeType="1"/>
            <a:stCxn id="61451" idx="6"/>
            <a:endCxn id="61458" idx="1"/>
          </p:cNvCxnSpPr>
          <p:nvPr/>
        </p:nvCxnSpPr>
        <p:spPr bwMode="auto">
          <a:xfrm flipV="1">
            <a:off x="9220200" y="2971800"/>
            <a:ext cx="228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463" name="AutoShape 23"/>
          <p:cNvCxnSpPr>
            <a:cxnSpLocks noChangeShapeType="1"/>
            <a:stCxn id="61452" idx="7"/>
            <a:endCxn id="61458" idx="2"/>
          </p:cNvCxnSpPr>
          <p:nvPr/>
        </p:nvCxnSpPr>
        <p:spPr bwMode="auto">
          <a:xfrm flipV="1">
            <a:off x="9426575" y="3048000"/>
            <a:ext cx="98425" cy="174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464" name="AutoShape 24"/>
          <p:cNvCxnSpPr>
            <a:cxnSpLocks noChangeShapeType="1"/>
            <a:stCxn id="61454" idx="1"/>
            <a:endCxn id="61457" idx="2"/>
          </p:cNvCxnSpPr>
          <p:nvPr/>
        </p:nvCxnSpPr>
        <p:spPr bwMode="auto">
          <a:xfrm flipH="1" flipV="1">
            <a:off x="10134600" y="3048000"/>
            <a:ext cx="174625" cy="174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1465" name="AutoShape 25"/>
          <p:cNvCxnSpPr>
            <a:cxnSpLocks noChangeShapeType="1"/>
            <a:stCxn id="61455" idx="2"/>
            <a:endCxn id="61457" idx="3"/>
          </p:cNvCxnSpPr>
          <p:nvPr/>
        </p:nvCxnSpPr>
        <p:spPr bwMode="auto">
          <a:xfrm flipH="1">
            <a:off x="10210800" y="2971800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3962658"/>
            <a:ext cx="4800600" cy="2703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55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I: Update Assignments</a:t>
            </a:r>
          </a:p>
        </p:txBody>
      </p:sp>
      <p:sp>
        <p:nvSpPr>
          <p:cNvPr id="140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r>
              <a:rPr lang="en-US" sz="2800" dirty="0" smtClean="0"/>
              <a:t>For each point, re-assign to closest mean: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lvl="2"/>
            <a:endParaRPr lang="en-US" sz="2000" dirty="0" smtClean="0"/>
          </a:p>
          <a:p>
            <a:r>
              <a:rPr lang="en-US" sz="2800" dirty="0" smtClean="0"/>
              <a:t>Can only decrease total distance phi!</a:t>
            </a:r>
          </a:p>
        </p:txBody>
      </p:sp>
      <p:pic>
        <p:nvPicPr>
          <p:cNvPr id="6246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3475" y="3044825"/>
            <a:ext cx="35909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Oval 5"/>
          <p:cNvSpPr>
            <a:spLocks noChangeArrowheads="1"/>
          </p:cNvSpPr>
          <p:nvPr/>
        </p:nvSpPr>
        <p:spPr bwMode="auto">
          <a:xfrm>
            <a:off x="64008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6629400" y="2971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7315200" y="160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>
            <a:off x="7620000" y="2971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Oval 9"/>
          <p:cNvSpPr>
            <a:spLocks noChangeArrowheads="1"/>
          </p:cNvSpPr>
          <p:nvPr/>
        </p:nvSpPr>
        <p:spPr bwMode="auto">
          <a:xfrm>
            <a:off x="7772400" y="2667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Oval 10"/>
          <p:cNvSpPr>
            <a:spLocks noChangeArrowheads="1"/>
          </p:cNvSpPr>
          <p:nvPr/>
        </p:nvSpPr>
        <p:spPr bwMode="auto">
          <a:xfrm>
            <a:off x="6934200" y="160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7543800" y="24384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6934200" y="26670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7010400" y="1981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2478" name="AutoShape 14"/>
          <p:cNvCxnSpPr>
            <a:cxnSpLocks noChangeShapeType="1"/>
            <a:stCxn id="62474" idx="5"/>
            <a:endCxn id="62477" idx="0"/>
          </p:cNvCxnSpPr>
          <p:nvPr/>
        </p:nvCxnSpPr>
        <p:spPr bwMode="auto">
          <a:xfrm>
            <a:off x="7064375" y="1730375"/>
            <a:ext cx="222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79" name="AutoShape 15"/>
          <p:cNvCxnSpPr>
            <a:cxnSpLocks noChangeShapeType="1"/>
            <a:stCxn id="62471" idx="3"/>
            <a:endCxn id="62475" idx="0"/>
          </p:cNvCxnSpPr>
          <p:nvPr/>
        </p:nvCxnSpPr>
        <p:spPr bwMode="auto">
          <a:xfrm>
            <a:off x="7337425" y="1730375"/>
            <a:ext cx="282575" cy="708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80" name="AutoShape 16"/>
          <p:cNvCxnSpPr>
            <a:cxnSpLocks noChangeShapeType="1"/>
            <a:stCxn id="62469" idx="6"/>
            <a:endCxn id="62477" idx="1"/>
          </p:cNvCxnSpPr>
          <p:nvPr/>
        </p:nvCxnSpPr>
        <p:spPr bwMode="auto">
          <a:xfrm flipV="1">
            <a:off x="6553200" y="2057400"/>
            <a:ext cx="4572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81" name="AutoShape 17"/>
          <p:cNvCxnSpPr>
            <a:cxnSpLocks noChangeShapeType="1"/>
            <a:stCxn id="62470" idx="7"/>
            <a:endCxn id="62476" idx="2"/>
          </p:cNvCxnSpPr>
          <p:nvPr/>
        </p:nvCxnSpPr>
        <p:spPr bwMode="auto">
          <a:xfrm flipV="1">
            <a:off x="6759575" y="2819400"/>
            <a:ext cx="250825" cy="174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82" name="AutoShape 18"/>
          <p:cNvCxnSpPr>
            <a:cxnSpLocks noChangeShapeType="1"/>
            <a:stCxn id="62472" idx="1"/>
            <a:endCxn id="62476" idx="3"/>
          </p:cNvCxnSpPr>
          <p:nvPr/>
        </p:nvCxnSpPr>
        <p:spPr bwMode="auto">
          <a:xfrm flipH="1" flipV="1">
            <a:off x="7086600" y="2743200"/>
            <a:ext cx="5556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2483" name="AutoShape 19"/>
          <p:cNvCxnSpPr>
            <a:cxnSpLocks noChangeShapeType="1"/>
            <a:stCxn id="62473" idx="2"/>
            <a:endCxn id="62475" idx="3"/>
          </p:cNvCxnSpPr>
          <p:nvPr/>
        </p:nvCxnSpPr>
        <p:spPr bwMode="auto">
          <a:xfrm flipH="1" flipV="1">
            <a:off x="7696200" y="2514600"/>
            <a:ext cx="76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10134600" y="2667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10363200" y="2895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11049000" y="152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11353800" y="2895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11506200" y="2590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10668000" y="152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11277600" y="23622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10591800" y="25146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10744200" y="19050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3821" name="AutoShape 29"/>
          <p:cNvCxnSpPr>
            <a:cxnSpLocks noChangeShapeType="1"/>
            <a:stCxn id="33817" idx="5"/>
            <a:endCxn id="33820" idx="0"/>
          </p:cNvCxnSpPr>
          <p:nvPr/>
        </p:nvCxnSpPr>
        <p:spPr bwMode="auto">
          <a:xfrm>
            <a:off x="10798175" y="1654175"/>
            <a:ext cx="222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3822" name="AutoShape 30"/>
          <p:cNvCxnSpPr>
            <a:cxnSpLocks noChangeShapeType="1"/>
            <a:stCxn id="33814" idx="3"/>
            <a:endCxn id="33820" idx="0"/>
          </p:cNvCxnSpPr>
          <p:nvPr/>
        </p:nvCxnSpPr>
        <p:spPr bwMode="auto">
          <a:xfrm flipH="1">
            <a:off x="10820400" y="1654175"/>
            <a:ext cx="2508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3823" name="AutoShape 31"/>
          <p:cNvCxnSpPr>
            <a:cxnSpLocks noChangeShapeType="1"/>
            <a:stCxn id="33812" idx="6"/>
            <a:endCxn id="33819" idx="1"/>
          </p:cNvCxnSpPr>
          <p:nvPr/>
        </p:nvCxnSpPr>
        <p:spPr bwMode="auto">
          <a:xfrm flipV="1">
            <a:off x="10287000" y="25908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3824" name="AutoShape 32"/>
          <p:cNvCxnSpPr>
            <a:cxnSpLocks noChangeShapeType="1"/>
            <a:stCxn id="33813" idx="7"/>
            <a:endCxn id="33819" idx="2"/>
          </p:cNvCxnSpPr>
          <p:nvPr/>
        </p:nvCxnSpPr>
        <p:spPr bwMode="auto">
          <a:xfrm flipV="1">
            <a:off x="10493375" y="2667000"/>
            <a:ext cx="1746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3825" name="AutoShape 33"/>
          <p:cNvCxnSpPr>
            <a:cxnSpLocks noChangeShapeType="1"/>
            <a:stCxn id="33815" idx="1"/>
            <a:endCxn id="33818" idx="2"/>
          </p:cNvCxnSpPr>
          <p:nvPr/>
        </p:nvCxnSpPr>
        <p:spPr bwMode="auto">
          <a:xfrm flipH="1" flipV="1">
            <a:off x="11353800" y="2514600"/>
            <a:ext cx="22225" cy="403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3826" name="AutoShape 34"/>
          <p:cNvCxnSpPr>
            <a:cxnSpLocks noChangeShapeType="1"/>
            <a:stCxn id="33816" idx="2"/>
            <a:endCxn id="33818" idx="3"/>
          </p:cNvCxnSpPr>
          <p:nvPr/>
        </p:nvCxnSpPr>
        <p:spPr bwMode="auto">
          <a:xfrm flipH="1" flipV="1">
            <a:off x="11430000" y="2438400"/>
            <a:ext cx="76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405987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5257800"/>
            <a:ext cx="31369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5988" name="Picture 3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7225" y="5815013"/>
            <a:ext cx="21780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9" name="AutoShape 37"/>
          <p:cNvSpPr>
            <a:spLocks noChangeArrowheads="1"/>
          </p:cNvSpPr>
          <p:nvPr/>
        </p:nvSpPr>
        <p:spPr bwMode="auto">
          <a:xfrm rot="16200000">
            <a:off x="8686800" y="1981200"/>
            <a:ext cx="609600" cy="609600"/>
          </a:xfrm>
          <a:prstGeom prst="downArrow">
            <a:avLst>
              <a:gd name="adj1" fmla="val 39583"/>
              <a:gd name="adj2" fmla="val 34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83" y="4010526"/>
            <a:ext cx="4873034" cy="2695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93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/>
      <p:bldP spid="62470" grpId="0" animBg="1"/>
      <p:bldP spid="62471" grpId="0" animBg="1"/>
      <p:bldP spid="62472" grpId="0" animBg="1"/>
      <p:bldP spid="62473" grpId="0" animBg="1"/>
      <p:bldP spid="62474" grpId="0" animBg="1"/>
      <p:bldP spid="62475" grpId="0" animBg="1"/>
      <p:bldP spid="62476" grpId="0" animBg="1"/>
      <p:bldP spid="62477" grpId="0" animBg="1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II: Update Means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2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Move each mean to the average of its assigned points: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Also can only decrease total distance… (Why?)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Fun fact: the point y with minimum squared Euclidean distance to a set of points {x} is their mean</a:t>
            </a:r>
          </a:p>
        </p:txBody>
      </p:sp>
      <p:pic>
        <p:nvPicPr>
          <p:cNvPr id="6349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2459038"/>
            <a:ext cx="40290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Oval 5"/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6553200" y="3048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72390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7543800" y="3048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76962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68580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7467600" y="25146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6781800" y="26670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6934200" y="20574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3502" name="AutoShape 14"/>
          <p:cNvCxnSpPr>
            <a:cxnSpLocks noChangeShapeType="1"/>
            <a:stCxn id="63498" idx="5"/>
            <a:endCxn id="63501" idx="0"/>
          </p:cNvCxnSpPr>
          <p:nvPr/>
        </p:nvCxnSpPr>
        <p:spPr bwMode="auto">
          <a:xfrm>
            <a:off x="6988175" y="1806575"/>
            <a:ext cx="222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503" name="AutoShape 15"/>
          <p:cNvCxnSpPr>
            <a:cxnSpLocks noChangeShapeType="1"/>
            <a:stCxn id="63495" idx="3"/>
            <a:endCxn id="63501" idx="0"/>
          </p:cNvCxnSpPr>
          <p:nvPr/>
        </p:nvCxnSpPr>
        <p:spPr bwMode="auto">
          <a:xfrm flipH="1">
            <a:off x="7010400" y="1806575"/>
            <a:ext cx="2508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504" name="AutoShape 16"/>
          <p:cNvCxnSpPr>
            <a:cxnSpLocks noChangeShapeType="1"/>
            <a:stCxn id="63493" idx="6"/>
            <a:endCxn id="63500" idx="1"/>
          </p:cNvCxnSpPr>
          <p:nvPr/>
        </p:nvCxnSpPr>
        <p:spPr bwMode="auto">
          <a:xfrm flipV="1">
            <a:off x="64770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505" name="AutoShape 17"/>
          <p:cNvCxnSpPr>
            <a:cxnSpLocks noChangeShapeType="1"/>
            <a:stCxn id="63494" idx="7"/>
            <a:endCxn id="63500" idx="2"/>
          </p:cNvCxnSpPr>
          <p:nvPr/>
        </p:nvCxnSpPr>
        <p:spPr bwMode="auto">
          <a:xfrm flipV="1">
            <a:off x="6683375" y="2819400"/>
            <a:ext cx="174625" cy="250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506" name="AutoShape 18"/>
          <p:cNvCxnSpPr>
            <a:cxnSpLocks noChangeShapeType="1"/>
            <a:stCxn id="63496" idx="1"/>
            <a:endCxn id="63499" idx="2"/>
          </p:cNvCxnSpPr>
          <p:nvPr/>
        </p:nvCxnSpPr>
        <p:spPr bwMode="auto">
          <a:xfrm flipH="1" flipV="1">
            <a:off x="7543800" y="2667000"/>
            <a:ext cx="22225" cy="403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507" name="AutoShape 19"/>
          <p:cNvCxnSpPr>
            <a:cxnSpLocks noChangeShapeType="1"/>
            <a:stCxn id="63497" idx="2"/>
            <a:endCxn id="63499" idx="3"/>
          </p:cNvCxnSpPr>
          <p:nvPr/>
        </p:nvCxnSpPr>
        <p:spPr bwMode="auto">
          <a:xfrm flipH="1" flipV="1">
            <a:off x="7620000" y="2590800"/>
            <a:ext cx="76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10058400" y="2590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102870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109728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112776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11430000" y="2514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105918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11353800" y="26670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10210800" y="26670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10775950" y="16764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45" name="AutoShape 29"/>
          <p:cNvCxnSpPr>
            <a:cxnSpLocks noChangeShapeType="1"/>
            <a:stCxn id="34841" idx="5"/>
            <a:endCxn id="34844" idx="0"/>
          </p:cNvCxnSpPr>
          <p:nvPr/>
        </p:nvCxnSpPr>
        <p:spPr bwMode="auto">
          <a:xfrm flipV="1">
            <a:off x="10721975" y="1676400"/>
            <a:ext cx="130175" cy="130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4846" name="AutoShape 30"/>
          <p:cNvCxnSpPr>
            <a:cxnSpLocks noChangeShapeType="1"/>
            <a:stCxn id="34838" idx="3"/>
            <a:endCxn id="34844" idx="0"/>
          </p:cNvCxnSpPr>
          <p:nvPr/>
        </p:nvCxnSpPr>
        <p:spPr bwMode="auto">
          <a:xfrm flipH="1" flipV="1">
            <a:off x="10852150" y="1676400"/>
            <a:ext cx="142875" cy="130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4847" name="AutoShape 31"/>
          <p:cNvCxnSpPr>
            <a:cxnSpLocks noChangeShapeType="1"/>
            <a:stCxn id="34836" idx="6"/>
            <a:endCxn id="34843" idx="1"/>
          </p:cNvCxnSpPr>
          <p:nvPr/>
        </p:nvCxnSpPr>
        <p:spPr bwMode="auto">
          <a:xfrm>
            <a:off x="10210800" y="2667000"/>
            <a:ext cx="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4848" name="AutoShape 32"/>
          <p:cNvCxnSpPr>
            <a:cxnSpLocks noChangeShapeType="1"/>
            <a:stCxn id="34837" idx="7"/>
            <a:endCxn id="34843" idx="2"/>
          </p:cNvCxnSpPr>
          <p:nvPr/>
        </p:nvCxnSpPr>
        <p:spPr bwMode="auto">
          <a:xfrm flipH="1" flipV="1">
            <a:off x="10287000" y="2819400"/>
            <a:ext cx="130175" cy="22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4849" name="AutoShape 33"/>
          <p:cNvCxnSpPr>
            <a:cxnSpLocks noChangeShapeType="1"/>
            <a:stCxn id="34839" idx="1"/>
            <a:endCxn id="34842" idx="2"/>
          </p:cNvCxnSpPr>
          <p:nvPr/>
        </p:nvCxnSpPr>
        <p:spPr bwMode="auto">
          <a:xfrm flipV="1">
            <a:off x="11299825" y="2819400"/>
            <a:ext cx="130175" cy="22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4850" name="AutoShape 34"/>
          <p:cNvCxnSpPr>
            <a:cxnSpLocks noChangeShapeType="1"/>
            <a:stCxn id="34840" idx="2"/>
            <a:endCxn id="34842" idx="3"/>
          </p:cNvCxnSpPr>
          <p:nvPr/>
        </p:nvCxnSpPr>
        <p:spPr bwMode="auto">
          <a:xfrm>
            <a:off x="11430000" y="2590800"/>
            <a:ext cx="76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4851" name="AutoShape 35"/>
          <p:cNvSpPr>
            <a:spLocks noChangeArrowheads="1"/>
          </p:cNvSpPr>
          <p:nvPr/>
        </p:nvSpPr>
        <p:spPr bwMode="auto">
          <a:xfrm rot="16200000">
            <a:off x="8610600" y="2057400"/>
            <a:ext cx="609600" cy="609600"/>
          </a:xfrm>
          <a:prstGeom prst="downArrow">
            <a:avLst>
              <a:gd name="adj1" fmla="val 39583"/>
              <a:gd name="adj2" fmla="val 5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058" y="4114800"/>
            <a:ext cx="5247542" cy="2328863"/>
          </a:xfrm>
          <a:prstGeom prst="rect">
            <a:avLst/>
          </a:prstGeom>
          <a:noFill/>
        </p:spPr>
      </p:pic>
      <p:sp>
        <p:nvSpPr>
          <p:cNvPr id="40" name="Isosceles Triangle 39"/>
          <p:cNvSpPr/>
          <p:nvPr/>
        </p:nvSpPr>
        <p:spPr>
          <a:xfrm rot="10800000">
            <a:off x="8458200" y="4038600"/>
            <a:ext cx="685800" cy="381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7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  <p:bldP spid="63494" grpId="0" animBg="1"/>
      <p:bldP spid="63495" grpId="0" animBg="1"/>
      <p:bldP spid="63496" grpId="0" animBg="1"/>
      <p:bldP spid="63497" grpId="0" animBg="1"/>
      <p:bldP spid="63498" grpId="0" animBg="1"/>
      <p:bldP spid="63499" grpId="0" animBg="1"/>
      <p:bldP spid="63500" grpId="0" animBg="1"/>
      <p:bldP spid="63501" grpId="0" animBg="1"/>
      <p:bldP spid="34836" grpId="0" animBg="1"/>
      <p:bldP spid="34837" grpId="0" animBg="1"/>
      <p:bldP spid="34838" grpId="0" animBg="1"/>
      <p:bldP spid="34839" grpId="0" animBg="1"/>
      <p:bldP spid="34840" grpId="0" animBg="1"/>
      <p:bldP spid="34841" grpId="0" animBg="1"/>
      <p:bldP spid="34842" grpId="0" animBg="1"/>
      <p:bldP spid="34843" grpId="0" animBg="1"/>
      <p:bldP spid="34844" grpId="0" animBg="1"/>
      <p:bldP spid="3485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Initialization</a:t>
            </a:r>
          </a:p>
        </p:txBody>
      </p:sp>
      <p:sp>
        <p:nvSpPr>
          <p:cNvPr id="140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sz="2800" dirty="0" smtClean="0"/>
              <a:t>K-means is non-deterministic</a:t>
            </a:r>
          </a:p>
          <a:p>
            <a:pPr lvl="1"/>
            <a:r>
              <a:rPr lang="en-US" sz="2400" dirty="0" smtClean="0"/>
              <a:t>Requires initial means</a:t>
            </a:r>
          </a:p>
          <a:p>
            <a:pPr lvl="1"/>
            <a:r>
              <a:rPr lang="en-US" sz="2400" dirty="0" smtClean="0"/>
              <a:t>It does matter what you pick!</a:t>
            </a:r>
          </a:p>
          <a:p>
            <a:pPr lvl="1"/>
            <a:r>
              <a:rPr lang="en-US" sz="2400" dirty="0" smtClean="0"/>
              <a:t>What can go wrong?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Various schemes for preventing this kind of thing: variance-based split / merge, initialization heuristics</a:t>
            </a:r>
          </a:p>
          <a:p>
            <a:pPr lvl="1"/>
            <a:endParaRPr lang="en-US" sz="2400" dirty="0" smtClean="0"/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64008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6629400" y="3048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7620000" y="3048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77724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934200" y="1676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7391400" y="27432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6781800" y="27432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3" name="Oval 13"/>
          <p:cNvSpPr>
            <a:spLocks noChangeArrowheads="1"/>
          </p:cNvSpPr>
          <p:nvPr/>
        </p:nvSpPr>
        <p:spPr bwMode="auto">
          <a:xfrm>
            <a:off x="9982200" y="2743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4" name="Oval 14"/>
          <p:cNvSpPr>
            <a:spLocks noChangeArrowheads="1"/>
          </p:cNvSpPr>
          <p:nvPr/>
        </p:nvSpPr>
        <p:spPr bwMode="auto">
          <a:xfrm>
            <a:off x="10210800" y="2971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5" name="Oval 15"/>
          <p:cNvSpPr>
            <a:spLocks noChangeArrowheads="1"/>
          </p:cNvSpPr>
          <p:nvPr/>
        </p:nvSpPr>
        <p:spPr bwMode="auto">
          <a:xfrm>
            <a:off x="10896600" y="160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6" name="Oval 16"/>
          <p:cNvSpPr>
            <a:spLocks noChangeArrowheads="1"/>
          </p:cNvSpPr>
          <p:nvPr/>
        </p:nvSpPr>
        <p:spPr bwMode="auto">
          <a:xfrm>
            <a:off x="11201400" y="2971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7" name="Oval 17"/>
          <p:cNvSpPr>
            <a:spLocks noChangeArrowheads="1"/>
          </p:cNvSpPr>
          <p:nvPr/>
        </p:nvSpPr>
        <p:spPr bwMode="auto">
          <a:xfrm>
            <a:off x="11353800" y="2667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8" name="Oval 18"/>
          <p:cNvSpPr>
            <a:spLocks noChangeArrowheads="1"/>
          </p:cNvSpPr>
          <p:nvPr/>
        </p:nvSpPr>
        <p:spPr bwMode="auto">
          <a:xfrm>
            <a:off x="10515600" y="160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19" name="Rectangle 19"/>
          <p:cNvSpPr>
            <a:spLocks noChangeArrowheads="1"/>
          </p:cNvSpPr>
          <p:nvPr/>
        </p:nvSpPr>
        <p:spPr bwMode="auto">
          <a:xfrm>
            <a:off x="10668000" y="2819400"/>
            <a:ext cx="152400" cy="152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20" name="Rectangle 20"/>
          <p:cNvSpPr>
            <a:spLocks noChangeArrowheads="1"/>
          </p:cNvSpPr>
          <p:nvPr/>
        </p:nvSpPr>
        <p:spPr bwMode="auto">
          <a:xfrm>
            <a:off x="10515600" y="1905000"/>
            <a:ext cx="152400" cy="152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8021" name="Rectangle 21"/>
          <p:cNvSpPr>
            <a:spLocks noChangeArrowheads="1"/>
          </p:cNvSpPr>
          <p:nvPr/>
        </p:nvSpPr>
        <p:spPr bwMode="auto">
          <a:xfrm>
            <a:off x="10896600" y="19050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63986"/>
            <a:ext cx="3898900" cy="2524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56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4517" grpId="0" animBg="1"/>
      <p:bldP spid="64518" grpId="0" animBg="1"/>
      <p:bldP spid="64519" grpId="0" animBg="1"/>
      <p:bldP spid="64520" grpId="0" animBg="1"/>
      <p:bldP spid="64521" grpId="0" animBg="1"/>
      <p:bldP spid="64522" grpId="0" animBg="1"/>
      <p:bldP spid="64523" grpId="0" animBg="1"/>
      <p:bldP spid="64524" grpId="0" animBg="1"/>
      <p:bldP spid="1408013" grpId="0" animBg="1"/>
      <p:bldP spid="1408014" grpId="0" animBg="1"/>
      <p:bldP spid="1408015" grpId="0" animBg="1"/>
      <p:bldP spid="1408016" grpId="0" animBg="1"/>
      <p:bldP spid="1408017" grpId="0" animBg="1"/>
      <p:bldP spid="1408018" grpId="0" animBg="1"/>
      <p:bldP spid="1408019" grpId="0" animBg="1"/>
      <p:bldP spid="1408020" grpId="0" animBg="1"/>
      <p:bldP spid="14080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Getting Stuck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local optimum:</a:t>
            </a:r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4114800" y="3657600"/>
            <a:ext cx="1716088" cy="1419225"/>
            <a:chOff x="1774" y="2683"/>
            <a:chExt cx="1081" cy="894"/>
          </a:xfrm>
        </p:grpSpPr>
        <p:sp>
          <p:nvSpPr>
            <p:cNvPr id="65651" name="Oval 5"/>
            <p:cNvSpPr>
              <a:spLocks noChangeAspect="1" noChangeArrowheads="1"/>
            </p:cNvSpPr>
            <p:nvPr/>
          </p:nvSpPr>
          <p:spPr bwMode="auto">
            <a:xfrm>
              <a:off x="2024" y="319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2" name="Oval 6"/>
            <p:cNvSpPr>
              <a:spLocks noChangeAspect="1" noChangeArrowheads="1"/>
            </p:cNvSpPr>
            <p:nvPr/>
          </p:nvSpPr>
          <p:spPr bwMode="auto">
            <a:xfrm>
              <a:off x="2749" y="3039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3" name="Oval 7"/>
            <p:cNvSpPr>
              <a:spLocks noChangeAspect="1" noChangeArrowheads="1"/>
            </p:cNvSpPr>
            <p:nvPr/>
          </p:nvSpPr>
          <p:spPr bwMode="auto">
            <a:xfrm>
              <a:off x="2178" y="310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4" name="Oval 8"/>
            <p:cNvSpPr>
              <a:spLocks noChangeAspect="1" noChangeArrowheads="1"/>
            </p:cNvSpPr>
            <p:nvPr/>
          </p:nvSpPr>
          <p:spPr bwMode="auto">
            <a:xfrm>
              <a:off x="2145" y="3414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5" name="Oval 9"/>
            <p:cNvSpPr>
              <a:spLocks noChangeAspect="1" noChangeArrowheads="1"/>
            </p:cNvSpPr>
            <p:nvPr/>
          </p:nvSpPr>
          <p:spPr bwMode="auto">
            <a:xfrm>
              <a:off x="2408" y="3326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6" name="Oval 10"/>
            <p:cNvSpPr>
              <a:spLocks noChangeAspect="1" noChangeArrowheads="1"/>
            </p:cNvSpPr>
            <p:nvPr/>
          </p:nvSpPr>
          <p:spPr bwMode="auto">
            <a:xfrm>
              <a:off x="1781" y="3106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7" name="Oval 11"/>
            <p:cNvSpPr>
              <a:spLocks noChangeAspect="1" noChangeArrowheads="1"/>
            </p:cNvSpPr>
            <p:nvPr/>
          </p:nvSpPr>
          <p:spPr bwMode="auto">
            <a:xfrm>
              <a:off x="2329" y="2809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8" name="Oval 12"/>
            <p:cNvSpPr>
              <a:spLocks noChangeAspect="1" noChangeArrowheads="1"/>
            </p:cNvSpPr>
            <p:nvPr/>
          </p:nvSpPr>
          <p:spPr bwMode="auto">
            <a:xfrm>
              <a:off x="2348" y="3033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9" name="Oval 13"/>
            <p:cNvSpPr>
              <a:spLocks noChangeAspect="1" noChangeArrowheads="1"/>
            </p:cNvSpPr>
            <p:nvPr/>
          </p:nvSpPr>
          <p:spPr bwMode="auto">
            <a:xfrm>
              <a:off x="2054" y="2768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0" name="Oval 14"/>
            <p:cNvSpPr>
              <a:spLocks noChangeAspect="1" noChangeArrowheads="1"/>
            </p:cNvSpPr>
            <p:nvPr/>
          </p:nvSpPr>
          <p:spPr bwMode="auto">
            <a:xfrm>
              <a:off x="1820" y="3401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1" name="Oval 15"/>
            <p:cNvSpPr>
              <a:spLocks noChangeAspect="1" noChangeArrowheads="1"/>
            </p:cNvSpPr>
            <p:nvPr/>
          </p:nvSpPr>
          <p:spPr bwMode="auto">
            <a:xfrm>
              <a:off x="1895" y="2926"/>
              <a:ext cx="32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2" name="Oval 16"/>
            <p:cNvSpPr>
              <a:spLocks noChangeAspect="1" noChangeArrowheads="1"/>
            </p:cNvSpPr>
            <p:nvPr/>
          </p:nvSpPr>
          <p:spPr bwMode="auto">
            <a:xfrm>
              <a:off x="2555" y="3164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3" name="Oval 17"/>
            <p:cNvSpPr>
              <a:spLocks noChangeAspect="1" noChangeArrowheads="1"/>
            </p:cNvSpPr>
            <p:nvPr/>
          </p:nvSpPr>
          <p:spPr bwMode="auto">
            <a:xfrm>
              <a:off x="2530" y="283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4" name="Oval 18"/>
            <p:cNvSpPr>
              <a:spLocks noChangeAspect="1" noChangeArrowheads="1"/>
            </p:cNvSpPr>
            <p:nvPr/>
          </p:nvSpPr>
          <p:spPr bwMode="auto">
            <a:xfrm rot="-1118274">
              <a:off x="2198" y="3252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5" name="Oval 19"/>
            <p:cNvSpPr>
              <a:spLocks noChangeAspect="1" noChangeArrowheads="1"/>
            </p:cNvSpPr>
            <p:nvPr/>
          </p:nvSpPr>
          <p:spPr bwMode="auto">
            <a:xfrm rot="-1118274">
              <a:off x="2823" y="292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6" name="Oval 20"/>
            <p:cNvSpPr>
              <a:spLocks noChangeAspect="1" noChangeArrowheads="1"/>
            </p:cNvSpPr>
            <p:nvPr/>
          </p:nvSpPr>
          <p:spPr bwMode="auto">
            <a:xfrm rot="-1118274">
              <a:off x="2306" y="3125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7" name="Oval 21"/>
            <p:cNvSpPr>
              <a:spLocks noChangeAspect="1" noChangeArrowheads="1"/>
            </p:cNvSpPr>
            <p:nvPr/>
          </p:nvSpPr>
          <p:spPr bwMode="auto">
            <a:xfrm rot="-1118274">
              <a:off x="2400" y="343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8" name="Oval 22"/>
            <p:cNvSpPr>
              <a:spLocks noChangeAspect="1" noChangeArrowheads="1"/>
            </p:cNvSpPr>
            <p:nvPr/>
          </p:nvSpPr>
          <p:spPr bwMode="auto">
            <a:xfrm rot="-1118274">
              <a:off x="2614" y="328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69" name="Oval 23"/>
            <p:cNvSpPr>
              <a:spLocks noChangeAspect="1" noChangeArrowheads="1"/>
            </p:cNvSpPr>
            <p:nvPr/>
          </p:nvSpPr>
          <p:spPr bwMode="auto">
            <a:xfrm rot="-1118274">
              <a:off x="1933" y="323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0" name="Oval 24"/>
            <p:cNvSpPr>
              <a:spLocks noChangeAspect="1" noChangeArrowheads="1"/>
            </p:cNvSpPr>
            <p:nvPr/>
          </p:nvSpPr>
          <p:spPr bwMode="auto">
            <a:xfrm rot="-1118274">
              <a:off x="2334" y="2811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1" name="Oval 25"/>
            <p:cNvSpPr>
              <a:spLocks noChangeAspect="1" noChangeArrowheads="1"/>
            </p:cNvSpPr>
            <p:nvPr/>
          </p:nvSpPr>
          <p:spPr bwMode="auto">
            <a:xfrm rot="-1118274">
              <a:off x="2441" y="3018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2" name="Oval 26"/>
            <p:cNvSpPr>
              <a:spLocks noChangeAspect="1" noChangeArrowheads="1"/>
            </p:cNvSpPr>
            <p:nvPr/>
          </p:nvSpPr>
          <p:spPr bwMode="auto">
            <a:xfrm rot="-1118274">
              <a:off x="2057" y="284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3" name="Oval 27"/>
            <p:cNvSpPr>
              <a:spLocks noChangeAspect="1" noChangeArrowheads="1"/>
            </p:cNvSpPr>
            <p:nvPr/>
          </p:nvSpPr>
          <p:spPr bwMode="auto">
            <a:xfrm rot="-1118274">
              <a:off x="2087" y="350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4" name="Oval 28"/>
            <p:cNvSpPr>
              <a:spLocks noChangeAspect="1" noChangeArrowheads="1"/>
            </p:cNvSpPr>
            <p:nvPr/>
          </p:nvSpPr>
          <p:spPr bwMode="auto">
            <a:xfrm rot="-1118274">
              <a:off x="1969" y="3033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5" name="Oval 29"/>
            <p:cNvSpPr>
              <a:spLocks noChangeAspect="1" noChangeArrowheads="1"/>
            </p:cNvSpPr>
            <p:nvPr/>
          </p:nvSpPr>
          <p:spPr bwMode="auto">
            <a:xfrm rot="-1118274">
              <a:off x="2689" y="3090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6" name="Oval 30"/>
            <p:cNvSpPr>
              <a:spLocks noChangeAspect="1" noChangeArrowheads="1"/>
            </p:cNvSpPr>
            <p:nvPr/>
          </p:nvSpPr>
          <p:spPr bwMode="auto">
            <a:xfrm rot="-1118274">
              <a:off x="2532" y="278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7" name="Oval 31"/>
            <p:cNvSpPr>
              <a:spLocks noChangeAspect="1" noChangeArrowheads="1"/>
            </p:cNvSpPr>
            <p:nvPr/>
          </p:nvSpPr>
          <p:spPr bwMode="auto">
            <a:xfrm rot="5895381">
              <a:off x="2178" y="2874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8" name="Oval 32"/>
            <p:cNvSpPr>
              <a:spLocks noChangeAspect="1" noChangeArrowheads="1"/>
            </p:cNvSpPr>
            <p:nvPr/>
          </p:nvSpPr>
          <p:spPr bwMode="auto">
            <a:xfrm rot="5895381">
              <a:off x="2256" y="3470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79" name="Oval 33"/>
            <p:cNvSpPr>
              <a:spLocks noChangeAspect="1" noChangeArrowheads="1"/>
            </p:cNvSpPr>
            <p:nvPr/>
          </p:nvSpPr>
          <p:spPr bwMode="auto">
            <a:xfrm rot="5895381">
              <a:off x="2269" y="300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0" name="Oval 34"/>
            <p:cNvSpPr>
              <a:spLocks noChangeAspect="1" noChangeArrowheads="1"/>
            </p:cNvSpPr>
            <p:nvPr/>
          </p:nvSpPr>
          <p:spPr bwMode="auto">
            <a:xfrm rot="5895381">
              <a:off x="1884" y="2935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1" name="Oval 35"/>
            <p:cNvSpPr>
              <a:spLocks noChangeAspect="1" noChangeArrowheads="1"/>
            </p:cNvSpPr>
            <p:nvPr/>
          </p:nvSpPr>
          <p:spPr bwMode="auto">
            <a:xfrm rot="5895381">
              <a:off x="1955" y="3157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2" name="Oval 36"/>
            <p:cNvSpPr>
              <a:spLocks noChangeAspect="1" noChangeArrowheads="1"/>
            </p:cNvSpPr>
            <p:nvPr/>
          </p:nvSpPr>
          <p:spPr bwMode="auto">
            <a:xfrm rot="5895381">
              <a:off x="2319" y="2693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3" name="Oval 37"/>
            <p:cNvSpPr>
              <a:spLocks noChangeAspect="1" noChangeArrowheads="1"/>
            </p:cNvSpPr>
            <p:nvPr/>
          </p:nvSpPr>
          <p:spPr bwMode="auto">
            <a:xfrm rot="5895381">
              <a:off x="2601" y="3170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4" name="Oval 38"/>
            <p:cNvSpPr>
              <a:spLocks noChangeAspect="1" noChangeArrowheads="1"/>
            </p:cNvSpPr>
            <p:nvPr/>
          </p:nvSpPr>
          <p:spPr bwMode="auto">
            <a:xfrm rot="5895381">
              <a:off x="2327" y="3153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5" name="Oval 39"/>
            <p:cNvSpPr>
              <a:spLocks noChangeAspect="1" noChangeArrowheads="1"/>
            </p:cNvSpPr>
            <p:nvPr/>
          </p:nvSpPr>
          <p:spPr bwMode="auto">
            <a:xfrm rot="5895381">
              <a:off x="2696" y="2958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6" name="Oval 40"/>
            <p:cNvSpPr>
              <a:spLocks noChangeAspect="1" noChangeArrowheads="1"/>
            </p:cNvSpPr>
            <p:nvPr/>
          </p:nvSpPr>
          <p:spPr bwMode="auto">
            <a:xfrm rot="5895381">
              <a:off x="1947" y="2679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7" name="Oval 41"/>
            <p:cNvSpPr>
              <a:spLocks noChangeAspect="1" noChangeArrowheads="1"/>
            </p:cNvSpPr>
            <p:nvPr/>
          </p:nvSpPr>
          <p:spPr bwMode="auto">
            <a:xfrm rot="5895381">
              <a:off x="2523" y="280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8" name="Oval 42"/>
            <p:cNvSpPr>
              <a:spLocks noChangeAspect="1" noChangeArrowheads="1"/>
            </p:cNvSpPr>
            <p:nvPr/>
          </p:nvSpPr>
          <p:spPr bwMode="auto">
            <a:xfrm rot="5895381">
              <a:off x="2136" y="329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89" name="Oval 43"/>
            <p:cNvSpPr>
              <a:spLocks noChangeAspect="1" noChangeArrowheads="1"/>
            </p:cNvSpPr>
            <p:nvPr/>
          </p:nvSpPr>
          <p:spPr bwMode="auto">
            <a:xfrm rot="5895381">
              <a:off x="2547" y="3328"/>
              <a:ext cx="28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0" name="Oval 44"/>
            <p:cNvSpPr>
              <a:spLocks noChangeAspect="1" noChangeArrowheads="1"/>
            </p:cNvSpPr>
            <p:nvPr/>
          </p:nvSpPr>
          <p:spPr bwMode="auto">
            <a:xfrm rot="4777107">
              <a:off x="2069" y="3006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1" name="Oval 45"/>
            <p:cNvSpPr>
              <a:spLocks noChangeAspect="1" noChangeArrowheads="1"/>
            </p:cNvSpPr>
            <p:nvPr/>
          </p:nvSpPr>
          <p:spPr bwMode="auto">
            <a:xfrm rot="4777107">
              <a:off x="2391" y="3551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2" name="Oval 46"/>
            <p:cNvSpPr>
              <a:spLocks noChangeAspect="1" noChangeArrowheads="1"/>
            </p:cNvSpPr>
            <p:nvPr/>
          </p:nvSpPr>
          <p:spPr bwMode="auto">
            <a:xfrm rot="4777107">
              <a:off x="2214" y="3111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3" name="Oval 47"/>
            <p:cNvSpPr>
              <a:spLocks noChangeAspect="1" noChangeArrowheads="1"/>
            </p:cNvSpPr>
            <p:nvPr/>
          </p:nvSpPr>
          <p:spPr bwMode="auto">
            <a:xfrm rot="4777107">
              <a:off x="1818" y="3141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4" name="Oval 48"/>
            <p:cNvSpPr>
              <a:spLocks noChangeAspect="1" noChangeArrowheads="1"/>
            </p:cNvSpPr>
            <p:nvPr/>
          </p:nvSpPr>
          <p:spPr bwMode="auto">
            <a:xfrm rot="4777107">
              <a:off x="1976" y="3335"/>
              <a:ext cx="28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5" name="Oval 49"/>
            <p:cNvSpPr>
              <a:spLocks noChangeAspect="1" noChangeArrowheads="1"/>
            </p:cNvSpPr>
            <p:nvPr/>
          </p:nvSpPr>
          <p:spPr bwMode="auto">
            <a:xfrm rot="4777107">
              <a:off x="2135" y="279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6" name="Oval 50"/>
            <p:cNvSpPr>
              <a:spLocks noChangeAspect="1" noChangeArrowheads="1"/>
            </p:cNvSpPr>
            <p:nvPr/>
          </p:nvSpPr>
          <p:spPr bwMode="auto">
            <a:xfrm rot="4777107">
              <a:off x="2595" y="3176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7" name="Oval 51"/>
            <p:cNvSpPr>
              <a:spLocks noChangeAspect="1" noChangeArrowheads="1"/>
            </p:cNvSpPr>
            <p:nvPr/>
          </p:nvSpPr>
          <p:spPr bwMode="auto">
            <a:xfrm rot="4777107">
              <a:off x="2324" y="3231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8" name="Oval 52"/>
            <p:cNvSpPr>
              <a:spLocks noChangeAspect="1" noChangeArrowheads="1"/>
            </p:cNvSpPr>
            <p:nvPr/>
          </p:nvSpPr>
          <p:spPr bwMode="auto">
            <a:xfrm rot="4777107">
              <a:off x="2596" y="2952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99" name="Oval 53"/>
            <p:cNvSpPr>
              <a:spLocks noChangeAspect="1" noChangeArrowheads="1"/>
            </p:cNvSpPr>
            <p:nvPr/>
          </p:nvSpPr>
          <p:spPr bwMode="auto">
            <a:xfrm rot="4777107">
              <a:off x="1776" y="2882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00" name="Oval 54"/>
            <p:cNvSpPr>
              <a:spLocks noChangeAspect="1" noChangeArrowheads="1"/>
            </p:cNvSpPr>
            <p:nvPr/>
          </p:nvSpPr>
          <p:spPr bwMode="auto">
            <a:xfrm rot="4777107">
              <a:off x="2375" y="2856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01" name="Oval 55"/>
            <p:cNvSpPr>
              <a:spLocks noChangeAspect="1" noChangeArrowheads="1"/>
            </p:cNvSpPr>
            <p:nvPr/>
          </p:nvSpPr>
          <p:spPr bwMode="auto">
            <a:xfrm rot="4777107">
              <a:off x="2199" y="3419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02" name="Oval 56"/>
            <p:cNvSpPr>
              <a:spLocks noChangeAspect="1" noChangeArrowheads="1"/>
            </p:cNvSpPr>
            <p:nvPr/>
          </p:nvSpPr>
          <p:spPr bwMode="auto">
            <a:xfrm rot="4777107">
              <a:off x="2604" y="3338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1" name="Group 57"/>
          <p:cNvGrpSpPr>
            <a:grpSpLocks/>
          </p:cNvGrpSpPr>
          <p:nvPr/>
        </p:nvGrpSpPr>
        <p:grpSpPr bwMode="auto">
          <a:xfrm>
            <a:off x="4724400" y="1828800"/>
            <a:ext cx="1716088" cy="1419225"/>
            <a:chOff x="1774" y="2683"/>
            <a:chExt cx="1081" cy="894"/>
          </a:xfrm>
        </p:grpSpPr>
        <p:sp>
          <p:nvSpPr>
            <p:cNvPr id="65599" name="Oval 58"/>
            <p:cNvSpPr>
              <a:spLocks noChangeAspect="1" noChangeArrowheads="1"/>
            </p:cNvSpPr>
            <p:nvPr/>
          </p:nvSpPr>
          <p:spPr bwMode="auto">
            <a:xfrm>
              <a:off x="2024" y="319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0" name="Oval 59"/>
            <p:cNvSpPr>
              <a:spLocks noChangeAspect="1" noChangeArrowheads="1"/>
            </p:cNvSpPr>
            <p:nvPr/>
          </p:nvSpPr>
          <p:spPr bwMode="auto">
            <a:xfrm>
              <a:off x="2749" y="3039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1" name="Oval 60"/>
            <p:cNvSpPr>
              <a:spLocks noChangeAspect="1" noChangeArrowheads="1"/>
            </p:cNvSpPr>
            <p:nvPr/>
          </p:nvSpPr>
          <p:spPr bwMode="auto">
            <a:xfrm>
              <a:off x="2178" y="310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2" name="Oval 61"/>
            <p:cNvSpPr>
              <a:spLocks noChangeAspect="1" noChangeArrowheads="1"/>
            </p:cNvSpPr>
            <p:nvPr/>
          </p:nvSpPr>
          <p:spPr bwMode="auto">
            <a:xfrm>
              <a:off x="2145" y="3414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3" name="Oval 62"/>
            <p:cNvSpPr>
              <a:spLocks noChangeAspect="1" noChangeArrowheads="1"/>
            </p:cNvSpPr>
            <p:nvPr/>
          </p:nvSpPr>
          <p:spPr bwMode="auto">
            <a:xfrm>
              <a:off x="2408" y="3326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4" name="Oval 63"/>
            <p:cNvSpPr>
              <a:spLocks noChangeAspect="1" noChangeArrowheads="1"/>
            </p:cNvSpPr>
            <p:nvPr/>
          </p:nvSpPr>
          <p:spPr bwMode="auto">
            <a:xfrm>
              <a:off x="1781" y="3106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5" name="Oval 64"/>
            <p:cNvSpPr>
              <a:spLocks noChangeAspect="1" noChangeArrowheads="1"/>
            </p:cNvSpPr>
            <p:nvPr/>
          </p:nvSpPr>
          <p:spPr bwMode="auto">
            <a:xfrm>
              <a:off x="2329" y="2809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6" name="Oval 65"/>
            <p:cNvSpPr>
              <a:spLocks noChangeAspect="1" noChangeArrowheads="1"/>
            </p:cNvSpPr>
            <p:nvPr/>
          </p:nvSpPr>
          <p:spPr bwMode="auto">
            <a:xfrm>
              <a:off x="2348" y="3033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7" name="Oval 66"/>
            <p:cNvSpPr>
              <a:spLocks noChangeAspect="1" noChangeArrowheads="1"/>
            </p:cNvSpPr>
            <p:nvPr/>
          </p:nvSpPr>
          <p:spPr bwMode="auto">
            <a:xfrm>
              <a:off x="2054" y="2768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8" name="Oval 67"/>
            <p:cNvSpPr>
              <a:spLocks noChangeAspect="1" noChangeArrowheads="1"/>
            </p:cNvSpPr>
            <p:nvPr/>
          </p:nvSpPr>
          <p:spPr bwMode="auto">
            <a:xfrm>
              <a:off x="1820" y="3401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9" name="Oval 68"/>
            <p:cNvSpPr>
              <a:spLocks noChangeAspect="1" noChangeArrowheads="1"/>
            </p:cNvSpPr>
            <p:nvPr/>
          </p:nvSpPr>
          <p:spPr bwMode="auto">
            <a:xfrm>
              <a:off x="1895" y="2926"/>
              <a:ext cx="32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0" name="Oval 69"/>
            <p:cNvSpPr>
              <a:spLocks noChangeAspect="1" noChangeArrowheads="1"/>
            </p:cNvSpPr>
            <p:nvPr/>
          </p:nvSpPr>
          <p:spPr bwMode="auto">
            <a:xfrm>
              <a:off x="2555" y="3164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1" name="Oval 70"/>
            <p:cNvSpPr>
              <a:spLocks noChangeAspect="1" noChangeArrowheads="1"/>
            </p:cNvSpPr>
            <p:nvPr/>
          </p:nvSpPr>
          <p:spPr bwMode="auto">
            <a:xfrm>
              <a:off x="2530" y="283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2" name="Oval 71"/>
            <p:cNvSpPr>
              <a:spLocks noChangeAspect="1" noChangeArrowheads="1"/>
            </p:cNvSpPr>
            <p:nvPr/>
          </p:nvSpPr>
          <p:spPr bwMode="auto">
            <a:xfrm rot="-1118274">
              <a:off x="2198" y="3252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3" name="Oval 72"/>
            <p:cNvSpPr>
              <a:spLocks noChangeAspect="1" noChangeArrowheads="1"/>
            </p:cNvSpPr>
            <p:nvPr/>
          </p:nvSpPr>
          <p:spPr bwMode="auto">
            <a:xfrm rot="-1118274">
              <a:off x="2823" y="292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4" name="Oval 73"/>
            <p:cNvSpPr>
              <a:spLocks noChangeAspect="1" noChangeArrowheads="1"/>
            </p:cNvSpPr>
            <p:nvPr/>
          </p:nvSpPr>
          <p:spPr bwMode="auto">
            <a:xfrm rot="-1118274">
              <a:off x="2306" y="3125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5" name="Oval 74"/>
            <p:cNvSpPr>
              <a:spLocks noChangeAspect="1" noChangeArrowheads="1"/>
            </p:cNvSpPr>
            <p:nvPr/>
          </p:nvSpPr>
          <p:spPr bwMode="auto">
            <a:xfrm rot="-1118274">
              <a:off x="2400" y="3431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6" name="Oval 75"/>
            <p:cNvSpPr>
              <a:spLocks noChangeAspect="1" noChangeArrowheads="1"/>
            </p:cNvSpPr>
            <p:nvPr/>
          </p:nvSpPr>
          <p:spPr bwMode="auto">
            <a:xfrm rot="-1118274">
              <a:off x="2614" y="328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7" name="Oval 76"/>
            <p:cNvSpPr>
              <a:spLocks noChangeAspect="1" noChangeArrowheads="1"/>
            </p:cNvSpPr>
            <p:nvPr/>
          </p:nvSpPr>
          <p:spPr bwMode="auto">
            <a:xfrm rot="-1118274">
              <a:off x="1933" y="323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8" name="Oval 77"/>
            <p:cNvSpPr>
              <a:spLocks noChangeAspect="1" noChangeArrowheads="1"/>
            </p:cNvSpPr>
            <p:nvPr/>
          </p:nvSpPr>
          <p:spPr bwMode="auto">
            <a:xfrm rot="-1118274">
              <a:off x="2334" y="2811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9" name="Oval 78"/>
            <p:cNvSpPr>
              <a:spLocks noChangeAspect="1" noChangeArrowheads="1"/>
            </p:cNvSpPr>
            <p:nvPr/>
          </p:nvSpPr>
          <p:spPr bwMode="auto">
            <a:xfrm rot="-1118274">
              <a:off x="2441" y="3018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0" name="Oval 79"/>
            <p:cNvSpPr>
              <a:spLocks noChangeAspect="1" noChangeArrowheads="1"/>
            </p:cNvSpPr>
            <p:nvPr/>
          </p:nvSpPr>
          <p:spPr bwMode="auto">
            <a:xfrm rot="-1118274">
              <a:off x="2057" y="284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1" name="Oval 80"/>
            <p:cNvSpPr>
              <a:spLocks noChangeAspect="1" noChangeArrowheads="1"/>
            </p:cNvSpPr>
            <p:nvPr/>
          </p:nvSpPr>
          <p:spPr bwMode="auto">
            <a:xfrm rot="-1118274">
              <a:off x="2087" y="3502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2" name="Oval 81"/>
            <p:cNvSpPr>
              <a:spLocks noChangeAspect="1" noChangeArrowheads="1"/>
            </p:cNvSpPr>
            <p:nvPr/>
          </p:nvSpPr>
          <p:spPr bwMode="auto">
            <a:xfrm rot="-1118274">
              <a:off x="1969" y="3033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3" name="Oval 82"/>
            <p:cNvSpPr>
              <a:spLocks noChangeAspect="1" noChangeArrowheads="1"/>
            </p:cNvSpPr>
            <p:nvPr/>
          </p:nvSpPr>
          <p:spPr bwMode="auto">
            <a:xfrm rot="-1118274">
              <a:off x="2689" y="3090"/>
              <a:ext cx="28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4" name="Oval 83"/>
            <p:cNvSpPr>
              <a:spLocks noChangeAspect="1" noChangeArrowheads="1"/>
            </p:cNvSpPr>
            <p:nvPr/>
          </p:nvSpPr>
          <p:spPr bwMode="auto">
            <a:xfrm rot="-1118274">
              <a:off x="2532" y="2780"/>
              <a:ext cx="32" cy="24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5" name="Oval 84"/>
            <p:cNvSpPr>
              <a:spLocks noChangeAspect="1" noChangeArrowheads="1"/>
            </p:cNvSpPr>
            <p:nvPr/>
          </p:nvSpPr>
          <p:spPr bwMode="auto">
            <a:xfrm rot="5895381">
              <a:off x="2178" y="2874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6" name="Oval 85"/>
            <p:cNvSpPr>
              <a:spLocks noChangeAspect="1" noChangeArrowheads="1"/>
            </p:cNvSpPr>
            <p:nvPr/>
          </p:nvSpPr>
          <p:spPr bwMode="auto">
            <a:xfrm rot="5895381">
              <a:off x="2256" y="3470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7" name="Oval 86"/>
            <p:cNvSpPr>
              <a:spLocks noChangeAspect="1" noChangeArrowheads="1"/>
            </p:cNvSpPr>
            <p:nvPr/>
          </p:nvSpPr>
          <p:spPr bwMode="auto">
            <a:xfrm rot="5895381">
              <a:off x="2269" y="300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8" name="Oval 87"/>
            <p:cNvSpPr>
              <a:spLocks noChangeAspect="1" noChangeArrowheads="1"/>
            </p:cNvSpPr>
            <p:nvPr/>
          </p:nvSpPr>
          <p:spPr bwMode="auto">
            <a:xfrm rot="5895381">
              <a:off x="1884" y="2935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9" name="Oval 88"/>
            <p:cNvSpPr>
              <a:spLocks noChangeAspect="1" noChangeArrowheads="1"/>
            </p:cNvSpPr>
            <p:nvPr/>
          </p:nvSpPr>
          <p:spPr bwMode="auto">
            <a:xfrm rot="5895381">
              <a:off x="1955" y="3157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0" name="Oval 89"/>
            <p:cNvSpPr>
              <a:spLocks noChangeAspect="1" noChangeArrowheads="1"/>
            </p:cNvSpPr>
            <p:nvPr/>
          </p:nvSpPr>
          <p:spPr bwMode="auto">
            <a:xfrm rot="5895381">
              <a:off x="2319" y="2693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1" name="Oval 90"/>
            <p:cNvSpPr>
              <a:spLocks noChangeAspect="1" noChangeArrowheads="1"/>
            </p:cNvSpPr>
            <p:nvPr/>
          </p:nvSpPr>
          <p:spPr bwMode="auto">
            <a:xfrm rot="5895381">
              <a:off x="2601" y="3170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2" name="Oval 91"/>
            <p:cNvSpPr>
              <a:spLocks noChangeAspect="1" noChangeArrowheads="1"/>
            </p:cNvSpPr>
            <p:nvPr/>
          </p:nvSpPr>
          <p:spPr bwMode="auto">
            <a:xfrm rot="5895381">
              <a:off x="2327" y="3153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3" name="Oval 92"/>
            <p:cNvSpPr>
              <a:spLocks noChangeAspect="1" noChangeArrowheads="1"/>
            </p:cNvSpPr>
            <p:nvPr/>
          </p:nvSpPr>
          <p:spPr bwMode="auto">
            <a:xfrm rot="5895381">
              <a:off x="2696" y="2958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4" name="Oval 93"/>
            <p:cNvSpPr>
              <a:spLocks noChangeAspect="1" noChangeArrowheads="1"/>
            </p:cNvSpPr>
            <p:nvPr/>
          </p:nvSpPr>
          <p:spPr bwMode="auto">
            <a:xfrm rot="5895381">
              <a:off x="1947" y="2679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5" name="Oval 94"/>
            <p:cNvSpPr>
              <a:spLocks noChangeAspect="1" noChangeArrowheads="1"/>
            </p:cNvSpPr>
            <p:nvPr/>
          </p:nvSpPr>
          <p:spPr bwMode="auto">
            <a:xfrm rot="5895381">
              <a:off x="2523" y="280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6" name="Oval 95"/>
            <p:cNvSpPr>
              <a:spLocks noChangeAspect="1" noChangeArrowheads="1"/>
            </p:cNvSpPr>
            <p:nvPr/>
          </p:nvSpPr>
          <p:spPr bwMode="auto">
            <a:xfrm rot="5895381">
              <a:off x="2136" y="329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7" name="Oval 96"/>
            <p:cNvSpPr>
              <a:spLocks noChangeAspect="1" noChangeArrowheads="1"/>
            </p:cNvSpPr>
            <p:nvPr/>
          </p:nvSpPr>
          <p:spPr bwMode="auto">
            <a:xfrm rot="5895381">
              <a:off x="2547" y="3328"/>
              <a:ext cx="28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8" name="Oval 97"/>
            <p:cNvSpPr>
              <a:spLocks noChangeAspect="1" noChangeArrowheads="1"/>
            </p:cNvSpPr>
            <p:nvPr/>
          </p:nvSpPr>
          <p:spPr bwMode="auto">
            <a:xfrm rot="4777107">
              <a:off x="2069" y="3006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9" name="Oval 98"/>
            <p:cNvSpPr>
              <a:spLocks noChangeAspect="1" noChangeArrowheads="1"/>
            </p:cNvSpPr>
            <p:nvPr/>
          </p:nvSpPr>
          <p:spPr bwMode="auto">
            <a:xfrm rot="4777107">
              <a:off x="2391" y="3551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0" name="Oval 99"/>
            <p:cNvSpPr>
              <a:spLocks noChangeAspect="1" noChangeArrowheads="1"/>
            </p:cNvSpPr>
            <p:nvPr/>
          </p:nvSpPr>
          <p:spPr bwMode="auto">
            <a:xfrm rot="4777107">
              <a:off x="2214" y="3111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1" name="Oval 100"/>
            <p:cNvSpPr>
              <a:spLocks noChangeAspect="1" noChangeArrowheads="1"/>
            </p:cNvSpPr>
            <p:nvPr/>
          </p:nvSpPr>
          <p:spPr bwMode="auto">
            <a:xfrm rot="4777107">
              <a:off x="1818" y="3141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2" name="Oval 101"/>
            <p:cNvSpPr>
              <a:spLocks noChangeAspect="1" noChangeArrowheads="1"/>
            </p:cNvSpPr>
            <p:nvPr/>
          </p:nvSpPr>
          <p:spPr bwMode="auto">
            <a:xfrm rot="4777107">
              <a:off x="1976" y="3335"/>
              <a:ext cx="28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3" name="Oval 102"/>
            <p:cNvSpPr>
              <a:spLocks noChangeAspect="1" noChangeArrowheads="1"/>
            </p:cNvSpPr>
            <p:nvPr/>
          </p:nvSpPr>
          <p:spPr bwMode="auto">
            <a:xfrm rot="4777107">
              <a:off x="2135" y="2799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4" name="Oval 103"/>
            <p:cNvSpPr>
              <a:spLocks noChangeAspect="1" noChangeArrowheads="1"/>
            </p:cNvSpPr>
            <p:nvPr/>
          </p:nvSpPr>
          <p:spPr bwMode="auto">
            <a:xfrm rot="4777107">
              <a:off x="2595" y="3176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5" name="Oval 104"/>
            <p:cNvSpPr>
              <a:spLocks noChangeAspect="1" noChangeArrowheads="1"/>
            </p:cNvSpPr>
            <p:nvPr/>
          </p:nvSpPr>
          <p:spPr bwMode="auto">
            <a:xfrm rot="4777107">
              <a:off x="2324" y="3231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6" name="Oval 105"/>
            <p:cNvSpPr>
              <a:spLocks noChangeAspect="1" noChangeArrowheads="1"/>
            </p:cNvSpPr>
            <p:nvPr/>
          </p:nvSpPr>
          <p:spPr bwMode="auto">
            <a:xfrm rot="4777107">
              <a:off x="2596" y="2952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7" name="Oval 106"/>
            <p:cNvSpPr>
              <a:spLocks noChangeAspect="1" noChangeArrowheads="1"/>
            </p:cNvSpPr>
            <p:nvPr/>
          </p:nvSpPr>
          <p:spPr bwMode="auto">
            <a:xfrm rot="4777107">
              <a:off x="1776" y="2882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8" name="Oval 107"/>
            <p:cNvSpPr>
              <a:spLocks noChangeAspect="1" noChangeArrowheads="1"/>
            </p:cNvSpPr>
            <p:nvPr/>
          </p:nvSpPr>
          <p:spPr bwMode="auto">
            <a:xfrm rot="4777107">
              <a:off x="2375" y="2856"/>
              <a:ext cx="24" cy="2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49" name="Oval 108"/>
            <p:cNvSpPr>
              <a:spLocks noChangeAspect="1" noChangeArrowheads="1"/>
            </p:cNvSpPr>
            <p:nvPr/>
          </p:nvSpPr>
          <p:spPr bwMode="auto">
            <a:xfrm rot="4777107">
              <a:off x="2199" y="3419"/>
              <a:ext cx="28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50" name="Oval 109"/>
            <p:cNvSpPr>
              <a:spLocks noChangeAspect="1" noChangeArrowheads="1"/>
            </p:cNvSpPr>
            <p:nvPr/>
          </p:nvSpPr>
          <p:spPr bwMode="auto">
            <a:xfrm rot="4777107">
              <a:off x="2604" y="3338"/>
              <a:ext cx="24" cy="3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2" name="Oval 110"/>
          <p:cNvSpPr>
            <a:spLocks noChangeAspect="1" noChangeArrowheads="1"/>
          </p:cNvSpPr>
          <p:nvPr/>
        </p:nvSpPr>
        <p:spPr bwMode="auto">
          <a:xfrm>
            <a:off x="933865" y="3703638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Oval 111"/>
          <p:cNvSpPr>
            <a:spLocks noChangeAspect="1" noChangeArrowheads="1"/>
          </p:cNvSpPr>
          <p:nvPr/>
        </p:nvSpPr>
        <p:spPr bwMode="auto">
          <a:xfrm>
            <a:off x="2084803" y="3460750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Oval 112"/>
          <p:cNvSpPr>
            <a:spLocks noChangeAspect="1" noChangeArrowheads="1"/>
          </p:cNvSpPr>
          <p:nvPr/>
        </p:nvSpPr>
        <p:spPr bwMode="auto">
          <a:xfrm>
            <a:off x="1178340" y="3557588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Oval 113"/>
          <p:cNvSpPr>
            <a:spLocks noChangeAspect="1" noChangeArrowheads="1"/>
          </p:cNvSpPr>
          <p:nvPr/>
        </p:nvSpPr>
        <p:spPr bwMode="auto">
          <a:xfrm>
            <a:off x="1125953" y="4056063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Oval 114"/>
          <p:cNvSpPr>
            <a:spLocks noChangeAspect="1" noChangeArrowheads="1"/>
          </p:cNvSpPr>
          <p:nvPr/>
        </p:nvSpPr>
        <p:spPr bwMode="auto">
          <a:xfrm>
            <a:off x="1543465" y="3916363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Oval 115"/>
          <p:cNvSpPr>
            <a:spLocks noChangeAspect="1" noChangeArrowheads="1"/>
          </p:cNvSpPr>
          <p:nvPr/>
        </p:nvSpPr>
        <p:spPr bwMode="auto">
          <a:xfrm>
            <a:off x="548103" y="3567113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Oval 116"/>
          <p:cNvSpPr>
            <a:spLocks noChangeAspect="1" noChangeArrowheads="1"/>
          </p:cNvSpPr>
          <p:nvPr/>
        </p:nvSpPr>
        <p:spPr bwMode="auto">
          <a:xfrm>
            <a:off x="1418053" y="3095625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Oval 117"/>
          <p:cNvSpPr>
            <a:spLocks noChangeAspect="1" noChangeArrowheads="1"/>
          </p:cNvSpPr>
          <p:nvPr/>
        </p:nvSpPr>
        <p:spPr bwMode="auto">
          <a:xfrm>
            <a:off x="1448215" y="3451225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Oval 118"/>
          <p:cNvSpPr>
            <a:spLocks noChangeAspect="1" noChangeArrowheads="1"/>
          </p:cNvSpPr>
          <p:nvPr/>
        </p:nvSpPr>
        <p:spPr bwMode="auto">
          <a:xfrm>
            <a:off x="981490" y="3030538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Oval 119"/>
          <p:cNvSpPr>
            <a:spLocks noChangeAspect="1" noChangeArrowheads="1"/>
          </p:cNvSpPr>
          <p:nvPr/>
        </p:nvSpPr>
        <p:spPr bwMode="auto">
          <a:xfrm>
            <a:off x="610015" y="4035425"/>
            <a:ext cx="4445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Oval 120"/>
          <p:cNvSpPr>
            <a:spLocks noChangeAspect="1" noChangeArrowheads="1"/>
          </p:cNvSpPr>
          <p:nvPr/>
        </p:nvSpPr>
        <p:spPr bwMode="auto">
          <a:xfrm>
            <a:off x="729078" y="3281363"/>
            <a:ext cx="5080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Oval 121"/>
          <p:cNvSpPr>
            <a:spLocks noChangeAspect="1" noChangeArrowheads="1"/>
          </p:cNvSpPr>
          <p:nvPr/>
        </p:nvSpPr>
        <p:spPr bwMode="auto">
          <a:xfrm>
            <a:off x="1776828" y="3659188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Oval 122"/>
          <p:cNvSpPr>
            <a:spLocks noChangeAspect="1" noChangeArrowheads="1"/>
          </p:cNvSpPr>
          <p:nvPr/>
        </p:nvSpPr>
        <p:spPr bwMode="auto">
          <a:xfrm>
            <a:off x="1737140" y="3130550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Oval 123"/>
          <p:cNvSpPr>
            <a:spLocks noChangeAspect="1" noChangeArrowheads="1"/>
          </p:cNvSpPr>
          <p:nvPr/>
        </p:nvSpPr>
        <p:spPr bwMode="auto">
          <a:xfrm rot="-1118274">
            <a:off x="1210090" y="3798888"/>
            <a:ext cx="4445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Oval 124"/>
          <p:cNvSpPr>
            <a:spLocks noChangeAspect="1" noChangeArrowheads="1"/>
          </p:cNvSpPr>
          <p:nvPr/>
        </p:nvSpPr>
        <p:spPr bwMode="auto">
          <a:xfrm rot="-1118274">
            <a:off x="2202278" y="3273425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7" name="Oval 125"/>
          <p:cNvSpPr>
            <a:spLocks noChangeAspect="1" noChangeArrowheads="1"/>
          </p:cNvSpPr>
          <p:nvPr/>
        </p:nvSpPr>
        <p:spPr bwMode="auto">
          <a:xfrm rot="-1118274">
            <a:off x="1381540" y="3597275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Oval 126"/>
          <p:cNvSpPr>
            <a:spLocks noChangeAspect="1" noChangeArrowheads="1"/>
          </p:cNvSpPr>
          <p:nvPr/>
        </p:nvSpPr>
        <p:spPr bwMode="auto">
          <a:xfrm rot="-1118274">
            <a:off x="1530765" y="4083050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Oval 127"/>
          <p:cNvSpPr>
            <a:spLocks noChangeAspect="1" noChangeArrowheads="1"/>
          </p:cNvSpPr>
          <p:nvPr/>
        </p:nvSpPr>
        <p:spPr bwMode="auto">
          <a:xfrm rot="-1118274">
            <a:off x="1870490" y="3843338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Oval 128"/>
          <p:cNvSpPr>
            <a:spLocks noChangeAspect="1" noChangeArrowheads="1"/>
          </p:cNvSpPr>
          <p:nvPr/>
        </p:nvSpPr>
        <p:spPr bwMode="auto">
          <a:xfrm rot="-1118274">
            <a:off x="789403" y="3767138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1" name="Oval 129"/>
          <p:cNvSpPr>
            <a:spLocks noChangeAspect="1" noChangeArrowheads="1"/>
          </p:cNvSpPr>
          <p:nvPr/>
        </p:nvSpPr>
        <p:spPr bwMode="auto">
          <a:xfrm rot="-1118274">
            <a:off x="1425990" y="3098800"/>
            <a:ext cx="4445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2" name="Oval 130"/>
          <p:cNvSpPr>
            <a:spLocks noChangeAspect="1" noChangeArrowheads="1"/>
          </p:cNvSpPr>
          <p:nvPr/>
        </p:nvSpPr>
        <p:spPr bwMode="auto">
          <a:xfrm rot="-1118274">
            <a:off x="1595853" y="3427413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3" name="Oval 131"/>
          <p:cNvSpPr>
            <a:spLocks noChangeAspect="1" noChangeArrowheads="1"/>
          </p:cNvSpPr>
          <p:nvPr/>
        </p:nvSpPr>
        <p:spPr bwMode="auto">
          <a:xfrm rot="-1118274">
            <a:off x="986253" y="3148013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Oval 132"/>
          <p:cNvSpPr>
            <a:spLocks noChangeAspect="1" noChangeArrowheads="1"/>
          </p:cNvSpPr>
          <p:nvPr/>
        </p:nvSpPr>
        <p:spPr bwMode="auto">
          <a:xfrm rot="-1118274">
            <a:off x="1033878" y="4195763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Oval 133"/>
          <p:cNvSpPr>
            <a:spLocks noChangeAspect="1" noChangeArrowheads="1"/>
          </p:cNvSpPr>
          <p:nvPr/>
        </p:nvSpPr>
        <p:spPr bwMode="auto">
          <a:xfrm rot="-1118274">
            <a:off x="846553" y="3451225"/>
            <a:ext cx="50800" cy="381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Oval 134"/>
          <p:cNvSpPr>
            <a:spLocks noChangeAspect="1" noChangeArrowheads="1"/>
          </p:cNvSpPr>
          <p:nvPr/>
        </p:nvSpPr>
        <p:spPr bwMode="auto">
          <a:xfrm rot="-1118274">
            <a:off x="1989553" y="3541713"/>
            <a:ext cx="4445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7" name="Oval 135"/>
          <p:cNvSpPr>
            <a:spLocks noChangeAspect="1" noChangeArrowheads="1"/>
          </p:cNvSpPr>
          <p:nvPr/>
        </p:nvSpPr>
        <p:spPr bwMode="auto">
          <a:xfrm rot="-1118274">
            <a:off x="1740315" y="3049588"/>
            <a:ext cx="50800" cy="381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8" name="Oval 136"/>
          <p:cNvSpPr>
            <a:spLocks noChangeAspect="1" noChangeArrowheads="1"/>
          </p:cNvSpPr>
          <p:nvPr/>
        </p:nvSpPr>
        <p:spPr bwMode="auto">
          <a:xfrm rot="5895381">
            <a:off x="1178340" y="3198813"/>
            <a:ext cx="3810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Oval 137"/>
          <p:cNvSpPr>
            <a:spLocks noChangeAspect="1" noChangeArrowheads="1"/>
          </p:cNvSpPr>
          <p:nvPr/>
        </p:nvSpPr>
        <p:spPr bwMode="auto">
          <a:xfrm rot="5895381">
            <a:off x="1302165" y="4144963"/>
            <a:ext cx="4445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0" name="Oval 138"/>
          <p:cNvSpPr>
            <a:spLocks noChangeAspect="1" noChangeArrowheads="1"/>
          </p:cNvSpPr>
          <p:nvPr/>
        </p:nvSpPr>
        <p:spPr bwMode="auto">
          <a:xfrm rot="5895381">
            <a:off x="1322803" y="3413125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1" name="Oval 139"/>
          <p:cNvSpPr>
            <a:spLocks noChangeAspect="1" noChangeArrowheads="1"/>
          </p:cNvSpPr>
          <p:nvPr/>
        </p:nvSpPr>
        <p:spPr bwMode="auto">
          <a:xfrm rot="5895381">
            <a:off x="711615" y="3295650"/>
            <a:ext cx="3810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2" name="Oval 140"/>
          <p:cNvSpPr>
            <a:spLocks noChangeAspect="1" noChangeArrowheads="1"/>
          </p:cNvSpPr>
          <p:nvPr/>
        </p:nvSpPr>
        <p:spPr bwMode="auto">
          <a:xfrm rot="5895381">
            <a:off x="824328" y="3648075"/>
            <a:ext cx="3810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3" name="Oval 141"/>
          <p:cNvSpPr>
            <a:spLocks noChangeAspect="1" noChangeArrowheads="1"/>
          </p:cNvSpPr>
          <p:nvPr/>
        </p:nvSpPr>
        <p:spPr bwMode="auto">
          <a:xfrm rot="5895381">
            <a:off x="1402178" y="2911475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4" name="Oval 142"/>
          <p:cNvSpPr>
            <a:spLocks noChangeAspect="1" noChangeArrowheads="1"/>
          </p:cNvSpPr>
          <p:nvPr/>
        </p:nvSpPr>
        <p:spPr bwMode="auto">
          <a:xfrm rot="5895381">
            <a:off x="1849853" y="3668713"/>
            <a:ext cx="44450" cy="508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5" name="Oval 143"/>
          <p:cNvSpPr>
            <a:spLocks noChangeAspect="1" noChangeArrowheads="1"/>
          </p:cNvSpPr>
          <p:nvPr/>
        </p:nvSpPr>
        <p:spPr bwMode="auto">
          <a:xfrm rot="5895381">
            <a:off x="1414878" y="3641725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6" name="Oval 144"/>
          <p:cNvSpPr>
            <a:spLocks noChangeAspect="1" noChangeArrowheads="1"/>
          </p:cNvSpPr>
          <p:nvPr/>
        </p:nvSpPr>
        <p:spPr bwMode="auto">
          <a:xfrm rot="5895381">
            <a:off x="2000665" y="3332163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7" name="Oval 145"/>
          <p:cNvSpPr>
            <a:spLocks noChangeAspect="1" noChangeArrowheads="1"/>
          </p:cNvSpPr>
          <p:nvPr/>
        </p:nvSpPr>
        <p:spPr bwMode="auto">
          <a:xfrm rot="5895381">
            <a:off x="811628" y="2889250"/>
            <a:ext cx="3810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8" name="Oval 146"/>
          <p:cNvSpPr>
            <a:spLocks noChangeAspect="1" noChangeArrowheads="1"/>
          </p:cNvSpPr>
          <p:nvPr/>
        </p:nvSpPr>
        <p:spPr bwMode="auto">
          <a:xfrm rot="5895381">
            <a:off x="1726028" y="3095625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79" name="Oval 147"/>
          <p:cNvSpPr>
            <a:spLocks noChangeAspect="1" noChangeArrowheads="1"/>
          </p:cNvSpPr>
          <p:nvPr/>
        </p:nvSpPr>
        <p:spPr bwMode="auto">
          <a:xfrm rot="5895381">
            <a:off x="1111665" y="3873500"/>
            <a:ext cx="3810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0" name="Oval 148"/>
          <p:cNvSpPr>
            <a:spLocks noChangeAspect="1" noChangeArrowheads="1"/>
          </p:cNvSpPr>
          <p:nvPr/>
        </p:nvSpPr>
        <p:spPr bwMode="auto">
          <a:xfrm rot="5895381">
            <a:off x="1764128" y="3919538"/>
            <a:ext cx="4445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1" name="Oval 149"/>
          <p:cNvSpPr>
            <a:spLocks noChangeAspect="1" noChangeArrowheads="1"/>
          </p:cNvSpPr>
          <p:nvPr/>
        </p:nvSpPr>
        <p:spPr bwMode="auto">
          <a:xfrm rot="4777107">
            <a:off x="1005303" y="3408363"/>
            <a:ext cx="4445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2" name="Oval 150"/>
          <p:cNvSpPr>
            <a:spLocks noChangeAspect="1" noChangeArrowheads="1"/>
          </p:cNvSpPr>
          <p:nvPr/>
        </p:nvSpPr>
        <p:spPr bwMode="auto">
          <a:xfrm rot="4777107">
            <a:off x="1516478" y="4273550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3" name="Oval 151"/>
          <p:cNvSpPr>
            <a:spLocks noChangeAspect="1" noChangeArrowheads="1"/>
          </p:cNvSpPr>
          <p:nvPr/>
        </p:nvSpPr>
        <p:spPr bwMode="auto">
          <a:xfrm rot="4777107">
            <a:off x="1235490" y="3575050"/>
            <a:ext cx="3810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4" name="Oval 152"/>
          <p:cNvSpPr>
            <a:spLocks noChangeAspect="1" noChangeArrowheads="1"/>
          </p:cNvSpPr>
          <p:nvPr/>
        </p:nvSpPr>
        <p:spPr bwMode="auto">
          <a:xfrm rot="4777107">
            <a:off x="606840" y="3622675"/>
            <a:ext cx="4445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5" name="Oval 153"/>
          <p:cNvSpPr>
            <a:spLocks noChangeAspect="1" noChangeArrowheads="1"/>
          </p:cNvSpPr>
          <p:nvPr/>
        </p:nvSpPr>
        <p:spPr bwMode="auto">
          <a:xfrm rot="4777107">
            <a:off x="857665" y="3930650"/>
            <a:ext cx="4445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6" name="Oval 154"/>
          <p:cNvSpPr>
            <a:spLocks noChangeAspect="1" noChangeArrowheads="1"/>
          </p:cNvSpPr>
          <p:nvPr/>
        </p:nvSpPr>
        <p:spPr bwMode="auto">
          <a:xfrm rot="4777107">
            <a:off x="1110078" y="3079750"/>
            <a:ext cx="38100" cy="444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7" name="Oval 155"/>
          <p:cNvSpPr>
            <a:spLocks noChangeAspect="1" noChangeArrowheads="1"/>
          </p:cNvSpPr>
          <p:nvPr/>
        </p:nvSpPr>
        <p:spPr bwMode="auto">
          <a:xfrm rot="4777107">
            <a:off x="1840328" y="3678238"/>
            <a:ext cx="38100" cy="508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8" name="Oval 156"/>
          <p:cNvSpPr>
            <a:spLocks noChangeAspect="1" noChangeArrowheads="1"/>
          </p:cNvSpPr>
          <p:nvPr/>
        </p:nvSpPr>
        <p:spPr bwMode="auto">
          <a:xfrm rot="4777107">
            <a:off x="1410115" y="3765550"/>
            <a:ext cx="38100" cy="508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89" name="Oval 157"/>
          <p:cNvSpPr>
            <a:spLocks noChangeAspect="1" noChangeArrowheads="1"/>
          </p:cNvSpPr>
          <p:nvPr/>
        </p:nvSpPr>
        <p:spPr bwMode="auto">
          <a:xfrm rot="4777107">
            <a:off x="1841915" y="3322638"/>
            <a:ext cx="38100" cy="508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0" name="Oval 158"/>
          <p:cNvSpPr>
            <a:spLocks noChangeAspect="1" noChangeArrowheads="1"/>
          </p:cNvSpPr>
          <p:nvPr/>
        </p:nvSpPr>
        <p:spPr bwMode="auto">
          <a:xfrm rot="4777107">
            <a:off x="540165" y="3211513"/>
            <a:ext cx="4445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1" name="Oval 159"/>
          <p:cNvSpPr>
            <a:spLocks noChangeAspect="1" noChangeArrowheads="1"/>
          </p:cNvSpPr>
          <p:nvPr/>
        </p:nvSpPr>
        <p:spPr bwMode="auto">
          <a:xfrm rot="4777107">
            <a:off x="1491078" y="3170238"/>
            <a:ext cx="38100" cy="4445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2" name="Oval 160"/>
          <p:cNvSpPr>
            <a:spLocks noChangeAspect="1" noChangeArrowheads="1"/>
          </p:cNvSpPr>
          <p:nvPr/>
        </p:nvSpPr>
        <p:spPr bwMode="auto">
          <a:xfrm rot="4777107">
            <a:off x="1211678" y="4064000"/>
            <a:ext cx="44450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3" name="Oval 161"/>
          <p:cNvSpPr>
            <a:spLocks noChangeAspect="1" noChangeArrowheads="1"/>
          </p:cNvSpPr>
          <p:nvPr/>
        </p:nvSpPr>
        <p:spPr bwMode="auto">
          <a:xfrm rot="4777107">
            <a:off x="1854615" y="3935413"/>
            <a:ext cx="38100" cy="50800"/>
          </a:xfrm>
          <a:prstGeom prst="ellipse">
            <a:avLst/>
          </a:prstGeom>
          <a:solidFill>
            <a:srgbClr val="9900CC"/>
          </a:soli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4" name="Oval 162"/>
          <p:cNvSpPr>
            <a:spLocks noChangeArrowheads="1"/>
          </p:cNvSpPr>
          <p:nvPr/>
        </p:nvSpPr>
        <p:spPr bwMode="auto">
          <a:xfrm>
            <a:off x="5105400" y="3352800"/>
            <a:ext cx="152400" cy="1524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5" name="Oval 163"/>
          <p:cNvSpPr>
            <a:spLocks noChangeArrowheads="1"/>
          </p:cNvSpPr>
          <p:nvPr/>
        </p:nvSpPr>
        <p:spPr bwMode="auto">
          <a:xfrm>
            <a:off x="1603790" y="3505200"/>
            <a:ext cx="152400" cy="152400"/>
          </a:xfrm>
          <a:prstGeom prst="ellipse">
            <a:avLst/>
          </a:prstGeom>
          <a:solidFill>
            <a:srgbClr val="9900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6" name="Oval 164"/>
          <p:cNvSpPr>
            <a:spLocks noChangeArrowheads="1"/>
          </p:cNvSpPr>
          <p:nvPr/>
        </p:nvSpPr>
        <p:spPr bwMode="auto">
          <a:xfrm>
            <a:off x="841790" y="3505200"/>
            <a:ext cx="152400" cy="1524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97" name="Text Box 165"/>
          <p:cNvSpPr txBox="1">
            <a:spLocks noChangeArrowheads="1"/>
          </p:cNvSpPr>
          <p:nvPr/>
        </p:nvSpPr>
        <p:spPr bwMode="auto">
          <a:xfrm>
            <a:off x="762000" y="5105400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Why doesn’t this work out like the earlier example, with the purple taking over half the blue?</a:t>
            </a: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0498" y="3903360"/>
            <a:ext cx="5234302" cy="181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39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Questions</a:t>
            </a:r>
          </a:p>
        </p:txBody>
      </p:sp>
      <p:sp>
        <p:nvSpPr>
          <p:cNvPr id="14100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1628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Will K-means converge?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 a global optimum?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Will it always find the true patterns in the data?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the patterns are very </a:t>
            </a:r>
            <a:r>
              <a:rPr lang="en-US" sz="2000" dirty="0" err="1" smtClean="0"/>
              <a:t>very</a:t>
            </a:r>
            <a:r>
              <a:rPr lang="en-US" sz="2000" dirty="0" smtClean="0"/>
              <a:t> clear?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Will it find something interesting?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Do people ever use it?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clusters to pick? 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8086" y="1676400"/>
            <a:ext cx="3612684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1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>
          <a:xfrm>
            <a:off x="-50800" y="23813"/>
            <a:ext cx="12344400" cy="1143000"/>
          </a:xfrm>
        </p:spPr>
        <p:txBody>
          <a:bodyPr/>
          <a:lstStyle/>
          <a:p>
            <a:r>
              <a:rPr lang="en-US" sz="3600">
                <a:latin typeface="Arial" charset="0"/>
                <a:cs typeface="Arial" charset="0"/>
              </a:rPr>
              <a:t>Example: K-means for feature quantization</a:t>
            </a:r>
          </a:p>
        </p:txBody>
      </p:sp>
      <p:pic>
        <p:nvPicPr>
          <p:cNvPr id="177155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0"/>
            <a:ext cx="5418667" cy="3048000"/>
          </a:xfrm>
        </p:spPr>
      </p:pic>
      <p:pic>
        <p:nvPicPr>
          <p:cNvPr id="177156" name="Picture 4" descr="build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447800"/>
            <a:ext cx="54737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5" descr="building2_siftpatch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5734" r="10223" b="8244"/>
          <a:stretch>
            <a:fillRect/>
          </a:stretch>
        </p:blipFill>
        <p:spPr bwMode="auto">
          <a:xfrm>
            <a:off x="6400800" y="1543050"/>
            <a:ext cx="53848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 descr="building1_siftpatch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t="3943" r="10223" b="8601"/>
          <a:stretch>
            <a:fillRect/>
          </a:stretch>
        </p:blipFill>
        <p:spPr bwMode="auto">
          <a:xfrm>
            <a:off x="609600" y="1524000"/>
            <a:ext cx="53848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9" name="TextBox 21"/>
          <p:cNvSpPr txBox="1">
            <a:spLocks noChangeArrowheads="1"/>
          </p:cNvSpPr>
          <p:nvPr/>
        </p:nvSpPr>
        <p:spPr bwMode="auto">
          <a:xfrm>
            <a:off x="4216400" y="5199063"/>
            <a:ext cx="1066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Detecting local features</a:t>
            </a:r>
          </a:p>
        </p:txBody>
      </p:sp>
      <p:sp>
        <p:nvSpPr>
          <p:cNvPr id="177160" name="TextBox 22"/>
          <p:cNvSpPr txBox="1">
            <a:spLocks noChangeArrowheads="1"/>
          </p:cNvSpPr>
          <p:nvPr/>
        </p:nvSpPr>
        <p:spPr bwMode="auto">
          <a:xfrm>
            <a:off x="2641600" y="4583114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Image 1</a:t>
            </a:r>
          </a:p>
        </p:txBody>
      </p:sp>
      <p:sp>
        <p:nvSpPr>
          <p:cNvPr id="177161" name="TextBox 23"/>
          <p:cNvSpPr txBox="1">
            <a:spLocks noChangeArrowheads="1"/>
          </p:cNvSpPr>
          <p:nvPr/>
        </p:nvSpPr>
        <p:spPr bwMode="auto">
          <a:xfrm>
            <a:off x="8534400" y="45720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Image 2</a:t>
            </a:r>
          </a:p>
        </p:txBody>
      </p:sp>
      <p:sp>
        <p:nvSpPr>
          <p:cNvPr id="177162" name="TextBox 16"/>
          <p:cNvSpPr txBox="1">
            <a:spLocks noChangeArrowheads="1"/>
          </p:cNvSpPr>
          <p:nvPr/>
        </p:nvSpPr>
        <p:spPr bwMode="auto">
          <a:xfrm>
            <a:off x="0" y="6519864"/>
            <a:ext cx="386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2655070839"/>
      </p:ext>
    </p:extLst>
  </p:cSld>
  <p:clrMapOvr>
    <a:masterClrMapping/>
  </p:clrMapOvr>
  <p:transition xmlns:p14="http://schemas.microsoft.com/office/powerpoint/2010/main" spd="slow" advTm="3239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3"/>
          <p:cNvSpPr>
            <a:spLocks noChangeArrowheads="1"/>
          </p:cNvSpPr>
          <p:nvPr/>
        </p:nvSpPr>
        <p:spPr bwMode="auto">
          <a:xfrm>
            <a:off x="609600" y="10747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/>
          <a:lstStyle/>
          <a:p>
            <a:pPr marL="341313" indent="-341313" defTabSz="912813">
              <a:spcBef>
                <a:spcPct val="20000"/>
              </a:spcBef>
            </a:pPr>
            <a:endParaRPr lang="en-US" sz="240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178179" name="Content Placeholder 8"/>
          <p:cNvSpPr>
            <a:spLocks noGrp="1"/>
          </p:cNvSpPr>
          <p:nvPr>
            <p:ph idx="4294967295"/>
          </p:nvPr>
        </p:nvSpPr>
        <p:spPr>
          <a:xfrm>
            <a:off x="609600" y="1219200"/>
            <a:ext cx="11582400" cy="3733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Map high-dimensional descriptors to “</a:t>
            </a:r>
            <a:r>
              <a:rPr lang="en-US" sz="2800">
                <a:solidFill>
                  <a:srgbClr val="CC00CC"/>
                </a:solidFill>
                <a:latin typeface="Arial" charset="0"/>
              </a:rPr>
              <a:t>visual words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” by quantizing the feature space</a:t>
            </a:r>
          </a:p>
          <a:p>
            <a:pPr>
              <a:spcBef>
                <a:spcPct val="0"/>
              </a:spcBef>
            </a:pPr>
            <a:endParaRPr lang="en-US" sz="280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sz="2800">
              <a:latin typeface="Arial" charset="0"/>
            </a:endParaRPr>
          </a:p>
          <a:p>
            <a:pPr eaLnBrk="1" hangingPunct="1"/>
            <a:endParaRPr lang="en-US" sz="2800">
              <a:latin typeface="Arial" charset="0"/>
            </a:endParaRPr>
          </a:p>
          <a:p>
            <a:pPr eaLnBrk="1" hangingPunct="1"/>
            <a:endParaRPr lang="en-US" sz="280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>
              <a:latin typeface="Arial" charset="0"/>
            </a:endParaRPr>
          </a:p>
        </p:txBody>
      </p:sp>
      <p:sp>
        <p:nvSpPr>
          <p:cNvPr id="178180" name="Rectangle 30"/>
          <p:cNvSpPr>
            <a:spLocks noChangeArrowheads="1"/>
          </p:cNvSpPr>
          <p:nvPr/>
        </p:nvSpPr>
        <p:spPr bwMode="auto">
          <a:xfrm>
            <a:off x="4248151" y="3603625"/>
            <a:ext cx="96096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9944" tIns="46771" rIns="89944" bIns="46771" anchor="ctr">
            <a:spAutoFit/>
          </a:bodyPr>
          <a:lstStyle/>
          <a:p>
            <a:pPr defTabSz="912813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4800" y="3048000"/>
            <a:ext cx="1712384" cy="142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844800" y="4608513"/>
            <a:ext cx="1712384" cy="142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353985" y="3911600"/>
            <a:ext cx="1712383" cy="142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4425073">
            <a:off x="3449639" y="3232680"/>
            <a:ext cx="244475" cy="33231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660106">
            <a:off x="3604684" y="3343276"/>
            <a:ext cx="649816" cy="4413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887875">
            <a:off x="3043239" y="5286905"/>
            <a:ext cx="244475" cy="29421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5038897">
            <a:off x="3124994" y="3600186"/>
            <a:ext cx="246062" cy="33231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 bwMode="auto">
          <a:xfrm rot="4100336">
            <a:off x="3904721" y="3948643"/>
            <a:ext cx="244475" cy="29421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038897">
            <a:off x="3219980" y="4890560"/>
            <a:ext cx="244475" cy="334433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4100336">
            <a:off x="5722673" y="4820444"/>
            <a:ext cx="242888" cy="292100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823157">
            <a:off x="3371851" y="5381625"/>
            <a:ext cx="389467" cy="292100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23157">
            <a:off x="4663017" y="4452938"/>
            <a:ext cx="389467" cy="292100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78193" name="TextBox 19"/>
          <p:cNvSpPr txBox="1">
            <a:spLocks noChangeArrowheads="1"/>
          </p:cNvSpPr>
          <p:nvPr/>
        </p:nvSpPr>
        <p:spPr bwMode="auto">
          <a:xfrm>
            <a:off x="9292167" y="3435350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0000"/>
                </a:solidFill>
              </a:rPr>
              <a:t>Patch descriptor feature space</a:t>
            </a:r>
          </a:p>
        </p:txBody>
      </p:sp>
      <p:cxnSp>
        <p:nvCxnSpPr>
          <p:cNvPr id="178194" name="Straight Arrow Connector 20"/>
          <p:cNvCxnSpPr>
            <a:cxnSpLocks noChangeShapeType="1"/>
          </p:cNvCxnSpPr>
          <p:nvPr/>
        </p:nvCxnSpPr>
        <p:spPr bwMode="auto">
          <a:xfrm flipV="1">
            <a:off x="6944784" y="4233863"/>
            <a:ext cx="1930400" cy="19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5" name="Straight Arrow Connector 21"/>
          <p:cNvCxnSpPr>
            <a:cxnSpLocks noChangeShapeType="1"/>
          </p:cNvCxnSpPr>
          <p:nvPr/>
        </p:nvCxnSpPr>
        <p:spPr bwMode="auto">
          <a:xfrm flipV="1">
            <a:off x="6944784" y="2843214"/>
            <a:ext cx="0" cy="1438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6" name="Straight Arrow Connector 22"/>
          <p:cNvCxnSpPr>
            <a:cxnSpLocks noChangeShapeType="1"/>
          </p:cNvCxnSpPr>
          <p:nvPr/>
        </p:nvCxnSpPr>
        <p:spPr bwMode="auto">
          <a:xfrm>
            <a:off x="6944784" y="4291014"/>
            <a:ext cx="1930400" cy="5730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7" name="Curved Connector 33"/>
          <p:cNvCxnSpPr>
            <a:cxnSpLocks noChangeShapeType="1"/>
            <a:endCxn id="58" idx="3"/>
          </p:cNvCxnSpPr>
          <p:nvPr/>
        </p:nvCxnSpPr>
        <p:spPr bwMode="auto">
          <a:xfrm>
            <a:off x="3930651" y="3405188"/>
            <a:ext cx="3227916" cy="341312"/>
          </a:xfrm>
          <a:prstGeom prst="curvedConnector4">
            <a:avLst>
              <a:gd name="adj1" fmla="val 49931"/>
              <a:gd name="adj2" fmla="val 167208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98" name="Curved Connector 34"/>
          <p:cNvCxnSpPr>
            <a:cxnSpLocks noChangeShapeType="1"/>
          </p:cNvCxnSpPr>
          <p:nvPr/>
        </p:nvCxnSpPr>
        <p:spPr bwMode="auto">
          <a:xfrm flipV="1">
            <a:off x="4857751" y="3978276"/>
            <a:ext cx="2901949" cy="6000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8199" name="Group 62"/>
          <p:cNvGrpSpPr>
            <a:grpSpLocks noChangeAspect="1"/>
          </p:cNvGrpSpPr>
          <p:nvPr/>
        </p:nvGrpSpPr>
        <p:grpSpPr bwMode="auto">
          <a:xfrm>
            <a:off x="6578601" y="2230438"/>
            <a:ext cx="2681817" cy="2525712"/>
            <a:chOff x="1244596" y="-2173065"/>
            <a:chExt cx="6853224" cy="8600841"/>
          </a:xfrm>
        </p:grpSpPr>
        <p:grpSp>
          <p:nvGrpSpPr>
            <p:cNvPr id="178204" name="Group 35"/>
            <p:cNvGrpSpPr>
              <a:grpSpLocks noChangeAspect="1"/>
            </p:cNvGrpSpPr>
            <p:nvPr/>
          </p:nvGrpSpPr>
          <p:grpSpPr bwMode="auto">
            <a:xfrm>
              <a:off x="1244609" y="-2173054"/>
              <a:ext cx="6853261" cy="8600791"/>
              <a:chOff x="1056" y="-1124"/>
              <a:chExt cx="4032" cy="5060"/>
            </a:xfrm>
          </p:grpSpPr>
          <p:sp>
            <p:nvSpPr>
              <p:cNvPr id="56" name="Oval 36"/>
              <p:cNvSpPr>
                <a:spLocks noChangeAspect="1" noChangeArrowheads="1"/>
              </p:cNvSpPr>
              <p:nvPr/>
            </p:nvSpPr>
            <p:spPr bwMode="auto">
              <a:xfrm>
                <a:off x="1826" y="-112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57" name="Oval 37"/>
              <p:cNvSpPr>
                <a:spLocks noChangeAspect="1" noChangeArrowheads="1"/>
              </p:cNvSpPr>
              <p:nvPr/>
            </p:nvSpPr>
            <p:spPr bwMode="auto">
              <a:xfrm>
                <a:off x="1584" y="2063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58" name="Oval 38"/>
              <p:cNvSpPr>
                <a:spLocks noChangeAspect="1" noChangeArrowheads="1"/>
              </p:cNvSpPr>
              <p:nvPr/>
            </p:nvSpPr>
            <p:spPr bwMode="auto">
              <a:xfrm>
                <a:off x="1922" y="187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59" name="Oval 39"/>
              <p:cNvSpPr>
                <a:spLocks noChangeAspect="1" noChangeArrowheads="1"/>
              </p:cNvSpPr>
              <p:nvPr/>
            </p:nvSpPr>
            <p:spPr bwMode="auto">
              <a:xfrm>
                <a:off x="2014" y="1777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0" name="Oval 40"/>
              <p:cNvSpPr>
                <a:spLocks noChangeAspect="1" noChangeArrowheads="1"/>
              </p:cNvSpPr>
              <p:nvPr/>
            </p:nvSpPr>
            <p:spPr bwMode="auto">
              <a:xfrm>
                <a:off x="1922" y="2063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1" name="Oval 41"/>
              <p:cNvSpPr>
                <a:spLocks noChangeAspect="1" noChangeArrowheads="1"/>
              </p:cNvSpPr>
              <p:nvPr/>
            </p:nvSpPr>
            <p:spPr bwMode="auto">
              <a:xfrm>
                <a:off x="1537" y="1007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2" name="Oval 42"/>
              <p:cNvSpPr>
                <a:spLocks noChangeAspect="1" noChangeArrowheads="1"/>
              </p:cNvSpPr>
              <p:nvPr/>
            </p:nvSpPr>
            <p:spPr bwMode="auto">
              <a:xfrm>
                <a:off x="1826" y="1439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3" name="Oval 43"/>
              <p:cNvSpPr>
                <a:spLocks noChangeAspect="1" noChangeArrowheads="1"/>
              </p:cNvSpPr>
              <p:nvPr/>
            </p:nvSpPr>
            <p:spPr bwMode="auto">
              <a:xfrm>
                <a:off x="2593" y="3309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4" name="Oval 44"/>
              <p:cNvSpPr>
                <a:spLocks noChangeAspect="1" noChangeArrowheads="1"/>
              </p:cNvSpPr>
              <p:nvPr/>
            </p:nvSpPr>
            <p:spPr bwMode="auto">
              <a:xfrm>
                <a:off x="2450" y="340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5" name="Oval 45"/>
              <p:cNvSpPr>
                <a:spLocks noChangeAspect="1" noChangeArrowheads="1"/>
              </p:cNvSpPr>
              <p:nvPr/>
            </p:nvSpPr>
            <p:spPr bwMode="auto">
              <a:xfrm>
                <a:off x="2736" y="3357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6" name="Oval 46"/>
              <p:cNvSpPr>
                <a:spLocks noChangeAspect="1" noChangeArrowheads="1"/>
              </p:cNvSpPr>
              <p:nvPr/>
            </p:nvSpPr>
            <p:spPr bwMode="auto">
              <a:xfrm>
                <a:off x="2781" y="3265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7" name="Oval 47"/>
              <p:cNvSpPr>
                <a:spLocks noChangeAspect="1" noChangeArrowheads="1"/>
              </p:cNvSpPr>
              <p:nvPr/>
            </p:nvSpPr>
            <p:spPr bwMode="auto">
              <a:xfrm>
                <a:off x="2692" y="3071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8" name="Oval 48"/>
              <p:cNvSpPr>
                <a:spLocks noChangeAspect="1" noChangeArrowheads="1"/>
              </p:cNvSpPr>
              <p:nvPr/>
            </p:nvSpPr>
            <p:spPr bwMode="auto">
              <a:xfrm>
                <a:off x="2835" y="2883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69" name="Oval 49"/>
              <p:cNvSpPr>
                <a:spLocks noChangeAspect="1" noChangeArrowheads="1"/>
              </p:cNvSpPr>
              <p:nvPr/>
            </p:nvSpPr>
            <p:spPr bwMode="auto">
              <a:xfrm>
                <a:off x="3023" y="2972"/>
                <a:ext cx="51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0" name="Oval 50"/>
              <p:cNvSpPr>
                <a:spLocks noChangeAspect="1" noChangeArrowheads="1"/>
              </p:cNvSpPr>
              <p:nvPr/>
            </p:nvSpPr>
            <p:spPr bwMode="auto">
              <a:xfrm>
                <a:off x="2692" y="2588"/>
                <a:ext cx="45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1" name="Oval 51"/>
              <p:cNvSpPr>
                <a:spLocks noChangeAspect="1" noChangeArrowheads="1"/>
              </p:cNvSpPr>
              <p:nvPr/>
            </p:nvSpPr>
            <p:spPr bwMode="auto">
              <a:xfrm>
                <a:off x="2736" y="2737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2" name="Oval 52"/>
              <p:cNvSpPr>
                <a:spLocks noChangeAspect="1" noChangeArrowheads="1"/>
              </p:cNvSpPr>
              <p:nvPr/>
            </p:nvSpPr>
            <p:spPr bwMode="auto">
              <a:xfrm>
                <a:off x="3309" y="2972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3" name="Oval 53"/>
              <p:cNvSpPr>
                <a:spLocks noChangeAspect="1" noChangeArrowheads="1"/>
              </p:cNvSpPr>
              <p:nvPr/>
            </p:nvSpPr>
            <p:spPr bwMode="auto">
              <a:xfrm>
                <a:off x="3121" y="2829"/>
                <a:ext cx="45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4" name="Oval 54"/>
              <p:cNvSpPr>
                <a:spLocks noChangeAspect="1" noChangeArrowheads="1"/>
              </p:cNvSpPr>
              <p:nvPr/>
            </p:nvSpPr>
            <p:spPr bwMode="auto">
              <a:xfrm>
                <a:off x="3694" y="3026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5" name="Oval 55"/>
              <p:cNvSpPr>
                <a:spLocks noChangeAspect="1" noChangeArrowheads="1"/>
              </p:cNvSpPr>
              <p:nvPr/>
            </p:nvSpPr>
            <p:spPr bwMode="auto">
              <a:xfrm>
                <a:off x="2736" y="3650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6" name="Oval 56"/>
              <p:cNvSpPr>
                <a:spLocks noChangeAspect="1" noChangeArrowheads="1"/>
              </p:cNvSpPr>
              <p:nvPr/>
            </p:nvSpPr>
            <p:spPr bwMode="auto">
              <a:xfrm>
                <a:off x="2256" y="3599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7" name="Oval 57"/>
              <p:cNvSpPr>
                <a:spLocks noChangeAspect="1" noChangeArrowheads="1"/>
              </p:cNvSpPr>
              <p:nvPr/>
            </p:nvSpPr>
            <p:spPr bwMode="auto">
              <a:xfrm>
                <a:off x="2542" y="2883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8" name="Oval 58"/>
              <p:cNvSpPr>
                <a:spLocks noChangeAspect="1" noChangeArrowheads="1"/>
              </p:cNvSpPr>
              <p:nvPr/>
            </p:nvSpPr>
            <p:spPr bwMode="auto">
              <a:xfrm>
                <a:off x="2593" y="2588"/>
                <a:ext cx="45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79" name="Oval 59"/>
              <p:cNvSpPr>
                <a:spLocks noChangeAspect="1" noChangeArrowheads="1"/>
              </p:cNvSpPr>
              <p:nvPr/>
            </p:nvSpPr>
            <p:spPr bwMode="auto">
              <a:xfrm>
                <a:off x="4031" y="2972"/>
                <a:ext cx="48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0" name="Oval 60"/>
              <p:cNvSpPr>
                <a:spLocks noChangeAspect="1" noChangeArrowheads="1"/>
              </p:cNvSpPr>
              <p:nvPr/>
            </p:nvSpPr>
            <p:spPr bwMode="auto">
              <a:xfrm>
                <a:off x="3452" y="2829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1" name="Oval 61"/>
              <p:cNvSpPr>
                <a:spLocks noChangeAspect="1" noChangeArrowheads="1"/>
              </p:cNvSpPr>
              <p:nvPr/>
            </p:nvSpPr>
            <p:spPr bwMode="auto">
              <a:xfrm>
                <a:off x="4079" y="2785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2" name="Oval 62"/>
              <p:cNvSpPr>
                <a:spLocks noChangeAspect="1" noChangeArrowheads="1"/>
              </p:cNvSpPr>
              <p:nvPr/>
            </p:nvSpPr>
            <p:spPr bwMode="auto">
              <a:xfrm>
                <a:off x="3745" y="2737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3" name="Oval 63"/>
              <p:cNvSpPr>
                <a:spLocks noChangeAspect="1" noChangeArrowheads="1"/>
              </p:cNvSpPr>
              <p:nvPr/>
            </p:nvSpPr>
            <p:spPr bwMode="auto">
              <a:xfrm>
                <a:off x="2835" y="2400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4" name="Oval 64"/>
              <p:cNvSpPr>
                <a:spLocks noChangeAspect="1" noChangeArrowheads="1"/>
              </p:cNvSpPr>
              <p:nvPr/>
            </p:nvSpPr>
            <p:spPr bwMode="auto">
              <a:xfrm>
                <a:off x="2638" y="2206"/>
                <a:ext cx="54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5" name="Oval 65"/>
              <p:cNvSpPr>
                <a:spLocks noChangeAspect="1" noChangeArrowheads="1"/>
              </p:cNvSpPr>
              <p:nvPr/>
            </p:nvSpPr>
            <p:spPr bwMode="auto">
              <a:xfrm>
                <a:off x="2014" y="2015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6" name="Oval 66"/>
              <p:cNvSpPr>
                <a:spLocks noChangeAspect="1" noChangeArrowheads="1"/>
              </p:cNvSpPr>
              <p:nvPr/>
            </p:nvSpPr>
            <p:spPr bwMode="auto">
              <a:xfrm>
                <a:off x="1486" y="864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7" name="Oval 67"/>
              <p:cNvSpPr>
                <a:spLocks noChangeAspect="1" noChangeArrowheads="1"/>
              </p:cNvSpPr>
              <p:nvPr/>
            </p:nvSpPr>
            <p:spPr bwMode="auto">
              <a:xfrm>
                <a:off x="2014" y="2161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8" name="Oval 68"/>
              <p:cNvSpPr>
                <a:spLocks noChangeAspect="1" noChangeArrowheads="1"/>
              </p:cNvSpPr>
              <p:nvPr/>
            </p:nvSpPr>
            <p:spPr bwMode="auto">
              <a:xfrm>
                <a:off x="1727" y="2114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89" name="Oval 69"/>
              <p:cNvSpPr>
                <a:spLocks noChangeAspect="1" noChangeArrowheads="1"/>
              </p:cNvSpPr>
              <p:nvPr/>
            </p:nvSpPr>
            <p:spPr bwMode="auto">
              <a:xfrm>
                <a:off x="1826" y="177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0" name="Oval 70"/>
              <p:cNvSpPr>
                <a:spLocks noChangeAspect="1" noChangeArrowheads="1"/>
              </p:cNvSpPr>
              <p:nvPr/>
            </p:nvSpPr>
            <p:spPr bwMode="auto">
              <a:xfrm>
                <a:off x="1441" y="1920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1" name="Oval 71"/>
              <p:cNvSpPr>
                <a:spLocks noChangeAspect="1" noChangeArrowheads="1"/>
              </p:cNvSpPr>
              <p:nvPr/>
            </p:nvSpPr>
            <p:spPr bwMode="auto">
              <a:xfrm>
                <a:off x="2113" y="1678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2" name="Oval 72"/>
              <p:cNvSpPr>
                <a:spLocks noChangeAspect="1" noChangeArrowheads="1"/>
              </p:cNvSpPr>
              <p:nvPr/>
            </p:nvSpPr>
            <p:spPr bwMode="auto">
              <a:xfrm>
                <a:off x="2351" y="187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3" name="Oval 73"/>
              <p:cNvSpPr>
                <a:spLocks noChangeAspect="1" noChangeArrowheads="1"/>
              </p:cNvSpPr>
              <p:nvPr/>
            </p:nvSpPr>
            <p:spPr bwMode="auto">
              <a:xfrm>
                <a:off x="2450" y="1633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4" name="Oval 74"/>
              <p:cNvSpPr>
                <a:spLocks noChangeAspect="1" noChangeArrowheads="1"/>
              </p:cNvSpPr>
              <p:nvPr/>
            </p:nvSpPr>
            <p:spPr bwMode="auto">
              <a:xfrm>
                <a:off x="2256" y="1490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5" name="Oval 75"/>
              <p:cNvSpPr>
                <a:spLocks noChangeAspect="1" noChangeArrowheads="1"/>
              </p:cNvSpPr>
              <p:nvPr/>
            </p:nvSpPr>
            <p:spPr bwMode="auto">
              <a:xfrm>
                <a:off x="2157" y="1249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6" name="Oval 76"/>
              <p:cNvSpPr>
                <a:spLocks noChangeAspect="1" noChangeArrowheads="1"/>
              </p:cNvSpPr>
              <p:nvPr/>
            </p:nvSpPr>
            <p:spPr bwMode="auto">
              <a:xfrm>
                <a:off x="2157" y="1586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7" name="Oval 77"/>
              <p:cNvSpPr>
                <a:spLocks noChangeAspect="1" noChangeArrowheads="1"/>
              </p:cNvSpPr>
              <p:nvPr/>
            </p:nvSpPr>
            <p:spPr bwMode="auto">
              <a:xfrm>
                <a:off x="2638" y="2015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8" name="Oval 78"/>
              <p:cNvSpPr>
                <a:spLocks noChangeAspect="1" noChangeArrowheads="1"/>
              </p:cNvSpPr>
              <p:nvPr/>
            </p:nvSpPr>
            <p:spPr bwMode="auto">
              <a:xfrm>
                <a:off x="3408" y="1920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99" name="Oval 79"/>
              <p:cNvSpPr>
                <a:spLocks noChangeAspect="1" noChangeArrowheads="1"/>
              </p:cNvSpPr>
              <p:nvPr/>
            </p:nvSpPr>
            <p:spPr bwMode="auto">
              <a:xfrm>
                <a:off x="3217" y="2355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0" name="Oval 80"/>
              <p:cNvSpPr>
                <a:spLocks noChangeAspect="1" noChangeArrowheads="1"/>
              </p:cNvSpPr>
              <p:nvPr/>
            </p:nvSpPr>
            <p:spPr bwMode="auto">
              <a:xfrm>
                <a:off x="3265" y="2448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1" name="Oval 81"/>
              <p:cNvSpPr>
                <a:spLocks noChangeAspect="1" noChangeArrowheads="1"/>
              </p:cNvSpPr>
              <p:nvPr/>
            </p:nvSpPr>
            <p:spPr bwMode="auto">
              <a:xfrm>
                <a:off x="3793" y="1535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2" name="Oval 82"/>
              <p:cNvSpPr>
                <a:spLocks noChangeAspect="1" noChangeArrowheads="1"/>
              </p:cNvSpPr>
              <p:nvPr/>
            </p:nvSpPr>
            <p:spPr bwMode="auto">
              <a:xfrm>
                <a:off x="3408" y="1535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3" name="Oval 83"/>
              <p:cNvSpPr>
                <a:spLocks noChangeAspect="1" noChangeArrowheads="1"/>
              </p:cNvSpPr>
              <p:nvPr/>
            </p:nvSpPr>
            <p:spPr bwMode="auto">
              <a:xfrm>
                <a:off x="3551" y="1678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4" name="Oval 84"/>
              <p:cNvSpPr>
                <a:spLocks noChangeAspect="1" noChangeArrowheads="1"/>
              </p:cNvSpPr>
              <p:nvPr/>
            </p:nvSpPr>
            <p:spPr bwMode="auto">
              <a:xfrm>
                <a:off x="4130" y="1535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5" name="Oval 85"/>
              <p:cNvSpPr>
                <a:spLocks noChangeAspect="1" noChangeArrowheads="1"/>
              </p:cNvSpPr>
              <p:nvPr/>
            </p:nvSpPr>
            <p:spPr bwMode="auto">
              <a:xfrm>
                <a:off x="3309" y="1293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6" name="Oval 86"/>
              <p:cNvSpPr>
                <a:spLocks noChangeAspect="1" noChangeArrowheads="1"/>
              </p:cNvSpPr>
              <p:nvPr/>
            </p:nvSpPr>
            <p:spPr bwMode="auto">
              <a:xfrm>
                <a:off x="1680" y="1105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7" name="Oval 87"/>
              <p:cNvSpPr>
                <a:spLocks noChangeAspect="1" noChangeArrowheads="1"/>
              </p:cNvSpPr>
              <p:nvPr/>
            </p:nvSpPr>
            <p:spPr bwMode="auto">
              <a:xfrm>
                <a:off x="1199" y="864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8" name="Oval 88"/>
              <p:cNvSpPr>
                <a:spLocks noChangeAspect="1" noChangeArrowheads="1"/>
              </p:cNvSpPr>
              <p:nvPr/>
            </p:nvSpPr>
            <p:spPr bwMode="auto">
              <a:xfrm>
                <a:off x="1486" y="482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09" name="Oval 89"/>
              <p:cNvSpPr>
                <a:spLocks noChangeAspect="1" noChangeArrowheads="1"/>
              </p:cNvSpPr>
              <p:nvPr/>
            </p:nvSpPr>
            <p:spPr bwMode="auto">
              <a:xfrm>
                <a:off x="3551" y="1055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0" name="Oval 90"/>
              <p:cNvSpPr>
                <a:spLocks noChangeAspect="1" noChangeArrowheads="1"/>
              </p:cNvSpPr>
              <p:nvPr/>
            </p:nvSpPr>
            <p:spPr bwMode="auto">
              <a:xfrm>
                <a:off x="3265" y="81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1" name="Oval 91"/>
              <p:cNvSpPr>
                <a:spLocks noChangeAspect="1" noChangeArrowheads="1"/>
              </p:cNvSpPr>
              <p:nvPr/>
            </p:nvSpPr>
            <p:spPr bwMode="auto">
              <a:xfrm>
                <a:off x="3694" y="670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2" name="Oval 92"/>
              <p:cNvSpPr>
                <a:spLocks noChangeAspect="1" noChangeArrowheads="1"/>
              </p:cNvSpPr>
              <p:nvPr/>
            </p:nvSpPr>
            <p:spPr bwMode="auto">
              <a:xfrm>
                <a:off x="3506" y="768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3" name="Oval 93"/>
              <p:cNvSpPr>
                <a:spLocks noChangeAspect="1" noChangeArrowheads="1"/>
              </p:cNvSpPr>
              <p:nvPr/>
            </p:nvSpPr>
            <p:spPr bwMode="auto">
              <a:xfrm>
                <a:off x="3408" y="482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4" name="Oval 94"/>
              <p:cNvSpPr>
                <a:spLocks noChangeAspect="1" noChangeArrowheads="1"/>
              </p:cNvSpPr>
              <p:nvPr/>
            </p:nvSpPr>
            <p:spPr bwMode="auto">
              <a:xfrm>
                <a:off x="4464" y="1586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5" name="Oval 95"/>
              <p:cNvSpPr>
                <a:spLocks noChangeAspect="1" noChangeArrowheads="1"/>
              </p:cNvSpPr>
              <p:nvPr/>
            </p:nvSpPr>
            <p:spPr bwMode="auto">
              <a:xfrm>
                <a:off x="4658" y="13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6" name="Oval 96"/>
              <p:cNvSpPr>
                <a:spLocks noChangeAspect="1" noChangeArrowheads="1"/>
              </p:cNvSpPr>
              <p:nvPr/>
            </p:nvSpPr>
            <p:spPr bwMode="auto">
              <a:xfrm>
                <a:off x="5043" y="1535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7" name="Oval 97"/>
              <p:cNvSpPr>
                <a:spLocks noChangeAspect="1" noChangeArrowheads="1"/>
              </p:cNvSpPr>
              <p:nvPr/>
            </p:nvSpPr>
            <p:spPr bwMode="auto">
              <a:xfrm>
                <a:off x="4945" y="1729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8" name="Oval 98"/>
              <p:cNvSpPr>
                <a:spLocks noChangeAspect="1" noChangeArrowheads="1"/>
              </p:cNvSpPr>
              <p:nvPr/>
            </p:nvSpPr>
            <p:spPr bwMode="auto">
              <a:xfrm>
                <a:off x="3650" y="124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19" name="Oval 99"/>
              <p:cNvSpPr>
                <a:spLocks noChangeAspect="1" noChangeArrowheads="1"/>
              </p:cNvSpPr>
              <p:nvPr/>
            </p:nvSpPr>
            <p:spPr bwMode="auto">
              <a:xfrm>
                <a:off x="3309" y="578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0" name="Oval 100"/>
              <p:cNvSpPr>
                <a:spLocks noChangeAspect="1" noChangeArrowheads="1"/>
              </p:cNvSpPr>
              <p:nvPr/>
            </p:nvSpPr>
            <p:spPr bwMode="auto">
              <a:xfrm>
                <a:off x="4273" y="139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1" name="Oval 101"/>
              <p:cNvSpPr>
                <a:spLocks noChangeAspect="1" noChangeArrowheads="1"/>
              </p:cNvSpPr>
              <p:nvPr/>
            </p:nvSpPr>
            <p:spPr bwMode="auto">
              <a:xfrm>
                <a:off x="4031" y="1439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2" name="Oval 102"/>
              <p:cNvSpPr>
                <a:spLocks noChangeAspect="1" noChangeArrowheads="1"/>
              </p:cNvSpPr>
              <p:nvPr/>
            </p:nvSpPr>
            <p:spPr bwMode="auto">
              <a:xfrm>
                <a:off x="2399" y="2206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3" name="Oval 103"/>
              <p:cNvSpPr>
                <a:spLocks noChangeAspect="1" noChangeArrowheads="1"/>
              </p:cNvSpPr>
              <p:nvPr/>
            </p:nvSpPr>
            <p:spPr bwMode="auto">
              <a:xfrm>
                <a:off x="2978" y="1633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4" name="Oval 104"/>
              <p:cNvSpPr>
                <a:spLocks noChangeAspect="1" noChangeArrowheads="1"/>
              </p:cNvSpPr>
              <p:nvPr/>
            </p:nvSpPr>
            <p:spPr bwMode="auto">
              <a:xfrm>
                <a:off x="2014" y="1490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5" name="Oval 105"/>
              <p:cNvSpPr>
                <a:spLocks noChangeAspect="1" noChangeArrowheads="1"/>
              </p:cNvSpPr>
              <p:nvPr/>
            </p:nvSpPr>
            <p:spPr bwMode="auto">
              <a:xfrm>
                <a:off x="3074" y="240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6" name="Oval 106"/>
              <p:cNvSpPr>
                <a:spLocks noChangeAspect="1" noChangeArrowheads="1"/>
              </p:cNvSpPr>
              <p:nvPr/>
            </p:nvSpPr>
            <p:spPr bwMode="auto">
              <a:xfrm>
                <a:off x="3023" y="2642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7" name="Oval 107"/>
              <p:cNvSpPr>
                <a:spLocks noChangeAspect="1" noChangeArrowheads="1"/>
              </p:cNvSpPr>
              <p:nvPr/>
            </p:nvSpPr>
            <p:spPr bwMode="auto">
              <a:xfrm>
                <a:off x="3166" y="2642"/>
                <a:ext cx="54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8" name="Oval 108"/>
              <p:cNvSpPr>
                <a:spLocks noChangeAspect="1" noChangeArrowheads="1"/>
              </p:cNvSpPr>
              <p:nvPr/>
            </p:nvSpPr>
            <p:spPr bwMode="auto">
              <a:xfrm>
                <a:off x="3936" y="1293"/>
                <a:ext cx="51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29" name="Oval 109"/>
              <p:cNvSpPr>
                <a:spLocks noChangeAspect="1" noChangeArrowheads="1"/>
              </p:cNvSpPr>
              <p:nvPr/>
            </p:nvSpPr>
            <p:spPr bwMode="auto">
              <a:xfrm>
                <a:off x="3837" y="1150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0" name="Oval 110"/>
              <p:cNvSpPr>
                <a:spLocks noChangeAspect="1" noChangeArrowheads="1"/>
              </p:cNvSpPr>
              <p:nvPr/>
            </p:nvSpPr>
            <p:spPr bwMode="auto">
              <a:xfrm>
                <a:off x="4130" y="1293"/>
                <a:ext cx="45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1" name="Oval 111"/>
              <p:cNvSpPr>
                <a:spLocks noChangeAspect="1" noChangeArrowheads="1"/>
              </p:cNvSpPr>
              <p:nvPr/>
            </p:nvSpPr>
            <p:spPr bwMode="auto">
              <a:xfrm>
                <a:off x="4417" y="1150"/>
                <a:ext cx="48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2" name="Oval 112"/>
              <p:cNvSpPr>
                <a:spLocks noChangeAspect="1" noChangeArrowheads="1"/>
              </p:cNvSpPr>
              <p:nvPr/>
            </p:nvSpPr>
            <p:spPr bwMode="auto">
              <a:xfrm>
                <a:off x="4366" y="1729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3" name="Oval 113"/>
              <p:cNvSpPr>
                <a:spLocks noChangeAspect="1" noChangeArrowheads="1"/>
              </p:cNvSpPr>
              <p:nvPr/>
            </p:nvSpPr>
            <p:spPr bwMode="auto">
              <a:xfrm>
                <a:off x="4989" y="1872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4" name="Oval 114"/>
              <p:cNvSpPr>
                <a:spLocks noChangeAspect="1" noChangeArrowheads="1"/>
              </p:cNvSpPr>
              <p:nvPr/>
            </p:nvSpPr>
            <p:spPr bwMode="auto">
              <a:xfrm>
                <a:off x="4900" y="13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5" name="Oval 115"/>
              <p:cNvSpPr>
                <a:spLocks noChangeAspect="1" noChangeArrowheads="1"/>
              </p:cNvSpPr>
              <p:nvPr/>
            </p:nvSpPr>
            <p:spPr bwMode="auto">
              <a:xfrm>
                <a:off x="3074" y="2785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6" name="Oval 116"/>
              <p:cNvSpPr>
                <a:spLocks noChangeAspect="1" noChangeArrowheads="1"/>
              </p:cNvSpPr>
              <p:nvPr/>
            </p:nvSpPr>
            <p:spPr bwMode="auto">
              <a:xfrm>
                <a:off x="2498" y="3694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7" name="Oval 117"/>
              <p:cNvSpPr>
                <a:spLocks noChangeAspect="1" noChangeArrowheads="1"/>
              </p:cNvSpPr>
              <p:nvPr/>
            </p:nvSpPr>
            <p:spPr bwMode="auto">
              <a:xfrm>
                <a:off x="3888" y="2642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8" name="Oval 118"/>
              <p:cNvSpPr>
                <a:spLocks noChangeAspect="1" noChangeArrowheads="1"/>
              </p:cNvSpPr>
              <p:nvPr/>
            </p:nvSpPr>
            <p:spPr bwMode="auto">
              <a:xfrm>
                <a:off x="4175" y="3170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39" name="Oval 119"/>
              <p:cNvSpPr>
                <a:spLocks noChangeAspect="1" noChangeArrowheads="1"/>
              </p:cNvSpPr>
              <p:nvPr/>
            </p:nvSpPr>
            <p:spPr bwMode="auto">
              <a:xfrm>
                <a:off x="2638" y="3891"/>
                <a:ext cx="54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0" name="Oval 120"/>
              <p:cNvSpPr>
                <a:spLocks noChangeAspect="1" noChangeArrowheads="1"/>
              </p:cNvSpPr>
              <p:nvPr/>
            </p:nvSpPr>
            <p:spPr bwMode="auto">
              <a:xfrm>
                <a:off x="1298" y="1821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1" name="Oval 121"/>
              <p:cNvSpPr>
                <a:spLocks noChangeAspect="1" noChangeArrowheads="1"/>
              </p:cNvSpPr>
              <p:nvPr/>
            </p:nvSpPr>
            <p:spPr bwMode="auto">
              <a:xfrm>
                <a:off x="1584" y="1821"/>
                <a:ext cx="45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2" name="Oval 122"/>
              <p:cNvSpPr>
                <a:spLocks noChangeAspect="1" noChangeArrowheads="1"/>
              </p:cNvSpPr>
              <p:nvPr/>
            </p:nvSpPr>
            <p:spPr bwMode="auto">
              <a:xfrm>
                <a:off x="1537" y="1729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3" name="Oval 123"/>
              <p:cNvSpPr>
                <a:spLocks noChangeAspect="1" noChangeArrowheads="1"/>
              </p:cNvSpPr>
              <p:nvPr/>
            </p:nvSpPr>
            <p:spPr bwMode="auto">
              <a:xfrm>
                <a:off x="2351" y="2304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4" name="Oval 124"/>
              <p:cNvSpPr>
                <a:spLocks noChangeAspect="1" noChangeArrowheads="1"/>
              </p:cNvSpPr>
              <p:nvPr/>
            </p:nvSpPr>
            <p:spPr bwMode="auto">
              <a:xfrm>
                <a:off x="2781" y="2206"/>
                <a:ext cx="54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5" name="Oval 125"/>
              <p:cNvSpPr>
                <a:spLocks noChangeAspect="1" noChangeArrowheads="1"/>
              </p:cNvSpPr>
              <p:nvPr/>
            </p:nvSpPr>
            <p:spPr bwMode="auto">
              <a:xfrm>
                <a:off x="2498" y="721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6" name="Oval 126"/>
              <p:cNvSpPr>
                <a:spLocks noChangeAspect="1" noChangeArrowheads="1"/>
              </p:cNvSpPr>
              <p:nvPr/>
            </p:nvSpPr>
            <p:spPr bwMode="auto">
              <a:xfrm>
                <a:off x="2542" y="2257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7" name="Oval 127"/>
              <p:cNvSpPr>
                <a:spLocks noChangeAspect="1" noChangeArrowheads="1"/>
              </p:cNvSpPr>
              <p:nvPr/>
            </p:nvSpPr>
            <p:spPr bwMode="auto">
              <a:xfrm>
                <a:off x="2157" y="962"/>
                <a:ext cx="51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8" name="Oval 128"/>
              <p:cNvSpPr>
                <a:spLocks noChangeAspect="1" noChangeArrowheads="1"/>
              </p:cNvSpPr>
              <p:nvPr/>
            </p:nvSpPr>
            <p:spPr bwMode="auto">
              <a:xfrm>
                <a:off x="2113" y="2257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9" name="Oval 129"/>
              <p:cNvSpPr>
                <a:spLocks noChangeAspect="1" noChangeArrowheads="1"/>
              </p:cNvSpPr>
              <p:nvPr/>
            </p:nvSpPr>
            <p:spPr bwMode="auto">
              <a:xfrm>
                <a:off x="2736" y="1633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0" name="Oval 130"/>
              <p:cNvSpPr>
                <a:spLocks noChangeAspect="1" noChangeArrowheads="1"/>
              </p:cNvSpPr>
              <p:nvPr/>
            </p:nvSpPr>
            <p:spPr bwMode="auto">
              <a:xfrm>
                <a:off x="2638" y="1150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1" name="Oval 131"/>
              <p:cNvSpPr>
                <a:spLocks noChangeAspect="1" noChangeArrowheads="1"/>
              </p:cNvSpPr>
              <p:nvPr/>
            </p:nvSpPr>
            <p:spPr bwMode="auto">
              <a:xfrm>
                <a:off x="2542" y="1293"/>
                <a:ext cx="51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2" name="Oval 132"/>
              <p:cNvSpPr>
                <a:spLocks noChangeAspect="1" noChangeArrowheads="1"/>
              </p:cNvSpPr>
              <p:nvPr/>
            </p:nvSpPr>
            <p:spPr bwMode="auto">
              <a:xfrm>
                <a:off x="2736" y="1392"/>
                <a:ext cx="45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3" name="Oval 133"/>
              <p:cNvSpPr>
                <a:spLocks noChangeAspect="1" noChangeArrowheads="1"/>
              </p:cNvSpPr>
              <p:nvPr/>
            </p:nvSpPr>
            <p:spPr bwMode="auto">
              <a:xfrm>
                <a:off x="1151" y="43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4" name="Oval 134"/>
              <p:cNvSpPr>
                <a:spLocks noChangeAspect="1" noChangeArrowheads="1"/>
              </p:cNvSpPr>
              <p:nvPr/>
            </p:nvSpPr>
            <p:spPr bwMode="auto">
              <a:xfrm>
                <a:off x="1056" y="62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5" name="Oval 135"/>
              <p:cNvSpPr>
                <a:spLocks noChangeAspect="1" noChangeArrowheads="1"/>
              </p:cNvSpPr>
              <p:nvPr/>
            </p:nvSpPr>
            <p:spPr bwMode="auto">
              <a:xfrm>
                <a:off x="1629" y="578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6" name="Oval 136"/>
              <p:cNvSpPr>
                <a:spLocks noChangeAspect="1" noChangeArrowheads="1"/>
              </p:cNvSpPr>
              <p:nvPr/>
            </p:nvSpPr>
            <p:spPr bwMode="auto">
              <a:xfrm>
                <a:off x="1342" y="1007"/>
                <a:ext cx="54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7" name="Oval 137"/>
              <p:cNvSpPr>
                <a:spLocks noChangeAspect="1" noChangeArrowheads="1"/>
              </p:cNvSpPr>
              <p:nvPr/>
            </p:nvSpPr>
            <p:spPr bwMode="auto">
              <a:xfrm>
                <a:off x="2256" y="2015"/>
                <a:ext cx="51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8" name="Oval 138"/>
              <p:cNvSpPr>
                <a:spLocks noChangeAspect="1" noChangeArrowheads="1"/>
              </p:cNvSpPr>
              <p:nvPr/>
            </p:nvSpPr>
            <p:spPr bwMode="auto">
              <a:xfrm>
                <a:off x="3217" y="211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9" name="Oval 139"/>
              <p:cNvSpPr>
                <a:spLocks noChangeAspect="1" noChangeArrowheads="1"/>
              </p:cNvSpPr>
              <p:nvPr/>
            </p:nvSpPr>
            <p:spPr bwMode="auto">
              <a:xfrm>
                <a:off x="3074" y="211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0" name="Oval 140"/>
              <p:cNvSpPr>
                <a:spLocks noChangeAspect="1" noChangeArrowheads="1"/>
              </p:cNvSpPr>
              <p:nvPr/>
            </p:nvSpPr>
            <p:spPr bwMode="auto">
              <a:xfrm>
                <a:off x="3217" y="1633"/>
                <a:ext cx="48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1" name="Oval 141"/>
              <p:cNvSpPr>
                <a:spLocks noChangeAspect="1" noChangeArrowheads="1"/>
              </p:cNvSpPr>
              <p:nvPr/>
            </p:nvSpPr>
            <p:spPr bwMode="auto">
              <a:xfrm>
                <a:off x="3309" y="1777"/>
                <a:ext cx="54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2" name="Oval 142"/>
              <p:cNvSpPr>
                <a:spLocks noChangeAspect="1" noChangeArrowheads="1"/>
              </p:cNvSpPr>
              <p:nvPr/>
            </p:nvSpPr>
            <p:spPr bwMode="auto">
              <a:xfrm>
                <a:off x="3694" y="911"/>
                <a:ext cx="51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3" name="Oval 143"/>
              <p:cNvSpPr>
                <a:spLocks noChangeAspect="1" noChangeArrowheads="1"/>
              </p:cNvSpPr>
              <p:nvPr/>
            </p:nvSpPr>
            <p:spPr bwMode="auto">
              <a:xfrm>
                <a:off x="3602" y="43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4" name="Oval 144"/>
              <p:cNvSpPr>
                <a:spLocks noChangeAspect="1" noChangeArrowheads="1"/>
              </p:cNvSpPr>
              <p:nvPr/>
            </p:nvSpPr>
            <p:spPr bwMode="auto">
              <a:xfrm>
                <a:off x="3217" y="384"/>
                <a:ext cx="48" cy="5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5" name="Oval 145"/>
              <p:cNvSpPr>
                <a:spLocks noChangeAspect="1" noChangeArrowheads="1"/>
              </p:cNvSpPr>
              <p:nvPr/>
            </p:nvSpPr>
            <p:spPr bwMode="auto">
              <a:xfrm>
                <a:off x="3309" y="285"/>
                <a:ext cx="54" cy="5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6" name="Oval 146"/>
              <p:cNvSpPr>
                <a:spLocks noChangeAspect="1" noChangeArrowheads="1"/>
              </p:cNvSpPr>
              <p:nvPr/>
            </p:nvSpPr>
            <p:spPr bwMode="auto">
              <a:xfrm>
                <a:off x="3074" y="578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</p:grpSp>
        <p:grpSp>
          <p:nvGrpSpPr>
            <p:cNvPr id="178205" name="Group 147"/>
            <p:cNvGrpSpPr>
              <a:grpSpLocks noChangeAspect="1"/>
            </p:cNvGrpSpPr>
            <p:nvPr/>
          </p:nvGrpSpPr>
          <p:grpSpPr bwMode="auto">
            <a:xfrm>
              <a:off x="1654288" y="388826"/>
              <a:ext cx="5381400" cy="4489674"/>
              <a:chOff x="865" y="191"/>
              <a:chExt cx="3166" cy="2642"/>
            </a:xfrm>
          </p:grpSpPr>
          <p:sp>
            <p:nvSpPr>
              <p:cNvPr id="53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866" y="1537"/>
                <a:ext cx="1585" cy="1295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54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451" y="191"/>
                <a:ext cx="0" cy="1346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55" name="Line 150"/>
              <p:cNvSpPr>
                <a:spLocks noChangeAspect="1" noChangeShapeType="1"/>
              </p:cNvSpPr>
              <p:nvPr/>
            </p:nvSpPr>
            <p:spPr bwMode="auto">
              <a:xfrm>
                <a:off x="2451" y="1537"/>
                <a:ext cx="1585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</p:grpSp>
        <p:sp>
          <p:nvSpPr>
            <p:cNvPr id="49" name="AutoShape 160"/>
            <p:cNvSpPr>
              <a:spLocks noChangeAspect="1" noChangeArrowheads="1"/>
            </p:cNvSpPr>
            <p:nvPr/>
          </p:nvSpPr>
          <p:spPr bwMode="auto">
            <a:xfrm>
              <a:off x="3992376" y="4254590"/>
              <a:ext cx="411085" cy="410851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  <p:sp>
          <p:nvSpPr>
            <p:cNvPr id="51" name="AutoShape 161"/>
            <p:cNvSpPr>
              <a:spLocks noChangeAspect="1" noChangeArrowheads="1"/>
            </p:cNvSpPr>
            <p:nvPr/>
          </p:nvSpPr>
          <p:spPr bwMode="auto">
            <a:xfrm>
              <a:off x="5728671" y="1811107"/>
              <a:ext cx="400267" cy="400039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  <p:sp>
          <p:nvSpPr>
            <p:cNvPr id="52" name="AutoShape 162"/>
            <p:cNvSpPr>
              <a:spLocks noChangeAspect="1" noChangeArrowheads="1"/>
            </p:cNvSpPr>
            <p:nvPr/>
          </p:nvSpPr>
          <p:spPr bwMode="auto">
            <a:xfrm>
              <a:off x="2775349" y="1773268"/>
              <a:ext cx="411085" cy="405443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</p:grpSp>
      <p:cxnSp>
        <p:nvCxnSpPr>
          <p:cNvPr id="178200" name="Curved Connector 172"/>
          <p:cNvCxnSpPr>
            <a:cxnSpLocks noChangeShapeType="1"/>
          </p:cNvCxnSpPr>
          <p:nvPr/>
        </p:nvCxnSpPr>
        <p:spPr bwMode="auto">
          <a:xfrm>
            <a:off x="4212168" y="4079875"/>
            <a:ext cx="3469217" cy="37623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201" name="Curved Connector 174"/>
          <p:cNvCxnSpPr>
            <a:cxnSpLocks noChangeShapeType="1"/>
          </p:cNvCxnSpPr>
          <p:nvPr/>
        </p:nvCxnSpPr>
        <p:spPr bwMode="auto">
          <a:xfrm flipV="1">
            <a:off x="3575052" y="4659313"/>
            <a:ext cx="3930649" cy="8556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202" name="TextBox 168"/>
          <p:cNvSpPr txBox="1">
            <a:spLocks noChangeArrowheads="1"/>
          </p:cNvSpPr>
          <p:nvPr/>
        </p:nvSpPr>
        <p:spPr bwMode="auto">
          <a:xfrm>
            <a:off x="101600" y="6477001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Kristen Grauman</a:t>
            </a:r>
          </a:p>
        </p:txBody>
      </p:sp>
      <p:sp>
        <p:nvSpPr>
          <p:cNvPr id="178203" name="Title 1"/>
          <p:cNvSpPr>
            <a:spLocks noGrp="1"/>
          </p:cNvSpPr>
          <p:nvPr>
            <p:ph type="title"/>
          </p:nvPr>
        </p:nvSpPr>
        <p:spPr>
          <a:xfrm>
            <a:off x="-50800" y="23813"/>
            <a:ext cx="12344400" cy="1143000"/>
          </a:xfrm>
        </p:spPr>
        <p:txBody>
          <a:bodyPr/>
          <a:lstStyle/>
          <a:p>
            <a:r>
              <a:rPr lang="en-US" sz="3600">
                <a:latin typeface="Arial" charset="0"/>
                <a:cs typeface="Arial" charset="0"/>
              </a:rPr>
              <a:t>Example: K-means for feature quantization</a:t>
            </a:r>
          </a:p>
        </p:txBody>
      </p:sp>
    </p:spTree>
    <p:extLst>
      <p:ext uri="{BB962C8B-B14F-4D97-AF65-F5344CB8AC3E}">
        <p14:creationId xmlns:p14="http://schemas.microsoft.com/office/powerpoint/2010/main" val="458621189"/>
      </p:ext>
    </p:extLst>
  </p:cSld>
  <p:clrMapOvr>
    <a:masterClrMapping/>
  </p:clrMapOvr>
  <p:transition xmlns:p14="http://schemas.microsoft.com/office/powerpoint/2010/main" spd="slow" advTm="341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(Simplified) Biology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Very loose inspiration: human neurons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56817"/>
            <a:ext cx="5486400" cy="322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819541"/>
            <a:ext cx="5403371" cy="2030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tent Placeholder 6"/>
          <p:cNvSpPr txBox="1">
            <a:spLocks/>
          </p:cNvSpPr>
          <p:nvPr/>
        </p:nvSpPr>
        <p:spPr bwMode="auto">
          <a:xfrm>
            <a:off x="609600" y="1204913"/>
            <a:ext cx="426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0" tIns="45692" rIns="91380" bIns="45692"/>
          <a:lstStyle/>
          <a:p>
            <a:pPr marL="342686" indent="-342686" defTabSz="913832" eaLnBrk="1" hangingPunct="1">
              <a:spcBef>
                <a:spcPct val="20000"/>
              </a:spcBef>
              <a:buClr>
                <a:srgbClr val="000099"/>
              </a:buClr>
              <a:buSzPct val="115000"/>
              <a:buFontTx/>
              <a:buChar char="•"/>
              <a:defRPr/>
            </a:pPr>
            <a:r>
              <a:rPr kumimoji="1"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Example visual words: each group of patches belongs to the same visual word</a:t>
            </a:r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26868" r="13412" b="46005"/>
          <a:stretch>
            <a:fillRect/>
          </a:stretch>
        </p:blipFill>
        <p:spPr bwMode="auto">
          <a:xfrm>
            <a:off x="5226051" y="1233488"/>
            <a:ext cx="65786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2" t="57695" r="13412" b="15762"/>
          <a:stretch>
            <a:fillRect/>
          </a:stretch>
        </p:blipFill>
        <p:spPr bwMode="auto">
          <a:xfrm>
            <a:off x="5215467" y="3910013"/>
            <a:ext cx="6580717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80229" name="TextBox 9"/>
          <p:cNvSpPr txBox="1">
            <a:spLocks noChangeArrowheads="1"/>
          </p:cNvSpPr>
          <p:nvPr/>
        </p:nvSpPr>
        <p:spPr bwMode="auto">
          <a:xfrm>
            <a:off x="6153151" y="6502401"/>
            <a:ext cx="452966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  <a:latin typeface="Trebuchet MS" charset="0"/>
              </a:rPr>
              <a:t>Figure from  Sivic &amp; Zisserman, ICCV 2003</a:t>
            </a:r>
          </a:p>
        </p:txBody>
      </p:sp>
      <p:sp>
        <p:nvSpPr>
          <p:cNvPr id="135" name="Oval 69"/>
          <p:cNvSpPr>
            <a:spLocks noChangeArrowheads="1"/>
          </p:cNvSpPr>
          <p:nvPr/>
        </p:nvSpPr>
        <p:spPr bwMode="auto">
          <a:xfrm>
            <a:off x="2438401" y="3962400"/>
            <a:ext cx="300567" cy="566738"/>
          </a:xfrm>
          <a:prstGeom prst="ellipse">
            <a:avLst/>
          </a:prstGeom>
          <a:solidFill>
            <a:srgbClr val="FFFFFF"/>
          </a:solidFill>
          <a:ln w="12700" cap="sq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lIns="89944" tIns="46771" rIns="89944" bIns="46771">
            <a:spAutoFit/>
          </a:bodyPr>
          <a:lstStyle/>
          <a:p>
            <a:pPr defTabSz="913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FFFFFF"/>
              </a:solidFill>
              <a:latin typeface="Trebuchet MS" pitchFamily="34" charset="0"/>
              <a:ea typeface="+mn-ea"/>
            </a:endParaRPr>
          </a:p>
        </p:txBody>
      </p:sp>
      <p:grpSp>
        <p:nvGrpSpPr>
          <p:cNvPr id="180231" name="Group 62"/>
          <p:cNvGrpSpPr>
            <a:grpSpLocks noChangeAspect="1"/>
          </p:cNvGrpSpPr>
          <p:nvPr/>
        </p:nvGrpSpPr>
        <p:grpSpPr bwMode="auto">
          <a:xfrm>
            <a:off x="1219200" y="2743200"/>
            <a:ext cx="2954867" cy="2782888"/>
            <a:chOff x="1244596" y="-2173065"/>
            <a:chExt cx="6853224" cy="8600841"/>
          </a:xfrm>
        </p:grpSpPr>
        <p:grpSp>
          <p:nvGrpSpPr>
            <p:cNvPr id="180236" name="Group 35"/>
            <p:cNvGrpSpPr>
              <a:grpSpLocks noChangeAspect="1"/>
            </p:cNvGrpSpPr>
            <p:nvPr/>
          </p:nvGrpSpPr>
          <p:grpSpPr bwMode="auto">
            <a:xfrm>
              <a:off x="1244613" y="-2173054"/>
              <a:ext cx="6853261" cy="8600791"/>
              <a:chOff x="1056" y="-1124"/>
              <a:chExt cx="4032" cy="5060"/>
            </a:xfrm>
          </p:grpSpPr>
          <p:sp>
            <p:nvSpPr>
              <p:cNvPr id="145" name="Oval 36"/>
              <p:cNvSpPr>
                <a:spLocks noChangeAspect="1" noChangeArrowheads="1"/>
              </p:cNvSpPr>
              <p:nvPr/>
            </p:nvSpPr>
            <p:spPr bwMode="auto">
              <a:xfrm>
                <a:off x="1824" y="-112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6" name="Oval 37"/>
              <p:cNvSpPr>
                <a:spLocks noChangeAspect="1" noChangeArrowheads="1"/>
              </p:cNvSpPr>
              <p:nvPr/>
            </p:nvSpPr>
            <p:spPr bwMode="auto">
              <a:xfrm>
                <a:off x="1585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7" name="Oval 38"/>
              <p:cNvSpPr>
                <a:spLocks noChangeAspect="1" noChangeArrowheads="1"/>
              </p:cNvSpPr>
              <p:nvPr/>
            </p:nvSpPr>
            <p:spPr bwMode="auto">
              <a:xfrm>
                <a:off x="1922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8" name="Oval 39"/>
              <p:cNvSpPr>
                <a:spLocks noChangeAspect="1" noChangeArrowheads="1"/>
              </p:cNvSpPr>
              <p:nvPr/>
            </p:nvSpPr>
            <p:spPr bwMode="auto">
              <a:xfrm>
                <a:off x="2015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49" name="Oval 40"/>
              <p:cNvSpPr>
                <a:spLocks noChangeAspect="1" noChangeArrowheads="1"/>
              </p:cNvSpPr>
              <p:nvPr/>
            </p:nvSpPr>
            <p:spPr bwMode="auto">
              <a:xfrm>
                <a:off x="1922" y="2063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0" name="Oval 41"/>
              <p:cNvSpPr>
                <a:spLocks noChangeAspect="1" noChangeArrowheads="1"/>
              </p:cNvSpPr>
              <p:nvPr/>
            </p:nvSpPr>
            <p:spPr bwMode="auto">
              <a:xfrm>
                <a:off x="1538" y="100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1" name="Oval 42"/>
              <p:cNvSpPr>
                <a:spLocks noChangeAspect="1" noChangeArrowheads="1"/>
              </p:cNvSpPr>
              <p:nvPr/>
            </p:nvSpPr>
            <p:spPr bwMode="auto">
              <a:xfrm>
                <a:off x="182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2" name="Oval 43"/>
              <p:cNvSpPr>
                <a:spLocks noChangeAspect="1" noChangeArrowheads="1"/>
              </p:cNvSpPr>
              <p:nvPr/>
            </p:nvSpPr>
            <p:spPr bwMode="auto">
              <a:xfrm>
                <a:off x="2593" y="331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3" name="Oval 44"/>
              <p:cNvSpPr>
                <a:spLocks noChangeAspect="1" noChangeArrowheads="1"/>
              </p:cNvSpPr>
              <p:nvPr/>
            </p:nvSpPr>
            <p:spPr bwMode="auto">
              <a:xfrm>
                <a:off x="2451" y="340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4" name="Oval 45"/>
              <p:cNvSpPr>
                <a:spLocks noChangeAspect="1" noChangeArrowheads="1"/>
              </p:cNvSpPr>
              <p:nvPr/>
            </p:nvSpPr>
            <p:spPr bwMode="auto">
              <a:xfrm>
                <a:off x="2737" y="3356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5" name="Oval 46"/>
              <p:cNvSpPr>
                <a:spLocks noChangeAspect="1" noChangeArrowheads="1"/>
              </p:cNvSpPr>
              <p:nvPr/>
            </p:nvSpPr>
            <p:spPr bwMode="auto">
              <a:xfrm>
                <a:off x="2783" y="326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6" name="Oval 47"/>
              <p:cNvSpPr>
                <a:spLocks noChangeAspect="1" noChangeArrowheads="1"/>
              </p:cNvSpPr>
              <p:nvPr/>
            </p:nvSpPr>
            <p:spPr bwMode="auto">
              <a:xfrm>
                <a:off x="2691" y="307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7" name="Oval 48"/>
              <p:cNvSpPr>
                <a:spLocks noChangeAspect="1" noChangeArrowheads="1"/>
              </p:cNvSpPr>
              <p:nvPr/>
            </p:nvSpPr>
            <p:spPr bwMode="auto">
              <a:xfrm>
                <a:off x="2835" y="288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8" name="Oval 49"/>
              <p:cNvSpPr>
                <a:spLocks noChangeAspect="1" noChangeArrowheads="1"/>
              </p:cNvSpPr>
              <p:nvPr/>
            </p:nvSpPr>
            <p:spPr bwMode="auto">
              <a:xfrm>
                <a:off x="3023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59" name="Oval 50"/>
              <p:cNvSpPr>
                <a:spLocks noChangeAspect="1" noChangeArrowheads="1"/>
              </p:cNvSpPr>
              <p:nvPr/>
            </p:nvSpPr>
            <p:spPr bwMode="auto">
              <a:xfrm>
                <a:off x="2691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0" name="Oval 51"/>
              <p:cNvSpPr>
                <a:spLocks noChangeAspect="1" noChangeArrowheads="1"/>
              </p:cNvSpPr>
              <p:nvPr/>
            </p:nvSpPr>
            <p:spPr bwMode="auto">
              <a:xfrm>
                <a:off x="2737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1" name="Oval 52"/>
              <p:cNvSpPr>
                <a:spLocks noChangeAspect="1" noChangeArrowheads="1"/>
              </p:cNvSpPr>
              <p:nvPr/>
            </p:nvSpPr>
            <p:spPr bwMode="auto">
              <a:xfrm>
                <a:off x="3309" y="2972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2" name="Oval 53"/>
              <p:cNvSpPr>
                <a:spLocks noChangeAspect="1" noChangeArrowheads="1"/>
              </p:cNvSpPr>
              <p:nvPr/>
            </p:nvSpPr>
            <p:spPr bwMode="auto">
              <a:xfrm>
                <a:off x="3121" y="283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3" name="Oval 54"/>
              <p:cNvSpPr>
                <a:spLocks noChangeAspect="1" noChangeArrowheads="1"/>
              </p:cNvSpPr>
              <p:nvPr/>
            </p:nvSpPr>
            <p:spPr bwMode="auto">
              <a:xfrm>
                <a:off x="3693" y="302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4" name="Oval 55"/>
              <p:cNvSpPr>
                <a:spLocks noChangeAspect="1" noChangeArrowheads="1"/>
              </p:cNvSpPr>
              <p:nvPr/>
            </p:nvSpPr>
            <p:spPr bwMode="auto">
              <a:xfrm>
                <a:off x="2737" y="365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5" name="Oval 56"/>
              <p:cNvSpPr>
                <a:spLocks noChangeAspect="1" noChangeArrowheads="1"/>
              </p:cNvSpPr>
              <p:nvPr/>
            </p:nvSpPr>
            <p:spPr bwMode="auto">
              <a:xfrm>
                <a:off x="2255" y="3598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6" name="Oval 57"/>
              <p:cNvSpPr>
                <a:spLocks noChangeAspect="1" noChangeArrowheads="1"/>
              </p:cNvSpPr>
              <p:nvPr/>
            </p:nvSpPr>
            <p:spPr bwMode="auto">
              <a:xfrm>
                <a:off x="2541" y="288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7" name="Oval 58"/>
              <p:cNvSpPr>
                <a:spLocks noChangeAspect="1" noChangeArrowheads="1"/>
              </p:cNvSpPr>
              <p:nvPr/>
            </p:nvSpPr>
            <p:spPr bwMode="auto">
              <a:xfrm>
                <a:off x="2593" y="258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8" name="Oval 59"/>
              <p:cNvSpPr>
                <a:spLocks noChangeAspect="1" noChangeArrowheads="1"/>
              </p:cNvSpPr>
              <p:nvPr/>
            </p:nvSpPr>
            <p:spPr bwMode="auto">
              <a:xfrm>
                <a:off x="4034" y="297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69" name="Oval 60"/>
              <p:cNvSpPr>
                <a:spLocks noChangeAspect="1" noChangeArrowheads="1"/>
              </p:cNvSpPr>
              <p:nvPr/>
            </p:nvSpPr>
            <p:spPr bwMode="auto">
              <a:xfrm>
                <a:off x="3453" y="2830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0" name="Oval 61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1" name="Oval 62"/>
              <p:cNvSpPr>
                <a:spLocks noChangeAspect="1" noChangeArrowheads="1"/>
              </p:cNvSpPr>
              <p:nvPr/>
            </p:nvSpPr>
            <p:spPr bwMode="auto">
              <a:xfrm>
                <a:off x="3745" y="273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2" name="Oval 63"/>
              <p:cNvSpPr>
                <a:spLocks noChangeAspect="1" noChangeArrowheads="1"/>
              </p:cNvSpPr>
              <p:nvPr/>
            </p:nvSpPr>
            <p:spPr bwMode="auto">
              <a:xfrm>
                <a:off x="283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3" name="Oval 64"/>
              <p:cNvSpPr>
                <a:spLocks noChangeAspect="1" noChangeArrowheads="1"/>
              </p:cNvSpPr>
              <p:nvPr/>
            </p:nvSpPr>
            <p:spPr bwMode="auto">
              <a:xfrm>
                <a:off x="263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4" name="Oval 65"/>
              <p:cNvSpPr>
                <a:spLocks noChangeAspect="1" noChangeArrowheads="1"/>
              </p:cNvSpPr>
              <p:nvPr/>
            </p:nvSpPr>
            <p:spPr bwMode="auto">
              <a:xfrm>
                <a:off x="201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5" name="Oval 66"/>
              <p:cNvSpPr>
                <a:spLocks noChangeAspect="1" noChangeArrowheads="1"/>
              </p:cNvSpPr>
              <p:nvPr/>
            </p:nvSpPr>
            <p:spPr bwMode="auto">
              <a:xfrm>
                <a:off x="1486" y="86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6" name="Oval 67"/>
              <p:cNvSpPr>
                <a:spLocks noChangeAspect="1" noChangeArrowheads="1"/>
              </p:cNvSpPr>
              <p:nvPr/>
            </p:nvSpPr>
            <p:spPr bwMode="auto">
              <a:xfrm>
                <a:off x="2015" y="216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7" name="Oval 68"/>
              <p:cNvSpPr>
                <a:spLocks noChangeAspect="1" noChangeArrowheads="1"/>
              </p:cNvSpPr>
              <p:nvPr/>
            </p:nvSpPr>
            <p:spPr bwMode="auto">
              <a:xfrm>
                <a:off x="1726" y="2115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8" name="Oval 69"/>
              <p:cNvSpPr>
                <a:spLocks noChangeAspect="1" noChangeArrowheads="1"/>
              </p:cNvSpPr>
              <p:nvPr/>
            </p:nvSpPr>
            <p:spPr bwMode="auto">
              <a:xfrm>
                <a:off x="1824" y="177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79" name="Oval 70"/>
              <p:cNvSpPr>
                <a:spLocks noChangeAspect="1" noChangeArrowheads="1"/>
              </p:cNvSpPr>
              <p:nvPr/>
            </p:nvSpPr>
            <p:spPr bwMode="auto">
              <a:xfrm>
                <a:off x="1440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0" name="Oval 71"/>
              <p:cNvSpPr>
                <a:spLocks noChangeAspect="1" noChangeArrowheads="1"/>
              </p:cNvSpPr>
              <p:nvPr/>
            </p:nvSpPr>
            <p:spPr bwMode="auto">
              <a:xfrm>
                <a:off x="2110" y="167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1" name="Oval 72"/>
              <p:cNvSpPr>
                <a:spLocks noChangeAspect="1" noChangeArrowheads="1"/>
              </p:cNvSpPr>
              <p:nvPr/>
            </p:nvSpPr>
            <p:spPr bwMode="auto">
              <a:xfrm>
                <a:off x="2353" y="1872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2" name="Oval 73"/>
              <p:cNvSpPr>
                <a:spLocks noChangeAspect="1" noChangeArrowheads="1"/>
              </p:cNvSpPr>
              <p:nvPr/>
            </p:nvSpPr>
            <p:spPr bwMode="auto">
              <a:xfrm>
                <a:off x="2451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3" name="Oval 74"/>
              <p:cNvSpPr>
                <a:spLocks noChangeAspect="1" noChangeArrowheads="1"/>
              </p:cNvSpPr>
              <p:nvPr/>
            </p:nvSpPr>
            <p:spPr bwMode="auto">
              <a:xfrm>
                <a:off x="225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4" name="Oval 75"/>
              <p:cNvSpPr>
                <a:spLocks noChangeAspect="1" noChangeArrowheads="1"/>
              </p:cNvSpPr>
              <p:nvPr/>
            </p:nvSpPr>
            <p:spPr bwMode="auto">
              <a:xfrm>
                <a:off x="2156" y="124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5" name="Oval 76"/>
              <p:cNvSpPr>
                <a:spLocks noChangeAspect="1" noChangeArrowheads="1"/>
              </p:cNvSpPr>
              <p:nvPr/>
            </p:nvSpPr>
            <p:spPr bwMode="auto">
              <a:xfrm>
                <a:off x="2156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6" name="Oval 77"/>
              <p:cNvSpPr>
                <a:spLocks noChangeAspect="1" noChangeArrowheads="1"/>
              </p:cNvSpPr>
              <p:nvPr/>
            </p:nvSpPr>
            <p:spPr bwMode="auto">
              <a:xfrm>
                <a:off x="2639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7" name="Oval 78"/>
              <p:cNvSpPr>
                <a:spLocks noChangeAspect="1" noChangeArrowheads="1"/>
              </p:cNvSpPr>
              <p:nvPr/>
            </p:nvSpPr>
            <p:spPr bwMode="auto">
              <a:xfrm>
                <a:off x="3407" y="1918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8" name="Oval 79"/>
              <p:cNvSpPr>
                <a:spLocks noChangeAspect="1" noChangeArrowheads="1"/>
              </p:cNvSpPr>
              <p:nvPr/>
            </p:nvSpPr>
            <p:spPr bwMode="auto">
              <a:xfrm>
                <a:off x="3219" y="2354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89" name="Oval 80"/>
              <p:cNvSpPr>
                <a:spLocks noChangeAspect="1" noChangeArrowheads="1"/>
              </p:cNvSpPr>
              <p:nvPr/>
            </p:nvSpPr>
            <p:spPr bwMode="auto">
              <a:xfrm>
                <a:off x="3263" y="244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0" name="Oval 81"/>
              <p:cNvSpPr>
                <a:spLocks noChangeAspect="1" noChangeArrowheads="1"/>
              </p:cNvSpPr>
              <p:nvPr/>
            </p:nvSpPr>
            <p:spPr bwMode="auto">
              <a:xfrm>
                <a:off x="3791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1" name="Oval 82"/>
              <p:cNvSpPr>
                <a:spLocks noChangeAspect="1" noChangeArrowheads="1"/>
              </p:cNvSpPr>
              <p:nvPr/>
            </p:nvSpPr>
            <p:spPr bwMode="auto">
              <a:xfrm>
                <a:off x="3407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2" name="Oval 83"/>
              <p:cNvSpPr>
                <a:spLocks noChangeAspect="1" noChangeArrowheads="1"/>
              </p:cNvSpPr>
              <p:nvPr/>
            </p:nvSpPr>
            <p:spPr bwMode="auto">
              <a:xfrm>
                <a:off x="3551" y="1679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3" name="Oval 84"/>
              <p:cNvSpPr>
                <a:spLocks noChangeAspect="1" noChangeArrowheads="1"/>
              </p:cNvSpPr>
              <p:nvPr/>
            </p:nvSpPr>
            <p:spPr bwMode="auto">
              <a:xfrm>
                <a:off x="4129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4" name="Oval 85"/>
              <p:cNvSpPr>
                <a:spLocks noChangeAspect="1" noChangeArrowheads="1"/>
              </p:cNvSpPr>
              <p:nvPr/>
            </p:nvSpPr>
            <p:spPr bwMode="auto">
              <a:xfrm>
                <a:off x="3309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5" name="Oval 86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6" name="Oval 87"/>
              <p:cNvSpPr>
                <a:spLocks noChangeAspect="1" noChangeArrowheads="1"/>
              </p:cNvSpPr>
              <p:nvPr/>
            </p:nvSpPr>
            <p:spPr bwMode="auto">
              <a:xfrm>
                <a:off x="1200" y="86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7" name="Oval 88"/>
              <p:cNvSpPr>
                <a:spLocks noChangeAspect="1" noChangeArrowheads="1"/>
              </p:cNvSpPr>
              <p:nvPr/>
            </p:nvSpPr>
            <p:spPr bwMode="auto">
              <a:xfrm>
                <a:off x="1486" y="48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8" name="Oval 89"/>
              <p:cNvSpPr>
                <a:spLocks noChangeAspect="1" noChangeArrowheads="1"/>
              </p:cNvSpPr>
              <p:nvPr/>
            </p:nvSpPr>
            <p:spPr bwMode="auto">
              <a:xfrm>
                <a:off x="3551" y="105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199" name="Oval 90"/>
              <p:cNvSpPr>
                <a:spLocks noChangeAspect="1" noChangeArrowheads="1"/>
              </p:cNvSpPr>
              <p:nvPr/>
            </p:nvSpPr>
            <p:spPr bwMode="auto">
              <a:xfrm>
                <a:off x="3263" y="81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0" name="Oval 91"/>
              <p:cNvSpPr>
                <a:spLocks noChangeAspect="1" noChangeArrowheads="1"/>
              </p:cNvSpPr>
              <p:nvPr/>
            </p:nvSpPr>
            <p:spPr bwMode="auto">
              <a:xfrm>
                <a:off x="3693" y="67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1" name="Oval 92"/>
              <p:cNvSpPr>
                <a:spLocks noChangeAspect="1" noChangeArrowheads="1"/>
              </p:cNvSpPr>
              <p:nvPr/>
            </p:nvSpPr>
            <p:spPr bwMode="auto">
              <a:xfrm>
                <a:off x="3505" y="767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2" name="Oval 93"/>
              <p:cNvSpPr>
                <a:spLocks noChangeAspect="1" noChangeArrowheads="1"/>
              </p:cNvSpPr>
              <p:nvPr/>
            </p:nvSpPr>
            <p:spPr bwMode="auto">
              <a:xfrm>
                <a:off x="3407" y="48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3" name="Oval 94"/>
              <p:cNvSpPr>
                <a:spLocks noChangeAspect="1" noChangeArrowheads="1"/>
              </p:cNvSpPr>
              <p:nvPr/>
            </p:nvSpPr>
            <p:spPr bwMode="auto">
              <a:xfrm>
                <a:off x="4464" y="158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4" name="Oval 95"/>
              <p:cNvSpPr>
                <a:spLocks noChangeAspect="1" noChangeArrowheads="1"/>
              </p:cNvSpPr>
              <p:nvPr/>
            </p:nvSpPr>
            <p:spPr bwMode="auto">
              <a:xfrm>
                <a:off x="4658" y="134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5" name="Oval 96"/>
              <p:cNvSpPr>
                <a:spLocks noChangeAspect="1" noChangeArrowheads="1"/>
              </p:cNvSpPr>
              <p:nvPr/>
            </p:nvSpPr>
            <p:spPr bwMode="auto">
              <a:xfrm>
                <a:off x="5042" y="1534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6" name="Oval 97"/>
              <p:cNvSpPr>
                <a:spLocks noChangeAspect="1" noChangeArrowheads="1"/>
              </p:cNvSpPr>
              <p:nvPr/>
            </p:nvSpPr>
            <p:spPr bwMode="auto">
              <a:xfrm>
                <a:off x="4944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7" name="Oval 98"/>
              <p:cNvSpPr>
                <a:spLocks noChangeAspect="1" noChangeArrowheads="1"/>
              </p:cNvSpPr>
              <p:nvPr/>
            </p:nvSpPr>
            <p:spPr bwMode="auto">
              <a:xfrm>
                <a:off x="3647" y="124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8" name="Oval 99"/>
              <p:cNvSpPr>
                <a:spLocks noChangeAspect="1" noChangeArrowheads="1"/>
              </p:cNvSpPr>
              <p:nvPr/>
            </p:nvSpPr>
            <p:spPr bwMode="auto">
              <a:xfrm>
                <a:off x="3309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09" name="Oval 100"/>
              <p:cNvSpPr>
                <a:spLocks noChangeAspect="1" noChangeArrowheads="1"/>
              </p:cNvSpPr>
              <p:nvPr/>
            </p:nvSpPr>
            <p:spPr bwMode="auto">
              <a:xfrm>
                <a:off x="4273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0" name="Oval 101"/>
              <p:cNvSpPr>
                <a:spLocks noChangeAspect="1" noChangeArrowheads="1"/>
              </p:cNvSpPr>
              <p:nvPr/>
            </p:nvSpPr>
            <p:spPr bwMode="auto">
              <a:xfrm>
                <a:off x="4034" y="1439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1" name="Oval 102"/>
              <p:cNvSpPr>
                <a:spLocks noChangeAspect="1" noChangeArrowheads="1"/>
              </p:cNvSpPr>
              <p:nvPr/>
            </p:nvSpPr>
            <p:spPr bwMode="auto">
              <a:xfrm>
                <a:off x="2399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2" name="Oval 103"/>
              <p:cNvSpPr>
                <a:spLocks noChangeAspect="1" noChangeArrowheads="1"/>
              </p:cNvSpPr>
              <p:nvPr/>
            </p:nvSpPr>
            <p:spPr bwMode="auto">
              <a:xfrm>
                <a:off x="297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3" name="Oval 104"/>
              <p:cNvSpPr>
                <a:spLocks noChangeAspect="1" noChangeArrowheads="1"/>
              </p:cNvSpPr>
              <p:nvPr/>
            </p:nvSpPr>
            <p:spPr bwMode="auto">
              <a:xfrm>
                <a:off x="2015" y="1488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4" name="Oval 105"/>
              <p:cNvSpPr>
                <a:spLocks noChangeAspect="1" noChangeArrowheads="1"/>
              </p:cNvSpPr>
              <p:nvPr/>
            </p:nvSpPr>
            <p:spPr bwMode="auto">
              <a:xfrm>
                <a:off x="3075" y="240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5" name="Oval 106"/>
              <p:cNvSpPr>
                <a:spLocks noChangeAspect="1" noChangeArrowheads="1"/>
              </p:cNvSpPr>
              <p:nvPr/>
            </p:nvSpPr>
            <p:spPr bwMode="auto">
              <a:xfrm>
                <a:off x="3023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6" name="Oval 107"/>
              <p:cNvSpPr>
                <a:spLocks noChangeAspect="1" noChangeArrowheads="1"/>
              </p:cNvSpPr>
              <p:nvPr/>
            </p:nvSpPr>
            <p:spPr bwMode="auto">
              <a:xfrm>
                <a:off x="3167" y="264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7" name="Oval 108"/>
              <p:cNvSpPr>
                <a:spLocks noChangeAspect="1" noChangeArrowheads="1"/>
              </p:cNvSpPr>
              <p:nvPr/>
            </p:nvSpPr>
            <p:spPr bwMode="auto">
              <a:xfrm>
                <a:off x="3936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8" name="Oval 109"/>
              <p:cNvSpPr>
                <a:spLocks noChangeAspect="1" noChangeArrowheads="1"/>
              </p:cNvSpPr>
              <p:nvPr/>
            </p:nvSpPr>
            <p:spPr bwMode="auto">
              <a:xfrm>
                <a:off x="3837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19" name="Oval 110"/>
              <p:cNvSpPr>
                <a:spLocks noChangeAspect="1" noChangeArrowheads="1"/>
              </p:cNvSpPr>
              <p:nvPr/>
            </p:nvSpPr>
            <p:spPr bwMode="auto">
              <a:xfrm>
                <a:off x="4129" y="1295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0" name="Oval 111"/>
              <p:cNvSpPr>
                <a:spLocks noChangeAspect="1" noChangeArrowheads="1"/>
              </p:cNvSpPr>
              <p:nvPr/>
            </p:nvSpPr>
            <p:spPr bwMode="auto">
              <a:xfrm>
                <a:off x="4418" y="1151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1" name="Oval 112"/>
              <p:cNvSpPr>
                <a:spLocks noChangeAspect="1" noChangeArrowheads="1"/>
              </p:cNvSpPr>
              <p:nvPr/>
            </p:nvSpPr>
            <p:spPr bwMode="auto">
              <a:xfrm>
                <a:off x="4366" y="1731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2" name="Oval 113"/>
              <p:cNvSpPr>
                <a:spLocks noChangeAspect="1" noChangeArrowheads="1"/>
              </p:cNvSpPr>
              <p:nvPr/>
            </p:nvSpPr>
            <p:spPr bwMode="auto">
              <a:xfrm>
                <a:off x="4990" y="1872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3" name="Oval 114"/>
              <p:cNvSpPr>
                <a:spLocks noChangeAspect="1" noChangeArrowheads="1"/>
              </p:cNvSpPr>
              <p:nvPr/>
            </p:nvSpPr>
            <p:spPr bwMode="auto">
              <a:xfrm>
                <a:off x="4900" y="1347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4" name="Oval 115"/>
              <p:cNvSpPr>
                <a:spLocks noChangeAspect="1" noChangeArrowheads="1"/>
              </p:cNvSpPr>
              <p:nvPr/>
            </p:nvSpPr>
            <p:spPr bwMode="auto">
              <a:xfrm>
                <a:off x="3075" y="2784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5" name="Oval 116"/>
              <p:cNvSpPr>
                <a:spLocks noChangeAspect="1" noChangeArrowheads="1"/>
              </p:cNvSpPr>
              <p:nvPr/>
            </p:nvSpPr>
            <p:spPr bwMode="auto">
              <a:xfrm>
                <a:off x="2497" y="3696"/>
                <a:ext cx="43" cy="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6" name="Oval 117"/>
              <p:cNvSpPr>
                <a:spLocks noChangeAspect="1" noChangeArrowheads="1"/>
              </p:cNvSpPr>
              <p:nvPr/>
            </p:nvSpPr>
            <p:spPr bwMode="auto">
              <a:xfrm>
                <a:off x="3889" y="2640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7" name="Oval 118"/>
              <p:cNvSpPr>
                <a:spLocks noChangeAspect="1" noChangeArrowheads="1"/>
              </p:cNvSpPr>
              <p:nvPr/>
            </p:nvSpPr>
            <p:spPr bwMode="auto">
              <a:xfrm>
                <a:off x="4175" y="3168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8" name="Oval 119"/>
              <p:cNvSpPr>
                <a:spLocks noChangeAspect="1" noChangeArrowheads="1"/>
              </p:cNvSpPr>
              <p:nvPr/>
            </p:nvSpPr>
            <p:spPr bwMode="auto">
              <a:xfrm>
                <a:off x="2639" y="3890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29" name="Oval 120"/>
              <p:cNvSpPr>
                <a:spLocks noChangeAspect="1" noChangeArrowheads="1"/>
              </p:cNvSpPr>
              <p:nvPr/>
            </p:nvSpPr>
            <p:spPr bwMode="auto">
              <a:xfrm>
                <a:off x="1296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0" name="Oval 121"/>
              <p:cNvSpPr>
                <a:spLocks noChangeAspect="1" noChangeArrowheads="1"/>
              </p:cNvSpPr>
              <p:nvPr/>
            </p:nvSpPr>
            <p:spPr bwMode="auto">
              <a:xfrm>
                <a:off x="1585" y="1820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1" name="Oval 122"/>
              <p:cNvSpPr>
                <a:spLocks noChangeAspect="1" noChangeArrowheads="1"/>
              </p:cNvSpPr>
              <p:nvPr/>
            </p:nvSpPr>
            <p:spPr bwMode="auto">
              <a:xfrm>
                <a:off x="1538" y="173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2" name="Oval 123"/>
              <p:cNvSpPr>
                <a:spLocks noChangeAspect="1" noChangeArrowheads="1"/>
              </p:cNvSpPr>
              <p:nvPr/>
            </p:nvSpPr>
            <p:spPr bwMode="auto">
              <a:xfrm>
                <a:off x="2353" y="2302"/>
                <a:ext cx="46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3" name="Oval 124"/>
              <p:cNvSpPr>
                <a:spLocks noChangeAspect="1" noChangeArrowheads="1"/>
              </p:cNvSpPr>
              <p:nvPr/>
            </p:nvSpPr>
            <p:spPr bwMode="auto">
              <a:xfrm>
                <a:off x="2783" y="2204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4" name="Oval 125"/>
              <p:cNvSpPr>
                <a:spLocks noChangeAspect="1" noChangeArrowheads="1"/>
              </p:cNvSpPr>
              <p:nvPr/>
            </p:nvSpPr>
            <p:spPr bwMode="auto">
              <a:xfrm>
                <a:off x="2497" y="720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5" name="Oval 126"/>
              <p:cNvSpPr>
                <a:spLocks noChangeAspect="1" noChangeArrowheads="1"/>
              </p:cNvSpPr>
              <p:nvPr/>
            </p:nvSpPr>
            <p:spPr bwMode="auto">
              <a:xfrm>
                <a:off x="2541" y="2256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6" name="Oval 127"/>
              <p:cNvSpPr>
                <a:spLocks noChangeAspect="1" noChangeArrowheads="1"/>
              </p:cNvSpPr>
              <p:nvPr/>
            </p:nvSpPr>
            <p:spPr bwMode="auto">
              <a:xfrm>
                <a:off x="2156" y="963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7" name="Oval 128"/>
              <p:cNvSpPr>
                <a:spLocks noChangeAspect="1" noChangeArrowheads="1"/>
              </p:cNvSpPr>
              <p:nvPr/>
            </p:nvSpPr>
            <p:spPr bwMode="auto">
              <a:xfrm>
                <a:off x="2110" y="2256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8" name="Oval 129"/>
              <p:cNvSpPr>
                <a:spLocks noChangeAspect="1" noChangeArrowheads="1"/>
              </p:cNvSpPr>
              <p:nvPr/>
            </p:nvSpPr>
            <p:spPr bwMode="auto">
              <a:xfrm>
                <a:off x="2737" y="163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39" name="Oval 130"/>
              <p:cNvSpPr>
                <a:spLocks noChangeAspect="1" noChangeArrowheads="1"/>
              </p:cNvSpPr>
              <p:nvPr/>
            </p:nvSpPr>
            <p:spPr bwMode="auto">
              <a:xfrm>
                <a:off x="2639" y="115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0" name="Oval 131"/>
              <p:cNvSpPr>
                <a:spLocks noChangeAspect="1" noChangeArrowheads="1"/>
              </p:cNvSpPr>
              <p:nvPr/>
            </p:nvSpPr>
            <p:spPr bwMode="auto">
              <a:xfrm>
                <a:off x="2541" y="129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1" name="Oval 132"/>
              <p:cNvSpPr>
                <a:spLocks noChangeAspect="1" noChangeArrowheads="1"/>
              </p:cNvSpPr>
              <p:nvPr/>
            </p:nvSpPr>
            <p:spPr bwMode="auto">
              <a:xfrm>
                <a:off x="2737" y="1393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2" name="Oval 133"/>
              <p:cNvSpPr>
                <a:spLocks noChangeAspect="1" noChangeArrowheads="1"/>
              </p:cNvSpPr>
              <p:nvPr/>
            </p:nvSpPr>
            <p:spPr bwMode="auto">
              <a:xfrm>
                <a:off x="1154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3" name="Oval 134"/>
              <p:cNvSpPr>
                <a:spLocks noChangeAspect="1" noChangeArrowheads="1"/>
              </p:cNvSpPr>
              <p:nvPr/>
            </p:nvSpPr>
            <p:spPr bwMode="auto">
              <a:xfrm>
                <a:off x="1056" y="62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4" name="Oval 135"/>
              <p:cNvSpPr>
                <a:spLocks noChangeAspect="1" noChangeArrowheads="1"/>
              </p:cNvSpPr>
              <p:nvPr/>
            </p:nvSpPr>
            <p:spPr bwMode="auto">
              <a:xfrm>
                <a:off x="1631" y="57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5" name="Oval 136"/>
              <p:cNvSpPr>
                <a:spLocks noChangeAspect="1" noChangeArrowheads="1"/>
              </p:cNvSpPr>
              <p:nvPr/>
            </p:nvSpPr>
            <p:spPr bwMode="auto">
              <a:xfrm>
                <a:off x="1342" y="1009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6" name="Oval 137"/>
              <p:cNvSpPr>
                <a:spLocks noChangeAspect="1" noChangeArrowheads="1"/>
              </p:cNvSpPr>
              <p:nvPr/>
            </p:nvSpPr>
            <p:spPr bwMode="auto">
              <a:xfrm>
                <a:off x="2255" y="201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7" name="Oval 138"/>
              <p:cNvSpPr>
                <a:spLocks noChangeAspect="1" noChangeArrowheads="1"/>
              </p:cNvSpPr>
              <p:nvPr/>
            </p:nvSpPr>
            <p:spPr bwMode="auto">
              <a:xfrm>
                <a:off x="3219" y="2115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8" name="Oval 139"/>
              <p:cNvSpPr>
                <a:spLocks noChangeAspect="1" noChangeArrowheads="1"/>
              </p:cNvSpPr>
              <p:nvPr/>
            </p:nvSpPr>
            <p:spPr bwMode="auto">
              <a:xfrm>
                <a:off x="3075" y="211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49" name="Oval 140"/>
              <p:cNvSpPr>
                <a:spLocks noChangeAspect="1" noChangeArrowheads="1"/>
              </p:cNvSpPr>
              <p:nvPr/>
            </p:nvSpPr>
            <p:spPr bwMode="auto">
              <a:xfrm>
                <a:off x="3219" y="1633"/>
                <a:ext cx="43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0" name="Oval 141"/>
              <p:cNvSpPr>
                <a:spLocks noChangeAspect="1" noChangeArrowheads="1"/>
              </p:cNvSpPr>
              <p:nvPr/>
            </p:nvSpPr>
            <p:spPr bwMode="auto">
              <a:xfrm>
                <a:off x="3309" y="1777"/>
                <a:ext cx="52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1" name="Oval 142"/>
              <p:cNvSpPr>
                <a:spLocks noChangeAspect="1" noChangeArrowheads="1"/>
              </p:cNvSpPr>
              <p:nvPr/>
            </p:nvSpPr>
            <p:spPr bwMode="auto">
              <a:xfrm>
                <a:off x="3693" y="911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2" name="Oval 143"/>
              <p:cNvSpPr>
                <a:spLocks noChangeAspect="1" noChangeArrowheads="1"/>
              </p:cNvSpPr>
              <p:nvPr/>
            </p:nvSpPr>
            <p:spPr bwMode="auto">
              <a:xfrm>
                <a:off x="3603" y="435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3" name="Oval 144"/>
              <p:cNvSpPr>
                <a:spLocks noChangeAspect="1" noChangeArrowheads="1"/>
              </p:cNvSpPr>
              <p:nvPr/>
            </p:nvSpPr>
            <p:spPr bwMode="auto">
              <a:xfrm>
                <a:off x="3219" y="383"/>
                <a:ext cx="43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4" name="Oval 145"/>
              <p:cNvSpPr>
                <a:spLocks noChangeAspect="1" noChangeArrowheads="1"/>
              </p:cNvSpPr>
              <p:nvPr/>
            </p:nvSpPr>
            <p:spPr bwMode="auto">
              <a:xfrm>
                <a:off x="3309" y="285"/>
                <a:ext cx="52" cy="5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  <p:sp>
            <p:nvSpPr>
              <p:cNvPr id="255" name="Oval 146"/>
              <p:cNvSpPr>
                <a:spLocks noChangeAspect="1" noChangeArrowheads="1"/>
              </p:cNvSpPr>
              <p:nvPr/>
            </p:nvSpPr>
            <p:spPr bwMode="auto">
              <a:xfrm>
                <a:off x="3075" y="57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Trebuchet MS" pitchFamily="34" charset="0"/>
                  <a:ea typeface="+mn-ea"/>
                </a:endParaRPr>
              </a:p>
            </p:txBody>
          </p:sp>
        </p:grpSp>
        <p:grpSp>
          <p:nvGrpSpPr>
            <p:cNvPr id="180237" name="Group 147"/>
            <p:cNvGrpSpPr>
              <a:grpSpLocks noChangeAspect="1"/>
            </p:cNvGrpSpPr>
            <p:nvPr/>
          </p:nvGrpSpPr>
          <p:grpSpPr bwMode="auto">
            <a:xfrm>
              <a:off x="1654288" y="388826"/>
              <a:ext cx="5381400" cy="4489674"/>
              <a:chOff x="865" y="191"/>
              <a:chExt cx="3166" cy="2642"/>
            </a:xfrm>
          </p:grpSpPr>
          <p:sp>
            <p:nvSpPr>
              <p:cNvPr id="142" name="Line 148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9"/>
                <a:ext cx="1586" cy="1293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43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449" y="191"/>
                <a:ext cx="0" cy="134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  <p:sp>
            <p:nvSpPr>
              <p:cNvPr id="144" name="Line 150"/>
              <p:cNvSpPr>
                <a:spLocks noChangeAspect="1" noChangeShapeType="1"/>
              </p:cNvSpPr>
              <p:nvPr/>
            </p:nvSpPr>
            <p:spPr bwMode="auto">
              <a:xfrm>
                <a:off x="2449" y="1539"/>
                <a:ext cx="1583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383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</a:endParaRPr>
              </a:p>
            </p:txBody>
          </p:sp>
        </p:grpSp>
        <p:sp>
          <p:nvSpPr>
            <p:cNvPr id="139" name="AutoShape 160"/>
            <p:cNvSpPr>
              <a:spLocks noChangeAspect="1" noChangeArrowheads="1"/>
            </p:cNvSpPr>
            <p:nvPr/>
          </p:nvSpPr>
          <p:spPr bwMode="auto">
            <a:xfrm>
              <a:off x="3993740" y="4254259"/>
              <a:ext cx="407464" cy="412134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  <p:sp>
          <p:nvSpPr>
            <p:cNvPr id="140" name="AutoShape 161"/>
            <p:cNvSpPr>
              <a:spLocks noChangeAspect="1" noChangeArrowheads="1"/>
            </p:cNvSpPr>
            <p:nvPr/>
          </p:nvSpPr>
          <p:spPr bwMode="auto">
            <a:xfrm>
              <a:off x="5726685" y="1810895"/>
              <a:ext cx="402553" cy="397416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  <p:sp>
          <p:nvSpPr>
            <p:cNvPr id="141" name="AutoShape 162"/>
            <p:cNvSpPr>
              <a:spLocks noChangeAspect="1" noChangeArrowheads="1"/>
            </p:cNvSpPr>
            <p:nvPr/>
          </p:nvSpPr>
          <p:spPr bwMode="auto">
            <a:xfrm>
              <a:off x="2776262" y="1771644"/>
              <a:ext cx="407464" cy="407229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383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Trebuchet MS" pitchFamily="34" charset="0"/>
                <a:ea typeface="+mn-ea"/>
              </a:endParaRPr>
            </a:p>
          </p:txBody>
        </p:sp>
      </p:grpSp>
      <p:sp>
        <p:nvSpPr>
          <p:cNvPr id="256" name="Rectangle 255"/>
          <p:cNvSpPr/>
          <p:nvPr/>
        </p:nvSpPr>
        <p:spPr bwMode="auto">
          <a:xfrm>
            <a:off x="4978400" y="1201738"/>
            <a:ext cx="7010400" cy="1600200"/>
          </a:xfrm>
          <a:prstGeom prst="rect">
            <a:avLst/>
          </a:pr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57" name="Freeform 256"/>
          <p:cNvSpPr/>
          <p:nvPr/>
        </p:nvSpPr>
        <p:spPr bwMode="auto">
          <a:xfrm>
            <a:off x="2548467" y="3308351"/>
            <a:ext cx="2070100" cy="1477963"/>
          </a:xfrm>
          <a:custGeom>
            <a:avLst/>
            <a:gdLst>
              <a:gd name="connsiteX0" fmla="*/ 103909 w 1551710"/>
              <a:gd name="connsiteY0" fmla="*/ 162791 h 1478972"/>
              <a:gd name="connsiteX1" fmla="*/ 457200 w 1551710"/>
              <a:gd name="connsiteY1" fmla="*/ 58882 h 1478972"/>
              <a:gd name="connsiteX2" fmla="*/ 1371600 w 1551710"/>
              <a:gd name="connsiteY2" fmla="*/ 516082 h 1478972"/>
              <a:gd name="connsiteX3" fmla="*/ 1537855 w 1551710"/>
              <a:gd name="connsiteY3" fmla="*/ 1285009 h 1478972"/>
              <a:gd name="connsiteX4" fmla="*/ 1288473 w 1551710"/>
              <a:gd name="connsiteY4" fmla="*/ 1451263 h 1478972"/>
              <a:gd name="connsiteX5" fmla="*/ 1018309 w 1551710"/>
              <a:gd name="connsiteY5" fmla="*/ 1451263 h 1478972"/>
              <a:gd name="connsiteX6" fmla="*/ 789709 w 1551710"/>
              <a:gd name="connsiteY6" fmla="*/ 1368136 h 1478972"/>
              <a:gd name="connsiteX7" fmla="*/ 270164 w 1551710"/>
              <a:gd name="connsiteY7" fmla="*/ 1077191 h 1478972"/>
              <a:gd name="connsiteX8" fmla="*/ 83128 w 1551710"/>
              <a:gd name="connsiteY8" fmla="*/ 973282 h 1478972"/>
              <a:gd name="connsiteX9" fmla="*/ 0 w 1551710"/>
              <a:gd name="connsiteY9" fmla="*/ 723900 h 1478972"/>
              <a:gd name="connsiteX10" fmla="*/ 103909 w 1551710"/>
              <a:gd name="connsiteY10" fmla="*/ 162791 h 1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1710" h="1478972">
                <a:moveTo>
                  <a:pt x="103909" y="162791"/>
                </a:moveTo>
                <a:cubicBezTo>
                  <a:pt x="180109" y="51955"/>
                  <a:pt x="245918" y="0"/>
                  <a:pt x="457200" y="58882"/>
                </a:cubicBezTo>
                <a:cubicBezTo>
                  <a:pt x="668482" y="117764"/>
                  <a:pt x="1191491" y="311728"/>
                  <a:pt x="1371600" y="516082"/>
                </a:cubicBezTo>
                <a:cubicBezTo>
                  <a:pt x="1551709" y="720436"/>
                  <a:pt x="1551710" y="1129146"/>
                  <a:pt x="1537855" y="1285009"/>
                </a:cubicBezTo>
                <a:cubicBezTo>
                  <a:pt x="1524001" y="1440873"/>
                  <a:pt x="1375064" y="1423554"/>
                  <a:pt x="1288473" y="1451263"/>
                </a:cubicBezTo>
                <a:cubicBezTo>
                  <a:pt x="1201882" y="1478972"/>
                  <a:pt x="1101436" y="1465117"/>
                  <a:pt x="1018309" y="1451263"/>
                </a:cubicBezTo>
                <a:cubicBezTo>
                  <a:pt x="935182" y="1437409"/>
                  <a:pt x="914400" y="1430481"/>
                  <a:pt x="789709" y="1368136"/>
                </a:cubicBezTo>
                <a:cubicBezTo>
                  <a:pt x="665018" y="1305791"/>
                  <a:pt x="270164" y="1077191"/>
                  <a:pt x="270164" y="1077191"/>
                </a:cubicBezTo>
                <a:cubicBezTo>
                  <a:pt x="152401" y="1011382"/>
                  <a:pt x="128155" y="1032164"/>
                  <a:pt x="83128" y="973282"/>
                </a:cubicBezTo>
                <a:cubicBezTo>
                  <a:pt x="38101" y="914400"/>
                  <a:pt x="0" y="858982"/>
                  <a:pt x="0" y="723900"/>
                </a:cubicBezTo>
                <a:cubicBezTo>
                  <a:pt x="0" y="588818"/>
                  <a:pt x="27709" y="273627"/>
                  <a:pt x="103909" y="162791"/>
                </a:cubicBezTo>
                <a:close/>
              </a:path>
            </a:pathLst>
          </a:custGeom>
          <a:noFill/>
          <a:ln w="5715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80" tIns="45692" rIns="91380" bIns="45692"/>
          <a:lstStyle/>
          <a:p>
            <a:pPr defTabSz="913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80234" name="TextBox 129"/>
          <p:cNvSpPr txBox="1">
            <a:spLocks noChangeArrowheads="1"/>
          </p:cNvSpPr>
          <p:nvPr/>
        </p:nvSpPr>
        <p:spPr bwMode="auto">
          <a:xfrm>
            <a:off x="101600" y="6477001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</a:rPr>
              <a:t>Kristen Grauman</a:t>
            </a:r>
          </a:p>
        </p:txBody>
      </p:sp>
      <p:sp>
        <p:nvSpPr>
          <p:cNvPr id="132" name="Title 1"/>
          <p:cNvSpPr txBox="1">
            <a:spLocks/>
          </p:cNvSpPr>
          <p:nvPr/>
        </p:nvSpPr>
        <p:spPr bwMode="auto">
          <a:xfrm>
            <a:off x="-50800" y="23813"/>
            <a:ext cx="1234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915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83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074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7662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3600" kern="0" smtClean="0">
                <a:latin typeface="Arial" panose="020B0604020202020204" pitchFamily="34" charset="0"/>
                <a:cs typeface="Arial" panose="020B0604020202020204" pitchFamily="34" charset="0"/>
              </a:rPr>
              <a:t>Example: K-means for feature quantization</a:t>
            </a:r>
            <a:endParaRPr lang="en-US" sz="36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83795"/>
      </p:ext>
    </p:extLst>
  </p:cSld>
  <p:clrMapOvr>
    <a:masterClrMapping/>
  </p:clrMapOvr>
  <p:transition xmlns:p14="http://schemas.microsoft.com/office/powerpoint/2010/main" spd="slow" advTm="14997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Agglomerative Clustering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636" y="1328791"/>
            <a:ext cx="7994928" cy="5224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69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Agglomerative Clustering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Agglomerative clustering: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First merge very similar instances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Incrementally build larger clusters out of smaller clusters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Algorithm: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Maintain a set of clusters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Initially, each instance in its own cluster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Repeat: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Pick the two </a:t>
            </a:r>
            <a:r>
              <a:rPr lang="en-US" sz="1600" dirty="0" smtClean="0">
                <a:solidFill>
                  <a:srgbClr val="CC0000"/>
                </a:solidFill>
              </a:rPr>
              <a:t>closest </a:t>
            </a:r>
            <a:r>
              <a:rPr lang="en-US" sz="1600" dirty="0" smtClean="0"/>
              <a:t>clusters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Merge them into a new cluster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Stop when there’s only one cluster left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Produces not one clustering, but a family of </a:t>
            </a:r>
            <a:r>
              <a:rPr lang="en-US" sz="2000" dirty="0" err="1" smtClean="0"/>
              <a:t>clusterings</a:t>
            </a:r>
            <a:r>
              <a:rPr lang="en-US" sz="2000" dirty="0" smtClean="0"/>
              <a:t> represented by a </a:t>
            </a:r>
            <a:r>
              <a:rPr lang="en-US" sz="2000" dirty="0" err="1" smtClean="0">
                <a:solidFill>
                  <a:srgbClr val="CC0000"/>
                </a:solidFill>
              </a:rPr>
              <a:t>dendrogram</a:t>
            </a:r>
            <a:endParaRPr lang="en-US" sz="2000" dirty="0" smtClean="0">
              <a:solidFill>
                <a:srgbClr val="CC0000"/>
              </a:solidFill>
            </a:endParaRPr>
          </a:p>
          <a:p>
            <a:pPr lvl="1">
              <a:lnSpc>
                <a:spcPct val="80000"/>
              </a:lnSpc>
            </a:pPr>
            <a:endParaRPr lang="en-US" sz="18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24600" y="5694363"/>
            <a:ext cx="457200" cy="439737"/>
            <a:chOff x="3984" y="3587"/>
            <a:chExt cx="288" cy="277"/>
          </a:xfrm>
        </p:grpSpPr>
        <p:sp>
          <p:nvSpPr>
            <p:cNvPr id="67655" name="Oval 5"/>
            <p:cNvSpPr>
              <a:spLocks noChangeAspect="1" noChangeArrowheads="1"/>
            </p:cNvSpPr>
            <p:nvPr/>
          </p:nvSpPr>
          <p:spPr bwMode="auto">
            <a:xfrm rot="4777107">
              <a:off x="4222" y="3814"/>
              <a:ext cx="47" cy="5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6" name="Oval 6"/>
            <p:cNvSpPr>
              <a:spLocks noChangeAspect="1" noChangeArrowheads="1"/>
            </p:cNvSpPr>
            <p:nvPr/>
          </p:nvSpPr>
          <p:spPr bwMode="auto">
            <a:xfrm rot="4777107">
              <a:off x="3987" y="3803"/>
              <a:ext cx="47" cy="53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7" name="Oval 7"/>
            <p:cNvSpPr>
              <a:spLocks noChangeArrowheads="1"/>
            </p:cNvSpPr>
            <p:nvPr/>
          </p:nvSpPr>
          <p:spPr bwMode="auto">
            <a:xfrm>
              <a:off x="4040" y="3587"/>
              <a:ext cx="215" cy="122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8" name="Line 8"/>
            <p:cNvSpPr>
              <a:spLocks noChangeShapeType="1"/>
            </p:cNvSpPr>
            <p:nvPr/>
          </p:nvSpPr>
          <p:spPr bwMode="auto">
            <a:xfrm flipV="1">
              <a:off x="4032" y="3702"/>
              <a:ext cx="62" cy="9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9" name="Line 9"/>
            <p:cNvSpPr>
              <a:spLocks noChangeShapeType="1"/>
            </p:cNvSpPr>
            <p:nvPr/>
          </p:nvSpPr>
          <p:spPr bwMode="auto">
            <a:xfrm>
              <a:off x="4186" y="3717"/>
              <a:ext cx="62" cy="123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258050" y="5715000"/>
            <a:ext cx="457200" cy="439738"/>
            <a:chOff x="4572" y="3600"/>
            <a:chExt cx="288" cy="277"/>
          </a:xfrm>
        </p:grpSpPr>
        <p:sp>
          <p:nvSpPr>
            <p:cNvPr id="67650" name="Oval 11"/>
            <p:cNvSpPr>
              <a:spLocks noChangeAspect="1" noChangeArrowheads="1"/>
            </p:cNvSpPr>
            <p:nvPr/>
          </p:nvSpPr>
          <p:spPr bwMode="auto">
            <a:xfrm rot="4777107">
              <a:off x="4810" y="3827"/>
              <a:ext cx="47" cy="5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1" name="Oval 12"/>
            <p:cNvSpPr>
              <a:spLocks noChangeAspect="1" noChangeArrowheads="1"/>
            </p:cNvSpPr>
            <p:nvPr/>
          </p:nvSpPr>
          <p:spPr bwMode="auto">
            <a:xfrm rot="4777107">
              <a:off x="4575" y="3816"/>
              <a:ext cx="47" cy="5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2" name="Oval 13"/>
            <p:cNvSpPr>
              <a:spLocks noChangeArrowheads="1"/>
            </p:cNvSpPr>
            <p:nvPr/>
          </p:nvSpPr>
          <p:spPr bwMode="auto">
            <a:xfrm>
              <a:off x="4628" y="3600"/>
              <a:ext cx="215" cy="122"/>
            </a:xfrm>
            <a:prstGeom prst="ellips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53" name="Line 14"/>
            <p:cNvSpPr>
              <a:spLocks noChangeShapeType="1"/>
            </p:cNvSpPr>
            <p:nvPr/>
          </p:nvSpPr>
          <p:spPr bwMode="auto">
            <a:xfrm flipV="1">
              <a:off x="4620" y="3715"/>
              <a:ext cx="62" cy="92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4" name="Line 15"/>
            <p:cNvSpPr>
              <a:spLocks noChangeShapeType="1"/>
            </p:cNvSpPr>
            <p:nvPr/>
          </p:nvSpPr>
          <p:spPr bwMode="auto">
            <a:xfrm>
              <a:off x="4774" y="3730"/>
              <a:ext cx="50" cy="9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639050" y="5334000"/>
            <a:ext cx="541338" cy="760413"/>
            <a:chOff x="4812" y="3360"/>
            <a:chExt cx="341" cy="479"/>
          </a:xfrm>
        </p:grpSpPr>
        <p:sp>
          <p:nvSpPr>
            <p:cNvPr id="67646" name="Oval 17"/>
            <p:cNvSpPr>
              <a:spLocks noChangeAspect="1" noChangeArrowheads="1"/>
            </p:cNvSpPr>
            <p:nvPr/>
          </p:nvSpPr>
          <p:spPr bwMode="auto">
            <a:xfrm rot="4777107">
              <a:off x="5103" y="3789"/>
              <a:ext cx="47" cy="5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7" name="Oval 18"/>
            <p:cNvSpPr>
              <a:spLocks noChangeArrowheads="1"/>
            </p:cNvSpPr>
            <p:nvPr/>
          </p:nvSpPr>
          <p:spPr bwMode="auto">
            <a:xfrm>
              <a:off x="4812" y="3360"/>
              <a:ext cx="215" cy="122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8" name="Line 19"/>
            <p:cNvSpPr>
              <a:spLocks noChangeShapeType="1"/>
            </p:cNvSpPr>
            <p:nvPr/>
          </p:nvSpPr>
          <p:spPr bwMode="auto">
            <a:xfrm flipV="1">
              <a:off x="4812" y="3504"/>
              <a:ext cx="62" cy="9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9" name="Line 20"/>
            <p:cNvSpPr>
              <a:spLocks noChangeShapeType="1"/>
            </p:cNvSpPr>
            <p:nvPr/>
          </p:nvSpPr>
          <p:spPr bwMode="auto">
            <a:xfrm>
              <a:off x="4956" y="3504"/>
              <a:ext cx="144" cy="28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91" name="Group 21"/>
          <p:cNvGrpSpPr>
            <a:grpSpLocks/>
          </p:cNvGrpSpPr>
          <p:nvPr/>
        </p:nvGrpSpPr>
        <p:grpSpPr bwMode="auto">
          <a:xfrm>
            <a:off x="5867400" y="1752600"/>
            <a:ext cx="2935288" cy="2438400"/>
            <a:chOff x="3696" y="1104"/>
            <a:chExt cx="1849" cy="1536"/>
          </a:xfrm>
        </p:grpSpPr>
        <p:sp>
          <p:nvSpPr>
            <p:cNvPr id="67607" name="Oval 22"/>
            <p:cNvSpPr>
              <a:spLocks noChangeAspect="1" noChangeArrowheads="1"/>
            </p:cNvSpPr>
            <p:nvPr/>
          </p:nvSpPr>
          <p:spPr bwMode="auto">
            <a:xfrm>
              <a:off x="4177" y="1941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8" name="Oval 23"/>
            <p:cNvSpPr>
              <a:spLocks noChangeAspect="1" noChangeArrowheads="1"/>
            </p:cNvSpPr>
            <p:nvPr/>
          </p:nvSpPr>
          <p:spPr bwMode="auto">
            <a:xfrm>
              <a:off x="5345" y="1804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9" name="Oval 24"/>
            <p:cNvSpPr>
              <a:spLocks noChangeAspect="1" noChangeArrowheads="1"/>
            </p:cNvSpPr>
            <p:nvPr/>
          </p:nvSpPr>
          <p:spPr bwMode="auto">
            <a:xfrm>
              <a:off x="4363" y="1833"/>
              <a:ext cx="61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0" name="Oval 25"/>
            <p:cNvSpPr>
              <a:spLocks noChangeAspect="1" noChangeArrowheads="1"/>
            </p:cNvSpPr>
            <p:nvPr/>
          </p:nvSpPr>
          <p:spPr bwMode="auto">
            <a:xfrm>
              <a:off x="4560" y="2592"/>
              <a:ext cx="60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1" name="Oval 26"/>
            <p:cNvSpPr>
              <a:spLocks noChangeAspect="1" noChangeArrowheads="1"/>
            </p:cNvSpPr>
            <p:nvPr/>
          </p:nvSpPr>
          <p:spPr bwMode="auto">
            <a:xfrm>
              <a:off x="4608" y="1872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2" name="Oval 27"/>
            <p:cNvSpPr>
              <a:spLocks noChangeAspect="1" noChangeArrowheads="1"/>
            </p:cNvSpPr>
            <p:nvPr/>
          </p:nvSpPr>
          <p:spPr bwMode="auto">
            <a:xfrm>
              <a:off x="4552" y="1352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3" name="Oval 28"/>
            <p:cNvSpPr>
              <a:spLocks noChangeAspect="1" noChangeArrowheads="1"/>
            </p:cNvSpPr>
            <p:nvPr/>
          </p:nvSpPr>
          <p:spPr bwMode="auto">
            <a:xfrm>
              <a:off x="4033" y="1271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4" name="Oval 29"/>
            <p:cNvSpPr>
              <a:spLocks noChangeAspect="1" noChangeArrowheads="1"/>
            </p:cNvSpPr>
            <p:nvPr/>
          </p:nvSpPr>
          <p:spPr bwMode="auto">
            <a:xfrm>
              <a:off x="3792" y="2352"/>
              <a:ext cx="53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5" name="Oval 30"/>
            <p:cNvSpPr>
              <a:spLocks noChangeAspect="1" noChangeArrowheads="1"/>
            </p:cNvSpPr>
            <p:nvPr/>
          </p:nvSpPr>
          <p:spPr bwMode="auto">
            <a:xfrm>
              <a:off x="4944" y="2016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6" name="Oval 31"/>
            <p:cNvSpPr>
              <a:spLocks noChangeAspect="1" noChangeArrowheads="1"/>
            </p:cNvSpPr>
            <p:nvPr/>
          </p:nvSpPr>
          <p:spPr bwMode="auto">
            <a:xfrm>
              <a:off x="5136" y="1440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7" name="Oval 32"/>
            <p:cNvSpPr>
              <a:spLocks noChangeAspect="1" noChangeArrowheads="1"/>
            </p:cNvSpPr>
            <p:nvPr/>
          </p:nvSpPr>
          <p:spPr bwMode="auto">
            <a:xfrm rot="-1118274">
              <a:off x="5485" y="1572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8" name="Oval 33"/>
            <p:cNvSpPr>
              <a:spLocks noChangeAspect="1" noChangeArrowheads="1"/>
            </p:cNvSpPr>
            <p:nvPr/>
          </p:nvSpPr>
          <p:spPr bwMode="auto">
            <a:xfrm rot="-1118274">
              <a:off x="4752" y="2352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9" name="Oval 34"/>
            <p:cNvSpPr>
              <a:spLocks noChangeAspect="1" noChangeArrowheads="1"/>
            </p:cNvSpPr>
            <p:nvPr/>
          </p:nvSpPr>
          <p:spPr bwMode="auto">
            <a:xfrm rot="-1118274">
              <a:off x="4975" y="2306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0" name="Oval 35"/>
            <p:cNvSpPr>
              <a:spLocks noChangeAspect="1" noChangeArrowheads="1"/>
            </p:cNvSpPr>
            <p:nvPr/>
          </p:nvSpPr>
          <p:spPr bwMode="auto">
            <a:xfrm rot="-1118274">
              <a:off x="4005" y="2020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1" name="Oval 36"/>
            <p:cNvSpPr>
              <a:spLocks noChangeAspect="1" noChangeArrowheads="1"/>
            </p:cNvSpPr>
            <p:nvPr/>
          </p:nvSpPr>
          <p:spPr bwMode="auto">
            <a:xfrm rot="-1118274">
              <a:off x="4561" y="1356"/>
              <a:ext cx="53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2" name="Oval 37"/>
            <p:cNvSpPr>
              <a:spLocks noChangeAspect="1" noChangeArrowheads="1"/>
            </p:cNvSpPr>
            <p:nvPr/>
          </p:nvSpPr>
          <p:spPr bwMode="auto">
            <a:xfrm rot="-1118274">
              <a:off x="4800" y="1344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3" name="Oval 38"/>
            <p:cNvSpPr>
              <a:spLocks noChangeAspect="1" noChangeArrowheads="1"/>
            </p:cNvSpPr>
            <p:nvPr/>
          </p:nvSpPr>
          <p:spPr bwMode="auto">
            <a:xfrm rot="-1118274">
              <a:off x="4038" y="1417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4" name="Oval 39"/>
            <p:cNvSpPr>
              <a:spLocks noChangeAspect="1" noChangeArrowheads="1"/>
            </p:cNvSpPr>
            <p:nvPr/>
          </p:nvSpPr>
          <p:spPr bwMode="auto">
            <a:xfrm rot="-1118274">
              <a:off x="4254" y="2007"/>
              <a:ext cx="60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5" name="Oval 40"/>
            <p:cNvSpPr>
              <a:spLocks noChangeAspect="1" noChangeArrowheads="1"/>
            </p:cNvSpPr>
            <p:nvPr/>
          </p:nvSpPr>
          <p:spPr bwMode="auto">
            <a:xfrm rot="-1118274">
              <a:off x="5232" y="1904"/>
              <a:ext cx="5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6" name="Oval 41"/>
            <p:cNvSpPr>
              <a:spLocks noChangeAspect="1" noChangeArrowheads="1"/>
            </p:cNvSpPr>
            <p:nvPr/>
          </p:nvSpPr>
          <p:spPr bwMode="auto">
            <a:xfrm rot="-1118274">
              <a:off x="4935" y="1295"/>
              <a:ext cx="61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7" name="Oval 42"/>
            <p:cNvSpPr>
              <a:spLocks noChangeAspect="1" noChangeArrowheads="1"/>
            </p:cNvSpPr>
            <p:nvPr/>
          </p:nvSpPr>
          <p:spPr bwMode="auto">
            <a:xfrm rot="5895381">
              <a:off x="3699" y="1293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8" name="Oval 43"/>
            <p:cNvSpPr>
              <a:spLocks noChangeAspect="1" noChangeArrowheads="1"/>
            </p:cNvSpPr>
            <p:nvPr/>
          </p:nvSpPr>
          <p:spPr bwMode="auto">
            <a:xfrm rot="5895381">
              <a:off x="4419" y="2061"/>
              <a:ext cx="55" cy="6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9" name="Oval 44"/>
            <p:cNvSpPr>
              <a:spLocks noChangeAspect="1" noChangeArrowheads="1"/>
            </p:cNvSpPr>
            <p:nvPr/>
          </p:nvSpPr>
          <p:spPr bwMode="auto">
            <a:xfrm rot="5895381">
              <a:off x="4046" y="1873"/>
              <a:ext cx="47" cy="6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0" name="Oval 45"/>
            <p:cNvSpPr>
              <a:spLocks noChangeAspect="1" noChangeArrowheads="1"/>
            </p:cNvSpPr>
            <p:nvPr/>
          </p:nvSpPr>
          <p:spPr bwMode="auto">
            <a:xfrm rot="5895381">
              <a:off x="4467" y="1389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1" name="Oval 46"/>
            <p:cNvSpPr>
              <a:spLocks noChangeAspect="1" noChangeArrowheads="1"/>
            </p:cNvSpPr>
            <p:nvPr/>
          </p:nvSpPr>
          <p:spPr bwMode="auto">
            <a:xfrm rot="5895381">
              <a:off x="5064" y="2064"/>
              <a:ext cx="55" cy="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2" name="Oval 47"/>
            <p:cNvSpPr>
              <a:spLocks noChangeAspect="1" noChangeArrowheads="1"/>
            </p:cNvSpPr>
            <p:nvPr/>
          </p:nvSpPr>
          <p:spPr bwMode="auto">
            <a:xfrm rot="5895381">
              <a:off x="5244" y="1646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3" name="Oval 48"/>
            <p:cNvSpPr>
              <a:spLocks noChangeAspect="1" noChangeArrowheads="1"/>
            </p:cNvSpPr>
            <p:nvPr/>
          </p:nvSpPr>
          <p:spPr bwMode="auto">
            <a:xfrm rot="5895381">
              <a:off x="3830" y="1097"/>
              <a:ext cx="47" cy="6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4" name="Oval 49"/>
            <p:cNvSpPr>
              <a:spLocks noChangeAspect="1" noChangeArrowheads="1"/>
            </p:cNvSpPr>
            <p:nvPr/>
          </p:nvSpPr>
          <p:spPr bwMode="auto">
            <a:xfrm rot="5895381">
              <a:off x="4917" y="1353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5" name="Oval 50"/>
            <p:cNvSpPr>
              <a:spLocks noChangeAspect="1" noChangeArrowheads="1"/>
            </p:cNvSpPr>
            <p:nvPr/>
          </p:nvSpPr>
          <p:spPr bwMode="auto">
            <a:xfrm rot="5895381">
              <a:off x="4847" y="2401"/>
              <a:ext cx="55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6" name="Oval 51"/>
            <p:cNvSpPr>
              <a:spLocks noChangeAspect="1" noChangeArrowheads="1"/>
            </p:cNvSpPr>
            <p:nvPr/>
          </p:nvSpPr>
          <p:spPr bwMode="auto">
            <a:xfrm rot="4777107">
              <a:off x="4734" y="2589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7" name="Oval 52"/>
            <p:cNvSpPr>
              <a:spLocks noChangeAspect="1" noChangeArrowheads="1"/>
            </p:cNvSpPr>
            <p:nvPr/>
          </p:nvSpPr>
          <p:spPr bwMode="auto">
            <a:xfrm rot="4777107">
              <a:off x="3787" y="1842"/>
              <a:ext cx="55" cy="6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8" name="Oval 53"/>
            <p:cNvSpPr>
              <a:spLocks noChangeAspect="1" noChangeArrowheads="1"/>
            </p:cNvSpPr>
            <p:nvPr/>
          </p:nvSpPr>
          <p:spPr bwMode="auto">
            <a:xfrm rot="4777107">
              <a:off x="4085" y="2223"/>
              <a:ext cx="55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9" name="Oval 54"/>
            <p:cNvSpPr>
              <a:spLocks noChangeAspect="1" noChangeArrowheads="1"/>
            </p:cNvSpPr>
            <p:nvPr/>
          </p:nvSpPr>
          <p:spPr bwMode="auto">
            <a:xfrm rot="4777107">
              <a:off x="3843" y="1245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0" name="Oval 55"/>
            <p:cNvSpPr>
              <a:spLocks noChangeAspect="1" noChangeArrowheads="1"/>
            </p:cNvSpPr>
            <p:nvPr/>
          </p:nvSpPr>
          <p:spPr bwMode="auto">
            <a:xfrm rot="4777107">
              <a:off x="5142" y="2154"/>
              <a:ext cx="48" cy="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1" name="Oval 56"/>
            <p:cNvSpPr>
              <a:spLocks noChangeAspect="1" noChangeArrowheads="1"/>
            </p:cNvSpPr>
            <p:nvPr/>
          </p:nvSpPr>
          <p:spPr bwMode="auto">
            <a:xfrm rot="4777107">
              <a:off x="5055" y="1634"/>
              <a:ext cx="47" cy="6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Oval 57"/>
            <p:cNvSpPr>
              <a:spLocks noChangeAspect="1" noChangeArrowheads="1"/>
            </p:cNvSpPr>
            <p:nvPr/>
          </p:nvSpPr>
          <p:spPr bwMode="auto">
            <a:xfrm rot="4777107">
              <a:off x="4638" y="1445"/>
              <a:ext cx="47" cy="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3" name="Oval 58"/>
            <p:cNvSpPr>
              <a:spLocks noChangeAspect="1" noChangeArrowheads="1"/>
            </p:cNvSpPr>
            <p:nvPr/>
          </p:nvSpPr>
          <p:spPr bwMode="auto">
            <a:xfrm rot="4777107">
              <a:off x="4464" y="1845"/>
              <a:ext cx="55" cy="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4" name="Oval 59"/>
            <p:cNvSpPr>
              <a:spLocks noChangeAspect="1" noChangeArrowheads="1"/>
            </p:cNvSpPr>
            <p:nvPr/>
          </p:nvSpPr>
          <p:spPr bwMode="auto">
            <a:xfrm rot="4777107">
              <a:off x="4955" y="2422"/>
              <a:ext cx="47" cy="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5" name="Line 60"/>
            <p:cNvSpPr>
              <a:spLocks noChangeShapeType="1"/>
            </p:cNvSpPr>
            <p:nvPr/>
          </p:nvSpPr>
          <p:spPr bwMode="auto">
            <a:xfrm>
              <a:off x="4387" y="1859"/>
              <a:ext cx="2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7747000" y="1985963"/>
            <a:ext cx="193675" cy="358775"/>
            <a:chOff x="4880" y="1251"/>
            <a:chExt cx="122" cy="226"/>
          </a:xfrm>
        </p:grpSpPr>
        <p:sp>
          <p:nvSpPr>
            <p:cNvPr id="67603" name="Oval 62"/>
            <p:cNvSpPr>
              <a:spLocks noChangeAspect="1" noChangeArrowheads="1"/>
            </p:cNvSpPr>
            <p:nvPr/>
          </p:nvSpPr>
          <p:spPr bwMode="auto">
            <a:xfrm rot="-1118274">
              <a:off x="4935" y="1295"/>
              <a:ext cx="61" cy="47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4" name="Oval 63"/>
            <p:cNvSpPr>
              <a:spLocks noChangeAspect="1" noChangeArrowheads="1"/>
            </p:cNvSpPr>
            <p:nvPr/>
          </p:nvSpPr>
          <p:spPr bwMode="auto">
            <a:xfrm rot="5895381">
              <a:off x="4917" y="1353"/>
              <a:ext cx="47" cy="53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5" name="Oval 64"/>
            <p:cNvSpPr>
              <a:spLocks noChangeArrowheads="1"/>
            </p:cNvSpPr>
            <p:nvPr/>
          </p:nvSpPr>
          <p:spPr bwMode="auto">
            <a:xfrm rot="-3656724">
              <a:off x="4828" y="1303"/>
              <a:ext cx="226" cy="122"/>
            </a:xfrm>
            <a:prstGeom prst="ellips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6" name="Line 65"/>
            <p:cNvSpPr>
              <a:spLocks noChangeShapeType="1"/>
            </p:cNvSpPr>
            <p:nvPr/>
          </p:nvSpPr>
          <p:spPr bwMode="auto">
            <a:xfrm flipV="1">
              <a:off x="4940" y="1344"/>
              <a:ext cx="19" cy="3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6877050" y="2879725"/>
            <a:ext cx="358775" cy="193675"/>
            <a:chOff x="4332" y="1814"/>
            <a:chExt cx="226" cy="122"/>
          </a:xfrm>
        </p:grpSpPr>
        <p:sp>
          <p:nvSpPr>
            <p:cNvPr id="67599" name="Oval 67"/>
            <p:cNvSpPr>
              <a:spLocks noChangeAspect="1" noChangeArrowheads="1"/>
            </p:cNvSpPr>
            <p:nvPr/>
          </p:nvSpPr>
          <p:spPr bwMode="auto">
            <a:xfrm>
              <a:off x="4363" y="1833"/>
              <a:ext cx="61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0" name="Oval 68"/>
            <p:cNvSpPr>
              <a:spLocks noChangeAspect="1" noChangeArrowheads="1"/>
            </p:cNvSpPr>
            <p:nvPr/>
          </p:nvSpPr>
          <p:spPr bwMode="auto">
            <a:xfrm rot="4777107">
              <a:off x="4464" y="1845"/>
              <a:ext cx="55" cy="6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1" name="Oval 69"/>
            <p:cNvSpPr>
              <a:spLocks noChangeArrowheads="1"/>
            </p:cNvSpPr>
            <p:nvPr/>
          </p:nvSpPr>
          <p:spPr bwMode="auto">
            <a:xfrm rot="499056">
              <a:off x="4332" y="1814"/>
              <a:ext cx="226" cy="122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2" name="Line 70"/>
            <p:cNvSpPr>
              <a:spLocks noChangeShapeType="1"/>
            </p:cNvSpPr>
            <p:nvPr/>
          </p:nvSpPr>
          <p:spPr bwMode="auto">
            <a:xfrm>
              <a:off x="4387" y="1859"/>
              <a:ext cx="29" cy="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7570788" y="1890713"/>
            <a:ext cx="536575" cy="522287"/>
            <a:chOff x="4769" y="1191"/>
            <a:chExt cx="338" cy="329"/>
          </a:xfrm>
        </p:grpSpPr>
        <p:sp>
          <p:nvSpPr>
            <p:cNvPr id="67596" name="Oval 72"/>
            <p:cNvSpPr>
              <a:spLocks noChangeAspect="1" noChangeArrowheads="1"/>
            </p:cNvSpPr>
            <p:nvPr/>
          </p:nvSpPr>
          <p:spPr bwMode="auto">
            <a:xfrm rot="-1118274">
              <a:off x="4800" y="1344"/>
              <a:ext cx="61" cy="4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7" name="Oval 73"/>
            <p:cNvSpPr>
              <a:spLocks noChangeArrowheads="1"/>
            </p:cNvSpPr>
            <p:nvPr/>
          </p:nvSpPr>
          <p:spPr bwMode="auto">
            <a:xfrm rot="499056">
              <a:off x="4769" y="1191"/>
              <a:ext cx="338" cy="329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8" name="Line 74"/>
            <p:cNvSpPr>
              <a:spLocks noChangeShapeType="1"/>
            </p:cNvSpPr>
            <p:nvPr/>
          </p:nvSpPr>
          <p:spPr bwMode="auto">
            <a:xfrm>
              <a:off x="4836" y="1364"/>
              <a:ext cx="108" cy="2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966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Agglomerative Clustering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How should we define “closest” for clusters with multiple elements?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Many options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Closest pair</a:t>
            </a:r>
            <a:r>
              <a:rPr lang="en-US" sz="2000" dirty="0" smtClean="0"/>
              <a:t> (single-link clustering)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CC0000"/>
                </a:solidFill>
              </a:rPr>
              <a:t>Farthest pair</a:t>
            </a:r>
            <a:r>
              <a:rPr lang="en-US" sz="2000" dirty="0" smtClean="0"/>
              <a:t> (complete-link clustering)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Average of all pairs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Ward’s method (min variance, like k-means)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Different choices create different clustering behaviors</a:t>
            </a: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9906000" y="16002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8153400" y="16002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8610600" y="1981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8534400" y="2514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10134600" y="2209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10591800" y="2514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Oval 10"/>
          <p:cNvSpPr>
            <a:spLocks noChangeArrowheads="1"/>
          </p:cNvSpPr>
          <p:nvPr/>
        </p:nvSpPr>
        <p:spPr bwMode="auto">
          <a:xfrm>
            <a:off x="10744200" y="1828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9067800" y="1981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8620" name="AutoShape 12"/>
          <p:cNvCxnSpPr>
            <a:cxnSpLocks noChangeShapeType="1"/>
            <a:stCxn id="68619" idx="6"/>
            <a:endCxn id="68616" idx="2"/>
          </p:cNvCxnSpPr>
          <p:nvPr/>
        </p:nvCxnSpPr>
        <p:spPr bwMode="auto">
          <a:xfrm>
            <a:off x="9220200" y="2057400"/>
            <a:ext cx="914400" cy="228600"/>
          </a:xfrm>
          <a:prstGeom prst="straightConnector1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68621" name="AutoShape 13"/>
          <p:cNvCxnSpPr>
            <a:cxnSpLocks noChangeShapeType="1"/>
            <a:stCxn id="68615" idx="6"/>
            <a:endCxn id="68618" idx="2"/>
          </p:cNvCxnSpPr>
          <p:nvPr/>
        </p:nvCxnSpPr>
        <p:spPr bwMode="auto">
          <a:xfrm flipV="1">
            <a:off x="8686800" y="1905000"/>
            <a:ext cx="2057400" cy="685800"/>
          </a:xfrm>
          <a:prstGeom prst="straightConnector1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</p:spPr>
      </p:cxn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9906000" y="32766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8153400" y="32766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Oval 16"/>
          <p:cNvSpPr>
            <a:spLocks noChangeArrowheads="1"/>
          </p:cNvSpPr>
          <p:nvPr/>
        </p:nvSpPr>
        <p:spPr bwMode="auto">
          <a:xfrm>
            <a:off x="8610600" y="3657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5" name="Oval 17"/>
          <p:cNvSpPr>
            <a:spLocks noChangeArrowheads="1"/>
          </p:cNvSpPr>
          <p:nvPr/>
        </p:nvSpPr>
        <p:spPr bwMode="auto">
          <a:xfrm>
            <a:off x="8534400" y="4191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10134600" y="3886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10591800" y="4191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10744200" y="3505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9" name="Oval 21"/>
          <p:cNvSpPr>
            <a:spLocks noChangeArrowheads="1"/>
          </p:cNvSpPr>
          <p:nvPr/>
        </p:nvSpPr>
        <p:spPr bwMode="auto">
          <a:xfrm>
            <a:off x="9067800" y="3657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8630" name="AutoShape 22"/>
          <p:cNvCxnSpPr>
            <a:cxnSpLocks noChangeShapeType="1"/>
            <a:stCxn id="68629" idx="6"/>
            <a:endCxn id="68626" idx="2"/>
          </p:cNvCxnSpPr>
          <p:nvPr/>
        </p:nvCxnSpPr>
        <p:spPr bwMode="auto">
          <a:xfrm>
            <a:off x="9220200" y="3733800"/>
            <a:ext cx="914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1" name="AutoShape 23"/>
          <p:cNvCxnSpPr>
            <a:cxnSpLocks noChangeShapeType="1"/>
            <a:stCxn id="68625" idx="6"/>
            <a:endCxn id="68628" idx="2"/>
          </p:cNvCxnSpPr>
          <p:nvPr/>
        </p:nvCxnSpPr>
        <p:spPr bwMode="auto">
          <a:xfrm flipV="1">
            <a:off x="8686800" y="3581400"/>
            <a:ext cx="20574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2" name="AutoShape 24"/>
          <p:cNvCxnSpPr>
            <a:cxnSpLocks noChangeShapeType="1"/>
            <a:stCxn id="68624" idx="6"/>
            <a:endCxn id="68627" idx="2"/>
          </p:cNvCxnSpPr>
          <p:nvPr/>
        </p:nvCxnSpPr>
        <p:spPr bwMode="auto">
          <a:xfrm>
            <a:off x="8763000" y="3733800"/>
            <a:ext cx="1828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3" name="AutoShape 25"/>
          <p:cNvCxnSpPr>
            <a:cxnSpLocks noChangeShapeType="1"/>
            <a:stCxn id="68629" idx="6"/>
            <a:endCxn id="68628" idx="2"/>
          </p:cNvCxnSpPr>
          <p:nvPr/>
        </p:nvCxnSpPr>
        <p:spPr bwMode="auto">
          <a:xfrm flipV="1">
            <a:off x="9220200" y="3581400"/>
            <a:ext cx="15240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4" name="AutoShape 26"/>
          <p:cNvCxnSpPr>
            <a:cxnSpLocks noChangeShapeType="1"/>
            <a:stCxn id="68624" idx="6"/>
            <a:endCxn id="68626" idx="2"/>
          </p:cNvCxnSpPr>
          <p:nvPr/>
        </p:nvCxnSpPr>
        <p:spPr bwMode="auto">
          <a:xfrm>
            <a:off x="8763000" y="3733800"/>
            <a:ext cx="13716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5" name="AutoShape 27"/>
          <p:cNvCxnSpPr>
            <a:cxnSpLocks noChangeShapeType="1"/>
            <a:stCxn id="68625" idx="6"/>
            <a:endCxn id="68627" idx="2"/>
          </p:cNvCxnSpPr>
          <p:nvPr/>
        </p:nvCxnSpPr>
        <p:spPr bwMode="auto">
          <a:xfrm>
            <a:off x="8686800" y="4267200"/>
            <a:ext cx="1905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6" name="AutoShape 28"/>
          <p:cNvCxnSpPr>
            <a:cxnSpLocks noChangeShapeType="1"/>
            <a:stCxn id="68629" idx="6"/>
            <a:endCxn id="68627" idx="2"/>
          </p:cNvCxnSpPr>
          <p:nvPr/>
        </p:nvCxnSpPr>
        <p:spPr bwMode="auto">
          <a:xfrm>
            <a:off x="9220200" y="3733800"/>
            <a:ext cx="13716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7" name="AutoShape 29"/>
          <p:cNvCxnSpPr>
            <a:cxnSpLocks noChangeShapeType="1"/>
            <a:stCxn id="68624" idx="6"/>
            <a:endCxn id="68628" idx="2"/>
          </p:cNvCxnSpPr>
          <p:nvPr/>
        </p:nvCxnSpPr>
        <p:spPr bwMode="auto">
          <a:xfrm flipV="1">
            <a:off x="8763000" y="3581400"/>
            <a:ext cx="1981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8638" name="AutoShape 30"/>
          <p:cNvCxnSpPr>
            <a:cxnSpLocks noChangeShapeType="1"/>
            <a:stCxn id="68625" idx="6"/>
            <a:endCxn id="68626" idx="2"/>
          </p:cNvCxnSpPr>
          <p:nvPr/>
        </p:nvCxnSpPr>
        <p:spPr bwMode="auto">
          <a:xfrm flipV="1">
            <a:off x="8686800" y="3962400"/>
            <a:ext cx="1447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68639" name="Oval 31"/>
          <p:cNvSpPr>
            <a:spLocks noChangeArrowheads="1"/>
          </p:cNvSpPr>
          <p:nvPr/>
        </p:nvSpPr>
        <p:spPr bwMode="auto">
          <a:xfrm>
            <a:off x="9906000" y="50292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0" name="Oval 32"/>
          <p:cNvSpPr>
            <a:spLocks noChangeArrowheads="1"/>
          </p:cNvSpPr>
          <p:nvPr/>
        </p:nvSpPr>
        <p:spPr bwMode="auto">
          <a:xfrm>
            <a:off x="8153400" y="5029200"/>
            <a:ext cx="13716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1" name="Oval 33"/>
          <p:cNvSpPr>
            <a:spLocks noChangeArrowheads="1"/>
          </p:cNvSpPr>
          <p:nvPr/>
        </p:nvSpPr>
        <p:spPr bwMode="auto">
          <a:xfrm>
            <a:off x="8610600" y="541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2" name="Oval 34"/>
          <p:cNvSpPr>
            <a:spLocks noChangeArrowheads="1"/>
          </p:cNvSpPr>
          <p:nvPr/>
        </p:nvSpPr>
        <p:spPr bwMode="auto">
          <a:xfrm>
            <a:off x="85344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3" name="Oval 35"/>
          <p:cNvSpPr>
            <a:spLocks noChangeArrowheads="1"/>
          </p:cNvSpPr>
          <p:nvPr/>
        </p:nvSpPr>
        <p:spPr bwMode="auto">
          <a:xfrm>
            <a:off x="10134600" y="5638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4" name="Oval 36"/>
          <p:cNvSpPr>
            <a:spLocks noChangeArrowheads="1"/>
          </p:cNvSpPr>
          <p:nvPr/>
        </p:nvSpPr>
        <p:spPr bwMode="auto">
          <a:xfrm>
            <a:off x="105918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5" name="Oval 37"/>
          <p:cNvSpPr>
            <a:spLocks noChangeArrowheads="1"/>
          </p:cNvSpPr>
          <p:nvPr/>
        </p:nvSpPr>
        <p:spPr bwMode="auto">
          <a:xfrm>
            <a:off x="10744200" y="5257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9067800" y="5410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7" name="Rectangle 39"/>
          <p:cNvSpPr>
            <a:spLocks noChangeArrowheads="1"/>
          </p:cNvSpPr>
          <p:nvPr/>
        </p:nvSpPr>
        <p:spPr bwMode="auto">
          <a:xfrm>
            <a:off x="8763000" y="5638800"/>
            <a:ext cx="228600" cy="2286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8" name="Rectangle 40"/>
          <p:cNvSpPr>
            <a:spLocks noChangeArrowheads="1"/>
          </p:cNvSpPr>
          <p:nvPr/>
        </p:nvSpPr>
        <p:spPr bwMode="auto">
          <a:xfrm>
            <a:off x="10439400" y="5562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9" name="Rectangle 41"/>
          <p:cNvSpPr>
            <a:spLocks noChangeArrowheads="1"/>
          </p:cNvSpPr>
          <p:nvPr/>
        </p:nvSpPr>
        <p:spPr bwMode="auto">
          <a:xfrm>
            <a:off x="9601200" y="5638800"/>
            <a:ext cx="228600" cy="228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838200"/>
            <a:ext cx="1219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z="3600" dirty="0" smtClean="0"/>
              <a:t>Example: Google News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169025"/>
            <a:ext cx="2133600" cy="476251"/>
          </a:xfrm>
          <a:noFill/>
        </p:spPr>
        <p:txBody>
          <a:bodyPr/>
          <a:lstStyle/>
          <a:p>
            <a:fld id="{18EDCA42-236F-43F6-93D3-BB1D7F3B510B}" type="slidenum">
              <a:rPr lang="en-US" smtClean="0"/>
              <a:pPr/>
              <a:t>84</a:t>
            </a:fld>
            <a:endParaRPr lang="en-US" smtClean="0"/>
          </a:p>
        </p:txBody>
      </p:sp>
      <p:pic>
        <p:nvPicPr>
          <p:cNvPr id="69636" name="Picture 5" descr="google_new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88" y="762000"/>
            <a:ext cx="8558212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48400" y="3886200"/>
            <a:ext cx="4495800" cy="289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38900" y="41148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Top-level categories:  supervised classification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77000" y="5418138"/>
            <a:ext cx="4038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Story groupings:</a:t>
            </a:r>
          </a:p>
          <a:p>
            <a:r>
              <a:rPr lang="en-US" sz="2400">
                <a:solidFill>
                  <a:srgbClr val="FF0000"/>
                </a:solidFill>
              </a:rPr>
              <a:t>unsupervised clustering</a:t>
            </a:r>
          </a:p>
        </p:txBody>
      </p:sp>
      <p:sp>
        <p:nvSpPr>
          <p:cNvPr id="9" name="Oval 8"/>
          <p:cNvSpPr/>
          <p:nvPr/>
        </p:nvSpPr>
        <p:spPr>
          <a:xfrm>
            <a:off x="1600200" y="3733800"/>
            <a:ext cx="4800600" cy="6858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200" y="1143000"/>
            <a:ext cx="4800600" cy="6858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00200" y="5257800"/>
            <a:ext cx="4800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K-Means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[web demo]</a:t>
            </a:r>
          </a:p>
          <a:p>
            <a:pPr lvl="1"/>
            <a:r>
              <a:rPr lang="en-US" smtClean="0">
                <a:hlinkClick r:id="rId2"/>
              </a:rPr>
              <a:t>http://www.cs.washington.edu/research/imagedatabase/demo/kmcluster/</a:t>
            </a:r>
            <a:endParaRPr lang="en-US" smtClean="0"/>
          </a:p>
          <a:p>
            <a:pPr lvl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394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Classifiers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Inputs are </a:t>
            </a:r>
            <a:r>
              <a:rPr lang="en-US" sz="2800" dirty="0" smtClean="0">
                <a:solidFill>
                  <a:srgbClr val="CC0000"/>
                </a:solidFill>
              </a:rPr>
              <a:t>feature values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Each feature has a </a:t>
            </a:r>
            <a:r>
              <a:rPr lang="en-US" sz="2800" dirty="0" smtClean="0">
                <a:solidFill>
                  <a:srgbClr val="CC0000"/>
                </a:solidFill>
              </a:rPr>
              <a:t>weight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Sum is the </a:t>
            </a:r>
            <a:r>
              <a:rPr lang="en-US" sz="2800" dirty="0" smtClean="0">
                <a:solidFill>
                  <a:srgbClr val="CC0000"/>
                </a:solidFill>
              </a:rPr>
              <a:t>activation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If the activation 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Positive, output +1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Negative, output -1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0960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ym typeface="Symbol" pitchFamily="18" charset="2"/>
              </a:rPr>
              <a:t>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52578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2578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2578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8768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1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8768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2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8768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3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410200" y="4876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410200" y="52720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410200" y="5638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71628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&gt;0?</a:t>
            </a:r>
          </a:p>
        </p:txBody>
      </p:sp>
      <p:cxnSp>
        <p:nvCxnSpPr>
          <p:cNvPr id="25616" name="AutoShape 16"/>
          <p:cNvCxnSpPr>
            <a:cxnSpLocks noChangeShapeType="1"/>
            <a:stCxn id="25605" idx="3"/>
            <a:endCxn id="25615" idx="1"/>
          </p:cNvCxnSpPr>
          <p:nvPr/>
        </p:nvCxnSpPr>
        <p:spPr bwMode="auto">
          <a:xfrm>
            <a:off x="67818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78486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689350"/>
            <a:ext cx="762476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524126"/>
            <a:ext cx="4800600" cy="180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5606" grpId="0" animBg="1"/>
      <p:bldP spid="25607" grpId="0" animBg="1"/>
      <p:bldP spid="25608" grpId="0" animBg="1"/>
      <p:bldP spid="25609" grpId="0" animBg="1"/>
      <p:bldP spid="25610" grpId="0" animBg="1"/>
      <p:bldP spid="25611" grpId="0" animBg="1"/>
      <p:bldP spid="25612" grpId="0"/>
      <p:bldP spid="25613" grpId="0"/>
      <p:bldP spid="25614" grpId="0"/>
      <p:bldP spid="25615" grpId="0" animBg="1"/>
      <p:bldP spid="256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ambda_i = \alpha_{c,i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1"/>
  <p:tag name="PICTUREFILESIZE" val="401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= \mbox{score}(c,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5"/>
  <p:tag name="PICTUREFILESIZE" val="871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K(x,x') = x' \cdot x' = \sum_i x_i \, x'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56"/>
  <p:tag name="PICTUREFILESIZE" val="1429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K(x,x') = (x \cdot x' + 1)^2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047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K(x,x') = \exp(-|| x - x'||^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65"/>
  <p:tag name="PICTUREFILESIZE" val="1256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sum_{i,j} x_i x_j \, x'_i x'_j + 2 \sum_i x_i \, x'_i +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725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def\argmax{\mathop{\rm argmax}\limits}&#10;\def\argmin{\mathop{\rm argmin}\limits}&#10;\newcommand{\transpose}{\mbox{${}^{\mbox{T}}$}}&#10;\[&#10;\mbox{dist}(x,y) = (x - y)\transpose (x - y) = \sum_i (x_i - y_i)^2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419"/>
  <p:tag name="PICTUREFILESIZE" val="3804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|6.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def\argmax{\mathop{\rm argmax}\limits}&#10;\def\argmin{\mathop{\rm argmin}\limits}&#10;\[&#10;\phi(\{x_i\}, \{a_i\}, \{c_k\}) = \sum_i \textcolor{OliveGreen}{\mbox{dist}(x_i, c_{a_i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34"/>
  <p:tag name="PICTUREFILESIZE" val="373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 \cdot w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07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def\argmax{\mathop{\rm argmax}\limits}&#10;\def\argmin{\mathop{\rm argmin}\limits}&#10;\[&#10;a_i = \argmin_k \textcolor{OliveGreen}{\mbox{dist}(x_i, c_k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221"/>
  <p:tag name="PICTUREFILESIZE" val="2265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def\argmax{\mathop{\rm argmax}\limits}&#10;\def\argmin{\mathop{\rm argmin}\limits}&#10;\[&#10;\phi(\{x_i\}, \{a_i\}, \{c_k\}) =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193"/>
  <p:tag name="PICTUREFILESIZE" val="1540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def\argmax{\mathop{\rm argmax}\limits}&#10;\def\argmin{\mathop{\rm argmin}\limits}&#10;\[&#10;\sum_i \textcolor{OliveGreen}{\mbox{dist}(x_i, c_{a_i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134"/>
  <p:tag name="PICTUREFILESIZE" val="1770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c_k = \frac{1}{|\{i : a_i = k\}|}\sum_{i: a_i = k} x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248"/>
  <p:tag name="PICTUREFILESIZE" val="288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y^*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8"/>
  <p:tag name="PICTUREFILESIZE" val="5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^*\! \cdot \!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23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y = \begin{cases} &#10;+1   &amp; \textmd{if}\ \ w \cdot f(x) \geq 0 \\&#10;-1   &amp;  \textmd{if}\ \ w \cdot f(x) &lt; 0 \\&#10;\end{cases}&#10;\]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4"/>
  <p:tag name="PICTUREFILESIZE" val="9833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8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 = w_y -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8"/>
  <p:tag name="PICTUREFILESIZE" val="720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= w_{y^*} +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4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_y \cdot f(x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2"/>
  <p:tag name="PICTUREFILESIZE" val="116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(x)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"/>
  <p:tag name="PICTUREFILESIZE" val="22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SPORT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3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POLITIC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71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TECH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71"/>
  <p:tag name="PICTUREFILESIZE" val="3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mistakes} &lt; \frac{k}{\delta^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9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9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iterations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1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Guessed $y$ instead of $y^*$ on\\&#10;example $x$ with features $f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280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) \ge w_y \cdot f(x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2"/>
  <p:tag name="PICTUREFILESIZE" val="121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\tau} \,\, || \tau f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26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(w'_{y^*}+\tau f) \cdot f = (w'_y - \tau f)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2"/>
  <p:tag name="PICTUREFILESIZE" val="1356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= \frac{(w'_y- w'_{y^*}) \cdot f + 1}{2  f \cdot f 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5"/>
  <p:tag name="PICTUREFILESIZE" val="126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 =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4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5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= \min \left( \frac{(w'_y- w'_{y^*}) \cdot f + 1}{2  f \cdot f }, C \righ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8"/>
  <p:tag name="PICTUREFILESIZE" val="204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C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17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- w'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7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5"/>
  <p:tag name="PICTUREFILESIZE" val="132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0"/>
  <p:tag name="PICTUREFILESIZE" val="585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forall i, y \,\, 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02"/>
  <p:tag name="PICTUREFILESIZE" val="160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0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8 \myspace 4 \myspace 2 \myspace 1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45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3 \myspace 5 \myspace 0 \myspace 0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1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 \cdot 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220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'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4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x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8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f(x, y^*) - f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2"/>
  <p:tag name="PICTUREFILESIZE" val="117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57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^*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64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 \cdot f(s,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1"/>
  <p:tag name="PICTUREFILESIZE" val="50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\forall a\neq a^*, \phantom{xxxxxxxx}\\&#10;w \cdot f(a^*) &gt; w \cdot f(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3"/>
  <p:tag name="PICTUREFILESIZE" val="1443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langle 0.0 \,\,\, 0.0 \,\,\, 0.3 \,\,\, 0.8 \,\,\, 0.7 \,\,\, 0.1 \ldots  0.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337"/>
  <p:tag name="PICTUREFILESIZE" val="1230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sim}(x,x') = x \cdot x' = \sum_i x_i x'_i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2"/>
  <p:tag name="PICTUREFILESIZE" val="1470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sim}(x,x') = f(x) \cdot f(x') = \sum_i f_i(x) f_i(x'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30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sim}(x,x') = x \cdot x' = \sum_i x_i x'_i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2"/>
  <p:tag name="PICTUREFILESIZE" val="1470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 = {\bf 0} + f(x_1) - f(x_5) + \l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3"/>
  <p:tag name="PICTUREFILESIZE" val="11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3"/>
  <p:tag name="PICTUREFILESIZE" val="190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 = \sum_i \alpha_{i,y} \, f(x_i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0"/>
  <p:tag name="PICTUREFILESIZE" val="1147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alpha_{y} = \langle \alpha_{1,y} \,\,\, \alpha_{2,y} \,\,\, \ldots  \,\,\, \alpha_{n,y} \rangle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7"/>
  <p:tag name="PICTUREFILESIZE" val="1103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\begin{array}{rl}&#10;\mbox{score}(y, x) &amp;= \textcolor{OliveGreen}{w_y} \cdot f(x)&#10;\end{array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6"/>
  <p:tag name="PICTUREFILESIZE" val="1891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= \left( \textcolor{OliveGreen}{\sum_i \alpha_{i,y} \, f(x_i)} \right) \cdot 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7"/>
  <p:tag name="PICTUREFILESIZE" val="3245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= \textcolor{OliveGreen}{\sum_i \alpha_{i,y}} \left( f(x_i)  \cdot f(x) \right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7"/>
  <p:tag name="PICTUREFILESIZE" val="2406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= \textcolor{OliveGreen}{\sum_i \alpha_{i,y}} \,\, K(x_i, 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0"/>
  <p:tag name="PICTUREFILESIZE" val="1966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alpha_{y,n} = \alpha_{y,n} -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601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alpha_{y^*,n} = \alpha_{y^*,n}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3"/>
  <p:tag name="PICTUREFILESIZE" val="722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\begin{array}{rl}&#10;\mbox{score}(y, x) &amp;= \textcolor{OliveGreen}{w_y} \cdot f(x)&#10;\end{array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6"/>
  <p:tag name="PICTUREFILESIZE" val="1891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= \textcolor{OliveGreen}{\sum_i \alpha_{i,y}} \,\, K(x_i, 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0"/>
  <p:tag name="PICTUREFILESIZE" val="1966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49826</TotalTime>
  <Words>3290</Words>
  <Application>Microsoft Macintosh PowerPoint</Application>
  <PresentationFormat>Custom</PresentationFormat>
  <Paragraphs>682</Paragraphs>
  <Slides>85</Slides>
  <Notes>11</Notes>
  <HiddenSlides>3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dan-berkeley-nlp-v1</vt:lpstr>
      <vt:lpstr>Photo Editor Photo</vt:lpstr>
      <vt:lpstr>位图图像</vt:lpstr>
      <vt:lpstr>CS 188: Artificial Intelligence </vt:lpstr>
      <vt:lpstr>Error-Driven Classification</vt:lpstr>
      <vt:lpstr>Errors, and What to Do</vt:lpstr>
      <vt:lpstr>What to Do About Errors</vt:lpstr>
      <vt:lpstr>Later On…</vt:lpstr>
      <vt:lpstr>Linear Classifiers</vt:lpstr>
      <vt:lpstr>Feature Vectors</vt:lpstr>
      <vt:lpstr>Some (Simplified) Biology</vt:lpstr>
      <vt:lpstr>Linear Classifiers</vt:lpstr>
      <vt:lpstr>Weights</vt:lpstr>
      <vt:lpstr>Decision Rules</vt:lpstr>
      <vt:lpstr>Binary Decision Rule</vt:lpstr>
      <vt:lpstr>Weight Updates</vt:lpstr>
      <vt:lpstr>Learning: Binary Perceptron</vt:lpstr>
      <vt:lpstr>Learning: Binary Perceptron</vt:lpstr>
      <vt:lpstr>Examples: Perceptron</vt:lpstr>
      <vt:lpstr>Multiclass Decision Rule</vt:lpstr>
      <vt:lpstr>Learning: Multiclass Perceptron</vt:lpstr>
      <vt:lpstr>Example: Multiclass Perceptron</vt:lpstr>
      <vt:lpstr>Properties of Perceptrons</vt:lpstr>
      <vt:lpstr>Examples: Perceptron</vt:lpstr>
      <vt:lpstr>Improving the Perceptron</vt:lpstr>
      <vt:lpstr>Problems with the Perceptron</vt:lpstr>
      <vt:lpstr>Fixing the Perceptron</vt:lpstr>
      <vt:lpstr>Minimum Correcting Update</vt:lpstr>
      <vt:lpstr>Maximum Step Size</vt:lpstr>
      <vt:lpstr>Linear Separators</vt:lpstr>
      <vt:lpstr>Support Vector Machines</vt:lpstr>
      <vt:lpstr>Classification: Comparison</vt:lpstr>
      <vt:lpstr>Web Search</vt:lpstr>
      <vt:lpstr>Extension: Web Search</vt:lpstr>
      <vt:lpstr>Feature-Based Ranking</vt:lpstr>
      <vt:lpstr>Perceptron for Ranking</vt:lpstr>
      <vt:lpstr>Apprenticeship</vt:lpstr>
      <vt:lpstr>Pacman Apprenticeship!</vt:lpstr>
      <vt:lpstr>Video of Demo Pacman Apprentice</vt:lpstr>
      <vt:lpstr>CS 188: Artificial Intelligence </vt:lpstr>
      <vt:lpstr>Case-Based Learning</vt:lpstr>
      <vt:lpstr>Non-Separable Data</vt:lpstr>
      <vt:lpstr>Case-Based Reasoning</vt:lpstr>
      <vt:lpstr>Parametric / Non-Parametric</vt:lpstr>
      <vt:lpstr>Nearest-Neighbor Classification</vt:lpstr>
      <vt:lpstr>Similarity Functions</vt:lpstr>
      <vt:lpstr>Basic Similarity</vt:lpstr>
      <vt:lpstr>Invariant Metrics</vt:lpstr>
      <vt:lpstr>Rotation Invariant Metrics</vt:lpstr>
      <vt:lpstr>Tangent Families</vt:lpstr>
      <vt:lpstr>Template Deformation</vt:lpstr>
      <vt:lpstr>A Tale of Two Approaches…</vt:lpstr>
      <vt:lpstr>Kernelization</vt:lpstr>
      <vt:lpstr>Perceptron Weights</vt:lpstr>
      <vt:lpstr>Dual Perceptron</vt:lpstr>
      <vt:lpstr>Dual Perceptron</vt:lpstr>
      <vt:lpstr>Kernelized Perceptron</vt:lpstr>
      <vt:lpstr>Kernelized Perceptron Structure</vt:lpstr>
      <vt:lpstr>Kernels: Who Cares?</vt:lpstr>
      <vt:lpstr>Non-Linearity</vt:lpstr>
      <vt:lpstr>Non-Linear Separators</vt:lpstr>
      <vt:lpstr>Non-Linear Separators</vt:lpstr>
      <vt:lpstr>Some Kernels</vt:lpstr>
      <vt:lpstr>Why Kernels?</vt:lpstr>
      <vt:lpstr>Recap: Classification</vt:lpstr>
      <vt:lpstr>Clustering</vt:lpstr>
      <vt:lpstr>Clustering</vt:lpstr>
      <vt:lpstr>Clustering</vt:lpstr>
      <vt:lpstr>K-Means</vt:lpstr>
      <vt:lpstr>K-Means</vt:lpstr>
      <vt:lpstr>K-Means Example</vt:lpstr>
      <vt:lpstr>Segmentation as clustering</vt:lpstr>
      <vt:lpstr>PowerPoint Presentation</vt:lpstr>
      <vt:lpstr>Segmentation as clustering</vt:lpstr>
      <vt:lpstr>K-Means as Optimization</vt:lpstr>
      <vt:lpstr>Phase I: Update Assignments</vt:lpstr>
      <vt:lpstr>Phase II: Update Means</vt:lpstr>
      <vt:lpstr>Initialization</vt:lpstr>
      <vt:lpstr>K-Means Getting Stuck</vt:lpstr>
      <vt:lpstr>K-Means Questions</vt:lpstr>
      <vt:lpstr>Example: K-means for feature quantization</vt:lpstr>
      <vt:lpstr>Example: K-means for feature quantization</vt:lpstr>
      <vt:lpstr>PowerPoint Presentation</vt:lpstr>
      <vt:lpstr>Agglomerative Clustering</vt:lpstr>
      <vt:lpstr>Agglomerative Clustering</vt:lpstr>
      <vt:lpstr>Agglomerative Clustering</vt:lpstr>
      <vt:lpstr>Example: Google News</vt:lpstr>
      <vt:lpstr>Example: K-Means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Peter Stone</cp:lastModifiedBy>
  <cp:revision>2909</cp:revision>
  <cp:lastPrinted>2014-04-15T18:16:16Z</cp:lastPrinted>
  <dcterms:created xsi:type="dcterms:W3CDTF">2004-08-27T04:16:05Z</dcterms:created>
  <dcterms:modified xsi:type="dcterms:W3CDTF">2015-04-20T01:53:05Z</dcterms:modified>
</cp:coreProperties>
</file>