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0.xml" ContentType="application/vnd.openxmlformats-officedocument.presentationml.notesSlide+xml"/>
  <Override PartName="/ppt/embeddings/oleObject5.bin" ContentType="application/vnd.openxmlformats-officedocument.oleObject"/>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95"/>
  </p:notesMasterIdLst>
  <p:handoutMasterIdLst>
    <p:handoutMasterId r:id="rId96"/>
  </p:handoutMasterIdLst>
  <p:sldIdLst>
    <p:sldId id="729" r:id="rId2"/>
    <p:sldId id="661" r:id="rId3"/>
    <p:sldId id="731" r:id="rId4"/>
    <p:sldId id="757" r:id="rId5"/>
    <p:sldId id="660" r:id="rId6"/>
    <p:sldId id="662" r:id="rId7"/>
    <p:sldId id="694" r:id="rId8"/>
    <p:sldId id="748" r:id="rId9"/>
    <p:sldId id="733" r:id="rId10"/>
    <p:sldId id="741" r:id="rId11"/>
    <p:sldId id="742" r:id="rId12"/>
    <p:sldId id="734" r:id="rId13"/>
    <p:sldId id="743" r:id="rId14"/>
    <p:sldId id="667" r:id="rId15"/>
    <p:sldId id="716" r:id="rId16"/>
    <p:sldId id="717" r:id="rId17"/>
    <p:sldId id="744" r:id="rId18"/>
    <p:sldId id="735" r:id="rId19"/>
    <p:sldId id="749" r:id="rId20"/>
    <p:sldId id="746" r:id="rId21"/>
    <p:sldId id="758" r:id="rId22"/>
    <p:sldId id="759" r:id="rId23"/>
    <p:sldId id="736" r:id="rId24"/>
    <p:sldId id="648" r:id="rId25"/>
    <p:sldId id="752" r:id="rId26"/>
    <p:sldId id="760" r:id="rId27"/>
    <p:sldId id="762" r:id="rId28"/>
    <p:sldId id="751" r:id="rId29"/>
    <p:sldId id="649" r:id="rId30"/>
    <p:sldId id="682" r:id="rId31"/>
    <p:sldId id="763" r:id="rId32"/>
    <p:sldId id="715" r:id="rId33"/>
    <p:sldId id="764" r:id="rId34"/>
    <p:sldId id="765" r:id="rId35"/>
    <p:sldId id="766" r:id="rId36"/>
    <p:sldId id="745" r:id="rId37"/>
    <p:sldId id="737" r:id="rId38"/>
    <p:sldId id="738" r:id="rId39"/>
    <p:sldId id="723" r:id="rId40"/>
    <p:sldId id="747" r:id="rId41"/>
    <p:sldId id="813" r:id="rId42"/>
    <p:sldId id="727" r:id="rId43"/>
    <p:sldId id="815" r:id="rId44"/>
    <p:sldId id="816" r:id="rId45"/>
    <p:sldId id="817" r:id="rId46"/>
    <p:sldId id="818" r:id="rId47"/>
    <p:sldId id="720" r:id="rId48"/>
    <p:sldId id="767" r:id="rId49"/>
    <p:sldId id="768" r:id="rId50"/>
    <p:sldId id="769" r:id="rId51"/>
    <p:sldId id="770" r:id="rId52"/>
    <p:sldId id="771" r:id="rId53"/>
    <p:sldId id="772" r:id="rId54"/>
    <p:sldId id="773" r:id="rId55"/>
    <p:sldId id="774" r:id="rId56"/>
    <p:sldId id="775" r:id="rId57"/>
    <p:sldId id="776" r:id="rId58"/>
    <p:sldId id="777" r:id="rId59"/>
    <p:sldId id="778" r:id="rId60"/>
    <p:sldId id="779" r:id="rId61"/>
    <p:sldId id="780" r:id="rId62"/>
    <p:sldId id="781" r:id="rId63"/>
    <p:sldId id="782" r:id="rId64"/>
    <p:sldId id="783" r:id="rId65"/>
    <p:sldId id="784" r:id="rId66"/>
    <p:sldId id="785" r:id="rId67"/>
    <p:sldId id="786" r:id="rId68"/>
    <p:sldId id="787" r:id="rId69"/>
    <p:sldId id="788" r:id="rId70"/>
    <p:sldId id="789" r:id="rId71"/>
    <p:sldId id="790" r:id="rId72"/>
    <p:sldId id="791" r:id="rId73"/>
    <p:sldId id="792" r:id="rId74"/>
    <p:sldId id="793" r:id="rId75"/>
    <p:sldId id="794" r:id="rId76"/>
    <p:sldId id="795" r:id="rId77"/>
    <p:sldId id="796" r:id="rId78"/>
    <p:sldId id="797" r:id="rId79"/>
    <p:sldId id="798" r:id="rId80"/>
    <p:sldId id="799" r:id="rId81"/>
    <p:sldId id="800" r:id="rId82"/>
    <p:sldId id="801" r:id="rId83"/>
    <p:sldId id="802" r:id="rId84"/>
    <p:sldId id="803" r:id="rId85"/>
    <p:sldId id="804" r:id="rId86"/>
    <p:sldId id="805" r:id="rId87"/>
    <p:sldId id="806" r:id="rId88"/>
    <p:sldId id="807" r:id="rId89"/>
    <p:sldId id="808" r:id="rId90"/>
    <p:sldId id="809" r:id="rId91"/>
    <p:sldId id="810" r:id="rId92"/>
    <p:sldId id="811" r:id="rId93"/>
    <p:sldId id="812" r:id="rId94"/>
  </p:sldIdLst>
  <p:sldSz cx="12192000" cy="6858000"/>
  <p:notesSz cx="7315200" cy="9601200"/>
  <p:custDataLst>
    <p:tags r:id="rId9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27" autoAdjust="0"/>
    <p:restoredTop sz="80422" autoAdjust="0"/>
  </p:normalViewPr>
  <p:slideViewPr>
    <p:cSldViewPr>
      <p:cViewPr varScale="1">
        <p:scale>
          <a:sx n="72" d="100"/>
          <a:sy n="72" d="100"/>
        </p:scale>
        <p:origin x="-12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46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interSettings" Target="printerSettings/printerSettings1.bin"/><Relationship Id="rId98" Type="http://schemas.openxmlformats.org/officeDocument/2006/relationships/tags" Target="tags/tag1.xml"/><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a:t>
            </a:r>
            <a:r>
              <a:rPr lang="en-US" baseline="0" smtClean="0"/>
              <a:t>Thanks!</a:t>
            </a:r>
            <a:endParaRPr lang="en-US" sz="120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38</a:t>
            </a:fld>
            <a:endParaRPr lang="en-US" smtClean="0">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39</a:t>
            </a:fld>
            <a:endParaRPr lang="en-US" smtClean="0">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smtClean="0">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40</a:t>
            </a:fld>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defRPr sz="1200">
                <a:solidFill>
                  <a:schemeClr val="tx1"/>
                </a:solidFill>
                <a:latin typeface="Arial" charset="0"/>
                <a:ea typeface="ＭＳ Ｐゴシック" charset="0"/>
              </a:defRPr>
            </a:lvl1pPr>
            <a:lvl2pPr marL="724554" indent="-278295" defTabSz="941920">
              <a:defRPr sz="1200">
                <a:solidFill>
                  <a:schemeClr val="tx1"/>
                </a:solidFill>
                <a:latin typeface="Arial" charset="0"/>
                <a:ea typeface="ＭＳ Ｐゴシック" charset="0"/>
              </a:defRPr>
            </a:lvl2pPr>
            <a:lvl3pPr marL="1114826" indent="-222307" defTabSz="941920">
              <a:defRPr sz="1200">
                <a:solidFill>
                  <a:schemeClr val="tx1"/>
                </a:solidFill>
                <a:latin typeface="Arial" charset="0"/>
                <a:ea typeface="ＭＳ Ｐゴシック" charset="0"/>
              </a:defRPr>
            </a:lvl3pPr>
            <a:lvl4pPr marL="1561085" indent="-222307" defTabSz="941920">
              <a:defRPr sz="1200">
                <a:solidFill>
                  <a:schemeClr val="tx1"/>
                </a:solidFill>
                <a:latin typeface="Arial" charset="0"/>
                <a:ea typeface="ＭＳ Ｐゴシック" charset="0"/>
              </a:defRPr>
            </a:lvl4pPr>
            <a:lvl5pPr marL="2007345" indent="-222307" defTabSz="941920">
              <a:defRPr sz="1200">
                <a:solidFill>
                  <a:schemeClr val="tx1"/>
                </a:solidFill>
                <a:latin typeface="Arial" charset="0"/>
                <a:ea typeface="ＭＳ Ｐゴシック" charset="0"/>
              </a:defRPr>
            </a:lvl5pPr>
            <a:lvl6pPr marL="2481598" indent="-222307" defTabSz="941920" eaLnBrk="0" fontAlgn="base" hangingPunct="0">
              <a:spcBef>
                <a:spcPct val="30000"/>
              </a:spcBef>
              <a:spcAft>
                <a:spcPct val="0"/>
              </a:spcAft>
              <a:defRPr sz="1200">
                <a:solidFill>
                  <a:schemeClr val="tx1"/>
                </a:solidFill>
                <a:latin typeface="Arial" charset="0"/>
                <a:ea typeface="ＭＳ Ｐゴシック" charset="0"/>
              </a:defRPr>
            </a:lvl6pPr>
            <a:lvl7pPr marL="2955852" indent="-222307" defTabSz="941920" eaLnBrk="0" fontAlgn="base" hangingPunct="0">
              <a:spcBef>
                <a:spcPct val="30000"/>
              </a:spcBef>
              <a:spcAft>
                <a:spcPct val="0"/>
              </a:spcAft>
              <a:defRPr sz="1200">
                <a:solidFill>
                  <a:schemeClr val="tx1"/>
                </a:solidFill>
                <a:latin typeface="Arial" charset="0"/>
                <a:ea typeface="ＭＳ Ｐゴシック" charset="0"/>
              </a:defRPr>
            </a:lvl7pPr>
            <a:lvl8pPr marL="3430105" indent="-222307" defTabSz="941920" eaLnBrk="0" fontAlgn="base" hangingPunct="0">
              <a:spcBef>
                <a:spcPct val="30000"/>
              </a:spcBef>
              <a:spcAft>
                <a:spcPct val="0"/>
              </a:spcAft>
              <a:defRPr sz="1200">
                <a:solidFill>
                  <a:schemeClr val="tx1"/>
                </a:solidFill>
                <a:latin typeface="Arial" charset="0"/>
                <a:ea typeface="ＭＳ Ｐゴシック" charset="0"/>
              </a:defRPr>
            </a:lvl8pPr>
            <a:lvl9pPr marL="3904359" indent="-222307" defTabSz="941920" eaLnBrk="0" fontAlgn="base" hangingPunct="0">
              <a:spcBef>
                <a:spcPct val="30000"/>
              </a:spcBef>
              <a:spcAft>
                <a:spcPct val="0"/>
              </a:spcAft>
              <a:defRPr sz="1200">
                <a:solidFill>
                  <a:schemeClr val="tx1"/>
                </a:solidFill>
                <a:latin typeface="Arial" charset="0"/>
                <a:ea typeface="ＭＳ Ｐゴシック" charset="0"/>
              </a:defRPr>
            </a:lvl9pPr>
          </a:lstStyle>
          <a:p>
            <a:fld id="{E661AD01-4CD8-6649-B9D0-F5C481E66C5D}" type="slidenum">
              <a:rPr lang="en-US"/>
              <a:pPr/>
              <a:t>41</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75693" y="4561226"/>
            <a:ext cx="5363817" cy="43185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smtClean="0">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42</a:t>
            </a:fld>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890873"/>
            <a:endParaRPr lang="en-US">
              <a:latin typeface="Arial"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defRPr>
                <a:solidFill>
                  <a:schemeClr val="tx1"/>
                </a:solidFill>
                <a:latin typeface="Arial" charset="0"/>
                <a:ea typeface="ＭＳ Ｐゴシック" charset="0"/>
              </a:defRPr>
            </a:lvl1pPr>
            <a:lvl2pPr marL="770662" indent="-296408" defTabSz="941920">
              <a:defRPr>
                <a:solidFill>
                  <a:schemeClr val="tx1"/>
                </a:solidFill>
                <a:latin typeface="Arial" charset="0"/>
                <a:ea typeface="ＭＳ Ｐゴシック" charset="0"/>
              </a:defRPr>
            </a:lvl2pPr>
            <a:lvl3pPr marL="1185634" indent="-237127" defTabSz="941920">
              <a:defRPr>
                <a:solidFill>
                  <a:schemeClr val="tx1"/>
                </a:solidFill>
                <a:latin typeface="Arial" charset="0"/>
                <a:ea typeface="ＭＳ Ｐゴシック" charset="0"/>
              </a:defRPr>
            </a:lvl3pPr>
            <a:lvl4pPr marL="1659887" indent="-237127" defTabSz="941920">
              <a:defRPr>
                <a:solidFill>
                  <a:schemeClr val="tx1"/>
                </a:solidFill>
                <a:latin typeface="Arial" charset="0"/>
                <a:ea typeface="ＭＳ Ｐゴシック" charset="0"/>
              </a:defRPr>
            </a:lvl4pPr>
            <a:lvl5pPr marL="2134141" indent="-237127" defTabSz="941920">
              <a:defRPr>
                <a:solidFill>
                  <a:schemeClr val="tx1"/>
                </a:solidFill>
                <a:latin typeface="Arial" charset="0"/>
                <a:ea typeface="ＭＳ Ｐゴシック" charset="0"/>
              </a:defRPr>
            </a:lvl5pPr>
            <a:lvl6pPr marL="2608395" indent="-237127" defTabSz="941920" eaLnBrk="0" fontAlgn="base" hangingPunct="0">
              <a:spcBef>
                <a:spcPct val="0"/>
              </a:spcBef>
              <a:spcAft>
                <a:spcPct val="0"/>
              </a:spcAft>
              <a:defRPr>
                <a:solidFill>
                  <a:schemeClr val="tx1"/>
                </a:solidFill>
                <a:latin typeface="Arial" charset="0"/>
                <a:ea typeface="ＭＳ Ｐゴシック" charset="0"/>
              </a:defRPr>
            </a:lvl6pPr>
            <a:lvl7pPr marL="3082648" indent="-237127" defTabSz="941920" eaLnBrk="0" fontAlgn="base" hangingPunct="0">
              <a:spcBef>
                <a:spcPct val="0"/>
              </a:spcBef>
              <a:spcAft>
                <a:spcPct val="0"/>
              </a:spcAft>
              <a:defRPr>
                <a:solidFill>
                  <a:schemeClr val="tx1"/>
                </a:solidFill>
                <a:latin typeface="Arial" charset="0"/>
                <a:ea typeface="ＭＳ Ｐゴシック" charset="0"/>
              </a:defRPr>
            </a:lvl7pPr>
            <a:lvl8pPr marL="3556902" indent="-237127" defTabSz="941920" eaLnBrk="0" fontAlgn="base" hangingPunct="0">
              <a:spcBef>
                <a:spcPct val="0"/>
              </a:spcBef>
              <a:spcAft>
                <a:spcPct val="0"/>
              </a:spcAft>
              <a:defRPr>
                <a:solidFill>
                  <a:schemeClr val="tx1"/>
                </a:solidFill>
                <a:latin typeface="Arial" charset="0"/>
                <a:ea typeface="ＭＳ Ｐゴシック" charset="0"/>
              </a:defRPr>
            </a:lvl8pPr>
            <a:lvl9pPr marL="4031155" indent="-237127" defTabSz="941920" eaLnBrk="0" fontAlgn="base" hangingPunct="0">
              <a:spcBef>
                <a:spcPct val="0"/>
              </a:spcBef>
              <a:spcAft>
                <a:spcPct val="0"/>
              </a:spcAft>
              <a:defRPr>
                <a:solidFill>
                  <a:schemeClr val="tx1"/>
                </a:solidFill>
                <a:latin typeface="Arial" charset="0"/>
                <a:ea typeface="ＭＳ Ｐゴシック" charset="0"/>
              </a:defRPr>
            </a:lvl9pPr>
          </a:lstStyle>
          <a:p>
            <a:fld id="{DC254ECA-5837-BB45-907E-B4C9480F89AC}" type="slidenum">
              <a:rPr lang="en-US"/>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defRPr>
                <a:solidFill>
                  <a:schemeClr val="tx1"/>
                </a:solidFill>
                <a:latin typeface="Arial" charset="0"/>
                <a:ea typeface="ＭＳ Ｐゴシック" charset="0"/>
              </a:defRPr>
            </a:lvl1pPr>
            <a:lvl2pPr marL="770662" indent="-296408" defTabSz="941920">
              <a:defRPr>
                <a:solidFill>
                  <a:schemeClr val="tx1"/>
                </a:solidFill>
                <a:latin typeface="Arial" charset="0"/>
                <a:ea typeface="ＭＳ Ｐゴシック" charset="0"/>
              </a:defRPr>
            </a:lvl2pPr>
            <a:lvl3pPr marL="1185634" indent="-237127" defTabSz="941920">
              <a:defRPr>
                <a:solidFill>
                  <a:schemeClr val="tx1"/>
                </a:solidFill>
                <a:latin typeface="Arial" charset="0"/>
                <a:ea typeface="ＭＳ Ｐゴシック" charset="0"/>
              </a:defRPr>
            </a:lvl3pPr>
            <a:lvl4pPr marL="1659887" indent="-237127" defTabSz="941920">
              <a:defRPr>
                <a:solidFill>
                  <a:schemeClr val="tx1"/>
                </a:solidFill>
                <a:latin typeface="Arial" charset="0"/>
                <a:ea typeface="ＭＳ Ｐゴシック" charset="0"/>
              </a:defRPr>
            </a:lvl4pPr>
            <a:lvl5pPr marL="2134141" indent="-237127" defTabSz="941920">
              <a:defRPr>
                <a:solidFill>
                  <a:schemeClr val="tx1"/>
                </a:solidFill>
                <a:latin typeface="Arial" charset="0"/>
                <a:ea typeface="ＭＳ Ｐゴシック" charset="0"/>
              </a:defRPr>
            </a:lvl5pPr>
            <a:lvl6pPr marL="2608395" indent="-237127" defTabSz="941920" eaLnBrk="0" fontAlgn="base" hangingPunct="0">
              <a:spcBef>
                <a:spcPct val="0"/>
              </a:spcBef>
              <a:spcAft>
                <a:spcPct val="0"/>
              </a:spcAft>
              <a:defRPr>
                <a:solidFill>
                  <a:schemeClr val="tx1"/>
                </a:solidFill>
                <a:latin typeface="Arial" charset="0"/>
                <a:ea typeface="ＭＳ Ｐゴシック" charset="0"/>
              </a:defRPr>
            </a:lvl6pPr>
            <a:lvl7pPr marL="3082648" indent="-237127" defTabSz="941920" eaLnBrk="0" fontAlgn="base" hangingPunct="0">
              <a:spcBef>
                <a:spcPct val="0"/>
              </a:spcBef>
              <a:spcAft>
                <a:spcPct val="0"/>
              </a:spcAft>
              <a:defRPr>
                <a:solidFill>
                  <a:schemeClr val="tx1"/>
                </a:solidFill>
                <a:latin typeface="Arial" charset="0"/>
                <a:ea typeface="ＭＳ Ｐゴシック" charset="0"/>
              </a:defRPr>
            </a:lvl7pPr>
            <a:lvl8pPr marL="3556902" indent="-237127" defTabSz="941920" eaLnBrk="0" fontAlgn="base" hangingPunct="0">
              <a:spcBef>
                <a:spcPct val="0"/>
              </a:spcBef>
              <a:spcAft>
                <a:spcPct val="0"/>
              </a:spcAft>
              <a:defRPr>
                <a:solidFill>
                  <a:schemeClr val="tx1"/>
                </a:solidFill>
                <a:latin typeface="Arial" charset="0"/>
                <a:ea typeface="ＭＳ Ｐゴシック" charset="0"/>
              </a:defRPr>
            </a:lvl8pPr>
            <a:lvl9pPr marL="4031155" indent="-237127" defTabSz="941920" eaLnBrk="0" fontAlgn="base" hangingPunct="0">
              <a:spcBef>
                <a:spcPct val="0"/>
              </a:spcBef>
              <a:spcAft>
                <a:spcPct val="0"/>
              </a:spcAft>
              <a:defRPr>
                <a:solidFill>
                  <a:schemeClr val="tx1"/>
                </a:solidFill>
                <a:latin typeface="Arial" charset="0"/>
                <a:ea typeface="ＭＳ Ｐゴシック" charset="0"/>
              </a:defRPr>
            </a:lvl9pPr>
          </a:lstStyle>
          <a:p>
            <a:fld id="{45E98845-3D90-464C-9FBD-F0FD9AA7B917}" type="slidenum">
              <a:rPr lang="en-US"/>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defRPr>
                <a:solidFill>
                  <a:schemeClr val="tx1"/>
                </a:solidFill>
                <a:latin typeface="Arial" charset="0"/>
                <a:ea typeface="ＭＳ Ｐゴシック" charset="0"/>
              </a:defRPr>
            </a:lvl1pPr>
            <a:lvl2pPr marL="770662" indent="-296408" defTabSz="941920">
              <a:defRPr>
                <a:solidFill>
                  <a:schemeClr val="tx1"/>
                </a:solidFill>
                <a:latin typeface="Arial" charset="0"/>
                <a:ea typeface="ＭＳ Ｐゴシック" charset="0"/>
              </a:defRPr>
            </a:lvl2pPr>
            <a:lvl3pPr marL="1185634" indent="-237127" defTabSz="941920">
              <a:defRPr>
                <a:solidFill>
                  <a:schemeClr val="tx1"/>
                </a:solidFill>
                <a:latin typeface="Arial" charset="0"/>
                <a:ea typeface="ＭＳ Ｐゴシック" charset="0"/>
              </a:defRPr>
            </a:lvl3pPr>
            <a:lvl4pPr marL="1659887" indent="-237127" defTabSz="941920">
              <a:defRPr>
                <a:solidFill>
                  <a:schemeClr val="tx1"/>
                </a:solidFill>
                <a:latin typeface="Arial" charset="0"/>
                <a:ea typeface="ＭＳ Ｐゴシック" charset="0"/>
              </a:defRPr>
            </a:lvl4pPr>
            <a:lvl5pPr marL="2134141" indent="-237127" defTabSz="941920">
              <a:defRPr>
                <a:solidFill>
                  <a:schemeClr val="tx1"/>
                </a:solidFill>
                <a:latin typeface="Arial" charset="0"/>
                <a:ea typeface="ＭＳ Ｐゴシック" charset="0"/>
              </a:defRPr>
            </a:lvl5pPr>
            <a:lvl6pPr marL="2608395" indent="-237127" defTabSz="941920" eaLnBrk="0" fontAlgn="base" hangingPunct="0">
              <a:spcBef>
                <a:spcPct val="0"/>
              </a:spcBef>
              <a:spcAft>
                <a:spcPct val="0"/>
              </a:spcAft>
              <a:defRPr>
                <a:solidFill>
                  <a:schemeClr val="tx1"/>
                </a:solidFill>
                <a:latin typeface="Arial" charset="0"/>
                <a:ea typeface="ＭＳ Ｐゴシック" charset="0"/>
              </a:defRPr>
            </a:lvl6pPr>
            <a:lvl7pPr marL="3082648" indent="-237127" defTabSz="941920" eaLnBrk="0" fontAlgn="base" hangingPunct="0">
              <a:spcBef>
                <a:spcPct val="0"/>
              </a:spcBef>
              <a:spcAft>
                <a:spcPct val="0"/>
              </a:spcAft>
              <a:defRPr>
                <a:solidFill>
                  <a:schemeClr val="tx1"/>
                </a:solidFill>
                <a:latin typeface="Arial" charset="0"/>
                <a:ea typeface="ＭＳ Ｐゴシック" charset="0"/>
              </a:defRPr>
            </a:lvl7pPr>
            <a:lvl8pPr marL="3556902" indent="-237127" defTabSz="941920" eaLnBrk="0" fontAlgn="base" hangingPunct="0">
              <a:spcBef>
                <a:spcPct val="0"/>
              </a:spcBef>
              <a:spcAft>
                <a:spcPct val="0"/>
              </a:spcAft>
              <a:defRPr>
                <a:solidFill>
                  <a:schemeClr val="tx1"/>
                </a:solidFill>
                <a:latin typeface="Arial" charset="0"/>
                <a:ea typeface="ＭＳ Ｐゴシック" charset="0"/>
              </a:defRPr>
            </a:lvl8pPr>
            <a:lvl9pPr marL="4031155" indent="-237127" defTabSz="941920" eaLnBrk="0" fontAlgn="base" hangingPunct="0">
              <a:spcBef>
                <a:spcPct val="0"/>
              </a:spcBef>
              <a:spcAft>
                <a:spcPct val="0"/>
              </a:spcAft>
              <a:defRPr>
                <a:solidFill>
                  <a:schemeClr val="tx1"/>
                </a:solidFill>
                <a:latin typeface="Arial" charset="0"/>
                <a:ea typeface="ＭＳ Ｐゴシック" charset="0"/>
              </a:defRPr>
            </a:lvl9pPr>
          </a:lstStyle>
          <a:p>
            <a:fld id="{6A892664-0591-2D41-AB98-5C0AE4154CC9}" type="slidenum">
              <a:rPr lang="en-US"/>
              <a:pPr/>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defRPr>
                <a:solidFill>
                  <a:schemeClr val="tx1"/>
                </a:solidFill>
                <a:latin typeface="Arial" charset="0"/>
                <a:ea typeface="ＭＳ Ｐゴシック" charset="0"/>
              </a:defRPr>
            </a:lvl1pPr>
            <a:lvl2pPr marL="770662" indent="-296408" defTabSz="941920">
              <a:defRPr>
                <a:solidFill>
                  <a:schemeClr val="tx1"/>
                </a:solidFill>
                <a:latin typeface="Arial" charset="0"/>
                <a:ea typeface="ＭＳ Ｐゴシック" charset="0"/>
              </a:defRPr>
            </a:lvl2pPr>
            <a:lvl3pPr marL="1185634" indent="-237127" defTabSz="941920">
              <a:defRPr>
                <a:solidFill>
                  <a:schemeClr val="tx1"/>
                </a:solidFill>
                <a:latin typeface="Arial" charset="0"/>
                <a:ea typeface="ＭＳ Ｐゴシック" charset="0"/>
              </a:defRPr>
            </a:lvl3pPr>
            <a:lvl4pPr marL="1659887" indent="-237127" defTabSz="941920">
              <a:defRPr>
                <a:solidFill>
                  <a:schemeClr val="tx1"/>
                </a:solidFill>
                <a:latin typeface="Arial" charset="0"/>
                <a:ea typeface="ＭＳ Ｐゴシック" charset="0"/>
              </a:defRPr>
            </a:lvl4pPr>
            <a:lvl5pPr marL="2134141" indent="-237127" defTabSz="941920">
              <a:defRPr>
                <a:solidFill>
                  <a:schemeClr val="tx1"/>
                </a:solidFill>
                <a:latin typeface="Arial" charset="0"/>
                <a:ea typeface="ＭＳ Ｐゴシック" charset="0"/>
              </a:defRPr>
            </a:lvl5pPr>
            <a:lvl6pPr marL="2608395" indent="-237127" defTabSz="941920" eaLnBrk="0" fontAlgn="base" hangingPunct="0">
              <a:spcBef>
                <a:spcPct val="0"/>
              </a:spcBef>
              <a:spcAft>
                <a:spcPct val="0"/>
              </a:spcAft>
              <a:defRPr>
                <a:solidFill>
                  <a:schemeClr val="tx1"/>
                </a:solidFill>
                <a:latin typeface="Arial" charset="0"/>
                <a:ea typeface="ＭＳ Ｐゴシック" charset="0"/>
              </a:defRPr>
            </a:lvl6pPr>
            <a:lvl7pPr marL="3082648" indent="-237127" defTabSz="941920" eaLnBrk="0" fontAlgn="base" hangingPunct="0">
              <a:spcBef>
                <a:spcPct val="0"/>
              </a:spcBef>
              <a:spcAft>
                <a:spcPct val="0"/>
              </a:spcAft>
              <a:defRPr>
                <a:solidFill>
                  <a:schemeClr val="tx1"/>
                </a:solidFill>
                <a:latin typeface="Arial" charset="0"/>
                <a:ea typeface="ＭＳ Ｐゴシック" charset="0"/>
              </a:defRPr>
            </a:lvl7pPr>
            <a:lvl8pPr marL="3556902" indent="-237127" defTabSz="941920" eaLnBrk="0" fontAlgn="base" hangingPunct="0">
              <a:spcBef>
                <a:spcPct val="0"/>
              </a:spcBef>
              <a:spcAft>
                <a:spcPct val="0"/>
              </a:spcAft>
              <a:defRPr>
                <a:solidFill>
                  <a:schemeClr val="tx1"/>
                </a:solidFill>
                <a:latin typeface="Arial" charset="0"/>
                <a:ea typeface="ＭＳ Ｐゴシック" charset="0"/>
              </a:defRPr>
            </a:lvl8pPr>
            <a:lvl9pPr marL="4031155" indent="-237127" defTabSz="941920" eaLnBrk="0" fontAlgn="base" hangingPunct="0">
              <a:spcBef>
                <a:spcPct val="0"/>
              </a:spcBef>
              <a:spcAft>
                <a:spcPct val="0"/>
              </a:spcAft>
              <a:defRPr>
                <a:solidFill>
                  <a:schemeClr val="tx1"/>
                </a:solidFill>
                <a:latin typeface="Arial" charset="0"/>
                <a:ea typeface="ＭＳ Ｐゴシック" charset="0"/>
              </a:defRPr>
            </a:lvl9pPr>
          </a:lstStyle>
          <a:p>
            <a:fld id="{25037EFE-5BAD-4D43-972D-D6F55B08D20B}" type="slidenum">
              <a:rPr lang="en-US"/>
              <a:pPr/>
              <a:t>46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a:t>
            </a:r>
            <a:r>
              <a:rPr lang="en-US" baseline="0" smtClean="0"/>
              <a:t>Thanks!</a:t>
            </a:r>
            <a:endParaRPr lang="en-US" sz="120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48</a:t>
            </a:fld>
            <a:endParaRPr lang="en-US"/>
          </a:p>
        </p:txBody>
      </p:sp>
    </p:spTree>
    <p:extLst>
      <p:ext uri="{BB962C8B-B14F-4D97-AF65-F5344CB8AC3E}">
        <p14:creationId xmlns:p14="http://schemas.microsoft.com/office/powerpoint/2010/main" val="75770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smtClean="0">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At</a:t>
            </a:r>
            <a:r>
              <a:rPr lang="en-US" baseline="0" dirty="0" smtClean="0"/>
              <a:t> least 10, or otherwise just rather dead; or just 100, or otherwise rather dead; that’s yet something different than </a:t>
            </a:r>
            <a:r>
              <a:rPr lang="en-US" baseline="0" dirty="0" err="1" smtClean="0"/>
              <a:t>minimax</a:t>
            </a:r>
            <a:r>
              <a:rPr lang="en-US" baseline="0" dirty="0" smtClean="0"/>
              <a:t> or </a:t>
            </a:r>
            <a:r>
              <a:rPr lang="en-US" baseline="0" dirty="0" err="1" smtClean="0"/>
              <a:t>expectimax</a:t>
            </a:r>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50</a:t>
            </a:fld>
            <a:endParaRPr lang="en-US"/>
          </a:p>
        </p:txBody>
      </p:sp>
    </p:spTree>
    <p:extLst>
      <p:ext uri="{BB962C8B-B14F-4D97-AF65-F5344CB8AC3E}">
        <p14:creationId xmlns:p14="http://schemas.microsoft.com/office/powerpoint/2010/main" val="2902860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5E13D75-3764-4B96-AB14-8A910A94CEF9}" type="slidenum">
              <a:rPr lang="en-US" smtClean="0">
                <a:latin typeface="Arial" charset="0"/>
              </a:rPr>
              <a:pPr/>
              <a:t>51</a:t>
            </a:fld>
            <a:endParaRPr lang="en-US" smtClean="0">
              <a:latin typeface="Arial" charset="0"/>
            </a:endParaRPr>
          </a:p>
        </p:txBody>
      </p:sp>
      <p:sp>
        <p:nvSpPr>
          <p:cNvPr id="38915" name="Rectangle 2"/>
          <p:cNvSpPr>
            <a:spLocks noGrp="1" noRot="1" noChangeAspect="1" noChangeArrowheads="1" noTextEdit="1"/>
          </p:cNvSpPr>
          <p:nvPr>
            <p:ph type="sldImg"/>
          </p:nvPr>
        </p:nvSpPr>
        <p:spPr>
          <a:xfrm>
            <a:off x="457200" y="720725"/>
            <a:ext cx="6400800" cy="3600450"/>
          </a:xfrm>
          <a:ln/>
        </p:spPr>
      </p:sp>
      <p:sp>
        <p:nvSpPr>
          <p:cNvPr id="38916" name="Rectangle 3"/>
          <p:cNvSpPr>
            <a:spLocks noGrp="1" noChangeArrowheads="1"/>
          </p:cNvSpPr>
          <p:nvPr>
            <p:ph type="body" idx="1"/>
          </p:nvPr>
        </p:nvSpPr>
        <p:spPr>
          <a:xfrm>
            <a:off x="974924" y="4561576"/>
            <a:ext cx="5365352" cy="4318827"/>
          </a:xfrm>
          <a:noFill/>
          <a:ln/>
        </p:spPr>
        <p:txBody>
          <a:bodyPr/>
          <a:lstStyle/>
          <a:p>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smtClean="0">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54</a:t>
            </a:fld>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57200" y="720725"/>
            <a:ext cx="6400800" cy="3600450"/>
          </a:xfrm>
          <a:ln/>
        </p:spPr>
      </p:sp>
      <p:sp>
        <p:nvSpPr>
          <p:cNvPr id="39939" name="Notes Placeholder 2"/>
          <p:cNvSpPr>
            <a:spLocks noGrp="1"/>
          </p:cNvSpPr>
          <p:nvPr>
            <p:ph type="body" idx="1"/>
          </p:nvPr>
        </p:nvSpPr>
        <p:spPr>
          <a:noFill/>
          <a:ln/>
        </p:spPr>
        <p:txBody>
          <a:bodyPr/>
          <a:lstStyle/>
          <a:p>
            <a:endParaRPr lang="en-US" smtClean="0">
              <a:latin typeface="Arial" charset="0"/>
            </a:endParaRPr>
          </a:p>
        </p:txBody>
      </p:sp>
      <p:sp>
        <p:nvSpPr>
          <p:cNvPr id="39940" name="Slide Number Placeholder 3"/>
          <p:cNvSpPr>
            <a:spLocks noGrp="1"/>
          </p:cNvSpPr>
          <p:nvPr>
            <p:ph type="sldNum" sz="quarter" idx="5"/>
          </p:nvPr>
        </p:nvSpPr>
        <p:spPr>
          <a:noFill/>
        </p:spPr>
        <p:txBody>
          <a:bodyPr/>
          <a:lstStyle/>
          <a:p>
            <a:fld id="{9B419C55-7AEA-4EB9-BA9F-F72D46856111}" type="slidenum">
              <a:rPr lang="en-US" smtClean="0">
                <a:latin typeface="Arial" charset="0"/>
              </a:rPr>
              <a:pPr/>
              <a:t>58</a:t>
            </a:fld>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7200" y="720725"/>
            <a:ext cx="6400800" cy="3600450"/>
          </a:xfrm>
          <a:ln/>
        </p:spPr>
      </p:sp>
      <p:sp>
        <p:nvSpPr>
          <p:cNvPr id="40963" name="Notes Placeholder 2"/>
          <p:cNvSpPr>
            <a:spLocks noGrp="1"/>
          </p:cNvSpPr>
          <p:nvPr>
            <p:ph type="body" idx="1"/>
          </p:nvPr>
        </p:nvSpPr>
        <p:spPr>
          <a:noFill/>
          <a:ln/>
        </p:spPr>
        <p:txBody>
          <a:bodyPr/>
          <a:lstStyle/>
          <a:p>
            <a:endParaRPr lang="en-US" smtClean="0">
              <a:latin typeface="Arial" charset="0"/>
            </a:endParaRPr>
          </a:p>
        </p:txBody>
      </p:sp>
      <p:sp>
        <p:nvSpPr>
          <p:cNvPr id="40964" name="Slide Number Placeholder 3"/>
          <p:cNvSpPr>
            <a:spLocks noGrp="1"/>
          </p:cNvSpPr>
          <p:nvPr>
            <p:ph type="sldNum" sz="quarter" idx="5"/>
          </p:nvPr>
        </p:nvSpPr>
        <p:spPr>
          <a:noFill/>
        </p:spPr>
        <p:txBody>
          <a:bodyPr/>
          <a:lstStyle/>
          <a:p>
            <a:fld id="{736832FB-2179-4C80-8AB1-E690711A109F}" type="slidenum">
              <a:rPr lang="en-US" smtClean="0">
                <a:latin typeface="Arial" charset="0"/>
              </a:rPr>
              <a:pPr/>
              <a:t>61</a:t>
            </a:fld>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57200" y="720725"/>
            <a:ext cx="6400800" cy="3600450"/>
          </a:xfrm>
          <a:ln/>
        </p:spPr>
      </p:sp>
      <p:sp>
        <p:nvSpPr>
          <p:cNvPr id="41987" name="Notes Placeholder 2"/>
          <p:cNvSpPr>
            <a:spLocks noGrp="1"/>
          </p:cNvSpPr>
          <p:nvPr>
            <p:ph type="body" idx="1"/>
          </p:nvPr>
        </p:nvSpPr>
        <p:spPr>
          <a:noFill/>
          <a:ln/>
        </p:spPr>
        <p:txBody>
          <a:bodyPr/>
          <a:lstStyle/>
          <a:p>
            <a:endParaRPr lang="en-US" dirty="0" smtClean="0">
              <a:latin typeface="Arial" charset="0"/>
            </a:endParaRP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65</a:t>
            </a:fld>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57200" y="720725"/>
            <a:ext cx="6400800" cy="3600450"/>
          </a:xfrm>
          <a:ln/>
        </p:spPr>
      </p:sp>
      <p:sp>
        <p:nvSpPr>
          <p:cNvPr id="41987" name="Notes Placeholder 2"/>
          <p:cNvSpPr>
            <a:spLocks noGrp="1"/>
          </p:cNvSpPr>
          <p:nvPr>
            <p:ph type="body" idx="1"/>
          </p:nvPr>
        </p:nvSpPr>
        <p:spPr>
          <a:noFill/>
          <a:ln/>
        </p:spPr>
        <p:txBody>
          <a:bodyPr/>
          <a:lstStyle/>
          <a:p>
            <a:r>
              <a:rPr lang="en-US" smtClean="0">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66</a:t>
            </a:fld>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8C3337F-E14C-4722-B064-8328E1374C64}" type="slidenum">
              <a:rPr lang="en-US" smtClean="0">
                <a:latin typeface="Arial" charset="0"/>
              </a:rPr>
              <a:pPr/>
              <a:t>72</a:t>
            </a:fld>
            <a:endParaRPr lang="en-US" smtClean="0">
              <a:latin typeface="Arial" charset="0"/>
            </a:endParaRPr>
          </a:p>
        </p:txBody>
      </p:sp>
      <p:sp>
        <p:nvSpPr>
          <p:cNvPr id="43011" name="Rectangle 2"/>
          <p:cNvSpPr>
            <a:spLocks noGrp="1" noRot="1" noChangeAspect="1" noChangeArrowheads="1" noTextEdit="1"/>
          </p:cNvSpPr>
          <p:nvPr>
            <p:ph type="sldImg"/>
          </p:nvPr>
        </p:nvSpPr>
        <p:spPr>
          <a:xfrm>
            <a:off x="457200" y="720725"/>
            <a:ext cx="6400800" cy="3600450"/>
          </a:xfrm>
          <a:ln/>
        </p:spPr>
      </p:sp>
      <p:sp>
        <p:nvSpPr>
          <p:cNvPr id="43012" name="Rectangle 3"/>
          <p:cNvSpPr>
            <a:spLocks noGrp="1" noChangeArrowheads="1"/>
          </p:cNvSpPr>
          <p:nvPr>
            <p:ph type="body" idx="1"/>
          </p:nvPr>
        </p:nvSpPr>
        <p:spPr>
          <a:xfrm>
            <a:off x="974924" y="4561576"/>
            <a:ext cx="5365352" cy="4318827"/>
          </a:xfrm>
          <a:noFill/>
          <a:ln/>
        </p:spPr>
        <p:txBody>
          <a:bodyPr/>
          <a:lstStyle/>
          <a:p>
            <a:r>
              <a:rPr lang="en-US" smtClean="0">
                <a:latin typeface="Arial" charset="0"/>
              </a:rPr>
              <a:t>If it’s terminal or we reached our depth limit, return utility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4E85BB2-29B2-497D-B377-09C1EC678A88}" type="slidenum">
              <a:rPr lang="en-US" smtClean="0">
                <a:latin typeface="Arial" charset="0"/>
              </a:rPr>
              <a:pPr/>
              <a:t>73</a:t>
            </a:fld>
            <a:endParaRPr lang="en-US" smtClean="0">
              <a:latin typeface="Arial" charset="0"/>
            </a:endParaRPr>
          </a:p>
        </p:txBody>
      </p:sp>
      <p:sp>
        <p:nvSpPr>
          <p:cNvPr id="44035" name="Rectangle 2"/>
          <p:cNvSpPr>
            <a:spLocks noGrp="1" noRot="1" noChangeAspect="1" noChangeArrowheads="1" noTextEdit="1"/>
          </p:cNvSpPr>
          <p:nvPr>
            <p:ph type="sldImg"/>
          </p:nvPr>
        </p:nvSpPr>
        <p:spPr>
          <a:xfrm>
            <a:off x="457200" y="720725"/>
            <a:ext cx="6400800" cy="3600450"/>
          </a:xfrm>
          <a:ln/>
        </p:spPr>
      </p:sp>
      <p:sp>
        <p:nvSpPr>
          <p:cNvPr id="44036" name="Rectangle 3"/>
          <p:cNvSpPr>
            <a:spLocks noGrp="1" noChangeArrowheads="1"/>
          </p:cNvSpPr>
          <p:nvPr>
            <p:ph type="body" idx="1"/>
          </p:nvPr>
        </p:nvSpPr>
        <p:spPr>
          <a:xfrm>
            <a:off x="974924" y="4561576"/>
            <a:ext cx="5365352" cy="4318827"/>
          </a:xfrm>
          <a:noFill/>
          <a:ln/>
        </p:spPr>
        <p:txBody>
          <a:bodyPr/>
          <a:lstStyle/>
          <a:p>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57200" y="720725"/>
            <a:ext cx="6400800" cy="3600450"/>
          </a:xfrm>
          <a:ln/>
        </p:spPr>
      </p:sp>
      <p:sp>
        <p:nvSpPr>
          <p:cNvPr id="45059" name="Notes Placeholder 2"/>
          <p:cNvSpPr>
            <a:spLocks noGrp="1"/>
          </p:cNvSpPr>
          <p:nvPr>
            <p:ph type="body" idx="1"/>
          </p:nvPr>
        </p:nvSpPr>
        <p:spPr>
          <a:noFill/>
          <a:ln/>
        </p:spPr>
        <p:txBody>
          <a:bodyPr/>
          <a:lstStyle/>
          <a:p>
            <a:endParaRPr lang="en-US" smtClean="0">
              <a:latin typeface="Arial" charset="0"/>
            </a:endParaRPr>
          </a:p>
        </p:txBody>
      </p:sp>
      <p:sp>
        <p:nvSpPr>
          <p:cNvPr id="45060" name="Slide Number Placeholder 3"/>
          <p:cNvSpPr>
            <a:spLocks noGrp="1"/>
          </p:cNvSpPr>
          <p:nvPr>
            <p:ph type="sldNum" sz="quarter" idx="5"/>
          </p:nvPr>
        </p:nvSpPr>
        <p:spPr>
          <a:noFill/>
        </p:spPr>
        <p:txBody>
          <a:bodyPr/>
          <a:lstStyle/>
          <a:p>
            <a:fld id="{904F12C2-6B70-47BE-8D0C-A492A0D8319E}" type="slidenum">
              <a:rPr lang="en-US" smtClean="0">
                <a:latin typeface="Arial" charset="0"/>
              </a:rPr>
              <a:pPr/>
              <a:t>79</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6</a:t>
            </a:fld>
            <a:endParaRPr lang="en-US" smtClean="0">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57200" y="720725"/>
            <a:ext cx="6400800" cy="3600450"/>
          </a:xfrm>
          <a:ln/>
        </p:spPr>
      </p:sp>
      <p:sp>
        <p:nvSpPr>
          <p:cNvPr id="46083" name="Notes Placeholder 2"/>
          <p:cNvSpPr>
            <a:spLocks noGrp="1"/>
          </p:cNvSpPr>
          <p:nvPr>
            <p:ph type="body" idx="1"/>
          </p:nvPr>
        </p:nvSpPr>
        <p:spPr>
          <a:noFill/>
          <a:ln/>
        </p:spPr>
        <p:txBody>
          <a:bodyPr/>
          <a:lstStyle/>
          <a:p>
            <a:r>
              <a:rPr lang="en-US" smtClean="0">
                <a:latin typeface="Arial" charset="0"/>
              </a:rPr>
              <a:t>Apple, banana, carrot</a:t>
            </a:r>
          </a:p>
        </p:txBody>
      </p:sp>
      <p:sp>
        <p:nvSpPr>
          <p:cNvPr id="46084" name="Slide Number Placeholder 3"/>
          <p:cNvSpPr>
            <a:spLocks noGrp="1"/>
          </p:cNvSpPr>
          <p:nvPr>
            <p:ph type="sldNum" sz="quarter" idx="5"/>
          </p:nvPr>
        </p:nvSpPr>
        <p:spPr>
          <a:noFill/>
        </p:spPr>
        <p:txBody>
          <a:bodyPr/>
          <a:lstStyle/>
          <a:p>
            <a:fld id="{814A7C6D-2FF4-4AE8-921F-BA4CD0961139}" type="slidenum">
              <a:rPr lang="en-US" smtClean="0">
                <a:latin typeface="Arial" charset="0"/>
              </a:rPr>
              <a:pPr/>
              <a:t>82</a:t>
            </a:fld>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457200" y="720725"/>
            <a:ext cx="6400800" cy="3600450"/>
          </a:xfrm>
          <a:ln/>
        </p:spPr>
      </p:sp>
      <p:sp>
        <p:nvSpPr>
          <p:cNvPr id="47107" name="Notes Placeholder 2"/>
          <p:cNvSpPr>
            <a:spLocks noGrp="1"/>
          </p:cNvSpPr>
          <p:nvPr>
            <p:ph type="body" idx="1"/>
          </p:nvPr>
        </p:nvSpPr>
        <p:spPr>
          <a:noFill/>
          <a:ln/>
        </p:spPr>
        <p:txBody>
          <a:bodyPr/>
          <a:lstStyle/>
          <a:p>
            <a:r>
              <a:rPr lang="en-US" smtClean="0">
                <a:latin typeface="Arial" charset="0"/>
              </a:rPr>
              <a:t>Draw Jensen’s for utility curve</a:t>
            </a:r>
          </a:p>
        </p:txBody>
      </p:sp>
      <p:sp>
        <p:nvSpPr>
          <p:cNvPr id="47108" name="Slide Number Placeholder 3"/>
          <p:cNvSpPr>
            <a:spLocks noGrp="1"/>
          </p:cNvSpPr>
          <p:nvPr>
            <p:ph type="sldNum" sz="quarter" idx="5"/>
          </p:nvPr>
        </p:nvSpPr>
        <p:spPr>
          <a:noFill/>
        </p:spPr>
        <p:txBody>
          <a:bodyPr/>
          <a:lstStyle/>
          <a:p>
            <a:fld id="{39A40384-0448-47C6-BDE1-0574BBB738D1}" type="slidenum">
              <a:rPr lang="en-US" smtClean="0">
                <a:latin typeface="Arial" charset="0"/>
              </a:rPr>
              <a:pPr/>
              <a:t>88</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14</a:t>
            </a:fld>
            <a:endParaRPr lang="en-US" smtClean="0">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15</a:t>
            </a:fld>
            <a:endParaRPr lang="en-US" smtClean="0">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smtClean="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16</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smtClean="0">
                <a:latin typeface="Arial" charset="0"/>
              </a:rPr>
              <a:t>Pick an order for two reasons: sequential processor and pruning</a:t>
            </a:r>
            <a:endParaRPr lang="en-US" dirty="0" smtClean="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18</a:t>
            </a:fld>
            <a:endParaRPr lang="en-US" smtClean="0">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37</a:t>
            </a:fld>
            <a:endParaRPr lang="en-US" smtClean="0">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0"/>
            <a:ext cx="12192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5"/>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5"/>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US" dirty="0" smtClean="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457200" y="6245227"/>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7"/>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7"/>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4"/>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tags" Target="../tags/tag2.xml"/><Relationship Id="rId2"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Layout" Target="../slideLayouts/slideLayout2.xml"/><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2.png"/><Relationship Id="rId9" Type="http://schemas.openxmlformats.org/officeDocument/2006/relationships/image" Target="../media/image15.png"/><Relationship Id="rId1" Type="http://schemas.openxmlformats.org/officeDocument/2006/relationships/tags" Target="../tags/tag4.xml"/><Relationship Id="rId2"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tags" Target="../tags/tag7.xml"/><Relationship Id="rId2" Type="http://schemas.openxmlformats.org/officeDocument/2006/relationships/tags" Target="../tags/tag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mp4"/><Relationship Id="rId2" Type="http://schemas.openxmlformats.org/officeDocument/2006/relationships/video" Target="../media/media3.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mp4"/><Relationship Id="rId2" Type="http://schemas.openxmlformats.org/officeDocument/2006/relationships/video" Target="../media/media4.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5.mp4"/><Relationship Id="rId2" Type="http://schemas.openxmlformats.org/officeDocument/2006/relationships/video" Target="../media/media5.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5" Type="http://schemas.openxmlformats.org/officeDocument/2006/relationships/image" Target="../media/image28.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oleObject" Target="../embeddings/oleObject2.bin"/><Relationship Id="rId5" Type="http://schemas.openxmlformats.org/officeDocument/2006/relationships/image" Target="../media/image29.png"/><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6.mp4"/><Relationship Id="rId2" Type="http://schemas.openxmlformats.org/officeDocument/2006/relationships/video" Target="../media/media6.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7.mp4"/><Relationship Id="rId2" Type="http://schemas.openxmlformats.org/officeDocument/2006/relationships/video" Target="../media/media7.mp4"/></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8.mp4"/><Relationship Id="rId2" Type="http://schemas.openxmlformats.org/officeDocument/2006/relationships/video" Target="../media/media8.mp4"/></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9.mp4"/><Relationship Id="rId2" Type="http://schemas.openxmlformats.org/officeDocument/2006/relationships/video" Target="../media/media9.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0.mp4"/><Relationship Id="rId2" Type="http://schemas.openxmlformats.org/officeDocument/2006/relationships/video" Target="../media/media10.mp4"/></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1.mp4"/><Relationship Id="rId2" Type="http://schemas.openxmlformats.org/officeDocument/2006/relationships/video" Target="../media/media11.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2.mp4"/><Relationship Id="rId2" Type="http://schemas.openxmlformats.org/officeDocument/2006/relationships/video" Target="../media/media12.mp4"/></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3.mp4"/><Relationship Id="rId2" Type="http://schemas.openxmlformats.org/officeDocument/2006/relationships/video" Target="../media/media13.mp4"/></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4.mp4"/><Relationship Id="rId2" Type="http://schemas.openxmlformats.org/officeDocument/2006/relationships/video" Target="../media/media14.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5.mp4"/><Relationship Id="rId2" Type="http://schemas.openxmlformats.org/officeDocument/2006/relationships/video" Target="../media/media15.mp4"/></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slideLayout" Target="../slideLayouts/slideLayout2.xml"/><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tags" Target="../tags/tag10.xml"/><Relationship Id="rId2" Type="http://schemas.openxmlformats.org/officeDocument/2006/relationships/tags" Target="../tags/tag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71.png"/><Relationship Id="rId5" Type="http://schemas.openxmlformats.org/officeDocument/2006/relationships/oleObject" Target="../embeddings/oleObject5.bin"/><Relationship Id="rId6" Type="http://schemas.openxmlformats.org/officeDocument/2006/relationships/image" Target="../media/image70.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wmf"/><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w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9" y="1789358"/>
            <a:ext cx="6297644" cy="4803287"/>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smtClean="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31"/>
            <a:ext cx="12192000" cy="584771"/>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smtClean="0">
                <a:solidFill>
                  <a:schemeClr val="bg1"/>
                </a:solidFill>
                <a:latin typeface="Calibri"/>
                <a:cs typeface="Calibri"/>
              </a:rPr>
              <a:t>Instructors: Dan Klein and Pieter Abbeel</a:t>
            </a:r>
          </a:p>
          <a:p>
            <a:pPr algn="ctr">
              <a:spcBef>
                <a:spcPts val="0"/>
              </a:spcBef>
            </a:pPr>
            <a:r>
              <a:rPr lang="en-US" sz="1600" dirty="0" smtClean="0">
                <a:solidFill>
                  <a:schemeClr val="bg1"/>
                </a:solidFill>
                <a:latin typeface="Calibri"/>
                <a:cs typeface="Calibri"/>
              </a:rPr>
              <a:t>University of California, Berkeley</a:t>
            </a:r>
          </a:p>
        </p:txBody>
      </p:sp>
      <p:sp>
        <p:nvSpPr>
          <p:cNvPr id="7" name="Text Box 8"/>
          <p:cNvSpPr txBox="1">
            <a:spLocks noChangeArrowheads="1"/>
          </p:cNvSpPr>
          <p:nvPr/>
        </p:nvSpPr>
        <p:spPr bwMode="auto">
          <a:xfrm>
            <a:off x="0" y="6511755"/>
            <a:ext cx="12192000" cy="28469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90"/>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90"/>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90"/>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90"/>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90"/>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90"/>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90"/>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
        <p:nvSpPr>
          <p:cNvPr id="64" name="TextBox 63"/>
          <p:cNvSpPr txBox="1"/>
          <p:nvPr/>
        </p:nvSpPr>
        <p:spPr>
          <a:xfrm>
            <a:off x="2057400" y="5715002"/>
            <a:ext cx="685800" cy="461665"/>
          </a:xfrm>
          <a:prstGeom prst="rect">
            <a:avLst/>
          </a:prstGeom>
          <a:noFill/>
        </p:spPr>
        <p:txBody>
          <a:bodyPr wrap="square" rtlCol="0">
            <a:spAutoFit/>
          </a:bodyPr>
          <a:lstStyle/>
          <a:p>
            <a:r>
              <a:rPr lang="en-US" sz="2400" dirty="0" smtClean="0">
                <a:latin typeface="Calibri" pitchFamily="34" charset="0"/>
              </a:rPr>
              <a:t>2</a:t>
            </a:r>
            <a:endParaRPr lang="en-US" sz="2400" dirty="0">
              <a:latin typeface="Calibri" pitchFamily="34" charset="0"/>
            </a:endParaRPr>
          </a:p>
        </p:txBody>
      </p:sp>
      <p:sp>
        <p:nvSpPr>
          <p:cNvPr id="65" name="TextBox 64"/>
          <p:cNvSpPr txBox="1"/>
          <p:nvPr/>
        </p:nvSpPr>
        <p:spPr>
          <a:xfrm>
            <a:off x="2743200" y="5715002"/>
            <a:ext cx="762000" cy="461665"/>
          </a:xfrm>
          <a:prstGeom prst="rect">
            <a:avLst/>
          </a:prstGeom>
          <a:noFill/>
        </p:spPr>
        <p:txBody>
          <a:bodyPr wrap="square" rtlCol="0">
            <a:spAutoFit/>
          </a:bodyPr>
          <a:lstStyle/>
          <a:p>
            <a:r>
              <a:rPr lang="en-US" sz="2400" dirty="0" smtClean="0">
                <a:latin typeface="Calibri" pitchFamily="34" charset="0"/>
              </a:rPr>
              <a:t>0</a:t>
            </a:r>
            <a:endParaRPr lang="en-US" sz="2400" dirty="0">
              <a:latin typeface="Calibri" pitchFamily="34" charset="0"/>
            </a:endParaRPr>
          </a:p>
        </p:txBody>
      </p:sp>
      <p:sp>
        <p:nvSpPr>
          <p:cNvPr id="66" name="TextBox 65"/>
          <p:cNvSpPr txBox="1"/>
          <p:nvPr/>
        </p:nvSpPr>
        <p:spPr>
          <a:xfrm>
            <a:off x="4419600" y="5715002"/>
            <a:ext cx="838200" cy="461665"/>
          </a:xfrm>
          <a:prstGeom prst="rect">
            <a:avLst/>
          </a:prstGeom>
          <a:noFill/>
        </p:spPr>
        <p:txBody>
          <a:bodyPr wrap="square" rtlCol="0">
            <a:spAutoFit/>
          </a:bodyPr>
          <a:lstStyle/>
          <a:p>
            <a:r>
              <a:rPr lang="en-US" sz="2400" dirty="0" smtClean="0">
                <a:latin typeface="Calibri" pitchFamily="34" charset="0"/>
              </a:rPr>
              <a:t>2</a:t>
            </a:r>
            <a:endParaRPr lang="en-US" sz="2400" dirty="0">
              <a:latin typeface="Calibri" pitchFamily="34" charset="0"/>
            </a:endParaRPr>
          </a:p>
        </p:txBody>
      </p:sp>
      <p:sp>
        <p:nvSpPr>
          <p:cNvPr id="67" name="TextBox 66"/>
          <p:cNvSpPr txBox="1"/>
          <p:nvPr/>
        </p:nvSpPr>
        <p:spPr>
          <a:xfrm>
            <a:off x="5029200" y="5715002"/>
            <a:ext cx="762000" cy="461665"/>
          </a:xfrm>
          <a:prstGeom prst="rect">
            <a:avLst/>
          </a:prstGeom>
          <a:noFill/>
        </p:spPr>
        <p:txBody>
          <a:bodyPr wrap="square" rtlCol="0">
            <a:spAutoFit/>
          </a:bodyPr>
          <a:lstStyle/>
          <a:p>
            <a:r>
              <a:rPr lang="en-US" sz="2400" dirty="0" smtClean="0">
                <a:latin typeface="Calibri" pitchFamily="34" charset="0"/>
              </a:rPr>
              <a:t>6</a:t>
            </a:r>
            <a:endParaRPr lang="en-US" sz="2400" dirty="0">
              <a:latin typeface="Calibri" pitchFamily="34" charset="0"/>
            </a:endParaRPr>
          </a:p>
        </p:txBody>
      </p:sp>
      <p:sp>
        <p:nvSpPr>
          <p:cNvPr id="68" name="TextBox 67"/>
          <p:cNvSpPr txBox="1"/>
          <p:nvPr/>
        </p:nvSpPr>
        <p:spPr>
          <a:xfrm>
            <a:off x="6705600" y="5715002"/>
            <a:ext cx="838200" cy="461665"/>
          </a:xfrm>
          <a:prstGeom prst="rect">
            <a:avLst/>
          </a:prstGeom>
          <a:noFill/>
        </p:spPr>
        <p:txBody>
          <a:bodyPr wrap="square" rtlCol="0">
            <a:spAutoFit/>
          </a:bodyPr>
          <a:lstStyle/>
          <a:p>
            <a:r>
              <a:rPr lang="en-US" sz="2400" dirty="0" smtClean="0">
                <a:latin typeface="Calibri" pitchFamily="34" charset="0"/>
              </a:rPr>
              <a:t>4</a:t>
            </a:r>
            <a:endParaRPr lang="en-US" sz="2400" dirty="0">
              <a:latin typeface="Calibri" pitchFamily="34" charset="0"/>
            </a:endParaRPr>
          </a:p>
        </p:txBody>
      </p:sp>
      <p:sp>
        <p:nvSpPr>
          <p:cNvPr id="69" name="TextBox 68"/>
          <p:cNvSpPr txBox="1"/>
          <p:nvPr/>
        </p:nvSpPr>
        <p:spPr>
          <a:xfrm>
            <a:off x="7467600" y="5715002"/>
            <a:ext cx="762000" cy="461665"/>
          </a:xfrm>
          <a:prstGeom prst="rect">
            <a:avLst/>
          </a:prstGeom>
          <a:noFill/>
        </p:spPr>
        <p:txBody>
          <a:bodyPr wrap="square" rtlCol="0">
            <a:spAutoFit/>
          </a:bodyPr>
          <a:lstStyle/>
          <a:p>
            <a:r>
              <a:rPr lang="en-US" sz="2400" dirty="0" smtClean="0">
                <a:latin typeface="Calibri" pitchFamily="34" charset="0"/>
              </a:rPr>
              <a:t>6</a:t>
            </a:r>
            <a:endParaRPr lang="en-US" sz="2400" dirty="0">
              <a:latin typeface="Calibri" pitchFamily="34" charset="0"/>
            </a:endParaRPr>
          </a:p>
        </p:txBody>
      </p:sp>
      <p:sp>
        <p:nvSpPr>
          <p:cNvPr id="70" name="TextBox 69"/>
          <p:cNvSpPr txBox="1"/>
          <p:nvPr/>
        </p:nvSpPr>
        <p:spPr>
          <a:xfrm>
            <a:off x="3581400" y="5715002"/>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sp>
        <p:nvSpPr>
          <p:cNvPr id="71" name="TextBox 70"/>
          <p:cNvSpPr txBox="1"/>
          <p:nvPr/>
        </p:nvSpPr>
        <p:spPr>
          <a:xfrm>
            <a:off x="5867400" y="5715002"/>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Value of a State</a:t>
            </a:r>
          </a:p>
        </p:txBody>
      </p:sp>
      <p:sp>
        <p:nvSpPr>
          <p:cNvPr id="34" name="TextBox 33"/>
          <p:cNvSpPr txBox="1"/>
          <p:nvPr/>
        </p:nvSpPr>
        <p:spPr>
          <a:xfrm>
            <a:off x="8534400" y="1447802"/>
            <a:ext cx="2819400" cy="461665"/>
          </a:xfrm>
          <a:prstGeom prst="rect">
            <a:avLst/>
          </a:prstGeom>
          <a:noFill/>
        </p:spPr>
        <p:txBody>
          <a:bodyPr wrap="square" rtlCol="0">
            <a:spAutoFit/>
          </a:bodyPr>
          <a:lstStyle/>
          <a:p>
            <a:r>
              <a:rPr lang="en-US" sz="2400" dirty="0" smtClean="0">
                <a:latin typeface="Calibri" pitchFamily="34" charset="0"/>
              </a:rPr>
              <a:t>Non-Terminal States:</a:t>
            </a:r>
          </a:p>
        </p:txBody>
      </p:sp>
      <p:grpSp>
        <p:nvGrpSpPr>
          <p:cNvPr id="100" name="Group 99"/>
          <p:cNvGrpSpPr/>
          <p:nvPr/>
        </p:nvGrpSpPr>
        <p:grpSpPr>
          <a:xfrm>
            <a:off x="3124200" y="2362202"/>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smtClean="0">
                  <a:latin typeface="Calibri" pitchFamily="34" charset="0"/>
                </a:rPr>
                <a:t>8</a:t>
              </a:r>
              <a:endParaRPr lang="en-US" dirty="0">
                <a:latin typeface="Calibri" pitchFamily="34" charset="0"/>
              </a:endParaRP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smtClean="0">
                  <a:latin typeface="Calibri" pitchFamily="34" charset="0"/>
                </a:rPr>
                <a:t>2</a:t>
              </a:r>
              <a:endParaRPr lang="en-US" dirty="0">
                <a:latin typeface="Calibri" pitchFamily="34" charset="0"/>
              </a:endParaRP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smtClean="0">
                  <a:latin typeface="Calibri" pitchFamily="34" charset="0"/>
                </a:rPr>
                <a:t>0</a:t>
              </a:r>
              <a:endParaRPr lang="en-US" dirty="0">
                <a:latin typeface="Calibri" pitchFamily="34" charset="0"/>
              </a:endParaRP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smtClean="0">
                  <a:latin typeface="Calibri" pitchFamily="34" charset="0"/>
                </a:rPr>
                <a:t>2</a:t>
              </a:r>
              <a:endParaRPr lang="en-US" dirty="0">
                <a:latin typeface="Calibri" pitchFamily="34" charset="0"/>
              </a:endParaRP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smtClean="0">
                  <a:latin typeface="Calibri" pitchFamily="34" charset="0"/>
                </a:rPr>
                <a:t>6</a:t>
              </a:r>
              <a:endParaRPr lang="en-US" dirty="0">
                <a:latin typeface="Calibri" pitchFamily="34" charset="0"/>
              </a:endParaRP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smtClean="0">
                  <a:latin typeface="Calibri" pitchFamily="34" charset="0"/>
                </a:rPr>
                <a:t>4</a:t>
              </a:r>
              <a:endParaRPr lang="en-US" dirty="0">
                <a:latin typeface="Calibri" pitchFamily="34" charset="0"/>
              </a:endParaRP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smtClean="0">
                  <a:latin typeface="Calibri" pitchFamily="34" charset="0"/>
                </a:rPr>
                <a:t>6</a:t>
              </a:r>
              <a:endParaRPr lang="en-US" dirty="0">
                <a:latin typeface="Calibri" pitchFamily="34" charset="0"/>
              </a:endParaRP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smtClean="0">
                  <a:latin typeface="Calibri" pitchFamily="34" charset="0"/>
                </a:rPr>
                <a:t>…</a:t>
              </a:r>
              <a:endParaRPr lang="en-US" dirty="0">
                <a:latin typeface="Calibri" pitchFamily="34" charset="0"/>
              </a:endParaRP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smtClean="0">
                  <a:latin typeface="Calibri" pitchFamily="34" charset="0"/>
                </a:rPr>
                <a:t>…</a:t>
              </a:r>
              <a:endParaRPr lang="en-US" dirty="0">
                <a:latin typeface="Calibri" pitchFamily="34" charset="0"/>
              </a:endParaRPr>
            </a:p>
          </p:txBody>
        </p:sp>
      </p:grpSp>
      <p:sp>
        <p:nvSpPr>
          <p:cNvPr id="101" name="TextBox 100"/>
          <p:cNvSpPr txBox="1"/>
          <p:nvPr/>
        </p:nvSpPr>
        <p:spPr>
          <a:xfrm>
            <a:off x="9220200" y="5634337"/>
            <a:ext cx="2819400" cy="461665"/>
          </a:xfrm>
          <a:prstGeom prst="rect">
            <a:avLst/>
          </a:prstGeom>
          <a:noFill/>
        </p:spPr>
        <p:txBody>
          <a:bodyPr wrap="square" rtlCol="0">
            <a:spAutoFit/>
          </a:bodyPr>
          <a:lstStyle/>
          <a:p>
            <a:r>
              <a:rPr lang="en-US" sz="2400" dirty="0" smtClean="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3" y="1981205"/>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1"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smtClean="0">
                <a:latin typeface="Calibri" pitchFamily="34" charset="0"/>
              </a:rPr>
              <a:t>Value of a state: The best achievable outcome (utility) from that state</a:t>
            </a:r>
            <a:endParaRPr lang="en-US" sz="2400" dirty="0">
              <a:latin typeface="Calibri" pitchFamily="34" charset="0"/>
            </a:endParaRP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Adversarial Game Trees</a:t>
            </a:r>
            <a:endParaRPr lang="en-US" dirty="0"/>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2"/>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2"/>
            <a:ext cx="685800" cy="461665"/>
          </a:xfrm>
          <a:prstGeom prst="rect">
            <a:avLst/>
          </a:prstGeom>
          <a:noFill/>
        </p:spPr>
        <p:txBody>
          <a:bodyPr wrap="square" rtlCol="0">
            <a:spAutoFit/>
          </a:bodyPr>
          <a:lstStyle/>
          <a:p>
            <a:r>
              <a:rPr lang="en-US" sz="2400" dirty="0" smtClean="0">
                <a:latin typeface="Calibri" pitchFamily="34" charset="0"/>
              </a:rPr>
              <a:t>-20</a:t>
            </a:r>
            <a:endParaRPr lang="en-US" sz="2400" dirty="0">
              <a:latin typeface="Calibri" pitchFamily="34" charset="0"/>
            </a:endParaRPr>
          </a:p>
        </p:txBody>
      </p:sp>
      <p:sp>
        <p:nvSpPr>
          <p:cNvPr id="37" name="TextBox 36"/>
          <p:cNvSpPr txBox="1"/>
          <p:nvPr/>
        </p:nvSpPr>
        <p:spPr>
          <a:xfrm>
            <a:off x="2743200" y="5715002"/>
            <a:ext cx="762000" cy="461665"/>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
        <p:nvSpPr>
          <p:cNvPr id="38" name="TextBox 37"/>
          <p:cNvSpPr txBox="1"/>
          <p:nvPr/>
        </p:nvSpPr>
        <p:spPr>
          <a:xfrm>
            <a:off x="4191000" y="5715002"/>
            <a:ext cx="838200" cy="461665"/>
          </a:xfrm>
          <a:prstGeom prst="rect">
            <a:avLst/>
          </a:prstGeom>
          <a:noFill/>
        </p:spPr>
        <p:txBody>
          <a:bodyPr wrap="square" rtlCol="0">
            <a:spAutoFit/>
          </a:bodyPr>
          <a:lstStyle/>
          <a:p>
            <a:r>
              <a:rPr lang="en-US" sz="2400" dirty="0" smtClean="0">
                <a:latin typeface="Calibri" pitchFamily="34" charset="0"/>
              </a:rPr>
              <a:t>-18</a:t>
            </a:r>
            <a:endParaRPr lang="en-US" sz="2400" dirty="0">
              <a:latin typeface="Calibri" pitchFamily="34" charset="0"/>
            </a:endParaRPr>
          </a:p>
        </p:txBody>
      </p:sp>
      <p:sp>
        <p:nvSpPr>
          <p:cNvPr id="39" name="TextBox 38"/>
          <p:cNvSpPr txBox="1"/>
          <p:nvPr/>
        </p:nvSpPr>
        <p:spPr>
          <a:xfrm>
            <a:off x="5029200" y="5715002"/>
            <a:ext cx="762000" cy="461665"/>
          </a:xfrm>
          <a:prstGeom prst="rect">
            <a:avLst/>
          </a:prstGeom>
          <a:noFill/>
        </p:spPr>
        <p:txBody>
          <a:bodyPr wrap="square" rtlCol="0">
            <a:spAutoFit/>
          </a:bodyPr>
          <a:lstStyle/>
          <a:p>
            <a:r>
              <a:rPr lang="en-US" sz="2400" dirty="0" smtClean="0">
                <a:latin typeface="Calibri" pitchFamily="34" charset="0"/>
              </a:rPr>
              <a:t>-5</a:t>
            </a:r>
            <a:endParaRPr lang="en-US" sz="2400" dirty="0">
              <a:latin typeface="Calibri" pitchFamily="34" charset="0"/>
            </a:endParaRPr>
          </a:p>
        </p:txBody>
      </p:sp>
      <p:sp>
        <p:nvSpPr>
          <p:cNvPr id="40" name="TextBox 39"/>
          <p:cNvSpPr txBox="1"/>
          <p:nvPr/>
        </p:nvSpPr>
        <p:spPr>
          <a:xfrm>
            <a:off x="6553200" y="5715002"/>
            <a:ext cx="838200" cy="461665"/>
          </a:xfrm>
          <a:prstGeom prst="rect">
            <a:avLst/>
          </a:prstGeom>
          <a:noFill/>
        </p:spPr>
        <p:txBody>
          <a:bodyPr wrap="square" rtlCol="0">
            <a:spAutoFit/>
          </a:bodyPr>
          <a:lstStyle/>
          <a:p>
            <a:r>
              <a:rPr lang="en-US" sz="2400" dirty="0" smtClean="0">
                <a:latin typeface="Calibri" pitchFamily="34" charset="0"/>
              </a:rPr>
              <a:t>-10</a:t>
            </a:r>
            <a:endParaRPr lang="en-US" sz="2400" dirty="0">
              <a:latin typeface="Calibri" pitchFamily="34" charset="0"/>
            </a:endParaRPr>
          </a:p>
        </p:txBody>
      </p:sp>
      <p:sp>
        <p:nvSpPr>
          <p:cNvPr id="41" name="TextBox 40"/>
          <p:cNvSpPr txBox="1"/>
          <p:nvPr/>
        </p:nvSpPr>
        <p:spPr>
          <a:xfrm>
            <a:off x="7391400" y="5715002"/>
            <a:ext cx="762000" cy="461665"/>
          </a:xfrm>
          <a:prstGeom prst="rect">
            <a:avLst/>
          </a:prstGeom>
          <a:noFill/>
        </p:spPr>
        <p:txBody>
          <a:bodyPr wrap="square" rtlCol="0">
            <a:spAutoFit/>
          </a:bodyPr>
          <a:lstStyle/>
          <a:p>
            <a:r>
              <a:rPr lang="en-US" sz="2400" dirty="0" smtClean="0">
                <a:latin typeface="Calibri" pitchFamily="34" charset="0"/>
              </a:rPr>
              <a:t>+4</a:t>
            </a:r>
            <a:endParaRPr lang="en-US" sz="2400" dirty="0">
              <a:latin typeface="Calibri" pitchFamily="34" charset="0"/>
            </a:endParaRPr>
          </a:p>
        </p:txBody>
      </p:sp>
      <p:sp>
        <p:nvSpPr>
          <p:cNvPr id="42" name="TextBox 41"/>
          <p:cNvSpPr txBox="1"/>
          <p:nvPr/>
        </p:nvSpPr>
        <p:spPr>
          <a:xfrm>
            <a:off x="3581400" y="5715002"/>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sp>
        <p:nvSpPr>
          <p:cNvPr id="43" name="TextBox 42"/>
          <p:cNvSpPr txBox="1"/>
          <p:nvPr/>
        </p:nvSpPr>
        <p:spPr>
          <a:xfrm>
            <a:off x="5867400" y="5715002"/>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pic>
        <p:nvPicPr>
          <p:cNvPr id="41986" name="Picture 2"/>
          <p:cNvPicPr>
            <a:picLocks noChangeAspect="1" noChangeArrowheads="1"/>
          </p:cNvPicPr>
          <p:nvPr/>
        </p:nvPicPr>
        <p:blipFill>
          <a:blip r:embed="rId3" cstate="print"/>
          <a:srcRect/>
          <a:stretch>
            <a:fillRect/>
          </a:stretch>
        </p:blipFill>
        <p:spPr bwMode="auto">
          <a:xfrm>
            <a:off x="6324601" y="1500557"/>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2"/>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1" y="2414957"/>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2"/>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1" y="2414957"/>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2"/>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1" y="3329357"/>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2"/>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7"/>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1"/>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1" y="3329357"/>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1"/>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7"/>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2"/>
            <a:ext cx="685800" cy="461665"/>
          </a:xfrm>
          <a:prstGeom prst="rect">
            <a:avLst/>
          </a:prstGeom>
          <a:noFill/>
        </p:spPr>
        <p:txBody>
          <a:bodyPr wrap="square" rtlCol="0">
            <a:spAutoFit/>
          </a:bodyPr>
          <a:lstStyle/>
          <a:p>
            <a:r>
              <a:rPr lang="en-US" sz="2400" dirty="0" smtClean="0">
                <a:latin typeface="Calibri" pitchFamily="34" charset="0"/>
              </a:rPr>
              <a:t>-20</a:t>
            </a:r>
            <a:endParaRPr lang="en-US" sz="2400" dirty="0">
              <a:latin typeface="Calibri" pitchFamily="34" charset="0"/>
            </a:endParaRPr>
          </a:p>
        </p:txBody>
      </p:sp>
      <p:sp>
        <p:nvSpPr>
          <p:cNvPr id="76" name="TextBox 75"/>
          <p:cNvSpPr txBox="1"/>
          <p:nvPr/>
        </p:nvSpPr>
        <p:spPr>
          <a:xfrm>
            <a:off x="9677400" y="5715002"/>
            <a:ext cx="762000" cy="461665"/>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Minimax</a:t>
            </a:r>
            <a:r>
              <a:rPr lang="en-US" dirty="0" smtClean="0"/>
              <a:t> Values</a:t>
            </a:r>
            <a:endParaRPr lang="en-US" dirty="0"/>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
          <p:nvSpPr>
            <p:cNvPr id="78" name="TextBox 77"/>
            <p:cNvSpPr txBox="1"/>
            <p:nvPr/>
          </p:nvSpPr>
          <p:spPr>
            <a:xfrm>
              <a:off x="6894816" y="3733800"/>
              <a:ext cx="838199" cy="596533"/>
            </a:xfrm>
            <a:prstGeom prst="rect">
              <a:avLst/>
            </a:prstGeom>
            <a:noFill/>
          </p:spPr>
          <p:txBody>
            <a:bodyPr wrap="square" rtlCol="0">
              <a:spAutoFit/>
            </a:bodyPr>
            <a:lstStyle/>
            <a:p>
              <a:r>
                <a:rPr lang="en-US" sz="2400" dirty="0" smtClean="0">
                  <a:latin typeface="Calibri" pitchFamily="34" charset="0"/>
                </a:rPr>
                <a:t>-10</a:t>
              </a:r>
              <a:endParaRPr lang="en-US" sz="2400" dirty="0">
                <a:latin typeface="Calibri" pitchFamily="34" charset="0"/>
              </a:endParaRPr>
            </a:p>
          </p:txBody>
        </p:sp>
        <p:sp>
          <p:nvSpPr>
            <p:cNvPr id="79" name="TextBox 78"/>
            <p:cNvSpPr txBox="1"/>
            <p:nvPr/>
          </p:nvSpPr>
          <p:spPr>
            <a:xfrm>
              <a:off x="4630220" y="3733799"/>
              <a:ext cx="838199" cy="596533"/>
            </a:xfrm>
            <a:prstGeom prst="rect">
              <a:avLst/>
            </a:prstGeom>
            <a:noFill/>
          </p:spPr>
          <p:txBody>
            <a:bodyPr wrap="square" rtlCol="0">
              <a:spAutoFit/>
            </a:bodyPr>
            <a:lstStyle/>
            <a:p>
              <a:r>
                <a:rPr lang="en-US" sz="2400" dirty="0" smtClean="0">
                  <a:latin typeface="Calibri" pitchFamily="34" charset="0"/>
                </a:rPr>
                <a:t>-5</a:t>
              </a:r>
              <a:endParaRPr lang="en-US" sz="2400" dirty="0">
                <a:latin typeface="Calibri" pitchFamily="34" charset="0"/>
              </a:endParaRPr>
            </a:p>
          </p:txBody>
        </p:sp>
        <p:sp>
          <p:nvSpPr>
            <p:cNvPr id="80" name="TextBox 79"/>
            <p:cNvSpPr txBox="1"/>
            <p:nvPr/>
          </p:nvSpPr>
          <p:spPr>
            <a:xfrm>
              <a:off x="2267164" y="3733799"/>
              <a:ext cx="838199" cy="596533"/>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grpSp>
      <p:sp>
        <p:nvSpPr>
          <p:cNvPr id="82" name="TextBox 81"/>
          <p:cNvSpPr txBox="1"/>
          <p:nvPr/>
        </p:nvSpPr>
        <p:spPr>
          <a:xfrm>
            <a:off x="685800" y="1367136"/>
            <a:ext cx="3962400" cy="461665"/>
          </a:xfrm>
          <a:prstGeom prst="rect">
            <a:avLst/>
          </a:prstGeom>
          <a:noFill/>
        </p:spPr>
        <p:txBody>
          <a:bodyPr wrap="square" rtlCol="0">
            <a:spAutoFit/>
          </a:bodyPr>
          <a:lstStyle/>
          <a:p>
            <a:r>
              <a:rPr lang="en-US" sz="2400" dirty="0" smtClean="0">
                <a:solidFill>
                  <a:schemeClr val="accent2"/>
                </a:solidFill>
                <a:latin typeface="Calibri" pitchFamily="34" charset="0"/>
              </a:rPr>
              <a:t>States Under Agent’s Control:</a:t>
            </a:r>
          </a:p>
        </p:txBody>
      </p:sp>
      <p:sp>
        <p:nvSpPr>
          <p:cNvPr id="83" name="TextBox 82"/>
          <p:cNvSpPr txBox="1"/>
          <p:nvPr/>
        </p:nvSpPr>
        <p:spPr>
          <a:xfrm>
            <a:off x="5181600" y="5562602"/>
            <a:ext cx="2819400" cy="461665"/>
          </a:xfrm>
          <a:prstGeom prst="rect">
            <a:avLst/>
          </a:prstGeom>
          <a:noFill/>
        </p:spPr>
        <p:txBody>
          <a:bodyPr wrap="square" rtlCol="0">
            <a:spAutoFit/>
          </a:bodyPr>
          <a:lstStyle/>
          <a:p>
            <a:r>
              <a:rPr lang="en-US" sz="2400" dirty="0" smtClean="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5"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7"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2"/>
            <a:ext cx="4495800" cy="461665"/>
          </a:xfrm>
          <a:prstGeom prst="rect">
            <a:avLst/>
          </a:prstGeom>
          <a:noFill/>
        </p:spPr>
        <p:txBody>
          <a:bodyPr wrap="square" rtlCol="0">
            <a:spAutoFit/>
          </a:bodyPr>
          <a:lstStyle/>
          <a:p>
            <a:r>
              <a:rPr lang="en-US" sz="2400" dirty="0" smtClean="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1"/>
            <a:ext cx="2919875" cy="456943"/>
          </a:xfrm>
          <a:prstGeom prst="rect">
            <a:avLst/>
          </a:prstGeom>
          <a:noFill/>
          <a:ln/>
          <a:effectLst/>
        </p:spPr>
      </p:pic>
      <p:sp>
        <p:nvSpPr>
          <p:cNvPr id="90" name="Right Arrow 89"/>
          <p:cNvSpPr/>
          <p:nvPr/>
        </p:nvSpPr>
        <p:spPr>
          <a:xfrm rot="8255959">
            <a:off x="8148387" y="2949051"/>
            <a:ext cx="1406807"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t>Tic-</a:t>
            </a:r>
            <a:r>
              <a:rPr lang="en-US" dirty="0" err="1" smtClean="0"/>
              <a:t>Tac</a:t>
            </a:r>
            <a:r>
              <a:rPr lang="en-US" dirty="0" smtClean="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1"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6"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7" y="1981886"/>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6"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7" y="3810686"/>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2"/>
            <a:ext cx="4419600" cy="2165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Adversarial Search (</a:t>
            </a:r>
            <a:r>
              <a:rPr lang="en-US" dirty="0" err="1" smtClean="0"/>
              <a:t>Minimax</a:t>
            </a:r>
            <a:r>
              <a:rPr lang="en-US" dirty="0" smtClean="0"/>
              <a:t>)</a:t>
            </a:r>
          </a:p>
        </p:txBody>
      </p:sp>
      <p:sp>
        <p:nvSpPr>
          <p:cNvPr id="12291" name="Rectangle 3"/>
          <p:cNvSpPr>
            <a:spLocks noGrp="1" noChangeArrowheads="1"/>
          </p:cNvSpPr>
          <p:nvPr>
            <p:ph idx="1"/>
          </p:nvPr>
        </p:nvSpPr>
        <p:spPr>
          <a:xfrm>
            <a:off x="1066800" y="1447802"/>
            <a:ext cx="5486400" cy="4525963"/>
          </a:xfrm>
        </p:spPr>
        <p:txBody>
          <a:bodyPr/>
          <a:lstStyle/>
          <a:p>
            <a:pPr eaLnBrk="1" hangingPunct="1"/>
            <a:r>
              <a:rPr lang="en-US" sz="2200" dirty="0" smtClean="0"/>
              <a:t>Deterministic, zero-sum games:</a:t>
            </a:r>
          </a:p>
          <a:p>
            <a:pPr lvl="1" eaLnBrk="1" hangingPunct="1"/>
            <a:r>
              <a:rPr lang="en-US" sz="2200" dirty="0" smtClean="0"/>
              <a:t>Tic-tac-toe, chess, checkers</a:t>
            </a:r>
          </a:p>
          <a:p>
            <a:pPr lvl="1" eaLnBrk="1" hangingPunct="1"/>
            <a:r>
              <a:rPr lang="en-US" sz="2200" dirty="0" smtClean="0"/>
              <a:t>One player maximizes result</a:t>
            </a:r>
          </a:p>
          <a:p>
            <a:pPr lvl="1" eaLnBrk="1" hangingPunct="1"/>
            <a:r>
              <a:rPr lang="en-US" sz="2200" dirty="0" smtClean="0"/>
              <a:t>The other minimizes result</a:t>
            </a:r>
          </a:p>
          <a:p>
            <a:pPr lvl="1" eaLnBrk="1" hangingPunct="1"/>
            <a:endParaRPr lang="en-US" sz="2200" dirty="0" smtClean="0"/>
          </a:p>
          <a:p>
            <a:pPr eaLnBrk="1" hangingPunct="1"/>
            <a:r>
              <a:rPr lang="en-US" sz="2200" dirty="0" err="1" smtClean="0"/>
              <a:t>Minimax</a:t>
            </a:r>
            <a:r>
              <a:rPr lang="en-US" sz="2200" dirty="0" smtClean="0"/>
              <a:t> search:</a:t>
            </a:r>
          </a:p>
          <a:p>
            <a:pPr lvl="1" eaLnBrk="1" hangingPunct="1"/>
            <a:r>
              <a:rPr lang="en-US" sz="2200" dirty="0" smtClean="0"/>
              <a:t>A state-space search tree</a:t>
            </a:r>
          </a:p>
          <a:p>
            <a:pPr lvl="1" eaLnBrk="1" hangingPunct="1"/>
            <a:r>
              <a:rPr lang="en-US" sz="2200" dirty="0" smtClean="0"/>
              <a:t>Players alternate turns</a:t>
            </a:r>
          </a:p>
          <a:p>
            <a:pPr lvl="1" eaLnBrk="1" hangingPunct="1"/>
            <a:r>
              <a:rPr lang="en-US" sz="2200" dirty="0" smtClean="0"/>
              <a:t>Compute each node’s </a:t>
            </a:r>
            <a:r>
              <a:rPr lang="en-US" sz="2200" dirty="0" err="1" smtClean="0">
                <a:solidFill>
                  <a:srgbClr val="CC0000"/>
                </a:solidFill>
              </a:rPr>
              <a:t>minimax</a:t>
            </a:r>
            <a:r>
              <a:rPr lang="en-US" sz="2200" dirty="0" smtClean="0">
                <a:solidFill>
                  <a:srgbClr val="CC0000"/>
                </a:solidFill>
              </a:rPr>
              <a:t> value: </a:t>
            </a:r>
            <a:r>
              <a:rPr lang="en-US" sz="2200" dirty="0" smtClean="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6" y="2324379"/>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2" y="3238779"/>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9" y="3255962"/>
            <a:ext cx="1834979" cy="381000"/>
            <a:chOff x="6059424" y="3215640"/>
            <a:chExt cx="1834768" cy="381000"/>
          </a:xfrm>
        </p:grpSpPr>
        <p:sp>
          <p:nvSpPr>
            <p:cNvPr id="12316" name="TextBox 19"/>
            <p:cNvSpPr txBox="1">
              <a:spLocks noChangeArrowheads="1"/>
            </p:cNvSpPr>
            <p:nvPr/>
          </p:nvSpPr>
          <p:spPr bwMode="auto">
            <a:xfrm>
              <a:off x="6059424" y="3227308"/>
              <a:ext cx="301625"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7" y="3215640"/>
              <a:ext cx="301625"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4" y="2349501"/>
            <a:ext cx="301660" cy="369332"/>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8"/>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1"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50"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smtClean="0"/>
              <a:t>Minimax</a:t>
            </a:r>
            <a:r>
              <a:rPr lang="en-US" dirty="0" smtClean="0"/>
              <a:t> Implementation</a:t>
            </a:r>
          </a:p>
        </p:txBody>
      </p:sp>
      <p:sp>
        <p:nvSpPr>
          <p:cNvPr id="7" name="Content Placeholder 2"/>
          <p:cNvSpPr txBox="1">
            <a:spLocks/>
          </p:cNvSpPr>
          <p:nvPr/>
        </p:nvSpPr>
        <p:spPr bwMode="auto">
          <a:xfrm>
            <a:off x="6800851"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lang="en-US" sz="2400" kern="0" dirty="0" smtClean="0">
                <a:latin typeface="Times New Roman" pitchFamily="18" charset="0"/>
                <a:cs typeface="Times New Roman" pitchFamily="18" charset="0"/>
              </a:rPr>
              <a:t>+</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smtClean="0">
                <a:latin typeface="Calibri" pitchFamily="34" charset="0"/>
              </a:rPr>
              <a:t>v = min(v, </a:t>
            </a:r>
            <a:r>
              <a:rPr kumimoji="0" lang="en-US" sz="2400" b="0" i="0" u="none" strike="noStrike" kern="0" cap="none" spc="0" normalizeH="0" baseline="0" noProof="0" dirty="0" smtClean="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smtClean="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1"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v = max(v, </a:t>
            </a:r>
            <a:r>
              <a:rPr kumimoji="0" lang="en-US" sz="2400" b="0" i="0" u="none" strike="noStrike" kern="0" cap="none" spc="0" normalizeH="0" baseline="0" noProof="0" dirty="0" smtClean="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smtClean="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14" name="Left-Right Arrow 13"/>
          <p:cNvSpPr/>
          <p:nvPr/>
        </p:nvSpPr>
        <p:spPr>
          <a:xfrm>
            <a:off x="5581651"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1"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1" y="4343402"/>
            <a:ext cx="3406613" cy="533115"/>
          </a:xfrm>
          <a:prstGeom prst="rect">
            <a:avLst/>
          </a:prstGeom>
          <a:noFill/>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smtClean="0"/>
              <a:t>Minimax</a:t>
            </a:r>
            <a:r>
              <a:rPr lang="en-US" dirty="0" smtClean="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smtClean="0"/>
          </a:p>
          <a:p>
            <a:pPr>
              <a:lnSpc>
                <a:spcPct val="80000"/>
              </a:lnSpc>
              <a:spcBef>
                <a:spcPts val="1200"/>
              </a:spcBef>
              <a:buFont typeface="Wingdings" pitchFamily="2" charset="2"/>
              <a:buNone/>
            </a:pPr>
            <a:r>
              <a:rPr lang="en-US" sz="2400" dirty="0" smtClean="0">
                <a:solidFill>
                  <a:srgbClr val="7030A0"/>
                </a:solidFill>
              </a:rPr>
              <a:t>def value(state):</a:t>
            </a:r>
          </a:p>
          <a:p>
            <a:pPr lvl="1">
              <a:lnSpc>
                <a:spcPct val="80000"/>
              </a:lnSpc>
              <a:buFont typeface="Wingdings" pitchFamily="2" charset="2"/>
              <a:buNone/>
            </a:pPr>
            <a:r>
              <a:rPr lang="en-US" sz="2400" dirty="0" smtClean="0"/>
              <a:t>if the state is a terminal state: return the state’s utility</a:t>
            </a:r>
          </a:p>
          <a:p>
            <a:pPr lvl="1">
              <a:lnSpc>
                <a:spcPct val="80000"/>
              </a:lnSpc>
              <a:buFont typeface="Wingdings" pitchFamily="2" charset="2"/>
              <a:buNone/>
            </a:pPr>
            <a:r>
              <a:rPr lang="en-US" sz="2400" dirty="0" smtClean="0"/>
              <a:t>if the next agent is </a:t>
            </a:r>
            <a:r>
              <a:rPr lang="en-US" sz="2400" dirty="0" smtClean="0">
                <a:solidFill>
                  <a:srgbClr val="0070C0"/>
                </a:solidFill>
              </a:rPr>
              <a:t>MAX</a:t>
            </a:r>
            <a:r>
              <a:rPr lang="en-US" sz="2400" dirty="0" smtClean="0"/>
              <a:t>: return </a:t>
            </a:r>
            <a:r>
              <a:rPr lang="en-US" sz="2400" dirty="0" smtClean="0">
                <a:solidFill>
                  <a:srgbClr val="0070C0"/>
                </a:solidFill>
              </a:rPr>
              <a:t>max-value(state)</a:t>
            </a:r>
          </a:p>
          <a:p>
            <a:pPr lvl="1">
              <a:lnSpc>
                <a:spcPct val="80000"/>
              </a:lnSpc>
              <a:buFont typeface="Wingdings" pitchFamily="2" charset="2"/>
              <a:buNone/>
            </a:pPr>
            <a:r>
              <a:rPr lang="en-US" sz="2400" dirty="0" smtClean="0"/>
              <a:t>if the next agent is </a:t>
            </a:r>
            <a:r>
              <a:rPr lang="en-US" sz="2400" dirty="0" smtClean="0">
                <a:solidFill>
                  <a:srgbClr val="C00000"/>
                </a:solidFill>
              </a:rPr>
              <a:t>MIN</a:t>
            </a:r>
            <a:r>
              <a:rPr lang="en-US" sz="2400" dirty="0" smtClean="0"/>
              <a:t>: return </a:t>
            </a:r>
            <a:r>
              <a:rPr lang="en-US" sz="2400" dirty="0" smtClean="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1142942" lvl="2" indent="-228589">
              <a:lnSpc>
                <a:spcPct val="80000"/>
              </a:lnSpc>
              <a:spcBef>
                <a:spcPct val="20000"/>
              </a:spcBef>
              <a:buClr>
                <a:schemeClr val="accent2"/>
              </a:buClr>
              <a:defRPr/>
            </a:pPr>
            <a:r>
              <a:rPr lang="en-US" sz="2400" kern="0" dirty="0" smtClean="0">
                <a:latin typeface="Calibri" pitchFamily="34" charset="0"/>
              </a:rPr>
              <a:t>v = min(v, </a:t>
            </a:r>
            <a:r>
              <a:rPr lang="en-US" sz="2400" kern="0" dirty="0" smtClean="0">
                <a:solidFill>
                  <a:srgbClr val="7030A0"/>
                </a:solidFill>
                <a:latin typeface="Calibri" pitchFamily="34" charset="0"/>
              </a:rPr>
              <a:t>value(successor)</a:t>
            </a:r>
            <a:r>
              <a:rPr lang="en-US" sz="2400" kern="0" dirty="0" smtClean="0">
                <a:latin typeface="Calibri" pitchFamily="34" charset="0"/>
              </a:rPr>
              <a:t>)</a:t>
            </a:r>
          </a:p>
          <a:p>
            <a:pPr marL="742913" lvl="1" indent="-285737">
              <a:lnSpc>
                <a:spcPct val="80000"/>
              </a:lnSpc>
              <a:spcBef>
                <a:spcPct val="20000"/>
              </a:spcBef>
              <a:buClr>
                <a:schemeClr val="tx1"/>
              </a:buClr>
              <a:defRPr/>
            </a:pPr>
            <a:r>
              <a:rPr lang="en-US" sz="2400" kern="0" dirty="0" smtClean="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1142942" lvl="2" indent="-228589">
              <a:lnSpc>
                <a:spcPct val="80000"/>
              </a:lnSpc>
              <a:spcBef>
                <a:spcPct val="20000"/>
              </a:spcBef>
              <a:buClr>
                <a:schemeClr val="accent2"/>
              </a:buClr>
              <a:defRPr/>
            </a:pPr>
            <a:r>
              <a:rPr lang="en-US" sz="2400" kern="0" dirty="0" smtClean="0">
                <a:latin typeface="Calibri" pitchFamily="34" charset="0"/>
              </a:rPr>
              <a:t>v = max(v, </a:t>
            </a:r>
            <a:r>
              <a:rPr lang="en-US" sz="2400" kern="0" dirty="0" smtClean="0">
                <a:solidFill>
                  <a:srgbClr val="7030A0"/>
                </a:solidFill>
                <a:latin typeface="Calibri" pitchFamily="34" charset="0"/>
              </a:rPr>
              <a:t>value(successor)</a:t>
            </a:r>
            <a:r>
              <a:rPr lang="en-US" sz="2400" kern="0" dirty="0" smtClean="0">
                <a:latin typeface="Calibri" pitchFamily="34" charset="0"/>
              </a:rPr>
              <a:t>)</a:t>
            </a:r>
          </a:p>
          <a:p>
            <a:pPr marL="742913" lvl="1" indent="-285737">
              <a:lnSpc>
                <a:spcPct val="80000"/>
              </a:lnSpc>
              <a:spcBef>
                <a:spcPct val="20000"/>
              </a:spcBef>
              <a:buClr>
                <a:schemeClr val="tx1"/>
              </a:buClr>
              <a:defRPr/>
            </a:pPr>
            <a:r>
              <a:rPr lang="en-US" sz="2400" kern="0" dirty="0" smtClean="0">
                <a:latin typeface="Calibri" pitchFamily="34" charset="0"/>
              </a:rPr>
              <a:t>return v</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5"/>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4"/>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21"/>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5"/>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7"/>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4" y="2514600"/>
            <a:ext cx="3301999"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7"/>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6" y="1470463"/>
            <a:ext cx="4918972" cy="4549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Minimax</a:t>
            </a:r>
            <a:r>
              <a:rPr lang="en-US" dirty="0" smtClean="0"/>
              <a:t> Efficiency</a:t>
            </a:r>
            <a:endParaRPr lang="en-US" dirty="0"/>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smtClean="0">
                <a:solidFill>
                  <a:srgbClr val="333399"/>
                </a:solidFill>
              </a:rPr>
              <a:t>How efficient is </a:t>
            </a:r>
            <a:r>
              <a:rPr lang="en-US" sz="2800" dirty="0" err="1" smtClean="0">
                <a:solidFill>
                  <a:srgbClr val="333399"/>
                </a:solidFill>
              </a:rPr>
              <a:t>minimax</a:t>
            </a:r>
            <a:r>
              <a:rPr lang="en-US" sz="2800" dirty="0" smtClean="0">
                <a:solidFill>
                  <a:srgbClr val="333399"/>
                </a:solidFill>
              </a:rPr>
              <a:t>?</a:t>
            </a:r>
          </a:p>
          <a:p>
            <a:pPr lvl="1">
              <a:lnSpc>
                <a:spcPct val="90000"/>
              </a:lnSpc>
              <a:buClr>
                <a:srgbClr val="333399"/>
              </a:buClr>
            </a:pPr>
            <a:r>
              <a:rPr lang="en-US" sz="2400" dirty="0" smtClean="0"/>
              <a:t>Just like (exhaustive) DFS</a:t>
            </a:r>
          </a:p>
          <a:p>
            <a:pPr lvl="1">
              <a:lnSpc>
                <a:spcPct val="90000"/>
              </a:lnSpc>
              <a:buClr>
                <a:srgbClr val="000000"/>
              </a:buClr>
            </a:pPr>
            <a:r>
              <a:rPr lang="en-US" sz="2400" dirty="0" smtClean="0">
                <a:solidFill>
                  <a:srgbClr val="000000"/>
                </a:solidFill>
                <a:ea typeface="+mn-ea"/>
                <a:cs typeface="+mn-cs"/>
              </a:rPr>
              <a:t>Time: O(</a:t>
            </a:r>
            <a:r>
              <a:rPr lang="en-US" sz="2400" dirty="0" err="1" smtClean="0">
                <a:solidFill>
                  <a:srgbClr val="000000"/>
                </a:solidFill>
                <a:ea typeface="+mn-ea"/>
                <a:cs typeface="+mn-cs"/>
              </a:rPr>
              <a:t>b</a:t>
            </a:r>
            <a:r>
              <a:rPr lang="en-US" sz="2400" baseline="30000" dirty="0" err="1" smtClean="0">
                <a:solidFill>
                  <a:srgbClr val="000000"/>
                </a:solidFill>
                <a:ea typeface="+mn-ea"/>
                <a:cs typeface="+mn-cs"/>
              </a:rPr>
              <a:t>m</a:t>
            </a:r>
            <a:r>
              <a:rPr lang="en-US" sz="2400" dirty="0" smtClean="0">
                <a:solidFill>
                  <a:srgbClr val="000000"/>
                </a:solidFill>
                <a:ea typeface="+mn-ea"/>
                <a:cs typeface="+mn-cs"/>
              </a:rPr>
              <a:t>)</a:t>
            </a:r>
          </a:p>
          <a:p>
            <a:pPr lvl="1">
              <a:lnSpc>
                <a:spcPct val="90000"/>
              </a:lnSpc>
              <a:buClr>
                <a:srgbClr val="000000"/>
              </a:buClr>
            </a:pPr>
            <a:r>
              <a:rPr lang="en-US" sz="2400" dirty="0" smtClean="0">
                <a:solidFill>
                  <a:srgbClr val="000000"/>
                </a:solidFill>
                <a:ea typeface="+mn-ea"/>
                <a:cs typeface="+mn-cs"/>
              </a:rPr>
              <a:t>Space: O(</a:t>
            </a:r>
            <a:r>
              <a:rPr lang="en-US" sz="2400" dirty="0" err="1" smtClean="0">
                <a:solidFill>
                  <a:srgbClr val="000000"/>
                </a:solidFill>
                <a:ea typeface="+mn-ea"/>
                <a:cs typeface="+mn-cs"/>
              </a:rPr>
              <a:t>bm</a:t>
            </a:r>
            <a:r>
              <a:rPr lang="en-US" sz="2400" dirty="0" smtClean="0">
                <a:solidFill>
                  <a:srgbClr val="000000"/>
                </a:solidFill>
                <a:ea typeface="+mn-ea"/>
                <a:cs typeface="+mn-cs"/>
              </a:rPr>
              <a:t>)</a:t>
            </a:r>
          </a:p>
          <a:p>
            <a:pPr lvl="0">
              <a:lnSpc>
                <a:spcPct val="90000"/>
              </a:lnSpc>
              <a:buClr>
                <a:srgbClr val="333399"/>
              </a:buClr>
            </a:pPr>
            <a:endParaRPr lang="en-US" sz="2800" dirty="0" smtClean="0">
              <a:solidFill>
                <a:srgbClr val="333399"/>
              </a:solidFill>
            </a:endParaRPr>
          </a:p>
          <a:p>
            <a:pPr lvl="0">
              <a:lnSpc>
                <a:spcPct val="90000"/>
              </a:lnSpc>
              <a:buClr>
                <a:srgbClr val="333399"/>
              </a:buClr>
            </a:pPr>
            <a:r>
              <a:rPr lang="en-US" sz="2800" dirty="0" smtClean="0">
                <a:solidFill>
                  <a:srgbClr val="333399"/>
                </a:solidFill>
              </a:rPr>
              <a:t>Example: For </a:t>
            </a:r>
            <a:r>
              <a:rPr lang="en-US" sz="2800" kern="1200" dirty="0" smtClean="0">
                <a:solidFill>
                  <a:srgbClr val="333399"/>
                </a:solidFill>
              </a:rPr>
              <a:t>chess, b </a:t>
            </a:r>
            <a:r>
              <a:rPr lang="en-US" sz="2800" kern="1200" dirty="0" smtClean="0">
                <a:solidFill>
                  <a:srgbClr val="333399"/>
                </a:solidFill>
                <a:sym typeface="Symbol" pitchFamily="18" charset="2"/>
              </a:rPr>
              <a:t> 35, m  100</a:t>
            </a:r>
            <a:endParaRPr lang="en-US" sz="2800" dirty="0" smtClean="0">
              <a:solidFill>
                <a:srgbClr val="333399"/>
              </a:solidFill>
            </a:endParaRPr>
          </a:p>
          <a:p>
            <a:pPr marL="800082" lvl="1" indent="-342882">
              <a:lnSpc>
                <a:spcPct val="90000"/>
              </a:lnSpc>
              <a:buClrTx/>
            </a:pPr>
            <a:r>
              <a:rPr lang="en-US" sz="2400" dirty="0" smtClean="0">
                <a:solidFill>
                  <a:srgbClr val="000000"/>
                </a:solidFill>
                <a:ea typeface="+mn-ea"/>
                <a:cs typeface="+mn-cs"/>
              </a:rPr>
              <a:t>Exact solution is completely infeasible</a:t>
            </a:r>
          </a:p>
          <a:p>
            <a:pPr marL="800082" lvl="1" indent="-342882">
              <a:lnSpc>
                <a:spcPct val="90000"/>
              </a:lnSpc>
              <a:buClrTx/>
            </a:pPr>
            <a:r>
              <a:rPr lang="en-US" sz="2400" dirty="0" smtClean="0">
                <a:solidFill>
                  <a:srgbClr val="000000"/>
                </a:solidFill>
                <a:ea typeface="+mn-ea"/>
                <a:cs typeface="+mn-cs"/>
              </a:rPr>
              <a:t>But, do we need to explore the whole tree?</a:t>
            </a:r>
          </a:p>
          <a:p>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smtClean="0"/>
              <a:t>Checkers:</a:t>
            </a:r>
            <a:r>
              <a:rPr lang="en-US" sz="1900" dirty="0" smtClean="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smtClean="0"/>
          </a:p>
          <a:p>
            <a:pPr eaLnBrk="1" hangingPunct="1">
              <a:lnSpc>
                <a:spcPct val="80000"/>
              </a:lnSpc>
            </a:pPr>
            <a:r>
              <a:rPr lang="en-US" sz="1900" b="1" dirty="0" smtClean="0"/>
              <a:t>Chess:</a:t>
            </a:r>
            <a:r>
              <a:rPr lang="en-US" sz="1900" dirty="0" smtClean="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smtClean="0"/>
          </a:p>
          <a:p>
            <a:pPr eaLnBrk="1" hangingPunct="1">
              <a:lnSpc>
                <a:spcPct val="80000"/>
              </a:lnSpc>
            </a:pPr>
            <a:r>
              <a:rPr lang="en-US" sz="1900" b="1" dirty="0" smtClean="0"/>
              <a:t>Go:</a:t>
            </a:r>
            <a:r>
              <a:rPr lang="en-US" sz="1900" dirty="0" smtClean="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smtClean="0"/>
          </a:p>
          <a:p>
            <a:pPr eaLnBrk="1" hangingPunct="1">
              <a:lnSpc>
                <a:spcPct val="80000"/>
              </a:lnSpc>
            </a:pPr>
            <a:r>
              <a:rPr lang="en-US" sz="1900" b="1" dirty="0" err="1" smtClean="0"/>
              <a:t>Pacman</a:t>
            </a:r>
            <a:endParaRPr lang="en-US" sz="1900" dirty="0" smtClean="0"/>
          </a:p>
          <a:p>
            <a:pPr eaLnBrk="1" hangingPunct="1">
              <a:lnSpc>
                <a:spcPct val="80000"/>
              </a:lnSpc>
            </a:pPr>
            <a:endParaRPr lang="en-US" sz="19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5" y="1371600"/>
            <a:ext cx="1445395"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3" y="1888303"/>
            <a:ext cx="3579027" cy="139541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smtClean="0"/>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smtClean="0"/>
              <a:t>Optimal against a perfect player.  Otherwise?</a:t>
            </a:r>
          </a:p>
          <a:p>
            <a:pPr algn="ctr" eaLnBrk="1" hangingPunct="1">
              <a:lnSpc>
                <a:spcPct val="90000"/>
              </a:lnSpc>
            </a:pPr>
            <a:endParaRPr lang="en-US" sz="2800" dirty="0" smtClean="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6" y="2056092"/>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2" y="2970492"/>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min </a:t>
            </a:r>
            <a:r>
              <a:rPr lang="en-US" dirty="0" err="1" smtClean="0">
                <a:solidFill>
                  <a:srgbClr val="CC0000"/>
                </a:solidFill>
                <a:latin typeface="Calibri" pitchFamily="34" charset="0"/>
              </a:rPr>
              <a:t>vs</a:t>
            </a:r>
            <a:r>
              <a:rPr lang="en-US" dirty="0" smtClean="0">
                <a:solidFill>
                  <a:srgbClr val="CC0000"/>
                </a:solidFill>
                <a:latin typeface="Calibri" pitchFamily="34" charset="0"/>
              </a:rPr>
              <a:t> </a:t>
            </a:r>
            <a:r>
              <a:rPr lang="en-US" dirty="0" err="1" smtClean="0">
                <a:solidFill>
                  <a:srgbClr val="CC0000"/>
                </a:solidFill>
                <a:latin typeface="Calibri" pitchFamily="34" charset="0"/>
              </a:rPr>
              <a:t>exp</a:t>
            </a:r>
            <a:r>
              <a:rPr lang="en-US" dirty="0" smtClean="0">
                <a:solidFill>
                  <a:srgbClr val="CC0000"/>
                </a:solidFill>
                <a:latin typeface="Calibri" pitchFamily="34" charset="0"/>
              </a:rPr>
              <a:t> (L6D2, L6D3)]</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Min vs. </a:t>
            </a:r>
            <a:r>
              <a:rPr lang="en-US" dirty="0" err="1" smtClean="0"/>
              <a:t>Exp</a:t>
            </a:r>
            <a:r>
              <a:rPr lang="en-US" dirty="0" smtClean="0"/>
              <a:t> (Min)</a:t>
            </a:r>
            <a:endParaRPr lang="en-US" dirty="0"/>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Min vs. </a:t>
            </a:r>
            <a:r>
              <a:rPr lang="en-US" dirty="0" err="1" smtClean="0"/>
              <a:t>Exp</a:t>
            </a:r>
            <a:r>
              <a:rPr lang="en-US" dirty="0" smtClean="0"/>
              <a:t> (</a:t>
            </a:r>
            <a:r>
              <a:rPr lang="en-US" dirty="0" err="1" smtClean="0"/>
              <a:t>Exp</a:t>
            </a:r>
            <a:r>
              <a:rPr lang="en-US" dirty="0" smtClean="0"/>
              <a:t>)</a:t>
            </a:r>
            <a:endParaRPr lang="en-US" dirty="0"/>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9" y="1382715"/>
            <a:ext cx="7656143" cy="4694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Resource Limits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Resource Limits</a:t>
            </a:r>
          </a:p>
        </p:txBody>
      </p:sp>
      <p:sp>
        <p:nvSpPr>
          <p:cNvPr id="17411" name="Rectangle 3"/>
          <p:cNvSpPr>
            <a:spLocks noGrp="1" noChangeArrowheads="1"/>
          </p:cNvSpPr>
          <p:nvPr>
            <p:ph idx="1"/>
          </p:nvPr>
        </p:nvSpPr>
        <p:spPr>
          <a:xfrm>
            <a:off x="304800" y="1371602"/>
            <a:ext cx="7086600" cy="4525963"/>
          </a:xfrm>
        </p:spPr>
        <p:txBody>
          <a:bodyPr/>
          <a:lstStyle/>
          <a:p>
            <a:pPr eaLnBrk="1" hangingPunct="1">
              <a:lnSpc>
                <a:spcPct val="80000"/>
              </a:lnSpc>
            </a:pPr>
            <a:r>
              <a:rPr lang="en-US" sz="2400" dirty="0" smtClean="0"/>
              <a:t>Problem: In realistic games, cannot search to leaves!</a:t>
            </a:r>
          </a:p>
          <a:p>
            <a:pPr lvl="1" eaLnBrk="1" hangingPunct="1">
              <a:lnSpc>
                <a:spcPct val="80000"/>
              </a:lnSpc>
            </a:pPr>
            <a:endParaRPr lang="en-US" sz="1400" dirty="0" smtClean="0"/>
          </a:p>
          <a:p>
            <a:pPr eaLnBrk="1" hangingPunct="1">
              <a:lnSpc>
                <a:spcPct val="80000"/>
              </a:lnSpc>
            </a:pPr>
            <a:r>
              <a:rPr lang="en-US" sz="2400" dirty="0" smtClean="0"/>
              <a:t>Solution: Depth-limited search</a:t>
            </a:r>
          </a:p>
          <a:p>
            <a:pPr lvl="1" eaLnBrk="1" hangingPunct="1">
              <a:lnSpc>
                <a:spcPct val="80000"/>
              </a:lnSpc>
            </a:pPr>
            <a:r>
              <a:rPr lang="en-US" sz="2000" dirty="0" smtClean="0"/>
              <a:t>Instead, search only to a limited depth in the tree</a:t>
            </a:r>
          </a:p>
          <a:p>
            <a:pPr lvl="1" eaLnBrk="1" hangingPunct="1">
              <a:lnSpc>
                <a:spcPct val="80000"/>
              </a:lnSpc>
            </a:pPr>
            <a:r>
              <a:rPr lang="en-US" sz="2000" dirty="0" smtClean="0"/>
              <a:t>Replace terminal utilities with an evaluation function for non-terminal positions</a:t>
            </a:r>
          </a:p>
          <a:p>
            <a:pPr lvl="1" eaLnBrk="1" hangingPunct="1">
              <a:lnSpc>
                <a:spcPct val="80000"/>
              </a:lnSpc>
            </a:pPr>
            <a:endParaRPr lang="en-US" sz="1400" dirty="0" smtClean="0"/>
          </a:p>
          <a:p>
            <a:pPr eaLnBrk="1" hangingPunct="1">
              <a:lnSpc>
                <a:spcPct val="80000"/>
              </a:lnSpc>
            </a:pPr>
            <a:r>
              <a:rPr lang="en-US" sz="2400" dirty="0" smtClean="0"/>
              <a:t>Example:</a:t>
            </a:r>
          </a:p>
          <a:p>
            <a:pPr lvl="1" eaLnBrk="1" hangingPunct="1">
              <a:lnSpc>
                <a:spcPct val="80000"/>
              </a:lnSpc>
            </a:pPr>
            <a:r>
              <a:rPr lang="en-US" sz="2000" dirty="0" smtClean="0"/>
              <a:t>Suppose we have 100 seconds, can explore 10K nodes / sec</a:t>
            </a:r>
          </a:p>
          <a:p>
            <a:pPr lvl="1" eaLnBrk="1" hangingPunct="1">
              <a:lnSpc>
                <a:spcPct val="80000"/>
              </a:lnSpc>
            </a:pPr>
            <a:r>
              <a:rPr lang="en-US" sz="2000" dirty="0" smtClean="0"/>
              <a:t>So can check 1M nodes per move</a:t>
            </a:r>
          </a:p>
          <a:p>
            <a:pPr lvl="1" eaLnBrk="1" hangingPunct="1">
              <a:lnSpc>
                <a:spcPct val="80000"/>
              </a:lnSpc>
            </a:pPr>
            <a:r>
              <a:rPr lang="en-US" sz="2000" dirty="0" smtClean="0">
                <a:sym typeface="Symbol" pitchFamily="18" charset="2"/>
              </a:rPr>
              <a:t>- reaches about depth 8 – decent chess program</a:t>
            </a:r>
          </a:p>
          <a:p>
            <a:pPr eaLnBrk="1" hangingPunct="1">
              <a:lnSpc>
                <a:spcPct val="80000"/>
              </a:lnSpc>
            </a:pPr>
            <a:endParaRPr lang="en-US" sz="1400" dirty="0" smtClean="0"/>
          </a:p>
          <a:p>
            <a:pPr eaLnBrk="1" hangingPunct="1">
              <a:lnSpc>
                <a:spcPct val="80000"/>
              </a:lnSpc>
            </a:pPr>
            <a:r>
              <a:rPr lang="en-US" sz="2400" dirty="0" smtClean="0"/>
              <a:t>Guarantee of optimal play is gone</a:t>
            </a:r>
          </a:p>
          <a:p>
            <a:pPr lvl="1" eaLnBrk="1" hangingPunct="1">
              <a:lnSpc>
                <a:spcPct val="80000"/>
              </a:lnSpc>
            </a:pPr>
            <a:endParaRPr lang="en-US" sz="1400" dirty="0" smtClean="0"/>
          </a:p>
          <a:p>
            <a:pPr eaLnBrk="1" hangingPunct="1">
              <a:lnSpc>
                <a:spcPct val="80000"/>
              </a:lnSpc>
            </a:pPr>
            <a:r>
              <a:rPr lang="en-US" sz="2400" dirty="0" smtClean="0"/>
              <a:t>More plies makes a BIG difference</a:t>
            </a:r>
          </a:p>
          <a:p>
            <a:pPr eaLnBrk="1" hangingPunct="1">
              <a:lnSpc>
                <a:spcPct val="80000"/>
              </a:lnSpc>
            </a:pPr>
            <a:endParaRPr lang="en-US" sz="1400" dirty="0" smtClean="0"/>
          </a:p>
          <a:p>
            <a:pPr eaLnBrk="1" hangingPunct="1">
              <a:lnSpc>
                <a:spcPct val="80000"/>
              </a:lnSpc>
            </a:pPr>
            <a:r>
              <a:rPr lang="en-US" sz="2400" dirty="0" smtClean="0"/>
              <a:t>Use iterative deepening for an anytime algorithm</a:t>
            </a:r>
          </a:p>
          <a:p>
            <a:pPr lvl="1" eaLnBrk="1" hangingPunct="1">
              <a:lnSpc>
                <a:spcPct val="80000"/>
              </a:lnSpc>
            </a:pPr>
            <a:endParaRPr lang="en-US" sz="2000" dirty="0" smtClean="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1"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1"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6" y="1917979"/>
            <a:ext cx="663575" cy="36933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6" y="1460779"/>
            <a:ext cx="663575" cy="36933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1" y="1404538"/>
            <a:ext cx="4610100" cy="2267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1" y="3886200"/>
            <a:ext cx="4686300" cy="21587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Depth Matters</a:t>
            </a:r>
            <a:endParaRPr lang="en-US" dirty="0"/>
          </a:p>
        </p:txBody>
      </p:sp>
      <p:sp>
        <p:nvSpPr>
          <p:cNvPr id="3" name="Content Placeholder 2"/>
          <p:cNvSpPr>
            <a:spLocks noGrp="1"/>
          </p:cNvSpPr>
          <p:nvPr>
            <p:ph idx="1"/>
          </p:nvPr>
        </p:nvSpPr>
        <p:spPr>
          <a:xfrm>
            <a:off x="406400" y="1397001"/>
            <a:ext cx="5461000" cy="4729164"/>
          </a:xfrm>
        </p:spPr>
        <p:txBody>
          <a:bodyPr/>
          <a:lstStyle/>
          <a:p>
            <a:r>
              <a:rPr lang="en-US" sz="2800" dirty="0" smtClean="0"/>
              <a:t>Evaluation functions are always imperfect</a:t>
            </a:r>
          </a:p>
          <a:p>
            <a:r>
              <a:rPr lang="en-US" sz="2800" dirty="0" smtClean="0"/>
              <a:t>The deeper in the tree the evaluation function is buried, the less the quality of the evaluation function matters</a:t>
            </a:r>
          </a:p>
          <a:p>
            <a:r>
              <a:rPr lang="en-US" sz="2800" dirty="0" smtClean="0"/>
              <a:t>An important example of the tradeoff between complexity of features and complexity of computation</a:t>
            </a:r>
            <a:endParaRPr lang="en-US" sz="2800" dirty="0"/>
          </a:p>
        </p:txBody>
      </p:sp>
      <p:sp>
        <p:nvSpPr>
          <p:cNvPr id="7" name="Text Box 76"/>
          <p:cNvSpPr txBox="1">
            <a:spLocks noChangeArrowheads="1"/>
          </p:cNvSpPr>
          <p:nvPr/>
        </p:nvSpPr>
        <p:spPr bwMode="auto">
          <a:xfrm>
            <a:off x="8382000" y="6488113"/>
            <a:ext cx="38100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a:t>
            </a:r>
            <a:r>
              <a:rPr lang="en-US" dirty="0">
                <a:solidFill>
                  <a:srgbClr val="CC0000"/>
                </a:solidFill>
                <a:latin typeface="Calibri" pitchFamily="34" charset="0"/>
              </a:rPr>
              <a:t>depth </a:t>
            </a:r>
            <a:r>
              <a:rPr lang="en-US" dirty="0" smtClean="0">
                <a:solidFill>
                  <a:srgbClr val="CC0000"/>
                </a:solidFill>
                <a:latin typeface="Calibri" pitchFamily="34" charset="0"/>
              </a:rPr>
              <a:t>limited (L6D4, L6D5)]</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Limited Depth (2)</a:t>
            </a:r>
            <a:endParaRPr lang="en-US" dirty="0"/>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Limited Depth (10)</a:t>
            </a:r>
            <a:endParaRPr lang="en-US" dirty="0"/>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1"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1" y="1314643"/>
            <a:ext cx="6729412" cy="50351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Evaluation Functions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smtClean="0"/>
              <a:t>Evaluation functions score non-terminals in depth-limited search</a:t>
            </a:r>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r>
              <a:rPr lang="en-US" sz="2400" dirty="0" smtClean="0"/>
              <a:t>Ideal function: returns the actual </a:t>
            </a:r>
            <a:r>
              <a:rPr lang="en-US" sz="2400" dirty="0" err="1" smtClean="0"/>
              <a:t>minimax</a:t>
            </a:r>
            <a:r>
              <a:rPr lang="en-US" sz="2400" dirty="0" smtClean="0"/>
              <a:t> value of the position</a:t>
            </a:r>
          </a:p>
          <a:p>
            <a:pPr eaLnBrk="1" hangingPunct="1">
              <a:lnSpc>
                <a:spcPct val="80000"/>
              </a:lnSpc>
            </a:pPr>
            <a:r>
              <a:rPr lang="en-US" sz="2400" dirty="0" smtClean="0"/>
              <a:t>In practice: typically weighted linear sum of features:</a:t>
            </a:r>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r>
              <a:rPr lang="en-US" sz="2400" dirty="0" smtClean="0"/>
              <a:t>e.g.  </a:t>
            </a:r>
            <a:r>
              <a:rPr lang="en-US" sz="2400" i="1" dirty="0" smtClean="0">
                <a:solidFill>
                  <a:srgbClr val="CC0000"/>
                </a:solidFill>
                <a:latin typeface="Times New Roman" pitchFamily="18" charset="0"/>
                <a:cs typeface="Times New Roman" pitchFamily="18" charset="0"/>
              </a:rPr>
              <a:t>f</a:t>
            </a:r>
            <a:r>
              <a:rPr lang="en-US" sz="2400" baseline="-25000" dirty="0" smtClean="0">
                <a:solidFill>
                  <a:srgbClr val="CC0000"/>
                </a:solidFill>
              </a:rPr>
              <a:t>1</a:t>
            </a:r>
            <a:r>
              <a:rPr lang="en-US" sz="2400" dirty="0" smtClean="0">
                <a:solidFill>
                  <a:srgbClr val="CC0000"/>
                </a:solidFill>
              </a:rPr>
              <a:t>(</a:t>
            </a:r>
            <a:r>
              <a:rPr lang="en-US" sz="2400" i="1" dirty="0" smtClean="0">
                <a:solidFill>
                  <a:srgbClr val="CC0000"/>
                </a:solidFill>
                <a:latin typeface="Times New Roman" pitchFamily="18" charset="0"/>
                <a:cs typeface="Times New Roman" pitchFamily="18" charset="0"/>
              </a:rPr>
              <a:t>s</a:t>
            </a:r>
            <a:r>
              <a:rPr lang="en-US" sz="2400" dirty="0" smtClean="0">
                <a:solidFill>
                  <a:srgbClr val="CC0000"/>
                </a:solidFill>
              </a:rPr>
              <a:t>) = (num white queens – num black queens)</a:t>
            </a:r>
            <a:r>
              <a:rPr lang="en-US" sz="2400" dirty="0" smtClean="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2"/>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7" y="1828802"/>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2"/>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4" y="2349502"/>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9" y="2743202"/>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4" y="2743202"/>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7"/>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7"/>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7"/>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7"/>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3"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1"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90"/>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90"/>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5" y="2909890"/>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1" y="2909890"/>
            <a:ext cx="336551"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2" y="3059115"/>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7"/>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1" y="3200402"/>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smtClean="0"/>
              <a:t>Behavior from Computation</a:t>
            </a:r>
          </a:p>
        </p:txBody>
      </p:sp>
      <p:sp>
        <p:nvSpPr>
          <p:cNvPr id="1028" name="Rectangle 3"/>
          <p:cNvSpPr>
            <a:spLocks noGrp="1" noChangeArrowheads="1"/>
          </p:cNvSpPr>
          <p:nvPr>
            <p:ph idx="1"/>
          </p:nvPr>
        </p:nvSpPr>
        <p:spPr/>
        <p:txBody>
          <a:bodyPr/>
          <a:lstStyle/>
          <a:p>
            <a:pPr eaLnBrk="1" hangingPunct="1"/>
            <a:endParaRPr lang="en-US" smtClean="0"/>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50"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1"/>
            <a:ext cx="38862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a:t>
            </a:r>
            <a:r>
              <a:rPr lang="en-US" dirty="0">
                <a:solidFill>
                  <a:srgbClr val="CC0000"/>
                </a:solidFill>
                <a:latin typeface="Calibri" pitchFamily="34" charset="0"/>
              </a:rPr>
              <a:t>mystery </a:t>
            </a:r>
            <a:r>
              <a:rPr lang="en-US" dirty="0" err="1" smtClean="0">
                <a:solidFill>
                  <a:srgbClr val="CC0000"/>
                </a:solidFill>
                <a:latin typeface="Calibri" pitchFamily="34" charset="0"/>
              </a:rPr>
              <a:t>pacman</a:t>
            </a:r>
            <a:r>
              <a:rPr lang="en-US" dirty="0" smtClean="0">
                <a:solidFill>
                  <a:srgbClr val="CC0000"/>
                </a:solidFill>
                <a:latin typeface="Calibri" pitchFamily="34" charset="0"/>
              </a:rPr>
              <a:t> (L6D1)]</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9" y="1447802"/>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145"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146"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147"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smtClean="0"/>
              <a:t>Evaluation for Pacman</a:t>
            </a:r>
          </a:p>
        </p:txBody>
      </p:sp>
      <p:grpSp>
        <p:nvGrpSpPr>
          <p:cNvPr id="4" name="Group 45"/>
          <p:cNvGrpSpPr>
            <a:grpSpLocks/>
          </p:cNvGrpSpPr>
          <p:nvPr/>
        </p:nvGrpSpPr>
        <p:grpSpPr bwMode="auto">
          <a:xfrm>
            <a:off x="5511801"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1"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1"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1"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4"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9"/>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a:t>
            </a:r>
            <a:r>
              <a:rPr lang="en-US" dirty="0" smtClean="0">
                <a:solidFill>
                  <a:srgbClr val="CC0000"/>
                </a:solidFill>
                <a:latin typeface="Calibri" pitchFamily="34" charset="0"/>
              </a:rPr>
              <a:t>Demo: thrashing d=2, thrashing d=2 (fixed evaluation function), smart ghosts coordinate (L6D6,7,8,10)]</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Thrashing (d=2)</a:t>
            </a:r>
            <a:endParaRPr lang="en-US" dirty="0"/>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2"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smtClean="0"/>
              <a:t>A danger of </a:t>
            </a:r>
            <a:r>
              <a:rPr lang="en-US" sz="2800" dirty="0" err="1" smtClean="0"/>
              <a:t>replanning</a:t>
            </a:r>
            <a:r>
              <a:rPr lang="en-US" sz="2800" dirty="0" smtClean="0"/>
              <a:t> agents!</a:t>
            </a:r>
          </a:p>
          <a:p>
            <a:pPr lvl="1"/>
            <a:r>
              <a:rPr lang="en-US" sz="2200" dirty="0" smtClean="0"/>
              <a:t>He knows his score will go up by eating the dot now (west, east)</a:t>
            </a:r>
          </a:p>
          <a:p>
            <a:pPr lvl="1"/>
            <a:r>
              <a:rPr lang="en-US" sz="2200" dirty="0" smtClean="0"/>
              <a:t>He knows his score will go up just as much by eating the dot later (east, west)</a:t>
            </a:r>
          </a:p>
          <a:p>
            <a:pPr lvl="1"/>
            <a:r>
              <a:rPr lang="en-US" sz="2200" dirty="0" smtClean="0"/>
              <a:t>There are no point-scoring opportunities after eating the dot (within the horizon, two here)</a:t>
            </a:r>
          </a:p>
          <a:p>
            <a:pPr lvl="1"/>
            <a:r>
              <a:rPr lang="en-US" sz="2200" dirty="0" smtClean="0"/>
              <a:t>Therefore, waiting seems just as good as eating: he may go east, then back west in the next round of </a:t>
            </a:r>
            <a:r>
              <a:rPr lang="en-US" sz="2200" dirty="0" err="1" smtClean="0"/>
              <a:t>replanning</a:t>
            </a:r>
            <a:r>
              <a:rPr lang="en-US" sz="2200" dirty="0" smtClean="0"/>
              <a:t>!</a:t>
            </a:r>
          </a:p>
          <a:p>
            <a:endParaRPr lang="en-US" sz="2800" dirty="0" smtClean="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90"/>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90"/>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90"/>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90"/>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90"/>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90"/>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Thrashing -- Fixed (d=2)</a:t>
            </a:r>
            <a:endParaRPr lang="en-US" dirty="0"/>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Smart Ghosts (Coordination)</a:t>
            </a:r>
            <a:endParaRPr lang="en-US" dirty="0"/>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Video of Demo Smart Ghosts (Coordination) – Zoomed In</a:t>
            </a:r>
            <a:endParaRPr lang="en-US" sz="4000" dirty="0"/>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2" y="1143000"/>
            <a:ext cx="8290559"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2" y="1448322"/>
            <a:ext cx="6723063" cy="4418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Game Tree Pruning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8"/>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8"/>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smtClean="0">
                <a:sym typeface="Symbol" pitchFamily="18" charset="2"/>
              </a:rPr>
              <a:t>Minimax</a:t>
            </a:r>
            <a:r>
              <a:rPr lang="en-US" dirty="0" smtClean="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8"/>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8"/>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sym typeface="Symbol" pitchFamily="18" charset="2"/>
              </a:rPr>
              <a:t>Alpha-Beta Pruning</a:t>
            </a:r>
          </a:p>
        </p:txBody>
      </p:sp>
      <p:sp>
        <p:nvSpPr>
          <p:cNvPr id="23555" name="Rectangle 3"/>
          <p:cNvSpPr>
            <a:spLocks noGrp="1" noChangeArrowheads="1"/>
          </p:cNvSpPr>
          <p:nvPr>
            <p:ph idx="1"/>
          </p:nvPr>
        </p:nvSpPr>
        <p:spPr>
          <a:xfrm>
            <a:off x="457200" y="1447802"/>
            <a:ext cx="6858000" cy="4525963"/>
          </a:xfrm>
        </p:spPr>
        <p:txBody>
          <a:bodyPr/>
          <a:lstStyle/>
          <a:p>
            <a:pPr eaLnBrk="1" hangingPunct="1">
              <a:lnSpc>
                <a:spcPct val="110000"/>
              </a:lnSpc>
            </a:pPr>
            <a:r>
              <a:rPr lang="en-US" sz="2400" dirty="0" smtClean="0"/>
              <a:t>General configuration (MIN version)</a:t>
            </a:r>
          </a:p>
          <a:p>
            <a:pPr lvl="1" eaLnBrk="1" hangingPunct="1">
              <a:lnSpc>
                <a:spcPct val="110000"/>
              </a:lnSpc>
            </a:pPr>
            <a:r>
              <a:rPr lang="en-US" sz="2000" dirty="0" smtClean="0">
                <a:sym typeface="Symbol" pitchFamily="18" charset="2"/>
              </a:rPr>
              <a:t>We’re computing the MIN-VALUE at some node </a:t>
            </a:r>
            <a:r>
              <a:rPr lang="en-US" sz="2000" i="1" dirty="0" smtClean="0">
                <a:sym typeface="Symbol" pitchFamily="18" charset="2"/>
              </a:rPr>
              <a:t>n</a:t>
            </a:r>
          </a:p>
          <a:p>
            <a:pPr lvl="1" eaLnBrk="1" hangingPunct="1">
              <a:lnSpc>
                <a:spcPct val="110000"/>
              </a:lnSpc>
            </a:pPr>
            <a:r>
              <a:rPr lang="en-US" sz="2000" dirty="0" smtClean="0">
                <a:sym typeface="Symbol" pitchFamily="18" charset="2"/>
              </a:rPr>
              <a:t>We’re looping over </a:t>
            </a:r>
            <a:r>
              <a:rPr lang="en-US" sz="2000" i="1" dirty="0" err="1" smtClean="0">
                <a:sym typeface="Symbol" pitchFamily="18" charset="2"/>
              </a:rPr>
              <a:t>n</a:t>
            </a:r>
            <a:r>
              <a:rPr lang="en-US" sz="2000" dirty="0" err="1" smtClean="0">
                <a:sym typeface="Symbol" pitchFamily="18" charset="2"/>
              </a:rPr>
              <a:t>’s</a:t>
            </a:r>
            <a:r>
              <a:rPr lang="en-US" sz="2000" dirty="0" smtClean="0">
                <a:sym typeface="Symbol" pitchFamily="18" charset="2"/>
              </a:rPr>
              <a:t> children</a:t>
            </a:r>
          </a:p>
          <a:p>
            <a:pPr lvl="1" eaLnBrk="1" hangingPunct="1">
              <a:lnSpc>
                <a:spcPct val="110000"/>
              </a:lnSpc>
            </a:pPr>
            <a:r>
              <a:rPr lang="en-US" sz="2000" i="1" dirty="0" err="1" smtClean="0">
                <a:sym typeface="Symbol" pitchFamily="18" charset="2"/>
              </a:rPr>
              <a:t>n</a:t>
            </a:r>
            <a:r>
              <a:rPr lang="en-US" sz="2000" dirty="0" err="1" smtClean="0">
                <a:sym typeface="Symbol" pitchFamily="18" charset="2"/>
              </a:rPr>
              <a:t>’s</a:t>
            </a:r>
            <a:r>
              <a:rPr lang="en-US" sz="2000" dirty="0" smtClean="0">
                <a:sym typeface="Symbol" pitchFamily="18" charset="2"/>
              </a:rPr>
              <a:t> estimate of the </a:t>
            </a:r>
            <a:r>
              <a:rPr lang="en-US" sz="2000" dirty="0" err="1" smtClean="0">
                <a:sym typeface="Symbol" pitchFamily="18" charset="2"/>
              </a:rPr>
              <a:t>childrens</a:t>
            </a:r>
            <a:r>
              <a:rPr lang="en-US" sz="2000" dirty="0" smtClean="0">
                <a:sym typeface="Symbol" pitchFamily="18" charset="2"/>
              </a:rPr>
              <a:t>’ min is dropping</a:t>
            </a:r>
          </a:p>
          <a:p>
            <a:pPr lvl="1" eaLnBrk="1" hangingPunct="1">
              <a:lnSpc>
                <a:spcPct val="110000"/>
              </a:lnSpc>
            </a:pPr>
            <a:r>
              <a:rPr lang="en-US" sz="2000" dirty="0" smtClean="0">
                <a:sym typeface="Symbol" pitchFamily="18" charset="2"/>
              </a:rPr>
              <a:t>Who cares about </a:t>
            </a:r>
            <a:r>
              <a:rPr lang="en-US" sz="2000" i="1" dirty="0" err="1" smtClean="0">
                <a:sym typeface="Symbol" pitchFamily="18" charset="2"/>
              </a:rPr>
              <a:t>n</a:t>
            </a:r>
            <a:r>
              <a:rPr lang="en-US" sz="2000" dirty="0" err="1" smtClean="0">
                <a:sym typeface="Symbol" pitchFamily="18" charset="2"/>
              </a:rPr>
              <a:t>’s</a:t>
            </a:r>
            <a:r>
              <a:rPr lang="en-US" sz="2000" dirty="0" smtClean="0">
                <a:sym typeface="Symbol" pitchFamily="18" charset="2"/>
              </a:rPr>
              <a:t> value?  MAX</a:t>
            </a:r>
          </a:p>
          <a:p>
            <a:pPr lvl="1" eaLnBrk="1" hangingPunct="1">
              <a:lnSpc>
                <a:spcPct val="110000"/>
              </a:lnSpc>
            </a:pPr>
            <a:r>
              <a:rPr lang="en-US" sz="2000" dirty="0" smtClean="0">
                <a:sym typeface="Symbol" pitchFamily="18" charset="2"/>
              </a:rPr>
              <a:t>Let </a:t>
            </a:r>
            <a:r>
              <a:rPr lang="en-US" sz="2000" i="1" dirty="0" smtClean="0">
                <a:sym typeface="Symbol" pitchFamily="18" charset="2"/>
              </a:rPr>
              <a:t>a</a:t>
            </a:r>
            <a:r>
              <a:rPr lang="en-US" sz="2000" dirty="0" smtClean="0"/>
              <a:t> be the best value that MAX can get at any choice point along the current path from the root</a:t>
            </a:r>
          </a:p>
          <a:p>
            <a:pPr lvl="1" eaLnBrk="1" hangingPunct="1">
              <a:lnSpc>
                <a:spcPct val="110000"/>
              </a:lnSpc>
            </a:pPr>
            <a:r>
              <a:rPr lang="en-US" sz="2000" dirty="0" smtClean="0"/>
              <a:t>If </a:t>
            </a:r>
            <a:r>
              <a:rPr lang="en-US" sz="2000" i="1" dirty="0" smtClean="0"/>
              <a:t>n</a:t>
            </a:r>
            <a:r>
              <a:rPr lang="en-US" sz="2000" dirty="0" smtClean="0"/>
              <a:t> becomes worse than </a:t>
            </a:r>
            <a:r>
              <a:rPr lang="en-US" sz="2000" i="1" dirty="0" smtClean="0">
                <a:sym typeface="Symbol" pitchFamily="18" charset="2"/>
              </a:rPr>
              <a:t>a</a:t>
            </a:r>
            <a:r>
              <a:rPr lang="en-US" sz="2000" dirty="0" smtClean="0"/>
              <a:t>, MAX will avoid it, so we can stop considering </a:t>
            </a:r>
            <a:r>
              <a:rPr lang="en-US" sz="2000" i="1" dirty="0" err="1" smtClean="0"/>
              <a:t>n</a:t>
            </a:r>
            <a:r>
              <a:rPr lang="en-US" sz="2000" dirty="0" err="1" smtClean="0"/>
              <a:t>’s</a:t>
            </a:r>
            <a:r>
              <a:rPr lang="en-US" sz="2000" dirty="0" smtClean="0"/>
              <a:t> other children (it’s already bad enough that it won’t be played)</a:t>
            </a:r>
          </a:p>
          <a:p>
            <a:pPr lvl="1" eaLnBrk="1" hangingPunct="1">
              <a:lnSpc>
                <a:spcPct val="110000"/>
              </a:lnSpc>
            </a:pPr>
            <a:endParaRPr lang="en-US" sz="2000" dirty="0" smtClean="0"/>
          </a:p>
          <a:p>
            <a:pPr>
              <a:lnSpc>
                <a:spcPct val="110000"/>
              </a:lnSpc>
            </a:pPr>
            <a:r>
              <a:rPr lang="en-US" sz="2400" dirty="0" smtClean="0"/>
              <a:t>MAX version is symmetric</a:t>
            </a:r>
            <a:endParaRPr lang="en-US" sz="2000" dirty="0" smtClean="0"/>
          </a:p>
        </p:txBody>
      </p:sp>
      <p:sp>
        <p:nvSpPr>
          <p:cNvPr id="23556" name="Text Box 4"/>
          <p:cNvSpPr txBox="1">
            <a:spLocks noChangeArrowheads="1"/>
          </p:cNvSpPr>
          <p:nvPr/>
        </p:nvSpPr>
        <p:spPr bwMode="auto">
          <a:xfrm>
            <a:off x="7778750" y="1995765"/>
            <a:ext cx="635398"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1" y="2819678"/>
            <a:ext cx="589186" cy="369332"/>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398"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1" y="4967566"/>
            <a:ext cx="589186" cy="369332"/>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1"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1"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1"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1" y="5353051"/>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8" y="5441952"/>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1" y="5543551"/>
            <a:ext cx="457200" cy="38100"/>
          </a:xfrm>
          <a:prstGeom prst="straightConnector1">
            <a:avLst/>
          </a:prstGeom>
          <a:noFill/>
          <a:ln w="12700">
            <a:solidFill>
              <a:schemeClr val="tx1"/>
            </a:solidFill>
            <a:round/>
            <a:headEnd/>
            <a:tailEnd type="triangle" w="med" len="med"/>
          </a:ln>
        </p:spPr>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Mystery </a:t>
            </a:r>
            <a:r>
              <a:rPr lang="en-US" dirty="0" err="1" smtClean="0"/>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smtClean="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def min-value(state</a:t>
            </a:r>
            <a:r>
              <a:rPr lang="en-US" sz="2400" kern="0" dirty="0" smtClean="0">
                <a:solidFill>
                  <a:srgbClr val="C00000"/>
                </a:solidFill>
                <a:latin typeface="Calibri" pitchFamily="34" charset="0"/>
              </a:rPr>
              <a:t> , </a:t>
            </a:r>
            <a:r>
              <a:rPr lang="el-GR" sz="2400" kern="0" dirty="0" smtClean="0">
                <a:solidFill>
                  <a:srgbClr val="C00000"/>
                </a:solidFill>
                <a:latin typeface="Calibri" pitchFamily="34" charset="0"/>
              </a:rPr>
              <a:t>α</a:t>
            </a:r>
            <a:r>
              <a:rPr lang="en-US" sz="2400" kern="0" dirty="0" smtClean="0">
                <a:solidFill>
                  <a:srgbClr val="C00000"/>
                </a:solidFill>
                <a:latin typeface="Calibri" pitchFamily="34" charset="0"/>
              </a:rPr>
              <a:t>, </a:t>
            </a:r>
            <a:r>
              <a:rPr lang="el-GR" sz="2400" kern="0" dirty="0" smtClean="0">
                <a:solidFill>
                  <a:srgbClr val="C00000"/>
                </a:solidFill>
                <a:latin typeface="Calibri" pitchFamily="34" charset="0"/>
              </a:rPr>
              <a:t>β</a:t>
            </a: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lang="en-US" sz="2400" kern="0" dirty="0" smtClean="0">
                <a:latin typeface="Times New Roman" pitchFamily="18" charset="0"/>
                <a:cs typeface="Times New Roman" pitchFamily="18" charset="0"/>
              </a:rPr>
              <a:t>+</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smtClean="0">
                <a:latin typeface="Calibri" pitchFamily="34" charset="0"/>
              </a:rPr>
              <a:t>v = min(v, </a:t>
            </a:r>
            <a:r>
              <a:rPr kumimoji="0" lang="en-US" sz="2400" b="0" i="0" u="none" strike="noStrike" kern="0" cap="none" spc="0" normalizeH="0" baseline="0" noProof="0" dirty="0" smtClean="0">
                <a:ln>
                  <a:noFill/>
                </a:ln>
                <a:solidFill>
                  <a:srgbClr val="7030A0"/>
                </a:solidFill>
                <a:effectLst/>
                <a:uLnTx/>
                <a:uFillTx/>
                <a:latin typeface="Calibri" pitchFamily="34" charset="0"/>
              </a:rPr>
              <a:t>value(successor</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α</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β</a:t>
            </a:r>
            <a:r>
              <a:rPr kumimoji="0" lang="en-US" sz="2400" b="0" i="0" u="none" strike="noStrike" kern="0" cap="none" spc="0" normalizeH="0" baseline="0" noProof="0" dirty="0" smtClean="0">
                <a:ln>
                  <a:noFill/>
                </a:ln>
                <a:solidFill>
                  <a:srgbClr val="7030A0"/>
                </a:solidFill>
                <a:effectLst/>
                <a:uLnTx/>
                <a:uFillTx/>
                <a:latin typeface="Calibri" pitchFamily="34" charset="0"/>
              </a:rPr>
              <a:t>)</a:t>
            </a:r>
            <a:r>
              <a:rPr kumimoji="0" lang="en-US" sz="2400" b="0" i="0" u="none" strike="noStrike" kern="0" cap="none" spc="0" normalizeH="0" baseline="0" noProof="0" dirty="0" smtClean="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smtClean="0">
                <a:latin typeface="Calibri" pitchFamily="34" charset="0"/>
              </a:rPr>
              <a:t>if v ≤ </a:t>
            </a:r>
            <a:r>
              <a:rPr lang="el-GR" sz="2400" kern="0" dirty="0" smtClean="0">
                <a:latin typeface="Calibri" pitchFamily="34" charset="0"/>
              </a:rPr>
              <a:t>α</a:t>
            </a:r>
            <a:r>
              <a:rPr lang="en-US" sz="2400" kern="0" dirty="0" smtClean="0">
                <a:latin typeface="Calibri" pitchFamily="34" charset="0"/>
              </a:rPr>
              <a:t> return v</a:t>
            </a:r>
            <a:endParaRPr kumimoji="0" lang="en-US" sz="2400" b="0" i="0" u="none" strike="noStrike" kern="0" cap="none" spc="0" normalizeH="0" baseline="0" noProof="0" dirty="0" smtClean="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smtClean="0">
                <a:latin typeface="Calibri" pitchFamily="34" charset="0"/>
              </a:rPr>
              <a:t>β </a:t>
            </a:r>
            <a:r>
              <a:rPr lang="en-US" sz="2400" kern="0" dirty="0" smtClean="0">
                <a:latin typeface="Calibri" pitchFamily="34" charset="0"/>
              </a:rPr>
              <a:t>= min(</a:t>
            </a:r>
            <a:r>
              <a:rPr lang="el-GR" sz="2400" kern="0" dirty="0" smtClean="0">
                <a:latin typeface="Calibri" pitchFamily="34" charset="0"/>
              </a:rPr>
              <a:t>β</a:t>
            </a:r>
            <a:r>
              <a:rPr lang="en-US" sz="2400" kern="0" dirty="0" smtClean="0">
                <a:latin typeface="Calibri" pitchFamily="34" charset="0"/>
              </a:rPr>
              <a:t>, v)</a:t>
            </a:r>
            <a:endParaRPr kumimoji="0" lang="en-US" sz="2400" b="0" i="0" u="none" strike="noStrike" kern="0" cap="none" spc="0" normalizeH="0" baseline="0" noProof="0" dirty="0" smtClean="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smtClean="0">
                <a:ln>
                  <a:noFill/>
                </a:ln>
                <a:solidFill>
                  <a:srgbClr val="0066CC"/>
                </a:solidFill>
                <a:effectLst/>
                <a:uLnTx/>
                <a:uFillTx/>
                <a:latin typeface="Calibri" pitchFamily="34" charset="0"/>
                <a:ea typeface="+mn-ea"/>
                <a:cs typeface="+mn-cs"/>
              </a:rPr>
              <a:t>def max-value(state, </a:t>
            </a:r>
            <a:r>
              <a:rPr lang="el-GR" sz="2400" kern="0" dirty="0" smtClean="0">
                <a:solidFill>
                  <a:srgbClr val="0066CC"/>
                </a:solidFill>
                <a:latin typeface="Calibri" pitchFamily="34" charset="0"/>
              </a:rPr>
              <a:t>α</a:t>
            </a:r>
            <a:r>
              <a:rPr lang="en-US" sz="2400" kern="0" dirty="0" smtClean="0">
                <a:solidFill>
                  <a:srgbClr val="0066CC"/>
                </a:solidFill>
                <a:latin typeface="Calibri" pitchFamily="34" charset="0"/>
              </a:rPr>
              <a:t>, </a:t>
            </a:r>
            <a:r>
              <a:rPr lang="el-GR" sz="2400" kern="0" dirty="0" smtClean="0">
                <a:solidFill>
                  <a:srgbClr val="0066CC"/>
                </a:solidFill>
                <a:latin typeface="Calibri" pitchFamily="34" charset="0"/>
              </a:rPr>
              <a:t>β</a:t>
            </a:r>
            <a:r>
              <a:rPr kumimoji="0" lang="en-US" sz="2400" b="0" i="0" u="none" strike="noStrike" kern="0" cap="none" spc="0" normalizeH="0" baseline="0" noProof="0" dirty="0" smtClean="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smtClean="0">
                <a:ln>
                  <a:noFill/>
                </a:ln>
                <a:solidFill>
                  <a:schemeClr val="tx1"/>
                </a:solidFill>
                <a:effectLst/>
                <a:uLnTx/>
                <a:uFillTx/>
                <a:latin typeface="Calibri" pitchFamily="34" charset="0"/>
              </a:rPr>
              <a:t>v = </a:t>
            </a:r>
            <a:r>
              <a:rPr lang="en-US" sz="2400" kern="0" noProof="0" dirty="0" smtClean="0">
                <a:latin typeface="Calibri" pitchFamily="34" charset="0"/>
              </a:rPr>
              <a:t>max(v, </a:t>
            </a:r>
            <a:r>
              <a:rPr kumimoji="0" lang="en-US" sz="2400" b="0" i="0" u="none" strike="noStrike" kern="0" cap="none" spc="0" normalizeH="0" baseline="0" noProof="0" dirty="0" smtClean="0">
                <a:ln>
                  <a:noFill/>
                </a:ln>
                <a:solidFill>
                  <a:srgbClr val="7030A0"/>
                </a:solidFill>
                <a:effectLst/>
                <a:uLnTx/>
                <a:uFillTx/>
                <a:latin typeface="Calibri" pitchFamily="34" charset="0"/>
              </a:rPr>
              <a:t>value(successor</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α</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β</a:t>
            </a:r>
            <a:r>
              <a:rPr kumimoji="0" lang="en-US" sz="2400" b="0" i="0" u="none" strike="noStrike" kern="0" cap="none" spc="0" normalizeH="0" baseline="0" noProof="0" dirty="0" smtClean="0">
                <a:ln>
                  <a:noFill/>
                </a:ln>
                <a:solidFill>
                  <a:srgbClr val="7030A0"/>
                </a:solidFill>
                <a:effectLst/>
                <a:uLnTx/>
                <a:uFillTx/>
                <a:latin typeface="Calibri" pitchFamily="34" charset="0"/>
              </a:rPr>
              <a:t>)</a:t>
            </a:r>
            <a:r>
              <a:rPr lang="en-US" sz="2400" kern="0" dirty="0" smtClean="0">
                <a:latin typeface="Calibri" pitchFamily="34" charset="0"/>
              </a:rPr>
              <a:t>)</a:t>
            </a:r>
            <a:endParaRPr kumimoji="0" lang="en-US" sz="2400" b="0" i="0" u="none" strike="noStrike" kern="0" cap="none" spc="0" normalizeH="0" baseline="0" noProof="0" dirty="0" smtClean="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smtClean="0">
                <a:latin typeface="Calibri" pitchFamily="34" charset="0"/>
              </a:rPr>
              <a:t>if</a:t>
            </a:r>
            <a:r>
              <a:rPr lang="en-US" sz="2400" kern="0" dirty="0" smtClean="0">
                <a:latin typeface="Calibri" pitchFamily="34" charset="0"/>
              </a:rPr>
              <a:t> v ≥ </a:t>
            </a:r>
            <a:r>
              <a:rPr lang="el-GR" sz="2400" kern="0" dirty="0" smtClean="0">
                <a:latin typeface="Calibri" pitchFamily="34" charset="0"/>
              </a:rPr>
              <a:t>β</a:t>
            </a:r>
            <a:r>
              <a:rPr lang="en-US" sz="2400" kern="0" dirty="0" smtClean="0">
                <a:latin typeface="Calibri" pitchFamily="34" charset="0"/>
              </a:rPr>
              <a:t> return v</a:t>
            </a:r>
          </a:p>
          <a:p>
            <a:pPr marL="1142942" lvl="2" indent="-228589">
              <a:lnSpc>
                <a:spcPct val="80000"/>
              </a:lnSpc>
              <a:spcBef>
                <a:spcPct val="20000"/>
              </a:spcBef>
              <a:buClr>
                <a:schemeClr val="accent2"/>
              </a:buClr>
            </a:pPr>
            <a:r>
              <a:rPr lang="el-GR" sz="2400" kern="0" dirty="0" smtClean="0">
                <a:latin typeface="Calibri" pitchFamily="34" charset="0"/>
              </a:rPr>
              <a:t>α</a:t>
            </a:r>
            <a:r>
              <a:rPr lang="en-US" sz="2400" kern="0" dirty="0" smtClean="0">
                <a:latin typeface="Calibri" pitchFamily="34" charset="0"/>
              </a:rPr>
              <a:t> = max(</a:t>
            </a:r>
            <a:r>
              <a:rPr lang="el-GR" sz="2400" kern="0" dirty="0" smtClean="0">
                <a:latin typeface="Calibri" pitchFamily="34" charset="0"/>
              </a:rPr>
              <a:t>α</a:t>
            </a:r>
            <a:r>
              <a:rPr lang="en-US" sz="2400" kern="0" dirty="0" smtClean="0">
                <a:latin typeface="Calibri" pitchFamily="34" charset="0"/>
              </a:rPr>
              <a:t>, v)</a:t>
            </a:r>
            <a:endParaRPr kumimoji="0" lang="en-US" sz="2400" b="0" i="0" u="none" strike="noStrike" kern="0" cap="none" spc="0" normalizeH="0" baseline="0" noProof="0" dirty="0" smtClean="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smtClean="0">
                <a:solidFill>
                  <a:srgbClr val="0066CC"/>
                </a:solidFill>
              </a:rPr>
              <a:t>α</a:t>
            </a:r>
            <a:r>
              <a:rPr lang="en-US" sz="2400" dirty="0" smtClean="0">
                <a:solidFill>
                  <a:srgbClr val="0066CC"/>
                </a:solidFill>
              </a:rPr>
              <a:t>: </a:t>
            </a:r>
            <a:r>
              <a:rPr lang="en-US" sz="2400" dirty="0" smtClean="0">
                <a:solidFill>
                  <a:srgbClr val="0070C0"/>
                </a:solidFill>
              </a:rPr>
              <a:t>MAX’s best option on path to root</a:t>
            </a:r>
          </a:p>
          <a:p>
            <a:pPr lvl="1" algn="ctr">
              <a:lnSpc>
                <a:spcPct val="80000"/>
              </a:lnSpc>
              <a:buNone/>
            </a:pPr>
            <a:r>
              <a:rPr lang="el-GR" sz="2400" dirty="0" smtClean="0">
                <a:solidFill>
                  <a:srgbClr val="C00000"/>
                </a:solidFill>
              </a:rPr>
              <a:t>β</a:t>
            </a:r>
            <a:r>
              <a:rPr lang="en-US" sz="2400" dirty="0" smtClean="0">
                <a:solidFill>
                  <a:srgbClr val="C00000"/>
                </a:solidFill>
              </a:rPr>
              <a:t>:</a:t>
            </a:r>
            <a:r>
              <a:rPr lang="el-GR" sz="2400" dirty="0" smtClean="0">
                <a:solidFill>
                  <a:srgbClr val="C00000"/>
                </a:solidFill>
              </a:rPr>
              <a:t> </a:t>
            </a:r>
            <a:r>
              <a:rPr lang="en-US" sz="2400" dirty="0" smtClean="0">
                <a:solidFill>
                  <a:srgbClr val="C00000"/>
                </a:solidFill>
              </a:rPr>
              <a:t>MIN’s best option on path to root</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atin typeface="Arial" charset="0"/>
                <a:sym typeface="Symbol" charset="0"/>
              </a:rPr>
              <a:t>Alpha-Beta Pruning Example</a:t>
            </a:r>
          </a:p>
        </p:txBody>
      </p:sp>
      <p:grpSp>
        <p:nvGrpSpPr>
          <p:cNvPr id="2" name="Group 60"/>
          <p:cNvGrpSpPr>
            <a:grpSpLocks/>
          </p:cNvGrpSpPr>
          <p:nvPr/>
        </p:nvGrpSpPr>
        <p:grpSpPr bwMode="auto">
          <a:xfrm>
            <a:off x="2641600" y="3765550"/>
            <a:ext cx="508000" cy="1187450"/>
            <a:chOff x="1981200" y="3765550"/>
            <a:chExt cx="381000" cy="1187450"/>
          </a:xfrm>
        </p:grpSpPr>
        <p:cxnSp>
          <p:nvCxnSpPr>
            <p:cNvPr id="132146" name="AutoShape 13"/>
            <p:cNvCxnSpPr>
              <a:cxnSpLocks noChangeShapeType="1"/>
              <a:stCxn id="132138" idx="0"/>
            </p:cNvCxnSpPr>
            <p:nvPr/>
          </p:nvCxnSpPr>
          <p:spPr bwMode="auto">
            <a:xfrm>
              <a:off x="2173288" y="3765550"/>
              <a:ext cx="1588" cy="80645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47"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12</a:t>
              </a:r>
            </a:p>
          </p:txBody>
        </p:sp>
      </p:grpSp>
      <p:grpSp>
        <p:nvGrpSpPr>
          <p:cNvPr id="3" name="Group 64"/>
          <p:cNvGrpSpPr>
            <a:grpSpLocks/>
          </p:cNvGrpSpPr>
          <p:nvPr/>
        </p:nvGrpSpPr>
        <p:grpSpPr bwMode="auto">
          <a:xfrm>
            <a:off x="8737600" y="3765550"/>
            <a:ext cx="508000" cy="1187450"/>
            <a:chOff x="6553200" y="3765550"/>
            <a:chExt cx="381000" cy="1187450"/>
          </a:xfrm>
        </p:grpSpPr>
        <p:cxnSp>
          <p:nvCxnSpPr>
            <p:cNvPr id="13214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4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5</a:t>
              </a:r>
            </a:p>
          </p:txBody>
        </p:sp>
      </p:grpSp>
      <p:grpSp>
        <p:nvGrpSpPr>
          <p:cNvPr id="4" name="Group 65"/>
          <p:cNvGrpSpPr>
            <a:grpSpLocks/>
          </p:cNvGrpSpPr>
          <p:nvPr/>
        </p:nvGrpSpPr>
        <p:grpSpPr bwMode="auto">
          <a:xfrm>
            <a:off x="8993717" y="3765550"/>
            <a:ext cx="1267883" cy="1187450"/>
            <a:chOff x="6745288" y="3765550"/>
            <a:chExt cx="950912" cy="1187450"/>
          </a:xfrm>
        </p:grpSpPr>
        <p:cxnSp>
          <p:nvCxnSpPr>
            <p:cNvPr id="13214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4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1</a:t>
              </a:r>
            </a:p>
          </p:txBody>
        </p:sp>
      </p:grpSp>
      <p:sp>
        <p:nvSpPr>
          <p:cNvPr id="132102"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pPr eaLnBrk="1" hangingPunct="1"/>
            <a:endParaRPr lang="en-US"/>
          </a:p>
        </p:txBody>
      </p:sp>
      <p:grpSp>
        <p:nvGrpSpPr>
          <p:cNvPr id="5" name="Group 59"/>
          <p:cNvGrpSpPr>
            <a:grpSpLocks/>
          </p:cNvGrpSpPr>
          <p:nvPr/>
        </p:nvGrpSpPr>
        <p:grpSpPr bwMode="auto">
          <a:xfrm>
            <a:off x="2645834" y="2514600"/>
            <a:ext cx="4059767" cy="1250950"/>
            <a:chOff x="1984375" y="2514600"/>
            <a:chExt cx="3044824" cy="1250950"/>
          </a:xfrm>
        </p:grpSpPr>
        <p:sp>
          <p:nvSpPr>
            <p:cNvPr id="132138"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pPr eaLnBrk="1" hangingPunct="1"/>
              <a:endParaRPr lang="en-US"/>
            </a:p>
          </p:txBody>
        </p:sp>
        <p:cxnSp>
          <p:nvCxnSpPr>
            <p:cNvPr id="132139" name="AutoShape 7"/>
            <p:cNvCxnSpPr>
              <a:cxnSpLocks noChangeShapeType="1"/>
              <a:stCxn id="132102" idx="3"/>
              <a:endCxn id="132138"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40" name="AutoShape 21"/>
            <p:cNvCxnSpPr>
              <a:cxnSpLocks noChangeShapeType="1"/>
            </p:cNvCxnSpPr>
            <p:nvPr/>
          </p:nvCxnSpPr>
          <p:spPr bwMode="auto">
            <a:xfrm rot="5400000">
              <a:off x="4304570" y="2666206"/>
              <a:ext cx="304800" cy="15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2141" name="AutoShape 21"/>
            <p:cNvCxnSpPr>
              <a:cxnSpLocks noChangeShapeType="1"/>
              <a:stCxn id="132102" idx="3"/>
            </p:cNvCxnSpPr>
            <p:nvPr/>
          </p:nvCxnSpPr>
          <p:spPr bwMode="auto">
            <a:xfrm rot="16200000" flipH="1">
              <a:off x="4630737" y="2344737"/>
              <a:ext cx="228600" cy="568325"/>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6" name="Group 108"/>
          <p:cNvGrpSpPr>
            <a:grpSpLocks/>
          </p:cNvGrpSpPr>
          <p:nvPr/>
        </p:nvGrpSpPr>
        <p:grpSpPr bwMode="auto">
          <a:xfrm>
            <a:off x="1625600" y="3762376"/>
            <a:ext cx="1422400" cy="1190625"/>
            <a:chOff x="1219200" y="3762375"/>
            <a:chExt cx="1066799" cy="1190625"/>
          </a:xfrm>
        </p:grpSpPr>
        <p:cxnSp>
          <p:nvCxnSpPr>
            <p:cNvPr id="132134" name="AutoShape 9"/>
            <p:cNvCxnSpPr>
              <a:cxnSpLocks noChangeShapeType="1"/>
              <a:stCxn id="132138" idx="0"/>
            </p:cNvCxnSpPr>
            <p:nvPr/>
          </p:nvCxnSpPr>
          <p:spPr bwMode="auto">
            <a:xfrm flipH="1">
              <a:off x="1412875" y="3765550"/>
              <a:ext cx="760413" cy="82232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35" name="Rectangle 7"/>
            <p:cNvSpPr>
              <a:spLocks noChangeArrowheads="1"/>
            </p:cNvSpPr>
            <p:nvPr/>
          </p:nvSpPr>
          <p:spPr bwMode="auto">
            <a:xfrm>
              <a:off x="1219200" y="4648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3</a:t>
              </a:r>
            </a:p>
          </p:txBody>
        </p:sp>
        <p:cxnSp>
          <p:nvCxnSpPr>
            <p:cNvPr id="132136" name="AutoShape 21"/>
            <p:cNvCxnSpPr>
              <a:cxnSpLocks noChangeShapeType="1"/>
            </p:cNvCxnSpPr>
            <p:nvPr/>
          </p:nvCxnSpPr>
          <p:spPr bwMode="auto">
            <a:xfrm rot="5400000">
              <a:off x="2020094" y="3913981"/>
              <a:ext cx="304800" cy="15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2137" name="AutoShape 21"/>
            <p:cNvCxnSpPr>
              <a:cxnSpLocks noChangeShapeType="1"/>
              <a:stCxn id="132138" idx="0"/>
            </p:cNvCxnSpPr>
            <p:nvPr/>
          </p:nvCxnSpPr>
          <p:spPr bwMode="auto">
            <a:xfrm rot="16200000" flipH="1">
              <a:off x="2132011" y="3808413"/>
              <a:ext cx="196852" cy="111125"/>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7" name="Group 82"/>
          <p:cNvGrpSpPr>
            <a:grpSpLocks/>
          </p:cNvGrpSpPr>
          <p:nvPr/>
        </p:nvGrpSpPr>
        <p:grpSpPr bwMode="auto">
          <a:xfrm>
            <a:off x="4673601" y="2514600"/>
            <a:ext cx="1528233" cy="2438400"/>
            <a:chOff x="3505200" y="2514600"/>
            <a:chExt cx="1146175" cy="2438400"/>
          </a:xfrm>
        </p:grpSpPr>
        <p:sp>
          <p:nvSpPr>
            <p:cNvPr id="13212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pPr eaLnBrk="1" hangingPunct="1"/>
              <a:endParaRPr lang="en-US"/>
            </a:p>
          </p:txBody>
        </p:sp>
        <p:cxnSp>
          <p:nvCxnSpPr>
            <p:cNvPr id="132129" name="AutoShape 21"/>
            <p:cNvCxnSpPr>
              <a:cxnSpLocks noChangeShapeType="1"/>
              <a:stCxn id="132102" idx="3"/>
              <a:endCxn id="132128" idx="3"/>
            </p:cNvCxnSpPr>
            <p:nvPr/>
          </p:nvCxnSpPr>
          <p:spPr bwMode="auto">
            <a:xfrm flipH="1">
              <a:off x="4459288" y="2514600"/>
              <a:ext cx="1588" cy="9302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30"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31"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2</a:t>
              </a:r>
            </a:p>
          </p:txBody>
        </p:sp>
        <p:cxnSp>
          <p:nvCxnSpPr>
            <p:cNvPr id="132132"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2133"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 name="Group 109"/>
          <p:cNvGrpSpPr>
            <a:grpSpLocks/>
          </p:cNvGrpSpPr>
          <p:nvPr/>
        </p:nvGrpSpPr>
        <p:grpSpPr bwMode="auto">
          <a:xfrm>
            <a:off x="2899834" y="3765550"/>
            <a:ext cx="1468967" cy="1873250"/>
            <a:chOff x="2174874" y="3765550"/>
            <a:chExt cx="1101724" cy="1873250"/>
          </a:xfrm>
        </p:grpSpPr>
        <p:cxnSp>
          <p:nvCxnSpPr>
            <p:cNvPr id="132126" name="AutoShape 17"/>
            <p:cNvCxnSpPr>
              <a:cxnSpLocks noChangeShapeType="1"/>
              <a:stCxn id="132138" idx="0"/>
              <a:endCxn id="132127" idx="0"/>
            </p:cNvCxnSpPr>
            <p:nvPr/>
          </p:nvCxnSpPr>
          <p:spPr bwMode="auto">
            <a:xfrm rot="16200000" flipH="1">
              <a:off x="1846261" y="4094163"/>
              <a:ext cx="1568450" cy="911223"/>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27" name="AutoShape 4"/>
            <p:cNvSpPr>
              <a:spLocks noChangeArrowheads="1"/>
            </p:cNvSpPr>
            <p:nvPr/>
          </p:nvSpPr>
          <p:spPr bwMode="auto">
            <a:xfrm>
              <a:off x="2895598" y="533400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pPr eaLnBrk="1" hangingPunct="1"/>
              <a:endParaRPr lang="en-US"/>
            </a:p>
          </p:txBody>
        </p:sp>
      </p:grpSp>
      <p:grpSp>
        <p:nvGrpSpPr>
          <p:cNvPr id="9" name="Group 110"/>
          <p:cNvGrpSpPr>
            <a:grpSpLocks/>
          </p:cNvGrpSpPr>
          <p:nvPr/>
        </p:nvGrpSpPr>
        <p:grpSpPr bwMode="auto">
          <a:xfrm>
            <a:off x="3352800" y="5638800"/>
            <a:ext cx="1219200" cy="838200"/>
            <a:chOff x="2514598" y="5638800"/>
            <a:chExt cx="914402" cy="838200"/>
          </a:xfrm>
        </p:grpSpPr>
        <p:sp>
          <p:nvSpPr>
            <p:cNvPr id="132122" name="Rectangle 7"/>
            <p:cNvSpPr>
              <a:spLocks noChangeArrowheads="1"/>
            </p:cNvSpPr>
            <p:nvPr/>
          </p:nvSpPr>
          <p:spPr bwMode="auto">
            <a:xfrm>
              <a:off x="2514598" y="6172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8</a:t>
              </a:r>
            </a:p>
          </p:txBody>
        </p:sp>
        <p:cxnSp>
          <p:nvCxnSpPr>
            <p:cNvPr id="132123" name="AutoShape 9"/>
            <p:cNvCxnSpPr>
              <a:cxnSpLocks noChangeShapeType="1"/>
            </p:cNvCxnSpPr>
            <p:nvPr/>
          </p:nvCxnSpPr>
          <p:spPr bwMode="auto">
            <a:xfrm rot="5400000">
              <a:off x="2649873" y="5659101"/>
              <a:ext cx="454940" cy="420689"/>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4" name="AutoShape 21"/>
            <p:cNvCxnSpPr>
              <a:cxnSpLocks noChangeShapeType="1"/>
            </p:cNvCxnSpPr>
            <p:nvPr/>
          </p:nvCxnSpPr>
          <p:spPr bwMode="auto">
            <a:xfrm rot="5400000">
              <a:off x="2948140" y="5790406"/>
              <a:ext cx="304800" cy="15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2125" name="AutoShape 21"/>
            <p:cNvCxnSpPr>
              <a:cxnSpLocks noChangeShapeType="1"/>
            </p:cNvCxnSpPr>
            <p:nvPr/>
          </p:nvCxnSpPr>
          <p:spPr bwMode="auto">
            <a:xfrm>
              <a:off x="3089272" y="5641975"/>
              <a:ext cx="339728" cy="301627"/>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10" name="Group 116"/>
          <p:cNvGrpSpPr>
            <a:grpSpLocks/>
          </p:cNvGrpSpPr>
          <p:nvPr/>
        </p:nvGrpSpPr>
        <p:grpSpPr bwMode="auto">
          <a:xfrm>
            <a:off x="5947834" y="2514600"/>
            <a:ext cx="3805767" cy="2438400"/>
            <a:chOff x="4460875" y="2514600"/>
            <a:chExt cx="2854327" cy="2438400"/>
          </a:xfrm>
        </p:grpSpPr>
        <p:sp>
          <p:nvSpPr>
            <p:cNvPr id="132115"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pPr eaLnBrk="1" hangingPunct="1"/>
              <a:endParaRPr lang="en-US"/>
            </a:p>
          </p:txBody>
        </p:sp>
        <p:cxnSp>
          <p:nvCxnSpPr>
            <p:cNvPr id="132116" name="AutoShape 27"/>
            <p:cNvCxnSpPr>
              <a:cxnSpLocks noChangeShapeType="1"/>
              <a:stCxn id="132102" idx="3"/>
              <a:endCxn id="132115" idx="3"/>
            </p:cNvCxnSpPr>
            <p:nvPr/>
          </p:nvCxnSpPr>
          <p:spPr bwMode="auto">
            <a:xfrm>
              <a:off x="4460875" y="2514600"/>
              <a:ext cx="2284413" cy="94615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17"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18"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eaLnBrk="1" hangingPunct="1"/>
              <a:r>
                <a:rPr lang="en-US"/>
                <a:t>14</a:t>
              </a:r>
            </a:p>
          </p:txBody>
        </p:sp>
        <p:cxnSp>
          <p:nvCxnSpPr>
            <p:cNvPr id="132119"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2120"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2121" name="AutoShape 21"/>
            <p:cNvCxnSpPr>
              <a:cxnSpLocks noChangeShapeType="1"/>
            </p:cNvCxnSpPr>
            <p:nvPr/>
          </p:nvCxnSpPr>
          <p:spPr bwMode="auto">
            <a:xfrm>
              <a:off x="6746874" y="3765550"/>
              <a:ext cx="568328" cy="273052"/>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112" name="Text Box 48"/>
          <p:cNvSpPr txBox="1">
            <a:spLocks noChangeArrowheads="1"/>
          </p:cNvSpPr>
          <p:nvPr/>
        </p:nvSpPr>
        <p:spPr bwMode="auto">
          <a:xfrm>
            <a:off x="3835400" y="5345114"/>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sz="1800">
                <a:solidFill>
                  <a:schemeClr val="tx1"/>
                </a:solidFill>
              </a:rPr>
              <a:t>≥8</a:t>
            </a:r>
          </a:p>
        </p:txBody>
      </p:sp>
      <p:sp>
        <p:nvSpPr>
          <p:cNvPr id="113" name="Text Box 48"/>
          <p:cNvSpPr txBox="1">
            <a:spLocks noChangeArrowheads="1"/>
          </p:cNvSpPr>
          <p:nvPr/>
        </p:nvSpPr>
        <p:spPr bwMode="auto">
          <a:xfrm>
            <a:off x="2679700" y="3371850"/>
            <a:ext cx="40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sz="1800">
                <a:solidFill>
                  <a:schemeClr val="tx1"/>
                </a:solidFill>
              </a:rPr>
              <a:t>3</a:t>
            </a:r>
          </a:p>
        </p:txBody>
      </p:sp>
      <p:sp>
        <p:nvSpPr>
          <p:cNvPr id="114" name="Text Box 48"/>
          <p:cNvSpPr txBox="1">
            <a:spLocks noChangeArrowheads="1"/>
          </p:cNvSpPr>
          <p:nvPr/>
        </p:nvSpPr>
        <p:spPr bwMode="auto">
          <a:xfrm>
            <a:off x="5664200" y="3352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sz="1800">
                <a:solidFill>
                  <a:schemeClr val="tx1"/>
                </a:solidFill>
              </a:rPr>
              <a:t>≤2</a:t>
            </a:r>
          </a:p>
        </p:txBody>
      </p:sp>
      <p:sp>
        <p:nvSpPr>
          <p:cNvPr id="115" name="Text Box 48"/>
          <p:cNvSpPr txBox="1">
            <a:spLocks noChangeArrowheads="1"/>
          </p:cNvSpPr>
          <p:nvPr/>
        </p:nvSpPr>
        <p:spPr bwMode="auto">
          <a:xfrm>
            <a:off x="8712200" y="3352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sz="1800">
                <a:solidFill>
                  <a:schemeClr val="tx1"/>
                </a:solidFill>
              </a:rPr>
              <a:t>≤1</a:t>
            </a:r>
          </a:p>
        </p:txBody>
      </p:sp>
      <p:sp>
        <p:nvSpPr>
          <p:cNvPr id="116" name="Text Box 48"/>
          <p:cNvSpPr txBox="1">
            <a:spLocks noChangeArrowheads="1"/>
          </p:cNvSpPr>
          <p:nvPr/>
        </p:nvSpPr>
        <p:spPr bwMode="auto">
          <a:xfrm>
            <a:off x="5740400" y="2209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sz="1800">
                <a:solidFill>
                  <a:schemeClr val="tx1"/>
                </a:solidFill>
              </a:rPr>
              <a:t>3</a:t>
            </a:r>
          </a:p>
        </p:txBody>
      </p:sp>
      <p:sp>
        <p:nvSpPr>
          <p:cNvPr id="61" name="TextBox 60"/>
          <p:cNvSpPr txBox="1"/>
          <p:nvPr/>
        </p:nvSpPr>
        <p:spPr>
          <a:xfrm>
            <a:off x="12700001" y="5030788"/>
            <a:ext cx="4457207" cy="6463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rPr>
              <a:t>a is MAX</a:t>
            </a:r>
            <a:r>
              <a:rPr lang="ja-JP" altLang="en-US">
                <a:solidFill>
                  <a:srgbClr val="000000"/>
                </a:solidFill>
              </a:rPr>
              <a:t>’</a:t>
            </a:r>
            <a:r>
              <a:rPr lang="en-US">
                <a:solidFill>
                  <a:srgbClr val="000000"/>
                </a:solidFill>
              </a:rPr>
              <a:t>s best alternative here or above</a:t>
            </a:r>
          </a:p>
          <a:p>
            <a:pPr eaLnBrk="1" hangingPunct="1"/>
            <a:r>
              <a:rPr lang="en-US">
                <a:solidFill>
                  <a:srgbClr val="000000"/>
                </a:solidFill>
              </a:rPr>
              <a:t>b is MIN</a:t>
            </a:r>
            <a:r>
              <a:rPr lang="ja-JP" altLang="en-US">
                <a:solidFill>
                  <a:srgbClr val="000000"/>
                </a:solidFill>
              </a:rPr>
              <a:t>’</a:t>
            </a:r>
            <a:r>
              <a:rPr lang="en-US">
                <a:solidFill>
                  <a:srgbClr val="000000"/>
                </a:solidFill>
              </a:rPr>
              <a:t>s best alternative here or above</a:t>
            </a:r>
          </a:p>
        </p:txBody>
      </p:sp>
    </p:spTree>
    <p:extLst>
      <p:ext uri="{BB962C8B-B14F-4D97-AF65-F5344CB8AC3E}">
        <p14:creationId xmlns:p14="http://schemas.microsoft.com/office/powerpoint/2010/main" val="302706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smtClean="0"/>
              <a:t>This pruning has </a:t>
            </a:r>
            <a:r>
              <a:rPr lang="en-US" sz="2400" dirty="0" smtClean="0">
                <a:solidFill>
                  <a:srgbClr val="CC0000"/>
                </a:solidFill>
              </a:rPr>
              <a:t>no effect</a:t>
            </a:r>
            <a:r>
              <a:rPr lang="en-US" sz="2400" dirty="0" smtClean="0"/>
              <a:t> on </a:t>
            </a:r>
            <a:r>
              <a:rPr lang="en-US" sz="2400" dirty="0" err="1" smtClean="0"/>
              <a:t>minimax</a:t>
            </a:r>
            <a:r>
              <a:rPr lang="en-US" sz="2400" dirty="0" smtClean="0"/>
              <a:t> value computed for the root!</a:t>
            </a:r>
          </a:p>
          <a:p>
            <a:pPr lvl="1" eaLnBrk="1" hangingPunct="1">
              <a:lnSpc>
                <a:spcPct val="90000"/>
              </a:lnSpc>
            </a:pPr>
            <a:endParaRPr lang="en-US" sz="2000" dirty="0" smtClean="0"/>
          </a:p>
          <a:p>
            <a:pPr eaLnBrk="1" hangingPunct="1">
              <a:lnSpc>
                <a:spcPct val="90000"/>
              </a:lnSpc>
            </a:pPr>
            <a:r>
              <a:rPr lang="en-US" sz="2400" dirty="0" smtClean="0"/>
              <a:t>Values of intermediate nodes might be wrong</a:t>
            </a:r>
          </a:p>
          <a:p>
            <a:pPr lvl="1" eaLnBrk="1" hangingPunct="1">
              <a:lnSpc>
                <a:spcPct val="90000"/>
              </a:lnSpc>
            </a:pPr>
            <a:r>
              <a:rPr lang="en-US" sz="2000" dirty="0" smtClean="0"/>
              <a:t>Important: children of the root may have the wrong value</a:t>
            </a:r>
          </a:p>
          <a:p>
            <a:pPr lvl="1" eaLnBrk="1" hangingPunct="1">
              <a:lnSpc>
                <a:spcPct val="90000"/>
              </a:lnSpc>
            </a:pPr>
            <a:r>
              <a:rPr lang="en-US" sz="2000" dirty="0" smtClean="0"/>
              <a:t>So the most naïve version won’t let you do action selection</a:t>
            </a:r>
          </a:p>
          <a:p>
            <a:pPr lvl="1" eaLnBrk="1" hangingPunct="1">
              <a:lnSpc>
                <a:spcPct val="90000"/>
              </a:lnSpc>
            </a:pPr>
            <a:endParaRPr lang="en-US" sz="2000" dirty="0" smtClean="0"/>
          </a:p>
          <a:p>
            <a:pPr eaLnBrk="1" hangingPunct="1">
              <a:lnSpc>
                <a:spcPct val="90000"/>
              </a:lnSpc>
            </a:pPr>
            <a:r>
              <a:rPr lang="en-US" sz="2400" dirty="0" smtClean="0"/>
              <a:t>Good child ordering improves effectiveness of pruning</a:t>
            </a:r>
          </a:p>
          <a:p>
            <a:pPr lvl="1" eaLnBrk="1" hangingPunct="1">
              <a:lnSpc>
                <a:spcPct val="90000"/>
              </a:lnSpc>
            </a:pPr>
            <a:endParaRPr lang="en-US" sz="2000" dirty="0" smtClean="0"/>
          </a:p>
          <a:p>
            <a:pPr eaLnBrk="1" hangingPunct="1">
              <a:lnSpc>
                <a:spcPct val="90000"/>
              </a:lnSpc>
            </a:pPr>
            <a:r>
              <a:rPr lang="en-US" sz="2400" dirty="0" smtClean="0"/>
              <a:t>With “perfect ordering”:</a:t>
            </a:r>
          </a:p>
          <a:p>
            <a:pPr lvl="1" eaLnBrk="1" hangingPunct="1">
              <a:lnSpc>
                <a:spcPct val="90000"/>
              </a:lnSpc>
            </a:pPr>
            <a:r>
              <a:rPr lang="en-US" sz="2000" dirty="0" smtClean="0"/>
              <a:t>Time complexity drops to O(</a:t>
            </a:r>
            <a:r>
              <a:rPr lang="en-US" sz="2000" dirty="0" err="1" smtClean="0"/>
              <a:t>b</a:t>
            </a:r>
            <a:r>
              <a:rPr lang="en-US" sz="2000" baseline="30000" dirty="0" err="1" smtClean="0"/>
              <a:t>m</a:t>
            </a:r>
            <a:r>
              <a:rPr lang="en-US" sz="2000" baseline="30000" dirty="0" smtClean="0"/>
              <a:t>/2</a:t>
            </a:r>
            <a:r>
              <a:rPr lang="en-US" sz="2000" dirty="0" smtClean="0"/>
              <a:t>)</a:t>
            </a:r>
          </a:p>
          <a:p>
            <a:pPr lvl="1" eaLnBrk="1" hangingPunct="1">
              <a:lnSpc>
                <a:spcPct val="90000"/>
              </a:lnSpc>
            </a:pPr>
            <a:r>
              <a:rPr lang="en-US" sz="2000" dirty="0" smtClean="0"/>
              <a:t>Doubles solvable depth!</a:t>
            </a:r>
          </a:p>
          <a:p>
            <a:pPr lvl="1" eaLnBrk="1" hangingPunct="1">
              <a:lnSpc>
                <a:spcPct val="90000"/>
              </a:lnSpc>
            </a:pPr>
            <a:r>
              <a:rPr lang="en-US" sz="2000" dirty="0" smtClean="0"/>
              <a:t>Full search of, e.g. chess, is still hopeless…</a:t>
            </a:r>
          </a:p>
          <a:p>
            <a:pPr lvl="1" eaLnBrk="1" hangingPunct="1">
              <a:lnSpc>
                <a:spcPct val="90000"/>
              </a:lnSpc>
            </a:pPr>
            <a:endParaRPr lang="en-US" sz="2000" dirty="0" smtClean="0"/>
          </a:p>
          <a:p>
            <a:pPr eaLnBrk="1" hangingPunct="1">
              <a:lnSpc>
                <a:spcPct val="90000"/>
              </a:lnSpc>
            </a:pPr>
            <a:r>
              <a:rPr lang="en-US" sz="2400" dirty="0" smtClean="0"/>
              <a:t>This is a simple example of </a:t>
            </a:r>
            <a:r>
              <a:rPr lang="en-US" sz="2400" dirty="0" err="1" smtClean="0">
                <a:solidFill>
                  <a:srgbClr val="CC0000"/>
                </a:solidFill>
              </a:rPr>
              <a:t>metareasoning</a:t>
            </a:r>
            <a:r>
              <a:rPr lang="en-US" sz="2400" dirty="0" smtClean="0">
                <a:solidFill>
                  <a:srgbClr val="CC0000"/>
                </a:solidFill>
              </a:rPr>
              <a:t> </a:t>
            </a:r>
            <a:r>
              <a:rPr lang="en-US" sz="2400" dirty="0" smtClean="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smtClean="0"/>
              <a:t>10</a:t>
            </a:r>
            <a:endParaRPr lang="en-US" dirty="0"/>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smtClean="0"/>
              <a:t>0</a:t>
            </a:r>
            <a:endParaRPr lang="en-US" dirty="0"/>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6" y="2437092"/>
            <a:ext cx="663575" cy="369332"/>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2" y="3351492"/>
            <a:ext cx="663575" cy="369332"/>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atin typeface="Arial" charset="0"/>
              </a:rPr>
              <a:t>Quiz: alpha-beta pruning (1)</a:t>
            </a:r>
          </a:p>
        </p:txBody>
      </p:sp>
      <p:pic>
        <p:nvPicPr>
          <p:cNvPr id="136195" name="Picture 2" descr="https://edge.edx.org/c4x/BerkeleyX/CS188x-1/asset/lec6_a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218" y="1371601"/>
            <a:ext cx="906356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2658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atin typeface="Arial" charset="0"/>
              </a:rPr>
              <a:t>Quiz: alpha-beta pruning (2)</a:t>
            </a:r>
          </a:p>
        </p:txBody>
      </p:sp>
      <p:sp>
        <p:nvSpPr>
          <p:cNvPr id="138243" name="Content Placeholder 2"/>
          <p:cNvSpPr>
            <a:spLocks noGrp="1"/>
          </p:cNvSpPr>
          <p:nvPr>
            <p:ph idx="1"/>
          </p:nvPr>
        </p:nvSpPr>
        <p:spPr/>
        <p:txBody>
          <a:bodyPr/>
          <a:lstStyle/>
          <a:p>
            <a:endParaRPr lang="en-US">
              <a:latin typeface="Arial" charset="0"/>
            </a:endParaRPr>
          </a:p>
        </p:txBody>
      </p:sp>
      <p:pic>
        <p:nvPicPr>
          <p:cNvPr id="138244" name="Picture 2" descr="https://edge.edx.org/c4x/BerkeleyX/CS188x-1/asset/lec6_ab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346200"/>
            <a:ext cx="10564284"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1628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atin typeface="Arial" charset="0"/>
              </a:rPr>
              <a:t>Quiz: alpha-beta pruning</a:t>
            </a:r>
          </a:p>
        </p:txBody>
      </p:sp>
      <p:pic>
        <p:nvPicPr>
          <p:cNvPr id="140291" name="Picture 2" descr="https://edge.edx.org/c4x/BerkeleyX/CS188x-1/asset/lec6_ab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346200"/>
            <a:ext cx="10564284"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320800" y="48768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a:solidFill>
                  <a:srgbClr val="7030A0"/>
                </a:solidFill>
              </a:rPr>
              <a:t>10</a:t>
            </a:r>
          </a:p>
        </p:txBody>
      </p:sp>
      <p:sp>
        <p:nvSpPr>
          <p:cNvPr id="6" name="TextBox 5"/>
          <p:cNvSpPr txBox="1">
            <a:spLocks noChangeArrowheads="1"/>
          </p:cNvSpPr>
          <p:nvPr/>
        </p:nvSpPr>
        <p:spPr bwMode="auto">
          <a:xfrm>
            <a:off x="3251200" y="4848225"/>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a:solidFill>
                  <a:srgbClr val="7030A0"/>
                </a:solidFill>
              </a:rPr>
              <a:t>&gt;=100</a:t>
            </a:r>
          </a:p>
        </p:txBody>
      </p:sp>
      <p:cxnSp>
        <p:nvCxnSpPr>
          <p:cNvPr id="7" name="Straight Connector 6"/>
          <p:cNvCxnSpPr/>
          <p:nvPr/>
        </p:nvCxnSpPr>
        <p:spPr>
          <a:xfrm flipV="1">
            <a:off x="4572001" y="5257800"/>
            <a:ext cx="1318684" cy="7620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2863851" y="27305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a:solidFill>
                  <a:srgbClr val="7030A0"/>
                </a:solidFill>
              </a:rPr>
              <a:t>10</a:t>
            </a:r>
          </a:p>
        </p:txBody>
      </p:sp>
      <p:sp>
        <p:nvSpPr>
          <p:cNvPr id="10" name="TextBox 9"/>
          <p:cNvSpPr txBox="1">
            <a:spLocks noChangeArrowheads="1"/>
          </p:cNvSpPr>
          <p:nvPr/>
        </p:nvSpPr>
        <p:spPr bwMode="auto">
          <a:xfrm>
            <a:off x="7010400" y="48768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a:solidFill>
                  <a:srgbClr val="7030A0"/>
                </a:solidFill>
              </a:rPr>
              <a:t>2</a:t>
            </a:r>
          </a:p>
        </p:txBody>
      </p:sp>
      <p:sp>
        <p:nvSpPr>
          <p:cNvPr id="11" name="TextBox 10"/>
          <p:cNvSpPr txBox="1">
            <a:spLocks noChangeArrowheads="1"/>
          </p:cNvSpPr>
          <p:nvPr/>
        </p:nvSpPr>
        <p:spPr bwMode="auto">
          <a:xfrm>
            <a:off x="7416800" y="27305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a:solidFill>
                  <a:srgbClr val="7030A0"/>
                </a:solidFill>
              </a:rPr>
              <a:t>&lt;= 2</a:t>
            </a:r>
          </a:p>
        </p:txBody>
      </p:sp>
      <p:sp>
        <p:nvSpPr>
          <p:cNvPr id="12" name="TextBox 11"/>
          <p:cNvSpPr txBox="1">
            <a:spLocks noChangeArrowheads="1"/>
          </p:cNvSpPr>
          <p:nvPr/>
        </p:nvSpPr>
        <p:spPr bwMode="auto">
          <a:xfrm>
            <a:off x="5588000" y="1465264"/>
            <a:ext cx="2133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eaLnBrk="1" hangingPunct="1"/>
            <a:r>
              <a:rPr lang="en-US">
                <a:solidFill>
                  <a:srgbClr val="7030A0"/>
                </a:solidFill>
              </a:rPr>
              <a:t>10</a:t>
            </a:r>
          </a:p>
        </p:txBody>
      </p:sp>
      <p:cxnSp>
        <p:nvCxnSpPr>
          <p:cNvPr id="13" name="Straight Connector 12"/>
          <p:cNvCxnSpPr/>
          <p:nvPr/>
        </p:nvCxnSpPr>
        <p:spPr>
          <a:xfrm flipV="1">
            <a:off x="8942917" y="3435350"/>
            <a:ext cx="1318683" cy="7620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724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atin typeface="Arial" charset="0"/>
              </a:rPr>
              <a:t>Next time: Uncertainty!</a:t>
            </a:r>
          </a:p>
        </p:txBody>
      </p:sp>
      <p:sp>
        <p:nvSpPr>
          <p:cNvPr id="3" name="Content Placeholder 2"/>
          <p:cNvSpPr>
            <a:spLocks noGrp="1"/>
          </p:cNvSpPr>
          <p:nvPr>
            <p:ph idx="1"/>
          </p:nvPr>
        </p:nvSpPr>
        <p:spPr/>
        <p:txBody>
          <a:bodyPr/>
          <a:lstStyle/>
          <a:p>
            <a:r>
              <a:rPr lang="en-US">
                <a:latin typeface="Arial" charset="0"/>
              </a:rPr>
              <a:t>What if some other agents are not necessarily adversaries?</a:t>
            </a:r>
          </a:p>
          <a:p>
            <a:pPr lvl="1"/>
            <a:r>
              <a:rPr lang="en-US">
                <a:latin typeface="Arial" charset="0"/>
              </a:rPr>
              <a:t>Indifferent to you – e.g., a roll of a die</a:t>
            </a:r>
          </a:p>
          <a:p>
            <a:pPr lvl="1"/>
            <a:r>
              <a:rPr lang="en-US">
                <a:latin typeface="Arial" charset="0"/>
              </a:rPr>
              <a:t>Inept adversary that makes mistakes</a:t>
            </a:r>
          </a:p>
          <a:p>
            <a:pPr lvl="1"/>
            <a:endParaRPr lang="en-US">
              <a:latin typeface="Arial" charset="0"/>
            </a:endParaRPr>
          </a:p>
          <a:p>
            <a:r>
              <a:rPr lang="en-US">
                <a:latin typeface="Arial" charset="0"/>
              </a:rPr>
              <a:t>Where do the terminal utilities come from?</a:t>
            </a:r>
          </a:p>
        </p:txBody>
      </p:sp>
    </p:spTree>
    <p:extLst>
      <p:ext uri="{BB962C8B-B14F-4D97-AF65-F5344CB8AC3E}">
        <p14:creationId xmlns:p14="http://schemas.microsoft.com/office/powerpoint/2010/main" val="946212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3" y="1631952"/>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2"/>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7"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smtClean="0"/>
              <a:t>Iterative Deepening</a:t>
            </a:r>
          </a:p>
        </p:txBody>
      </p:sp>
      <p:sp>
        <p:nvSpPr>
          <p:cNvPr id="18438" name="Rectangle 6"/>
          <p:cNvSpPr>
            <a:spLocks noGrp="1" noChangeArrowheads="1"/>
          </p:cNvSpPr>
          <p:nvPr>
            <p:ph idx="1"/>
          </p:nvPr>
        </p:nvSpPr>
        <p:spPr>
          <a:xfrm>
            <a:off x="611189" y="1409700"/>
            <a:ext cx="8532812" cy="5041900"/>
          </a:xfrm>
        </p:spPr>
        <p:txBody>
          <a:bodyPr/>
          <a:lstStyle/>
          <a:p>
            <a:pPr marL="349250" indent="-349250" defTabSz="228600" eaLnBrk="1" hangingPunct="1">
              <a:buFont typeface="Wingdings" pitchFamily="2" charset="2"/>
              <a:buNone/>
            </a:pPr>
            <a:r>
              <a:rPr lang="en-US" sz="1800" dirty="0" smtClean="0"/>
              <a:t>Iterative deepening uses DFS as a subroutine:</a:t>
            </a:r>
          </a:p>
          <a:p>
            <a:pPr marL="349250" indent="-349250" defTabSz="228600" eaLnBrk="1" hangingPunct="1">
              <a:buFont typeface="Wingdings" pitchFamily="2" charset="2"/>
              <a:buNone/>
            </a:pPr>
            <a:endParaRPr lang="en-US" sz="900" dirty="0" smtClean="0"/>
          </a:p>
          <a:p>
            <a:pPr marL="349250" indent="-349250" defTabSz="228600" eaLnBrk="1" hangingPunct="1">
              <a:buFontTx/>
              <a:buAutoNum type="arabicPeriod"/>
            </a:pPr>
            <a:r>
              <a:rPr lang="en-US" sz="1800" dirty="0" smtClean="0"/>
              <a:t>Do a DFS which only searches for paths of length 1 or less.  (DFS 	gives up on any path of length 2)</a:t>
            </a:r>
          </a:p>
          <a:p>
            <a:pPr marL="349250" indent="-349250" defTabSz="228600" eaLnBrk="1" hangingPunct="1">
              <a:buFontTx/>
              <a:buAutoNum type="arabicPeriod"/>
            </a:pPr>
            <a:r>
              <a:rPr lang="en-US" sz="1800" dirty="0" smtClean="0"/>
              <a:t>If “1” failed, do a DFS which only searches paths of length 2 or less.</a:t>
            </a:r>
          </a:p>
          <a:p>
            <a:pPr marL="349250" indent="-349250" defTabSz="228600" eaLnBrk="1" hangingPunct="1">
              <a:buFontTx/>
              <a:buAutoNum type="arabicPeriod"/>
            </a:pPr>
            <a:r>
              <a:rPr lang="en-US" sz="1800" dirty="0" smtClean="0"/>
              <a:t>If “2” failed, do a DFS which only searches paths of length 3 or less.</a:t>
            </a:r>
          </a:p>
          <a:p>
            <a:pPr marL="349250" indent="-349250" defTabSz="228600" eaLnBrk="1" hangingPunct="1">
              <a:buFont typeface="Wingdings" pitchFamily="2" charset="2"/>
              <a:buNone/>
            </a:pPr>
            <a:r>
              <a:rPr lang="en-US" sz="1800" dirty="0" smtClean="0"/>
              <a:t>				….and so on.</a:t>
            </a:r>
          </a:p>
          <a:p>
            <a:pPr marL="349250" indent="-349250" defTabSz="228600" eaLnBrk="1" hangingPunct="1">
              <a:buFont typeface="Wingdings" pitchFamily="2" charset="2"/>
              <a:buNone/>
            </a:pPr>
            <a:endParaRPr lang="en-US" sz="1800" dirty="0" smtClean="0"/>
          </a:p>
          <a:p>
            <a:pPr marL="349250" indent="-349250" defTabSz="228600" eaLnBrk="1" hangingPunct="1">
              <a:buFont typeface="Wingdings" pitchFamily="2" charset="2"/>
              <a:buNone/>
            </a:pPr>
            <a:endParaRPr lang="en-US" sz="1800" dirty="0" smtClean="0"/>
          </a:p>
          <a:p>
            <a:pPr marL="349250" indent="-349250" defTabSz="228600" eaLnBrk="1" hangingPunct="1">
              <a:buFont typeface="Wingdings" pitchFamily="2" charset="2"/>
              <a:buNone/>
            </a:pPr>
            <a:r>
              <a:rPr lang="en-US" sz="1800" dirty="0" smtClean="0"/>
              <a:t>Why do we want to do this for multiplayer games?</a:t>
            </a:r>
          </a:p>
          <a:p>
            <a:pPr marL="349250" indent="-349250" defTabSz="228600" eaLnBrk="1" hangingPunct="1">
              <a:buFont typeface="Wingdings" pitchFamily="2" charset="2"/>
              <a:buNone/>
            </a:pPr>
            <a:endParaRPr lang="en-US" sz="1800" dirty="0" smtClean="0"/>
          </a:p>
          <a:p>
            <a:pPr marL="349250" indent="-349250" defTabSz="228600" eaLnBrk="1" hangingPunct="1">
              <a:buFont typeface="Wingdings" pitchFamily="2" charset="2"/>
              <a:buNone/>
            </a:pPr>
            <a:r>
              <a:rPr lang="en-US" sz="1800" dirty="0" smtClean="0"/>
              <a:t>Note: wrongness of </a:t>
            </a:r>
            <a:r>
              <a:rPr lang="en-US" sz="1800" dirty="0" err="1" smtClean="0"/>
              <a:t>eval</a:t>
            </a:r>
            <a:r>
              <a:rPr lang="en-US" sz="1800" dirty="0" smtClean="0"/>
              <a:t> functions matters less and less the deeper the search goes!</a:t>
            </a:r>
            <a:endParaRPr lang="en-US" sz="900" dirty="0" smtClean="0"/>
          </a:p>
        </p:txBody>
      </p:sp>
      <p:sp>
        <p:nvSpPr>
          <p:cNvPr id="18439" name="Freeform 55"/>
          <p:cNvSpPr>
            <a:spLocks/>
          </p:cNvSpPr>
          <p:nvPr/>
        </p:nvSpPr>
        <p:spPr bwMode="auto">
          <a:xfrm>
            <a:off x="8578850" y="1612900"/>
            <a:ext cx="2927351"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3"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3"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7"/>
            <a:ext cx="274639"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6"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1" y="1571627"/>
            <a:ext cx="298451"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3" y="3008315"/>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1" y="2551113"/>
            <a:ext cx="222251"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4"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4566" y="1447800"/>
            <a:ext cx="6578036" cy="4190058"/>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28602"/>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990600"/>
            <a:ext cx="12192000" cy="1524000"/>
          </a:xfrm>
        </p:spPr>
        <p:txBody>
          <a:bodyPr/>
          <a:lstStyle/>
          <a:p>
            <a:pPr eaLnBrk="1" hangingPunct="1"/>
            <a:r>
              <a:rPr lang="en-US" dirty="0" smtClean="0"/>
              <a:t>Uncertainty and Utilities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7" name="Text Box 8"/>
          <p:cNvSpPr txBox="1">
            <a:spLocks noChangeArrowheads="1"/>
          </p:cNvSpPr>
          <p:nvPr/>
        </p:nvSpPr>
        <p:spPr bwMode="auto">
          <a:xfrm>
            <a:off x="0" y="5486401"/>
            <a:ext cx="12192000" cy="1315743"/>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Instructors: Dan Klein and Pieter Abbeel</a:t>
            </a:r>
          </a:p>
          <a:p>
            <a:pPr algn="ctr">
              <a:spcBef>
                <a:spcPct val="50000"/>
              </a:spcBef>
            </a:pPr>
            <a:r>
              <a:rPr lang="en-US" sz="2400" dirty="0" smtClean="0">
                <a:latin typeface="Calibri"/>
                <a:cs typeface="Calibri"/>
              </a:rPr>
              <a:t>University of California, Berkeley</a:t>
            </a:r>
          </a:p>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extLst>
      <p:ext uri="{BB962C8B-B14F-4D97-AF65-F5344CB8AC3E}">
        <p14:creationId xmlns:p14="http://schemas.microsoft.com/office/powerpoint/2010/main" val="68981760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6600" y="1676400"/>
            <a:ext cx="5486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Uncertain Outcomes</a:t>
            </a:r>
            <a:endParaRPr lang="en-US" dirty="0"/>
          </a:p>
        </p:txBody>
      </p:sp>
    </p:spTree>
    <p:extLst>
      <p:ext uri="{BB962C8B-B14F-4D97-AF65-F5344CB8AC3E}">
        <p14:creationId xmlns:p14="http://schemas.microsoft.com/office/powerpoint/2010/main" val="39837650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2" y="1637978"/>
            <a:ext cx="5791199" cy="3670143"/>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smtClean="0"/>
              <a:t>Adversarial Games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3730" y="1834588"/>
            <a:ext cx="3672377" cy="14318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56173" y="1470024"/>
            <a:ext cx="3626227" cy="25685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0539" y="1460973"/>
            <a:ext cx="3674720" cy="1974850"/>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dirty="0" smtClean="0"/>
              <a:t>Worst-Case vs. Average Case</a:t>
            </a:r>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6" y="2056092"/>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2" y="2970492"/>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24" name="Oval 15"/>
          <p:cNvSpPr>
            <a:spLocks noChangeArrowheads="1"/>
          </p:cNvSpPr>
          <p:nvPr/>
        </p:nvSpPr>
        <p:spPr bwMode="auto">
          <a:xfrm>
            <a:off x="5029200" y="30480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5" name="Oval 16"/>
          <p:cNvSpPr>
            <a:spLocks noChangeArrowheads="1"/>
          </p:cNvSpPr>
          <p:nvPr/>
        </p:nvSpPr>
        <p:spPr bwMode="auto">
          <a:xfrm>
            <a:off x="6553200" y="30480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6" name="TextBox 25"/>
          <p:cNvSpPr txBox="1"/>
          <p:nvPr/>
        </p:nvSpPr>
        <p:spPr>
          <a:xfrm>
            <a:off x="0" y="5257801"/>
            <a:ext cx="12192000" cy="523220"/>
          </a:xfrm>
          <a:prstGeom prst="rect">
            <a:avLst/>
          </a:prstGeom>
          <a:noFill/>
        </p:spPr>
        <p:txBody>
          <a:bodyPr wrap="square" rtlCol="0">
            <a:spAutoFit/>
          </a:bodyPr>
          <a:lstStyle/>
          <a:p>
            <a:pPr algn="ctr"/>
            <a:r>
              <a:rPr lang="en-US" sz="2800" dirty="0" smtClean="0">
                <a:latin typeface="Calibri" pitchFamily="34" charset="0"/>
              </a:rPr>
              <a:t>Idea: Uncertain outcomes controlled by chance, not an adversary!</a:t>
            </a:r>
            <a:endParaRPr lang="en-US" sz="2800" dirty="0">
              <a:latin typeface="Calibri" pitchFamily="34" charset="0"/>
            </a:endParaRPr>
          </a:p>
        </p:txBody>
      </p:sp>
    </p:spTree>
    <p:extLst>
      <p:ext uri="{BB962C8B-B14F-4D97-AF65-F5344CB8AC3E}">
        <p14:creationId xmlns:p14="http://schemas.microsoft.com/office/powerpoint/2010/main" val="1396778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638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39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err="1" smtClean="0"/>
              <a:t>Expectimax</a:t>
            </a:r>
            <a:r>
              <a:rPr lang="en-US" dirty="0" smtClean="0"/>
              <a:t> Search</a:t>
            </a:r>
          </a:p>
        </p:txBody>
      </p:sp>
      <p:sp>
        <p:nvSpPr>
          <p:cNvPr id="1106947" name="Rectangle 3"/>
          <p:cNvSpPr>
            <a:spLocks noGrp="1" noChangeArrowheads="1"/>
          </p:cNvSpPr>
          <p:nvPr>
            <p:ph idx="1"/>
          </p:nvPr>
        </p:nvSpPr>
        <p:spPr>
          <a:xfrm>
            <a:off x="457200" y="1447800"/>
            <a:ext cx="7467600" cy="4876800"/>
          </a:xfrm>
        </p:spPr>
        <p:txBody>
          <a:bodyPr/>
          <a:lstStyle/>
          <a:p>
            <a:pPr>
              <a:lnSpc>
                <a:spcPct val="85000"/>
              </a:lnSpc>
              <a:spcBef>
                <a:spcPct val="0"/>
              </a:spcBef>
            </a:pPr>
            <a:r>
              <a:rPr lang="en-US" sz="2200" dirty="0" smtClean="0"/>
              <a:t>Why wouldn’t we know what the result of an action will be?</a:t>
            </a:r>
          </a:p>
          <a:p>
            <a:pPr lvl="1">
              <a:lnSpc>
                <a:spcPct val="85000"/>
              </a:lnSpc>
              <a:spcBef>
                <a:spcPct val="0"/>
              </a:spcBef>
            </a:pPr>
            <a:r>
              <a:rPr lang="en-US" sz="2000" dirty="0" smtClean="0"/>
              <a:t>Explicit randomness: rolling dice</a:t>
            </a:r>
          </a:p>
          <a:p>
            <a:pPr lvl="1">
              <a:lnSpc>
                <a:spcPct val="85000"/>
              </a:lnSpc>
              <a:spcBef>
                <a:spcPct val="0"/>
              </a:spcBef>
            </a:pPr>
            <a:r>
              <a:rPr lang="en-US" sz="2000" dirty="0" smtClean="0"/>
              <a:t>Unpredictable opponents: the ghosts respond randomly</a:t>
            </a:r>
          </a:p>
          <a:p>
            <a:pPr lvl="1">
              <a:lnSpc>
                <a:spcPct val="85000"/>
              </a:lnSpc>
              <a:spcBef>
                <a:spcPct val="0"/>
              </a:spcBef>
            </a:pPr>
            <a:r>
              <a:rPr lang="en-US" sz="2000" dirty="0" smtClean="0"/>
              <a:t>Actions can fail: when moving a robot, wheels might slip</a:t>
            </a:r>
          </a:p>
          <a:p>
            <a:pPr lvl="1">
              <a:lnSpc>
                <a:spcPct val="85000"/>
              </a:lnSpc>
              <a:spcBef>
                <a:spcPct val="0"/>
              </a:spcBef>
            </a:pPr>
            <a:endParaRPr lang="en-US" sz="2000" dirty="0" smtClean="0"/>
          </a:p>
          <a:p>
            <a:pPr>
              <a:lnSpc>
                <a:spcPct val="85000"/>
              </a:lnSpc>
              <a:spcBef>
                <a:spcPct val="0"/>
              </a:spcBef>
            </a:pPr>
            <a:r>
              <a:rPr lang="en-US" sz="2200" dirty="0" smtClean="0"/>
              <a:t>Values should now reflect average-case (</a:t>
            </a:r>
            <a:r>
              <a:rPr lang="en-US" sz="2200" dirty="0" err="1" smtClean="0"/>
              <a:t>expectimax</a:t>
            </a:r>
            <a:r>
              <a:rPr lang="en-US" sz="2200" dirty="0" smtClean="0"/>
              <a:t>) outcomes, not worst-case (</a:t>
            </a:r>
            <a:r>
              <a:rPr lang="en-US" sz="2200" dirty="0" err="1" smtClean="0"/>
              <a:t>minimax</a:t>
            </a:r>
            <a:r>
              <a:rPr lang="en-US" sz="2200" dirty="0" smtClean="0"/>
              <a:t>) outcomes</a:t>
            </a:r>
          </a:p>
          <a:p>
            <a:pPr>
              <a:lnSpc>
                <a:spcPct val="85000"/>
              </a:lnSpc>
              <a:spcBef>
                <a:spcPct val="0"/>
              </a:spcBef>
            </a:pPr>
            <a:endParaRPr lang="en-US" sz="2200" dirty="0" smtClean="0"/>
          </a:p>
          <a:p>
            <a:pPr>
              <a:lnSpc>
                <a:spcPct val="85000"/>
              </a:lnSpc>
              <a:spcBef>
                <a:spcPct val="0"/>
              </a:spcBef>
            </a:pPr>
            <a:r>
              <a:rPr lang="en-US" sz="2200" dirty="0" err="1" smtClean="0">
                <a:solidFill>
                  <a:srgbClr val="C00000"/>
                </a:solidFill>
              </a:rPr>
              <a:t>Expectimax</a:t>
            </a:r>
            <a:r>
              <a:rPr lang="en-US" sz="2200" dirty="0" smtClean="0">
                <a:solidFill>
                  <a:srgbClr val="C00000"/>
                </a:solidFill>
              </a:rPr>
              <a:t> search:</a:t>
            </a:r>
            <a:r>
              <a:rPr lang="en-US" sz="2200" dirty="0" smtClean="0"/>
              <a:t> compute the average score under optimal play</a:t>
            </a:r>
          </a:p>
          <a:p>
            <a:pPr lvl="1">
              <a:lnSpc>
                <a:spcPct val="85000"/>
              </a:lnSpc>
              <a:spcBef>
                <a:spcPct val="0"/>
              </a:spcBef>
            </a:pPr>
            <a:r>
              <a:rPr lang="en-US" sz="2000" dirty="0" smtClean="0"/>
              <a:t>Max nodes as in </a:t>
            </a:r>
            <a:r>
              <a:rPr lang="en-US" sz="2000" dirty="0" err="1" smtClean="0"/>
              <a:t>minimax</a:t>
            </a:r>
            <a:r>
              <a:rPr lang="en-US" sz="2000" dirty="0" smtClean="0"/>
              <a:t> search</a:t>
            </a:r>
          </a:p>
          <a:p>
            <a:pPr lvl="1">
              <a:lnSpc>
                <a:spcPct val="85000"/>
              </a:lnSpc>
              <a:spcBef>
                <a:spcPct val="0"/>
              </a:spcBef>
            </a:pPr>
            <a:r>
              <a:rPr lang="en-US" sz="2000" dirty="0" smtClean="0"/>
              <a:t>Chance nodes are like min nodes but the outcome is uncertain</a:t>
            </a:r>
          </a:p>
          <a:p>
            <a:pPr lvl="1">
              <a:lnSpc>
                <a:spcPct val="85000"/>
              </a:lnSpc>
              <a:spcBef>
                <a:spcPct val="0"/>
              </a:spcBef>
            </a:pPr>
            <a:r>
              <a:rPr lang="en-US" sz="2000" dirty="0" smtClean="0"/>
              <a:t>Calculate their </a:t>
            </a:r>
            <a:r>
              <a:rPr lang="en-US" sz="2000" dirty="0" smtClean="0">
                <a:solidFill>
                  <a:srgbClr val="CC0000"/>
                </a:solidFill>
              </a:rPr>
              <a:t>expected utilities</a:t>
            </a:r>
            <a:endParaRPr lang="en-US" sz="2000" dirty="0" smtClean="0"/>
          </a:p>
          <a:p>
            <a:pPr lvl="1">
              <a:lnSpc>
                <a:spcPct val="85000"/>
              </a:lnSpc>
              <a:spcBef>
                <a:spcPct val="0"/>
              </a:spcBef>
            </a:pPr>
            <a:r>
              <a:rPr lang="en-US" sz="2000" dirty="0" smtClean="0"/>
              <a:t>I.e. take weighted average (expectation) of children</a:t>
            </a:r>
          </a:p>
          <a:p>
            <a:pPr>
              <a:lnSpc>
                <a:spcPct val="85000"/>
              </a:lnSpc>
              <a:spcBef>
                <a:spcPct val="0"/>
              </a:spcBef>
            </a:pPr>
            <a:endParaRPr lang="en-US" sz="2200" dirty="0" smtClean="0"/>
          </a:p>
          <a:p>
            <a:pPr>
              <a:lnSpc>
                <a:spcPct val="85000"/>
              </a:lnSpc>
              <a:spcBef>
                <a:spcPct val="0"/>
              </a:spcBef>
            </a:pPr>
            <a:r>
              <a:rPr lang="en-US" sz="2200" dirty="0" smtClean="0"/>
              <a:t>Later, we’ll learn how to formalize the underlying uncertain-result problems as </a:t>
            </a:r>
            <a:r>
              <a:rPr lang="en-US" sz="2200" dirty="0" smtClean="0">
                <a:solidFill>
                  <a:srgbClr val="C00000"/>
                </a:solidFill>
              </a:rPr>
              <a:t>Markov Decision Processes</a:t>
            </a:r>
          </a:p>
        </p:txBody>
      </p:sp>
      <p:sp>
        <p:nvSpPr>
          <p:cNvPr id="5126" name="AutoShape 4"/>
          <p:cNvSpPr>
            <a:spLocks noChangeArrowheads="1"/>
          </p:cNvSpPr>
          <p:nvPr/>
        </p:nvSpPr>
        <p:spPr bwMode="auto">
          <a:xfrm>
            <a:off x="9525000" y="1828800"/>
            <a:ext cx="381000" cy="3048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pitchFamily="34" charset="0"/>
            </a:endParaRPr>
          </a:p>
        </p:txBody>
      </p:sp>
      <p:sp>
        <p:nvSpPr>
          <p:cNvPr id="5127" name="Rectangle 5"/>
          <p:cNvSpPr>
            <a:spLocks noChangeArrowheads="1"/>
          </p:cNvSpPr>
          <p:nvPr/>
        </p:nvSpPr>
        <p:spPr bwMode="auto">
          <a:xfrm>
            <a:off x="8382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28" name="Rectangle 6"/>
          <p:cNvSpPr>
            <a:spLocks noChangeArrowheads="1"/>
          </p:cNvSpPr>
          <p:nvPr/>
        </p:nvSpPr>
        <p:spPr bwMode="auto">
          <a:xfrm>
            <a:off x="90678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4</a:t>
            </a:r>
          </a:p>
        </p:txBody>
      </p:sp>
      <p:sp>
        <p:nvSpPr>
          <p:cNvPr id="5129" name="Rectangle 7"/>
          <p:cNvSpPr>
            <a:spLocks noChangeArrowheads="1"/>
          </p:cNvSpPr>
          <p:nvPr/>
        </p:nvSpPr>
        <p:spPr bwMode="auto">
          <a:xfrm>
            <a:off x="9906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5130" name="Rectangle 8"/>
          <p:cNvSpPr>
            <a:spLocks noChangeArrowheads="1"/>
          </p:cNvSpPr>
          <p:nvPr/>
        </p:nvSpPr>
        <p:spPr bwMode="auto">
          <a:xfrm>
            <a:off x="10668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7</a:t>
            </a:r>
          </a:p>
        </p:txBody>
      </p:sp>
      <p:cxnSp>
        <p:nvCxnSpPr>
          <p:cNvPr id="5131" name="AutoShape 9"/>
          <p:cNvCxnSpPr>
            <a:cxnSpLocks noChangeShapeType="1"/>
            <a:stCxn id="5126" idx="3"/>
            <a:endCxn id="5137" idx="0"/>
          </p:cNvCxnSpPr>
          <p:nvPr/>
        </p:nvCxnSpPr>
        <p:spPr bwMode="auto">
          <a:xfrm flipH="1">
            <a:off x="8953500" y="2133600"/>
            <a:ext cx="762000" cy="609600"/>
          </a:xfrm>
          <a:prstGeom prst="straightConnector1">
            <a:avLst/>
          </a:prstGeom>
          <a:noFill/>
          <a:ln w="9525">
            <a:solidFill>
              <a:schemeClr val="tx1"/>
            </a:solidFill>
            <a:round/>
            <a:headEnd/>
            <a:tailEnd type="triangle" w="med" len="med"/>
          </a:ln>
        </p:spPr>
      </p:cxnSp>
      <p:cxnSp>
        <p:nvCxnSpPr>
          <p:cNvPr id="5132" name="AutoShape 10"/>
          <p:cNvCxnSpPr>
            <a:cxnSpLocks noChangeShapeType="1"/>
            <a:stCxn id="5126" idx="3"/>
            <a:endCxn id="5138" idx="0"/>
          </p:cNvCxnSpPr>
          <p:nvPr/>
        </p:nvCxnSpPr>
        <p:spPr bwMode="auto">
          <a:xfrm>
            <a:off x="9715500" y="2133600"/>
            <a:ext cx="762000" cy="609600"/>
          </a:xfrm>
          <a:prstGeom prst="straightConnector1">
            <a:avLst/>
          </a:prstGeom>
          <a:noFill/>
          <a:ln w="9525">
            <a:solidFill>
              <a:schemeClr val="tx1"/>
            </a:solidFill>
            <a:round/>
            <a:headEnd/>
            <a:tailEnd type="triangle" w="med" len="med"/>
          </a:ln>
        </p:spPr>
      </p:cxnSp>
      <p:cxnSp>
        <p:nvCxnSpPr>
          <p:cNvPr id="5133" name="AutoShape 11"/>
          <p:cNvCxnSpPr>
            <a:cxnSpLocks noChangeShapeType="1"/>
            <a:endCxn id="5127" idx="0"/>
          </p:cNvCxnSpPr>
          <p:nvPr/>
        </p:nvCxnSpPr>
        <p:spPr bwMode="auto">
          <a:xfrm flipH="1">
            <a:off x="8572500" y="3124200"/>
            <a:ext cx="381000" cy="990600"/>
          </a:xfrm>
          <a:prstGeom prst="straightConnector1">
            <a:avLst/>
          </a:prstGeom>
          <a:noFill/>
          <a:ln w="9525">
            <a:solidFill>
              <a:schemeClr val="tx1"/>
            </a:solidFill>
            <a:round/>
            <a:headEnd/>
            <a:tailEnd type="triangle" w="med" len="med"/>
          </a:ln>
        </p:spPr>
      </p:cxnSp>
      <p:cxnSp>
        <p:nvCxnSpPr>
          <p:cNvPr id="5134" name="AutoShape 12"/>
          <p:cNvCxnSpPr>
            <a:cxnSpLocks noChangeShapeType="1"/>
            <a:endCxn id="5128" idx="0"/>
          </p:cNvCxnSpPr>
          <p:nvPr/>
        </p:nvCxnSpPr>
        <p:spPr bwMode="auto">
          <a:xfrm>
            <a:off x="8953500" y="3124200"/>
            <a:ext cx="304800" cy="990600"/>
          </a:xfrm>
          <a:prstGeom prst="straightConnector1">
            <a:avLst/>
          </a:prstGeom>
          <a:noFill/>
          <a:ln w="9525">
            <a:solidFill>
              <a:schemeClr val="tx1"/>
            </a:solidFill>
            <a:round/>
            <a:headEnd/>
            <a:tailEnd type="triangle" w="med" len="med"/>
          </a:ln>
        </p:spPr>
      </p:cxnSp>
      <p:cxnSp>
        <p:nvCxnSpPr>
          <p:cNvPr id="5135" name="AutoShape 13"/>
          <p:cNvCxnSpPr>
            <a:cxnSpLocks noChangeShapeType="1"/>
            <a:endCxn id="5129" idx="0"/>
          </p:cNvCxnSpPr>
          <p:nvPr/>
        </p:nvCxnSpPr>
        <p:spPr bwMode="auto">
          <a:xfrm flipH="1">
            <a:off x="10096500" y="3124200"/>
            <a:ext cx="381000" cy="990600"/>
          </a:xfrm>
          <a:prstGeom prst="straightConnector1">
            <a:avLst/>
          </a:prstGeom>
          <a:noFill/>
          <a:ln w="9525">
            <a:solidFill>
              <a:schemeClr val="tx1"/>
            </a:solidFill>
            <a:round/>
            <a:headEnd/>
            <a:tailEnd type="triangle" w="med" len="med"/>
          </a:ln>
        </p:spPr>
      </p:cxnSp>
      <p:cxnSp>
        <p:nvCxnSpPr>
          <p:cNvPr id="5136" name="AutoShape 14"/>
          <p:cNvCxnSpPr>
            <a:cxnSpLocks noChangeShapeType="1"/>
            <a:endCxn id="5130" idx="0"/>
          </p:cNvCxnSpPr>
          <p:nvPr/>
        </p:nvCxnSpPr>
        <p:spPr bwMode="auto">
          <a:xfrm>
            <a:off x="10477500" y="3124200"/>
            <a:ext cx="381000" cy="990600"/>
          </a:xfrm>
          <a:prstGeom prst="straightConnector1">
            <a:avLst/>
          </a:prstGeom>
          <a:noFill/>
          <a:ln w="9525">
            <a:solidFill>
              <a:schemeClr val="tx1"/>
            </a:solidFill>
            <a:round/>
            <a:headEnd/>
            <a:tailEnd type="triangle" w="med" len="med"/>
          </a:ln>
        </p:spPr>
      </p:cxnSp>
      <p:sp>
        <p:nvSpPr>
          <p:cNvPr id="5137" name="Oval 15"/>
          <p:cNvSpPr>
            <a:spLocks noChangeArrowheads="1"/>
          </p:cNvSpPr>
          <p:nvPr/>
        </p:nvSpPr>
        <p:spPr bwMode="auto">
          <a:xfrm>
            <a:off x="8763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8" name="Oval 16"/>
          <p:cNvSpPr>
            <a:spLocks noChangeArrowheads="1"/>
          </p:cNvSpPr>
          <p:nvPr/>
        </p:nvSpPr>
        <p:spPr bwMode="auto">
          <a:xfrm>
            <a:off x="10287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9" name="Text Box 17"/>
          <p:cNvSpPr txBox="1">
            <a:spLocks noChangeArrowheads="1"/>
          </p:cNvSpPr>
          <p:nvPr/>
        </p:nvSpPr>
        <p:spPr bwMode="auto">
          <a:xfrm>
            <a:off x="9928226" y="1765578"/>
            <a:ext cx="663575" cy="36933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5140" name="Text Box 18"/>
          <p:cNvSpPr txBox="1">
            <a:spLocks noChangeArrowheads="1"/>
          </p:cNvSpPr>
          <p:nvPr/>
        </p:nvSpPr>
        <p:spPr bwMode="auto">
          <a:xfrm>
            <a:off x="10668000" y="2743479"/>
            <a:ext cx="1066800" cy="36933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chance</a:t>
            </a:r>
          </a:p>
        </p:txBody>
      </p:sp>
      <p:sp>
        <p:nvSpPr>
          <p:cNvPr id="5141" name="Rectangle 8"/>
          <p:cNvSpPr>
            <a:spLocks noChangeArrowheads="1"/>
          </p:cNvSpPr>
          <p:nvPr/>
        </p:nvSpPr>
        <p:spPr bwMode="auto">
          <a:xfrm>
            <a:off x="8382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5142" name="Rectangle 9"/>
          <p:cNvSpPr>
            <a:spLocks noChangeArrowheads="1"/>
          </p:cNvSpPr>
          <p:nvPr/>
        </p:nvSpPr>
        <p:spPr bwMode="auto">
          <a:xfrm>
            <a:off x="90678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43" name="Rectangle 10"/>
          <p:cNvSpPr>
            <a:spLocks noChangeArrowheads="1"/>
          </p:cNvSpPr>
          <p:nvPr/>
        </p:nvSpPr>
        <p:spPr bwMode="auto">
          <a:xfrm>
            <a:off x="9906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9</a:t>
            </a:r>
          </a:p>
        </p:txBody>
      </p:sp>
      <p:sp>
        <p:nvSpPr>
          <p:cNvPr id="5144" name="Rectangle 11"/>
          <p:cNvSpPr>
            <a:spLocks noChangeArrowheads="1"/>
          </p:cNvSpPr>
          <p:nvPr/>
        </p:nvSpPr>
        <p:spPr bwMode="auto">
          <a:xfrm>
            <a:off x="10668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100</a:t>
            </a:r>
          </a:p>
        </p:txBody>
      </p:sp>
      <p:sp>
        <p:nvSpPr>
          <p:cNvPr id="26" name="Text Box 20"/>
          <p:cNvSpPr txBox="1">
            <a:spLocks noChangeArrowheads="1"/>
          </p:cNvSpPr>
          <p:nvPr/>
        </p:nvSpPr>
        <p:spPr bwMode="auto">
          <a:xfrm>
            <a:off x="8153400" y="6477000"/>
            <a:ext cx="40386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min </a:t>
            </a:r>
            <a:r>
              <a:rPr lang="en-US" dirty="0" err="1" smtClean="0">
                <a:solidFill>
                  <a:srgbClr val="CC0000"/>
                </a:solidFill>
                <a:latin typeface="Calibri" pitchFamily="34" charset="0"/>
              </a:rPr>
              <a:t>vs</a:t>
            </a:r>
            <a:r>
              <a:rPr lang="en-US" dirty="0" smtClean="0">
                <a:solidFill>
                  <a:srgbClr val="CC0000"/>
                </a:solidFill>
                <a:latin typeface="Calibri" pitchFamily="34" charset="0"/>
              </a:rPr>
              <a:t> </a:t>
            </a:r>
            <a:r>
              <a:rPr lang="en-US" dirty="0" err="1" smtClean="0">
                <a:solidFill>
                  <a:srgbClr val="CC0000"/>
                </a:solidFill>
                <a:latin typeface="Calibri" pitchFamily="34" charset="0"/>
              </a:rPr>
              <a:t>exp</a:t>
            </a:r>
            <a:r>
              <a:rPr lang="en-US" smtClean="0">
                <a:solidFill>
                  <a:srgbClr val="CC0000"/>
                </a:solidFill>
                <a:latin typeface="Calibri" pitchFamily="34" charset="0"/>
              </a:rPr>
              <a:t> (L7D1,2)]</a:t>
            </a:r>
            <a:endParaRPr lang="en-US" dirty="0">
              <a:solidFill>
                <a:srgbClr val="CC0000"/>
              </a:solidFill>
              <a:latin typeface="Calibri" pitchFamily="34" charset="0"/>
            </a:endParaRPr>
          </a:p>
        </p:txBody>
      </p:sp>
    </p:spTree>
    <p:extLst>
      <p:ext uri="{BB962C8B-B14F-4D97-AF65-F5344CB8AC3E}">
        <p14:creationId xmlns:p14="http://schemas.microsoft.com/office/powerpoint/2010/main" val="375866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94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94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694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694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694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69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a:t>
            </a:r>
            <a:r>
              <a:rPr lang="en-US" dirty="0" err="1" smtClean="0"/>
              <a:t>Minimax</a:t>
            </a:r>
            <a:r>
              <a:rPr lang="en-US" dirty="0" smtClean="0"/>
              <a:t> </a:t>
            </a:r>
            <a:r>
              <a:rPr lang="en-US" dirty="0" err="1" smtClean="0"/>
              <a:t>vs</a:t>
            </a:r>
            <a:r>
              <a:rPr lang="en-US" dirty="0" smtClean="0"/>
              <a:t> </a:t>
            </a:r>
            <a:r>
              <a:rPr lang="en-US" dirty="0" err="1" smtClean="0"/>
              <a:t>Expectimax</a:t>
            </a:r>
            <a:r>
              <a:rPr lang="en-US" dirty="0" smtClean="0"/>
              <a:t> (Min)</a:t>
            </a:r>
            <a:endParaRPr lang="en-US" dirty="0"/>
          </a:p>
        </p:txBody>
      </p:sp>
      <p:pic>
        <p:nvPicPr>
          <p:cNvPr id="4" name="MinMax vs Expectimax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2300" y="1143000"/>
            <a:ext cx="8407400" cy="5254625"/>
          </a:xfrm>
          <a:prstGeom prst="rect">
            <a:avLst/>
          </a:prstGeom>
        </p:spPr>
      </p:pic>
    </p:spTree>
    <p:extLst>
      <p:ext uri="{BB962C8B-B14F-4D97-AF65-F5344CB8AC3E}">
        <p14:creationId xmlns:p14="http://schemas.microsoft.com/office/powerpoint/2010/main" val="42669052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a:t>
            </a:r>
            <a:r>
              <a:rPr lang="en-US" dirty="0" err="1" smtClean="0"/>
              <a:t>Minimax</a:t>
            </a:r>
            <a:r>
              <a:rPr lang="en-US" dirty="0" smtClean="0"/>
              <a:t> </a:t>
            </a:r>
            <a:r>
              <a:rPr lang="en-US" dirty="0" err="1" smtClean="0"/>
              <a:t>vs</a:t>
            </a:r>
            <a:r>
              <a:rPr lang="en-US" dirty="0" smtClean="0"/>
              <a:t> </a:t>
            </a:r>
            <a:r>
              <a:rPr lang="en-US" dirty="0" err="1" smtClean="0"/>
              <a:t>Expectimax</a:t>
            </a:r>
            <a:r>
              <a:rPr lang="en-US" dirty="0" smtClean="0"/>
              <a:t> (</a:t>
            </a:r>
            <a:r>
              <a:rPr lang="en-US" dirty="0" err="1"/>
              <a:t>E</a:t>
            </a:r>
            <a:r>
              <a:rPr lang="en-US" dirty="0" err="1" smtClean="0"/>
              <a:t>xp</a:t>
            </a:r>
            <a:r>
              <a:rPr lang="en-US" dirty="0" smtClean="0"/>
              <a:t>)</a:t>
            </a:r>
            <a:endParaRPr lang="en-US" dirty="0"/>
          </a:p>
        </p:txBody>
      </p:sp>
      <p:pic>
        <p:nvPicPr>
          <p:cNvPr id="3" name="MinMax vs Expectimax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7700" y="1143003"/>
            <a:ext cx="8356600" cy="5222875"/>
          </a:xfrm>
          <a:prstGeom prst="rect">
            <a:avLst/>
          </a:prstGeom>
        </p:spPr>
      </p:pic>
    </p:spTree>
    <p:extLst>
      <p:ext uri="{BB962C8B-B14F-4D97-AF65-F5344CB8AC3E}">
        <p14:creationId xmlns:p14="http://schemas.microsoft.com/office/powerpoint/2010/main" val="251348744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E8D1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514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447800"/>
            <a:ext cx="7620000" cy="1905000"/>
          </a:xfrm>
          <a:prstGeom prst="roundRect">
            <a:avLst/>
          </a:prstGeom>
          <a:solidFill>
            <a:srgbClr val="E8D1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smtClean="0"/>
              <a:t>Expectimax</a:t>
            </a:r>
            <a:r>
              <a:rPr lang="en-US" dirty="0" smtClean="0"/>
              <a:t> </a:t>
            </a:r>
            <a:r>
              <a:rPr lang="en-US" dirty="0" err="1" smtClean="0"/>
              <a:t>Pseudocode</a:t>
            </a:r>
            <a:endParaRPr lang="en-US" dirty="0" smtClean="0"/>
          </a:p>
        </p:txBody>
      </p:sp>
      <p:sp>
        <p:nvSpPr>
          <p:cNvPr id="13315" name="Content Placeholder 2"/>
          <p:cNvSpPr>
            <a:spLocks noGrp="1"/>
          </p:cNvSpPr>
          <p:nvPr>
            <p:ph idx="1"/>
          </p:nvPr>
        </p:nvSpPr>
        <p:spPr>
          <a:xfrm>
            <a:off x="2438400" y="1447800"/>
            <a:ext cx="8229600" cy="3810000"/>
          </a:xfrm>
        </p:spPr>
        <p:txBody>
          <a:bodyPr/>
          <a:lstStyle/>
          <a:p>
            <a:pPr>
              <a:lnSpc>
                <a:spcPct val="80000"/>
              </a:lnSpc>
              <a:spcBef>
                <a:spcPts val="1200"/>
              </a:spcBef>
              <a:buFont typeface="Wingdings" pitchFamily="2" charset="2"/>
              <a:buNone/>
            </a:pPr>
            <a:endParaRPr lang="en-US" sz="200" dirty="0" smtClean="0"/>
          </a:p>
          <a:p>
            <a:pPr>
              <a:lnSpc>
                <a:spcPct val="80000"/>
              </a:lnSpc>
              <a:spcBef>
                <a:spcPts val="1200"/>
              </a:spcBef>
              <a:buFont typeface="Wingdings" pitchFamily="2" charset="2"/>
              <a:buNone/>
            </a:pPr>
            <a:r>
              <a:rPr lang="en-US" sz="2400" dirty="0" smtClean="0">
                <a:solidFill>
                  <a:srgbClr val="7030A0"/>
                </a:solidFill>
              </a:rPr>
              <a:t>def value(state):</a:t>
            </a:r>
          </a:p>
          <a:p>
            <a:pPr lvl="1">
              <a:lnSpc>
                <a:spcPct val="80000"/>
              </a:lnSpc>
              <a:buFont typeface="Wingdings" pitchFamily="2" charset="2"/>
              <a:buNone/>
            </a:pPr>
            <a:r>
              <a:rPr lang="en-US" sz="2400" dirty="0" smtClean="0"/>
              <a:t>if the state is a terminal state: return the state’s utility</a:t>
            </a:r>
          </a:p>
          <a:p>
            <a:pPr lvl="1">
              <a:lnSpc>
                <a:spcPct val="80000"/>
              </a:lnSpc>
              <a:buFont typeface="Wingdings" pitchFamily="2" charset="2"/>
              <a:buNone/>
            </a:pPr>
            <a:r>
              <a:rPr lang="en-US" sz="2400" dirty="0" smtClean="0"/>
              <a:t>if the next agent is </a:t>
            </a:r>
            <a:r>
              <a:rPr lang="en-US" sz="2400" dirty="0" smtClean="0">
                <a:solidFill>
                  <a:srgbClr val="0070C0"/>
                </a:solidFill>
              </a:rPr>
              <a:t>MAX</a:t>
            </a:r>
            <a:r>
              <a:rPr lang="en-US" sz="2400" dirty="0" smtClean="0"/>
              <a:t>: return </a:t>
            </a:r>
            <a:r>
              <a:rPr lang="en-US" sz="2400" dirty="0" smtClean="0">
                <a:solidFill>
                  <a:srgbClr val="0070C0"/>
                </a:solidFill>
              </a:rPr>
              <a:t>max-value(state)</a:t>
            </a:r>
          </a:p>
          <a:p>
            <a:pPr lvl="1">
              <a:lnSpc>
                <a:spcPct val="80000"/>
              </a:lnSpc>
              <a:buFont typeface="Wingdings" pitchFamily="2" charset="2"/>
              <a:buNone/>
            </a:pPr>
            <a:r>
              <a:rPr lang="en-US" sz="2400" dirty="0" smtClean="0"/>
              <a:t>if the next agent is </a:t>
            </a:r>
            <a:r>
              <a:rPr lang="en-US" sz="2400" dirty="0" smtClean="0">
                <a:solidFill>
                  <a:srgbClr val="00B050"/>
                </a:solidFill>
              </a:rPr>
              <a:t>EXP</a:t>
            </a:r>
            <a:r>
              <a:rPr lang="en-US" sz="2400" dirty="0" smtClean="0"/>
              <a:t>: return </a:t>
            </a:r>
            <a:r>
              <a:rPr lang="en-US" sz="2400" dirty="0" smtClean="0">
                <a:solidFill>
                  <a:srgbClr val="00B050"/>
                </a:solidFill>
              </a:rPr>
              <a:t>exp-value(state)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742913" lvl="1" indent="-285737">
              <a:lnSpc>
                <a:spcPct val="80000"/>
              </a:lnSpc>
              <a:spcBef>
                <a:spcPct val="20000"/>
              </a:spcBef>
              <a:buClr>
                <a:schemeClr val="tx1"/>
              </a:buClr>
              <a:defRPr/>
            </a:pPr>
            <a:r>
              <a:rPr lang="en-US" sz="2400" kern="0" dirty="0" smtClean="0">
                <a:latin typeface="Calibri" pitchFamily="34" charset="0"/>
              </a:rPr>
              <a:t>		p = probability(successor)</a:t>
            </a:r>
          </a:p>
          <a:p>
            <a:pPr marL="1142942" lvl="2" indent="-228589">
              <a:lnSpc>
                <a:spcPct val="80000"/>
              </a:lnSpc>
              <a:spcBef>
                <a:spcPct val="20000"/>
              </a:spcBef>
              <a:buClr>
                <a:schemeClr val="accent2"/>
              </a:buClr>
              <a:defRPr/>
            </a:pPr>
            <a:r>
              <a:rPr lang="en-US" sz="2400" kern="0" dirty="0" smtClean="0">
                <a:latin typeface="Calibri" pitchFamily="34" charset="0"/>
              </a:rPr>
              <a:t>v += p * </a:t>
            </a:r>
            <a:r>
              <a:rPr lang="en-US" sz="2400" kern="0" dirty="0" smtClean="0">
                <a:solidFill>
                  <a:srgbClr val="7030A0"/>
                </a:solidFill>
                <a:latin typeface="Calibri" pitchFamily="34" charset="0"/>
              </a:rPr>
              <a:t>value(successor)</a:t>
            </a:r>
            <a:endParaRPr lang="en-US" sz="2400" kern="0" dirty="0" smtClean="0">
              <a:latin typeface="Calibri" pitchFamily="34" charset="0"/>
            </a:endParaRPr>
          </a:p>
          <a:p>
            <a:pPr marL="742913" lvl="1" indent="-285737">
              <a:lnSpc>
                <a:spcPct val="80000"/>
              </a:lnSpc>
              <a:spcBef>
                <a:spcPct val="20000"/>
              </a:spcBef>
              <a:buClr>
                <a:schemeClr val="tx1"/>
              </a:buClr>
              <a:defRPr/>
            </a:pPr>
            <a:r>
              <a:rPr lang="en-US" sz="2400" kern="0" dirty="0" smtClean="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1142942" lvl="2" indent="-228589">
              <a:lnSpc>
                <a:spcPct val="80000"/>
              </a:lnSpc>
              <a:spcBef>
                <a:spcPct val="20000"/>
              </a:spcBef>
              <a:buClr>
                <a:schemeClr val="accent2"/>
              </a:buClr>
              <a:defRPr/>
            </a:pPr>
            <a:r>
              <a:rPr lang="en-US" sz="2400" kern="0" dirty="0" smtClean="0">
                <a:latin typeface="Calibri" pitchFamily="34" charset="0"/>
              </a:rPr>
              <a:t>v = max(v, </a:t>
            </a:r>
            <a:r>
              <a:rPr lang="en-US" sz="2400" kern="0" dirty="0" smtClean="0">
                <a:solidFill>
                  <a:srgbClr val="7030A0"/>
                </a:solidFill>
                <a:latin typeface="Calibri" pitchFamily="34" charset="0"/>
              </a:rPr>
              <a:t>value(successor)</a:t>
            </a:r>
            <a:r>
              <a:rPr lang="en-US" sz="2400" kern="0" dirty="0" smtClean="0">
                <a:latin typeface="Calibri" pitchFamily="34" charset="0"/>
              </a:rPr>
              <a:t>)</a:t>
            </a:r>
          </a:p>
          <a:p>
            <a:pPr marL="742913" lvl="1" indent="-285737">
              <a:lnSpc>
                <a:spcPct val="80000"/>
              </a:lnSpc>
              <a:spcBef>
                <a:spcPct val="20000"/>
              </a:spcBef>
              <a:buClr>
                <a:schemeClr val="tx1"/>
              </a:buClr>
              <a:defRPr/>
            </a:pPr>
            <a:r>
              <a:rPr lang="en-US" sz="2400" kern="0" dirty="0" smtClean="0">
                <a:latin typeface="Calibri" pitchFamily="34" charset="0"/>
              </a:rPr>
              <a:t>return v</a:t>
            </a:r>
          </a:p>
        </p:txBody>
      </p:sp>
    </p:spTree>
    <p:extLst>
      <p:ext uri="{BB962C8B-B14F-4D97-AF65-F5344CB8AC3E}">
        <p14:creationId xmlns:p14="http://schemas.microsoft.com/office/powerpoint/2010/main" val="3051252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Expectimax</a:t>
            </a:r>
            <a:r>
              <a:rPr lang="en-US" dirty="0" smtClean="0"/>
              <a:t> </a:t>
            </a:r>
            <a:r>
              <a:rPr lang="en-US" dirty="0" err="1" smtClean="0"/>
              <a:t>Pseudocode</a:t>
            </a:r>
            <a:endParaRPr lang="en-US" dirty="0"/>
          </a:p>
        </p:txBody>
      </p:sp>
      <p:sp>
        <p:nvSpPr>
          <p:cNvPr id="4" name="Rounded Rectangle 3"/>
          <p:cNvSpPr/>
          <p:nvPr/>
        </p:nvSpPr>
        <p:spPr>
          <a:xfrm>
            <a:off x="685800" y="1676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bwMode="auto">
          <a:xfrm>
            <a:off x="811824" y="1828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742913" lvl="1" indent="-285737">
              <a:lnSpc>
                <a:spcPct val="80000"/>
              </a:lnSpc>
              <a:spcBef>
                <a:spcPct val="20000"/>
              </a:spcBef>
              <a:buClr>
                <a:schemeClr val="tx1"/>
              </a:buClr>
              <a:defRPr/>
            </a:pPr>
            <a:r>
              <a:rPr lang="en-US" sz="2400" kern="0" dirty="0" smtClean="0">
                <a:latin typeface="Calibri" pitchFamily="34" charset="0"/>
              </a:rPr>
              <a:t>		p = probability(successor)</a:t>
            </a:r>
          </a:p>
          <a:p>
            <a:pPr marL="1142942" lvl="2" indent="-228589">
              <a:lnSpc>
                <a:spcPct val="80000"/>
              </a:lnSpc>
              <a:spcBef>
                <a:spcPct val="20000"/>
              </a:spcBef>
              <a:buClr>
                <a:schemeClr val="accent2"/>
              </a:buClr>
              <a:defRPr/>
            </a:pPr>
            <a:r>
              <a:rPr lang="en-US" sz="2400" kern="0" dirty="0" smtClean="0">
                <a:latin typeface="Calibri" pitchFamily="34" charset="0"/>
              </a:rPr>
              <a:t>v += p * </a:t>
            </a:r>
            <a:r>
              <a:rPr lang="en-US" sz="2400" kern="0" dirty="0" smtClean="0">
                <a:solidFill>
                  <a:srgbClr val="7030A0"/>
                </a:solidFill>
                <a:latin typeface="Calibri" pitchFamily="34" charset="0"/>
              </a:rPr>
              <a:t>value(successor)</a:t>
            </a:r>
            <a:endParaRPr lang="en-US" sz="2400" kern="0" dirty="0" smtClean="0">
              <a:latin typeface="Calibri" pitchFamily="34" charset="0"/>
            </a:endParaRPr>
          </a:p>
          <a:p>
            <a:pPr marL="742913" lvl="1" indent="-285737">
              <a:lnSpc>
                <a:spcPct val="80000"/>
              </a:lnSpc>
              <a:spcBef>
                <a:spcPct val="20000"/>
              </a:spcBef>
              <a:buClr>
                <a:schemeClr val="tx1"/>
              </a:buClr>
              <a:defRPr/>
            </a:pPr>
            <a:r>
              <a:rPr lang="en-US" sz="2400" kern="0" dirty="0" smtClean="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ndParaRPr>
          </a:p>
        </p:txBody>
      </p:sp>
      <p:sp>
        <p:nvSpPr>
          <p:cNvPr id="6" name="Rectangle 7"/>
          <p:cNvSpPr>
            <a:spLocks noChangeArrowheads="1"/>
          </p:cNvSpPr>
          <p:nvPr/>
        </p:nvSpPr>
        <p:spPr bwMode="auto">
          <a:xfrm>
            <a:off x="716280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5</a:t>
            </a:r>
          </a:p>
        </p:txBody>
      </p:sp>
      <p:sp>
        <p:nvSpPr>
          <p:cNvPr id="7" name="Rectangle 8"/>
          <p:cNvSpPr>
            <a:spLocks noChangeArrowheads="1"/>
          </p:cNvSpPr>
          <p:nvPr/>
        </p:nvSpPr>
        <p:spPr bwMode="auto">
          <a:xfrm>
            <a:off x="847344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7</a:t>
            </a:r>
          </a:p>
        </p:txBody>
      </p:sp>
      <p:cxnSp>
        <p:nvCxnSpPr>
          <p:cNvPr id="8" name="AutoShape 13"/>
          <p:cNvCxnSpPr>
            <a:cxnSpLocks noChangeShapeType="1"/>
            <a:stCxn id="10" idx="4"/>
            <a:endCxn id="11" idx="0"/>
          </p:cNvCxnSpPr>
          <p:nvPr/>
        </p:nvCxnSpPr>
        <p:spPr bwMode="auto">
          <a:xfrm flipH="1">
            <a:off x="7490460" y="2407920"/>
            <a:ext cx="1310640" cy="1173480"/>
          </a:xfrm>
          <a:prstGeom prst="straightConnector1">
            <a:avLst/>
          </a:prstGeom>
          <a:noFill/>
          <a:ln w="9525">
            <a:solidFill>
              <a:schemeClr val="tx1"/>
            </a:solidFill>
            <a:round/>
            <a:headEnd/>
            <a:tailEnd type="triangle" w="lg" len="lg"/>
          </a:ln>
        </p:spPr>
      </p:cxnSp>
      <p:cxnSp>
        <p:nvCxnSpPr>
          <p:cNvPr id="9" name="AutoShape 14"/>
          <p:cNvCxnSpPr>
            <a:cxnSpLocks noChangeShapeType="1"/>
            <a:stCxn id="10" idx="4"/>
            <a:endCxn id="12" idx="0"/>
          </p:cNvCxnSpPr>
          <p:nvPr/>
        </p:nvCxnSpPr>
        <p:spPr bwMode="auto">
          <a:xfrm>
            <a:off x="8801100" y="2407920"/>
            <a:ext cx="0" cy="1173480"/>
          </a:xfrm>
          <a:prstGeom prst="straightConnector1">
            <a:avLst/>
          </a:prstGeom>
          <a:noFill/>
          <a:ln w="9525">
            <a:solidFill>
              <a:schemeClr val="tx1"/>
            </a:solidFill>
            <a:round/>
            <a:headEnd/>
            <a:tailEnd type="triangle" w="lg" len="lg"/>
          </a:ln>
        </p:spPr>
      </p:cxnSp>
      <p:sp>
        <p:nvSpPr>
          <p:cNvPr id="10" name="Oval 16"/>
          <p:cNvSpPr>
            <a:spLocks noChangeArrowheads="1"/>
          </p:cNvSpPr>
          <p:nvPr/>
        </p:nvSpPr>
        <p:spPr bwMode="auto">
          <a:xfrm>
            <a:off x="8473440" y="1752600"/>
            <a:ext cx="655320" cy="655320"/>
          </a:xfrm>
          <a:prstGeom prst="ellipse">
            <a:avLst/>
          </a:prstGeom>
          <a:solidFill>
            <a:srgbClr val="B5EDC2"/>
          </a:solidFill>
          <a:ln w="9525">
            <a:solidFill>
              <a:schemeClr val="tx1"/>
            </a:solidFill>
            <a:round/>
            <a:headEnd/>
            <a:tailEnd/>
          </a:ln>
        </p:spPr>
        <p:txBody>
          <a:bodyPr wrap="none" anchor="ctr"/>
          <a:lstStyle/>
          <a:p>
            <a:endParaRPr lang="en-US" sz="2400">
              <a:latin typeface="Calibri"/>
              <a:cs typeface="Calibri"/>
            </a:endParaRPr>
          </a:p>
        </p:txBody>
      </p:sp>
      <p:sp>
        <p:nvSpPr>
          <p:cNvPr id="11" name="Rectangle 10"/>
          <p:cNvSpPr>
            <a:spLocks noChangeArrowheads="1"/>
          </p:cNvSpPr>
          <p:nvPr/>
        </p:nvSpPr>
        <p:spPr bwMode="auto">
          <a:xfrm>
            <a:off x="716280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smtClean="0">
                <a:latin typeface="Calibri"/>
                <a:cs typeface="Calibri"/>
              </a:rPr>
              <a:t>8</a:t>
            </a:r>
            <a:endParaRPr lang="en-US" sz="2400" dirty="0">
              <a:latin typeface="Calibri"/>
              <a:cs typeface="Calibri"/>
            </a:endParaRPr>
          </a:p>
        </p:txBody>
      </p:sp>
      <p:sp>
        <p:nvSpPr>
          <p:cNvPr id="12" name="Rectangle 11"/>
          <p:cNvSpPr>
            <a:spLocks noChangeArrowheads="1"/>
          </p:cNvSpPr>
          <p:nvPr/>
        </p:nvSpPr>
        <p:spPr bwMode="auto">
          <a:xfrm>
            <a:off x="847344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smtClean="0">
                <a:latin typeface="Calibri"/>
                <a:cs typeface="Calibri"/>
              </a:rPr>
              <a:t>24</a:t>
            </a:r>
            <a:endParaRPr lang="en-US" sz="2400" dirty="0">
              <a:latin typeface="Calibri"/>
              <a:cs typeface="Calibri"/>
            </a:endParaRPr>
          </a:p>
        </p:txBody>
      </p:sp>
      <p:sp>
        <p:nvSpPr>
          <p:cNvPr id="13" name="Rectangle 12"/>
          <p:cNvSpPr>
            <a:spLocks noChangeArrowheads="1"/>
          </p:cNvSpPr>
          <p:nvPr/>
        </p:nvSpPr>
        <p:spPr bwMode="auto">
          <a:xfrm>
            <a:off x="978408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smtClean="0">
                <a:latin typeface="Calibri"/>
                <a:cs typeface="Calibri"/>
              </a:rPr>
              <a:t>-12</a:t>
            </a:r>
            <a:endParaRPr lang="en-US" sz="2400" dirty="0">
              <a:latin typeface="Calibri"/>
              <a:cs typeface="Calibri"/>
            </a:endParaRPr>
          </a:p>
        </p:txBody>
      </p:sp>
      <p:cxnSp>
        <p:nvCxnSpPr>
          <p:cNvPr id="14" name="AutoShape 14"/>
          <p:cNvCxnSpPr>
            <a:cxnSpLocks noChangeShapeType="1"/>
            <a:stCxn id="10" idx="4"/>
            <a:endCxn id="13" idx="0"/>
          </p:cNvCxnSpPr>
          <p:nvPr/>
        </p:nvCxnSpPr>
        <p:spPr bwMode="auto">
          <a:xfrm>
            <a:off x="8801100" y="2407920"/>
            <a:ext cx="1310640" cy="1173480"/>
          </a:xfrm>
          <a:prstGeom prst="straightConnector1">
            <a:avLst/>
          </a:prstGeom>
          <a:noFill/>
          <a:ln w="9525">
            <a:solidFill>
              <a:schemeClr val="tx1"/>
            </a:solidFill>
            <a:round/>
            <a:headEnd/>
            <a:tailEnd type="triangle" w="lg" len="lg"/>
          </a:ln>
        </p:spPr>
      </p:cxnSp>
      <p:sp>
        <p:nvSpPr>
          <p:cNvPr id="19" name="TextBox 18"/>
          <p:cNvSpPr txBox="1"/>
          <p:nvPr/>
        </p:nvSpPr>
        <p:spPr>
          <a:xfrm>
            <a:off x="7543800" y="2667000"/>
            <a:ext cx="838200" cy="400110"/>
          </a:xfrm>
          <a:prstGeom prst="rect">
            <a:avLst/>
          </a:prstGeom>
          <a:noFill/>
        </p:spPr>
        <p:txBody>
          <a:bodyPr wrap="square" rtlCol="0">
            <a:spAutoFit/>
          </a:bodyPr>
          <a:lstStyle/>
          <a:p>
            <a:r>
              <a:rPr lang="en-US" sz="2000" dirty="0" smtClean="0">
                <a:latin typeface="Calibri"/>
                <a:cs typeface="Calibri"/>
              </a:rPr>
              <a:t>1/2</a:t>
            </a:r>
            <a:endParaRPr lang="en-US" sz="2000" dirty="0">
              <a:latin typeface="Calibri"/>
              <a:cs typeface="Calibri"/>
            </a:endParaRPr>
          </a:p>
        </p:txBody>
      </p:sp>
      <p:sp>
        <p:nvSpPr>
          <p:cNvPr id="20" name="TextBox 19"/>
          <p:cNvSpPr txBox="1"/>
          <p:nvPr/>
        </p:nvSpPr>
        <p:spPr>
          <a:xfrm>
            <a:off x="8229600" y="2895600"/>
            <a:ext cx="838200" cy="400110"/>
          </a:xfrm>
          <a:prstGeom prst="rect">
            <a:avLst/>
          </a:prstGeom>
          <a:noFill/>
        </p:spPr>
        <p:txBody>
          <a:bodyPr wrap="square" rtlCol="0">
            <a:spAutoFit/>
          </a:bodyPr>
          <a:lstStyle/>
          <a:p>
            <a:r>
              <a:rPr lang="en-US" sz="2000" dirty="0" smtClean="0">
                <a:latin typeface="Calibri"/>
                <a:cs typeface="Calibri"/>
              </a:rPr>
              <a:t>1/3</a:t>
            </a:r>
            <a:endParaRPr lang="en-US" sz="2000" dirty="0">
              <a:latin typeface="Calibri"/>
              <a:cs typeface="Calibri"/>
            </a:endParaRPr>
          </a:p>
        </p:txBody>
      </p:sp>
      <p:sp>
        <p:nvSpPr>
          <p:cNvPr id="21" name="TextBox 20"/>
          <p:cNvSpPr txBox="1"/>
          <p:nvPr/>
        </p:nvSpPr>
        <p:spPr>
          <a:xfrm>
            <a:off x="9525000" y="2667000"/>
            <a:ext cx="838200" cy="400110"/>
          </a:xfrm>
          <a:prstGeom prst="rect">
            <a:avLst/>
          </a:prstGeom>
          <a:noFill/>
        </p:spPr>
        <p:txBody>
          <a:bodyPr wrap="square" rtlCol="0">
            <a:spAutoFit/>
          </a:bodyPr>
          <a:lstStyle/>
          <a:p>
            <a:r>
              <a:rPr lang="en-US" sz="2000" dirty="0" smtClean="0">
                <a:latin typeface="Calibri"/>
                <a:cs typeface="Calibri"/>
              </a:rPr>
              <a:t>1/6</a:t>
            </a:r>
            <a:endParaRPr lang="en-US" sz="2000" dirty="0">
              <a:latin typeface="Calibri"/>
              <a:cs typeface="Calibri"/>
            </a:endParaRPr>
          </a:p>
        </p:txBody>
      </p:sp>
      <p:sp>
        <p:nvSpPr>
          <p:cNvPr id="25" name="TextBox 24"/>
          <p:cNvSpPr txBox="1"/>
          <p:nvPr/>
        </p:nvSpPr>
        <p:spPr>
          <a:xfrm>
            <a:off x="2133600" y="4953002"/>
            <a:ext cx="7772400" cy="461665"/>
          </a:xfrm>
          <a:prstGeom prst="rect">
            <a:avLst/>
          </a:prstGeom>
          <a:noFill/>
        </p:spPr>
        <p:txBody>
          <a:bodyPr wrap="square" rtlCol="0">
            <a:spAutoFit/>
          </a:bodyPr>
          <a:lstStyle/>
          <a:p>
            <a:pPr algn="ctr"/>
            <a:r>
              <a:rPr lang="en-US" sz="2400" dirty="0" smtClean="0">
                <a:latin typeface="Calibri" pitchFamily="34" charset="0"/>
              </a:rPr>
              <a:t>v = (1/2) (8) + (1/3) (24) + (1/6) (-12) = 10</a:t>
            </a:r>
            <a:endParaRPr lang="en-US" sz="2400" dirty="0">
              <a:latin typeface="Calibri" pitchFamily="34" charset="0"/>
            </a:endParaRPr>
          </a:p>
        </p:txBody>
      </p:sp>
    </p:spTree>
    <p:extLst>
      <p:ext uri="{BB962C8B-B14F-4D97-AF65-F5344CB8AC3E}">
        <p14:creationId xmlns:p14="http://schemas.microsoft.com/office/powerpoint/2010/main" val="2688159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0" grpId="0" animBg="1"/>
      <p:bldP spid="11" grpId="0" animBg="1"/>
      <p:bldP spid="12" grpId="0" animBg="1"/>
      <p:bldP spid="13" grpId="0" animBg="1"/>
      <p:bldP spid="19" grpId="0"/>
      <p:bldP spid="20" grpId="0"/>
      <p:bldP spid="21"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t>Expectimax Example</a:t>
            </a:r>
          </a:p>
        </p:txBody>
      </p:sp>
      <p:grpSp>
        <p:nvGrpSpPr>
          <p:cNvPr id="51" name="Group 50"/>
          <p:cNvGrpSpPr/>
          <p:nvPr/>
        </p:nvGrpSpPr>
        <p:grpSpPr>
          <a:xfrm>
            <a:off x="1752600" y="1539240"/>
            <a:ext cx="8636000" cy="3947160"/>
            <a:chOff x="1219200" y="1992630"/>
            <a:chExt cx="6477000" cy="2960370"/>
          </a:xfrm>
        </p:grpSpPr>
        <p:sp>
          <p:nvSpPr>
            <p:cNvPr id="6149" name="AutoShape 4"/>
            <p:cNvSpPr>
              <a:spLocks noChangeArrowheads="1"/>
            </p:cNvSpPr>
            <p:nvPr/>
          </p:nvSpPr>
          <p:spPr bwMode="auto">
            <a:xfrm>
              <a:off x="4133850" y="1992630"/>
              <a:ext cx="652463" cy="52197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6150" name="Group 60"/>
            <p:cNvGrpSpPr>
              <a:grpSpLocks/>
            </p:cNvGrpSpPr>
            <p:nvPr/>
          </p:nvGrpSpPr>
          <p:grpSpPr bwMode="auto">
            <a:xfrm>
              <a:off x="1981200" y="3765550"/>
              <a:ext cx="381000" cy="1187450"/>
              <a:chOff x="1981200" y="3765550"/>
              <a:chExt cx="381000" cy="1187450"/>
            </a:xfrm>
          </p:grpSpPr>
          <p:cxnSp>
            <p:nvCxnSpPr>
              <p:cNvPr id="6190" name="AutoShape 13"/>
              <p:cNvCxnSpPr>
                <a:cxnSpLocks noChangeShapeType="1"/>
                <a:stCxn id="6182"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6191"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6151" name="Group 61"/>
            <p:cNvGrpSpPr>
              <a:grpSpLocks/>
            </p:cNvGrpSpPr>
            <p:nvPr/>
          </p:nvGrpSpPr>
          <p:grpSpPr bwMode="auto">
            <a:xfrm>
              <a:off x="2173288" y="3765550"/>
              <a:ext cx="950912" cy="1187450"/>
              <a:chOff x="2173288" y="3765550"/>
              <a:chExt cx="950912" cy="1187450"/>
            </a:xfrm>
          </p:grpSpPr>
          <p:cxnSp>
            <p:nvCxnSpPr>
              <p:cNvPr id="6188" name="AutoShape 17"/>
              <p:cNvCxnSpPr>
                <a:cxnSpLocks noChangeShapeType="1"/>
                <a:stCxn id="6182"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6189"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9</a:t>
                </a:r>
              </a:p>
            </p:txBody>
          </p:sp>
        </p:grpSp>
        <p:grpSp>
          <p:nvGrpSpPr>
            <p:cNvPr id="6152" name="Group 64"/>
            <p:cNvGrpSpPr>
              <a:grpSpLocks/>
            </p:cNvGrpSpPr>
            <p:nvPr/>
          </p:nvGrpSpPr>
          <p:grpSpPr bwMode="auto">
            <a:xfrm>
              <a:off x="6553200" y="3765550"/>
              <a:ext cx="381000" cy="1187450"/>
              <a:chOff x="6553200" y="3765550"/>
              <a:chExt cx="381000" cy="1187450"/>
            </a:xfrm>
          </p:grpSpPr>
          <p:cxnSp>
            <p:nvCxnSpPr>
              <p:cNvPr id="6186" name="AutoShape 33"/>
              <p:cNvCxnSpPr>
                <a:cxnSpLocks noChangeShapeType="1"/>
              </p:cNvCxnSpPr>
              <p:nvPr/>
            </p:nvCxnSpPr>
            <p:spPr bwMode="auto">
              <a:xfrm>
                <a:off x="6745288" y="3765550"/>
                <a:ext cx="1588" cy="806450"/>
              </a:xfrm>
              <a:prstGeom prst="straightConnector1">
                <a:avLst/>
              </a:prstGeom>
              <a:noFill/>
              <a:ln w="19050">
                <a:solidFill>
                  <a:schemeClr val="tx1"/>
                </a:solidFill>
                <a:round/>
                <a:headEnd/>
                <a:tailEnd type="triangle" w="lg" len="lg"/>
              </a:ln>
            </p:spPr>
          </p:cxnSp>
          <p:sp>
            <p:nvSpPr>
              <p:cNvPr id="6187"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grpSp>
          <p:nvGrpSpPr>
            <p:cNvPr id="6153" name="Group 65"/>
            <p:cNvGrpSpPr>
              <a:grpSpLocks/>
            </p:cNvGrpSpPr>
            <p:nvPr/>
          </p:nvGrpSpPr>
          <p:grpSpPr bwMode="auto">
            <a:xfrm>
              <a:off x="6745288" y="3765550"/>
              <a:ext cx="950912" cy="1187450"/>
              <a:chOff x="6745288" y="3765550"/>
              <a:chExt cx="950912" cy="1187450"/>
            </a:xfrm>
          </p:grpSpPr>
          <p:cxnSp>
            <p:nvCxnSpPr>
              <p:cNvPr id="6184"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85"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0</a:t>
                </a:r>
              </a:p>
            </p:txBody>
          </p:sp>
        </p:grpSp>
        <p:grpSp>
          <p:nvGrpSpPr>
            <p:cNvPr id="6154" name="Group 51"/>
            <p:cNvGrpSpPr>
              <a:grpSpLocks/>
            </p:cNvGrpSpPr>
            <p:nvPr/>
          </p:nvGrpSpPr>
          <p:grpSpPr bwMode="auto">
            <a:xfrm>
              <a:off x="1984375" y="2514600"/>
              <a:ext cx="2475707" cy="1250950"/>
              <a:chOff x="1984375" y="2514601"/>
              <a:chExt cx="2475709" cy="1250949"/>
            </a:xfrm>
          </p:grpSpPr>
          <p:sp>
            <p:nvSpPr>
              <p:cNvPr id="618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3" name="AutoShape 7"/>
              <p:cNvCxnSpPr>
                <a:cxnSpLocks noChangeShapeType="1"/>
                <a:stCxn id="6149" idx="3"/>
                <a:endCxn id="6167"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6155" name="AutoShape 9"/>
            <p:cNvCxnSpPr>
              <a:cxnSpLocks noChangeShapeType="1"/>
              <a:stCxn id="6182" idx="0"/>
            </p:cNvCxnSpPr>
            <p:nvPr/>
          </p:nvCxnSpPr>
          <p:spPr bwMode="auto">
            <a:xfrm flipH="1">
              <a:off x="1412875" y="3765550"/>
              <a:ext cx="760413" cy="822325"/>
            </a:xfrm>
            <a:prstGeom prst="straightConnector1">
              <a:avLst/>
            </a:prstGeom>
            <a:noFill/>
            <a:ln w="19050">
              <a:solidFill>
                <a:schemeClr val="tx1"/>
              </a:solidFill>
              <a:round/>
              <a:headEnd/>
              <a:tailEnd type="triangle" w="lg" len="lg"/>
            </a:ln>
          </p:spPr>
        </p:cxnSp>
        <p:sp>
          <p:nvSpPr>
            <p:cNvPr id="6156" name="Rectangle 7"/>
            <p:cNvSpPr>
              <a:spLocks noChangeArrowheads="1"/>
            </p:cNvSpPr>
            <p:nvPr/>
          </p:nvSpPr>
          <p:spPr bwMode="auto">
            <a:xfrm>
              <a:off x="1219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6157" name="AutoShape 21"/>
            <p:cNvCxnSpPr>
              <a:cxnSpLocks noChangeShapeType="1"/>
            </p:cNvCxnSpPr>
            <p:nvPr/>
          </p:nvCxnSpPr>
          <p:spPr bwMode="auto">
            <a:xfrm rot="5400000">
              <a:off x="4304507" y="2666206"/>
              <a:ext cx="304800" cy="1587"/>
            </a:xfrm>
            <a:prstGeom prst="straightConnector1">
              <a:avLst/>
            </a:prstGeom>
            <a:noFill/>
            <a:ln w="19050">
              <a:solidFill>
                <a:schemeClr val="tx1"/>
              </a:solidFill>
              <a:round/>
              <a:headEnd/>
              <a:tailEnd/>
            </a:ln>
          </p:spPr>
        </p:cxnSp>
        <p:cxnSp>
          <p:nvCxnSpPr>
            <p:cNvPr id="6158" name="AutoShape 21"/>
            <p:cNvCxnSpPr>
              <a:cxnSpLocks noChangeShapeType="1"/>
            </p:cNvCxnSpPr>
            <p:nvPr/>
          </p:nvCxnSpPr>
          <p:spPr bwMode="auto">
            <a:xfrm rot="5400000">
              <a:off x="2020094" y="3913981"/>
              <a:ext cx="304800" cy="1588"/>
            </a:xfrm>
            <a:prstGeom prst="straightConnector1">
              <a:avLst/>
            </a:prstGeom>
            <a:noFill/>
            <a:ln w="19050">
              <a:solidFill>
                <a:schemeClr val="tx1"/>
              </a:solidFill>
              <a:round/>
              <a:headEnd/>
              <a:tailEnd/>
            </a:ln>
          </p:spPr>
        </p:cxnSp>
        <p:grpSp>
          <p:nvGrpSpPr>
            <p:cNvPr id="6159" name="Group 59"/>
            <p:cNvGrpSpPr>
              <a:grpSpLocks/>
            </p:cNvGrpSpPr>
            <p:nvPr/>
          </p:nvGrpSpPr>
          <p:grpSpPr bwMode="auto">
            <a:xfrm>
              <a:off x="4270375" y="2514600"/>
              <a:ext cx="381000" cy="1235075"/>
              <a:chOff x="4270375" y="2514601"/>
              <a:chExt cx="381000" cy="1235074"/>
            </a:xfrm>
          </p:grpSpPr>
          <p:sp>
            <p:nvSpPr>
              <p:cNvPr id="618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1" name="AutoShape 21"/>
              <p:cNvCxnSpPr>
                <a:cxnSpLocks noChangeShapeType="1"/>
                <a:stCxn id="6149" idx="3"/>
                <a:endCxn id="6165"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6160" name="Group 58"/>
            <p:cNvGrpSpPr>
              <a:grpSpLocks/>
            </p:cNvGrpSpPr>
            <p:nvPr/>
          </p:nvGrpSpPr>
          <p:grpSpPr bwMode="auto">
            <a:xfrm>
              <a:off x="3505200" y="3762375"/>
              <a:ext cx="954088" cy="1190625"/>
              <a:chOff x="3505200" y="3762375"/>
              <a:chExt cx="954088" cy="1190625"/>
            </a:xfrm>
          </p:grpSpPr>
          <p:cxnSp>
            <p:nvCxnSpPr>
              <p:cNvPr id="6177"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6178"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6179"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grpSp>
          <p:nvGrpSpPr>
            <p:cNvPr id="6161" name="Group 61"/>
            <p:cNvGrpSpPr>
              <a:grpSpLocks/>
            </p:cNvGrpSpPr>
            <p:nvPr/>
          </p:nvGrpSpPr>
          <p:grpSpPr bwMode="auto">
            <a:xfrm>
              <a:off x="4460082" y="2514600"/>
              <a:ext cx="2477296" cy="1250950"/>
              <a:chOff x="4460079" y="2514600"/>
              <a:chExt cx="2477296" cy="1250950"/>
            </a:xfrm>
          </p:grpSpPr>
          <p:sp>
            <p:nvSpPr>
              <p:cNvPr id="6175"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76" name="AutoShape 27"/>
              <p:cNvCxnSpPr>
                <a:cxnSpLocks noChangeShapeType="1"/>
                <a:stCxn id="6149" idx="3"/>
                <a:endCxn id="6166" idx="0"/>
              </p:cNvCxnSpPr>
              <p:nvPr/>
            </p:nvCxnSpPr>
            <p:spPr bwMode="auto">
              <a:xfrm>
                <a:off x="4460079" y="2514600"/>
                <a:ext cx="2283618" cy="838200"/>
              </a:xfrm>
              <a:prstGeom prst="straightConnector1">
                <a:avLst/>
              </a:prstGeom>
              <a:noFill/>
              <a:ln w="19050">
                <a:solidFill>
                  <a:schemeClr val="tx1"/>
                </a:solidFill>
                <a:round/>
                <a:headEnd/>
                <a:tailEnd type="triangle" w="lg" len="lg"/>
              </a:ln>
            </p:spPr>
          </p:cxnSp>
        </p:grpSp>
        <p:grpSp>
          <p:nvGrpSpPr>
            <p:cNvPr id="6162" name="Group 60"/>
            <p:cNvGrpSpPr>
              <a:grpSpLocks/>
            </p:cNvGrpSpPr>
            <p:nvPr/>
          </p:nvGrpSpPr>
          <p:grpSpPr bwMode="auto">
            <a:xfrm>
              <a:off x="5791200" y="3762375"/>
              <a:ext cx="954088" cy="1190625"/>
              <a:chOff x="5791200" y="3762375"/>
              <a:chExt cx="954088" cy="1190625"/>
            </a:xfrm>
          </p:grpSpPr>
          <p:cxnSp>
            <p:nvCxnSpPr>
              <p:cNvPr id="6172" name="AutoShape 29"/>
              <p:cNvCxnSpPr>
                <a:cxnSpLocks noChangeShapeType="1"/>
              </p:cNvCxnSpPr>
              <p:nvPr/>
            </p:nvCxnSpPr>
            <p:spPr bwMode="auto">
              <a:xfrm flipH="1">
                <a:off x="5984875" y="3765550"/>
                <a:ext cx="760413" cy="822325"/>
              </a:xfrm>
              <a:prstGeom prst="straightConnector1">
                <a:avLst/>
              </a:prstGeom>
              <a:noFill/>
              <a:ln w="19050">
                <a:solidFill>
                  <a:schemeClr val="tx1"/>
                </a:solidFill>
                <a:round/>
                <a:headEnd/>
                <a:tailEnd type="triangle" w="lg" len="lg"/>
              </a:ln>
            </p:spPr>
          </p:cxnSp>
          <p:sp>
            <p:nvSpPr>
              <p:cNvPr id="6173" name="Rectangle 7"/>
              <p:cNvSpPr>
                <a:spLocks noChangeArrowheads="1"/>
              </p:cNvSpPr>
              <p:nvPr/>
            </p:nvSpPr>
            <p:spPr bwMode="auto">
              <a:xfrm>
                <a:off x="579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15</a:t>
                </a:r>
              </a:p>
            </p:txBody>
          </p:sp>
          <p:cxnSp>
            <p:nvCxnSpPr>
              <p:cNvPr id="6174" name="AutoShape 21"/>
              <p:cNvCxnSpPr>
                <a:cxnSpLocks noChangeShapeType="1"/>
              </p:cNvCxnSpPr>
              <p:nvPr/>
            </p:nvCxnSpPr>
            <p:spPr bwMode="auto">
              <a:xfrm rot="5400000">
                <a:off x="6592094" y="3913981"/>
                <a:ext cx="304800" cy="1588"/>
              </a:xfrm>
              <a:prstGeom prst="straightConnector1">
                <a:avLst/>
              </a:prstGeom>
              <a:noFill/>
              <a:ln w="19050">
                <a:solidFill>
                  <a:schemeClr val="tx1"/>
                </a:solidFill>
                <a:round/>
                <a:headEnd/>
                <a:tailEnd/>
              </a:ln>
            </p:spPr>
          </p:cxnSp>
        </p:grpSp>
        <p:grpSp>
          <p:nvGrpSpPr>
            <p:cNvPr id="6163" name="Group 64"/>
            <p:cNvGrpSpPr>
              <a:grpSpLocks/>
            </p:cNvGrpSpPr>
            <p:nvPr/>
          </p:nvGrpSpPr>
          <p:grpSpPr bwMode="auto">
            <a:xfrm>
              <a:off x="4267200" y="3765550"/>
              <a:ext cx="381000" cy="1187450"/>
              <a:chOff x="6553200" y="3765550"/>
              <a:chExt cx="381000" cy="1187450"/>
            </a:xfrm>
          </p:grpSpPr>
          <p:cxnSp>
            <p:nvCxnSpPr>
              <p:cNvPr id="6170" name="AutoShape 33"/>
              <p:cNvCxnSpPr>
                <a:cxnSpLocks noChangeShapeType="1"/>
              </p:cNvCxnSpPr>
              <p:nvPr/>
            </p:nvCxnSpPr>
            <p:spPr bwMode="auto">
              <a:xfrm flipH="1">
                <a:off x="6745288" y="3765550"/>
                <a:ext cx="1" cy="818173"/>
              </a:xfrm>
              <a:prstGeom prst="straightConnector1">
                <a:avLst/>
              </a:prstGeom>
              <a:noFill/>
              <a:ln w="19050">
                <a:solidFill>
                  <a:schemeClr val="tx1"/>
                </a:solidFill>
                <a:round/>
                <a:headEnd/>
                <a:tailEnd type="triangle" w="lg" len="lg"/>
              </a:ln>
            </p:spPr>
          </p:cxnSp>
          <p:sp>
            <p:nvSpPr>
              <p:cNvPr id="6171"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4</a:t>
                </a:r>
              </a:p>
            </p:txBody>
          </p:sp>
        </p:grpSp>
        <p:grpSp>
          <p:nvGrpSpPr>
            <p:cNvPr id="6164" name="Group 65"/>
            <p:cNvGrpSpPr>
              <a:grpSpLocks/>
            </p:cNvGrpSpPr>
            <p:nvPr/>
          </p:nvGrpSpPr>
          <p:grpSpPr bwMode="auto">
            <a:xfrm>
              <a:off x="4459288" y="3765550"/>
              <a:ext cx="950912" cy="1187450"/>
              <a:chOff x="6745288" y="3765550"/>
              <a:chExt cx="950912" cy="1187450"/>
            </a:xfrm>
          </p:grpSpPr>
          <p:cxnSp>
            <p:nvCxnSpPr>
              <p:cNvPr id="6168"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69"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sp>
          <p:nvSpPr>
            <p:cNvPr id="6165" name="Oval 11"/>
            <p:cNvSpPr>
              <a:spLocks noChangeArrowheads="1"/>
            </p:cNvSpPr>
            <p:nvPr/>
          </p:nvSpPr>
          <p:spPr bwMode="auto">
            <a:xfrm>
              <a:off x="4191000" y="3276600"/>
              <a:ext cx="533400" cy="5334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6166" name="Oval 11"/>
            <p:cNvSpPr>
              <a:spLocks noChangeArrowheads="1"/>
            </p:cNvSpPr>
            <p:nvPr/>
          </p:nvSpPr>
          <p:spPr bwMode="auto">
            <a:xfrm>
              <a:off x="6477000" y="3352800"/>
              <a:ext cx="533400" cy="5334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6167" name="Oval 11"/>
            <p:cNvSpPr>
              <a:spLocks noChangeArrowheads="1"/>
            </p:cNvSpPr>
            <p:nvPr/>
          </p:nvSpPr>
          <p:spPr bwMode="auto">
            <a:xfrm>
              <a:off x="1905000" y="3352800"/>
              <a:ext cx="533400" cy="533400"/>
            </a:xfrm>
            <a:prstGeom prst="ellipse">
              <a:avLst/>
            </a:prstGeom>
            <a:solidFill>
              <a:srgbClr val="B5EDC2"/>
            </a:solidFill>
            <a:ln w="19050">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211077360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804" y="2018620"/>
            <a:ext cx="4275137" cy="2768375"/>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p:txBody>
          <a:bodyPr/>
          <a:lstStyle/>
          <a:p>
            <a:r>
              <a:rPr lang="en-US" smtClean="0"/>
              <a:t>Expectimax Pruning?</a:t>
            </a:r>
          </a:p>
        </p:txBody>
      </p:sp>
      <p:sp>
        <p:nvSpPr>
          <p:cNvPr id="77" name="AutoShape 4"/>
          <p:cNvSpPr>
            <a:spLocks noChangeArrowheads="1"/>
          </p:cNvSpPr>
          <p:nvPr/>
        </p:nvSpPr>
        <p:spPr bwMode="auto">
          <a:xfrm>
            <a:off x="5638802" y="1539240"/>
            <a:ext cx="869951" cy="69596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78" name="Group 60"/>
          <p:cNvGrpSpPr>
            <a:grpSpLocks/>
          </p:cNvGrpSpPr>
          <p:nvPr/>
        </p:nvGrpSpPr>
        <p:grpSpPr bwMode="auto">
          <a:xfrm>
            <a:off x="2768600" y="3903135"/>
            <a:ext cx="508000" cy="1583267"/>
            <a:chOff x="1981200" y="3765550"/>
            <a:chExt cx="381000" cy="1187450"/>
          </a:xfrm>
        </p:grpSpPr>
        <p:cxnSp>
          <p:nvCxnSpPr>
            <p:cNvPr id="118" name="AutoShape 13"/>
            <p:cNvCxnSpPr>
              <a:cxnSpLocks noChangeShapeType="1"/>
              <a:stCxn id="110"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119"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79" name="Group 61"/>
          <p:cNvGrpSpPr>
            <a:grpSpLocks/>
          </p:cNvGrpSpPr>
          <p:nvPr/>
        </p:nvGrpSpPr>
        <p:grpSpPr bwMode="auto">
          <a:xfrm>
            <a:off x="3024717" y="3903135"/>
            <a:ext cx="1267883" cy="1583267"/>
            <a:chOff x="2173288" y="3765550"/>
            <a:chExt cx="950912" cy="1187450"/>
          </a:xfrm>
        </p:grpSpPr>
        <p:cxnSp>
          <p:nvCxnSpPr>
            <p:cNvPr id="116" name="AutoShape 17"/>
            <p:cNvCxnSpPr>
              <a:cxnSpLocks noChangeShapeType="1"/>
              <a:stCxn id="110"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117"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9</a:t>
              </a:r>
            </a:p>
          </p:txBody>
        </p:sp>
      </p:grpSp>
      <p:grpSp>
        <p:nvGrpSpPr>
          <p:cNvPr id="82" name="Group 51"/>
          <p:cNvGrpSpPr>
            <a:grpSpLocks/>
          </p:cNvGrpSpPr>
          <p:nvPr/>
        </p:nvGrpSpPr>
        <p:grpSpPr bwMode="auto">
          <a:xfrm>
            <a:off x="2772834" y="2235202"/>
            <a:ext cx="3300943" cy="1667933"/>
            <a:chOff x="1984375" y="2514601"/>
            <a:chExt cx="2475709" cy="1250949"/>
          </a:xfrm>
        </p:grpSpPr>
        <p:sp>
          <p:nvSpPr>
            <p:cNvPr id="11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11" name="AutoShape 7"/>
            <p:cNvCxnSpPr>
              <a:cxnSpLocks noChangeShapeType="1"/>
              <a:stCxn id="77" idx="3"/>
              <a:endCxn id="95"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83" name="AutoShape 9"/>
          <p:cNvCxnSpPr>
            <a:cxnSpLocks noChangeShapeType="1"/>
            <a:stCxn id="110" idx="0"/>
          </p:cNvCxnSpPr>
          <p:nvPr/>
        </p:nvCxnSpPr>
        <p:spPr bwMode="auto">
          <a:xfrm flipH="1">
            <a:off x="2010834" y="3903135"/>
            <a:ext cx="1013884" cy="1096433"/>
          </a:xfrm>
          <a:prstGeom prst="straightConnector1">
            <a:avLst/>
          </a:prstGeom>
          <a:noFill/>
          <a:ln w="19050">
            <a:solidFill>
              <a:schemeClr val="tx1"/>
            </a:solidFill>
            <a:round/>
            <a:headEnd/>
            <a:tailEnd type="triangle" w="lg" len="lg"/>
          </a:ln>
        </p:spPr>
      </p:cxnSp>
      <p:sp>
        <p:nvSpPr>
          <p:cNvPr id="84" name="Rectangle 7"/>
          <p:cNvSpPr>
            <a:spLocks noChangeArrowheads="1"/>
          </p:cNvSpPr>
          <p:nvPr/>
        </p:nvSpPr>
        <p:spPr bwMode="auto">
          <a:xfrm>
            <a:off x="1752600" y="5080000"/>
            <a:ext cx="508000" cy="4064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85" name="AutoShape 21"/>
          <p:cNvCxnSpPr>
            <a:cxnSpLocks noChangeShapeType="1"/>
          </p:cNvCxnSpPr>
          <p:nvPr/>
        </p:nvCxnSpPr>
        <p:spPr bwMode="auto">
          <a:xfrm rot="5400000">
            <a:off x="5866343" y="2437342"/>
            <a:ext cx="406400" cy="2116"/>
          </a:xfrm>
          <a:prstGeom prst="straightConnector1">
            <a:avLst/>
          </a:prstGeom>
          <a:noFill/>
          <a:ln w="19050">
            <a:solidFill>
              <a:schemeClr val="tx1"/>
            </a:solidFill>
            <a:round/>
            <a:headEnd/>
            <a:tailEnd/>
          </a:ln>
        </p:spPr>
      </p:cxnSp>
      <p:cxnSp>
        <p:nvCxnSpPr>
          <p:cNvPr id="86" name="AutoShape 21"/>
          <p:cNvCxnSpPr>
            <a:cxnSpLocks noChangeShapeType="1"/>
          </p:cNvCxnSpPr>
          <p:nvPr/>
        </p:nvCxnSpPr>
        <p:spPr bwMode="auto">
          <a:xfrm rot="5400000">
            <a:off x="2820459" y="4101041"/>
            <a:ext cx="406400" cy="2117"/>
          </a:xfrm>
          <a:prstGeom prst="straightConnector1">
            <a:avLst/>
          </a:prstGeom>
          <a:noFill/>
          <a:ln w="19050">
            <a:solidFill>
              <a:schemeClr val="tx1"/>
            </a:solidFill>
            <a:round/>
            <a:headEnd/>
            <a:tailEnd/>
          </a:ln>
        </p:spPr>
      </p:cxnSp>
      <p:grpSp>
        <p:nvGrpSpPr>
          <p:cNvPr id="87" name="Group 59"/>
          <p:cNvGrpSpPr>
            <a:grpSpLocks/>
          </p:cNvGrpSpPr>
          <p:nvPr/>
        </p:nvGrpSpPr>
        <p:grpSpPr bwMode="auto">
          <a:xfrm>
            <a:off x="5820833" y="2235202"/>
            <a:ext cx="508000" cy="1646767"/>
            <a:chOff x="4270375" y="2514601"/>
            <a:chExt cx="381000" cy="1235074"/>
          </a:xfrm>
        </p:grpSpPr>
        <p:sp>
          <p:nvSpPr>
            <p:cNvPr id="10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09" name="AutoShape 21"/>
            <p:cNvCxnSpPr>
              <a:cxnSpLocks noChangeShapeType="1"/>
              <a:stCxn id="77" idx="3"/>
              <a:endCxn id="93"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88" name="Group 58"/>
          <p:cNvGrpSpPr>
            <a:grpSpLocks/>
          </p:cNvGrpSpPr>
          <p:nvPr/>
        </p:nvGrpSpPr>
        <p:grpSpPr bwMode="auto">
          <a:xfrm>
            <a:off x="4800600" y="3898900"/>
            <a:ext cx="1272117" cy="1587500"/>
            <a:chOff x="3505200" y="3762375"/>
            <a:chExt cx="954088" cy="1190625"/>
          </a:xfrm>
        </p:grpSpPr>
        <p:cxnSp>
          <p:nvCxnSpPr>
            <p:cNvPr id="105"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106"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107"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sp>
        <p:nvSpPr>
          <p:cNvPr id="123" name="Rectangle 122"/>
          <p:cNvSpPr/>
          <p:nvPr/>
        </p:nvSpPr>
        <p:spPr>
          <a:xfrm>
            <a:off x="6019800" y="40386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AutoShape 33"/>
          <p:cNvCxnSpPr>
            <a:cxnSpLocks noChangeShapeType="1"/>
          </p:cNvCxnSpPr>
          <p:nvPr/>
        </p:nvCxnSpPr>
        <p:spPr bwMode="auto">
          <a:xfrm flipH="1">
            <a:off x="6057299" y="3903135"/>
            <a:ext cx="15423" cy="1126067"/>
          </a:xfrm>
          <a:prstGeom prst="straightConnector1">
            <a:avLst/>
          </a:prstGeom>
          <a:noFill/>
          <a:ln w="19050">
            <a:solidFill>
              <a:schemeClr val="tx1"/>
            </a:solidFill>
            <a:prstDash val="dash"/>
            <a:round/>
            <a:headEnd/>
            <a:tailEnd type="triangle" w="lg" len="lg"/>
          </a:ln>
        </p:spPr>
      </p:cxnSp>
      <p:sp>
        <p:nvSpPr>
          <p:cNvPr id="95" name="Oval 11"/>
          <p:cNvSpPr>
            <a:spLocks noChangeArrowheads="1"/>
          </p:cNvSpPr>
          <p:nvPr/>
        </p:nvSpPr>
        <p:spPr bwMode="auto">
          <a:xfrm>
            <a:off x="2667000" y="33528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cxnSp>
        <p:nvCxnSpPr>
          <p:cNvPr id="96" name="AutoShape 37"/>
          <p:cNvCxnSpPr>
            <a:cxnSpLocks noChangeShapeType="1"/>
          </p:cNvCxnSpPr>
          <p:nvPr/>
        </p:nvCxnSpPr>
        <p:spPr bwMode="auto">
          <a:xfrm>
            <a:off x="6072718" y="3903135"/>
            <a:ext cx="1018116" cy="1096435"/>
          </a:xfrm>
          <a:prstGeom prst="straightConnector1">
            <a:avLst/>
          </a:prstGeom>
          <a:noFill/>
          <a:ln w="19050">
            <a:solidFill>
              <a:schemeClr val="tx1"/>
            </a:solidFill>
            <a:prstDash val="dash"/>
            <a:round/>
            <a:headEnd/>
            <a:tailEnd type="triangle" w="lg" len="lg"/>
          </a:ln>
        </p:spPr>
      </p:cxnSp>
      <p:sp>
        <p:nvSpPr>
          <p:cNvPr id="93" name="Oval 11"/>
          <p:cNvSpPr>
            <a:spLocks noChangeArrowheads="1"/>
          </p:cNvSpPr>
          <p:nvPr/>
        </p:nvSpPr>
        <p:spPr bwMode="auto">
          <a:xfrm>
            <a:off x="5715000" y="32512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96268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Depth-Limited Expectimax</a:t>
            </a:r>
          </a:p>
        </p:txBody>
      </p:sp>
      <p:sp>
        <p:nvSpPr>
          <p:cNvPr id="9219" name="AutoShape 27"/>
          <p:cNvSpPr>
            <a:spLocks noChangeArrowheads="1"/>
          </p:cNvSpPr>
          <p:nvPr/>
        </p:nvSpPr>
        <p:spPr bwMode="auto">
          <a:xfrm>
            <a:off x="5507038" y="1600200"/>
            <a:ext cx="285751"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20" name="AutoShape 28"/>
          <p:cNvCxnSpPr>
            <a:cxnSpLocks noChangeShapeType="1"/>
            <a:stCxn id="9219" idx="3"/>
            <a:endCxn id="9226" idx="0"/>
          </p:cNvCxnSpPr>
          <p:nvPr/>
        </p:nvCxnSpPr>
        <p:spPr bwMode="auto">
          <a:xfrm flipH="1">
            <a:off x="5078414" y="1828800"/>
            <a:ext cx="571500" cy="458788"/>
          </a:xfrm>
          <a:prstGeom prst="straightConnector1">
            <a:avLst/>
          </a:prstGeom>
          <a:noFill/>
          <a:ln w="9525">
            <a:solidFill>
              <a:schemeClr val="tx1"/>
            </a:solidFill>
            <a:round/>
            <a:headEnd/>
            <a:tailEnd type="triangle" w="med" len="med"/>
          </a:ln>
        </p:spPr>
      </p:cxnSp>
      <p:cxnSp>
        <p:nvCxnSpPr>
          <p:cNvPr id="9221" name="AutoShape 29"/>
          <p:cNvCxnSpPr>
            <a:cxnSpLocks noChangeShapeType="1"/>
            <a:stCxn id="9219" idx="3"/>
            <a:endCxn id="9227" idx="0"/>
          </p:cNvCxnSpPr>
          <p:nvPr/>
        </p:nvCxnSpPr>
        <p:spPr bwMode="auto">
          <a:xfrm>
            <a:off x="5649914" y="1828800"/>
            <a:ext cx="573087" cy="458788"/>
          </a:xfrm>
          <a:prstGeom prst="straightConnector1">
            <a:avLst/>
          </a:prstGeom>
          <a:noFill/>
          <a:ln w="9525">
            <a:solidFill>
              <a:schemeClr val="tx1"/>
            </a:solidFill>
            <a:round/>
            <a:headEnd/>
            <a:tailEnd type="triangle" w="med" len="med"/>
          </a:ln>
        </p:spPr>
      </p:cxnSp>
      <p:cxnSp>
        <p:nvCxnSpPr>
          <p:cNvPr id="9222" name="AutoShape 30"/>
          <p:cNvCxnSpPr>
            <a:cxnSpLocks noChangeShapeType="1"/>
          </p:cNvCxnSpPr>
          <p:nvPr/>
        </p:nvCxnSpPr>
        <p:spPr bwMode="auto">
          <a:xfrm flipH="1">
            <a:off x="4791075" y="2573340"/>
            <a:ext cx="287339" cy="746125"/>
          </a:xfrm>
          <a:prstGeom prst="straightConnector1">
            <a:avLst/>
          </a:prstGeom>
          <a:noFill/>
          <a:ln w="9525">
            <a:solidFill>
              <a:schemeClr val="tx1"/>
            </a:solidFill>
            <a:round/>
            <a:headEnd/>
            <a:tailEnd type="triangle" w="med" len="med"/>
          </a:ln>
        </p:spPr>
      </p:cxnSp>
      <p:cxnSp>
        <p:nvCxnSpPr>
          <p:cNvPr id="9223" name="AutoShape 31"/>
          <p:cNvCxnSpPr>
            <a:cxnSpLocks noChangeShapeType="1"/>
          </p:cNvCxnSpPr>
          <p:nvPr/>
        </p:nvCxnSpPr>
        <p:spPr bwMode="auto">
          <a:xfrm>
            <a:off x="5078413" y="2573340"/>
            <a:ext cx="228600" cy="746125"/>
          </a:xfrm>
          <a:prstGeom prst="straightConnector1">
            <a:avLst/>
          </a:prstGeom>
          <a:noFill/>
          <a:ln w="9525">
            <a:solidFill>
              <a:schemeClr val="tx1"/>
            </a:solidFill>
            <a:round/>
            <a:headEnd/>
            <a:tailEnd type="triangle" w="med" len="med"/>
          </a:ln>
        </p:spPr>
      </p:cxnSp>
      <p:cxnSp>
        <p:nvCxnSpPr>
          <p:cNvPr id="9224" name="AutoShape 32"/>
          <p:cNvCxnSpPr>
            <a:cxnSpLocks noChangeShapeType="1"/>
          </p:cNvCxnSpPr>
          <p:nvPr/>
        </p:nvCxnSpPr>
        <p:spPr bwMode="auto">
          <a:xfrm flipH="1">
            <a:off x="5937250" y="2573340"/>
            <a:ext cx="285751" cy="746125"/>
          </a:xfrm>
          <a:prstGeom prst="straightConnector1">
            <a:avLst/>
          </a:prstGeom>
          <a:noFill/>
          <a:ln w="9525">
            <a:solidFill>
              <a:schemeClr val="tx1"/>
            </a:solidFill>
            <a:round/>
            <a:headEnd/>
            <a:tailEnd type="triangle" w="med" len="med"/>
          </a:ln>
        </p:spPr>
      </p:cxnSp>
      <p:cxnSp>
        <p:nvCxnSpPr>
          <p:cNvPr id="9225" name="AutoShape 33"/>
          <p:cNvCxnSpPr>
            <a:cxnSpLocks noChangeShapeType="1"/>
          </p:cNvCxnSpPr>
          <p:nvPr/>
        </p:nvCxnSpPr>
        <p:spPr bwMode="auto">
          <a:xfrm>
            <a:off x="6223001" y="2573340"/>
            <a:ext cx="285751" cy="746125"/>
          </a:xfrm>
          <a:prstGeom prst="straightConnector1">
            <a:avLst/>
          </a:prstGeom>
          <a:noFill/>
          <a:ln w="9525">
            <a:solidFill>
              <a:schemeClr val="tx1"/>
            </a:solidFill>
            <a:round/>
            <a:headEnd/>
            <a:tailEnd type="triangle" w="med" len="med"/>
          </a:ln>
        </p:spPr>
      </p:cxnSp>
      <p:sp>
        <p:nvSpPr>
          <p:cNvPr id="9226" name="Oval 34"/>
          <p:cNvSpPr>
            <a:spLocks noChangeArrowheads="1"/>
          </p:cNvSpPr>
          <p:nvPr/>
        </p:nvSpPr>
        <p:spPr bwMode="auto">
          <a:xfrm>
            <a:off x="4933949" y="2287588"/>
            <a:ext cx="287339"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27" name="Oval 35"/>
          <p:cNvSpPr>
            <a:spLocks noChangeArrowheads="1"/>
          </p:cNvSpPr>
          <p:nvPr/>
        </p:nvSpPr>
        <p:spPr bwMode="auto">
          <a:xfrm>
            <a:off x="6080126" y="2287588"/>
            <a:ext cx="285751"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9228" name="Picture 36"/>
          <p:cNvPicPr>
            <a:picLocks noChangeAspect="1" noChangeArrowheads="1"/>
          </p:cNvPicPr>
          <p:nvPr/>
        </p:nvPicPr>
        <p:blipFill>
          <a:blip r:embed="rId3" cstate="print"/>
          <a:srcRect/>
          <a:stretch>
            <a:fillRect/>
          </a:stretch>
        </p:blipFill>
        <p:spPr bwMode="auto">
          <a:xfrm>
            <a:off x="6905626" y="2287590"/>
            <a:ext cx="257175" cy="200025"/>
          </a:xfrm>
          <a:prstGeom prst="rect">
            <a:avLst/>
          </a:prstGeom>
          <a:noFill/>
          <a:ln w="9525">
            <a:noFill/>
            <a:miter lim="800000"/>
            <a:headEnd/>
            <a:tailEnd/>
          </a:ln>
        </p:spPr>
      </p:pic>
      <p:pic>
        <p:nvPicPr>
          <p:cNvPr id="9229" name="Picture 37"/>
          <p:cNvPicPr>
            <a:picLocks noChangeAspect="1" noChangeArrowheads="1"/>
          </p:cNvPicPr>
          <p:nvPr/>
        </p:nvPicPr>
        <p:blipFill>
          <a:blip r:embed="rId4" cstate="print"/>
          <a:srcRect/>
          <a:stretch>
            <a:fillRect/>
          </a:stretch>
        </p:blipFill>
        <p:spPr bwMode="auto">
          <a:xfrm>
            <a:off x="6915150" y="3376615"/>
            <a:ext cx="234951" cy="211137"/>
          </a:xfrm>
          <a:prstGeom prst="rect">
            <a:avLst/>
          </a:prstGeom>
          <a:noFill/>
          <a:ln w="9525">
            <a:noFill/>
            <a:miter lim="800000"/>
            <a:headEnd/>
            <a:tailEnd/>
          </a:ln>
        </p:spPr>
      </p:pic>
      <p:pic>
        <p:nvPicPr>
          <p:cNvPr id="9230" name="Picture 38"/>
          <p:cNvPicPr>
            <a:picLocks noChangeAspect="1" noChangeArrowheads="1"/>
          </p:cNvPicPr>
          <p:nvPr/>
        </p:nvPicPr>
        <p:blipFill>
          <a:blip r:embed="rId5" cstate="print"/>
          <a:srcRect/>
          <a:stretch>
            <a:fillRect/>
          </a:stretch>
        </p:blipFill>
        <p:spPr bwMode="auto">
          <a:xfrm>
            <a:off x="6891339" y="1600200"/>
            <a:ext cx="257175" cy="223838"/>
          </a:xfrm>
          <a:prstGeom prst="rect">
            <a:avLst/>
          </a:prstGeom>
          <a:noFill/>
          <a:ln w="9525">
            <a:noFill/>
            <a:miter lim="800000"/>
            <a:headEnd/>
            <a:tailEnd/>
          </a:ln>
        </p:spPr>
      </p:pic>
      <p:sp>
        <p:nvSpPr>
          <p:cNvPr id="9231" name="Oval 40"/>
          <p:cNvSpPr>
            <a:spLocks noChangeArrowheads="1"/>
          </p:cNvSpPr>
          <p:nvPr/>
        </p:nvSpPr>
        <p:spPr bwMode="auto">
          <a:xfrm>
            <a:off x="5221289" y="3319463"/>
            <a:ext cx="285751"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2" name="Oval 41"/>
          <p:cNvSpPr>
            <a:spLocks noChangeArrowheads="1"/>
          </p:cNvSpPr>
          <p:nvPr/>
        </p:nvSpPr>
        <p:spPr bwMode="auto">
          <a:xfrm>
            <a:off x="5792789" y="3319463"/>
            <a:ext cx="287337"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3" name="Oval 42"/>
          <p:cNvSpPr>
            <a:spLocks noChangeArrowheads="1"/>
          </p:cNvSpPr>
          <p:nvPr/>
        </p:nvSpPr>
        <p:spPr bwMode="auto">
          <a:xfrm>
            <a:off x="6365874" y="3319463"/>
            <a:ext cx="287339"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9234" name="AutoShape 43"/>
          <p:cNvCxnSpPr>
            <a:cxnSpLocks noChangeShapeType="1"/>
          </p:cNvCxnSpPr>
          <p:nvPr/>
        </p:nvCxnSpPr>
        <p:spPr bwMode="auto">
          <a:xfrm>
            <a:off x="4800601" y="3581402"/>
            <a:ext cx="285751" cy="746125"/>
          </a:xfrm>
          <a:prstGeom prst="straightConnector1">
            <a:avLst/>
          </a:prstGeom>
          <a:noFill/>
          <a:ln w="9525">
            <a:solidFill>
              <a:schemeClr val="tx1"/>
            </a:solidFill>
            <a:round/>
            <a:headEnd/>
            <a:tailEnd type="triangle" w="med" len="med"/>
          </a:ln>
        </p:spPr>
      </p:cxnSp>
      <p:sp>
        <p:nvSpPr>
          <p:cNvPr id="9235" name="Line 44"/>
          <p:cNvSpPr>
            <a:spLocks noChangeShapeType="1"/>
          </p:cNvSpPr>
          <p:nvPr/>
        </p:nvSpPr>
        <p:spPr bwMode="auto">
          <a:xfrm flipH="1">
            <a:off x="4572000" y="3581400"/>
            <a:ext cx="228600" cy="7620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36" name="AutoShape 45"/>
          <p:cNvSpPr>
            <a:spLocks noChangeArrowheads="1"/>
          </p:cNvSpPr>
          <p:nvPr/>
        </p:nvSpPr>
        <p:spPr bwMode="auto">
          <a:xfrm>
            <a:off x="4419601" y="4343400"/>
            <a:ext cx="285751"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9237" name="Picture 46"/>
          <p:cNvPicPr>
            <a:picLocks noChangeAspect="1" noChangeArrowheads="1"/>
          </p:cNvPicPr>
          <p:nvPr/>
        </p:nvPicPr>
        <p:blipFill>
          <a:blip r:embed="rId5" cstate="print"/>
          <a:srcRect/>
          <a:stretch>
            <a:fillRect/>
          </a:stretch>
        </p:blipFill>
        <p:spPr bwMode="auto">
          <a:xfrm>
            <a:off x="6905626" y="4343400"/>
            <a:ext cx="257175" cy="223838"/>
          </a:xfrm>
          <a:prstGeom prst="rect">
            <a:avLst/>
          </a:prstGeom>
          <a:noFill/>
          <a:ln w="9525">
            <a:noFill/>
            <a:miter lim="800000"/>
            <a:headEnd/>
            <a:tailEnd/>
          </a:ln>
        </p:spPr>
      </p:pic>
      <p:cxnSp>
        <p:nvCxnSpPr>
          <p:cNvPr id="9238" name="AutoShape 47"/>
          <p:cNvCxnSpPr>
            <a:cxnSpLocks noChangeShapeType="1"/>
          </p:cNvCxnSpPr>
          <p:nvPr/>
        </p:nvCxnSpPr>
        <p:spPr bwMode="auto">
          <a:xfrm rot="16200000" flipH="1">
            <a:off x="4478339" y="4665663"/>
            <a:ext cx="304800" cy="117475"/>
          </a:xfrm>
          <a:prstGeom prst="straightConnector1">
            <a:avLst/>
          </a:prstGeom>
          <a:noFill/>
          <a:ln w="9525">
            <a:solidFill>
              <a:schemeClr val="tx1"/>
            </a:solidFill>
            <a:round/>
            <a:headEnd/>
            <a:tailEnd type="triangle" w="med" len="med"/>
          </a:ln>
        </p:spPr>
      </p:cxnSp>
      <p:sp>
        <p:nvSpPr>
          <p:cNvPr id="9239" name="Oval 39"/>
          <p:cNvSpPr>
            <a:spLocks noChangeArrowheads="1"/>
          </p:cNvSpPr>
          <p:nvPr/>
        </p:nvSpPr>
        <p:spPr bwMode="auto">
          <a:xfrm>
            <a:off x="4648201" y="3319463"/>
            <a:ext cx="285751"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40" name="AutoShape 45"/>
          <p:cNvSpPr>
            <a:spLocks noChangeArrowheads="1"/>
          </p:cNvSpPr>
          <p:nvPr/>
        </p:nvSpPr>
        <p:spPr bwMode="auto">
          <a:xfrm>
            <a:off x="4972050" y="4343400"/>
            <a:ext cx="285751"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41" name="AutoShape 47"/>
          <p:cNvCxnSpPr>
            <a:cxnSpLocks noChangeShapeType="1"/>
          </p:cNvCxnSpPr>
          <p:nvPr/>
        </p:nvCxnSpPr>
        <p:spPr bwMode="auto">
          <a:xfrm rot="16200000" flipH="1">
            <a:off x="5035551" y="4654551"/>
            <a:ext cx="304800" cy="139700"/>
          </a:xfrm>
          <a:prstGeom prst="straightConnector1">
            <a:avLst/>
          </a:prstGeom>
          <a:noFill/>
          <a:ln w="9525">
            <a:solidFill>
              <a:schemeClr val="tx1"/>
            </a:solidFill>
            <a:round/>
            <a:headEnd/>
            <a:tailEnd type="triangle" w="med" len="med"/>
          </a:ln>
        </p:spPr>
      </p:cxnSp>
      <p:sp>
        <p:nvSpPr>
          <p:cNvPr id="9242" name="Line 48"/>
          <p:cNvSpPr>
            <a:spLocks noChangeShapeType="1"/>
          </p:cNvSpPr>
          <p:nvPr/>
        </p:nvSpPr>
        <p:spPr bwMode="auto">
          <a:xfrm flipH="1">
            <a:off x="5029201" y="4572000"/>
            <a:ext cx="88900" cy="3048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43" name="TextBox 33"/>
          <p:cNvSpPr txBox="1">
            <a:spLocks noChangeArrowheads="1"/>
          </p:cNvSpPr>
          <p:nvPr/>
        </p:nvSpPr>
        <p:spPr bwMode="auto">
          <a:xfrm>
            <a:off x="5756275" y="42672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9244" name="TextBox 34"/>
          <p:cNvSpPr txBox="1">
            <a:spLocks noChangeArrowheads="1"/>
          </p:cNvSpPr>
          <p:nvPr/>
        </p:nvSpPr>
        <p:spPr bwMode="auto">
          <a:xfrm>
            <a:off x="4918075" y="51054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36" name="Rectangle 35"/>
          <p:cNvSpPr/>
          <p:nvPr/>
        </p:nvSpPr>
        <p:spPr>
          <a:xfrm>
            <a:off x="4343400" y="5638800"/>
            <a:ext cx="762000" cy="5334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492</a:t>
            </a:r>
          </a:p>
        </p:txBody>
      </p:sp>
      <p:sp>
        <p:nvSpPr>
          <p:cNvPr id="9246" name="Rectangle 38"/>
          <p:cNvSpPr>
            <a:spLocks noChangeArrowheads="1"/>
          </p:cNvSpPr>
          <p:nvPr/>
        </p:nvSpPr>
        <p:spPr bwMode="auto">
          <a:xfrm>
            <a:off x="5334000" y="5638800"/>
            <a:ext cx="762000" cy="533400"/>
          </a:xfrm>
          <a:prstGeom prst="rect">
            <a:avLst/>
          </a:prstGeom>
          <a:solidFill>
            <a:srgbClr val="E8D1FF"/>
          </a:solidFill>
          <a:ln w="9525">
            <a:solidFill>
              <a:schemeClr val="tx1"/>
            </a:solidFill>
            <a:round/>
            <a:headEnd/>
            <a:tailEnd/>
          </a:ln>
        </p:spPr>
        <p:txBody>
          <a:bodyPr wrap="none" anchor="ctr"/>
          <a:lstStyle/>
          <a:p>
            <a:pPr algn="ctr"/>
            <a:r>
              <a:rPr lang="en-US">
                <a:latin typeface="Calibri"/>
                <a:cs typeface="Calibri"/>
              </a:rPr>
              <a:t>362</a:t>
            </a:r>
          </a:p>
        </p:txBody>
      </p:sp>
      <p:sp>
        <p:nvSpPr>
          <p:cNvPr id="9247" name="TextBox 40"/>
          <p:cNvSpPr txBox="1">
            <a:spLocks noChangeArrowheads="1"/>
          </p:cNvSpPr>
          <p:nvPr/>
        </p:nvSpPr>
        <p:spPr bwMode="auto">
          <a:xfrm>
            <a:off x="6213475" y="5649913"/>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43" name="Freeform 42"/>
          <p:cNvSpPr/>
          <p:nvPr/>
        </p:nvSpPr>
        <p:spPr>
          <a:xfrm>
            <a:off x="4421189" y="4589465"/>
            <a:ext cx="346075" cy="1036637"/>
          </a:xfrm>
          <a:custGeom>
            <a:avLst/>
            <a:gdLst>
              <a:gd name="connsiteX0" fmla="*/ 122829 w 354842"/>
              <a:gd name="connsiteY0" fmla="*/ 0 h 1037230"/>
              <a:gd name="connsiteX1" fmla="*/ 0 w 354842"/>
              <a:gd name="connsiteY1" fmla="*/ 1910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22829 w 354842"/>
              <a:gd name="connsiteY0" fmla="*/ 0 h 1037230"/>
              <a:gd name="connsiteX1" fmla="*/ 0 w 354842"/>
              <a:gd name="connsiteY1" fmla="*/ 4196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48229 w 355220"/>
              <a:gd name="connsiteY0" fmla="*/ 0 h 1037230"/>
              <a:gd name="connsiteX1" fmla="*/ 25400 w 355220"/>
              <a:gd name="connsiteY1" fmla="*/ 419668 h 1037230"/>
              <a:gd name="connsiteX2" fmla="*/ 300629 w 355220"/>
              <a:gd name="connsiteY2" fmla="*/ 545910 h 1037230"/>
              <a:gd name="connsiteX3" fmla="*/ 352946 w 355220"/>
              <a:gd name="connsiteY3" fmla="*/ 832513 h 1037230"/>
              <a:gd name="connsiteX4" fmla="*/ 312003 w 355220"/>
              <a:gd name="connsiteY4" fmla="*/ 1037230 h 1037230"/>
              <a:gd name="connsiteX0" fmla="*/ 148229 w 346122"/>
              <a:gd name="connsiteY0" fmla="*/ 0 h 1037230"/>
              <a:gd name="connsiteX1" fmla="*/ 25400 w 346122"/>
              <a:gd name="connsiteY1" fmla="*/ 419668 h 1037230"/>
              <a:gd name="connsiteX2" fmla="*/ 300629 w 346122"/>
              <a:gd name="connsiteY2" fmla="*/ 545910 h 1037230"/>
              <a:gd name="connsiteX3" fmla="*/ 200546 w 346122"/>
              <a:gd name="connsiteY3" fmla="*/ 832513 h 1037230"/>
              <a:gd name="connsiteX4" fmla="*/ 312003 w 346122"/>
              <a:gd name="connsiteY4" fmla="*/ 1037230 h 10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22" h="1037230">
                <a:moveTo>
                  <a:pt x="148229" y="0"/>
                </a:moveTo>
                <a:cubicBezTo>
                  <a:pt x="86814" y="50041"/>
                  <a:pt x="0" y="328683"/>
                  <a:pt x="25400" y="419668"/>
                </a:cubicBezTo>
                <a:cubicBezTo>
                  <a:pt x="50800" y="510653"/>
                  <a:pt x="271438" y="477103"/>
                  <a:pt x="300629" y="545910"/>
                </a:cubicBezTo>
                <a:cubicBezTo>
                  <a:pt x="329820" y="614718"/>
                  <a:pt x="198650" y="750626"/>
                  <a:pt x="200546" y="832513"/>
                </a:cubicBezTo>
                <a:cubicBezTo>
                  <a:pt x="202442" y="914400"/>
                  <a:pt x="346122" y="975815"/>
                  <a:pt x="312003" y="103723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Calibri"/>
              <a:cs typeface="Calibri"/>
            </a:endParaRPr>
          </a:p>
        </p:txBody>
      </p:sp>
      <p:sp>
        <p:nvSpPr>
          <p:cNvPr id="38" name="Rectangle 37"/>
          <p:cNvSpPr/>
          <p:nvPr/>
        </p:nvSpPr>
        <p:spPr>
          <a:xfrm>
            <a:off x="43434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40" name="Rectangle 39"/>
          <p:cNvSpPr/>
          <p:nvPr/>
        </p:nvSpPr>
        <p:spPr>
          <a:xfrm>
            <a:off x="49530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300</a:t>
            </a:r>
          </a:p>
        </p:txBody>
      </p:sp>
      <p:sp>
        <p:nvSpPr>
          <p:cNvPr id="42" name="Rounded Rectangular Callout 41"/>
          <p:cNvSpPr/>
          <p:nvPr/>
        </p:nvSpPr>
        <p:spPr>
          <a:xfrm>
            <a:off x="5638800" y="3962400"/>
            <a:ext cx="2133600" cy="1600200"/>
          </a:xfrm>
          <a:prstGeom prst="wedgeRoundRectCallout">
            <a:avLst>
              <a:gd name="adj1" fmla="val -59213"/>
              <a:gd name="adj2" fmla="val -17670"/>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Estimate of true </a:t>
            </a:r>
            <a:r>
              <a:rPr lang="en-US" dirty="0" err="1">
                <a:latin typeface="Calibri"/>
                <a:cs typeface="Calibri"/>
              </a:rPr>
              <a:t>expectimax</a:t>
            </a:r>
            <a:r>
              <a:rPr lang="en-US" dirty="0">
                <a:latin typeface="Calibri"/>
                <a:cs typeface="Calibri"/>
              </a:rPr>
              <a:t> value (which would require a lot of work to compute)</a:t>
            </a:r>
          </a:p>
        </p:txBody>
      </p:sp>
    </p:spTree>
    <p:extLst>
      <p:ext uri="{BB962C8B-B14F-4D97-AF65-F5344CB8AC3E}">
        <p14:creationId xmlns:p14="http://schemas.microsoft.com/office/powerpoint/2010/main" val="1267880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701" y="1524000"/>
            <a:ext cx="4065899" cy="4654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Probabilities</a:t>
            </a:r>
            <a:endParaRPr lang="en-US" dirty="0"/>
          </a:p>
        </p:txBody>
      </p:sp>
    </p:spTree>
    <p:extLst>
      <p:ext uri="{BB962C8B-B14F-4D97-AF65-F5344CB8AC3E}">
        <p14:creationId xmlns:p14="http://schemas.microsoft.com/office/powerpoint/2010/main" val="42423686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4" y="1548776"/>
            <a:ext cx="5148607" cy="2876550"/>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smtClean="0"/>
              <a:t>Many different kinds of games!</a:t>
            </a:r>
          </a:p>
          <a:p>
            <a:pPr lvl="1" eaLnBrk="1" hangingPunct="1"/>
            <a:endParaRPr lang="en-US" sz="2400" dirty="0" smtClean="0"/>
          </a:p>
          <a:p>
            <a:pPr eaLnBrk="1" hangingPunct="1"/>
            <a:r>
              <a:rPr lang="en-US" sz="2800" dirty="0" smtClean="0"/>
              <a:t>Axes:</a:t>
            </a:r>
          </a:p>
          <a:p>
            <a:pPr lvl="1" eaLnBrk="1" hangingPunct="1"/>
            <a:r>
              <a:rPr lang="en-US" sz="2400" dirty="0" smtClean="0"/>
              <a:t>Deterministic or stochastic?</a:t>
            </a:r>
          </a:p>
          <a:p>
            <a:pPr lvl="1" eaLnBrk="1" hangingPunct="1"/>
            <a:r>
              <a:rPr lang="en-US" sz="2400" dirty="0" smtClean="0"/>
              <a:t>One, two, or more players?</a:t>
            </a:r>
          </a:p>
          <a:p>
            <a:pPr lvl="1" eaLnBrk="1" hangingPunct="1"/>
            <a:r>
              <a:rPr lang="en-US" sz="2400" dirty="0" smtClean="0"/>
              <a:t>Zero sum?</a:t>
            </a:r>
          </a:p>
          <a:p>
            <a:pPr lvl="1" eaLnBrk="1" hangingPunct="1"/>
            <a:r>
              <a:rPr lang="en-US" sz="2400" dirty="0" smtClean="0"/>
              <a:t>Perfect information (can you see the state)?</a:t>
            </a:r>
          </a:p>
          <a:p>
            <a:pPr lvl="1" eaLnBrk="1" hangingPunct="1"/>
            <a:endParaRPr lang="en-US" sz="2400" dirty="0" smtClean="0"/>
          </a:p>
          <a:p>
            <a:pPr eaLnBrk="1" hangingPunct="1"/>
            <a:r>
              <a:rPr lang="en-US" sz="2800" dirty="0" smtClean="0"/>
              <a:t>Want algorithms for calculating a </a:t>
            </a:r>
            <a:r>
              <a:rPr lang="en-US" sz="2800" dirty="0" smtClean="0">
                <a:solidFill>
                  <a:srgbClr val="CC0000"/>
                </a:solidFill>
              </a:rPr>
              <a:t>strategy (policy)</a:t>
            </a:r>
            <a:r>
              <a:rPr lang="en-US" sz="2800" dirty="0" smtClean="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smtClean="0"/>
              <a:t>Types of Games</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0" y="3048000"/>
            <a:ext cx="1662739" cy="1568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8333" y="1356199"/>
            <a:ext cx="1535600" cy="15970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317" y="4826205"/>
            <a:ext cx="1554163" cy="1769655"/>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p:nvPr>
        </p:nvSpPr>
        <p:spPr/>
        <p:txBody>
          <a:bodyPr/>
          <a:lstStyle/>
          <a:p>
            <a:r>
              <a:rPr lang="en-US" smtClean="0"/>
              <a:t>Reminder: Probabilities</a:t>
            </a:r>
          </a:p>
        </p:txBody>
      </p:sp>
      <p:sp>
        <p:nvSpPr>
          <p:cNvPr id="12291" name="Rectangle 3"/>
          <p:cNvSpPr>
            <a:spLocks noGrp="1" noChangeArrowheads="1"/>
          </p:cNvSpPr>
          <p:nvPr>
            <p:ph idx="1"/>
          </p:nvPr>
        </p:nvSpPr>
        <p:spPr/>
        <p:txBody>
          <a:bodyPr/>
          <a:lstStyle/>
          <a:p>
            <a:pPr>
              <a:lnSpc>
                <a:spcPct val="80000"/>
              </a:lnSpc>
            </a:pPr>
            <a:r>
              <a:rPr lang="en-US" sz="2000" dirty="0" smtClean="0"/>
              <a:t>A </a:t>
            </a:r>
            <a:r>
              <a:rPr lang="en-US" sz="2000" dirty="0" smtClean="0">
                <a:solidFill>
                  <a:srgbClr val="CC0000"/>
                </a:solidFill>
              </a:rPr>
              <a:t>random variable</a:t>
            </a:r>
            <a:r>
              <a:rPr lang="en-US" sz="2000" dirty="0" smtClean="0"/>
              <a:t> represents an event whose outcome is unknown</a:t>
            </a:r>
          </a:p>
          <a:p>
            <a:pPr>
              <a:lnSpc>
                <a:spcPct val="80000"/>
              </a:lnSpc>
            </a:pPr>
            <a:r>
              <a:rPr lang="en-US" sz="2000" dirty="0" smtClean="0"/>
              <a:t>A </a:t>
            </a:r>
            <a:r>
              <a:rPr lang="en-US" sz="2000" dirty="0" smtClean="0">
                <a:solidFill>
                  <a:srgbClr val="CC0000"/>
                </a:solidFill>
              </a:rPr>
              <a:t>probability distribution</a:t>
            </a:r>
            <a:r>
              <a:rPr lang="en-US" sz="2000" dirty="0" smtClean="0"/>
              <a:t> is an assignment of weights to outcomes</a:t>
            </a:r>
          </a:p>
          <a:p>
            <a:pPr>
              <a:lnSpc>
                <a:spcPct val="80000"/>
              </a:lnSpc>
            </a:pPr>
            <a:endParaRPr lang="en-US" sz="2000" dirty="0" smtClean="0"/>
          </a:p>
          <a:p>
            <a:pPr>
              <a:lnSpc>
                <a:spcPct val="80000"/>
              </a:lnSpc>
            </a:pPr>
            <a:r>
              <a:rPr lang="en-US" sz="2000" dirty="0" smtClean="0"/>
              <a:t>Example: Traffic on freeway</a:t>
            </a:r>
          </a:p>
          <a:p>
            <a:pPr lvl="1">
              <a:lnSpc>
                <a:spcPct val="80000"/>
              </a:lnSpc>
            </a:pPr>
            <a:r>
              <a:rPr lang="en-US" sz="1800" dirty="0" smtClean="0"/>
              <a:t>Random variable: T = whether there’s traffic</a:t>
            </a:r>
          </a:p>
          <a:p>
            <a:pPr lvl="1">
              <a:lnSpc>
                <a:spcPct val="80000"/>
              </a:lnSpc>
            </a:pPr>
            <a:r>
              <a:rPr lang="en-US" sz="1800" dirty="0" smtClean="0"/>
              <a:t>Outcomes: T in {none, light, heavy}</a:t>
            </a:r>
          </a:p>
          <a:p>
            <a:pPr lvl="1">
              <a:lnSpc>
                <a:spcPct val="80000"/>
              </a:lnSpc>
            </a:pPr>
            <a:r>
              <a:rPr lang="en-US" sz="1800" dirty="0" smtClean="0"/>
              <a:t>Distribution: P(T=none) = 0.25, P(T=light) = 0.50, P(T=heavy) = 0.25</a:t>
            </a:r>
          </a:p>
          <a:p>
            <a:pPr>
              <a:lnSpc>
                <a:spcPct val="80000"/>
              </a:lnSpc>
            </a:pPr>
            <a:endParaRPr lang="en-US" sz="2000" dirty="0" smtClean="0"/>
          </a:p>
          <a:p>
            <a:pPr>
              <a:lnSpc>
                <a:spcPct val="80000"/>
              </a:lnSpc>
            </a:pPr>
            <a:r>
              <a:rPr lang="en-US" sz="2000" dirty="0" smtClean="0"/>
              <a:t>Some laws of probability (more later):</a:t>
            </a:r>
          </a:p>
          <a:p>
            <a:pPr lvl="1">
              <a:lnSpc>
                <a:spcPct val="80000"/>
              </a:lnSpc>
            </a:pPr>
            <a:r>
              <a:rPr lang="en-US" sz="1800" dirty="0" smtClean="0"/>
              <a:t>Probabilities are always non-negative</a:t>
            </a:r>
          </a:p>
          <a:p>
            <a:pPr lvl="1">
              <a:lnSpc>
                <a:spcPct val="80000"/>
              </a:lnSpc>
            </a:pPr>
            <a:r>
              <a:rPr lang="en-US" sz="1800" dirty="0" smtClean="0"/>
              <a:t>Probabilities over all possible outcomes sum to one</a:t>
            </a:r>
          </a:p>
          <a:p>
            <a:pPr>
              <a:lnSpc>
                <a:spcPct val="80000"/>
              </a:lnSpc>
            </a:pPr>
            <a:endParaRPr lang="en-US" sz="2000" dirty="0" smtClean="0"/>
          </a:p>
          <a:p>
            <a:pPr>
              <a:lnSpc>
                <a:spcPct val="80000"/>
              </a:lnSpc>
            </a:pPr>
            <a:r>
              <a:rPr lang="en-US" sz="2000" dirty="0" smtClean="0"/>
              <a:t>As we get more evidence, probabilities may change:</a:t>
            </a:r>
          </a:p>
          <a:p>
            <a:pPr lvl="1">
              <a:lnSpc>
                <a:spcPct val="80000"/>
              </a:lnSpc>
            </a:pPr>
            <a:r>
              <a:rPr lang="en-US" sz="1800" dirty="0" smtClean="0"/>
              <a:t>P(T=heavy) = 0.25, P(T=heavy | Hour=8am) = 0.60</a:t>
            </a:r>
          </a:p>
          <a:p>
            <a:pPr lvl="1">
              <a:lnSpc>
                <a:spcPct val="80000"/>
              </a:lnSpc>
            </a:pPr>
            <a:r>
              <a:rPr lang="en-US" sz="1800" dirty="0" smtClean="0"/>
              <a:t>We’ll talk about methods for reasoning and updating probabilities later</a:t>
            </a:r>
          </a:p>
        </p:txBody>
      </p:sp>
      <p:sp>
        <p:nvSpPr>
          <p:cNvPr id="10" name="TextBox 9"/>
          <p:cNvSpPr txBox="1"/>
          <p:nvPr/>
        </p:nvSpPr>
        <p:spPr>
          <a:xfrm>
            <a:off x="10287000" y="1905002"/>
            <a:ext cx="1219200" cy="584775"/>
          </a:xfrm>
          <a:prstGeom prst="rect">
            <a:avLst/>
          </a:prstGeom>
          <a:noFill/>
        </p:spPr>
        <p:txBody>
          <a:bodyPr wrap="square" rtlCol="0">
            <a:spAutoFit/>
          </a:bodyPr>
          <a:lstStyle/>
          <a:p>
            <a:r>
              <a:rPr lang="en-US" sz="3200" dirty="0" smtClean="0">
                <a:latin typeface="Calibri" pitchFamily="34" charset="0"/>
              </a:rPr>
              <a:t>0.25</a:t>
            </a:r>
            <a:endParaRPr lang="en-US" sz="3200" dirty="0">
              <a:latin typeface="Calibri" pitchFamily="34" charset="0"/>
            </a:endParaRPr>
          </a:p>
        </p:txBody>
      </p:sp>
      <p:sp>
        <p:nvSpPr>
          <p:cNvPr id="11" name="TextBox 10"/>
          <p:cNvSpPr txBox="1"/>
          <p:nvPr/>
        </p:nvSpPr>
        <p:spPr>
          <a:xfrm>
            <a:off x="10287000" y="3657602"/>
            <a:ext cx="1219200" cy="584775"/>
          </a:xfrm>
          <a:prstGeom prst="rect">
            <a:avLst/>
          </a:prstGeom>
          <a:noFill/>
        </p:spPr>
        <p:txBody>
          <a:bodyPr wrap="square" rtlCol="0">
            <a:spAutoFit/>
          </a:bodyPr>
          <a:lstStyle/>
          <a:p>
            <a:r>
              <a:rPr lang="en-US" sz="3200" dirty="0" smtClean="0">
                <a:latin typeface="Calibri" pitchFamily="34" charset="0"/>
              </a:rPr>
              <a:t>0.50</a:t>
            </a:r>
            <a:endParaRPr lang="en-US" sz="3200" dirty="0">
              <a:latin typeface="Calibri" pitchFamily="34" charset="0"/>
            </a:endParaRPr>
          </a:p>
        </p:txBody>
      </p:sp>
      <p:sp>
        <p:nvSpPr>
          <p:cNvPr id="12" name="TextBox 11"/>
          <p:cNvSpPr txBox="1"/>
          <p:nvPr/>
        </p:nvSpPr>
        <p:spPr>
          <a:xfrm>
            <a:off x="10287000" y="5511227"/>
            <a:ext cx="1219200" cy="584775"/>
          </a:xfrm>
          <a:prstGeom prst="rect">
            <a:avLst/>
          </a:prstGeom>
          <a:noFill/>
        </p:spPr>
        <p:txBody>
          <a:bodyPr wrap="square" rtlCol="0">
            <a:spAutoFit/>
          </a:bodyPr>
          <a:lstStyle/>
          <a:p>
            <a:r>
              <a:rPr lang="en-US" sz="3200" dirty="0" smtClean="0">
                <a:latin typeface="Calibri" pitchFamily="34" charset="0"/>
              </a:rPr>
              <a:t>0.25</a:t>
            </a:r>
            <a:endParaRPr lang="en-US" sz="3200" dirty="0">
              <a:latin typeface="Calibri" pitchFamily="34" charset="0"/>
            </a:endParaRPr>
          </a:p>
        </p:txBody>
      </p:sp>
    </p:spTree>
    <p:extLst>
      <p:ext uri="{BB962C8B-B14F-4D97-AF65-F5344CB8AC3E}">
        <p14:creationId xmlns:p14="http://schemas.microsoft.com/office/powerpoint/2010/main" val="3778338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1519" y="4826205"/>
            <a:ext cx="1554163" cy="17269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6802" y="4800602"/>
            <a:ext cx="1643063" cy="1549839"/>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idx="1"/>
          </p:nvPr>
        </p:nvSpPr>
        <p:spPr>
          <a:xfrm>
            <a:off x="381000" y="1371602"/>
            <a:ext cx="8915400" cy="4525963"/>
          </a:xfrm>
        </p:spPr>
        <p:txBody>
          <a:bodyPr/>
          <a:lstStyle/>
          <a:p>
            <a:pPr>
              <a:lnSpc>
                <a:spcPct val="90000"/>
              </a:lnSpc>
            </a:pPr>
            <a:r>
              <a:rPr lang="en-US" sz="2600" dirty="0" smtClean="0"/>
              <a:t>The expected value of a function of a random variable is the average, weighted by the probability distribution over outcomes</a:t>
            </a:r>
          </a:p>
          <a:p>
            <a:pPr lvl="4">
              <a:lnSpc>
                <a:spcPct val="90000"/>
              </a:lnSpc>
            </a:pPr>
            <a:endParaRPr lang="en-US" sz="1600" dirty="0" smtClean="0"/>
          </a:p>
          <a:p>
            <a:pPr>
              <a:lnSpc>
                <a:spcPct val="90000"/>
              </a:lnSpc>
            </a:pPr>
            <a:r>
              <a:rPr lang="en-US" sz="2600" dirty="0" smtClean="0"/>
              <a:t>Example: How long to get to the airport?</a:t>
            </a:r>
          </a:p>
          <a:p>
            <a:pPr lvl="1">
              <a:lnSpc>
                <a:spcPct val="90000"/>
              </a:lnSpc>
            </a:pPr>
            <a:endParaRPr lang="en-US" sz="2000" dirty="0" smtClean="0"/>
          </a:p>
          <a:p>
            <a:pPr lvl="2">
              <a:lnSpc>
                <a:spcPct val="90000"/>
              </a:lnSpc>
            </a:pPr>
            <a:endParaRPr lang="en-US" sz="2000" dirty="0" smtClean="0"/>
          </a:p>
        </p:txBody>
      </p:sp>
      <p:pic>
        <p:nvPicPr>
          <p:cNvPr id="30"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0963" y="4813150"/>
            <a:ext cx="1535600" cy="15970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807076" y="1212791"/>
            <a:ext cx="3108699" cy="1987608"/>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p:cNvSpPr>
            <a:spLocks noGrp="1" noChangeArrowheads="1"/>
          </p:cNvSpPr>
          <p:nvPr>
            <p:ph type="title"/>
          </p:nvPr>
        </p:nvSpPr>
        <p:spPr/>
        <p:txBody>
          <a:bodyPr/>
          <a:lstStyle/>
          <a:p>
            <a:r>
              <a:rPr lang="en-US" smtClean="0"/>
              <a:t>Reminder: Expectations</a:t>
            </a:r>
          </a:p>
        </p:txBody>
      </p:sp>
      <p:sp>
        <p:nvSpPr>
          <p:cNvPr id="10" name="TextBox 9"/>
          <p:cNvSpPr txBox="1"/>
          <p:nvPr/>
        </p:nvSpPr>
        <p:spPr>
          <a:xfrm>
            <a:off x="3097824" y="4229835"/>
            <a:ext cx="1219200" cy="461665"/>
          </a:xfrm>
          <a:prstGeom prst="rect">
            <a:avLst/>
          </a:prstGeom>
          <a:noFill/>
        </p:spPr>
        <p:txBody>
          <a:bodyPr wrap="square" rtlCol="0">
            <a:spAutoFit/>
          </a:bodyPr>
          <a:lstStyle/>
          <a:p>
            <a:r>
              <a:rPr lang="en-US" sz="2400" dirty="0" smtClean="0">
                <a:latin typeface="Calibri"/>
                <a:cs typeface="Calibri"/>
              </a:rPr>
              <a:t>0.25</a:t>
            </a:r>
            <a:endParaRPr lang="en-US" sz="2400" dirty="0">
              <a:latin typeface="Calibri"/>
              <a:cs typeface="Calibri"/>
            </a:endParaRPr>
          </a:p>
        </p:txBody>
      </p:sp>
      <p:sp>
        <p:nvSpPr>
          <p:cNvPr id="11" name="TextBox 10"/>
          <p:cNvSpPr txBox="1"/>
          <p:nvPr/>
        </p:nvSpPr>
        <p:spPr>
          <a:xfrm>
            <a:off x="5383824" y="4229835"/>
            <a:ext cx="1219200" cy="461665"/>
          </a:xfrm>
          <a:prstGeom prst="rect">
            <a:avLst/>
          </a:prstGeom>
          <a:noFill/>
        </p:spPr>
        <p:txBody>
          <a:bodyPr wrap="square" rtlCol="0">
            <a:spAutoFit/>
          </a:bodyPr>
          <a:lstStyle/>
          <a:p>
            <a:r>
              <a:rPr lang="en-US" sz="2400" dirty="0" smtClean="0">
                <a:latin typeface="Calibri"/>
                <a:cs typeface="Calibri"/>
              </a:rPr>
              <a:t>0.50</a:t>
            </a:r>
            <a:endParaRPr lang="en-US" sz="2400" dirty="0">
              <a:latin typeface="Calibri"/>
              <a:cs typeface="Calibri"/>
            </a:endParaRPr>
          </a:p>
        </p:txBody>
      </p:sp>
      <p:sp>
        <p:nvSpPr>
          <p:cNvPr id="12" name="TextBox 11"/>
          <p:cNvSpPr txBox="1"/>
          <p:nvPr/>
        </p:nvSpPr>
        <p:spPr>
          <a:xfrm>
            <a:off x="7669824" y="4229835"/>
            <a:ext cx="1219200" cy="461665"/>
          </a:xfrm>
          <a:prstGeom prst="rect">
            <a:avLst/>
          </a:prstGeom>
          <a:noFill/>
        </p:spPr>
        <p:txBody>
          <a:bodyPr wrap="square" rtlCol="0">
            <a:spAutoFit/>
          </a:bodyPr>
          <a:lstStyle/>
          <a:p>
            <a:r>
              <a:rPr lang="en-US" sz="2400" dirty="0" smtClean="0">
                <a:latin typeface="Calibri"/>
                <a:cs typeface="Calibri"/>
              </a:rPr>
              <a:t>0.25</a:t>
            </a:r>
            <a:endParaRPr lang="en-US" sz="2400" dirty="0">
              <a:latin typeface="Calibri"/>
              <a:cs typeface="Calibri"/>
            </a:endParaRPr>
          </a:p>
        </p:txBody>
      </p:sp>
      <p:sp>
        <p:nvSpPr>
          <p:cNvPr id="14" name="TextBox 13"/>
          <p:cNvSpPr txBox="1"/>
          <p:nvPr/>
        </p:nvSpPr>
        <p:spPr>
          <a:xfrm>
            <a:off x="811824" y="4229835"/>
            <a:ext cx="2286000" cy="461665"/>
          </a:xfrm>
          <a:prstGeom prst="rect">
            <a:avLst/>
          </a:prstGeom>
          <a:noFill/>
        </p:spPr>
        <p:txBody>
          <a:bodyPr wrap="square" rtlCol="0">
            <a:spAutoFit/>
          </a:bodyPr>
          <a:lstStyle/>
          <a:p>
            <a:r>
              <a:rPr lang="en-US" sz="2400" dirty="0" smtClean="0">
                <a:latin typeface="Calibri"/>
                <a:cs typeface="Calibri"/>
              </a:rPr>
              <a:t>Probability:</a:t>
            </a:r>
            <a:endParaRPr lang="en-US" sz="2400" dirty="0">
              <a:latin typeface="Calibri"/>
              <a:cs typeface="Calibri"/>
            </a:endParaRPr>
          </a:p>
        </p:txBody>
      </p:sp>
      <p:sp>
        <p:nvSpPr>
          <p:cNvPr id="15" name="TextBox 14"/>
          <p:cNvSpPr txBox="1"/>
          <p:nvPr/>
        </p:nvSpPr>
        <p:spPr>
          <a:xfrm>
            <a:off x="3097824" y="3544035"/>
            <a:ext cx="1219200" cy="461665"/>
          </a:xfrm>
          <a:prstGeom prst="rect">
            <a:avLst/>
          </a:prstGeom>
          <a:noFill/>
        </p:spPr>
        <p:txBody>
          <a:bodyPr wrap="square" rtlCol="0">
            <a:spAutoFit/>
          </a:bodyPr>
          <a:lstStyle/>
          <a:p>
            <a:r>
              <a:rPr lang="en-US" sz="2400" dirty="0" smtClean="0">
                <a:latin typeface="Calibri"/>
                <a:cs typeface="Calibri"/>
              </a:rPr>
              <a:t>20 min</a:t>
            </a:r>
            <a:endParaRPr lang="en-US" sz="2400" dirty="0">
              <a:latin typeface="Calibri"/>
              <a:cs typeface="Calibri"/>
            </a:endParaRPr>
          </a:p>
        </p:txBody>
      </p:sp>
      <p:sp>
        <p:nvSpPr>
          <p:cNvPr id="16" name="TextBox 15"/>
          <p:cNvSpPr txBox="1"/>
          <p:nvPr/>
        </p:nvSpPr>
        <p:spPr>
          <a:xfrm>
            <a:off x="5383824" y="3544035"/>
            <a:ext cx="1219200" cy="461665"/>
          </a:xfrm>
          <a:prstGeom prst="rect">
            <a:avLst/>
          </a:prstGeom>
          <a:noFill/>
        </p:spPr>
        <p:txBody>
          <a:bodyPr wrap="square" rtlCol="0">
            <a:spAutoFit/>
          </a:bodyPr>
          <a:lstStyle/>
          <a:p>
            <a:r>
              <a:rPr lang="en-US" sz="2400" dirty="0" smtClean="0">
                <a:latin typeface="Calibri"/>
                <a:cs typeface="Calibri"/>
              </a:rPr>
              <a:t>30 min</a:t>
            </a:r>
            <a:endParaRPr lang="en-US" sz="2400" dirty="0">
              <a:latin typeface="Calibri"/>
              <a:cs typeface="Calibri"/>
            </a:endParaRPr>
          </a:p>
        </p:txBody>
      </p:sp>
      <p:sp>
        <p:nvSpPr>
          <p:cNvPr id="17" name="TextBox 16"/>
          <p:cNvSpPr txBox="1"/>
          <p:nvPr/>
        </p:nvSpPr>
        <p:spPr>
          <a:xfrm>
            <a:off x="7669824" y="3544035"/>
            <a:ext cx="1219200" cy="461665"/>
          </a:xfrm>
          <a:prstGeom prst="rect">
            <a:avLst/>
          </a:prstGeom>
          <a:noFill/>
        </p:spPr>
        <p:txBody>
          <a:bodyPr wrap="square" rtlCol="0">
            <a:spAutoFit/>
          </a:bodyPr>
          <a:lstStyle/>
          <a:p>
            <a:r>
              <a:rPr lang="en-US" sz="2400" dirty="0" smtClean="0">
                <a:latin typeface="Calibri"/>
                <a:cs typeface="Calibri"/>
              </a:rPr>
              <a:t>60 min</a:t>
            </a:r>
            <a:endParaRPr lang="en-US" sz="2400" dirty="0">
              <a:latin typeface="Calibri"/>
              <a:cs typeface="Calibri"/>
            </a:endParaRPr>
          </a:p>
        </p:txBody>
      </p:sp>
      <p:sp>
        <p:nvSpPr>
          <p:cNvPr id="18" name="TextBox 17"/>
          <p:cNvSpPr txBox="1"/>
          <p:nvPr/>
        </p:nvSpPr>
        <p:spPr>
          <a:xfrm>
            <a:off x="811824" y="3544035"/>
            <a:ext cx="2286000" cy="461665"/>
          </a:xfrm>
          <a:prstGeom prst="rect">
            <a:avLst/>
          </a:prstGeom>
          <a:noFill/>
        </p:spPr>
        <p:txBody>
          <a:bodyPr wrap="square" rtlCol="0">
            <a:spAutoFit/>
          </a:bodyPr>
          <a:lstStyle/>
          <a:p>
            <a:r>
              <a:rPr lang="en-US" sz="2400" dirty="0" smtClean="0">
                <a:latin typeface="Calibri"/>
                <a:cs typeface="Calibri"/>
              </a:rPr>
              <a:t>Time:</a:t>
            </a:r>
            <a:endParaRPr lang="en-US" sz="2400" dirty="0">
              <a:latin typeface="Calibri"/>
              <a:cs typeface="Calibri"/>
            </a:endParaRPr>
          </a:p>
        </p:txBody>
      </p:sp>
      <p:sp>
        <p:nvSpPr>
          <p:cNvPr id="19" name="Right Arrow 18"/>
          <p:cNvSpPr/>
          <p:nvPr/>
        </p:nvSpPr>
        <p:spPr>
          <a:xfrm>
            <a:off x="8991600" y="3686253"/>
            <a:ext cx="838200" cy="914400"/>
          </a:xfrm>
          <a:prstGeom prst="right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0" name="TextBox 19"/>
          <p:cNvSpPr txBox="1"/>
          <p:nvPr/>
        </p:nvSpPr>
        <p:spPr>
          <a:xfrm>
            <a:off x="10210800" y="3848834"/>
            <a:ext cx="1219200" cy="523220"/>
          </a:xfrm>
          <a:prstGeom prst="rect">
            <a:avLst/>
          </a:prstGeom>
          <a:noFill/>
        </p:spPr>
        <p:txBody>
          <a:bodyPr wrap="square" rtlCol="0">
            <a:spAutoFit/>
          </a:bodyPr>
          <a:lstStyle/>
          <a:p>
            <a:r>
              <a:rPr lang="en-US" sz="2800" dirty="0" smtClean="0">
                <a:latin typeface="Calibri"/>
                <a:cs typeface="Calibri"/>
              </a:rPr>
              <a:t>35 min</a:t>
            </a:r>
            <a:endParaRPr lang="en-US" sz="2800" dirty="0">
              <a:latin typeface="Calibri"/>
              <a:cs typeface="Calibri"/>
            </a:endParaRPr>
          </a:p>
        </p:txBody>
      </p:sp>
      <p:sp>
        <p:nvSpPr>
          <p:cNvPr id="21" name="TextBox 20"/>
          <p:cNvSpPr txBox="1"/>
          <p:nvPr/>
        </p:nvSpPr>
        <p:spPr>
          <a:xfrm>
            <a:off x="3276600" y="3914853"/>
            <a:ext cx="381000" cy="369332"/>
          </a:xfrm>
          <a:prstGeom prst="rect">
            <a:avLst/>
          </a:prstGeom>
          <a:noFill/>
        </p:spPr>
        <p:txBody>
          <a:bodyPr wrap="square" rtlCol="0">
            <a:spAutoFit/>
          </a:bodyPr>
          <a:lstStyle/>
          <a:p>
            <a:r>
              <a:rPr lang="en-US" dirty="0" smtClean="0">
                <a:latin typeface="Calibri"/>
                <a:cs typeface="Calibri"/>
              </a:rPr>
              <a:t>x</a:t>
            </a:r>
            <a:endParaRPr lang="en-US" dirty="0">
              <a:latin typeface="Calibri"/>
              <a:cs typeface="Calibri"/>
            </a:endParaRPr>
          </a:p>
        </p:txBody>
      </p:sp>
      <p:sp>
        <p:nvSpPr>
          <p:cNvPr id="22" name="TextBox 21"/>
          <p:cNvSpPr txBox="1"/>
          <p:nvPr/>
        </p:nvSpPr>
        <p:spPr>
          <a:xfrm>
            <a:off x="5562600" y="3914853"/>
            <a:ext cx="381000" cy="369332"/>
          </a:xfrm>
          <a:prstGeom prst="rect">
            <a:avLst/>
          </a:prstGeom>
          <a:noFill/>
        </p:spPr>
        <p:txBody>
          <a:bodyPr wrap="square" rtlCol="0">
            <a:spAutoFit/>
          </a:bodyPr>
          <a:lstStyle/>
          <a:p>
            <a:r>
              <a:rPr lang="en-US" dirty="0" smtClean="0">
                <a:latin typeface="Calibri"/>
                <a:cs typeface="Calibri"/>
              </a:rPr>
              <a:t>x</a:t>
            </a:r>
            <a:endParaRPr lang="en-US" dirty="0">
              <a:latin typeface="Calibri"/>
              <a:cs typeface="Calibri"/>
            </a:endParaRPr>
          </a:p>
        </p:txBody>
      </p:sp>
      <p:sp>
        <p:nvSpPr>
          <p:cNvPr id="23" name="TextBox 22"/>
          <p:cNvSpPr txBox="1"/>
          <p:nvPr/>
        </p:nvSpPr>
        <p:spPr>
          <a:xfrm>
            <a:off x="7848600" y="3914853"/>
            <a:ext cx="381000" cy="369332"/>
          </a:xfrm>
          <a:prstGeom prst="rect">
            <a:avLst/>
          </a:prstGeom>
          <a:noFill/>
        </p:spPr>
        <p:txBody>
          <a:bodyPr wrap="square" rtlCol="0">
            <a:spAutoFit/>
          </a:bodyPr>
          <a:lstStyle/>
          <a:p>
            <a:r>
              <a:rPr lang="en-US" dirty="0" smtClean="0">
                <a:latin typeface="Calibri"/>
                <a:cs typeface="Calibri"/>
              </a:rPr>
              <a:t>x</a:t>
            </a:r>
            <a:endParaRPr lang="en-US" dirty="0">
              <a:latin typeface="Calibri"/>
              <a:cs typeface="Calibri"/>
            </a:endParaRPr>
          </a:p>
        </p:txBody>
      </p:sp>
      <p:sp>
        <p:nvSpPr>
          <p:cNvPr id="24" name="TextBox 23"/>
          <p:cNvSpPr txBox="1"/>
          <p:nvPr/>
        </p:nvSpPr>
        <p:spPr>
          <a:xfrm>
            <a:off x="4419600" y="3762453"/>
            <a:ext cx="1219200" cy="646331"/>
          </a:xfrm>
          <a:prstGeom prst="rect">
            <a:avLst/>
          </a:prstGeom>
          <a:noFill/>
        </p:spPr>
        <p:txBody>
          <a:bodyPr wrap="square" rtlCol="0">
            <a:spAutoFit/>
          </a:bodyPr>
          <a:lstStyle/>
          <a:p>
            <a:r>
              <a:rPr lang="en-US" sz="3600" dirty="0" smtClean="0">
                <a:latin typeface="Calibri"/>
                <a:cs typeface="Calibri"/>
              </a:rPr>
              <a:t>+</a:t>
            </a:r>
            <a:endParaRPr lang="en-US" sz="3600" dirty="0">
              <a:latin typeface="Calibri"/>
              <a:cs typeface="Calibri"/>
            </a:endParaRPr>
          </a:p>
        </p:txBody>
      </p:sp>
      <p:sp>
        <p:nvSpPr>
          <p:cNvPr id="25" name="TextBox 24"/>
          <p:cNvSpPr txBox="1"/>
          <p:nvPr/>
        </p:nvSpPr>
        <p:spPr>
          <a:xfrm>
            <a:off x="6629400" y="3762453"/>
            <a:ext cx="1219200" cy="646331"/>
          </a:xfrm>
          <a:prstGeom prst="rect">
            <a:avLst/>
          </a:prstGeom>
          <a:noFill/>
        </p:spPr>
        <p:txBody>
          <a:bodyPr wrap="square" rtlCol="0">
            <a:spAutoFit/>
          </a:bodyPr>
          <a:lstStyle/>
          <a:p>
            <a:r>
              <a:rPr lang="en-US" sz="3600" dirty="0" smtClean="0">
                <a:latin typeface="Calibri"/>
                <a:cs typeface="Calibri"/>
              </a:rPr>
              <a:t>+</a:t>
            </a:r>
            <a:endParaRPr lang="en-US" sz="3600" dirty="0">
              <a:latin typeface="Calibri"/>
              <a:cs typeface="Calibri"/>
            </a:endParaRPr>
          </a:p>
        </p:txBody>
      </p:sp>
    </p:spTree>
    <p:extLst>
      <p:ext uri="{BB962C8B-B14F-4D97-AF65-F5344CB8AC3E}">
        <p14:creationId xmlns:p14="http://schemas.microsoft.com/office/powerpoint/2010/main" val="45637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animBg="1"/>
      <p:bldP spid="20" grpId="0"/>
      <p:bldP spid="21" grpId="0"/>
      <p:bldP spid="22" grpId="0"/>
      <p:bldP spid="23" grpId="0"/>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524000"/>
            <a:ext cx="7239000" cy="4525963"/>
          </a:xfrm>
        </p:spPr>
        <p:txBody>
          <a:bodyPr/>
          <a:lstStyle/>
          <a:p>
            <a:pPr>
              <a:lnSpc>
                <a:spcPct val="80000"/>
              </a:lnSpc>
            </a:pPr>
            <a:r>
              <a:rPr lang="en-US" sz="2400" dirty="0" smtClean="0">
                <a:latin typeface="Calibri"/>
                <a:cs typeface="Calibri"/>
              </a:rPr>
              <a:t>In </a:t>
            </a:r>
            <a:r>
              <a:rPr lang="en-US" sz="2400" dirty="0" err="1" smtClean="0">
                <a:latin typeface="Calibri"/>
                <a:cs typeface="Calibri"/>
              </a:rPr>
              <a:t>expectimax</a:t>
            </a:r>
            <a:r>
              <a:rPr lang="en-US" sz="2400" dirty="0" smtClean="0">
                <a:latin typeface="Calibri"/>
                <a:cs typeface="Calibri"/>
              </a:rPr>
              <a:t> search, we have a probabilistic model of how the opponent (or environment) will behave in any state</a:t>
            </a:r>
          </a:p>
          <a:p>
            <a:pPr lvl="1">
              <a:lnSpc>
                <a:spcPct val="80000"/>
              </a:lnSpc>
            </a:pPr>
            <a:r>
              <a:rPr lang="en-US" sz="2000" dirty="0" smtClean="0">
                <a:latin typeface="Calibri"/>
                <a:cs typeface="Calibri"/>
              </a:rPr>
              <a:t>Model could be a simple uniform distribution (roll a die)</a:t>
            </a:r>
          </a:p>
          <a:p>
            <a:pPr lvl="1">
              <a:lnSpc>
                <a:spcPct val="80000"/>
              </a:lnSpc>
            </a:pPr>
            <a:r>
              <a:rPr lang="en-US" sz="2000" dirty="0" smtClean="0">
                <a:latin typeface="Calibri"/>
                <a:cs typeface="Calibri"/>
              </a:rPr>
              <a:t>Model could be sophisticated and require a great deal of computation</a:t>
            </a:r>
          </a:p>
          <a:p>
            <a:pPr lvl="1">
              <a:lnSpc>
                <a:spcPct val="80000"/>
              </a:lnSpc>
            </a:pPr>
            <a:r>
              <a:rPr lang="en-US" sz="2000" dirty="0" smtClean="0">
                <a:latin typeface="Calibri"/>
                <a:cs typeface="Calibri"/>
              </a:rPr>
              <a:t>We have a chance node for any outcome out of our control: opponent or environment</a:t>
            </a:r>
          </a:p>
          <a:p>
            <a:pPr lvl="1">
              <a:lnSpc>
                <a:spcPct val="80000"/>
              </a:lnSpc>
            </a:pPr>
            <a:r>
              <a:rPr lang="en-US" sz="2000" dirty="0" smtClean="0">
                <a:latin typeface="Calibri"/>
                <a:cs typeface="Calibri"/>
              </a:rPr>
              <a:t>The model might say that adversarial actions are likely!</a:t>
            </a:r>
          </a:p>
          <a:p>
            <a:pPr>
              <a:lnSpc>
                <a:spcPct val="80000"/>
              </a:lnSpc>
            </a:pPr>
            <a:endParaRPr lang="en-US" sz="2400" dirty="0" smtClean="0">
              <a:latin typeface="Calibri"/>
              <a:cs typeface="Calibri"/>
            </a:endParaRPr>
          </a:p>
          <a:p>
            <a:pPr>
              <a:lnSpc>
                <a:spcPct val="80000"/>
              </a:lnSpc>
            </a:pPr>
            <a:r>
              <a:rPr lang="en-US" sz="2400" dirty="0" smtClean="0">
                <a:latin typeface="Calibri"/>
                <a:cs typeface="Calibri"/>
              </a:rPr>
              <a:t>For now, assume each chance node magically comes along with probabilities that specify the distribution over its outcomes</a:t>
            </a:r>
          </a:p>
        </p:txBody>
      </p:sp>
      <p:sp>
        <p:nvSpPr>
          <p:cNvPr id="11266" name="Rectangle 2"/>
          <p:cNvSpPr>
            <a:spLocks noGrp="1" noChangeArrowheads="1"/>
          </p:cNvSpPr>
          <p:nvPr>
            <p:ph type="title"/>
          </p:nvPr>
        </p:nvSpPr>
        <p:spPr/>
        <p:txBody>
          <a:bodyPr/>
          <a:lstStyle/>
          <a:p>
            <a:r>
              <a:rPr lang="en-US" smtClean="0">
                <a:latin typeface="Calibri"/>
                <a:cs typeface="Calibri"/>
              </a:rPr>
              <a:t>What Probabilities to Use?</a:t>
            </a:r>
          </a:p>
        </p:txBody>
      </p:sp>
      <p:grpSp>
        <p:nvGrpSpPr>
          <p:cNvPr id="11268" name="Group 50"/>
          <p:cNvGrpSpPr>
            <a:grpSpLocks/>
          </p:cNvGrpSpPr>
          <p:nvPr/>
        </p:nvGrpSpPr>
        <p:grpSpPr bwMode="auto">
          <a:xfrm>
            <a:off x="8382000" y="1676400"/>
            <a:ext cx="2819400" cy="3733800"/>
            <a:chOff x="3408" y="1248"/>
            <a:chExt cx="1776" cy="2352"/>
          </a:xfrm>
        </p:grpSpPr>
        <p:sp>
          <p:nvSpPr>
            <p:cNvPr id="11271" name="AutoShape 27"/>
            <p:cNvSpPr>
              <a:spLocks noChangeArrowheads="1"/>
            </p:cNvSpPr>
            <p:nvPr/>
          </p:nvSpPr>
          <p:spPr bwMode="auto">
            <a:xfrm>
              <a:off x="4141" y="1248"/>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11272" name="AutoShape 28"/>
            <p:cNvCxnSpPr>
              <a:cxnSpLocks noChangeShapeType="1"/>
              <a:stCxn id="11271" idx="3"/>
              <a:endCxn id="11278" idx="0"/>
            </p:cNvCxnSpPr>
            <p:nvPr/>
          </p:nvCxnSpPr>
          <p:spPr bwMode="auto">
            <a:xfrm flipH="1">
              <a:off x="3871" y="1392"/>
              <a:ext cx="360" cy="289"/>
            </a:xfrm>
            <a:prstGeom prst="straightConnector1">
              <a:avLst/>
            </a:prstGeom>
            <a:noFill/>
            <a:ln w="9525">
              <a:solidFill>
                <a:schemeClr val="tx1"/>
              </a:solidFill>
              <a:round/>
              <a:headEnd/>
              <a:tailEnd type="triangle" w="med" len="med"/>
            </a:ln>
          </p:spPr>
        </p:cxnSp>
        <p:cxnSp>
          <p:nvCxnSpPr>
            <p:cNvPr id="11273" name="AutoShape 29"/>
            <p:cNvCxnSpPr>
              <a:cxnSpLocks noChangeShapeType="1"/>
              <a:stCxn id="11271" idx="3"/>
              <a:endCxn id="11279" idx="0"/>
            </p:cNvCxnSpPr>
            <p:nvPr/>
          </p:nvCxnSpPr>
          <p:spPr bwMode="auto">
            <a:xfrm>
              <a:off x="4231" y="1392"/>
              <a:ext cx="361" cy="289"/>
            </a:xfrm>
            <a:prstGeom prst="straightConnector1">
              <a:avLst/>
            </a:prstGeom>
            <a:noFill/>
            <a:ln w="9525">
              <a:solidFill>
                <a:schemeClr val="tx1"/>
              </a:solidFill>
              <a:round/>
              <a:headEnd/>
              <a:tailEnd type="triangle" w="med" len="med"/>
            </a:ln>
          </p:spPr>
        </p:cxnSp>
        <p:cxnSp>
          <p:nvCxnSpPr>
            <p:cNvPr id="11274" name="AutoShape 30"/>
            <p:cNvCxnSpPr>
              <a:cxnSpLocks noChangeShapeType="1"/>
            </p:cNvCxnSpPr>
            <p:nvPr/>
          </p:nvCxnSpPr>
          <p:spPr bwMode="auto">
            <a:xfrm flipH="1">
              <a:off x="3690" y="1861"/>
              <a:ext cx="181" cy="470"/>
            </a:xfrm>
            <a:prstGeom prst="straightConnector1">
              <a:avLst/>
            </a:prstGeom>
            <a:noFill/>
            <a:ln w="9525">
              <a:solidFill>
                <a:schemeClr val="tx1"/>
              </a:solidFill>
              <a:round/>
              <a:headEnd/>
              <a:tailEnd type="triangle" w="med" len="med"/>
            </a:ln>
          </p:spPr>
        </p:cxnSp>
        <p:cxnSp>
          <p:nvCxnSpPr>
            <p:cNvPr id="11275" name="AutoShape 31"/>
            <p:cNvCxnSpPr>
              <a:cxnSpLocks noChangeShapeType="1"/>
            </p:cNvCxnSpPr>
            <p:nvPr/>
          </p:nvCxnSpPr>
          <p:spPr bwMode="auto">
            <a:xfrm>
              <a:off x="3871" y="1861"/>
              <a:ext cx="144" cy="470"/>
            </a:xfrm>
            <a:prstGeom prst="straightConnector1">
              <a:avLst/>
            </a:prstGeom>
            <a:noFill/>
            <a:ln w="9525">
              <a:solidFill>
                <a:schemeClr val="tx1"/>
              </a:solidFill>
              <a:round/>
              <a:headEnd/>
              <a:tailEnd type="triangle" w="med" len="med"/>
            </a:ln>
          </p:spPr>
        </p:cxnSp>
        <p:cxnSp>
          <p:nvCxnSpPr>
            <p:cNvPr id="11276" name="AutoShape 32"/>
            <p:cNvCxnSpPr>
              <a:cxnSpLocks noChangeShapeType="1"/>
            </p:cNvCxnSpPr>
            <p:nvPr/>
          </p:nvCxnSpPr>
          <p:spPr bwMode="auto">
            <a:xfrm flipH="1">
              <a:off x="4412" y="1861"/>
              <a:ext cx="180" cy="470"/>
            </a:xfrm>
            <a:prstGeom prst="straightConnector1">
              <a:avLst/>
            </a:prstGeom>
            <a:noFill/>
            <a:ln w="9525">
              <a:solidFill>
                <a:schemeClr val="tx1"/>
              </a:solidFill>
              <a:round/>
              <a:headEnd/>
              <a:tailEnd type="triangle" w="med" len="med"/>
            </a:ln>
          </p:spPr>
        </p:cxnSp>
        <p:cxnSp>
          <p:nvCxnSpPr>
            <p:cNvPr id="11277" name="AutoShape 33"/>
            <p:cNvCxnSpPr>
              <a:cxnSpLocks noChangeShapeType="1"/>
            </p:cNvCxnSpPr>
            <p:nvPr/>
          </p:nvCxnSpPr>
          <p:spPr bwMode="auto">
            <a:xfrm>
              <a:off x="4592" y="1861"/>
              <a:ext cx="180" cy="470"/>
            </a:xfrm>
            <a:prstGeom prst="straightConnector1">
              <a:avLst/>
            </a:prstGeom>
            <a:noFill/>
            <a:ln w="9525">
              <a:solidFill>
                <a:schemeClr val="tx1"/>
              </a:solidFill>
              <a:round/>
              <a:headEnd/>
              <a:tailEnd type="triangle" w="med" len="med"/>
            </a:ln>
          </p:spPr>
        </p:cxnSp>
        <p:sp>
          <p:nvSpPr>
            <p:cNvPr id="11278" name="Oval 34"/>
            <p:cNvSpPr>
              <a:spLocks noChangeArrowheads="1"/>
            </p:cNvSpPr>
            <p:nvPr/>
          </p:nvSpPr>
          <p:spPr bwMode="auto">
            <a:xfrm>
              <a:off x="3780" y="168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79" name="Oval 35"/>
            <p:cNvSpPr>
              <a:spLocks noChangeArrowheads="1"/>
            </p:cNvSpPr>
            <p:nvPr/>
          </p:nvSpPr>
          <p:spPr bwMode="auto">
            <a:xfrm>
              <a:off x="4502" y="168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11280" name="Picture 36"/>
            <p:cNvPicPr>
              <a:picLocks noChangeAspect="1" noChangeArrowheads="1"/>
            </p:cNvPicPr>
            <p:nvPr/>
          </p:nvPicPr>
          <p:blipFill>
            <a:blip r:embed="rId2" cstate="print"/>
            <a:srcRect/>
            <a:stretch>
              <a:fillRect/>
            </a:stretch>
          </p:blipFill>
          <p:spPr bwMode="auto">
            <a:xfrm>
              <a:off x="5022" y="1681"/>
              <a:ext cx="162" cy="126"/>
            </a:xfrm>
            <a:prstGeom prst="rect">
              <a:avLst/>
            </a:prstGeom>
            <a:noFill/>
            <a:ln w="9525">
              <a:noFill/>
              <a:miter lim="800000"/>
              <a:headEnd/>
              <a:tailEnd/>
            </a:ln>
          </p:spPr>
        </p:pic>
        <p:pic>
          <p:nvPicPr>
            <p:cNvPr id="11281" name="Picture 37"/>
            <p:cNvPicPr>
              <a:picLocks noChangeAspect="1" noChangeArrowheads="1"/>
            </p:cNvPicPr>
            <p:nvPr/>
          </p:nvPicPr>
          <p:blipFill>
            <a:blip r:embed="rId3" cstate="print"/>
            <a:srcRect/>
            <a:stretch>
              <a:fillRect/>
            </a:stretch>
          </p:blipFill>
          <p:spPr bwMode="auto">
            <a:xfrm>
              <a:off x="5028" y="2367"/>
              <a:ext cx="148" cy="133"/>
            </a:xfrm>
            <a:prstGeom prst="rect">
              <a:avLst/>
            </a:prstGeom>
            <a:noFill/>
            <a:ln w="9525">
              <a:noFill/>
              <a:miter lim="800000"/>
              <a:headEnd/>
              <a:tailEnd/>
            </a:ln>
          </p:spPr>
        </p:pic>
        <p:pic>
          <p:nvPicPr>
            <p:cNvPr id="11282" name="Picture 38"/>
            <p:cNvPicPr>
              <a:picLocks noChangeAspect="1" noChangeArrowheads="1"/>
            </p:cNvPicPr>
            <p:nvPr/>
          </p:nvPicPr>
          <p:blipFill>
            <a:blip r:embed="rId4" cstate="print"/>
            <a:srcRect/>
            <a:stretch>
              <a:fillRect/>
            </a:stretch>
          </p:blipFill>
          <p:spPr bwMode="auto">
            <a:xfrm>
              <a:off x="5013" y="1248"/>
              <a:ext cx="162" cy="141"/>
            </a:xfrm>
            <a:prstGeom prst="rect">
              <a:avLst/>
            </a:prstGeom>
            <a:noFill/>
            <a:ln w="9525">
              <a:noFill/>
              <a:miter lim="800000"/>
              <a:headEnd/>
              <a:tailEnd/>
            </a:ln>
          </p:spPr>
        </p:pic>
        <p:sp>
          <p:nvSpPr>
            <p:cNvPr id="11283" name="Oval 40"/>
            <p:cNvSpPr>
              <a:spLocks noChangeArrowheads="1"/>
            </p:cNvSpPr>
            <p:nvPr/>
          </p:nvSpPr>
          <p:spPr bwMode="auto">
            <a:xfrm>
              <a:off x="3961"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4" name="Oval 41"/>
            <p:cNvSpPr>
              <a:spLocks noChangeArrowheads="1"/>
            </p:cNvSpPr>
            <p:nvPr/>
          </p:nvSpPr>
          <p:spPr bwMode="auto">
            <a:xfrm>
              <a:off x="4321"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5" name="Oval 42"/>
            <p:cNvSpPr>
              <a:spLocks noChangeArrowheads="1"/>
            </p:cNvSpPr>
            <p:nvPr/>
          </p:nvSpPr>
          <p:spPr bwMode="auto">
            <a:xfrm>
              <a:off x="4682"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11286" name="AutoShape 43"/>
            <p:cNvCxnSpPr>
              <a:cxnSpLocks noChangeShapeType="1"/>
            </p:cNvCxnSpPr>
            <p:nvPr/>
          </p:nvCxnSpPr>
          <p:spPr bwMode="auto">
            <a:xfrm>
              <a:off x="3696" y="2496"/>
              <a:ext cx="180" cy="470"/>
            </a:xfrm>
            <a:prstGeom prst="straightConnector1">
              <a:avLst/>
            </a:prstGeom>
            <a:noFill/>
            <a:ln w="9525">
              <a:solidFill>
                <a:schemeClr val="tx1"/>
              </a:solidFill>
              <a:round/>
              <a:headEnd/>
              <a:tailEnd type="triangle" w="med" len="med"/>
            </a:ln>
          </p:spPr>
        </p:cxnSp>
        <p:sp>
          <p:nvSpPr>
            <p:cNvPr id="11287" name="Line 44"/>
            <p:cNvSpPr>
              <a:spLocks noChangeShapeType="1"/>
            </p:cNvSpPr>
            <p:nvPr/>
          </p:nvSpPr>
          <p:spPr bwMode="auto">
            <a:xfrm flipH="1">
              <a:off x="3552" y="2496"/>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88" name="AutoShape 45"/>
            <p:cNvSpPr>
              <a:spLocks noChangeArrowheads="1"/>
            </p:cNvSpPr>
            <p:nvPr/>
          </p:nvSpPr>
          <p:spPr bwMode="auto">
            <a:xfrm>
              <a:off x="3456" y="2976"/>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11289" name="Picture 46"/>
            <p:cNvPicPr>
              <a:picLocks noChangeAspect="1" noChangeArrowheads="1"/>
            </p:cNvPicPr>
            <p:nvPr/>
          </p:nvPicPr>
          <p:blipFill>
            <a:blip r:embed="rId4" cstate="print"/>
            <a:srcRect/>
            <a:stretch>
              <a:fillRect/>
            </a:stretch>
          </p:blipFill>
          <p:spPr bwMode="auto">
            <a:xfrm>
              <a:off x="5022" y="2976"/>
              <a:ext cx="162" cy="141"/>
            </a:xfrm>
            <a:prstGeom prst="rect">
              <a:avLst/>
            </a:prstGeom>
            <a:noFill/>
            <a:ln w="9525">
              <a:noFill/>
              <a:miter lim="800000"/>
              <a:headEnd/>
              <a:tailEnd/>
            </a:ln>
          </p:spPr>
        </p:pic>
        <p:cxnSp>
          <p:nvCxnSpPr>
            <p:cNvPr id="11290" name="AutoShape 47"/>
            <p:cNvCxnSpPr>
              <a:cxnSpLocks noChangeShapeType="1"/>
            </p:cNvCxnSpPr>
            <p:nvPr/>
          </p:nvCxnSpPr>
          <p:spPr bwMode="auto">
            <a:xfrm>
              <a:off x="3552" y="3120"/>
              <a:ext cx="180" cy="470"/>
            </a:xfrm>
            <a:prstGeom prst="straightConnector1">
              <a:avLst/>
            </a:prstGeom>
            <a:noFill/>
            <a:ln w="9525">
              <a:solidFill>
                <a:schemeClr val="tx1"/>
              </a:solidFill>
              <a:round/>
              <a:headEnd/>
              <a:tailEnd type="triangle" w="med" len="med"/>
            </a:ln>
          </p:spPr>
        </p:cxnSp>
        <p:sp>
          <p:nvSpPr>
            <p:cNvPr id="11291" name="Line 48"/>
            <p:cNvSpPr>
              <a:spLocks noChangeShapeType="1"/>
            </p:cNvSpPr>
            <p:nvPr/>
          </p:nvSpPr>
          <p:spPr bwMode="auto">
            <a:xfrm flipH="1">
              <a:off x="3408" y="3120"/>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92" name="Oval 39"/>
            <p:cNvSpPr>
              <a:spLocks noChangeArrowheads="1"/>
            </p:cNvSpPr>
            <p:nvPr/>
          </p:nvSpPr>
          <p:spPr bwMode="auto">
            <a:xfrm>
              <a:off x="3600"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grpSp>
      <p:sp>
        <p:nvSpPr>
          <p:cNvPr id="11269" name="Text Box 51"/>
          <p:cNvSpPr txBox="1">
            <a:spLocks noChangeArrowheads="1"/>
          </p:cNvSpPr>
          <p:nvPr/>
        </p:nvSpPr>
        <p:spPr bwMode="auto">
          <a:xfrm>
            <a:off x="8077200" y="5715001"/>
            <a:ext cx="3886200" cy="923330"/>
          </a:xfrm>
          <a:prstGeom prst="rect">
            <a:avLst/>
          </a:prstGeom>
          <a:noFill/>
          <a:ln w="9525">
            <a:noFill/>
            <a:miter lim="800000"/>
            <a:headEnd/>
            <a:tailEnd/>
          </a:ln>
        </p:spPr>
        <p:txBody>
          <a:bodyPr>
            <a:spAutoFit/>
          </a:bodyPr>
          <a:lstStyle/>
          <a:p>
            <a:pPr algn="ctr">
              <a:spcBef>
                <a:spcPct val="50000"/>
              </a:spcBef>
            </a:pPr>
            <a:r>
              <a:rPr lang="en-US" i="1" dirty="0">
                <a:solidFill>
                  <a:srgbClr val="CC0000"/>
                </a:solidFill>
                <a:latin typeface="Calibri"/>
                <a:cs typeface="Calibri"/>
              </a:rPr>
              <a:t>Having a probabilistic belief about </a:t>
            </a:r>
            <a:r>
              <a:rPr lang="en-US" i="1" dirty="0" smtClean="0">
                <a:solidFill>
                  <a:srgbClr val="CC0000"/>
                </a:solidFill>
                <a:latin typeface="Calibri"/>
                <a:cs typeface="Calibri"/>
              </a:rPr>
              <a:t>another </a:t>
            </a:r>
            <a:r>
              <a:rPr lang="en-US" i="1" dirty="0">
                <a:solidFill>
                  <a:srgbClr val="CC0000"/>
                </a:solidFill>
                <a:latin typeface="Calibri"/>
                <a:cs typeface="Calibri"/>
              </a:rPr>
              <a:t>agent’s action does not mean that </a:t>
            </a:r>
            <a:r>
              <a:rPr lang="en-US" i="1" dirty="0" smtClean="0">
                <a:solidFill>
                  <a:srgbClr val="CC0000"/>
                </a:solidFill>
                <a:latin typeface="Calibri"/>
                <a:cs typeface="Calibri"/>
              </a:rPr>
              <a:t>the agent </a:t>
            </a:r>
            <a:r>
              <a:rPr lang="en-US" i="1" dirty="0">
                <a:solidFill>
                  <a:srgbClr val="CC0000"/>
                </a:solidFill>
                <a:latin typeface="Calibri"/>
                <a:cs typeface="Calibri"/>
              </a:rPr>
              <a:t>is flipping any coins!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6708" y="1519387"/>
            <a:ext cx="2206625" cy="227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3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099"/>
                                        </p:tgtEl>
                                        <p:attrNameLst>
                                          <p:attrName>ppt_x</p:attrName>
                                        </p:attrNameLst>
                                      </p:cBhvr>
                                      <p:tavLst>
                                        <p:tav tm="0">
                                          <p:val>
                                            <p:strVal val="ppt_x"/>
                                          </p:val>
                                        </p:tav>
                                        <p:tav tm="100000">
                                          <p:val>
                                            <p:strVal val="1+ppt_w/2"/>
                                          </p:val>
                                        </p:tav>
                                      </p:tavLst>
                                    </p:anim>
                                    <p:anim calcmode="lin" valueType="num">
                                      <p:cBhvr additive="base">
                                        <p:cTn id="13" dur="500"/>
                                        <p:tgtEl>
                                          <p:spTgt spid="4099"/>
                                        </p:tgtEl>
                                        <p:attrNameLst>
                                          <p:attrName>ppt_y</p:attrName>
                                        </p:attrNameLst>
                                      </p:cBhvr>
                                      <p:tavLst>
                                        <p:tav tm="0">
                                          <p:val>
                                            <p:strVal val="ppt_y"/>
                                          </p:val>
                                        </p:tav>
                                        <p:tav tm="100000">
                                          <p:val>
                                            <p:strVal val="ppt_y"/>
                                          </p:val>
                                        </p:tav>
                                      </p:tavLst>
                                    </p:anim>
                                    <p:set>
                                      <p:cBhvr>
                                        <p:cTn id="1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Informed Probabilities</a:t>
            </a:r>
            <a:endParaRPr lang="en-US" dirty="0"/>
          </a:p>
        </p:txBody>
      </p:sp>
      <p:sp>
        <p:nvSpPr>
          <p:cNvPr id="3" name="Content Placeholder 2"/>
          <p:cNvSpPr>
            <a:spLocks noGrp="1"/>
          </p:cNvSpPr>
          <p:nvPr>
            <p:ph idx="1"/>
          </p:nvPr>
        </p:nvSpPr>
        <p:spPr/>
        <p:txBody>
          <a:bodyPr/>
          <a:lstStyle/>
          <a:p>
            <a:r>
              <a:rPr lang="en-US" sz="2400" dirty="0" smtClean="0"/>
              <a:t>Let’s say you know that your opponent is actually running a depth 2 </a:t>
            </a:r>
            <a:r>
              <a:rPr lang="en-US" sz="2400" dirty="0" err="1" smtClean="0"/>
              <a:t>minimax</a:t>
            </a:r>
            <a:r>
              <a:rPr lang="en-US" sz="2400" dirty="0" smtClean="0"/>
              <a:t>, using the result 80% of the time, and moving randomly otherwise</a:t>
            </a:r>
          </a:p>
          <a:p>
            <a:r>
              <a:rPr lang="en-US" sz="2400" dirty="0" smtClean="0"/>
              <a:t>Question: What tree search should you use?  </a:t>
            </a:r>
          </a:p>
          <a:p>
            <a:endParaRPr lang="en-US" sz="2400" dirty="0"/>
          </a:p>
        </p:txBody>
      </p:sp>
      <p:sp>
        <p:nvSpPr>
          <p:cNvPr id="29" name="Cloud Callout 28"/>
          <p:cNvSpPr/>
          <p:nvPr/>
        </p:nvSpPr>
        <p:spPr>
          <a:xfrm>
            <a:off x="533400" y="3352800"/>
            <a:ext cx="2286000" cy="2362200"/>
          </a:xfrm>
          <a:prstGeom prst="cloudCallout">
            <a:avLst>
              <a:gd name="adj1" fmla="val 85321"/>
              <a:gd name="adj2" fmla="val -25814"/>
            </a:avLst>
          </a:prstGeom>
          <a:solidFill>
            <a:srgbClr val="B5ED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914400" y="3886200"/>
            <a:ext cx="1524000" cy="943442"/>
            <a:chOff x="7620000" y="2801226"/>
            <a:chExt cx="3352800" cy="2075574"/>
          </a:xfrm>
        </p:grpSpPr>
        <p:sp>
          <p:nvSpPr>
            <p:cNvPr id="40" name="AutoShape 5"/>
            <p:cNvSpPr>
              <a:spLocks noChangeArrowheads="1"/>
            </p:cNvSpPr>
            <p:nvPr/>
          </p:nvSpPr>
          <p:spPr bwMode="auto">
            <a:xfrm>
              <a:off x="82296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41" name="AutoShape 6"/>
            <p:cNvSpPr>
              <a:spLocks noChangeArrowheads="1"/>
            </p:cNvSpPr>
            <p:nvPr/>
          </p:nvSpPr>
          <p:spPr bwMode="auto">
            <a:xfrm rot="10800000">
              <a:off x="7848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42" name="AutoShape 7"/>
            <p:cNvSpPr>
              <a:spLocks noChangeArrowheads="1"/>
            </p:cNvSpPr>
            <p:nvPr/>
          </p:nvSpPr>
          <p:spPr bwMode="auto">
            <a:xfrm rot="10800000">
              <a:off x="8610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43" name="AutoShape 12"/>
            <p:cNvCxnSpPr>
              <a:cxnSpLocks noChangeShapeType="1"/>
              <a:stCxn id="40" idx="3"/>
              <a:endCxn id="41" idx="3"/>
            </p:cNvCxnSpPr>
            <p:nvPr/>
          </p:nvCxnSpPr>
          <p:spPr bwMode="auto">
            <a:xfrm flipH="1">
              <a:off x="8039100" y="3733800"/>
              <a:ext cx="381000" cy="304800"/>
            </a:xfrm>
            <a:prstGeom prst="straightConnector1">
              <a:avLst/>
            </a:prstGeom>
            <a:noFill/>
            <a:ln w="9525">
              <a:solidFill>
                <a:schemeClr val="tx1"/>
              </a:solidFill>
              <a:round/>
              <a:headEnd/>
              <a:tailEnd type="triangle" w="med" len="med"/>
            </a:ln>
          </p:spPr>
        </p:cxnSp>
        <p:cxnSp>
          <p:nvCxnSpPr>
            <p:cNvPr id="44" name="AutoShape 13"/>
            <p:cNvCxnSpPr>
              <a:cxnSpLocks noChangeShapeType="1"/>
              <a:stCxn id="40" idx="3"/>
              <a:endCxn id="42" idx="3"/>
            </p:cNvCxnSpPr>
            <p:nvPr/>
          </p:nvCxnSpPr>
          <p:spPr bwMode="auto">
            <a:xfrm>
              <a:off x="8420100" y="3733800"/>
              <a:ext cx="381000" cy="304800"/>
            </a:xfrm>
            <a:prstGeom prst="straightConnector1">
              <a:avLst/>
            </a:prstGeom>
            <a:noFill/>
            <a:ln w="9525">
              <a:solidFill>
                <a:schemeClr val="tx1"/>
              </a:solidFill>
              <a:round/>
              <a:headEnd/>
              <a:tailEnd type="triangle" w="med" len="med"/>
            </a:ln>
          </p:spPr>
        </p:cxnSp>
        <p:sp>
          <p:nvSpPr>
            <p:cNvPr id="49" name="AutoShape 5"/>
            <p:cNvSpPr>
              <a:spLocks noChangeArrowheads="1"/>
            </p:cNvSpPr>
            <p:nvPr/>
          </p:nvSpPr>
          <p:spPr bwMode="auto">
            <a:xfrm>
              <a:off x="99822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50" name="AutoShape 6"/>
            <p:cNvSpPr>
              <a:spLocks noChangeArrowheads="1"/>
            </p:cNvSpPr>
            <p:nvPr/>
          </p:nvSpPr>
          <p:spPr bwMode="auto">
            <a:xfrm rot="10800000">
              <a:off x="9601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51" name="AutoShape 7"/>
            <p:cNvSpPr>
              <a:spLocks noChangeArrowheads="1"/>
            </p:cNvSpPr>
            <p:nvPr/>
          </p:nvSpPr>
          <p:spPr bwMode="auto">
            <a:xfrm rot="10800000">
              <a:off x="10363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52" name="AutoShape 12"/>
            <p:cNvCxnSpPr>
              <a:cxnSpLocks noChangeShapeType="1"/>
              <a:stCxn id="49" idx="3"/>
              <a:endCxn id="50" idx="3"/>
            </p:cNvCxnSpPr>
            <p:nvPr/>
          </p:nvCxnSpPr>
          <p:spPr bwMode="auto">
            <a:xfrm flipH="1">
              <a:off x="9791700" y="3733800"/>
              <a:ext cx="381000" cy="304800"/>
            </a:xfrm>
            <a:prstGeom prst="straightConnector1">
              <a:avLst/>
            </a:prstGeom>
            <a:noFill/>
            <a:ln w="9525">
              <a:solidFill>
                <a:schemeClr val="tx1"/>
              </a:solidFill>
              <a:round/>
              <a:headEnd/>
              <a:tailEnd type="triangle" w="med" len="med"/>
            </a:ln>
          </p:spPr>
        </p:cxnSp>
        <p:cxnSp>
          <p:nvCxnSpPr>
            <p:cNvPr id="53" name="AutoShape 13"/>
            <p:cNvCxnSpPr>
              <a:cxnSpLocks noChangeShapeType="1"/>
              <a:stCxn id="49" idx="3"/>
              <a:endCxn id="51" idx="3"/>
            </p:cNvCxnSpPr>
            <p:nvPr/>
          </p:nvCxnSpPr>
          <p:spPr bwMode="auto">
            <a:xfrm>
              <a:off x="10172700" y="3733800"/>
              <a:ext cx="381000" cy="304800"/>
            </a:xfrm>
            <a:prstGeom prst="straightConnector1">
              <a:avLst/>
            </a:prstGeom>
            <a:noFill/>
            <a:ln w="9525">
              <a:solidFill>
                <a:schemeClr val="tx1"/>
              </a:solidFill>
              <a:round/>
              <a:headEnd/>
              <a:tailEnd type="triangle" w="med" len="med"/>
            </a:ln>
          </p:spPr>
        </p:cxnSp>
        <p:cxnSp>
          <p:nvCxnSpPr>
            <p:cNvPr id="54" name="AutoShape 12"/>
            <p:cNvCxnSpPr>
              <a:cxnSpLocks noChangeShapeType="1"/>
              <a:stCxn id="58" idx="0"/>
              <a:endCxn id="40" idx="0"/>
            </p:cNvCxnSpPr>
            <p:nvPr/>
          </p:nvCxnSpPr>
          <p:spPr bwMode="auto">
            <a:xfrm flipH="1">
              <a:off x="8420100" y="3106025"/>
              <a:ext cx="838200" cy="322973"/>
            </a:xfrm>
            <a:prstGeom prst="straightConnector1">
              <a:avLst/>
            </a:prstGeom>
            <a:noFill/>
            <a:ln w="9525">
              <a:solidFill>
                <a:schemeClr val="tx1"/>
              </a:solidFill>
              <a:round/>
              <a:headEnd/>
              <a:tailEnd type="triangle" w="med" len="med"/>
            </a:ln>
          </p:spPr>
        </p:cxnSp>
        <p:cxnSp>
          <p:nvCxnSpPr>
            <p:cNvPr id="55" name="AutoShape 13"/>
            <p:cNvCxnSpPr>
              <a:cxnSpLocks noChangeShapeType="1"/>
              <a:stCxn id="58" idx="0"/>
              <a:endCxn id="49" idx="0"/>
            </p:cNvCxnSpPr>
            <p:nvPr/>
          </p:nvCxnSpPr>
          <p:spPr bwMode="auto">
            <a:xfrm>
              <a:off x="9258300" y="3106025"/>
              <a:ext cx="914399" cy="322973"/>
            </a:xfrm>
            <a:prstGeom prst="straightConnector1">
              <a:avLst/>
            </a:prstGeom>
            <a:noFill/>
            <a:ln w="28575">
              <a:solidFill>
                <a:srgbClr val="C00000"/>
              </a:solidFill>
              <a:round/>
              <a:headEnd/>
              <a:tailEnd type="triangle" w="med" len="med"/>
            </a:ln>
          </p:spPr>
        </p:cxnSp>
        <p:sp>
          <p:nvSpPr>
            <p:cNvPr id="58" name="AutoShape 7"/>
            <p:cNvSpPr>
              <a:spLocks noChangeArrowheads="1"/>
            </p:cNvSpPr>
            <p:nvPr/>
          </p:nvSpPr>
          <p:spPr bwMode="auto">
            <a:xfrm rot="10800000">
              <a:off x="9067800" y="2801226"/>
              <a:ext cx="381000" cy="304799"/>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61" name="AutoShape 5"/>
            <p:cNvSpPr>
              <a:spLocks noChangeArrowheads="1"/>
            </p:cNvSpPr>
            <p:nvPr/>
          </p:nvSpPr>
          <p:spPr bwMode="auto">
            <a:xfrm>
              <a:off x="7620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62" name="AutoShape 5"/>
            <p:cNvSpPr>
              <a:spLocks noChangeArrowheads="1"/>
            </p:cNvSpPr>
            <p:nvPr/>
          </p:nvSpPr>
          <p:spPr bwMode="auto">
            <a:xfrm>
              <a:off x="8001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63" name="AutoShape 12"/>
            <p:cNvCxnSpPr>
              <a:cxnSpLocks noChangeShapeType="1"/>
              <a:stCxn id="41" idx="0"/>
              <a:endCxn id="61" idx="0"/>
            </p:cNvCxnSpPr>
            <p:nvPr/>
          </p:nvCxnSpPr>
          <p:spPr bwMode="auto">
            <a:xfrm flipH="1">
              <a:off x="7810500" y="4343400"/>
              <a:ext cx="228600" cy="228600"/>
            </a:xfrm>
            <a:prstGeom prst="straightConnector1">
              <a:avLst/>
            </a:prstGeom>
            <a:noFill/>
            <a:ln w="9525">
              <a:solidFill>
                <a:schemeClr val="tx1"/>
              </a:solidFill>
              <a:round/>
              <a:headEnd/>
              <a:tailEnd type="triangle" w="med" len="med"/>
            </a:ln>
          </p:spPr>
        </p:cxnSp>
        <p:cxnSp>
          <p:nvCxnSpPr>
            <p:cNvPr id="64" name="AutoShape 13"/>
            <p:cNvCxnSpPr>
              <a:cxnSpLocks noChangeShapeType="1"/>
              <a:stCxn id="41" idx="0"/>
              <a:endCxn id="62" idx="0"/>
            </p:cNvCxnSpPr>
            <p:nvPr/>
          </p:nvCxnSpPr>
          <p:spPr bwMode="auto">
            <a:xfrm>
              <a:off x="8039100" y="4343400"/>
              <a:ext cx="152400" cy="228600"/>
            </a:xfrm>
            <a:prstGeom prst="straightConnector1">
              <a:avLst/>
            </a:prstGeom>
            <a:noFill/>
            <a:ln w="9525">
              <a:solidFill>
                <a:schemeClr val="tx1"/>
              </a:solidFill>
              <a:round/>
              <a:headEnd/>
              <a:tailEnd type="triangle" w="med" len="med"/>
            </a:ln>
          </p:spPr>
        </p:cxnSp>
        <p:sp>
          <p:nvSpPr>
            <p:cNvPr id="70" name="AutoShape 5"/>
            <p:cNvSpPr>
              <a:spLocks noChangeArrowheads="1"/>
            </p:cNvSpPr>
            <p:nvPr/>
          </p:nvSpPr>
          <p:spPr bwMode="auto">
            <a:xfrm>
              <a:off x="8458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5"/>
            <p:cNvSpPr>
              <a:spLocks noChangeArrowheads="1"/>
            </p:cNvSpPr>
            <p:nvPr/>
          </p:nvSpPr>
          <p:spPr bwMode="auto">
            <a:xfrm>
              <a:off x="8839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2" name="AutoShape 12"/>
            <p:cNvCxnSpPr>
              <a:cxnSpLocks noChangeShapeType="1"/>
              <a:stCxn id="42" idx="0"/>
              <a:endCxn id="70" idx="0"/>
            </p:cNvCxnSpPr>
            <p:nvPr/>
          </p:nvCxnSpPr>
          <p:spPr bwMode="auto">
            <a:xfrm flipH="1">
              <a:off x="8648700" y="4343400"/>
              <a:ext cx="152400" cy="228600"/>
            </a:xfrm>
            <a:prstGeom prst="straightConnector1">
              <a:avLst/>
            </a:prstGeom>
            <a:noFill/>
            <a:ln w="9525">
              <a:solidFill>
                <a:schemeClr val="tx1"/>
              </a:solidFill>
              <a:round/>
              <a:headEnd/>
              <a:tailEnd type="triangle" w="med" len="med"/>
            </a:ln>
          </p:spPr>
        </p:cxnSp>
        <p:cxnSp>
          <p:nvCxnSpPr>
            <p:cNvPr id="73" name="AutoShape 13"/>
            <p:cNvCxnSpPr>
              <a:cxnSpLocks noChangeShapeType="1"/>
              <a:stCxn id="42" idx="0"/>
              <a:endCxn id="71" idx="0"/>
            </p:cNvCxnSpPr>
            <p:nvPr/>
          </p:nvCxnSpPr>
          <p:spPr bwMode="auto">
            <a:xfrm>
              <a:off x="8801100" y="4343400"/>
              <a:ext cx="228600" cy="228600"/>
            </a:xfrm>
            <a:prstGeom prst="straightConnector1">
              <a:avLst/>
            </a:prstGeom>
            <a:noFill/>
            <a:ln w="9525">
              <a:solidFill>
                <a:schemeClr val="tx1"/>
              </a:solidFill>
              <a:round/>
              <a:headEnd/>
              <a:tailEnd type="triangle" w="med" len="med"/>
            </a:ln>
          </p:spPr>
        </p:cxnSp>
        <p:sp>
          <p:nvSpPr>
            <p:cNvPr id="76" name="AutoShape 5"/>
            <p:cNvSpPr>
              <a:spLocks noChangeArrowheads="1"/>
            </p:cNvSpPr>
            <p:nvPr/>
          </p:nvSpPr>
          <p:spPr bwMode="auto">
            <a:xfrm>
              <a:off x="9372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7" name="AutoShape 5"/>
            <p:cNvSpPr>
              <a:spLocks noChangeArrowheads="1"/>
            </p:cNvSpPr>
            <p:nvPr/>
          </p:nvSpPr>
          <p:spPr bwMode="auto">
            <a:xfrm>
              <a:off x="9753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8" name="AutoShape 12"/>
            <p:cNvCxnSpPr>
              <a:cxnSpLocks noChangeShapeType="1"/>
              <a:endCxn id="76" idx="0"/>
            </p:cNvCxnSpPr>
            <p:nvPr/>
          </p:nvCxnSpPr>
          <p:spPr bwMode="auto">
            <a:xfrm flipH="1">
              <a:off x="9563100" y="4343400"/>
              <a:ext cx="228600" cy="228600"/>
            </a:xfrm>
            <a:prstGeom prst="straightConnector1">
              <a:avLst/>
            </a:prstGeom>
            <a:noFill/>
            <a:ln w="9525">
              <a:solidFill>
                <a:schemeClr val="tx1"/>
              </a:solidFill>
              <a:round/>
              <a:headEnd/>
              <a:tailEnd type="triangle" w="med" len="med"/>
            </a:ln>
          </p:spPr>
        </p:cxnSp>
        <p:cxnSp>
          <p:nvCxnSpPr>
            <p:cNvPr id="79" name="AutoShape 13"/>
            <p:cNvCxnSpPr>
              <a:cxnSpLocks noChangeShapeType="1"/>
              <a:endCxn id="77" idx="0"/>
            </p:cNvCxnSpPr>
            <p:nvPr/>
          </p:nvCxnSpPr>
          <p:spPr bwMode="auto">
            <a:xfrm>
              <a:off x="9791700" y="4343400"/>
              <a:ext cx="152400" cy="228600"/>
            </a:xfrm>
            <a:prstGeom prst="straightConnector1">
              <a:avLst/>
            </a:prstGeom>
            <a:noFill/>
            <a:ln w="9525">
              <a:solidFill>
                <a:schemeClr val="tx1"/>
              </a:solidFill>
              <a:round/>
              <a:headEnd/>
              <a:tailEnd type="triangle" w="med" len="med"/>
            </a:ln>
          </p:spPr>
        </p:cxnSp>
        <p:sp>
          <p:nvSpPr>
            <p:cNvPr id="80" name="AutoShape 5"/>
            <p:cNvSpPr>
              <a:spLocks noChangeArrowheads="1"/>
            </p:cNvSpPr>
            <p:nvPr/>
          </p:nvSpPr>
          <p:spPr bwMode="auto">
            <a:xfrm>
              <a:off x="10210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81" name="AutoShape 5"/>
            <p:cNvSpPr>
              <a:spLocks noChangeArrowheads="1"/>
            </p:cNvSpPr>
            <p:nvPr/>
          </p:nvSpPr>
          <p:spPr bwMode="auto">
            <a:xfrm>
              <a:off x="10591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82" name="AutoShape 12"/>
            <p:cNvCxnSpPr>
              <a:cxnSpLocks noChangeShapeType="1"/>
              <a:endCxn id="80" idx="0"/>
            </p:cNvCxnSpPr>
            <p:nvPr/>
          </p:nvCxnSpPr>
          <p:spPr bwMode="auto">
            <a:xfrm flipH="1">
              <a:off x="10401300" y="4343400"/>
              <a:ext cx="152400" cy="228600"/>
            </a:xfrm>
            <a:prstGeom prst="straightConnector1">
              <a:avLst/>
            </a:prstGeom>
            <a:noFill/>
            <a:ln w="9525">
              <a:solidFill>
                <a:schemeClr val="tx1"/>
              </a:solidFill>
              <a:round/>
              <a:headEnd/>
              <a:tailEnd type="triangle" w="med" len="med"/>
            </a:ln>
          </p:spPr>
        </p:cxnSp>
        <p:cxnSp>
          <p:nvCxnSpPr>
            <p:cNvPr id="83" name="AutoShape 13"/>
            <p:cNvCxnSpPr>
              <a:cxnSpLocks noChangeShapeType="1"/>
              <a:endCxn id="81" idx="0"/>
            </p:cNvCxnSpPr>
            <p:nvPr/>
          </p:nvCxnSpPr>
          <p:spPr bwMode="auto">
            <a:xfrm>
              <a:off x="10553700" y="4343400"/>
              <a:ext cx="228600" cy="228600"/>
            </a:xfrm>
            <a:prstGeom prst="straightConnector1">
              <a:avLst/>
            </a:prstGeom>
            <a:noFill/>
            <a:ln w="9525">
              <a:solidFill>
                <a:schemeClr val="tx1"/>
              </a:solidFill>
              <a:round/>
              <a:headEnd/>
              <a:tailEnd type="triangle" w="med" len="med"/>
            </a:ln>
          </p:spPr>
        </p:cxnSp>
      </p:grpSp>
      <p:sp>
        <p:nvSpPr>
          <p:cNvPr id="86" name="TextBox 85"/>
          <p:cNvSpPr txBox="1"/>
          <p:nvPr/>
        </p:nvSpPr>
        <p:spPr>
          <a:xfrm>
            <a:off x="3285392" y="4114801"/>
            <a:ext cx="1676400" cy="369332"/>
          </a:xfrm>
          <a:prstGeom prst="rect">
            <a:avLst/>
          </a:prstGeom>
          <a:noFill/>
        </p:spPr>
        <p:txBody>
          <a:bodyPr wrap="square" rtlCol="0">
            <a:spAutoFit/>
          </a:bodyPr>
          <a:lstStyle/>
          <a:p>
            <a:r>
              <a:rPr lang="en-US" dirty="0" smtClean="0">
                <a:latin typeface="Calibri" pitchFamily="34" charset="0"/>
              </a:rPr>
              <a:t>0.1          0.9</a:t>
            </a:r>
            <a:endParaRPr lang="en-US" dirty="0">
              <a:latin typeface="Calibri" pitchFamily="34" charset="0"/>
            </a:endParaRPr>
          </a:p>
        </p:txBody>
      </p:sp>
      <p:sp>
        <p:nvSpPr>
          <p:cNvPr id="88" name="Content Placeholder 2"/>
          <p:cNvSpPr txBox="1">
            <a:spLocks/>
          </p:cNvSpPr>
          <p:nvPr/>
        </p:nvSpPr>
        <p:spPr bwMode="auto">
          <a:xfrm>
            <a:off x="5943600" y="3048001"/>
            <a:ext cx="5918200" cy="323056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100000"/>
              </a:lnSpc>
              <a:spcBef>
                <a:spcPct val="20000"/>
              </a:spcBef>
              <a:spcAft>
                <a:spcPct val="0"/>
              </a:spcAft>
              <a:buClr>
                <a:schemeClr val="accent2"/>
              </a:buClr>
              <a:buSzTx/>
              <a:buFont typeface="Wingdings" pitchFamily="2" charset="2"/>
              <a:buChar char="§"/>
              <a:tabLst/>
              <a:defRPr/>
            </a:pPr>
            <a:r>
              <a:rPr kumimoji="0" lang="en-US" sz="2400" b="0" i="0" u="none" strike="noStrike" kern="0" cap="none" spc="0" normalizeH="0" baseline="0" noProof="0" dirty="0" smtClean="0">
                <a:ln>
                  <a:noFill/>
                </a:ln>
                <a:solidFill>
                  <a:schemeClr val="accent2"/>
                </a:solidFill>
                <a:effectLst/>
                <a:uLnTx/>
                <a:uFillTx/>
                <a:latin typeface="Calibri" pitchFamily="34" charset="0"/>
                <a:ea typeface="+mn-ea"/>
                <a:cs typeface="+mn-cs"/>
              </a:rPr>
              <a:t>Answer: </a:t>
            </a:r>
            <a:r>
              <a:rPr kumimoji="0" lang="en-US" sz="2400" b="0" i="0" u="none" strike="noStrike" kern="0" cap="none" spc="0" normalizeH="0" baseline="0" noProof="0" dirty="0" err="1" smtClean="0">
                <a:ln>
                  <a:noFill/>
                </a:ln>
                <a:solidFill>
                  <a:schemeClr val="accent2"/>
                </a:solidFill>
                <a:effectLst/>
                <a:uLnTx/>
                <a:uFillTx/>
                <a:latin typeface="Calibri" pitchFamily="34" charset="0"/>
                <a:ea typeface="+mn-ea"/>
                <a:cs typeface="+mn-cs"/>
              </a:rPr>
              <a:t>Expectimax</a:t>
            </a:r>
            <a:r>
              <a:rPr kumimoji="0" lang="en-US" sz="2400" b="0" i="0" u="none" strike="noStrike" kern="0" cap="none" spc="0" normalizeH="0" baseline="0" noProof="0" dirty="0" smtClean="0">
                <a:ln>
                  <a:noFill/>
                </a:ln>
                <a:solidFill>
                  <a:schemeClr val="accent2"/>
                </a:solidFill>
                <a:effectLst/>
                <a:uLnTx/>
                <a:uFillTx/>
                <a:latin typeface="Calibri" pitchFamily="34" charset="0"/>
                <a:ea typeface="+mn-ea"/>
                <a:cs typeface="+mn-cs"/>
              </a:rPr>
              <a:t>!</a:t>
            </a:r>
            <a:endParaRPr lang="en-US" sz="2400" kern="0" noProof="0" dirty="0" smtClean="0">
              <a:solidFill>
                <a:schemeClr val="accent2"/>
              </a:solidFill>
              <a:latin typeface="Calibri" pitchFamily="34" charset="0"/>
            </a:endParaRPr>
          </a:p>
          <a:p>
            <a:pPr marL="800082" lvl="1" indent="-342882">
              <a:spcBef>
                <a:spcPct val="20000"/>
              </a:spcBef>
              <a:buFont typeface="Wingdings" pitchFamily="2" charset="2"/>
              <a:buChar char="§"/>
            </a:pPr>
            <a:r>
              <a:rPr lang="en-US" sz="2000" kern="0" noProof="0" dirty="0" smtClean="0">
                <a:latin typeface="Calibri" pitchFamily="34" charset="0"/>
              </a:rPr>
              <a:t>To figure out EACH chance node’s probabilities, you have to run a simulation of your opponent</a:t>
            </a:r>
          </a:p>
          <a:p>
            <a:pPr marL="800082" lvl="1" indent="-342882">
              <a:spcBef>
                <a:spcPct val="20000"/>
              </a:spcBef>
              <a:buFont typeface="Wingdings" pitchFamily="2" charset="2"/>
              <a:buChar char="§"/>
            </a:pPr>
            <a:r>
              <a:rPr kumimoji="0" lang="en-US" sz="2000" b="0" i="0" u="none" strike="noStrike" kern="0" cap="none" spc="0" normalizeH="0" baseline="0" dirty="0" smtClean="0">
                <a:ln>
                  <a:noFill/>
                </a:ln>
                <a:effectLst/>
                <a:uLnTx/>
                <a:uFillTx/>
                <a:latin typeface="Calibri" pitchFamily="34" charset="0"/>
                <a:ea typeface="+mn-ea"/>
                <a:cs typeface="+mn-cs"/>
              </a:rPr>
              <a:t>This</a:t>
            </a:r>
            <a:r>
              <a:rPr kumimoji="0" lang="en-US" sz="2000" b="0" i="0" u="none" strike="noStrike" kern="0" cap="none" spc="0" normalizeH="0" dirty="0" smtClean="0">
                <a:ln>
                  <a:noFill/>
                </a:ln>
                <a:effectLst/>
                <a:uLnTx/>
                <a:uFillTx/>
                <a:latin typeface="Calibri" pitchFamily="34" charset="0"/>
                <a:ea typeface="+mn-ea"/>
                <a:cs typeface="+mn-cs"/>
              </a:rPr>
              <a:t> kind of thing gets very slow very quickly</a:t>
            </a:r>
          </a:p>
          <a:p>
            <a:pPr marL="800082" lvl="1" indent="-342882">
              <a:spcBef>
                <a:spcPct val="20000"/>
              </a:spcBef>
              <a:buFont typeface="Wingdings" pitchFamily="2" charset="2"/>
              <a:buChar char="§"/>
            </a:pPr>
            <a:r>
              <a:rPr lang="en-US" sz="2000" kern="0" dirty="0" smtClean="0">
                <a:latin typeface="Calibri" pitchFamily="34" charset="0"/>
              </a:rPr>
              <a:t>Even worse if you have to simulate your opponent simulating you…</a:t>
            </a:r>
          </a:p>
          <a:p>
            <a:pPr marL="800082" lvl="1" indent="-342882">
              <a:spcBef>
                <a:spcPct val="20000"/>
              </a:spcBef>
              <a:buFont typeface="Wingdings" pitchFamily="2" charset="2"/>
              <a:buChar char="§"/>
            </a:pPr>
            <a:r>
              <a:rPr lang="en-US" sz="2000" kern="0" noProof="0" dirty="0" smtClean="0">
                <a:latin typeface="Calibri" pitchFamily="34" charset="0"/>
              </a:rPr>
              <a:t>… except for </a:t>
            </a:r>
            <a:r>
              <a:rPr lang="en-US" sz="2000" kern="0" noProof="0" dirty="0" err="1" smtClean="0">
                <a:latin typeface="Calibri" pitchFamily="34" charset="0"/>
              </a:rPr>
              <a:t>minimax</a:t>
            </a:r>
            <a:r>
              <a:rPr lang="en-US" sz="2000" kern="0" noProof="0" dirty="0" smtClean="0">
                <a:latin typeface="Calibri" pitchFamily="34" charset="0"/>
              </a:rPr>
              <a:t>, which</a:t>
            </a:r>
            <a:r>
              <a:rPr lang="en-US" sz="2000" kern="0" dirty="0" smtClean="0">
                <a:latin typeface="Calibri" pitchFamily="34" charset="0"/>
              </a:rPr>
              <a:t> has the nice property that it all collapses into one game tree</a:t>
            </a:r>
            <a:endParaRPr lang="en-US" sz="2000" kern="0" noProof="0" dirty="0" smtClean="0">
              <a:latin typeface="Calibri" pitchFamily="34" charset="0"/>
            </a:endParaRPr>
          </a:p>
        </p:txBody>
      </p:sp>
      <p:grpSp>
        <p:nvGrpSpPr>
          <p:cNvPr id="95" name="Group 94"/>
          <p:cNvGrpSpPr/>
          <p:nvPr/>
        </p:nvGrpSpPr>
        <p:grpSpPr>
          <a:xfrm>
            <a:off x="3429000" y="3048000"/>
            <a:ext cx="2133600" cy="2286000"/>
            <a:chOff x="3429000" y="3048000"/>
            <a:chExt cx="2133600" cy="2286000"/>
          </a:xfrm>
        </p:grpSpPr>
        <p:sp>
          <p:nvSpPr>
            <p:cNvPr id="4" name="AutoShape 27"/>
            <p:cNvSpPr>
              <a:spLocks noChangeArrowheads="1"/>
            </p:cNvSpPr>
            <p:nvPr/>
          </p:nvSpPr>
          <p:spPr bwMode="auto">
            <a:xfrm>
              <a:off x="4364038" y="3048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5" name="AutoShape 28"/>
            <p:cNvCxnSpPr>
              <a:cxnSpLocks noChangeShapeType="1"/>
              <a:stCxn id="4" idx="3"/>
              <a:endCxn id="11" idx="0"/>
            </p:cNvCxnSpPr>
            <p:nvPr/>
          </p:nvCxnSpPr>
          <p:spPr bwMode="auto">
            <a:xfrm flipH="1">
              <a:off x="3935413" y="3276600"/>
              <a:ext cx="571500" cy="458788"/>
            </a:xfrm>
            <a:prstGeom prst="straightConnector1">
              <a:avLst/>
            </a:prstGeom>
            <a:noFill/>
            <a:ln w="9525">
              <a:solidFill>
                <a:schemeClr val="tx1"/>
              </a:solidFill>
              <a:round/>
              <a:headEnd/>
              <a:tailEnd type="triangle" w="med" len="med"/>
            </a:ln>
          </p:spPr>
        </p:cxnSp>
        <p:cxnSp>
          <p:nvCxnSpPr>
            <p:cNvPr id="6" name="AutoShape 29"/>
            <p:cNvCxnSpPr>
              <a:cxnSpLocks noChangeShapeType="1"/>
              <a:stCxn id="4" idx="3"/>
              <a:endCxn id="12" idx="0"/>
            </p:cNvCxnSpPr>
            <p:nvPr/>
          </p:nvCxnSpPr>
          <p:spPr bwMode="auto">
            <a:xfrm>
              <a:off x="4506913" y="3276600"/>
              <a:ext cx="573087" cy="458788"/>
            </a:xfrm>
            <a:prstGeom prst="straightConnector1">
              <a:avLst/>
            </a:prstGeom>
            <a:noFill/>
            <a:ln w="9525">
              <a:solidFill>
                <a:schemeClr val="tx1"/>
              </a:solidFill>
              <a:round/>
              <a:headEnd/>
              <a:tailEnd type="triangle" w="med" len="med"/>
            </a:ln>
          </p:spPr>
        </p:cxnSp>
        <p:cxnSp>
          <p:nvCxnSpPr>
            <p:cNvPr id="7" name="AutoShape 30"/>
            <p:cNvCxnSpPr>
              <a:cxnSpLocks noChangeShapeType="1"/>
              <a:stCxn id="11" idx="4"/>
              <a:endCxn id="18" idx="0"/>
            </p:cNvCxnSpPr>
            <p:nvPr/>
          </p:nvCxnSpPr>
          <p:spPr bwMode="auto">
            <a:xfrm flipH="1">
              <a:off x="3648075" y="4021138"/>
              <a:ext cx="286544" cy="550862"/>
            </a:xfrm>
            <a:prstGeom prst="straightConnector1">
              <a:avLst/>
            </a:prstGeom>
            <a:noFill/>
            <a:ln w="9525">
              <a:solidFill>
                <a:schemeClr val="tx1"/>
              </a:solidFill>
              <a:round/>
              <a:headEnd/>
              <a:tailEnd type="triangle" w="med" len="med"/>
            </a:ln>
          </p:spPr>
        </p:cxnSp>
        <p:cxnSp>
          <p:nvCxnSpPr>
            <p:cNvPr id="8" name="AutoShape 31"/>
            <p:cNvCxnSpPr>
              <a:cxnSpLocks noChangeShapeType="1"/>
              <a:stCxn id="11" idx="4"/>
              <a:endCxn id="21" idx="0"/>
            </p:cNvCxnSpPr>
            <p:nvPr/>
          </p:nvCxnSpPr>
          <p:spPr bwMode="auto">
            <a:xfrm>
              <a:off x="3934619" y="4021138"/>
              <a:ext cx="246856" cy="550862"/>
            </a:xfrm>
            <a:prstGeom prst="straightConnector1">
              <a:avLst/>
            </a:prstGeom>
            <a:noFill/>
            <a:ln w="9525">
              <a:solidFill>
                <a:schemeClr val="tx1"/>
              </a:solidFill>
              <a:round/>
              <a:headEnd/>
              <a:tailEnd type="triangle" w="med" len="med"/>
            </a:ln>
          </p:spPr>
        </p:cxnSp>
        <p:cxnSp>
          <p:nvCxnSpPr>
            <p:cNvPr id="9" name="AutoShape 32"/>
            <p:cNvCxnSpPr>
              <a:cxnSpLocks noChangeShapeType="1"/>
              <a:stCxn id="12" idx="4"/>
              <a:endCxn id="27" idx="0"/>
            </p:cNvCxnSpPr>
            <p:nvPr/>
          </p:nvCxnSpPr>
          <p:spPr bwMode="auto">
            <a:xfrm flipH="1">
              <a:off x="4810125" y="4021138"/>
              <a:ext cx="269875" cy="550862"/>
            </a:xfrm>
            <a:prstGeom prst="straightConnector1">
              <a:avLst/>
            </a:prstGeom>
            <a:noFill/>
            <a:ln w="9525">
              <a:solidFill>
                <a:schemeClr val="tx1"/>
              </a:solidFill>
              <a:round/>
              <a:headEnd/>
              <a:tailEnd type="triangle" w="med" len="med"/>
            </a:ln>
          </p:spPr>
        </p:cxnSp>
        <p:cxnSp>
          <p:nvCxnSpPr>
            <p:cNvPr id="10" name="AutoShape 33"/>
            <p:cNvCxnSpPr>
              <a:cxnSpLocks noChangeShapeType="1"/>
              <a:stCxn id="12" idx="4"/>
              <a:endCxn id="28" idx="0"/>
            </p:cNvCxnSpPr>
            <p:nvPr/>
          </p:nvCxnSpPr>
          <p:spPr bwMode="auto">
            <a:xfrm>
              <a:off x="5080000" y="4021138"/>
              <a:ext cx="263525" cy="550862"/>
            </a:xfrm>
            <a:prstGeom prst="straightConnector1">
              <a:avLst/>
            </a:prstGeom>
            <a:noFill/>
            <a:ln w="9525">
              <a:solidFill>
                <a:schemeClr val="tx1"/>
              </a:solidFill>
              <a:round/>
              <a:headEnd/>
              <a:tailEnd type="triangle" w="med" len="med"/>
            </a:ln>
          </p:spPr>
        </p:cxnSp>
        <p:sp>
          <p:nvSpPr>
            <p:cNvPr id="11" name="Oval 34"/>
            <p:cNvSpPr>
              <a:spLocks noChangeArrowheads="1"/>
            </p:cNvSpPr>
            <p:nvPr/>
          </p:nvSpPr>
          <p:spPr bwMode="auto">
            <a:xfrm>
              <a:off x="3790950" y="37353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2" name="Oval 35"/>
            <p:cNvSpPr>
              <a:spLocks noChangeArrowheads="1"/>
            </p:cNvSpPr>
            <p:nvPr/>
          </p:nvSpPr>
          <p:spPr bwMode="auto">
            <a:xfrm>
              <a:off x="4937125" y="37353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cxnSp>
          <p:nvCxnSpPr>
            <p:cNvPr id="16" name="AutoShape 43"/>
            <p:cNvCxnSpPr>
              <a:cxnSpLocks noChangeShapeType="1"/>
            </p:cNvCxnSpPr>
            <p:nvPr/>
          </p:nvCxnSpPr>
          <p:spPr bwMode="auto">
            <a:xfrm>
              <a:off x="3657600" y="4800600"/>
              <a:ext cx="228600" cy="533400"/>
            </a:xfrm>
            <a:prstGeom prst="straightConnector1">
              <a:avLst/>
            </a:prstGeom>
            <a:noFill/>
            <a:ln w="9525">
              <a:solidFill>
                <a:schemeClr val="tx1"/>
              </a:solidFill>
              <a:round/>
              <a:headEnd/>
              <a:tailEnd type="triangle" w="med" len="med"/>
            </a:ln>
          </p:spPr>
        </p:cxnSp>
        <p:sp>
          <p:nvSpPr>
            <p:cNvPr id="17" name="Line 44"/>
            <p:cNvSpPr>
              <a:spLocks noChangeShapeType="1"/>
            </p:cNvSpPr>
            <p:nvPr/>
          </p:nvSpPr>
          <p:spPr bwMode="auto">
            <a:xfrm flipH="1">
              <a:off x="3429000" y="4800600"/>
              <a:ext cx="228600" cy="533400"/>
            </a:xfrm>
            <a:prstGeom prst="line">
              <a:avLst/>
            </a:prstGeom>
            <a:noFill/>
            <a:ln w="9525">
              <a:solidFill>
                <a:schemeClr val="tx1"/>
              </a:solidFill>
              <a:round/>
              <a:headEnd/>
              <a:tailEnd type="triangle" w="med" len="med"/>
            </a:ln>
          </p:spPr>
          <p:txBody>
            <a:bodyPr/>
            <a:lstStyle/>
            <a:p>
              <a:endParaRPr lang="en-US"/>
            </a:p>
          </p:txBody>
        </p:sp>
        <p:sp>
          <p:nvSpPr>
            <p:cNvPr id="18" name="AutoShape 45"/>
            <p:cNvSpPr>
              <a:spLocks noChangeArrowheads="1"/>
            </p:cNvSpPr>
            <p:nvPr/>
          </p:nvSpPr>
          <p:spPr bwMode="auto">
            <a:xfrm>
              <a:off x="35052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1" name="AutoShape 45"/>
            <p:cNvSpPr>
              <a:spLocks noChangeArrowheads="1"/>
            </p:cNvSpPr>
            <p:nvPr/>
          </p:nvSpPr>
          <p:spPr bwMode="auto">
            <a:xfrm>
              <a:off x="40386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7" name="AutoShape 45"/>
            <p:cNvSpPr>
              <a:spLocks noChangeArrowheads="1"/>
            </p:cNvSpPr>
            <p:nvPr/>
          </p:nvSpPr>
          <p:spPr bwMode="auto">
            <a:xfrm>
              <a:off x="46672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8" name="AutoShape 45"/>
            <p:cNvSpPr>
              <a:spLocks noChangeArrowheads="1"/>
            </p:cNvSpPr>
            <p:nvPr/>
          </p:nvSpPr>
          <p:spPr bwMode="auto">
            <a:xfrm>
              <a:off x="52006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89" name="AutoShape 43"/>
            <p:cNvCxnSpPr>
              <a:cxnSpLocks noChangeShapeType="1"/>
            </p:cNvCxnSpPr>
            <p:nvPr/>
          </p:nvCxnSpPr>
          <p:spPr bwMode="auto">
            <a:xfrm>
              <a:off x="4191000" y="4800600"/>
              <a:ext cx="228600" cy="533400"/>
            </a:xfrm>
            <a:prstGeom prst="straightConnector1">
              <a:avLst/>
            </a:prstGeom>
            <a:noFill/>
            <a:ln w="9525">
              <a:solidFill>
                <a:schemeClr val="tx1"/>
              </a:solidFill>
              <a:round/>
              <a:headEnd/>
              <a:tailEnd type="triangle" w="med" len="med"/>
            </a:ln>
          </p:spPr>
        </p:cxnSp>
        <p:sp>
          <p:nvSpPr>
            <p:cNvPr id="90" name="Line 44"/>
            <p:cNvSpPr>
              <a:spLocks noChangeShapeType="1"/>
            </p:cNvSpPr>
            <p:nvPr/>
          </p:nvSpPr>
          <p:spPr bwMode="auto">
            <a:xfrm flipH="1">
              <a:off x="39624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1" name="AutoShape 43"/>
            <p:cNvCxnSpPr>
              <a:cxnSpLocks noChangeShapeType="1"/>
            </p:cNvCxnSpPr>
            <p:nvPr/>
          </p:nvCxnSpPr>
          <p:spPr bwMode="auto">
            <a:xfrm>
              <a:off x="4800600" y="4800600"/>
              <a:ext cx="228600" cy="533400"/>
            </a:xfrm>
            <a:prstGeom prst="straightConnector1">
              <a:avLst/>
            </a:prstGeom>
            <a:noFill/>
            <a:ln w="9525">
              <a:solidFill>
                <a:schemeClr val="tx1"/>
              </a:solidFill>
              <a:round/>
              <a:headEnd/>
              <a:tailEnd type="triangle" w="med" len="med"/>
            </a:ln>
          </p:spPr>
        </p:cxnSp>
        <p:sp>
          <p:nvSpPr>
            <p:cNvPr id="92" name="Line 44"/>
            <p:cNvSpPr>
              <a:spLocks noChangeShapeType="1"/>
            </p:cNvSpPr>
            <p:nvPr/>
          </p:nvSpPr>
          <p:spPr bwMode="auto">
            <a:xfrm flipH="1">
              <a:off x="45720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3" name="AutoShape 43"/>
            <p:cNvCxnSpPr>
              <a:cxnSpLocks noChangeShapeType="1"/>
            </p:cNvCxnSpPr>
            <p:nvPr/>
          </p:nvCxnSpPr>
          <p:spPr bwMode="auto">
            <a:xfrm>
              <a:off x="5334000" y="4800600"/>
              <a:ext cx="228600" cy="533400"/>
            </a:xfrm>
            <a:prstGeom prst="straightConnector1">
              <a:avLst/>
            </a:prstGeom>
            <a:noFill/>
            <a:ln w="9525">
              <a:solidFill>
                <a:schemeClr val="tx1"/>
              </a:solidFill>
              <a:round/>
              <a:headEnd/>
              <a:tailEnd type="triangle" w="med" len="med"/>
            </a:ln>
          </p:spPr>
        </p:cxnSp>
        <p:sp>
          <p:nvSpPr>
            <p:cNvPr id="94" name="Line 44"/>
            <p:cNvSpPr>
              <a:spLocks noChangeShapeType="1"/>
            </p:cNvSpPr>
            <p:nvPr/>
          </p:nvSpPr>
          <p:spPr bwMode="auto">
            <a:xfrm flipH="1">
              <a:off x="5105400" y="4800600"/>
              <a:ext cx="228600" cy="533400"/>
            </a:xfrm>
            <a:prstGeom prst="line">
              <a:avLst/>
            </a:prstGeom>
            <a:noFill/>
            <a:ln w="952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1682641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471" y="1340652"/>
            <a:ext cx="8362412" cy="4387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Modeling Assumptions</a:t>
            </a:r>
            <a:endParaRPr lang="en-US" dirty="0"/>
          </a:p>
        </p:txBody>
      </p:sp>
    </p:spTree>
    <p:extLst>
      <p:ext uri="{BB962C8B-B14F-4D97-AF65-F5344CB8AC3E}">
        <p14:creationId xmlns:p14="http://schemas.microsoft.com/office/powerpoint/2010/main" val="13343391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3131" y="2369236"/>
            <a:ext cx="4710819" cy="37197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2277" y="2523872"/>
            <a:ext cx="4323969" cy="3226484"/>
          </a:xfrm>
          <a:prstGeom prst="rect">
            <a:avLst/>
          </a:prstGeom>
          <a:noFill/>
          <a:extLst>
            <a:ext uri="{909E8E84-426E-40dd-AFC4-6F175D3DCCD1}">
              <a14:hiddenFill xmlns:a14="http://schemas.microsoft.com/office/drawing/2010/main">
                <a:solidFill>
                  <a:srgbClr val="FFFFFF"/>
                </a:solidFill>
              </a14:hiddenFill>
            </a:ext>
          </a:extLst>
        </p:spPr>
      </p:pic>
      <p:sp>
        <p:nvSpPr>
          <p:cNvPr id="15362" name="Title 1"/>
          <p:cNvSpPr>
            <a:spLocks noGrp="1"/>
          </p:cNvSpPr>
          <p:nvPr>
            <p:ph type="title"/>
          </p:nvPr>
        </p:nvSpPr>
        <p:spPr/>
        <p:txBody>
          <a:bodyPr/>
          <a:lstStyle/>
          <a:p>
            <a:r>
              <a:rPr lang="en-US" dirty="0" smtClean="0"/>
              <a:t>The Dangers of Optimism and Pessimism</a:t>
            </a:r>
          </a:p>
        </p:txBody>
      </p:sp>
      <p:sp>
        <p:nvSpPr>
          <p:cNvPr id="10" name="TextBox 9"/>
          <p:cNvSpPr txBox="1"/>
          <p:nvPr/>
        </p:nvSpPr>
        <p:spPr>
          <a:xfrm>
            <a:off x="838200" y="1394937"/>
            <a:ext cx="5105400" cy="738664"/>
          </a:xfrm>
          <a:prstGeom prst="rect">
            <a:avLst/>
          </a:prstGeom>
          <a:noFill/>
        </p:spPr>
        <p:txBody>
          <a:bodyPr wrap="square" rtlCol="0">
            <a:spAutoFit/>
          </a:bodyPr>
          <a:lstStyle/>
          <a:p>
            <a:pPr algn="ctr"/>
            <a:r>
              <a:rPr lang="en-US" sz="2400" dirty="0" smtClean="0">
                <a:latin typeface="Calibri" pitchFamily="34" charset="0"/>
              </a:rPr>
              <a:t>Dangerous Optimism</a:t>
            </a:r>
          </a:p>
          <a:p>
            <a:pPr algn="ctr"/>
            <a:r>
              <a:rPr lang="en-US" dirty="0" smtClean="0">
                <a:latin typeface="Calibri" pitchFamily="34" charset="0"/>
              </a:rPr>
              <a:t>Assuming chance when the world is adversarial</a:t>
            </a:r>
            <a:endParaRPr lang="en-US" dirty="0">
              <a:latin typeface="Calibri" pitchFamily="34" charset="0"/>
            </a:endParaRPr>
          </a:p>
        </p:txBody>
      </p:sp>
      <p:sp>
        <p:nvSpPr>
          <p:cNvPr id="11" name="TextBox 10"/>
          <p:cNvSpPr txBox="1"/>
          <p:nvPr/>
        </p:nvSpPr>
        <p:spPr>
          <a:xfrm>
            <a:off x="6248400" y="1394937"/>
            <a:ext cx="5105400" cy="738664"/>
          </a:xfrm>
          <a:prstGeom prst="rect">
            <a:avLst/>
          </a:prstGeom>
          <a:noFill/>
        </p:spPr>
        <p:txBody>
          <a:bodyPr wrap="square" rtlCol="0">
            <a:spAutoFit/>
          </a:bodyPr>
          <a:lstStyle/>
          <a:p>
            <a:pPr algn="ctr"/>
            <a:r>
              <a:rPr lang="en-US" sz="2400" dirty="0" smtClean="0">
                <a:latin typeface="Calibri" pitchFamily="34" charset="0"/>
              </a:rPr>
              <a:t>Dangerous Pessimism</a:t>
            </a:r>
          </a:p>
          <a:p>
            <a:pPr algn="ctr"/>
            <a:r>
              <a:rPr lang="en-US" dirty="0" smtClean="0">
                <a:latin typeface="Calibri" pitchFamily="34" charset="0"/>
              </a:rPr>
              <a:t>Assuming the worst case when it’s not likely</a:t>
            </a:r>
            <a:endParaRPr lang="en-US" dirty="0">
              <a:latin typeface="Calibri" pitchFamily="34" charset="0"/>
            </a:endParaRPr>
          </a:p>
        </p:txBody>
      </p:sp>
    </p:spTree>
    <p:extLst>
      <p:ext uri="{BB962C8B-B14F-4D97-AF65-F5344CB8AC3E}">
        <p14:creationId xmlns:p14="http://schemas.microsoft.com/office/powerpoint/2010/main" val="371345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1" y="1752600"/>
            <a:ext cx="3289300" cy="334010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3887620769"/>
              </p:ext>
            </p:extLst>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gridCol w="2133600"/>
                <a:gridCol w="2057400"/>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smtClean="0">
                          <a:solidFill>
                            <a:schemeClr val="tx1"/>
                          </a:solidFill>
                          <a:latin typeface="Calibri"/>
                          <a:cs typeface="Calibri"/>
                        </a:rPr>
                        <a:t>Adversarial </a:t>
                      </a:r>
                      <a:r>
                        <a:rPr lang="en-US" b="0" baseline="0" dirty="0" smtClean="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smtClean="0">
                          <a:solidFill>
                            <a:schemeClr val="tx1"/>
                          </a:solidFill>
                          <a:latin typeface="Calibri"/>
                          <a:cs typeface="Calibri"/>
                        </a:rPr>
                        <a:t>Random</a:t>
                      </a:r>
                      <a:r>
                        <a:rPr lang="en-US" b="0" baseline="0" dirty="0" smtClean="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tr>
              <a:tr h="1143000">
                <a:tc>
                  <a:txBody>
                    <a:bodyPr/>
                    <a:lstStyle/>
                    <a:p>
                      <a:pPr algn="ctr"/>
                      <a:r>
                        <a:rPr lang="en-US" dirty="0" err="1" smtClean="0">
                          <a:latin typeface="Calibri"/>
                          <a:cs typeface="Calibri"/>
                        </a:rPr>
                        <a:t>Minimax</a:t>
                      </a:r>
                      <a:r>
                        <a:rPr lang="en-US" dirty="0" smtClean="0">
                          <a:latin typeface="Calibri"/>
                          <a:cs typeface="Calibri"/>
                        </a:rPr>
                        <a:t> </a:t>
                      </a:r>
                      <a:r>
                        <a:rPr lang="en-US" dirty="0" err="1" smtClean="0">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smtClean="0">
                          <a:latin typeface="Calibri"/>
                          <a:cs typeface="Calibri"/>
                        </a:rPr>
                        <a:t>Won 5/5</a:t>
                      </a:r>
                    </a:p>
                    <a:p>
                      <a:pPr algn="ctr"/>
                      <a:endParaRPr lang="en-US" sz="1050" dirty="0" smtClean="0">
                        <a:latin typeface="Calibri"/>
                        <a:cs typeface="Calibri"/>
                      </a:endParaRPr>
                    </a:p>
                    <a:p>
                      <a:pPr algn="ctr"/>
                      <a:r>
                        <a:rPr lang="en-US" dirty="0" smtClean="0">
                          <a:latin typeface="Calibri"/>
                          <a:cs typeface="Calibri"/>
                        </a:rPr>
                        <a:t>Avg.</a:t>
                      </a:r>
                      <a:r>
                        <a:rPr lang="en-US" baseline="0" dirty="0" smtClean="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smtClean="0">
                          <a:latin typeface="Calibri"/>
                          <a:cs typeface="Calibri"/>
                        </a:rPr>
                        <a:t>Won 5/5</a:t>
                      </a:r>
                    </a:p>
                    <a:p>
                      <a:pPr algn="ctr"/>
                      <a:endParaRPr lang="en-US" sz="1050" dirty="0" smtClean="0">
                        <a:latin typeface="Calibri"/>
                        <a:cs typeface="Calibri"/>
                      </a:endParaRPr>
                    </a:p>
                    <a:p>
                      <a:pPr algn="ctr"/>
                      <a:r>
                        <a:rPr lang="en-US" dirty="0" smtClean="0">
                          <a:latin typeface="Calibri"/>
                          <a:cs typeface="Calibri"/>
                        </a:rPr>
                        <a:t>Avg.</a:t>
                      </a:r>
                      <a:r>
                        <a:rPr lang="en-US" baseline="0" dirty="0" smtClean="0">
                          <a:latin typeface="Calibri"/>
                          <a:cs typeface="Calibri"/>
                        </a:rPr>
                        <a:t> Score: 493</a:t>
                      </a:r>
                      <a:endParaRPr lang="en-US" dirty="0">
                        <a:latin typeface="Calibri"/>
                        <a:cs typeface="Calibri"/>
                      </a:endParaRPr>
                    </a:p>
                  </a:txBody>
                  <a:tcPr anchor="ctr">
                    <a:solidFill>
                      <a:schemeClr val="bg2">
                        <a:lumMod val="40000"/>
                        <a:lumOff val="60000"/>
                      </a:schemeClr>
                    </a:solidFill>
                  </a:tcPr>
                </a:tc>
              </a:tr>
              <a:tr h="1117600">
                <a:tc>
                  <a:txBody>
                    <a:bodyPr/>
                    <a:lstStyle/>
                    <a:p>
                      <a:pPr algn="ctr"/>
                      <a:r>
                        <a:rPr lang="en-US" dirty="0" err="1" smtClean="0">
                          <a:latin typeface="Calibri"/>
                          <a:cs typeface="Calibri"/>
                        </a:rPr>
                        <a:t>Expectimax</a:t>
                      </a:r>
                      <a:r>
                        <a:rPr lang="en-US" dirty="0" smtClean="0">
                          <a:latin typeface="Calibri"/>
                          <a:cs typeface="Calibri"/>
                        </a:rPr>
                        <a:t> </a:t>
                      </a:r>
                      <a:r>
                        <a:rPr lang="en-US" dirty="0" err="1" smtClean="0">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smtClean="0">
                          <a:latin typeface="Calibri"/>
                          <a:cs typeface="Calibri"/>
                        </a:rPr>
                        <a:t>Won 1/5</a:t>
                      </a:r>
                    </a:p>
                    <a:p>
                      <a:pPr algn="ctr"/>
                      <a:endParaRPr lang="en-US" sz="1050" dirty="0" smtClean="0">
                        <a:latin typeface="Calibri"/>
                        <a:cs typeface="Calibri"/>
                      </a:endParaRPr>
                    </a:p>
                    <a:p>
                      <a:pPr algn="ctr"/>
                      <a:r>
                        <a:rPr lang="en-US" dirty="0" smtClean="0">
                          <a:latin typeface="Calibri"/>
                          <a:cs typeface="Calibri"/>
                        </a:rPr>
                        <a:t>Avg.</a:t>
                      </a:r>
                      <a:r>
                        <a:rPr lang="en-US" baseline="0" dirty="0" smtClean="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smtClean="0">
                          <a:latin typeface="Calibri"/>
                          <a:cs typeface="Calibri"/>
                        </a:rPr>
                        <a:t>Won 5/5</a:t>
                      </a:r>
                    </a:p>
                    <a:p>
                      <a:pPr algn="ctr"/>
                      <a:endParaRPr lang="en-US" sz="1050" dirty="0" smtClean="0">
                        <a:latin typeface="Calibri"/>
                        <a:cs typeface="Calibri"/>
                      </a:endParaRPr>
                    </a:p>
                    <a:p>
                      <a:pPr algn="ctr"/>
                      <a:r>
                        <a:rPr lang="en-US" dirty="0" smtClean="0">
                          <a:latin typeface="Calibri"/>
                          <a:cs typeface="Calibri"/>
                        </a:rPr>
                        <a:t>Avg.</a:t>
                      </a:r>
                      <a:r>
                        <a:rPr lang="en-US" baseline="0" dirty="0" smtClean="0">
                          <a:latin typeface="Calibri"/>
                          <a:cs typeface="Calibri"/>
                        </a:rPr>
                        <a:t> Score: 503</a:t>
                      </a:r>
                      <a:endParaRPr lang="en-US" dirty="0">
                        <a:latin typeface="Calibri"/>
                        <a:cs typeface="Calibri"/>
                      </a:endParaRPr>
                    </a:p>
                  </a:txBody>
                  <a:tcPr anchor="ctr">
                    <a:solidFill>
                      <a:schemeClr val="bg2">
                        <a:lumMod val="20000"/>
                        <a:lumOff val="80000"/>
                      </a:schemeClr>
                    </a:solidFill>
                  </a:tcPr>
                </a:tc>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smtClean="0">
                <a:solidFill>
                  <a:srgbClr val="C00000"/>
                </a:solidFill>
                <a:latin typeface="Calibri" pitchFamily="34" charset="0"/>
              </a:rPr>
              <a:t>[Demos: </a:t>
            </a:r>
            <a:r>
              <a:rPr lang="en-US" dirty="0">
                <a:solidFill>
                  <a:srgbClr val="C00000"/>
                </a:solidFill>
                <a:latin typeface="Calibri" pitchFamily="34" charset="0"/>
              </a:rPr>
              <a:t>world </a:t>
            </a:r>
            <a:r>
              <a:rPr lang="en-US" dirty="0" smtClean="0">
                <a:solidFill>
                  <a:srgbClr val="C00000"/>
                </a:solidFill>
                <a:latin typeface="Calibri" pitchFamily="34" charset="0"/>
              </a:rPr>
              <a:t>assumptions (L7D3,4,5,6)]</a:t>
            </a:r>
            <a:endParaRPr lang="en-US" dirty="0">
              <a:solidFill>
                <a:srgbClr val="C00000"/>
              </a:solidFill>
              <a:latin typeface="Calibri" pitchFamily="34" charset="0"/>
            </a:endParaRPr>
          </a:p>
        </p:txBody>
      </p:sp>
      <p:sp>
        <p:nvSpPr>
          <p:cNvPr id="15383" name="TextBox 6"/>
          <p:cNvSpPr txBox="1">
            <a:spLocks noChangeArrowheads="1"/>
          </p:cNvSpPr>
          <p:nvPr/>
        </p:nvSpPr>
        <p:spPr bwMode="auto">
          <a:xfrm>
            <a:off x="8545069" y="5105400"/>
            <a:ext cx="2920729"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71"/>
            <a:ext cx="6728900"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Tree>
    <p:extLst>
      <p:ext uri="{BB962C8B-B14F-4D97-AF65-F5344CB8AC3E}">
        <p14:creationId xmlns:p14="http://schemas.microsoft.com/office/powerpoint/2010/main" val="268359024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smtClean="0"/>
              <a:t>Video of Demo World Assumptions</a:t>
            </a:r>
            <a:br>
              <a:rPr lang="en-US" sz="3600" dirty="0" smtClean="0"/>
            </a:br>
            <a:r>
              <a:rPr lang="en-US" sz="3600" dirty="0" smtClean="0"/>
              <a:t>Random Ghost – </a:t>
            </a:r>
            <a:r>
              <a:rPr lang="en-US" sz="3600" dirty="0" err="1" smtClean="0"/>
              <a:t>Expectimax</a:t>
            </a:r>
            <a:r>
              <a:rPr lang="en-US" sz="3600" dirty="0" smtClean="0"/>
              <a:t> </a:t>
            </a:r>
            <a:r>
              <a:rPr lang="en-US" sz="3600" dirty="0" err="1" smtClean="0"/>
              <a:t>Pacman</a:t>
            </a:r>
            <a:endParaRPr lang="en-US" sz="3600" dirty="0"/>
          </a:p>
        </p:txBody>
      </p:sp>
      <p:pic>
        <p:nvPicPr>
          <p:cNvPr id="4" name="World Assumptions -- Random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2" y="1143001"/>
            <a:ext cx="8290559" cy="5181600"/>
          </a:xfrm>
          <a:prstGeom prst="rect">
            <a:avLst/>
          </a:prstGeom>
        </p:spPr>
      </p:pic>
    </p:spTree>
    <p:extLst>
      <p:ext uri="{BB962C8B-B14F-4D97-AF65-F5344CB8AC3E}">
        <p14:creationId xmlns:p14="http://schemas.microsoft.com/office/powerpoint/2010/main" val="34456791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smtClean="0"/>
              <a:t>Video of Demo World Assumptions</a:t>
            </a:r>
            <a:br>
              <a:rPr lang="en-US" sz="3600" dirty="0" smtClean="0"/>
            </a:br>
            <a:r>
              <a:rPr lang="en-US" sz="3600" dirty="0" smtClean="0"/>
              <a:t>Adversarial Ghost – </a:t>
            </a:r>
            <a:r>
              <a:rPr lang="en-US" sz="3600" dirty="0" err="1" smtClean="0"/>
              <a:t>Minimax</a:t>
            </a:r>
            <a:r>
              <a:rPr lang="en-US" sz="3600" dirty="0" smtClean="0"/>
              <a:t> </a:t>
            </a:r>
            <a:r>
              <a:rPr lang="en-US" sz="3600" dirty="0" err="1" smtClean="0"/>
              <a:t>Pacman</a:t>
            </a:r>
            <a:endParaRPr lang="en-US" sz="3600" dirty="0"/>
          </a:p>
        </p:txBody>
      </p:sp>
      <p:pic>
        <p:nvPicPr>
          <p:cNvPr id="4" name="World Assumptions -- Adversarial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40963454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smtClean="0"/>
              <a:t>Video of Demo World Assumptions</a:t>
            </a:r>
            <a:br>
              <a:rPr lang="en-US" sz="3600" dirty="0" smtClean="0"/>
            </a:br>
            <a:r>
              <a:rPr lang="en-US" sz="3600" dirty="0" smtClean="0"/>
              <a:t>Adversarial Ghost – </a:t>
            </a:r>
            <a:r>
              <a:rPr lang="en-US" sz="3600" dirty="0" err="1" smtClean="0"/>
              <a:t>Expectimax</a:t>
            </a:r>
            <a:r>
              <a:rPr lang="en-US" sz="3600" dirty="0" smtClean="0"/>
              <a:t> </a:t>
            </a:r>
            <a:r>
              <a:rPr lang="en-US" sz="3600" dirty="0" err="1" smtClean="0"/>
              <a:t>Pacman</a:t>
            </a:r>
            <a:endParaRPr lang="en-US" sz="3600" dirty="0"/>
          </a:p>
        </p:txBody>
      </p:sp>
      <p:pic>
        <p:nvPicPr>
          <p:cNvPr id="4" name="World Assumptions -- Adversarial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35523952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6" y="1396999"/>
            <a:ext cx="4207019" cy="4406900"/>
          </a:xfrm>
          <a:prstGeom prst="rect">
            <a:avLst/>
          </a:prstGeom>
          <a:noFill/>
          <a:extLst>
            <a:ext uri="{909E8E84-426E-40dd-AFC4-6F175D3DCCD1}">
              <a14:hiddenFill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smtClean="0"/>
              <a:t>Deterministic Games</a:t>
            </a:r>
          </a:p>
        </p:txBody>
      </p:sp>
      <p:sp>
        <p:nvSpPr>
          <p:cNvPr id="10243" name="Content Placeholder 2"/>
          <p:cNvSpPr>
            <a:spLocks noGrp="1"/>
          </p:cNvSpPr>
          <p:nvPr>
            <p:ph idx="1"/>
          </p:nvPr>
        </p:nvSpPr>
        <p:spPr/>
        <p:txBody>
          <a:bodyPr/>
          <a:lstStyle/>
          <a:p>
            <a:r>
              <a:rPr lang="en-US" sz="2800" dirty="0" smtClean="0"/>
              <a:t>Many possible formalizations, one is:</a:t>
            </a:r>
          </a:p>
          <a:p>
            <a:pPr lvl="1"/>
            <a:r>
              <a:rPr lang="en-US" sz="2400" dirty="0" smtClean="0"/>
              <a:t>States: S (start at s</a:t>
            </a:r>
            <a:r>
              <a:rPr lang="en-US" sz="2400" baseline="-25000" dirty="0" smtClean="0"/>
              <a:t>0</a:t>
            </a:r>
            <a:r>
              <a:rPr lang="en-US" sz="2400" dirty="0" smtClean="0"/>
              <a:t>)</a:t>
            </a:r>
          </a:p>
          <a:p>
            <a:pPr lvl="1"/>
            <a:r>
              <a:rPr lang="en-US" sz="2400" dirty="0" smtClean="0"/>
              <a:t>Players: P={1...N} (usually take turns)</a:t>
            </a:r>
          </a:p>
          <a:p>
            <a:pPr lvl="1"/>
            <a:r>
              <a:rPr lang="en-US" sz="2400" dirty="0" smtClean="0"/>
              <a:t>Actions: A (may depend on player / state)</a:t>
            </a:r>
          </a:p>
          <a:p>
            <a:pPr lvl="1"/>
            <a:r>
              <a:rPr lang="en-US" sz="2400" dirty="0" smtClean="0"/>
              <a:t>Transition Function: </a:t>
            </a:r>
            <a:r>
              <a:rPr lang="en-US" sz="2400" dirty="0" err="1" smtClean="0"/>
              <a:t>SxA</a:t>
            </a:r>
            <a:r>
              <a:rPr lang="en-US" sz="2400" dirty="0" smtClean="0"/>
              <a:t> </a:t>
            </a:r>
            <a:r>
              <a:rPr lang="en-US" sz="2400" dirty="0" smtClean="0">
                <a:sym typeface="Symbol" pitchFamily="18" charset="2"/>
              </a:rPr>
              <a:t> S</a:t>
            </a:r>
          </a:p>
          <a:p>
            <a:pPr lvl="1"/>
            <a:r>
              <a:rPr lang="en-US" sz="2400" dirty="0" smtClean="0">
                <a:sym typeface="Symbol" pitchFamily="18" charset="2"/>
              </a:rPr>
              <a:t>Terminal Test: S  {</a:t>
            </a:r>
            <a:r>
              <a:rPr lang="en-US" sz="2400" dirty="0" err="1" smtClean="0">
                <a:sym typeface="Symbol" pitchFamily="18" charset="2"/>
              </a:rPr>
              <a:t>t,f</a:t>
            </a:r>
            <a:r>
              <a:rPr lang="en-US" sz="2400" dirty="0" smtClean="0">
                <a:sym typeface="Symbol" pitchFamily="18" charset="2"/>
              </a:rPr>
              <a:t>}</a:t>
            </a:r>
          </a:p>
          <a:p>
            <a:pPr lvl="1"/>
            <a:r>
              <a:rPr lang="en-US" sz="2400" dirty="0" smtClean="0">
                <a:sym typeface="Symbol" pitchFamily="18" charset="2"/>
              </a:rPr>
              <a:t>Terminal Utilities: </a:t>
            </a:r>
            <a:r>
              <a:rPr lang="en-US" sz="2400" dirty="0" err="1" smtClean="0">
                <a:sym typeface="Symbol" pitchFamily="18" charset="2"/>
              </a:rPr>
              <a:t>SxP</a:t>
            </a:r>
            <a:r>
              <a:rPr lang="en-US" sz="2400" dirty="0" smtClean="0">
                <a:sym typeface="Symbol" pitchFamily="18" charset="2"/>
              </a:rPr>
              <a:t>  R</a:t>
            </a:r>
          </a:p>
          <a:p>
            <a:endParaRPr lang="en-US" sz="2800" dirty="0" smtClean="0">
              <a:sym typeface="Symbol" pitchFamily="18" charset="2"/>
            </a:endParaRPr>
          </a:p>
          <a:p>
            <a:r>
              <a:rPr lang="en-US" sz="2800" dirty="0" smtClean="0">
                <a:sym typeface="Symbol" pitchFamily="18" charset="2"/>
              </a:rPr>
              <a:t>Solution for a player is a </a:t>
            </a:r>
            <a:r>
              <a:rPr lang="en-US" sz="2800" dirty="0" smtClean="0">
                <a:solidFill>
                  <a:srgbClr val="C00000"/>
                </a:solidFill>
                <a:sym typeface="Symbol" pitchFamily="18" charset="2"/>
              </a:rPr>
              <a:t>policy</a:t>
            </a:r>
            <a:r>
              <a:rPr lang="en-US" sz="2800" dirty="0" smtClean="0">
                <a:sym typeface="Symbol" pitchFamily="18" charset="2"/>
              </a:rPr>
              <a:t>: S  A</a:t>
            </a:r>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smtClean="0"/>
              <a:t>Video of Demo World Assumptions</a:t>
            </a:r>
            <a:br>
              <a:rPr lang="en-US" sz="3600" dirty="0" smtClean="0"/>
            </a:br>
            <a:r>
              <a:rPr lang="en-US" sz="3600" dirty="0" smtClean="0"/>
              <a:t>Random Ghost – </a:t>
            </a:r>
            <a:r>
              <a:rPr lang="en-US" sz="3600" dirty="0" err="1" smtClean="0"/>
              <a:t>Minimax</a:t>
            </a:r>
            <a:r>
              <a:rPr lang="en-US" sz="3600" dirty="0" smtClean="0"/>
              <a:t> </a:t>
            </a:r>
            <a:r>
              <a:rPr lang="en-US" sz="3600" dirty="0" err="1" smtClean="0"/>
              <a:t>Pacman</a:t>
            </a:r>
            <a:endParaRPr lang="en-US" sz="3600" dirty="0"/>
          </a:p>
        </p:txBody>
      </p:sp>
      <p:pic>
        <p:nvPicPr>
          <p:cNvPr id="4" name="World Assumptions -- Random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3169146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1" y="1430338"/>
            <a:ext cx="5162551"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Other Game Types</a:t>
            </a:r>
            <a:endParaRPr lang="en-US" dirty="0"/>
          </a:p>
        </p:txBody>
      </p:sp>
    </p:spTree>
    <p:extLst>
      <p:ext uri="{BB962C8B-B14F-4D97-AF65-F5344CB8AC3E}">
        <p14:creationId xmlns:p14="http://schemas.microsoft.com/office/powerpoint/2010/main" val="270277622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398" y="1681694"/>
            <a:ext cx="2432553" cy="2784996"/>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r>
              <a:rPr lang="en-US" smtClean="0"/>
              <a:t>Mixed Layer Types</a:t>
            </a:r>
          </a:p>
        </p:txBody>
      </p:sp>
      <p:sp>
        <p:nvSpPr>
          <p:cNvPr id="16387" name="Rectangle 3"/>
          <p:cNvSpPr>
            <a:spLocks noGrp="1" noChangeArrowheads="1"/>
          </p:cNvSpPr>
          <p:nvPr>
            <p:ph idx="1"/>
          </p:nvPr>
        </p:nvSpPr>
        <p:spPr>
          <a:xfrm>
            <a:off x="457200" y="1371600"/>
            <a:ext cx="3276600" cy="5029200"/>
          </a:xfrm>
        </p:spPr>
        <p:txBody>
          <a:bodyPr/>
          <a:lstStyle/>
          <a:p>
            <a:r>
              <a:rPr lang="en-US" sz="2800" dirty="0" smtClean="0"/>
              <a:t>E.g. Backgammon</a:t>
            </a:r>
          </a:p>
          <a:p>
            <a:r>
              <a:rPr lang="en-US" sz="2800" dirty="0" err="1" smtClean="0"/>
              <a:t>Expectiminimax</a:t>
            </a:r>
            <a:endParaRPr lang="en-US" sz="2800" dirty="0" smtClean="0"/>
          </a:p>
          <a:p>
            <a:pPr lvl="1"/>
            <a:r>
              <a:rPr lang="en-US" sz="2400" dirty="0" smtClean="0"/>
              <a:t>Environment is an extra “random agent” player that moves after each min/max agent</a:t>
            </a:r>
          </a:p>
          <a:p>
            <a:pPr lvl="1"/>
            <a:r>
              <a:rPr lang="en-US" sz="2400" dirty="0" smtClean="0"/>
              <a:t>Each node computes the appropriate combination of its children</a:t>
            </a:r>
          </a:p>
          <a:p>
            <a:pPr lvl="1"/>
            <a:endParaRPr lang="en-US" sz="2200" dirty="0" smtClean="0"/>
          </a:p>
          <a:p>
            <a:endParaRPr lang="en-US" sz="2200" dirty="0" smtClean="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92866" y="1219200"/>
            <a:ext cx="1045620" cy="1033462"/>
          </a:xfrm>
          <a:prstGeom prst="rect">
            <a:avLst/>
          </a:prstGeom>
          <a:noFill/>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44201" y="3310624"/>
            <a:ext cx="928884" cy="1032093"/>
          </a:xfrm>
          <a:prstGeom prst="rect">
            <a:avLst/>
          </a:prstGeom>
          <a:noFill/>
        </p:spPr>
      </p:pic>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670543" y="2258169"/>
            <a:ext cx="909315" cy="1018433"/>
          </a:xfrm>
          <a:prstGeom prst="rect">
            <a:avLst/>
          </a:prstGeom>
          <a:noFill/>
        </p:spPr>
      </p:pic>
      <p:grpSp>
        <p:nvGrpSpPr>
          <p:cNvPr id="60" name="Group 59"/>
          <p:cNvGrpSpPr/>
          <p:nvPr/>
        </p:nvGrpSpPr>
        <p:grpSpPr>
          <a:xfrm>
            <a:off x="7086600" y="1600200"/>
            <a:ext cx="3048000" cy="3352800"/>
            <a:chOff x="7315200" y="1539240"/>
            <a:chExt cx="2133600" cy="2346960"/>
          </a:xfrm>
        </p:grpSpPr>
        <p:sp>
          <p:nvSpPr>
            <p:cNvPr id="15" name="AutoShape 27"/>
            <p:cNvSpPr>
              <a:spLocks noChangeArrowheads="1"/>
            </p:cNvSpPr>
            <p:nvPr/>
          </p:nvSpPr>
          <p:spPr bwMode="auto">
            <a:xfrm>
              <a:off x="8229600" y="153924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16" name="AutoShape 28"/>
            <p:cNvCxnSpPr>
              <a:cxnSpLocks noChangeShapeType="1"/>
              <a:stCxn id="15" idx="3"/>
              <a:endCxn id="22" idx="0"/>
            </p:cNvCxnSpPr>
            <p:nvPr/>
          </p:nvCxnSpPr>
          <p:spPr bwMode="auto">
            <a:xfrm flipH="1">
              <a:off x="7720807" y="1767840"/>
              <a:ext cx="651669" cy="519749"/>
            </a:xfrm>
            <a:prstGeom prst="straightConnector1">
              <a:avLst/>
            </a:prstGeom>
            <a:noFill/>
            <a:ln w="9525">
              <a:solidFill>
                <a:schemeClr val="tx1"/>
              </a:solidFill>
              <a:round/>
              <a:headEnd/>
              <a:tailEnd type="triangle" w="med" len="med"/>
            </a:ln>
          </p:spPr>
        </p:cxnSp>
        <p:cxnSp>
          <p:nvCxnSpPr>
            <p:cNvPr id="17" name="AutoShape 29"/>
            <p:cNvCxnSpPr>
              <a:cxnSpLocks noChangeShapeType="1"/>
              <a:stCxn id="15" idx="3"/>
              <a:endCxn id="23" idx="0"/>
            </p:cNvCxnSpPr>
            <p:nvPr/>
          </p:nvCxnSpPr>
          <p:spPr bwMode="auto">
            <a:xfrm>
              <a:off x="8372475" y="1767840"/>
              <a:ext cx="646112" cy="519749"/>
            </a:xfrm>
            <a:prstGeom prst="straightConnector1">
              <a:avLst/>
            </a:prstGeom>
            <a:noFill/>
            <a:ln w="9525">
              <a:solidFill>
                <a:schemeClr val="tx1"/>
              </a:solidFill>
              <a:round/>
              <a:headEnd/>
              <a:tailEnd type="triangle" w="med" len="med"/>
            </a:ln>
          </p:spPr>
        </p:cxnSp>
        <p:cxnSp>
          <p:nvCxnSpPr>
            <p:cNvPr id="18" name="AutoShape 30"/>
            <p:cNvCxnSpPr>
              <a:cxnSpLocks noChangeShapeType="1"/>
              <a:stCxn id="22" idx="4"/>
              <a:endCxn id="30" idx="3"/>
            </p:cNvCxnSpPr>
            <p:nvPr/>
          </p:nvCxnSpPr>
          <p:spPr bwMode="auto">
            <a:xfrm flipH="1">
              <a:off x="7458075" y="2573338"/>
              <a:ext cx="262731" cy="550862"/>
            </a:xfrm>
            <a:prstGeom prst="straightConnector1">
              <a:avLst/>
            </a:prstGeom>
            <a:noFill/>
            <a:ln w="9525">
              <a:solidFill>
                <a:schemeClr val="tx1"/>
              </a:solidFill>
              <a:round/>
              <a:headEnd/>
              <a:tailEnd type="triangle" w="med" len="med"/>
            </a:ln>
          </p:spPr>
        </p:cxnSp>
        <p:cxnSp>
          <p:nvCxnSpPr>
            <p:cNvPr id="19" name="AutoShape 31"/>
            <p:cNvCxnSpPr>
              <a:cxnSpLocks noChangeShapeType="1"/>
              <a:stCxn id="22" idx="4"/>
              <a:endCxn id="31" idx="3"/>
            </p:cNvCxnSpPr>
            <p:nvPr/>
          </p:nvCxnSpPr>
          <p:spPr bwMode="auto">
            <a:xfrm>
              <a:off x="7720806" y="2573338"/>
              <a:ext cx="289719" cy="550862"/>
            </a:xfrm>
            <a:prstGeom prst="straightConnector1">
              <a:avLst/>
            </a:prstGeom>
            <a:noFill/>
            <a:ln w="9525">
              <a:solidFill>
                <a:schemeClr val="tx1"/>
              </a:solidFill>
              <a:round/>
              <a:headEnd/>
              <a:tailEnd type="triangle" w="med" len="med"/>
            </a:ln>
          </p:spPr>
        </p:cxnSp>
        <p:cxnSp>
          <p:nvCxnSpPr>
            <p:cNvPr id="20" name="AutoShape 32"/>
            <p:cNvCxnSpPr>
              <a:cxnSpLocks noChangeShapeType="1"/>
              <a:stCxn id="23" idx="4"/>
              <a:endCxn id="32" idx="3"/>
            </p:cNvCxnSpPr>
            <p:nvPr/>
          </p:nvCxnSpPr>
          <p:spPr bwMode="auto">
            <a:xfrm flipH="1">
              <a:off x="8753475" y="2573338"/>
              <a:ext cx="265112" cy="550862"/>
            </a:xfrm>
            <a:prstGeom prst="straightConnector1">
              <a:avLst/>
            </a:prstGeom>
            <a:noFill/>
            <a:ln w="9525">
              <a:solidFill>
                <a:schemeClr val="tx1"/>
              </a:solidFill>
              <a:round/>
              <a:headEnd/>
              <a:tailEnd type="triangle" w="med" len="med"/>
            </a:ln>
          </p:spPr>
        </p:cxnSp>
        <p:cxnSp>
          <p:nvCxnSpPr>
            <p:cNvPr id="21" name="AutoShape 33"/>
            <p:cNvCxnSpPr>
              <a:cxnSpLocks noChangeShapeType="1"/>
              <a:stCxn id="23" idx="4"/>
              <a:endCxn id="33" idx="3"/>
            </p:cNvCxnSpPr>
            <p:nvPr/>
          </p:nvCxnSpPr>
          <p:spPr bwMode="auto">
            <a:xfrm>
              <a:off x="9018587" y="2573338"/>
              <a:ext cx="287338" cy="550862"/>
            </a:xfrm>
            <a:prstGeom prst="straightConnector1">
              <a:avLst/>
            </a:prstGeom>
            <a:noFill/>
            <a:ln w="9525">
              <a:solidFill>
                <a:schemeClr val="tx1"/>
              </a:solidFill>
              <a:round/>
              <a:headEnd/>
              <a:tailEnd type="triangle" w="med" len="med"/>
            </a:ln>
          </p:spPr>
        </p:cxnSp>
        <p:sp>
          <p:nvSpPr>
            <p:cNvPr id="22" name="Oval 34"/>
            <p:cNvSpPr>
              <a:spLocks noChangeArrowheads="1"/>
            </p:cNvSpPr>
            <p:nvPr/>
          </p:nvSpPr>
          <p:spPr bwMode="auto">
            <a:xfrm>
              <a:off x="7577137" y="22875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23" name="Oval 35"/>
            <p:cNvSpPr>
              <a:spLocks noChangeArrowheads="1"/>
            </p:cNvSpPr>
            <p:nvPr/>
          </p:nvSpPr>
          <p:spPr bwMode="auto">
            <a:xfrm>
              <a:off x="8875712" y="22875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30" name="AutoShape 27"/>
            <p:cNvSpPr>
              <a:spLocks noChangeArrowheads="1"/>
            </p:cNvSpPr>
            <p:nvPr/>
          </p:nvSpPr>
          <p:spPr bwMode="auto">
            <a:xfrm rot="10800000">
              <a:off x="73152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1" name="AutoShape 27"/>
            <p:cNvSpPr>
              <a:spLocks noChangeArrowheads="1"/>
            </p:cNvSpPr>
            <p:nvPr/>
          </p:nvSpPr>
          <p:spPr bwMode="auto">
            <a:xfrm rot="10800000">
              <a:off x="78676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2" name="AutoShape 27"/>
            <p:cNvSpPr>
              <a:spLocks noChangeArrowheads="1"/>
            </p:cNvSpPr>
            <p:nvPr/>
          </p:nvSpPr>
          <p:spPr bwMode="auto">
            <a:xfrm rot="10800000">
              <a:off x="86106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3" name="AutoShape 27"/>
            <p:cNvSpPr>
              <a:spLocks noChangeArrowheads="1"/>
            </p:cNvSpPr>
            <p:nvPr/>
          </p:nvSpPr>
          <p:spPr bwMode="auto">
            <a:xfrm rot="10800000">
              <a:off x="91630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cxnSp>
          <p:nvCxnSpPr>
            <p:cNvPr id="42" name="AutoShape 32"/>
            <p:cNvCxnSpPr>
              <a:cxnSpLocks noChangeShapeType="1"/>
              <a:stCxn id="30" idx="0"/>
            </p:cNvCxnSpPr>
            <p:nvPr/>
          </p:nvCxnSpPr>
          <p:spPr bwMode="auto">
            <a:xfrm flipH="1">
              <a:off x="7315200" y="3352800"/>
              <a:ext cx="142875" cy="533400"/>
            </a:xfrm>
            <a:prstGeom prst="straightConnector1">
              <a:avLst/>
            </a:prstGeom>
            <a:noFill/>
            <a:ln w="9525">
              <a:solidFill>
                <a:schemeClr val="tx1"/>
              </a:solidFill>
              <a:round/>
              <a:headEnd/>
              <a:tailEnd type="triangle" w="med" len="med"/>
            </a:ln>
          </p:spPr>
        </p:cxnSp>
        <p:cxnSp>
          <p:nvCxnSpPr>
            <p:cNvPr id="43" name="AutoShape 33"/>
            <p:cNvCxnSpPr>
              <a:cxnSpLocks noChangeShapeType="1"/>
              <a:stCxn id="30" idx="0"/>
            </p:cNvCxnSpPr>
            <p:nvPr/>
          </p:nvCxnSpPr>
          <p:spPr bwMode="auto">
            <a:xfrm>
              <a:off x="7458075" y="3352800"/>
              <a:ext cx="161925" cy="533400"/>
            </a:xfrm>
            <a:prstGeom prst="straightConnector1">
              <a:avLst/>
            </a:prstGeom>
            <a:noFill/>
            <a:ln w="9525">
              <a:solidFill>
                <a:schemeClr val="tx1"/>
              </a:solidFill>
              <a:round/>
              <a:headEnd/>
              <a:tailEnd type="triangle" w="med" len="med"/>
            </a:ln>
          </p:spPr>
        </p:cxnSp>
        <p:cxnSp>
          <p:nvCxnSpPr>
            <p:cNvPr id="48" name="AutoShape 32"/>
            <p:cNvCxnSpPr>
              <a:cxnSpLocks noChangeShapeType="1"/>
              <a:stCxn id="31" idx="0"/>
            </p:cNvCxnSpPr>
            <p:nvPr/>
          </p:nvCxnSpPr>
          <p:spPr bwMode="auto">
            <a:xfrm flipH="1">
              <a:off x="7848601" y="3352800"/>
              <a:ext cx="161924" cy="533400"/>
            </a:xfrm>
            <a:prstGeom prst="straightConnector1">
              <a:avLst/>
            </a:prstGeom>
            <a:noFill/>
            <a:ln w="9525">
              <a:solidFill>
                <a:schemeClr val="tx1"/>
              </a:solidFill>
              <a:round/>
              <a:headEnd/>
              <a:tailEnd type="triangle" w="med" len="med"/>
            </a:ln>
          </p:spPr>
        </p:cxnSp>
        <p:cxnSp>
          <p:nvCxnSpPr>
            <p:cNvPr id="49" name="AutoShape 33"/>
            <p:cNvCxnSpPr>
              <a:cxnSpLocks noChangeShapeType="1"/>
              <a:stCxn id="31" idx="0"/>
            </p:cNvCxnSpPr>
            <p:nvPr/>
          </p:nvCxnSpPr>
          <p:spPr bwMode="auto">
            <a:xfrm>
              <a:off x="8010525" y="3352800"/>
              <a:ext cx="142875" cy="533400"/>
            </a:xfrm>
            <a:prstGeom prst="straightConnector1">
              <a:avLst/>
            </a:prstGeom>
            <a:noFill/>
            <a:ln w="9525">
              <a:solidFill>
                <a:schemeClr val="tx1"/>
              </a:solidFill>
              <a:round/>
              <a:headEnd/>
              <a:tailEnd type="triangle" w="med" len="med"/>
            </a:ln>
          </p:spPr>
        </p:cxnSp>
        <p:cxnSp>
          <p:nvCxnSpPr>
            <p:cNvPr id="52" name="AutoShape 32"/>
            <p:cNvCxnSpPr>
              <a:cxnSpLocks noChangeShapeType="1"/>
              <a:stCxn id="32" idx="0"/>
            </p:cNvCxnSpPr>
            <p:nvPr/>
          </p:nvCxnSpPr>
          <p:spPr bwMode="auto">
            <a:xfrm flipH="1">
              <a:off x="8610601" y="3352800"/>
              <a:ext cx="142874" cy="533400"/>
            </a:xfrm>
            <a:prstGeom prst="straightConnector1">
              <a:avLst/>
            </a:prstGeom>
            <a:noFill/>
            <a:ln w="9525">
              <a:solidFill>
                <a:schemeClr val="tx1"/>
              </a:solidFill>
              <a:round/>
              <a:headEnd/>
              <a:tailEnd type="triangle" w="med" len="med"/>
            </a:ln>
          </p:spPr>
        </p:cxnSp>
        <p:cxnSp>
          <p:nvCxnSpPr>
            <p:cNvPr id="53" name="AutoShape 33"/>
            <p:cNvCxnSpPr>
              <a:cxnSpLocks noChangeShapeType="1"/>
              <a:stCxn id="32" idx="0"/>
            </p:cNvCxnSpPr>
            <p:nvPr/>
          </p:nvCxnSpPr>
          <p:spPr bwMode="auto">
            <a:xfrm>
              <a:off x="8753475" y="3352800"/>
              <a:ext cx="161925" cy="533400"/>
            </a:xfrm>
            <a:prstGeom prst="straightConnector1">
              <a:avLst/>
            </a:prstGeom>
            <a:noFill/>
            <a:ln w="9525">
              <a:solidFill>
                <a:schemeClr val="tx1"/>
              </a:solidFill>
              <a:round/>
              <a:headEnd/>
              <a:tailEnd type="triangle" w="med" len="med"/>
            </a:ln>
          </p:spPr>
        </p:cxnSp>
        <p:cxnSp>
          <p:nvCxnSpPr>
            <p:cNvPr id="56" name="AutoShape 32"/>
            <p:cNvCxnSpPr>
              <a:cxnSpLocks noChangeShapeType="1"/>
              <a:stCxn id="33" idx="0"/>
            </p:cNvCxnSpPr>
            <p:nvPr/>
          </p:nvCxnSpPr>
          <p:spPr bwMode="auto">
            <a:xfrm flipH="1">
              <a:off x="9144000" y="3352800"/>
              <a:ext cx="161925" cy="533400"/>
            </a:xfrm>
            <a:prstGeom prst="straightConnector1">
              <a:avLst/>
            </a:prstGeom>
            <a:noFill/>
            <a:ln w="9525">
              <a:solidFill>
                <a:schemeClr val="tx1"/>
              </a:solidFill>
              <a:round/>
              <a:headEnd/>
              <a:tailEnd type="triangle" w="med" len="med"/>
            </a:ln>
          </p:spPr>
        </p:cxnSp>
        <p:cxnSp>
          <p:nvCxnSpPr>
            <p:cNvPr id="57" name="AutoShape 33"/>
            <p:cNvCxnSpPr>
              <a:cxnSpLocks noChangeShapeType="1"/>
              <a:stCxn id="33" idx="0"/>
            </p:cNvCxnSpPr>
            <p:nvPr/>
          </p:nvCxnSpPr>
          <p:spPr bwMode="auto">
            <a:xfrm>
              <a:off x="9305925" y="3352800"/>
              <a:ext cx="142874" cy="533400"/>
            </a:xfrm>
            <a:prstGeom prst="straightConnector1">
              <a:avLst/>
            </a:prstGeom>
            <a:noFill/>
            <a:ln w="9525">
              <a:solidFill>
                <a:schemeClr val="tx1"/>
              </a:solidFill>
              <a:round/>
              <a:headEnd/>
              <a:tailEnd type="triangle" w="med" len="med"/>
            </a:ln>
          </p:spPr>
        </p:cxnSp>
      </p:grpSp>
    </p:spTree>
    <p:extLst>
      <p:ext uri="{BB962C8B-B14F-4D97-AF65-F5344CB8AC3E}">
        <p14:creationId xmlns:p14="http://schemas.microsoft.com/office/powerpoint/2010/main" val="28356546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Example: Backgammon</a:t>
            </a:r>
          </a:p>
        </p:txBody>
      </p:sp>
      <p:sp>
        <p:nvSpPr>
          <p:cNvPr id="17411" name="Rectangle 3"/>
          <p:cNvSpPr>
            <a:spLocks noGrp="1" noChangeArrowheads="1"/>
          </p:cNvSpPr>
          <p:nvPr>
            <p:ph idx="1"/>
          </p:nvPr>
        </p:nvSpPr>
        <p:spPr>
          <a:xfrm>
            <a:off x="457200" y="1341439"/>
            <a:ext cx="6553200" cy="4525963"/>
          </a:xfrm>
        </p:spPr>
        <p:txBody>
          <a:bodyPr/>
          <a:lstStyle/>
          <a:p>
            <a:r>
              <a:rPr lang="en-US" sz="2200" dirty="0" smtClean="0"/>
              <a:t>Dice rolls increase </a:t>
            </a:r>
            <a:r>
              <a:rPr lang="en-US" sz="2200" i="1" dirty="0" smtClean="0"/>
              <a:t>b</a:t>
            </a:r>
            <a:r>
              <a:rPr lang="en-US" sz="2200" dirty="0" smtClean="0"/>
              <a:t>: 21 possible rolls with 2 dice</a:t>
            </a:r>
          </a:p>
          <a:p>
            <a:pPr lvl="1"/>
            <a:r>
              <a:rPr lang="en-US" sz="2000" dirty="0" smtClean="0"/>
              <a:t>Backgammon </a:t>
            </a:r>
            <a:r>
              <a:rPr lang="en-US" sz="2000" dirty="0" smtClean="0">
                <a:sym typeface="Symbol" pitchFamily="18" charset="2"/>
              </a:rPr>
              <a:t></a:t>
            </a:r>
            <a:r>
              <a:rPr lang="en-US" sz="2000" dirty="0" smtClean="0"/>
              <a:t> 20 legal moves</a:t>
            </a:r>
          </a:p>
          <a:p>
            <a:pPr lvl="1"/>
            <a:r>
              <a:rPr lang="en-US" sz="2000" dirty="0" smtClean="0"/>
              <a:t>Depth 2 = 20 x (21 x 20)</a:t>
            </a:r>
            <a:r>
              <a:rPr lang="en-US" sz="2000" baseline="30000" dirty="0" smtClean="0"/>
              <a:t>3</a:t>
            </a:r>
            <a:r>
              <a:rPr lang="en-US" sz="2000" dirty="0" smtClean="0"/>
              <a:t> = 1.2 x 10</a:t>
            </a:r>
            <a:r>
              <a:rPr lang="en-US" sz="2000" baseline="30000" dirty="0" smtClean="0"/>
              <a:t>9</a:t>
            </a:r>
          </a:p>
          <a:p>
            <a:pPr lvl="4"/>
            <a:endParaRPr lang="en-US" sz="1200" dirty="0" smtClean="0"/>
          </a:p>
          <a:p>
            <a:r>
              <a:rPr lang="en-US" sz="2200" dirty="0" smtClean="0"/>
              <a:t>As depth increases, probability of reaching a given search node shrinks</a:t>
            </a:r>
          </a:p>
          <a:p>
            <a:pPr lvl="1"/>
            <a:r>
              <a:rPr lang="en-US" sz="2000" dirty="0" smtClean="0"/>
              <a:t>So usefulness of search is diminished</a:t>
            </a:r>
          </a:p>
          <a:p>
            <a:pPr lvl="1"/>
            <a:r>
              <a:rPr lang="en-US" sz="2000" dirty="0" smtClean="0"/>
              <a:t>So limiting depth is less damaging</a:t>
            </a:r>
          </a:p>
          <a:p>
            <a:pPr lvl="1"/>
            <a:r>
              <a:rPr lang="en-US" sz="2000" dirty="0" smtClean="0"/>
              <a:t>But pruning is trickier…</a:t>
            </a:r>
          </a:p>
          <a:p>
            <a:pPr lvl="4"/>
            <a:endParaRPr lang="en-US" sz="1200" dirty="0" smtClean="0"/>
          </a:p>
          <a:p>
            <a:r>
              <a:rPr lang="en-US" sz="2200" dirty="0" smtClean="0"/>
              <a:t>Historic AI: </a:t>
            </a:r>
            <a:r>
              <a:rPr lang="en-US" sz="2200" dirty="0" err="1" smtClean="0"/>
              <a:t>TDGammon</a:t>
            </a:r>
            <a:r>
              <a:rPr lang="en-US" sz="2200" dirty="0" smtClean="0"/>
              <a:t> uses depth-2 search + very good evaluation function + reinforcement learning: </a:t>
            </a:r>
            <a:br>
              <a:rPr lang="en-US" sz="2200" dirty="0" smtClean="0"/>
            </a:br>
            <a:r>
              <a:rPr lang="en-US" sz="2200" dirty="0" smtClean="0"/>
              <a:t>world-champion level play</a:t>
            </a:r>
          </a:p>
          <a:p>
            <a:pPr lvl="3"/>
            <a:endParaRPr lang="en-US" sz="1000" dirty="0" smtClean="0"/>
          </a:p>
          <a:p>
            <a:r>
              <a:rPr lang="en-US" sz="2200" dirty="0" smtClean="0"/>
              <a:t>1</a:t>
            </a:r>
            <a:r>
              <a:rPr lang="en-US" sz="2200" baseline="30000" dirty="0" smtClean="0"/>
              <a:t>st</a:t>
            </a:r>
            <a:r>
              <a:rPr lang="en-US" sz="2200" dirty="0" smtClean="0"/>
              <a:t> AI world champion in any game!</a:t>
            </a:r>
          </a:p>
        </p:txBody>
      </p:sp>
      <p:pic>
        <p:nvPicPr>
          <p:cNvPr id="9218" name="Picture 2" descr="http://upload.wikimedia.org/wikipedia/commons/3/30/Backgammon_lg.jpg"/>
          <p:cNvPicPr>
            <a:picLocks noChangeAspect="1" noChangeArrowheads="1"/>
          </p:cNvPicPr>
          <p:nvPr/>
        </p:nvPicPr>
        <p:blipFill>
          <a:blip r:embed="rId3" cstate="print"/>
          <a:srcRect/>
          <a:stretch>
            <a:fillRect/>
          </a:stretch>
        </p:blipFill>
        <p:spPr bwMode="auto">
          <a:xfrm>
            <a:off x="7467601" y="1524000"/>
            <a:ext cx="4229100" cy="2819400"/>
          </a:xfrm>
          <a:prstGeom prst="rect">
            <a:avLst/>
          </a:prstGeom>
          <a:noFill/>
        </p:spPr>
      </p:pic>
      <p:sp>
        <p:nvSpPr>
          <p:cNvPr id="6" name="TextBox 5"/>
          <p:cNvSpPr txBox="1"/>
          <p:nvPr/>
        </p:nvSpPr>
        <p:spPr>
          <a:xfrm>
            <a:off x="8001000" y="6550225"/>
            <a:ext cx="4114800" cy="307777"/>
          </a:xfrm>
          <a:prstGeom prst="rect">
            <a:avLst/>
          </a:prstGeom>
          <a:noFill/>
        </p:spPr>
        <p:txBody>
          <a:bodyPr wrap="square" rtlCol="0">
            <a:spAutoFit/>
          </a:bodyPr>
          <a:lstStyle/>
          <a:p>
            <a:pPr algn="r"/>
            <a:r>
              <a:rPr lang="en-US" sz="1400" dirty="0" smtClean="0">
                <a:latin typeface="Calibri" pitchFamily="34" charset="0"/>
              </a:rPr>
              <a:t>Image: Wikipedia</a:t>
            </a:r>
            <a:endParaRPr lang="en-US" sz="1400" dirty="0">
              <a:latin typeface="Calibri" pitchFamily="34" charset="0"/>
            </a:endParaRPr>
          </a:p>
        </p:txBody>
      </p:sp>
    </p:spTree>
    <p:extLst>
      <p:ext uri="{BB962C8B-B14F-4D97-AF65-F5344CB8AC3E}">
        <p14:creationId xmlns:p14="http://schemas.microsoft.com/office/powerpoint/2010/main" val="381651391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1" y="4246885"/>
            <a:ext cx="3657600" cy="23430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112" y="228602"/>
            <a:ext cx="3454888" cy="2041525"/>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p:txBody>
          <a:bodyPr/>
          <a:lstStyle/>
          <a:p>
            <a:r>
              <a:rPr lang="en-US" smtClean="0"/>
              <a:t>Multi-Agent Utilities</a:t>
            </a:r>
          </a:p>
        </p:txBody>
      </p:sp>
      <p:sp>
        <p:nvSpPr>
          <p:cNvPr id="18435" name="Rectangle 3"/>
          <p:cNvSpPr>
            <a:spLocks noGrp="1" noChangeArrowheads="1"/>
          </p:cNvSpPr>
          <p:nvPr>
            <p:ph idx="1"/>
          </p:nvPr>
        </p:nvSpPr>
        <p:spPr>
          <a:xfrm>
            <a:off x="304800" y="1371602"/>
            <a:ext cx="8610600" cy="4525963"/>
          </a:xfrm>
        </p:spPr>
        <p:txBody>
          <a:bodyPr/>
          <a:lstStyle/>
          <a:p>
            <a:pPr>
              <a:lnSpc>
                <a:spcPct val="80000"/>
              </a:lnSpc>
            </a:pPr>
            <a:r>
              <a:rPr lang="en-US" sz="2400" dirty="0" smtClean="0"/>
              <a:t>What if the game is not zero-sum, or has multiple players?</a:t>
            </a:r>
          </a:p>
          <a:p>
            <a:pPr lvl="2">
              <a:lnSpc>
                <a:spcPct val="80000"/>
              </a:lnSpc>
            </a:pPr>
            <a:endParaRPr lang="en-US" sz="1600" dirty="0" smtClean="0"/>
          </a:p>
          <a:p>
            <a:pPr>
              <a:lnSpc>
                <a:spcPct val="80000"/>
              </a:lnSpc>
            </a:pPr>
            <a:r>
              <a:rPr lang="en-US" sz="2400" dirty="0" smtClean="0"/>
              <a:t>Generalization of </a:t>
            </a:r>
            <a:r>
              <a:rPr lang="en-US" sz="2400" dirty="0" err="1" smtClean="0"/>
              <a:t>minimax</a:t>
            </a:r>
            <a:r>
              <a:rPr lang="en-US" sz="2400" dirty="0" smtClean="0"/>
              <a:t>:</a:t>
            </a:r>
          </a:p>
          <a:p>
            <a:pPr lvl="1">
              <a:lnSpc>
                <a:spcPct val="80000"/>
              </a:lnSpc>
            </a:pPr>
            <a:r>
              <a:rPr lang="en-US" sz="2000" dirty="0" smtClean="0"/>
              <a:t>Terminals have utility </a:t>
            </a:r>
            <a:r>
              <a:rPr lang="en-US" sz="2000" dirty="0" err="1" smtClean="0"/>
              <a:t>tuples</a:t>
            </a:r>
            <a:endParaRPr lang="en-US" sz="2000" dirty="0" smtClean="0"/>
          </a:p>
          <a:p>
            <a:pPr lvl="1">
              <a:lnSpc>
                <a:spcPct val="80000"/>
              </a:lnSpc>
            </a:pPr>
            <a:r>
              <a:rPr lang="en-US" sz="2000" dirty="0" smtClean="0"/>
              <a:t>Node values are also utility </a:t>
            </a:r>
            <a:r>
              <a:rPr lang="en-US" sz="2000" dirty="0" err="1" smtClean="0"/>
              <a:t>tuples</a:t>
            </a:r>
            <a:endParaRPr lang="en-US" sz="2000" dirty="0" smtClean="0"/>
          </a:p>
          <a:p>
            <a:pPr lvl="1">
              <a:lnSpc>
                <a:spcPct val="80000"/>
              </a:lnSpc>
            </a:pPr>
            <a:r>
              <a:rPr lang="en-US" sz="2000" dirty="0" smtClean="0"/>
              <a:t>Each player maximizes its own component</a:t>
            </a:r>
          </a:p>
          <a:p>
            <a:pPr lvl="1">
              <a:lnSpc>
                <a:spcPct val="80000"/>
              </a:lnSpc>
            </a:pPr>
            <a:r>
              <a:rPr lang="en-US" sz="2000" dirty="0" smtClean="0"/>
              <a:t>Can give rise to cooperation and</a:t>
            </a:r>
          </a:p>
          <a:p>
            <a:pPr lvl="1">
              <a:lnSpc>
                <a:spcPct val="80000"/>
              </a:lnSpc>
              <a:buNone/>
            </a:pPr>
            <a:r>
              <a:rPr lang="en-US" sz="2000" dirty="0" smtClean="0"/>
              <a:t>	competition dynamically…</a:t>
            </a:r>
          </a:p>
        </p:txBody>
      </p:sp>
      <p:grpSp>
        <p:nvGrpSpPr>
          <p:cNvPr id="34" name="Group 33"/>
          <p:cNvGrpSpPr/>
          <p:nvPr/>
        </p:nvGrpSpPr>
        <p:grpSpPr>
          <a:xfrm>
            <a:off x="4572000" y="1972273"/>
            <a:ext cx="6934200" cy="3742727"/>
            <a:chOff x="3200400" y="2057400"/>
            <a:chExt cx="5638800" cy="3043536"/>
          </a:xfrm>
        </p:grpSpPr>
        <p:sp>
          <p:nvSpPr>
            <p:cNvPr id="18436" name="Text Box 25"/>
            <p:cNvSpPr txBox="1">
              <a:spLocks noChangeArrowheads="1"/>
            </p:cNvSpPr>
            <p:nvPr/>
          </p:nvSpPr>
          <p:spPr bwMode="auto">
            <a:xfrm>
              <a:off x="32004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6</a:t>
              </a:r>
              <a:r>
                <a:rPr lang="en-US">
                  <a:latin typeface="Calibri"/>
                  <a:cs typeface="Calibri"/>
                </a:rPr>
                <a:t>,</a:t>
              </a:r>
              <a:r>
                <a:rPr lang="en-US">
                  <a:solidFill>
                    <a:srgbClr val="008000"/>
                  </a:solidFill>
                  <a:latin typeface="Calibri"/>
                  <a:cs typeface="Calibri"/>
                </a:rPr>
                <a:t>6</a:t>
              </a:r>
            </a:p>
          </p:txBody>
        </p:sp>
        <p:sp>
          <p:nvSpPr>
            <p:cNvPr id="18437" name="Text Box 26"/>
            <p:cNvSpPr txBox="1">
              <a:spLocks noChangeArrowheads="1"/>
            </p:cNvSpPr>
            <p:nvPr/>
          </p:nvSpPr>
          <p:spPr bwMode="auto">
            <a:xfrm>
              <a:off x="3886199"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2</a:t>
              </a:r>
            </a:p>
          </p:txBody>
        </p:sp>
        <p:sp>
          <p:nvSpPr>
            <p:cNvPr id="18438" name="Text Box 27"/>
            <p:cNvSpPr txBox="1">
              <a:spLocks noChangeArrowheads="1"/>
            </p:cNvSpPr>
            <p:nvPr/>
          </p:nvSpPr>
          <p:spPr bwMode="auto">
            <a:xfrm>
              <a:off x="4648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dirty="0">
                  <a:solidFill>
                    <a:srgbClr val="CC0000"/>
                  </a:solidFill>
                  <a:latin typeface="Calibri"/>
                  <a:cs typeface="Calibri"/>
                </a:rPr>
                <a:t>6</a:t>
              </a:r>
              <a:r>
                <a:rPr lang="en-US" dirty="0">
                  <a:latin typeface="Calibri"/>
                  <a:cs typeface="Calibri"/>
                </a:rPr>
                <a:t>,</a:t>
              </a:r>
              <a:r>
                <a:rPr lang="en-US" dirty="0">
                  <a:solidFill>
                    <a:srgbClr val="3333FF"/>
                  </a:solidFill>
                  <a:latin typeface="Calibri"/>
                  <a:cs typeface="Calibri"/>
                </a:rPr>
                <a:t>1</a:t>
              </a:r>
              <a:r>
                <a:rPr lang="en-US" dirty="0">
                  <a:latin typeface="Calibri"/>
                  <a:cs typeface="Calibri"/>
                </a:rPr>
                <a:t>,</a:t>
              </a:r>
              <a:r>
                <a:rPr lang="en-US" dirty="0">
                  <a:solidFill>
                    <a:srgbClr val="008000"/>
                  </a:solidFill>
                  <a:latin typeface="Calibri"/>
                  <a:cs typeface="Calibri"/>
                </a:rPr>
                <a:t>2</a:t>
              </a:r>
            </a:p>
          </p:txBody>
        </p:sp>
        <p:sp>
          <p:nvSpPr>
            <p:cNvPr id="18439" name="Text Box 28"/>
            <p:cNvSpPr txBox="1">
              <a:spLocks noChangeArrowheads="1"/>
            </p:cNvSpPr>
            <p:nvPr/>
          </p:nvSpPr>
          <p:spPr bwMode="auto">
            <a:xfrm>
              <a:off x="5334001"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1</a:t>
              </a:r>
            </a:p>
          </p:txBody>
        </p:sp>
        <p:sp>
          <p:nvSpPr>
            <p:cNvPr id="18440" name="Text Box 29"/>
            <p:cNvSpPr txBox="1">
              <a:spLocks noChangeArrowheads="1"/>
            </p:cNvSpPr>
            <p:nvPr/>
          </p:nvSpPr>
          <p:spPr bwMode="auto">
            <a:xfrm>
              <a:off x="6096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7</a:t>
              </a:r>
            </a:p>
          </p:txBody>
        </p:sp>
        <p:sp>
          <p:nvSpPr>
            <p:cNvPr id="18441" name="Text Box 30"/>
            <p:cNvSpPr txBox="1">
              <a:spLocks noChangeArrowheads="1"/>
            </p:cNvSpPr>
            <p:nvPr/>
          </p:nvSpPr>
          <p:spPr bwMode="auto">
            <a:xfrm>
              <a:off x="6781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5</a:t>
              </a:r>
              <a:r>
                <a:rPr lang="en-US">
                  <a:latin typeface="Calibri"/>
                  <a:cs typeface="Calibri"/>
                </a:rPr>
                <a:t>,</a:t>
              </a:r>
              <a:r>
                <a:rPr lang="en-US">
                  <a:solidFill>
                    <a:srgbClr val="008000"/>
                  </a:solidFill>
                  <a:latin typeface="Calibri"/>
                  <a:cs typeface="Calibri"/>
                </a:rPr>
                <a:t>2</a:t>
              </a:r>
            </a:p>
          </p:txBody>
        </p:sp>
        <p:sp>
          <p:nvSpPr>
            <p:cNvPr id="18442" name="Text Box 31"/>
            <p:cNvSpPr txBox="1">
              <a:spLocks noChangeArrowheads="1"/>
            </p:cNvSpPr>
            <p:nvPr/>
          </p:nvSpPr>
          <p:spPr bwMode="auto">
            <a:xfrm>
              <a:off x="7543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7</a:t>
              </a:r>
              <a:r>
                <a:rPr lang="en-US">
                  <a:latin typeface="Calibri"/>
                  <a:cs typeface="Calibri"/>
                </a:rPr>
                <a:t>,</a:t>
              </a:r>
              <a:r>
                <a:rPr lang="en-US">
                  <a:solidFill>
                    <a:srgbClr val="008000"/>
                  </a:solidFill>
                  <a:latin typeface="Calibri"/>
                  <a:cs typeface="Calibri"/>
                </a:rPr>
                <a:t>1</a:t>
              </a:r>
            </a:p>
          </p:txBody>
        </p:sp>
        <p:sp>
          <p:nvSpPr>
            <p:cNvPr id="18443" name="Text Box 32"/>
            <p:cNvSpPr txBox="1">
              <a:spLocks noChangeArrowheads="1"/>
            </p:cNvSpPr>
            <p:nvPr/>
          </p:nvSpPr>
          <p:spPr bwMode="auto">
            <a:xfrm>
              <a:off x="82296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5</a:t>
              </a:r>
            </a:p>
          </p:txBody>
        </p:sp>
        <p:cxnSp>
          <p:nvCxnSpPr>
            <p:cNvPr id="18445" name="AutoShape 11"/>
            <p:cNvCxnSpPr>
              <a:cxnSpLocks noChangeShapeType="1"/>
            </p:cNvCxnSpPr>
            <p:nvPr/>
          </p:nvCxnSpPr>
          <p:spPr bwMode="auto">
            <a:xfrm flipH="1">
              <a:off x="4686300" y="2362200"/>
              <a:ext cx="1295400" cy="457200"/>
            </a:xfrm>
            <a:prstGeom prst="straightConnector1">
              <a:avLst/>
            </a:prstGeom>
            <a:noFill/>
            <a:ln w="19050">
              <a:solidFill>
                <a:schemeClr val="tx1"/>
              </a:solidFill>
              <a:round/>
              <a:headEnd/>
              <a:tailEnd type="triangle" w="lg" len="lg"/>
            </a:ln>
          </p:spPr>
        </p:cxnSp>
        <p:cxnSp>
          <p:nvCxnSpPr>
            <p:cNvPr id="18446" name="AutoShape 12"/>
            <p:cNvCxnSpPr>
              <a:cxnSpLocks noChangeShapeType="1"/>
            </p:cNvCxnSpPr>
            <p:nvPr/>
          </p:nvCxnSpPr>
          <p:spPr bwMode="auto">
            <a:xfrm>
              <a:off x="5981700" y="2362200"/>
              <a:ext cx="1447800" cy="457200"/>
            </a:xfrm>
            <a:prstGeom prst="straightConnector1">
              <a:avLst/>
            </a:prstGeom>
            <a:noFill/>
            <a:ln w="19050">
              <a:solidFill>
                <a:schemeClr val="tx1"/>
              </a:solidFill>
              <a:round/>
              <a:headEnd/>
              <a:tailEnd type="triangle" w="lg" len="lg"/>
            </a:ln>
          </p:spPr>
        </p:cxnSp>
        <p:cxnSp>
          <p:nvCxnSpPr>
            <p:cNvPr id="18447" name="AutoShape 13"/>
            <p:cNvCxnSpPr>
              <a:cxnSpLocks noChangeShapeType="1"/>
            </p:cNvCxnSpPr>
            <p:nvPr/>
          </p:nvCxnSpPr>
          <p:spPr bwMode="auto">
            <a:xfrm flipH="1">
              <a:off x="4000500" y="3124200"/>
              <a:ext cx="685800" cy="609600"/>
            </a:xfrm>
            <a:prstGeom prst="straightConnector1">
              <a:avLst/>
            </a:prstGeom>
            <a:noFill/>
            <a:ln w="19050">
              <a:solidFill>
                <a:schemeClr val="tx1"/>
              </a:solidFill>
              <a:round/>
              <a:headEnd/>
              <a:tailEnd type="triangle" w="lg" len="lg"/>
            </a:ln>
          </p:spPr>
        </p:cxnSp>
        <p:cxnSp>
          <p:nvCxnSpPr>
            <p:cNvPr id="18448" name="AutoShape 14"/>
            <p:cNvCxnSpPr>
              <a:cxnSpLocks noChangeShapeType="1"/>
            </p:cNvCxnSpPr>
            <p:nvPr/>
          </p:nvCxnSpPr>
          <p:spPr bwMode="auto">
            <a:xfrm>
              <a:off x="4686300" y="3124200"/>
              <a:ext cx="609600" cy="609600"/>
            </a:xfrm>
            <a:prstGeom prst="straightConnector1">
              <a:avLst/>
            </a:prstGeom>
            <a:noFill/>
            <a:ln w="19050">
              <a:solidFill>
                <a:schemeClr val="tx1"/>
              </a:solidFill>
              <a:round/>
              <a:headEnd/>
              <a:tailEnd type="triangle" w="lg" len="lg"/>
            </a:ln>
          </p:spPr>
        </p:cxnSp>
        <p:cxnSp>
          <p:nvCxnSpPr>
            <p:cNvPr id="18449" name="AutoShape 15"/>
            <p:cNvCxnSpPr>
              <a:cxnSpLocks noChangeShapeType="1"/>
            </p:cNvCxnSpPr>
            <p:nvPr/>
          </p:nvCxnSpPr>
          <p:spPr bwMode="auto">
            <a:xfrm flipH="1">
              <a:off x="6819900" y="3124200"/>
              <a:ext cx="609600" cy="609600"/>
            </a:xfrm>
            <a:prstGeom prst="straightConnector1">
              <a:avLst/>
            </a:prstGeom>
            <a:noFill/>
            <a:ln w="19050">
              <a:solidFill>
                <a:schemeClr val="tx1"/>
              </a:solidFill>
              <a:round/>
              <a:headEnd/>
              <a:tailEnd type="triangle" w="lg" len="lg"/>
            </a:ln>
          </p:spPr>
        </p:cxnSp>
        <p:cxnSp>
          <p:nvCxnSpPr>
            <p:cNvPr id="18450" name="AutoShape 16"/>
            <p:cNvCxnSpPr>
              <a:cxnSpLocks noChangeShapeType="1"/>
            </p:cNvCxnSpPr>
            <p:nvPr/>
          </p:nvCxnSpPr>
          <p:spPr bwMode="auto">
            <a:xfrm>
              <a:off x="7429500" y="3124200"/>
              <a:ext cx="609600" cy="609600"/>
            </a:xfrm>
            <a:prstGeom prst="straightConnector1">
              <a:avLst/>
            </a:prstGeom>
            <a:noFill/>
            <a:ln w="19050">
              <a:solidFill>
                <a:schemeClr val="tx1"/>
              </a:solidFill>
              <a:round/>
              <a:headEnd/>
              <a:tailEnd type="triangle" w="lg" len="lg"/>
            </a:ln>
          </p:spPr>
        </p:cxnSp>
        <p:cxnSp>
          <p:nvCxnSpPr>
            <p:cNvPr id="18451" name="AutoShape 17"/>
            <p:cNvCxnSpPr>
              <a:cxnSpLocks noChangeShapeType="1"/>
            </p:cNvCxnSpPr>
            <p:nvPr/>
          </p:nvCxnSpPr>
          <p:spPr bwMode="auto">
            <a:xfrm flipH="1">
              <a:off x="3733800" y="4038600"/>
              <a:ext cx="266700" cy="685800"/>
            </a:xfrm>
            <a:prstGeom prst="straightConnector1">
              <a:avLst/>
            </a:prstGeom>
            <a:noFill/>
            <a:ln w="19050">
              <a:solidFill>
                <a:schemeClr val="tx1"/>
              </a:solidFill>
              <a:round/>
              <a:headEnd/>
              <a:tailEnd type="triangle" w="lg" len="lg"/>
            </a:ln>
          </p:spPr>
        </p:cxnSp>
        <p:cxnSp>
          <p:nvCxnSpPr>
            <p:cNvPr id="18452" name="AutoShape 18"/>
            <p:cNvCxnSpPr>
              <a:cxnSpLocks noChangeShapeType="1"/>
            </p:cNvCxnSpPr>
            <p:nvPr/>
          </p:nvCxnSpPr>
          <p:spPr bwMode="auto">
            <a:xfrm>
              <a:off x="4000500" y="4038600"/>
              <a:ext cx="190500" cy="685800"/>
            </a:xfrm>
            <a:prstGeom prst="straightConnector1">
              <a:avLst/>
            </a:prstGeom>
            <a:noFill/>
            <a:ln w="19050">
              <a:solidFill>
                <a:schemeClr val="tx1"/>
              </a:solidFill>
              <a:round/>
              <a:headEnd/>
              <a:tailEnd type="triangle" w="lg" len="lg"/>
            </a:ln>
          </p:spPr>
        </p:cxnSp>
        <p:cxnSp>
          <p:nvCxnSpPr>
            <p:cNvPr id="18453" name="AutoShape 19"/>
            <p:cNvCxnSpPr>
              <a:cxnSpLocks noChangeShapeType="1"/>
            </p:cNvCxnSpPr>
            <p:nvPr/>
          </p:nvCxnSpPr>
          <p:spPr bwMode="auto">
            <a:xfrm flipH="1">
              <a:off x="5029200" y="4038600"/>
              <a:ext cx="266700" cy="685800"/>
            </a:xfrm>
            <a:prstGeom prst="straightConnector1">
              <a:avLst/>
            </a:prstGeom>
            <a:noFill/>
            <a:ln w="19050">
              <a:solidFill>
                <a:schemeClr val="tx1"/>
              </a:solidFill>
              <a:round/>
              <a:headEnd/>
              <a:tailEnd type="triangle" w="lg" len="lg"/>
            </a:ln>
          </p:spPr>
        </p:cxnSp>
        <p:cxnSp>
          <p:nvCxnSpPr>
            <p:cNvPr id="18454" name="AutoShape 20"/>
            <p:cNvCxnSpPr>
              <a:cxnSpLocks noChangeShapeType="1"/>
            </p:cNvCxnSpPr>
            <p:nvPr/>
          </p:nvCxnSpPr>
          <p:spPr bwMode="auto">
            <a:xfrm>
              <a:off x="5295900" y="4038600"/>
              <a:ext cx="266700" cy="685800"/>
            </a:xfrm>
            <a:prstGeom prst="straightConnector1">
              <a:avLst/>
            </a:prstGeom>
            <a:noFill/>
            <a:ln w="19050">
              <a:solidFill>
                <a:schemeClr val="tx1"/>
              </a:solidFill>
              <a:round/>
              <a:headEnd/>
              <a:tailEnd type="triangle" w="lg" len="lg"/>
            </a:ln>
          </p:spPr>
        </p:cxnSp>
        <p:cxnSp>
          <p:nvCxnSpPr>
            <p:cNvPr id="18455" name="AutoShape 21"/>
            <p:cNvCxnSpPr>
              <a:cxnSpLocks noChangeShapeType="1"/>
            </p:cNvCxnSpPr>
            <p:nvPr/>
          </p:nvCxnSpPr>
          <p:spPr bwMode="auto">
            <a:xfrm flipH="1">
              <a:off x="6553200" y="4038600"/>
              <a:ext cx="266700" cy="685800"/>
            </a:xfrm>
            <a:prstGeom prst="straightConnector1">
              <a:avLst/>
            </a:prstGeom>
            <a:noFill/>
            <a:ln w="19050">
              <a:solidFill>
                <a:schemeClr val="tx1"/>
              </a:solidFill>
              <a:round/>
              <a:headEnd/>
              <a:tailEnd type="triangle" w="lg" len="lg"/>
            </a:ln>
          </p:spPr>
        </p:cxnSp>
        <p:cxnSp>
          <p:nvCxnSpPr>
            <p:cNvPr id="18456" name="AutoShape 22"/>
            <p:cNvCxnSpPr>
              <a:cxnSpLocks noChangeShapeType="1"/>
            </p:cNvCxnSpPr>
            <p:nvPr/>
          </p:nvCxnSpPr>
          <p:spPr bwMode="auto">
            <a:xfrm>
              <a:off x="6819900" y="4038600"/>
              <a:ext cx="190500" cy="685800"/>
            </a:xfrm>
            <a:prstGeom prst="straightConnector1">
              <a:avLst/>
            </a:prstGeom>
            <a:noFill/>
            <a:ln w="19050">
              <a:solidFill>
                <a:schemeClr val="tx1"/>
              </a:solidFill>
              <a:round/>
              <a:headEnd/>
              <a:tailEnd type="triangle" w="lg" len="lg"/>
            </a:ln>
          </p:spPr>
        </p:cxnSp>
        <p:cxnSp>
          <p:nvCxnSpPr>
            <p:cNvPr id="18457" name="AutoShape 23"/>
            <p:cNvCxnSpPr>
              <a:cxnSpLocks noChangeShapeType="1"/>
            </p:cNvCxnSpPr>
            <p:nvPr/>
          </p:nvCxnSpPr>
          <p:spPr bwMode="auto">
            <a:xfrm flipH="1">
              <a:off x="7772400" y="4038600"/>
              <a:ext cx="266700" cy="685800"/>
            </a:xfrm>
            <a:prstGeom prst="straightConnector1">
              <a:avLst/>
            </a:prstGeom>
            <a:noFill/>
            <a:ln w="19050">
              <a:solidFill>
                <a:schemeClr val="tx1"/>
              </a:solidFill>
              <a:round/>
              <a:headEnd/>
              <a:tailEnd type="triangle" w="lg" len="lg"/>
            </a:ln>
          </p:spPr>
        </p:cxnSp>
        <p:cxnSp>
          <p:nvCxnSpPr>
            <p:cNvPr id="18458" name="AutoShape 24"/>
            <p:cNvCxnSpPr>
              <a:cxnSpLocks noChangeShapeType="1"/>
            </p:cNvCxnSpPr>
            <p:nvPr/>
          </p:nvCxnSpPr>
          <p:spPr bwMode="auto">
            <a:xfrm>
              <a:off x="8039100" y="4038600"/>
              <a:ext cx="266700" cy="685800"/>
            </a:xfrm>
            <a:prstGeom prst="straightConnector1">
              <a:avLst/>
            </a:prstGeom>
            <a:noFill/>
            <a:ln w="19050">
              <a:solidFill>
                <a:schemeClr val="tx1"/>
              </a:solidFill>
              <a:round/>
              <a:headEnd/>
              <a:tailEnd type="triangle" w="lg" len="lg"/>
            </a:ln>
          </p:spPr>
        </p:cxnSp>
        <p:sp>
          <p:nvSpPr>
            <p:cNvPr id="18459" name="AutoShape 27"/>
            <p:cNvSpPr>
              <a:spLocks noChangeArrowheads="1"/>
            </p:cNvSpPr>
            <p:nvPr/>
          </p:nvSpPr>
          <p:spPr bwMode="auto">
            <a:xfrm>
              <a:off x="5762625" y="2057400"/>
              <a:ext cx="436563" cy="304800"/>
            </a:xfrm>
            <a:prstGeom prst="triangle">
              <a:avLst>
                <a:gd name="adj" fmla="val 50000"/>
              </a:avLst>
            </a:prstGeom>
            <a:solidFill>
              <a:srgbClr val="CC0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0" name="AutoShape 27"/>
            <p:cNvSpPr>
              <a:spLocks noChangeArrowheads="1"/>
            </p:cNvSpPr>
            <p:nvPr/>
          </p:nvSpPr>
          <p:spPr bwMode="auto">
            <a:xfrm>
              <a:off x="4481513" y="2819400"/>
              <a:ext cx="436562"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1" name="AutoShape 27"/>
            <p:cNvSpPr>
              <a:spLocks noChangeArrowheads="1"/>
            </p:cNvSpPr>
            <p:nvPr/>
          </p:nvSpPr>
          <p:spPr bwMode="auto">
            <a:xfrm>
              <a:off x="7799388"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2" name="AutoShape 27"/>
            <p:cNvSpPr>
              <a:spLocks noChangeArrowheads="1"/>
            </p:cNvSpPr>
            <p:nvPr/>
          </p:nvSpPr>
          <p:spPr bwMode="auto">
            <a:xfrm>
              <a:off x="7210425" y="2819400"/>
              <a:ext cx="436563"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3" name="AutoShape 27"/>
            <p:cNvSpPr>
              <a:spLocks noChangeArrowheads="1"/>
            </p:cNvSpPr>
            <p:nvPr/>
          </p:nvSpPr>
          <p:spPr bwMode="auto">
            <a:xfrm>
              <a:off x="66024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4" name="AutoShape 27"/>
            <p:cNvSpPr>
              <a:spLocks noChangeArrowheads="1"/>
            </p:cNvSpPr>
            <p:nvPr/>
          </p:nvSpPr>
          <p:spPr bwMode="auto">
            <a:xfrm>
              <a:off x="50911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5" name="AutoShape 27"/>
            <p:cNvSpPr>
              <a:spLocks noChangeArrowheads="1"/>
            </p:cNvSpPr>
            <p:nvPr/>
          </p:nvSpPr>
          <p:spPr bwMode="auto">
            <a:xfrm>
              <a:off x="37957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grpSp>
    </p:spTree>
    <p:extLst>
      <p:ext uri="{BB962C8B-B14F-4D97-AF65-F5344CB8AC3E}">
        <p14:creationId xmlns:p14="http://schemas.microsoft.com/office/powerpoint/2010/main" val="3548312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71987" y="1568450"/>
            <a:ext cx="6389339"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Utilities</a:t>
            </a:r>
            <a:endParaRPr lang="en-US" dirty="0"/>
          </a:p>
        </p:txBody>
      </p:sp>
    </p:spTree>
    <p:extLst>
      <p:ext uri="{BB962C8B-B14F-4D97-AF65-F5344CB8AC3E}">
        <p14:creationId xmlns:p14="http://schemas.microsoft.com/office/powerpoint/2010/main" val="360660057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4826" y="1504580"/>
            <a:ext cx="3704463" cy="2764217"/>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p:txBody>
          <a:bodyPr/>
          <a:lstStyle/>
          <a:p>
            <a:r>
              <a:rPr lang="en-US" smtClean="0"/>
              <a:t>Maximum Expected Utility</a:t>
            </a:r>
          </a:p>
        </p:txBody>
      </p:sp>
      <p:sp>
        <p:nvSpPr>
          <p:cNvPr id="19459" name="Rectangle 3"/>
          <p:cNvSpPr>
            <a:spLocks noGrp="1" noChangeArrowheads="1"/>
          </p:cNvSpPr>
          <p:nvPr>
            <p:ph idx="1"/>
          </p:nvPr>
        </p:nvSpPr>
        <p:spPr>
          <a:xfrm>
            <a:off x="457200" y="1646238"/>
            <a:ext cx="7924800" cy="4525962"/>
          </a:xfrm>
        </p:spPr>
        <p:txBody>
          <a:bodyPr/>
          <a:lstStyle/>
          <a:p>
            <a:pPr>
              <a:lnSpc>
                <a:spcPct val="90000"/>
              </a:lnSpc>
            </a:pPr>
            <a:r>
              <a:rPr lang="en-US" sz="2400" dirty="0" smtClean="0"/>
              <a:t>Why should we average utilities?  Why not </a:t>
            </a:r>
            <a:r>
              <a:rPr lang="en-US" sz="2400" dirty="0" err="1" smtClean="0"/>
              <a:t>minimax</a:t>
            </a:r>
            <a:r>
              <a:rPr lang="en-US" sz="2400" dirty="0" smtClean="0"/>
              <a:t>?</a:t>
            </a:r>
          </a:p>
          <a:p>
            <a:pPr>
              <a:lnSpc>
                <a:spcPct val="90000"/>
              </a:lnSpc>
            </a:pPr>
            <a:endParaRPr lang="en-US" sz="2400" dirty="0" smtClean="0"/>
          </a:p>
          <a:p>
            <a:pPr>
              <a:lnSpc>
                <a:spcPct val="90000"/>
              </a:lnSpc>
            </a:pPr>
            <a:r>
              <a:rPr lang="en-US" sz="2400" dirty="0" smtClean="0"/>
              <a:t>Principle of maximum expected utility:</a:t>
            </a:r>
          </a:p>
          <a:p>
            <a:pPr lvl="1">
              <a:lnSpc>
                <a:spcPct val="90000"/>
              </a:lnSpc>
            </a:pPr>
            <a:r>
              <a:rPr lang="en-US" sz="2000" dirty="0" smtClean="0"/>
              <a:t>A rational agent should chose the action that </a:t>
            </a:r>
            <a:r>
              <a:rPr lang="en-US" sz="2000" dirty="0" smtClean="0">
                <a:solidFill>
                  <a:srgbClr val="CC0000"/>
                </a:solidFill>
              </a:rPr>
              <a:t>maximizes its expected utility, given its knowledge</a:t>
            </a:r>
          </a:p>
          <a:p>
            <a:pPr lvl="1">
              <a:lnSpc>
                <a:spcPct val="90000"/>
              </a:lnSpc>
            </a:pPr>
            <a:endParaRPr lang="en-US" sz="2000" dirty="0" smtClean="0"/>
          </a:p>
          <a:p>
            <a:r>
              <a:rPr lang="en-US" sz="2400" dirty="0" smtClean="0"/>
              <a:t>Questions:</a:t>
            </a:r>
          </a:p>
          <a:p>
            <a:pPr lvl="1"/>
            <a:r>
              <a:rPr lang="en-US" sz="2000" dirty="0" smtClean="0"/>
              <a:t>Where do utilities come from?</a:t>
            </a:r>
          </a:p>
          <a:p>
            <a:pPr lvl="1"/>
            <a:r>
              <a:rPr lang="en-US" sz="2000" dirty="0" smtClean="0"/>
              <a:t>How do we know such utilities even exist?</a:t>
            </a:r>
          </a:p>
          <a:p>
            <a:pPr lvl="1"/>
            <a:r>
              <a:rPr lang="en-US" sz="2000" dirty="0" smtClean="0"/>
              <a:t>How do we know that averaging even makes sense?</a:t>
            </a:r>
          </a:p>
          <a:p>
            <a:pPr lvl="1"/>
            <a:r>
              <a:rPr lang="en-US" sz="2000" dirty="0" smtClean="0"/>
              <a:t>What if our behavior (preferences) can’t be described by utilities?</a:t>
            </a:r>
          </a:p>
          <a:p>
            <a:pPr>
              <a:lnSpc>
                <a:spcPct val="90000"/>
              </a:lnSpc>
            </a:pPr>
            <a:endParaRPr lang="en-US" sz="2400" dirty="0" smtClean="0"/>
          </a:p>
        </p:txBody>
      </p:sp>
    </p:spTree>
    <p:extLst>
      <p:ext uri="{BB962C8B-B14F-4D97-AF65-F5344CB8AC3E}">
        <p14:creationId xmlns:p14="http://schemas.microsoft.com/office/powerpoint/2010/main" val="3351535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5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5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743200" y="2414952"/>
            <a:ext cx="6553200" cy="386864"/>
            <a:chOff x="2743200" y="2414952"/>
            <a:chExt cx="6553200" cy="386864"/>
          </a:xfrm>
        </p:grpSpPr>
        <p:sp>
          <p:nvSpPr>
            <p:cNvPr id="33" name="AutoShape 6"/>
            <p:cNvSpPr>
              <a:spLocks noChangeArrowheads="1"/>
            </p:cNvSpPr>
            <p:nvPr/>
          </p:nvSpPr>
          <p:spPr bwMode="auto">
            <a:xfrm rot="10800000">
              <a:off x="2743200" y="2414952"/>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34" name="AutoShape 6"/>
            <p:cNvSpPr>
              <a:spLocks noChangeArrowheads="1"/>
            </p:cNvSpPr>
            <p:nvPr/>
          </p:nvSpPr>
          <p:spPr bwMode="auto">
            <a:xfrm rot="10800000">
              <a:off x="4419600" y="2420815"/>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35" name="AutoShape 6"/>
            <p:cNvSpPr>
              <a:spLocks noChangeArrowheads="1"/>
            </p:cNvSpPr>
            <p:nvPr/>
          </p:nvSpPr>
          <p:spPr bwMode="auto">
            <a:xfrm rot="10800000">
              <a:off x="7162800" y="2420815"/>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36" name="AutoShape 6"/>
            <p:cNvSpPr>
              <a:spLocks noChangeArrowheads="1"/>
            </p:cNvSpPr>
            <p:nvPr/>
          </p:nvSpPr>
          <p:spPr bwMode="auto">
            <a:xfrm rot="10800000">
              <a:off x="8820150" y="2420816"/>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grpSp>
      <p:sp>
        <p:nvSpPr>
          <p:cNvPr id="10242" name="Rectangle 2"/>
          <p:cNvSpPr>
            <a:spLocks noGrp="1" noChangeArrowheads="1"/>
          </p:cNvSpPr>
          <p:nvPr>
            <p:ph type="title"/>
          </p:nvPr>
        </p:nvSpPr>
        <p:spPr/>
        <p:txBody>
          <a:bodyPr/>
          <a:lstStyle/>
          <a:p>
            <a:r>
              <a:rPr lang="en-US" smtClean="0"/>
              <a:t>What Utilities to Use?</a:t>
            </a:r>
          </a:p>
        </p:txBody>
      </p:sp>
      <p:sp>
        <p:nvSpPr>
          <p:cNvPr id="10243" name="Rectangle 3"/>
          <p:cNvSpPr>
            <a:spLocks noGrp="1" noChangeArrowheads="1"/>
          </p:cNvSpPr>
          <p:nvPr>
            <p:ph idx="1"/>
          </p:nvPr>
        </p:nvSpPr>
        <p:spPr>
          <a:xfrm>
            <a:off x="457200" y="4191000"/>
            <a:ext cx="11049000" cy="2362200"/>
          </a:xfrm>
        </p:spPr>
        <p:txBody>
          <a:bodyPr/>
          <a:lstStyle/>
          <a:p>
            <a:r>
              <a:rPr lang="en-US" sz="2400" dirty="0" smtClean="0"/>
              <a:t>For worst-case </a:t>
            </a:r>
            <a:r>
              <a:rPr lang="en-US" sz="2400" dirty="0" err="1" smtClean="0"/>
              <a:t>minimax</a:t>
            </a:r>
            <a:r>
              <a:rPr lang="en-US" sz="2400" dirty="0" smtClean="0"/>
              <a:t> reasoning, terminal function scale doesn’t matter</a:t>
            </a:r>
          </a:p>
          <a:p>
            <a:pPr lvl="1"/>
            <a:r>
              <a:rPr lang="en-US" sz="2400" dirty="0" smtClean="0"/>
              <a:t>We just want better states to have higher evaluations (get the ordering right)</a:t>
            </a:r>
          </a:p>
          <a:p>
            <a:pPr lvl="1"/>
            <a:r>
              <a:rPr lang="en-US" sz="2400" dirty="0" smtClean="0"/>
              <a:t>We call this </a:t>
            </a:r>
            <a:r>
              <a:rPr lang="en-US" sz="2400" dirty="0" smtClean="0">
                <a:solidFill>
                  <a:srgbClr val="C00000"/>
                </a:solidFill>
              </a:rPr>
              <a:t>insensitivity to monotonic transformations</a:t>
            </a:r>
          </a:p>
          <a:p>
            <a:pPr lvl="2"/>
            <a:endParaRPr lang="en-US" sz="1600" dirty="0" smtClean="0"/>
          </a:p>
          <a:p>
            <a:r>
              <a:rPr lang="en-US" sz="2400" dirty="0" smtClean="0"/>
              <a:t>For average-case </a:t>
            </a:r>
            <a:r>
              <a:rPr lang="en-US" sz="2400" dirty="0" err="1" smtClean="0"/>
              <a:t>expectimax</a:t>
            </a:r>
            <a:r>
              <a:rPr lang="en-US" sz="2400" dirty="0" smtClean="0"/>
              <a:t> reasoning, we need </a:t>
            </a:r>
            <a:r>
              <a:rPr lang="en-US" sz="2400" i="1" dirty="0" smtClean="0"/>
              <a:t>magnitudes</a:t>
            </a:r>
            <a:r>
              <a:rPr lang="en-US" sz="2400" dirty="0" smtClean="0"/>
              <a:t> to be meaningful</a:t>
            </a:r>
          </a:p>
        </p:txBody>
      </p:sp>
      <p:cxnSp>
        <p:nvCxnSpPr>
          <p:cNvPr id="10260" name="AutoShape 43"/>
          <p:cNvCxnSpPr>
            <a:cxnSpLocks noChangeShapeType="1"/>
            <a:stCxn id="10261" idx="4"/>
            <a:endCxn id="9" idx="0"/>
          </p:cNvCxnSpPr>
          <p:nvPr/>
        </p:nvCxnSpPr>
        <p:spPr bwMode="auto">
          <a:xfrm rot="16200000" flipH="1">
            <a:off x="3005138" y="2795588"/>
            <a:ext cx="247650" cy="295275"/>
          </a:xfrm>
          <a:prstGeom prst="straightConnector1">
            <a:avLst/>
          </a:prstGeom>
          <a:noFill/>
          <a:ln w="9525">
            <a:solidFill>
              <a:schemeClr val="tx1"/>
            </a:solidFill>
            <a:round/>
            <a:headEnd/>
            <a:tailEnd type="triangle" w="med" len="med"/>
          </a:ln>
        </p:spPr>
      </p:cxnSp>
      <p:sp>
        <p:nvSpPr>
          <p:cNvPr id="8" name="Rectangle 7"/>
          <p:cNvSpPr/>
          <p:nvPr/>
        </p:nvSpPr>
        <p:spPr bwMode="auto">
          <a:xfrm>
            <a:off x="2438400" y="306705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0</a:t>
            </a:r>
          </a:p>
        </p:txBody>
      </p:sp>
      <p:sp>
        <p:nvSpPr>
          <p:cNvPr id="9" name="Rectangle 8"/>
          <p:cNvSpPr/>
          <p:nvPr/>
        </p:nvSpPr>
        <p:spPr bwMode="auto">
          <a:xfrm>
            <a:off x="2971800" y="3067050"/>
            <a:ext cx="6096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a:t>
            </a:r>
          </a:p>
        </p:txBody>
      </p:sp>
      <p:cxnSp>
        <p:nvCxnSpPr>
          <p:cNvPr id="10264" name="AutoShape 43"/>
          <p:cNvCxnSpPr>
            <a:cxnSpLocks noChangeShapeType="1"/>
            <a:stCxn id="10261" idx="4"/>
            <a:endCxn id="8" idx="0"/>
          </p:cNvCxnSpPr>
          <p:nvPr/>
        </p:nvCxnSpPr>
        <p:spPr bwMode="auto">
          <a:xfrm rot="5400000">
            <a:off x="2700338" y="2786064"/>
            <a:ext cx="247650" cy="314325"/>
          </a:xfrm>
          <a:prstGeom prst="straightConnector1">
            <a:avLst/>
          </a:prstGeom>
          <a:noFill/>
          <a:ln w="9525">
            <a:solidFill>
              <a:schemeClr val="tx1"/>
            </a:solidFill>
            <a:round/>
            <a:headEnd/>
            <a:tailEnd type="triangle" w="med" len="med"/>
          </a:ln>
        </p:spPr>
      </p:cxnSp>
      <p:cxnSp>
        <p:nvCxnSpPr>
          <p:cNvPr id="10265" name="AutoShape 43"/>
          <p:cNvCxnSpPr>
            <a:cxnSpLocks noChangeShapeType="1"/>
            <a:stCxn id="10266" idx="4"/>
            <a:endCxn id="21" idx="0"/>
          </p:cNvCxnSpPr>
          <p:nvPr/>
        </p:nvCxnSpPr>
        <p:spPr bwMode="auto">
          <a:xfrm rot="16200000" flipH="1">
            <a:off x="4700587" y="2757489"/>
            <a:ext cx="247650" cy="333375"/>
          </a:xfrm>
          <a:prstGeom prst="straightConnector1">
            <a:avLst/>
          </a:prstGeom>
          <a:noFill/>
          <a:ln w="9525">
            <a:solidFill>
              <a:schemeClr val="tx1"/>
            </a:solidFill>
            <a:round/>
            <a:headEnd/>
            <a:tailEnd type="triangle" w="med" len="med"/>
          </a:ln>
        </p:spPr>
      </p:cxnSp>
      <p:sp>
        <p:nvSpPr>
          <p:cNvPr id="20" name="Rectangle 19"/>
          <p:cNvSpPr/>
          <p:nvPr/>
        </p:nvSpPr>
        <p:spPr bwMode="auto">
          <a:xfrm>
            <a:off x="40386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20</a:t>
            </a:r>
          </a:p>
        </p:txBody>
      </p:sp>
      <p:sp>
        <p:nvSpPr>
          <p:cNvPr id="21" name="Rectangle 20"/>
          <p:cNvSpPr/>
          <p:nvPr/>
        </p:nvSpPr>
        <p:spPr bwMode="auto">
          <a:xfrm>
            <a:off x="47244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a:t>
            </a:r>
          </a:p>
        </p:txBody>
      </p:sp>
      <p:cxnSp>
        <p:nvCxnSpPr>
          <p:cNvPr id="10269" name="AutoShape 43"/>
          <p:cNvCxnSpPr>
            <a:cxnSpLocks noChangeShapeType="1"/>
            <a:stCxn id="10266" idx="4"/>
            <a:endCxn id="20" idx="0"/>
          </p:cNvCxnSpPr>
          <p:nvPr/>
        </p:nvCxnSpPr>
        <p:spPr bwMode="auto">
          <a:xfrm rot="5400000">
            <a:off x="4357688" y="2747965"/>
            <a:ext cx="247650" cy="352425"/>
          </a:xfrm>
          <a:prstGeom prst="straightConnector1">
            <a:avLst/>
          </a:prstGeom>
          <a:noFill/>
          <a:ln w="9525">
            <a:solidFill>
              <a:schemeClr val="tx1"/>
            </a:solidFill>
            <a:round/>
            <a:headEnd/>
            <a:tailEnd type="triangle" w="med" len="med"/>
          </a:ln>
        </p:spPr>
      </p:cxnSp>
      <p:cxnSp>
        <p:nvCxnSpPr>
          <p:cNvPr id="23" name="AutoShape 43"/>
          <p:cNvCxnSpPr>
            <a:cxnSpLocks noChangeShapeType="1"/>
            <a:stCxn id="10272" idx="3"/>
            <a:endCxn id="10266" idx="0"/>
          </p:cNvCxnSpPr>
          <p:nvPr/>
        </p:nvCxnSpPr>
        <p:spPr bwMode="auto">
          <a:xfrm rot="16200000" flipH="1">
            <a:off x="4119563" y="1824038"/>
            <a:ext cx="228600" cy="847725"/>
          </a:xfrm>
          <a:prstGeom prst="straightConnector1">
            <a:avLst/>
          </a:prstGeom>
          <a:ln w="12700">
            <a:solidFill>
              <a:schemeClr val="tx1"/>
            </a:solidFill>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10271" name="AutoShape 43"/>
          <p:cNvCxnSpPr>
            <a:cxnSpLocks noChangeShapeType="1"/>
            <a:stCxn id="10272" idx="3"/>
            <a:endCxn id="10261" idx="0"/>
          </p:cNvCxnSpPr>
          <p:nvPr/>
        </p:nvCxnSpPr>
        <p:spPr bwMode="auto">
          <a:xfrm rot="5400000">
            <a:off x="3271838" y="1843089"/>
            <a:ext cx="247650" cy="828675"/>
          </a:xfrm>
          <a:prstGeom prst="straightConnector1">
            <a:avLst/>
          </a:prstGeom>
          <a:noFill/>
          <a:ln w="9525">
            <a:solidFill>
              <a:schemeClr val="tx1"/>
            </a:solidFill>
            <a:round/>
            <a:headEnd/>
            <a:tailEnd type="triangle" w="med" len="med"/>
          </a:ln>
        </p:spPr>
      </p:cxnSp>
      <p:sp>
        <p:nvSpPr>
          <p:cNvPr id="10272" name="Isosceles Triangle 32"/>
          <p:cNvSpPr>
            <a:spLocks noChangeArrowheads="1"/>
          </p:cNvSpPr>
          <p:nvPr/>
        </p:nvSpPr>
        <p:spPr bwMode="auto">
          <a:xfrm>
            <a:off x="3581400" y="1752600"/>
            <a:ext cx="457200" cy="381000"/>
          </a:xfrm>
          <a:prstGeom prst="triangle">
            <a:avLst>
              <a:gd name="adj" fmla="val 50000"/>
            </a:avLst>
          </a:prstGeom>
          <a:solidFill>
            <a:srgbClr val="99CCFF"/>
          </a:solidFill>
          <a:ln w="9525">
            <a:solidFill>
              <a:schemeClr val="tx1"/>
            </a:solidFill>
            <a:round/>
            <a:headEnd/>
            <a:tailEnd/>
          </a:ln>
        </p:spPr>
        <p:txBody>
          <a:bodyPr wrap="none" anchor="ctr"/>
          <a:lstStyle/>
          <a:p>
            <a:endParaRPr lang="en-US"/>
          </a:p>
        </p:txBody>
      </p:sp>
      <p:sp>
        <p:nvSpPr>
          <p:cNvPr id="55" name="Right Arrow 54"/>
          <p:cNvSpPr/>
          <p:nvPr/>
        </p:nvSpPr>
        <p:spPr>
          <a:xfrm>
            <a:off x="5791200" y="2971800"/>
            <a:ext cx="609600" cy="533400"/>
          </a:xfrm>
          <a:prstGeom prst="rightArrow">
            <a:avLst>
              <a:gd name="adj1" fmla="val 100000"/>
              <a:gd name="adj2" fmla="val 26972"/>
            </a:avLst>
          </a:prstGeom>
          <a:ln>
            <a:prstDash val="sysDot"/>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x</a:t>
            </a:r>
            <a:r>
              <a:rPr lang="en-US" baseline="30000" dirty="0">
                <a:latin typeface="Calibri"/>
                <a:cs typeface="Calibri"/>
              </a:rPr>
              <a:t>2</a:t>
            </a:r>
          </a:p>
        </p:txBody>
      </p:sp>
      <p:cxnSp>
        <p:nvCxnSpPr>
          <p:cNvPr id="10247" name="AutoShape 43"/>
          <p:cNvCxnSpPr>
            <a:cxnSpLocks noChangeShapeType="1"/>
            <a:stCxn id="10248" idx="4"/>
            <a:endCxn id="64" idx="0"/>
          </p:cNvCxnSpPr>
          <p:nvPr/>
        </p:nvCxnSpPr>
        <p:spPr bwMode="auto">
          <a:xfrm rot="16200000" flipH="1">
            <a:off x="7424738" y="2795588"/>
            <a:ext cx="247650" cy="295275"/>
          </a:xfrm>
          <a:prstGeom prst="straightConnector1">
            <a:avLst/>
          </a:prstGeom>
          <a:noFill/>
          <a:ln w="9525">
            <a:solidFill>
              <a:schemeClr val="tx1"/>
            </a:solidFill>
            <a:round/>
            <a:headEnd/>
            <a:tailEnd type="triangle" w="med" len="med"/>
          </a:ln>
        </p:spPr>
      </p:cxnSp>
      <p:sp>
        <p:nvSpPr>
          <p:cNvPr id="63" name="Rectangle 62"/>
          <p:cNvSpPr/>
          <p:nvPr/>
        </p:nvSpPr>
        <p:spPr bwMode="auto">
          <a:xfrm>
            <a:off x="6858000" y="306705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0</a:t>
            </a:r>
          </a:p>
        </p:txBody>
      </p:sp>
      <p:sp>
        <p:nvSpPr>
          <p:cNvPr id="64" name="Rectangle 63"/>
          <p:cNvSpPr/>
          <p:nvPr/>
        </p:nvSpPr>
        <p:spPr bwMode="auto">
          <a:xfrm>
            <a:off x="7391400" y="3067050"/>
            <a:ext cx="6096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1600</a:t>
            </a:r>
          </a:p>
        </p:txBody>
      </p:sp>
      <p:cxnSp>
        <p:nvCxnSpPr>
          <p:cNvPr id="10251" name="AutoShape 43"/>
          <p:cNvCxnSpPr>
            <a:cxnSpLocks noChangeShapeType="1"/>
            <a:stCxn id="10248" idx="4"/>
            <a:endCxn id="63" idx="0"/>
          </p:cNvCxnSpPr>
          <p:nvPr/>
        </p:nvCxnSpPr>
        <p:spPr bwMode="auto">
          <a:xfrm rot="5400000">
            <a:off x="7119938" y="2786064"/>
            <a:ext cx="247650" cy="314325"/>
          </a:xfrm>
          <a:prstGeom prst="straightConnector1">
            <a:avLst/>
          </a:prstGeom>
          <a:noFill/>
          <a:ln w="9525">
            <a:solidFill>
              <a:schemeClr val="tx1"/>
            </a:solidFill>
            <a:round/>
            <a:headEnd/>
            <a:tailEnd type="triangle" w="med" len="med"/>
          </a:ln>
        </p:spPr>
      </p:cxnSp>
      <p:cxnSp>
        <p:nvCxnSpPr>
          <p:cNvPr id="10252" name="AutoShape 43"/>
          <p:cNvCxnSpPr>
            <a:cxnSpLocks noChangeShapeType="1"/>
            <a:stCxn id="10253" idx="4"/>
            <a:endCxn id="69" idx="0"/>
          </p:cNvCxnSpPr>
          <p:nvPr/>
        </p:nvCxnSpPr>
        <p:spPr bwMode="auto">
          <a:xfrm rot="16200000" flipH="1">
            <a:off x="9120187" y="2757489"/>
            <a:ext cx="247650" cy="333375"/>
          </a:xfrm>
          <a:prstGeom prst="straightConnector1">
            <a:avLst/>
          </a:prstGeom>
          <a:noFill/>
          <a:ln w="9525">
            <a:solidFill>
              <a:schemeClr val="tx1"/>
            </a:solidFill>
            <a:round/>
            <a:headEnd/>
            <a:tailEnd type="triangle" w="med" len="med"/>
          </a:ln>
        </p:spPr>
      </p:cxnSp>
      <p:grpSp>
        <p:nvGrpSpPr>
          <p:cNvPr id="39" name="Group 38"/>
          <p:cNvGrpSpPr/>
          <p:nvPr/>
        </p:nvGrpSpPr>
        <p:grpSpPr>
          <a:xfrm>
            <a:off x="2762250" y="2362200"/>
            <a:ext cx="6534151" cy="457200"/>
            <a:chOff x="2762250" y="2362200"/>
            <a:chExt cx="6534150" cy="457200"/>
          </a:xfrm>
        </p:grpSpPr>
        <p:sp>
          <p:nvSpPr>
            <p:cNvPr id="10261" name="Oval 39"/>
            <p:cNvSpPr>
              <a:spLocks noChangeArrowheads="1"/>
            </p:cNvSpPr>
            <p:nvPr/>
          </p:nvSpPr>
          <p:spPr bwMode="auto">
            <a:xfrm>
              <a:off x="2762250" y="238125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0266" name="Oval 39"/>
            <p:cNvSpPr>
              <a:spLocks noChangeArrowheads="1"/>
            </p:cNvSpPr>
            <p:nvPr/>
          </p:nvSpPr>
          <p:spPr bwMode="auto">
            <a:xfrm>
              <a:off x="4438650" y="236220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0248" name="Oval 39"/>
            <p:cNvSpPr>
              <a:spLocks noChangeArrowheads="1"/>
            </p:cNvSpPr>
            <p:nvPr/>
          </p:nvSpPr>
          <p:spPr bwMode="auto">
            <a:xfrm>
              <a:off x="7181850" y="238125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0253" name="Oval 39"/>
            <p:cNvSpPr>
              <a:spLocks noChangeArrowheads="1"/>
            </p:cNvSpPr>
            <p:nvPr/>
          </p:nvSpPr>
          <p:spPr bwMode="auto">
            <a:xfrm>
              <a:off x="8858250" y="236220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grpSp>
      <p:sp>
        <p:nvSpPr>
          <p:cNvPr id="68" name="Rectangle 67"/>
          <p:cNvSpPr/>
          <p:nvPr/>
        </p:nvSpPr>
        <p:spPr bwMode="auto">
          <a:xfrm>
            <a:off x="84582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69" name="Rectangle 68"/>
          <p:cNvSpPr/>
          <p:nvPr/>
        </p:nvSpPr>
        <p:spPr bwMode="auto">
          <a:xfrm>
            <a:off x="91440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900</a:t>
            </a:r>
          </a:p>
        </p:txBody>
      </p:sp>
      <p:cxnSp>
        <p:nvCxnSpPr>
          <p:cNvPr id="10256" name="AutoShape 43"/>
          <p:cNvCxnSpPr>
            <a:cxnSpLocks noChangeShapeType="1"/>
            <a:stCxn id="10253" idx="4"/>
            <a:endCxn id="68" idx="0"/>
          </p:cNvCxnSpPr>
          <p:nvPr/>
        </p:nvCxnSpPr>
        <p:spPr bwMode="auto">
          <a:xfrm rot="5400000">
            <a:off x="8777288" y="2747965"/>
            <a:ext cx="247650" cy="352425"/>
          </a:xfrm>
          <a:prstGeom prst="straightConnector1">
            <a:avLst/>
          </a:prstGeom>
          <a:noFill/>
          <a:ln w="9525">
            <a:solidFill>
              <a:schemeClr val="tx1"/>
            </a:solidFill>
            <a:round/>
            <a:headEnd/>
            <a:tailEnd type="triangle" w="med" len="med"/>
          </a:ln>
        </p:spPr>
      </p:cxnSp>
      <p:cxnSp>
        <p:nvCxnSpPr>
          <p:cNvPr id="10257" name="AutoShape 43"/>
          <p:cNvCxnSpPr>
            <a:cxnSpLocks noChangeShapeType="1"/>
            <a:stCxn id="10259" idx="3"/>
            <a:endCxn id="10253" idx="0"/>
          </p:cNvCxnSpPr>
          <p:nvPr/>
        </p:nvCxnSpPr>
        <p:spPr bwMode="auto">
          <a:xfrm rot="16200000" flipH="1">
            <a:off x="8539163" y="1824038"/>
            <a:ext cx="228600" cy="847725"/>
          </a:xfrm>
          <a:prstGeom prst="straightConnector1">
            <a:avLst/>
          </a:prstGeom>
          <a:noFill/>
          <a:ln w="9525">
            <a:solidFill>
              <a:schemeClr val="tx1"/>
            </a:solidFill>
            <a:round/>
            <a:headEnd/>
            <a:tailEnd type="triangle" w="med" len="med"/>
          </a:ln>
        </p:spPr>
      </p:cxnSp>
      <p:cxnSp>
        <p:nvCxnSpPr>
          <p:cNvPr id="72" name="AutoShape 43"/>
          <p:cNvCxnSpPr>
            <a:cxnSpLocks noChangeShapeType="1"/>
            <a:stCxn id="10259" idx="3"/>
            <a:endCxn id="10248" idx="0"/>
          </p:cNvCxnSpPr>
          <p:nvPr/>
        </p:nvCxnSpPr>
        <p:spPr bwMode="auto">
          <a:xfrm rot="5400000">
            <a:off x="7691438" y="1843088"/>
            <a:ext cx="247650" cy="828675"/>
          </a:xfrm>
          <a:prstGeom prst="straightConnector1">
            <a:avLst/>
          </a:prstGeom>
          <a:ln w="12700">
            <a:solidFill>
              <a:schemeClr val="tx1"/>
            </a:solidFill>
            <a:headEnd/>
            <a:tailEnd type="triangle" w="med" len="med"/>
          </a:ln>
        </p:spPr>
        <p:style>
          <a:lnRef idx="1">
            <a:schemeClr val="accent2"/>
          </a:lnRef>
          <a:fillRef idx="0">
            <a:schemeClr val="accent2"/>
          </a:fillRef>
          <a:effectRef idx="0">
            <a:schemeClr val="accent2"/>
          </a:effectRef>
          <a:fontRef idx="minor">
            <a:schemeClr val="tx1"/>
          </a:fontRef>
        </p:style>
      </p:cxnSp>
      <p:sp>
        <p:nvSpPr>
          <p:cNvPr id="10259" name="Isosceles Triangle 72"/>
          <p:cNvSpPr>
            <a:spLocks noChangeArrowheads="1"/>
          </p:cNvSpPr>
          <p:nvPr/>
        </p:nvSpPr>
        <p:spPr bwMode="auto">
          <a:xfrm>
            <a:off x="8001000" y="1752600"/>
            <a:ext cx="457200" cy="381000"/>
          </a:xfrm>
          <a:prstGeom prst="triangle">
            <a:avLst>
              <a:gd name="adj" fmla="val 50000"/>
            </a:avLst>
          </a:prstGeom>
          <a:solidFill>
            <a:srgbClr val="99CC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411272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Utilities</a:t>
            </a:r>
          </a:p>
        </p:txBody>
      </p:sp>
      <p:sp>
        <p:nvSpPr>
          <p:cNvPr id="20483" name="Rectangle 3"/>
          <p:cNvSpPr>
            <a:spLocks noGrp="1" noChangeArrowheads="1"/>
          </p:cNvSpPr>
          <p:nvPr>
            <p:ph idx="1"/>
          </p:nvPr>
        </p:nvSpPr>
        <p:spPr>
          <a:xfrm>
            <a:off x="457200" y="1600202"/>
            <a:ext cx="5334000" cy="4525963"/>
          </a:xfrm>
        </p:spPr>
        <p:txBody>
          <a:bodyPr/>
          <a:lstStyle/>
          <a:p>
            <a:pPr>
              <a:lnSpc>
                <a:spcPct val="80000"/>
              </a:lnSpc>
            </a:pPr>
            <a:r>
              <a:rPr lang="en-US" sz="2400" dirty="0" smtClean="0">
                <a:solidFill>
                  <a:srgbClr val="CC0000"/>
                </a:solidFill>
              </a:rPr>
              <a:t>Utilities are functions from outcomes (states of the world) to real numbers that describe an agent’s preferences</a:t>
            </a:r>
          </a:p>
          <a:p>
            <a:pPr lvl="1">
              <a:lnSpc>
                <a:spcPct val="80000"/>
              </a:lnSpc>
            </a:pPr>
            <a:endParaRPr lang="en-US" sz="2000" dirty="0" smtClean="0"/>
          </a:p>
          <a:p>
            <a:pPr>
              <a:lnSpc>
                <a:spcPct val="80000"/>
              </a:lnSpc>
            </a:pPr>
            <a:r>
              <a:rPr lang="en-US" sz="2400" dirty="0" smtClean="0"/>
              <a:t>Where do utilities come from?</a:t>
            </a:r>
          </a:p>
          <a:p>
            <a:pPr lvl="1">
              <a:lnSpc>
                <a:spcPct val="80000"/>
              </a:lnSpc>
            </a:pPr>
            <a:r>
              <a:rPr lang="en-US" sz="2000" dirty="0" smtClean="0"/>
              <a:t>In a game, may be simple (+1/-1)</a:t>
            </a:r>
          </a:p>
          <a:p>
            <a:pPr lvl="1">
              <a:lnSpc>
                <a:spcPct val="80000"/>
              </a:lnSpc>
            </a:pPr>
            <a:r>
              <a:rPr lang="en-US" sz="2000" dirty="0" smtClean="0"/>
              <a:t>Utilities summarize the agent’s goals</a:t>
            </a:r>
          </a:p>
          <a:p>
            <a:pPr lvl="1">
              <a:lnSpc>
                <a:spcPct val="80000"/>
              </a:lnSpc>
            </a:pPr>
            <a:r>
              <a:rPr lang="en-US" sz="2000" dirty="0" smtClean="0"/>
              <a:t>Theorem: any “rational” preferences can be summarized as a utility function</a:t>
            </a:r>
          </a:p>
          <a:p>
            <a:pPr lvl="1">
              <a:lnSpc>
                <a:spcPct val="80000"/>
              </a:lnSpc>
            </a:pPr>
            <a:endParaRPr lang="en-US" sz="2000" dirty="0" smtClean="0"/>
          </a:p>
          <a:p>
            <a:pPr>
              <a:lnSpc>
                <a:spcPct val="80000"/>
              </a:lnSpc>
            </a:pPr>
            <a:r>
              <a:rPr lang="en-US" sz="2400" dirty="0" smtClean="0"/>
              <a:t>We hard-wire utilities and let behaviors emerge</a:t>
            </a:r>
          </a:p>
          <a:p>
            <a:pPr lvl="1">
              <a:lnSpc>
                <a:spcPct val="80000"/>
              </a:lnSpc>
            </a:pPr>
            <a:r>
              <a:rPr lang="en-US" sz="2000" dirty="0" smtClean="0"/>
              <a:t>Why don’t we let agents pick utilities?</a:t>
            </a:r>
          </a:p>
          <a:p>
            <a:pPr lvl="1">
              <a:lnSpc>
                <a:spcPct val="80000"/>
              </a:lnSpc>
            </a:pPr>
            <a:r>
              <a:rPr lang="en-US" sz="2000" dirty="0" smtClean="0"/>
              <a:t>Why don’t we prescribe behaviors?</a:t>
            </a:r>
          </a:p>
          <a:p>
            <a:pPr>
              <a:lnSpc>
                <a:spcPct val="80000"/>
              </a:lnSpc>
              <a:buFont typeface="Wingdings" pitchFamily="2" charset="2"/>
              <a:buNone/>
            </a:pPr>
            <a:endParaRPr lang="en-US" sz="2400" dirty="0" smtClean="0"/>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30343" y="1905000"/>
            <a:ext cx="1446715" cy="2133600"/>
          </a:xfrm>
          <a:prstGeom prst="rect">
            <a:avLst/>
          </a:prstGeom>
          <a:noFill/>
        </p:spPr>
      </p:pic>
      <p:pic>
        <p:nvPicPr>
          <p:cNvPr id="13" name="Picture 1" descr="C:\Users\Dan\Dropbox\Office\CS 188\Ketrina Art\Utilities\IceCreamUtilities.png"/>
          <p:cNvPicPr>
            <a:picLocks noChangeAspect="1" noChangeArrowheads="1"/>
          </p:cNvPicPr>
          <p:nvPr/>
        </p:nvPicPr>
        <p:blipFill>
          <a:blip r:embed="rId3" cstate="print"/>
          <a:srcRect l="57903" t="75000" r="32764" b="9000"/>
          <a:stretch>
            <a:fillRect/>
          </a:stretch>
        </p:blipFill>
        <p:spPr bwMode="auto">
          <a:xfrm>
            <a:off x="6477000" y="2667000"/>
            <a:ext cx="1066800" cy="1219200"/>
          </a:xfrm>
          <a:prstGeom prst="rect">
            <a:avLst/>
          </a:prstGeom>
          <a:noFill/>
        </p:spPr>
      </p:pic>
      <p:pic>
        <p:nvPicPr>
          <p:cNvPr id="16" name="Picture 1" descr="C:\Users\Dan\Dropbox\Office\CS 188\Ketrina Art\Utilities\IceCreamUtilities.png"/>
          <p:cNvPicPr>
            <a:picLocks noChangeAspect="1" noChangeArrowheads="1"/>
          </p:cNvPicPr>
          <p:nvPr/>
        </p:nvPicPr>
        <p:blipFill>
          <a:blip r:embed="rId3" cstate="print"/>
          <a:srcRect l="41236" t="67000" r="48764" b="9000"/>
          <a:stretch>
            <a:fillRect/>
          </a:stretch>
        </p:blipFill>
        <p:spPr bwMode="auto">
          <a:xfrm>
            <a:off x="8077200" y="2133600"/>
            <a:ext cx="1143000" cy="1828800"/>
          </a:xfrm>
          <a:prstGeom prst="rect">
            <a:avLst/>
          </a:prstGeom>
          <a:noFill/>
        </p:spPr>
      </p:pic>
    </p:spTree>
    <p:extLst>
      <p:ext uri="{BB962C8B-B14F-4D97-AF65-F5344CB8AC3E}">
        <p14:creationId xmlns:p14="http://schemas.microsoft.com/office/powerpoint/2010/main" val="36066958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57402" y="4114802"/>
            <a:ext cx="2492375" cy="24923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12470" y="4411212"/>
            <a:ext cx="2748263" cy="22558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10601" y="4343400"/>
            <a:ext cx="2233455" cy="2309812"/>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title"/>
          </p:nvPr>
        </p:nvSpPr>
        <p:spPr/>
        <p:txBody>
          <a:bodyPr/>
          <a:lstStyle/>
          <a:p>
            <a:r>
              <a:rPr lang="en-US" sz="4000" smtClean="0"/>
              <a:t>Utilities: Uncertain Outcomes</a:t>
            </a:r>
          </a:p>
        </p:txBody>
      </p:sp>
      <p:sp>
        <p:nvSpPr>
          <p:cNvPr id="14" name="Isosceles Triangle 13"/>
          <p:cNvSpPr/>
          <p:nvPr/>
        </p:nvSpPr>
        <p:spPr>
          <a:xfrm>
            <a:off x="5257800" y="1676400"/>
            <a:ext cx="762000" cy="533400"/>
          </a:xfrm>
          <a:prstGeom prst="triangle">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Calibri" pitchFamily="34" charset="0"/>
            </a:endParaRPr>
          </a:p>
        </p:txBody>
      </p:sp>
      <p:sp>
        <p:nvSpPr>
          <p:cNvPr id="15" name="Oval 14"/>
          <p:cNvSpPr/>
          <p:nvPr/>
        </p:nvSpPr>
        <p:spPr>
          <a:xfrm>
            <a:off x="2895600" y="2819400"/>
            <a:ext cx="609600" cy="609600"/>
          </a:xfrm>
          <a:prstGeom prst="ellipse">
            <a:avLst/>
          </a:prstGeom>
          <a:solidFill>
            <a:srgbClr val="B5ED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Calibri" pitchFamily="34" charset="0"/>
            </a:endParaRPr>
          </a:p>
        </p:txBody>
      </p:sp>
      <p:sp>
        <p:nvSpPr>
          <p:cNvPr id="16" name="Oval 15"/>
          <p:cNvSpPr/>
          <p:nvPr/>
        </p:nvSpPr>
        <p:spPr>
          <a:xfrm>
            <a:off x="7848600" y="2819400"/>
            <a:ext cx="609600" cy="609600"/>
          </a:xfrm>
          <a:prstGeom prst="ellipse">
            <a:avLst/>
          </a:prstGeom>
          <a:solidFill>
            <a:srgbClr val="B5ED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Calibri" pitchFamily="34" charset="0"/>
            </a:endParaRPr>
          </a:p>
        </p:txBody>
      </p:sp>
      <p:cxnSp>
        <p:nvCxnSpPr>
          <p:cNvPr id="18" name="Straight Arrow Connector 17"/>
          <p:cNvCxnSpPr>
            <a:stCxn id="14" idx="3"/>
            <a:endCxn id="16" idx="0"/>
          </p:cNvCxnSpPr>
          <p:nvPr/>
        </p:nvCxnSpPr>
        <p:spPr>
          <a:xfrm>
            <a:off x="5638800" y="2209800"/>
            <a:ext cx="2514600" cy="6096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5" idx="0"/>
          </p:cNvCxnSpPr>
          <p:nvPr/>
        </p:nvCxnSpPr>
        <p:spPr>
          <a:xfrm flipH="1">
            <a:off x="3200400" y="2209800"/>
            <a:ext cx="2438400" cy="6096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4"/>
          </p:cNvCxnSpPr>
          <p:nvPr/>
        </p:nvCxnSpPr>
        <p:spPr>
          <a:xfrm>
            <a:off x="3200400" y="3429000"/>
            <a:ext cx="0" cy="9144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153400" y="3429000"/>
            <a:ext cx="1143000" cy="9144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4"/>
          </p:cNvCxnSpPr>
          <p:nvPr/>
        </p:nvCxnSpPr>
        <p:spPr>
          <a:xfrm flipH="1">
            <a:off x="7086600" y="3429000"/>
            <a:ext cx="1066800" cy="914402"/>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1517" name="TextBox 29"/>
          <p:cNvSpPr txBox="1">
            <a:spLocks noChangeArrowheads="1"/>
          </p:cNvSpPr>
          <p:nvPr/>
        </p:nvSpPr>
        <p:spPr bwMode="auto">
          <a:xfrm>
            <a:off x="4191000" y="1219200"/>
            <a:ext cx="2971800" cy="400110"/>
          </a:xfrm>
          <a:prstGeom prst="rect">
            <a:avLst/>
          </a:prstGeom>
          <a:noFill/>
          <a:ln w="9525">
            <a:noFill/>
            <a:miter lim="800000"/>
            <a:headEnd/>
            <a:tailEnd/>
          </a:ln>
        </p:spPr>
        <p:txBody>
          <a:bodyPr>
            <a:spAutoFit/>
          </a:bodyPr>
          <a:lstStyle/>
          <a:p>
            <a:pPr algn="ctr"/>
            <a:r>
              <a:rPr lang="en-US" sz="2000" dirty="0">
                <a:latin typeface="Calibri" pitchFamily="34" charset="0"/>
              </a:rPr>
              <a:t>Getting ice cream</a:t>
            </a:r>
          </a:p>
        </p:txBody>
      </p:sp>
      <p:sp>
        <p:nvSpPr>
          <p:cNvPr id="21518" name="TextBox 30"/>
          <p:cNvSpPr txBox="1">
            <a:spLocks noChangeArrowheads="1"/>
          </p:cNvSpPr>
          <p:nvPr/>
        </p:nvSpPr>
        <p:spPr bwMode="auto">
          <a:xfrm>
            <a:off x="2971800" y="2133600"/>
            <a:ext cx="2438400" cy="400110"/>
          </a:xfrm>
          <a:prstGeom prst="rect">
            <a:avLst/>
          </a:prstGeom>
          <a:noFill/>
          <a:ln w="9525">
            <a:noFill/>
            <a:miter lim="800000"/>
            <a:headEnd/>
            <a:tailEnd/>
          </a:ln>
        </p:spPr>
        <p:txBody>
          <a:bodyPr wrap="square">
            <a:spAutoFit/>
          </a:bodyPr>
          <a:lstStyle/>
          <a:p>
            <a:r>
              <a:rPr lang="en-US" sz="2000" dirty="0" smtClean="0">
                <a:latin typeface="Calibri" pitchFamily="34" charset="0"/>
              </a:rPr>
              <a:t>Get Single</a:t>
            </a:r>
            <a:endParaRPr lang="en-US" sz="2000" dirty="0">
              <a:latin typeface="Calibri" pitchFamily="34" charset="0"/>
            </a:endParaRPr>
          </a:p>
        </p:txBody>
      </p:sp>
      <p:sp>
        <p:nvSpPr>
          <p:cNvPr id="21519" name="TextBox 31"/>
          <p:cNvSpPr txBox="1">
            <a:spLocks noChangeArrowheads="1"/>
          </p:cNvSpPr>
          <p:nvPr/>
        </p:nvSpPr>
        <p:spPr bwMode="auto">
          <a:xfrm>
            <a:off x="7162800" y="2133600"/>
            <a:ext cx="1600200" cy="400110"/>
          </a:xfrm>
          <a:prstGeom prst="rect">
            <a:avLst/>
          </a:prstGeom>
          <a:noFill/>
          <a:ln w="9525">
            <a:noFill/>
            <a:miter lim="800000"/>
            <a:headEnd/>
            <a:tailEnd/>
          </a:ln>
        </p:spPr>
        <p:txBody>
          <a:bodyPr wrap="square">
            <a:spAutoFit/>
          </a:bodyPr>
          <a:lstStyle/>
          <a:p>
            <a:r>
              <a:rPr lang="en-US" sz="2000" dirty="0" smtClean="0">
                <a:latin typeface="Calibri" pitchFamily="34" charset="0"/>
              </a:rPr>
              <a:t>Get Double</a:t>
            </a:r>
            <a:endParaRPr lang="en-US" sz="2000" dirty="0">
              <a:latin typeface="Calibri" pitchFamily="34" charset="0"/>
            </a:endParaRPr>
          </a:p>
        </p:txBody>
      </p:sp>
      <p:sp>
        <p:nvSpPr>
          <p:cNvPr id="15376" name="TextBox 36"/>
          <p:cNvSpPr txBox="1">
            <a:spLocks noChangeArrowheads="1"/>
          </p:cNvSpPr>
          <p:nvPr/>
        </p:nvSpPr>
        <p:spPr bwMode="auto">
          <a:xfrm>
            <a:off x="6705600" y="3581400"/>
            <a:ext cx="1066800" cy="400110"/>
          </a:xfrm>
          <a:prstGeom prst="rect">
            <a:avLst/>
          </a:prstGeom>
          <a:noFill/>
          <a:ln w="9525">
            <a:noFill/>
            <a:miter lim="800000"/>
            <a:headEnd/>
            <a:tailEnd/>
          </a:ln>
        </p:spPr>
        <p:txBody>
          <a:bodyPr>
            <a:spAutoFit/>
          </a:bodyPr>
          <a:lstStyle/>
          <a:p>
            <a:r>
              <a:rPr lang="en-US" sz="2000" dirty="0">
                <a:latin typeface="Calibri" pitchFamily="34" charset="0"/>
              </a:rPr>
              <a:t>Oops</a:t>
            </a:r>
          </a:p>
        </p:txBody>
      </p:sp>
      <p:sp>
        <p:nvSpPr>
          <p:cNvPr id="15377" name="TextBox 37"/>
          <p:cNvSpPr txBox="1">
            <a:spLocks noChangeArrowheads="1"/>
          </p:cNvSpPr>
          <p:nvPr/>
        </p:nvSpPr>
        <p:spPr bwMode="auto">
          <a:xfrm>
            <a:off x="8947640" y="3581400"/>
            <a:ext cx="1066800" cy="400110"/>
          </a:xfrm>
          <a:prstGeom prst="rect">
            <a:avLst/>
          </a:prstGeom>
          <a:noFill/>
          <a:ln w="9525">
            <a:noFill/>
            <a:miter lim="800000"/>
            <a:headEnd/>
            <a:tailEnd/>
          </a:ln>
        </p:spPr>
        <p:txBody>
          <a:bodyPr>
            <a:spAutoFit/>
          </a:bodyPr>
          <a:lstStyle/>
          <a:p>
            <a:r>
              <a:rPr lang="en-US" sz="2000" dirty="0" smtClean="0">
                <a:latin typeface="Calibri" pitchFamily="34" charset="0"/>
              </a:rPr>
              <a:t>Whew!</a:t>
            </a:r>
            <a:endParaRPr lang="en-US" sz="2000" dirty="0">
              <a:latin typeface="Calibri" pitchFamily="34" charset="0"/>
            </a:endParaRPr>
          </a:p>
        </p:txBody>
      </p:sp>
    </p:spTree>
    <p:extLst>
      <p:ext uri="{BB962C8B-B14F-4D97-AF65-F5344CB8AC3E}">
        <p14:creationId xmlns:p14="http://schemas.microsoft.com/office/powerpoint/2010/main" val="2948917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p:bldP spid="153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2"/>
            <a:ext cx="6583363" cy="2673487"/>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Zero-Sum Games</a:t>
            </a:r>
            <a:endParaRPr lang="en-US" dirty="0"/>
          </a:p>
        </p:txBody>
      </p:sp>
      <p:sp>
        <p:nvSpPr>
          <p:cNvPr id="8" name="Content Placeholder 7"/>
          <p:cNvSpPr>
            <a:spLocks noGrp="1"/>
          </p:cNvSpPr>
          <p:nvPr>
            <p:ph sz="half" idx="1"/>
          </p:nvPr>
        </p:nvSpPr>
        <p:spPr>
          <a:xfrm>
            <a:off x="457200" y="4191000"/>
            <a:ext cx="5715000" cy="1706564"/>
          </a:xfrm>
        </p:spPr>
        <p:txBody>
          <a:bodyPr/>
          <a:lstStyle/>
          <a:p>
            <a:r>
              <a:rPr lang="en-US" sz="2400" dirty="0" smtClean="0"/>
              <a:t>Zero-Sum Games</a:t>
            </a:r>
          </a:p>
          <a:p>
            <a:pPr lvl="1"/>
            <a:r>
              <a:rPr lang="en-US" sz="2000" dirty="0" smtClean="0"/>
              <a:t>Agents have opposite utilities (values on outcomes)</a:t>
            </a:r>
          </a:p>
          <a:p>
            <a:pPr lvl="1"/>
            <a:r>
              <a:rPr lang="en-US" sz="2000" dirty="0" smtClean="0"/>
              <a:t>Lets us think of a single value that one maximizes and the other minimizes</a:t>
            </a:r>
          </a:p>
          <a:p>
            <a:pPr lvl="1"/>
            <a:r>
              <a:rPr lang="en-US" sz="2000" dirty="0" smtClean="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smtClean="0"/>
              <a:t>General Games</a:t>
            </a:r>
          </a:p>
          <a:p>
            <a:pPr lvl="1"/>
            <a:r>
              <a:rPr lang="en-US" sz="2000" dirty="0" smtClean="0"/>
              <a:t>Agents have independent utilities (values on outcomes)</a:t>
            </a:r>
          </a:p>
          <a:p>
            <a:pPr lvl="1"/>
            <a:r>
              <a:rPr lang="en-US" sz="2000" dirty="0" smtClean="0"/>
              <a:t>Cooperation, indifference, competition, and more are all possible</a:t>
            </a:r>
          </a:p>
          <a:p>
            <a:pPr lvl="1"/>
            <a:r>
              <a:rPr lang="en-US" sz="2000" dirty="0" smtClean="0"/>
              <a:t>More later on non-zero-sum games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27817" y="4584660"/>
            <a:ext cx="6506003" cy="1771616"/>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p:txBody>
          <a:bodyPr/>
          <a:lstStyle/>
          <a:p>
            <a:r>
              <a:rPr lang="en-US" smtClean="0"/>
              <a:t>Preferences</a:t>
            </a:r>
          </a:p>
        </p:txBody>
      </p:sp>
      <p:sp>
        <p:nvSpPr>
          <p:cNvPr id="22531" name="Rectangle 3"/>
          <p:cNvSpPr>
            <a:spLocks noGrp="1" noChangeArrowheads="1"/>
          </p:cNvSpPr>
          <p:nvPr>
            <p:ph idx="1"/>
          </p:nvPr>
        </p:nvSpPr>
        <p:spPr>
          <a:xfrm>
            <a:off x="457200" y="1600202"/>
            <a:ext cx="5867400" cy="4525963"/>
          </a:xfrm>
        </p:spPr>
        <p:txBody>
          <a:bodyPr/>
          <a:lstStyle/>
          <a:p>
            <a:r>
              <a:rPr lang="en-US" sz="2400" dirty="0" smtClean="0"/>
              <a:t>An agent must have preferences among:</a:t>
            </a:r>
          </a:p>
          <a:p>
            <a:pPr lvl="1"/>
            <a:r>
              <a:rPr lang="en-US" sz="2000" dirty="0" smtClean="0"/>
              <a:t>Prizes: </a:t>
            </a:r>
            <a:r>
              <a:rPr lang="en-US" sz="2400" i="1" dirty="0" smtClean="0">
                <a:solidFill>
                  <a:srgbClr val="CC0000"/>
                </a:solidFill>
                <a:latin typeface="Times New Roman" pitchFamily="18" charset="0"/>
                <a:cs typeface="Times New Roman" pitchFamily="18" charset="0"/>
              </a:rPr>
              <a:t>A, B</a:t>
            </a:r>
            <a:r>
              <a:rPr lang="en-US" sz="2000" dirty="0" smtClean="0"/>
              <a:t>, etc.</a:t>
            </a:r>
          </a:p>
          <a:p>
            <a:pPr lvl="1"/>
            <a:r>
              <a:rPr lang="en-US" sz="2000" dirty="0" smtClean="0"/>
              <a:t>Lotteries: situations with uncertain prizes</a:t>
            </a:r>
          </a:p>
          <a:p>
            <a:endParaRPr lang="en-US" sz="2400" dirty="0" smtClean="0"/>
          </a:p>
          <a:p>
            <a:pPr lvl="1"/>
            <a:endParaRPr lang="en-US" sz="2000" dirty="0" smtClean="0"/>
          </a:p>
          <a:p>
            <a:pPr lvl="1"/>
            <a:endParaRPr lang="en-US" sz="2000" dirty="0" smtClean="0"/>
          </a:p>
          <a:p>
            <a:r>
              <a:rPr lang="en-US" sz="2400" dirty="0" smtClean="0"/>
              <a:t>Notation:</a:t>
            </a:r>
          </a:p>
          <a:p>
            <a:pPr lvl="1"/>
            <a:r>
              <a:rPr lang="en-US" sz="2000" dirty="0" smtClean="0"/>
              <a:t>Preference:</a:t>
            </a:r>
          </a:p>
          <a:p>
            <a:pPr lvl="1"/>
            <a:r>
              <a:rPr lang="en-US" sz="2000" dirty="0" smtClean="0"/>
              <a:t>Indifference:</a:t>
            </a:r>
          </a:p>
          <a:p>
            <a:endParaRPr lang="en-US" sz="2400" dirty="0" smtClean="0"/>
          </a:p>
        </p:txBody>
      </p:sp>
      <p:pic>
        <p:nvPicPr>
          <p:cNvPr id="22533" name="Picture 5" descr="txp_fig"/>
          <p:cNvPicPr>
            <a:picLocks noChangeAspect="1" noChangeArrowheads="1"/>
          </p:cNvPicPr>
          <p:nvPr>
            <p:custDataLst>
              <p:tags r:id="rId1"/>
            </p:custDataLst>
          </p:nvPr>
        </p:nvPicPr>
        <p:blipFill>
          <a:blip r:embed="rId6" cstate="print"/>
          <a:srcRect r="85012" b="-16667"/>
          <a:stretch>
            <a:fillRect/>
          </a:stretch>
        </p:blipFill>
        <p:spPr bwMode="auto">
          <a:xfrm>
            <a:off x="2743200" y="4876800"/>
            <a:ext cx="914400" cy="255588"/>
          </a:xfrm>
          <a:prstGeom prst="rect">
            <a:avLst/>
          </a:prstGeom>
          <a:noFill/>
          <a:ln w="9525">
            <a:noFill/>
            <a:miter lim="800000"/>
            <a:headEnd/>
            <a:tailEnd/>
          </a:ln>
        </p:spPr>
      </p:pic>
      <p:pic>
        <p:nvPicPr>
          <p:cNvPr id="22534" name="Picture 6" descr="txp_fig"/>
          <p:cNvPicPr>
            <a:picLocks noChangeAspect="1" noChangeArrowheads="1"/>
          </p:cNvPicPr>
          <p:nvPr>
            <p:custDataLst>
              <p:tags r:id="rId2"/>
            </p:custDataLst>
          </p:nvPr>
        </p:nvPicPr>
        <p:blipFill>
          <a:blip r:embed="rId7" cstate="print"/>
          <a:srcRect r="77951" b="13253"/>
          <a:stretch>
            <a:fillRect/>
          </a:stretch>
        </p:blipFill>
        <p:spPr bwMode="auto">
          <a:xfrm>
            <a:off x="2743200" y="4522176"/>
            <a:ext cx="990600" cy="228600"/>
          </a:xfrm>
          <a:prstGeom prst="rect">
            <a:avLst/>
          </a:prstGeom>
          <a:noFill/>
          <a:ln w="9525">
            <a:noFill/>
            <a:miter lim="800000"/>
            <a:headEnd/>
            <a:tailEnd/>
          </a:ln>
        </p:spPr>
      </p:pic>
      <p:pic>
        <p:nvPicPr>
          <p:cNvPr id="22536" name="Picture 8" descr="txp_fig"/>
          <p:cNvPicPr>
            <a:picLocks noChangeAspect="1" noChangeArrowheads="1"/>
          </p:cNvPicPr>
          <p:nvPr>
            <p:custDataLst>
              <p:tags r:id="rId3"/>
            </p:custDataLst>
          </p:nvPr>
        </p:nvPicPr>
        <p:blipFill>
          <a:blip r:embed="rId8" cstate="print"/>
          <a:srcRect/>
          <a:stretch>
            <a:fillRect/>
          </a:stretch>
        </p:blipFill>
        <p:spPr bwMode="auto">
          <a:xfrm>
            <a:off x="1905000" y="3048000"/>
            <a:ext cx="2997200" cy="292100"/>
          </a:xfrm>
          <a:prstGeom prst="rect">
            <a:avLst/>
          </a:prstGeom>
          <a:noFill/>
          <a:ln w="9525">
            <a:noFill/>
            <a:miter lim="800000"/>
            <a:headEnd/>
            <a:tailEnd/>
          </a:ln>
        </p:spPr>
      </p:pic>
      <p:sp>
        <p:nvSpPr>
          <p:cNvPr id="10" name="Oval 9"/>
          <p:cNvSpPr/>
          <p:nvPr/>
        </p:nvSpPr>
        <p:spPr>
          <a:xfrm>
            <a:off x="9677400" y="2219980"/>
            <a:ext cx="457200" cy="457200"/>
          </a:xfrm>
          <a:prstGeom prst="ellipse">
            <a:avLst/>
          </a:prstGeom>
          <a:solidFill>
            <a:srgbClr val="B5ED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Arrow Connector 10"/>
          <p:cNvCxnSpPr>
            <a:stCxn id="10" idx="4"/>
          </p:cNvCxnSpPr>
          <p:nvPr/>
        </p:nvCxnSpPr>
        <p:spPr>
          <a:xfrm flipH="1">
            <a:off x="9144000" y="2677180"/>
            <a:ext cx="762000" cy="9144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906000" y="2677180"/>
            <a:ext cx="838200" cy="9144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839200" y="3591581"/>
            <a:ext cx="2514600" cy="523220"/>
          </a:xfrm>
          <a:prstGeom prst="rect">
            <a:avLst/>
          </a:prstGeom>
          <a:noFill/>
        </p:spPr>
        <p:txBody>
          <a:bodyPr wrap="square" rtlCol="0">
            <a:spAutoFit/>
          </a:bodyPr>
          <a:lstStyle/>
          <a:p>
            <a:r>
              <a:rPr lang="en-US" sz="2800" i="1" dirty="0" smtClean="0">
                <a:solidFill>
                  <a:srgbClr val="C00000"/>
                </a:solidFill>
                <a:latin typeface="Times New Roman" pitchFamily="18" charset="0"/>
                <a:cs typeface="Times New Roman" pitchFamily="18" charset="0"/>
              </a:rPr>
              <a:t>A                  B</a:t>
            </a:r>
            <a:endParaRPr lang="en-US" sz="2800" i="1" dirty="0">
              <a:solidFill>
                <a:srgbClr val="C00000"/>
              </a:solidFill>
              <a:latin typeface="Times New Roman" pitchFamily="18" charset="0"/>
              <a:cs typeface="Times New Roman" pitchFamily="18" charset="0"/>
            </a:endParaRPr>
          </a:p>
        </p:txBody>
      </p:sp>
      <p:sp>
        <p:nvSpPr>
          <p:cNvPr id="24" name="TextBox 23"/>
          <p:cNvSpPr txBox="1"/>
          <p:nvPr/>
        </p:nvSpPr>
        <p:spPr>
          <a:xfrm>
            <a:off x="9067800" y="2753382"/>
            <a:ext cx="2514600"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p                </a:t>
            </a:r>
            <a:r>
              <a:rPr lang="en-US" sz="2400" dirty="0" smtClean="0">
                <a:latin typeface="Times New Roman" pitchFamily="18" charset="0"/>
                <a:cs typeface="Times New Roman" pitchFamily="18" charset="0"/>
              </a:rPr>
              <a:t>1</a:t>
            </a:r>
            <a:r>
              <a:rPr lang="en-US" sz="2400" i="1" dirty="0" smtClean="0">
                <a:latin typeface="Times New Roman" pitchFamily="18" charset="0"/>
                <a:cs typeface="Times New Roman" pitchFamily="18" charset="0"/>
              </a:rPr>
              <a:t>-p</a:t>
            </a:r>
            <a:endParaRPr lang="en-US" sz="2400" i="1" dirty="0">
              <a:latin typeface="Times New Roman" pitchFamily="18" charset="0"/>
              <a:cs typeface="Times New Roman" pitchFamily="18" charset="0"/>
            </a:endParaRPr>
          </a:p>
        </p:txBody>
      </p:sp>
      <p:sp>
        <p:nvSpPr>
          <p:cNvPr id="25" name="Rounded Rectangle 24"/>
          <p:cNvSpPr/>
          <p:nvPr/>
        </p:nvSpPr>
        <p:spPr>
          <a:xfrm>
            <a:off x="8534400" y="2057400"/>
            <a:ext cx="2819400" cy="2133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067800" y="1447800"/>
            <a:ext cx="2514600" cy="523220"/>
          </a:xfrm>
          <a:prstGeom prst="rect">
            <a:avLst/>
          </a:prstGeom>
          <a:noFill/>
        </p:spPr>
        <p:txBody>
          <a:bodyPr wrap="square" rtlCol="0">
            <a:spAutoFit/>
          </a:bodyPr>
          <a:lstStyle/>
          <a:p>
            <a:r>
              <a:rPr lang="en-US" sz="2800" dirty="0" smtClean="0">
                <a:latin typeface="Calibri" pitchFamily="34" charset="0"/>
                <a:cs typeface="Times New Roman" pitchFamily="18" charset="0"/>
              </a:rPr>
              <a:t>  A Lottery</a:t>
            </a:r>
            <a:endParaRPr lang="en-US" sz="2800" i="1" dirty="0">
              <a:latin typeface="Times New Roman" pitchFamily="18" charset="0"/>
              <a:cs typeface="Times New Roman" pitchFamily="18" charset="0"/>
            </a:endParaRPr>
          </a:p>
        </p:txBody>
      </p:sp>
      <p:sp>
        <p:nvSpPr>
          <p:cNvPr id="27" name="TextBox 26"/>
          <p:cNvSpPr txBox="1"/>
          <p:nvPr/>
        </p:nvSpPr>
        <p:spPr>
          <a:xfrm>
            <a:off x="6477000" y="1447800"/>
            <a:ext cx="2514600" cy="523220"/>
          </a:xfrm>
          <a:prstGeom prst="rect">
            <a:avLst/>
          </a:prstGeom>
          <a:noFill/>
        </p:spPr>
        <p:txBody>
          <a:bodyPr wrap="square" rtlCol="0">
            <a:spAutoFit/>
          </a:bodyPr>
          <a:lstStyle/>
          <a:p>
            <a:r>
              <a:rPr lang="en-US" sz="2800" dirty="0" smtClean="0">
                <a:latin typeface="Calibri" pitchFamily="34" charset="0"/>
                <a:cs typeface="Times New Roman" pitchFamily="18" charset="0"/>
              </a:rPr>
              <a:t>  A Prize</a:t>
            </a:r>
            <a:endParaRPr lang="en-US" sz="2800" i="1" dirty="0">
              <a:latin typeface="Times New Roman" pitchFamily="18" charset="0"/>
              <a:cs typeface="Times New Roman" pitchFamily="18" charset="0"/>
            </a:endParaRPr>
          </a:p>
        </p:txBody>
      </p:sp>
      <p:sp>
        <p:nvSpPr>
          <p:cNvPr id="28" name="Rounded Rectangle 27"/>
          <p:cNvSpPr/>
          <p:nvPr/>
        </p:nvSpPr>
        <p:spPr>
          <a:xfrm>
            <a:off x="6781800" y="2057400"/>
            <a:ext cx="8382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010400" y="2209800"/>
            <a:ext cx="457200" cy="523220"/>
          </a:xfrm>
          <a:prstGeom prst="rect">
            <a:avLst/>
          </a:prstGeom>
          <a:noFill/>
        </p:spPr>
        <p:txBody>
          <a:bodyPr wrap="square" rtlCol="0">
            <a:spAutoFit/>
          </a:bodyPr>
          <a:lstStyle/>
          <a:p>
            <a:r>
              <a:rPr lang="en-US" sz="2800" i="1" dirty="0" smtClean="0">
                <a:solidFill>
                  <a:srgbClr val="C00000"/>
                </a:solidFill>
                <a:latin typeface="Times New Roman" pitchFamily="18" charset="0"/>
                <a:cs typeface="Times New Roman" pitchFamily="18" charset="0"/>
              </a:rPr>
              <a:t>A</a:t>
            </a:r>
            <a:endParaRPr lang="en-US" sz="2800"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88243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4" grpId="0"/>
      <p:bldP spid="25" grpId="0" animBg="1"/>
      <p:bldP spid="26" grpId="0"/>
      <p:bldP spid="27" grpId="0"/>
      <p:bldP spid="28" grpId="0" animBg="1"/>
      <p:bldP spid="2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2200" y="1372615"/>
            <a:ext cx="7620000" cy="4878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Rationality</a:t>
            </a:r>
            <a:endParaRPr lang="en-US" dirty="0"/>
          </a:p>
        </p:txBody>
      </p:sp>
    </p:spTree>
    <p:extLst>
      <p:ext uri="{BB962C8B-B14F-4D97-AF65-F5344CB8AC3E}">
        <p14:creationId xmlns:p14="http://schemas.microsoft.com/office/powerpoint/2010/main" val="409469817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Picture 2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98543" y="3272541"/>
            <a:ext cx="3642140" cy="3249613"/>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idx="1"/>
          </p:nvPr>
        </p:nvSpPr>
        <p:spPr>
          <a:xfrm>
            <a:off x="457200" y="1524000"/>
            <a:ext cx="10896600" cy="4525963"/>
          </a:xfrm>
        </p:spPr>
        <p:txBody>
          <a:bodyPr/>
          <a:lstStyle/>
          <a:p>
            <a:pPr>
              <a:lnSpc>
                <a:spcPct val="90000"/>
              </a:lnSpc>
            </a:pPr>
            <a:r>
              <a:rPr lang="en-US" sz="2400" dirty="0" smtClean="0"/>
              <a:t>We want some constraints on preferences before we call them rational, such as:</a:t>
            </a:r>
          </a:p>
          <a:p>
            <a:pPr lvl="1">
              <a:lnSpc>
                <a:spcPct val="90000"/>
              </a:lnSpc>
            </a:pPr>
            <a:endParaRPr lang="en-US" sz="2000" dirty="0" smtClean="0"/>
          </a:p>
          <a:p>
            <a:pPr lvl="1">
              <a:lnSpc>
                <a:spcPct val="90000"/>
              </a:lnSpc>
            </a:pPr>
            <a:endParaRPr lang="en-US" sz="2000" dirty="0" smtClean="0"/>
          </a:p>
          <a:p>
            <a:pPr>
              <a:lnSpc>
                <a:spcPct val="90000"/>
              </a:lnSpc>
            </a:pPr>
            <a:endParaRPr lang="en-US" sz="2400" dirty="0" smtClean="0"/>
          </a:p>
          <a:p>
            <a:pPr>
              <a:lnSpc>
                <a:spcPct val="90000"/>
              </a:lnSpc>
            </a:pPr>
            <a:endParaRPr lang="en-US" sz="2400" dirty="0" smtClean="0"/>
          </a:p>
          <a:p>
            <a:pPr>
              <a:lnSpc>
                <a:spcPct val="90000"/>
              </a:lnSpc>
            </a:pPr>
            <a:endParaRPr lang="en-US" sz="2400" dirty="0" smtClean="0"/>
          </a:p>
          <a:p>
            <a:pPr>
              <a:lnSpc>
                <a:spcPct val="90000"/>
              </a:lnSpc>
            </a:pPr>
            <a:r>
              <a:rPr lang="en-US" sz="2400" dirty="0" smtClean="0"/>
              <a:t>For example: an agent with </a:t>
            </a:r>
            <a:r>
              <a:rPr lang="en-US" sz="2400" dirty="0" smtClean="0">
                <a:solidFill>
                  <a:srgbClr val="C00000"/>
                </a:solidFill>
              </a:rPr>
              <a:t>intransitive preferences</a:t>
            </a:r>
            <a:r>
              <a:rPr lang="en-US" sz="2400" dirty="0" smtClean="0"/>
              <a:t> can</a:t>
            </a:r>
          </a:p>
          <a:p>
            <a:pPr>
              <a:lnSpc>
                <a:spcPct val="90000"/>
              </a:lnSpc>
              <a:spcBef>
                <a:spcPts val="0"/>
              </a:spcBef>
              <a:buNone/>
            </a:pPr>
            <a:r>
              <a:rPr lang="en-US" sz="2400" dirty="0" smtClean="0">
                <a:solidFill>
                  <a:srgbClr val="C00000"/>
                </a:solidFill>
              </a:rPr>
              <a:t>	</a:t>
            </a:r>
            <a:r>
              <a:rPr lang="en-US" sz="2400" dirty="0" smtClean="0"/>
              <a:t>be induced to give away all of its money</a:t>
            </a:r>
          </a:p>
          <a:p>
            <a:pPr lvl="1">
              <a:lnSpc>
                <a:spcPct val="90000"/>
              </a:lnSpc>
            </a:pPr>
            <a:r>
              <a:rPr lang="en-US" sz="2000" dirty="0" smtClean="0"/>
              <a:t>If B &gt; C, then an agent with C would pay (say) 1 cent to get B</a:t>
            </a:r>
          </a:p>
          <a:p>
            <a:pPr lvl="1">
              <a:lnSpc>
                <a:spcPct val="90000"/>
              </a:lnSpc>
            </a:pPr>
            <a:r>
              <a:rPr lang="en-US" sz="2000" dirty="0" smtClean="0"/>
              <a:t>If A &gt; B, then an agent with B would pay (say) 1 cent to get A</a:t>
            </a:r>
          </a:p>
          <a:p>
            <a:pPr lvl="1">
              <a:lnSpc>
                <a:spcPct val="90000"/>
              </a:lnSpc>
            </a:pPr>
            <a:r>
              <a:rPr lang="en-US" sz="2000" dirty="0" smtClean="0"/>
              <a:t>If C &gt; A, then an agent with A would pay (say) 1 cent to get C</a:t>
            </a:r>
          </a:p>
        </p:txBody>
      </p:sp>
      <p:sp>
        <p:nvSpPr>
          <p:cNvPr id="8" name="Rounded Rectangle 7"/>
          <p:cNvSpPr/>
          <p:nvPr/>
        </p:nvSpPr>
        <p:spPr>
          <a:xfrm>
            <a:off x="2667000" y="2209800"/>
            <a:ext cx="6858000" cy="609600"/>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2"/>
          <p:cNvSpPr>
            <a:spLocks noGrp="1" noChangeArrowheads="1"/>
          </p:cNvSpPr>
          <p:nvPr>
            <p:ph type="title"/>
          </p:nvPr>
        </p:nvSpPr>
        <p:spPr/>
        <p:txBody>
          <a:bodyPr/>
          <a:lstStyle/>
          <a:p>
            <a:r>
              <a:rPr lang="en-US" smtClean="0"/>
              <a:t>Rational Preferences</a:t>
            </a:r>
          </a:p>
        </p:txBody>
      </p:sp>
      <p:graphicFrame>
        <p:nvGraphicFramePr>
          <p:cNvPr id="1026" name="Object 2"/>
          <p:cNvGraphicFramePr>
            <a:graphicFrameLocks noChangeAspect="1"/>
          </p:cNvGraphicFramePr>
          <p:nvPr/>
        </p:nvGraphicFramePr>
        <p:xfrm>
          <a:off x="5594840" y="2329162"/>
          <a:ext cx="3657600" cy="409575"/>
        </p:xfrm>
        <a:graphic>
          <a:graphicData uri="http://schemas.openxmlformats.org/presentationml/2006/ole">
            <mc:AlternateContent xmlns:mc="http://schemas.openxmlformats.org/markup-compatibility/2006">
              <mc:Choice xmlns:v="urn:schemas-microsoft-com:vml" Requires="v">
                <p:oleObj spid="_x0000_s1027" name="Equation" r:id="rId5" imgW="1815840" imgH="203040" progId="Equation.3">
                  <p:embed/>
                </p:oleObj>
              </mc:Choice>
              <mc:Fallback>
                <p:oleObj name="Equation" r:id="rId5" imgW="181584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4840" y="2329162"/>
                        <a:ext cx="36576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819400" y="2281537"/>
            <a:ext cx="3048000" cy="461665"/>
          </a:xfrm>
          <a:prstGeom prst="rect">
            <a:avLst/>
          </a:prstGeom>
          <a:noFill/>
        </p:spPr>
        <p:txBody>
          <a:bodyPr wrap="square" rtlCol="0">
            <a:spAutoFit/>
          </a:bodyPr>
          <a:lstStyle/>
          <a:p>
            <a:r>
              <a:rPr lang="en-US" sz="2400" dirty="0" smtClean="0">
                <a:latin typeface="Calibri" pitchFamily="34" charset="0"/>
              </a:rPr>
              <a:t>Axiom of Transitivity:</a:t>
            </a:r>
            <a:endParaRPr lang="en-US" sz="2400" dirty="0">
              <a:latin typeface="Calibri" pitchFamily="34" charset="0"/>
            </a:endParaRPr>
          </a:p>
        </p:txBody>
      </p:sp>
    </p:spTree>
    <p:extLst>
      <p:ext uri="{BB962C8B-B14F-4D97-AF65-F5344CB8AC3E}">
        <p14:creationId xmlns:p14="http://schemas.microsoft.com/office/powerpoint/2010/main" val="3861913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8596" y="1785276"/>
            <a:ext cx="5296017" cy="370046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66800" y="1900535"/>
            <a:ext cx="5715000" cy="3657600"/>
          </a:xfrm>
          <a:prstGeom prst="roundRect">
            <a:avLst>
              <a:gd name="adj" fmla="val 93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p:cNvSpPr>
            <a:spLocks noGrp="1" noChangeArrowheads="1"/>
          </p:cNvSpPr>
          <p:nvPr>
            <p:ph type="title"/>
          </p:nvPr>
        </p:nvSpPr>
        <p:spPr/>
        <p:txBody>
          <a:bodyPr/>
          <a:lstStyle/>
          <a:p>
            <a:r>
              <a:rPr lang="en-US" smtClean="0"/>
              <a:t>Rational Preferences</a:t>
            </a:r>
          </a:p>
        </p:txBody>
      </p:sp>
      <p:pic>
        <p:nvPicPr>
          <p:cNvPr id="23556" name="Picture 4"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1295400" y="2052935"/>
            <a:ext cx="5181600" cy="3313112"/>
          </a:xfrm>
          <a:prstGeom prst="rect">
            <a:avLst/>
          </a:prstGeom>
          <a:noFill/>
          <a:ln w="9525">
            <a:noFill/>
            <a:miter lim="800000"/>
            <a:headEnd/>
            <a:tailEnd/>
          </a:ln>
        </p:spPr>
      </p:pic>
      <p:sp>
        <p:nvSpPr>
          <p:cNvPr id="7" name="TextBox 6"/>
          <p:cNvSpPr txBox="1"/>
          <p:nvPr/>
        </p:nvSpPr>
        <p:spPr>
          <a:xfrm>
            <a:off x="0" y="5862937"/>
            <a:ext cx="12192000" cy="461665"/>
          </a:xfrm>
          <a:prstGeom prst="rect">
            <a:avLst/>
          </a:prstGeom>
          <a:noFill/>
        </p:spPr>
        <p:txBody>
          <a:bodyPr wrap="square" rtlCol="0">
            <a:spAutoFit/>
          </a:bodyPr>
          <a:lstStyle/>
          <a:p>
            <a:pPr algn="ctr"/>
            <a:r>
              <a:rPr lang="en-US" sz="2400" dirty="0" smtClean="0">
                <a:latin typeface="Calibri" pitchFamily="34" charset="0"/>
              </a:rPr>
              <a:t>Theorem: Rational preferences imply behavior describable as maximization of expected utility</a:t>
            </a:r>
          </a:p>
        </p:txBody>
      </p:sp>
      <p:sp>
        <p:nvSpPr>
          <p:cNvPr id="9" name="TextBox 8"/>
          <p:cNvSpPr txBox="1"/>
          <p:nvPr/>
        </p:nvSpPr>
        <p:spPr>
          <a:xfrm>
            <a:off x="1066800" y="1290935"/>
            <a:ext cx="5715000" cy="523220"/>
          </a:xfrm>
          <a:prstGeom prst="rect">
            <a:avLst/>
          </a:prstGeom>
          <a:noFill/>
        </p:spPr>
        <p:txBody>
          <a:bodyPr wrap="square" rtlCol="0">
            <a:spAutoFit/>
          </a:bodyPr>
          <a:lstStyle/>
          <a:p>
            <a:pPr algn="ctr"/>
            <a:r>
              <a:rPr lang="en-US" sz="2800" dirty="0" smtClean="0">
                <a:latin typeface="Calibri" pitchFamily="34" charset="0"/>
              </a:rPr>
              <a:t>The Axioms of Rationality</a:t>
            </a:r>
          </a:p>
        </p:txBody>
      </p:sp>
    </p:spTree>
    <p:extLst>
      <p:ext uri="{BB962C8B-B14F-4D97-AF65-F5344CB8AC3E}">
        <p14:creationId xmlns:p14="http://schemas.microsoft.com/office/powerpoint/2010/main" val="4097392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42213" y="1713765"/>
            <a:ext cx="2432051" cy="2912528"/>
          </a:xfrm>
          <a:prstGeom prst="rect">
            <a:avLst/>
          </a:prstGeom>
          <a:noFill/>
          <a:extLst>
            <a:ext uri="{909E8E84-426E-40dd-AFC4-6F175D3DCCD1}">
              <a14:hiddenFill xmlns:a14="http://schemas.microsoft.com/office/drawing/2010/main">
                <a:solidFill>
                  <a:srgbClr val="FFFFFF"/>
                </a:solidFill>
              </a14:hiddenFill>
            </a:ext>
          </a:extLst>
        </p:spPr>
      </p:pic>
      <p:sp>
        <p:nvSpPr>
          <p:cNvPr id="1158147" name="Rectangle 3"/>
          <p:cNvSpPr>
            <a:spLocks noGrp="1" noChangeArrowheads="1"/>
          </p:cNvSpPr>
          <p:nvPr>
            <p:ph idx="1"/>
          </p:nvPr>
        </p:nvSpPr>
        <p:spPr>
          <a:xfrm>
            <a:off x="457200" y="1600200"/>
            <a:ext cx="11353800" cy="4876800"/>
          </a:xfrm>
        </p:spPr>
        <p:txBody>
          <a:bodyPr/>
          <a:lstStyle/>
          <a:p>
            <a:pPr>
              <a:lnSpc>
                <a:spcPct val="80000"/>
              </a:lnSpc>
            </a:pPr>
            <a:r>
              <a:rPr lang="en-US" sz="2400" dirty="0" smtClean="0"/>
              <a:t>Theorem [Ramsey, 1931; von Neumann &amp; Morgenstern, 1944]</a:t>
            </a:r>
          </a:p>
          <a:p>
            <a:pPr lvl="1">
              <a:lnSpc>
                <a:spcPct val="80000"/>
              </a:lnSpc>
            </a:pPr>
            <a:r>
              <a:rPr lang="en-US" sz="2000" dirty="0" smtClean="0"/>
              <a:t>Given any preferences satisfying these constraints, there exists a real-valued</a:t>
            </a:r>
          </a:p>
          <a:p>
            <a:pPr lvl="1">
              <a:lnSpc>
                <a:spcPct val="80000"/>
              </a:lnSpc>
              <a:spcBef>
                <a:spcPts val="200"/>
              </a:spcBef>
              <a:buNone/>
            </a:pPr>
            <a:r>
              <a:rPr lang="en-US" sz="2000" dirty="0" smtClean="0"/>
              <a:t>	function U such that:</a:t>
            </a:r>
          </a:p>
          <a:p>
            <a:pPr lvl="1">
              <a:lnSpc>
                <a:spcPct val="80000"/>
              </a:lnSpc>
            </a:pPr>
            <a:endParaRPr lang="en-US" sz="2000" dirty="0" smtClean="0"/>
          </a:p>
          <a:p>
            <a:pPr lvl="1">
              <a:lnSpc>
                <a:spcPct val="80000"/>
              </a:lnSpc>
            </a:pPr>
            <a:endParaRPr lang="en-US" sz="2000" dirty="0" smtClean="0"/>
          </a:p>
          <a:p>
            <a:pPr lvl="1">
              <a:lnSpc>
                <a:spcPct val="80000"/>
              </a:lnSpc>
            </a:pPr>
            <a:endParaRPr lang="en-US" sz="2000" dirty="0" smtClean="0"/>
          </a:p>
          <a:p>
            <a:pPr lvl="1">
              <a:lnSpc>
                <a:spcPct val="80000"/>
              </a:lnSpc>
            </a:pPr>
            <a:endParaRPr lang="en-US" sz="2000" dirty="0" smtClean="0"/>
          </a:p>
          <a:p>
            <a:pPr lvl="1">
              <a:lnSpc>
                <a:spcPct val="80000"/>
              </a:lnSpc>
            </a:pPr>
            <a:endParaRPr lang="en-US" sz="2000" dirty="0" smtClean="0"/>
          </a:p>
          <a:p>
            <a:pPr lvl="1">
              <a:lnSpc>
                <a:spcPct val="80000"/>
              </a:lnSpc>
            </a:pPr>
            <a:r>
              <a:rPr lang="en-US" sz="2000" dirty="0" smtClean="0"/>
              <a:t>I.e. values assigned by U preserve preferences of both prizes and lotteries!</a:t>
            </a:r>
          </a:p>
          <a:p>
            <a:pPr lvl="2">
              <a:lnSpc>
                <a:spcPct val="80000"/>
              </a:lnSpc>
            </a:pPr>
            <a:endParaRPr lang="en-US" sz="1600" dirty="0" smtClean="0"/>
          </a:p>
          <a:p>
            <a:pPr lvl="2">
              <a:lnSpc>
                <a:spcPct val="80000"/>
              </a:lnSpc>
            </a:pPr>
            <a:endParaRPr lang="en-US" sz="1600" dirty="0" smtClean="0"/>
          </a:p>
          <a:p>
            <a:pPr>
              <a:lnSpc>
                <a:spcPct val="80000"/>
              </a:lnSpc>
            </a:pPr>
            <a:r>
              <a:rPr lang="en-US" sz="2400" dirty="0" smtClean="0"/>
              <a:t>Maximum expected utility (MEU) principle:</a:t>
            </a:r>
          </a:p>
          <a:p>
            <a:pPr lvl="1">
              <a:lnSpc>
                <a:spcPct val="80000"/>
              </a:lnSpc>
            </a:pPr>
            <a:r>
              <a:rPr lang="en-US" sz="2000" dirty="0" smtClean="0"/>
              <a:t>Choose the action that maximizes expected utility</a:t>
            </a:r>
          </a:p>
          <a:p>
            <a:pPr lvl="1">
              <a:lnSpc>
                <a:spcPct val="80000"/>
              </a:lnSpc>
            </a:pPr>
            <a:r>
              <a:rPr lang="en-US" sz="2000" dirty="0" smtClean="0"/>
              <a:t>Note: an agent can be entirely rational (consistent with MEU) without ever representing or manipulating utilities and probabilities</a:t>
            </a:r>
          </a:p>
          <a:p>
            <a:pPr lvl="1">
              <a:lnSpc>
                <a:spcPct val="80000"/>
              </a:lnSpc>
            </a:pPr>
            <a:r>
              <a:rPr lang="en-US" sz="2000" dirty="0" smtClean="0"/>
              <a:t>E.g., a lookup table for perfect tic-tac-toe, a reflex vacuum cleaner</a:t>
            </a:r>
          </a:p>
        </p:txBody>
      </p:sp>
      <p:sp>
        <p:nvSpPr>
          <p:cNvPr id="24578" name="Rectangle 2"/>
          <p:cNvSpPr>
            <a:spLocks noGrp="1" noChangeArrowheads="1"/>
          </p:cNvSpPr>
          <p:nvPr>
            <p:ph type="title"/>
          </p:nvPr>
        </p:nvSpPr>
        <p:spPr/>
        <p:txBody>
          <a:bodyPr/>
          <a:lstStyle/>
          <a:p>
            <a:r>
              <a:rPr lang="en-US" smtClean="0"/>
              <a:t>MEU Principle</a:t>
            </a:r>
          </a:p>
        </p:txBody>
      </p:sp>
      <p:pic>
        <p:nvPicPr>
          <p:cNvPr id="24580" name="Picture 4" descr="txp_fig"/>
          <p:cNvPicPr>
            <a:picLocks noChangeAspect="1" noChangeArrowheads="1"/>
          </p:cNvPicPr>
          <p:nvPr>
            <p:custDataLst>
              <p:tags r:id="rId1"/>
            </p:custDataLst>
          </p:nvPr>
        </p:nvPicPr>
        <p:blipFill>
          <a:blip r:embed="rId4" cstate="print"/>
          <a:srcRect/>
          <a:stretch>
            <a:fillRect/>
          </a:stretch>
        </p:blipFill>
        <p:spPr bwMode="auto">
          <a:xfrm>
            <a:off x="2057401" y="2773362"/>
            <a:ext cx="5889625" cy="960438"/>
          </a:xfrm>
          <a:prstGeom prst="rect">
            <a:avLst/>
          </a:prstGeom>
          <a:noFill/>
          <a:ln w="9525">
            <a:noFill/>
            <a:miter lim="800000"/>
            <a:headEnd/>
            <a:tailEnd/>
          </a:ln>
        </p:spPr>
      </p:pic>
    </p:spTree>
    <p:extLst>
      <p:ext uri="{BB962C8B-B14F-4D97-AF65-F5344CB8AC3E}">
        <p14:creationId xmlns:p14="http://schemas.microsoft.com/office/powerpoint/2010/main" val="1745069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8147">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8147">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58147">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814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0764" y="1276350"/>
            <a:ext cx="5960435"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Human Utilities</a:t>
            </a:r>
            <a:endParaRPr lang="en-US" dirty="0"/>
          </a:p>
        </p:txBody>
      </p:sp>
    </p:spTree>
    <p:extLst>
      <p:ext uri="{BB962C8B-B14F-4D97-AF65-F5344CB8AC3E}">
        <p14:creationId xmlns:p14="http://schemas.microsoft.com/office/powerpoint/2010/main" val="256929149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1461" y="1726213"/>
            <a:ext cx="3615489" cy="3436260"/>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p:txBody>
          <a:bodyPr/>
          <a:lstStyle/>
          <a:p>
            <a:r>
              <a:rPr lang="en-US" smtClean="0"/>
              <a:t>Utility Scales</a:t>
            </a:r>
          </a:p>
        </p:txBody>
      </p:sp>
      <p:sp>
        <p:nvSpPr>
          <p:cNvPr id="1160195" name="Rectangle 3"/>
          <p:cNvSpPr>
            <a:spLocks noGrp="1" noChangeArrowheads="1"/>
          </p:cNvSpPr>
          <p:nvPr>
            <p:ph idx="1"/>
          </p:nvPr>
        </p:nvSpPr>
        <p:spPr>
          <a:xfrm>
            <a:off x="406400" y="1397001"/>
            <a:ext cx="7899400" cy="4729164"/>
          </a:xfrm>
        </p:spPr>
        <p:txBody>
          <a:bodyPr/>
          <a:lstStyle/>
          <a:p>
            <a:pPr>
              <a:lnSpc>
                <a:spcPct val="80000"/>
              </a:lnSpc>
            </a:pPr>
            <a:r>
              <a:rPr lang="en-US" sz="2400" dirty="0" smtClean="0">
                <a:solidFill>
                  <a:srgbClr val="CC0000"/>
                </a:solidFill>
              </a:rPr>
              <a:t>Normalized utilities</a:t>
            </a:r>
            <a:r>
              <a:rPr lang="en-US" sz="2400" dirty="0" smtClean="0"/>
              <a:t>: u</a:t>
            </a:r>
            <a:r>
              <a:rPr lang="en-US" sz="2400" baseline="-25000" dirty="0" smtClean="0"/>
              <a:t>+</a:t>
            </a:r>
            <a:r>
              <a:rPr lang="en-US" sz="2400" dirty="0" smtClean="0"/>
              <a:t> = 1.0, u</a:t>
            </a:r>
            <a:r>
              <a:rPr lang="en-US" sz="2400" baseline="-25000" dirty="0" smtClean="0"/>
              <a:t>-</a:t>
            </a:r>
            <a:r>
              <a:rPr lang="en-US" sz="2400" dirty="0" smtClean="0"/>
              <a:t> = 0.0</a:t>
            </a:r>
          </a:p>
          <a:p>
            <a:pPr>
              <a:lnSpc>
                <a:spcPct val="80000"/>
              </a:lnSpc>
            </a:pPr>
            <a:endParaRPr lang="en-US" sz="1600" dirty="0" smtClean="0"/>
          </a:p>
          <a:p>
            <a:pPr>
              <a:lnSpc>
                <a:spcPct val="80000"/>
              </a:lnSpc>
            </a:pPr>
            <a:r>
              <a:rPr lang="en-US" sz="2400" dirty="0" err="1" smtClean="0">
                <a:solidFill>
                  <a:srgbClr val="CC0000"/>
                </a:solidFill>
              </a:rPr>
              <a:t>Micromorts</a:t>
            </a:r>
            <a:r>
              <a:rPr lang="en-US" sz="2400" dirty="0" smtClean="0"/>
              <a:t>: one-millionth chance of death, useful for paying to reduce product risks, etc.</a:t>
            </a:r>
          </a:p>
          <a:p>
            <a:pPr>
              <a:lnSpc>
                <a:spcPct val="80000"/>
              </a:lnSpc>
            </a:pPr>
            <a:endParaRPr lang="en-US" sz="1600" dirty="0" smtClean="0"/>
          </a:p>
          <a:p>
            <a:pPr>
              <a:lnSpc>
                <a:spcPct val="80000"/>
              </a:lnSpc>
            </a:pPr>
            <a:r>
              <a:rPr lang="en-US" sz="2400" dirty="0" smtClean="0">
                <a:solidFill>
                  <a:srgbClr val="CC0000"/>
                </a:solidFill>
              </a:rPr>
              <a:t>QALYs</a:t>
            </a:r>
            <a:r>
              <a:rPr lang="en-US" sz="2400" dirty="0" smtClean="0"/>
              <a:t>: quality-adjusted life years, useful for medical decisions involving substantial risk</a:t>
            </a:r>
          </a:p>
          <a:p>
            <a:pPr>
              <a:lnSpc>
                <a:spcPct val="80000"/>
              </a:lnSpc>
            </a:pPr>
            <a:endParaRPr lang="en-US" sz="1600" dirty="0" smtClean="0"/>
          </a:p>
          <a:p>
            <a:pPr>
              <a:lnSpc>
                <a:spcPct val="80000"/>
              </a:lnSpc>
            </a:pPr>
            <a:r>
              <a:rPr lang="en-US" sz="2400" dirty="0" smtClean="0"/>
              <a:t>Note: behavior is invariant under positive linear transformation</a:t>
            </a:r>
          </a:p>
          <a:p>
            <a:pPr>
              <a:lnSpc>
                <a:spcPct val="80000"/>
              </a:lnSpc>
            </a:pPr>
            <a:endParaRPr lang="en-US" sz="1800" dirty="0" smtClean="0"/>
          </a:p>
          <a:p>
            <a:pPr>
              <a:lnSpc>
                <a:spcPct val="80000"/>
              </a:lnSpc>
            </a:pPr>
            <a:endParaRPr lang="en-US" sz="1800" dirty="0" smtClean="0"/>
          </a:p>
          <a:p>
            <a:pPr>
              <a:lnSpc>
                <a:spcPct val="80000"/>
              </a:lnSpc>
            </a:pPr>
            <a:endParaRPr lang="en-US" sz="1800" dirty="0" smtClean="0"/>
          </a:p>
          <a:p>
            <a:pPr>
              <a:lnSpc>
                <a:spcPct val="80000"/>
              </a:lnSpc>
            </a:pPr>
            <a:endParaRPr lang="en-US" sz="1800" dirty="0" smtClean="0"/>
          </a:p>
          <a:p>
            <a:pPr>
              <a:lnSpc>
                <a:spcPct val="80000"/>
              </a:lnSpc>
            </a:pPr>
            <a:r>
              <a:rPr lang="en-US" sz="2400" dirty="0" smtClean="0"/>
              <a:t>With deterministic prizes only (no lottery choices), only </a:t>
            </a:r>
            <a:r>
              <a:rPr lang="en-US" sz="2400" dirty="0" smtClean="0">
                <a:solidFill>
                  <a:srgbClr val="CC0000"/>
                </a:solidFill>
              </a:rPr>
              <a:t>ordinal utility</a:t>
            </a:r>
            <a:r>
              <a:rPr lang="en-US" sz="2400" dirty="0" smtClean="0"/>
              <a:t> can be determined, i.e., total order on prizes</a:t>
            </a:r>
          </a:p>
        </p:txBody>
      </p:sp>
      <p:pic>
        <p:nvPicPr>
          <p:cNvPr id="1160196" name="Picture 4" descr="txp_fig"/>
          <p:cNvPicPr>
            <a:picLocks noChangeAspect="1" noChangeArrowheads="1"/>
          </p:cNvPicPr>
          <p:nvPr>
            <p:custDataLst>
              <p:tags r:id="rId1"/>
            </p:custDataLst>
          </p:nvPr>
        </p:nvPicPr>
        <p:blipFill>
          <a:blip r:embed="rId4" cstate="print"/>
          <a:srcRect/>
          <a:stretch>
            <a:fillRect/>
          </a:stretch>
        </p:blipFill>
        <p:spPr bwMode="auto">
          <a:xfrm>
            <a:off x="1295401" y="4724400"/>
            <a:ext cx="5792788" cy="374650"/>
          </a:xfrm>
          <a:prstGeom prst="rect">
            <a:avLst/>
          </a:prstGeom>
          <a:noFill/>
          <a:ln w="9525">
            <a:noFill/>
            <a:miter lim="800000"/>
            <a:headEnd/>
            <a:tailEnd/>
          </a:ln>
        </p:spPr>
      </p:pic>
    </p:spTree>
    <p:extLst>
      <p:ext uri="{BB962C8B-B14F-4D97-AF65-F5344CB8AC3E}">
        <p14:creationId xmlns:p14="http://schemas.microsoft.com/office/powerpoint/2010/main" val="2429085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019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019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019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0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01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1" name="Rectangle 3"/>
          <p:cNvSpPr>
            <a:spLocks noGrp="1" noChangeArrowheads="1"/>
          </p:cNvSpPr>
          <p:nvPr>
            <p:ph idx="1"/>
          </p:nvPr>
        </p:nvSpPr>
        <p:spPr>
          <a:xfrm>
            <a:off x="381000" y="1295400"/>
            <a:ext cx="11379200" cy="4729164"/>
          </a:xfrm>
        </p:spPr>
        <p:txBody>
          <a:bodyPr/>
          <a:lstStyle/>
          <a:p>
            <a:r>
              <a:rPr lang="en-US" sz="2400" dirty="0" smtClean="0"/>
              <a:t>Utilities map states to real numbers. Which numbers?</a:t>
            </a:r>
          </a:p>
          <a:p>
            <a:r>
              <a:rPr lang="en-US" sz="2400" dirty="0" smtClean="0"/>
              <a:t>Standard approach to assessment (elicitation) of human utilities:</a:t>
            </a:r>
          </a:p>
          <a:p>
            <a:pPr lvl="1"/>
            <a:r>
              <a:rPr lang="en-US" sz="2200" dirty="0" smtClean="0"/>
              <a:t>Compare a prize A to a </a:t>
            </a:r>
            <a:r>
              <a:rPr lang="en-US" sz="2200" dirty="0" smtClean="0">
                <a:solidFill>
                  <a:srgbClr val="CC0000"/>
                </a:solidFill>
              </a:rPr>
              <a:t>standard lottery</a:t>
            </a:r>
            <a:r>
              <a:rPr lang="en-US" sz="2200" dirty="0" smtClean="0"/>
              <a:t> </a:t>
            </a:r>
            <a:r>
              <a:rPr lang="en-US" sz="2200" dirty="0" err="1" smtClean="0"/>
              <a:t>L</a:t>
            </a:r>
            <a:r>
              <a:rPr lang="en-US" sz="2200" baseline="-25000" dirty="0" err="1" smtClean="0"/>
              <a:t>p</a:t>
            </a:r>
            <a:r>
              <a:rPr lang="en-US" sz="2200" dirty="0" smtClean="0"/>
              <a:t> between</a:t>
            </a:r>
          </a:p>
          <a:p>
            <a:pPr lvl="2"/>
            <a:r>
              <a:rPr lang="en-US" sz="2000" dirty="0" smtClean="0"/>
              <a:t>“best possible prize” u</a:t>
            </a:r>
            <a:r>
              <a:rPr lang="en-US" sz="2000" baseline="-25000" dirty="0" smtClean="0"/>
              <a:t>+</a:t>
            </a:r>
            <a:r>
              <a:rPr lang="en-US" sz="2000" dirty="0" smtClean="0"/>
              <a:t> with probability p</a:t>
            </a:r>
          </a:p>
          <a:p>
            <a:pPr lvl="2"/>
            <a:r>
              <a:rPr lang="en-US" sz="2000" dirty="0" smtClean="0"/>
              <a:t>“worst possible catastrophe” u</a:t>
            </a:r>
            <a:r>
              <a:rPr lang="en-US" sz="2000" baseline="-25000" dirty="0" smtClean="0"/>
              <a:t>-</a:t>
            </a:r>
            <a:r>
              <a:rPr lang="en-US" sz="2000" dirty="0" smtClean="0"/>
              <a:t> with probability 1-p</a:t>
            </a:r>
          </a:p>
          <a:p>
            <a:pPr lvl="1"/>
            <a:r>
              <a:rPr lang="en-US" sz="2200" dirty="0" smtClean="0"/>
              <a:t>Adjust lottery probability p until indifference: A ~ </a:t>
            </a:r>
            <a:r>
              <a:rPr lang="en-US" sz="2200" dirty="0" err="1" smtClean="0"/>
              <a:t>L</a:t>
            </a:r>
            <a:r>
              <a:rPr lang="en-US" sz="2200" baseline="-25000" dirty="0" err="1" smtClean="0"/>
              <a:t>p</a:t>
            </a:r>
            <a:endParaRPr lang="en-US" sz="2200" baseline="-25000" dirty="0" smtClean="0"/>
          </a:p>
          <a:p>
            <a:pPr lvl="1"/>
            <a:r>
              <a:rPr lang="en-US" sz="2200" dirty="0" smtClean="0"/>
              <a:t>Resulting p is a utility in [0,1]</a:t>
            </a: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0314" y="2712722"/>
            <a:ext cx="848743" cy="806669"/>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99516" y="1395953"/>
            <a:ext cx="2805152" cy="230412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p:txBody>
          <a:bodyPr/>
          <a:lstStyle/>
          <a:p>
            <a:r>
              <a:rPr lang="en-US" smtClean="0"/>
              <a:t>Human Utilities</a:t>
            </a:r>
          </a:p>
        </p:txBody>
      </p:sp>
      <p:pic>
        <p:nvPicPr>
          <p:cNvPr id="11" name="Picture 4"/>
          <p:cNvPicPr>
            <a:picLocks noChangeAspect="1" noChangeArrowheads="1"/>
          </p:cNvPicPr>
          <p:nvPr/>
        </p:nvPicPr>
        <p:blipFill>
          <a:blip r:embed="rId4" cstate="print"/>
          <a:srcRect l="24887" t="41739" r="68892" b="37391"/>
          <a:stretch>
            <a:fillRect/>
          </a:stretch>
        </p:blipFill>
        <p:spPr bwMode="auto">
          <a:xfrm>
            <a:off x="3810000" y="4876800"/>
            <a:ext cx="914400" cy="609600"/>
          </a:xfrm>
          <a:prstGeom prst="rect">
            <a:avLst/>
          </a:prstGeom>
          <a:noFill/>
          <a:ln w="9525">
            <a:noFill/>
            <a:miter lim="800000"/>
            <a:headEnd/>
            <a:tailEnd/>
          </a:ln>
        </p:spPr>
      </p:pic>
      <p:sp>
        <p:nvSpPr>
          <p:cNvPr id="16" name="TextBox 15"/>
          <p:cNvSpPr txBox="1"/>
          <p:nvPr/>
        </p:nvSpPr>
        <p:spPr>
          <a:xfrm>
            <a:off x="5817576" y="4876802"/>
            <a:ext cx="5029200" cy="461665"/>
          </a:xfrm>
          <a:prstGeom prst="rect">
            <a:avLst/>
          </a:prstGeom>
          <a:noFill/>
        </p:spPr>
        <p:txBody>
          <a:bodyPr wrap="square" rtlCol="0">
            <a:spAutoFit/>
          </a:bodyPr>
          <a:lstStyle/>
          <a:p>
            <a:r>
              <a:rPr lang="en-US" sz="2400" dirty="0" smtClean="0">
                <a:latin typeface="Calibri" pitchFamily="34" charset="0"/>
                <a:cs typeface="Times New Roman" pitchFamily="18" charset="0"/>
              </a:rPr>
              <a:t>0.999999                              0.000001</a:t>
            </a:r>
            <a:endParaRPr lang="en-US" sz="2400" dirty="0">
              <a:latin typeface="Calibri" pitchFamily="34" charset="0"/>
              <a:cs typeface="Times New Roman" pitchFamily="18" charset="0"/>
            </a:endParaRPr>
          </a:p>
        </p:txBody>
      </p:sp>
      <p:sp>
        <p:nvSpPr>
          <p:cNvPr id="15" name="TextBox 14"/>
          <p:cNvSpPr txBox="1"/>
          <p:nvPr/>
        </p:nvSpPr>
        <p:spPr>
          <a:xfrm>
            <a:off x="5638800" y="5638800"/>
            <a:ext cx="2819400" cy="523220"/>
          </a:xfrm>
          <a:prstGeom prst="rect">
            <a:avLst/>
          </a:prstGeom>
          <a:noFill/>
        </p:spPr>
        <p:txBody>
          <a:bodyPr wrap="square" rtlCol="0">
            <a:spAutoFit/>
          </a:bodyPr>
          <a:lstStyle/>
          <a:p>
            <a:r>
              <a:rPr lang="en-US" sz="2800" i="1" dirty="0" smtClean="0">
                <a:solidFill>
                  <a:srgbClr val="C00000"/>
                </a:solidFill>
                <a:latin typeface="Calibri" pitchFamily="34" charset="0"/>
                <a:cs typeface="Times New Roman" pitchFamily="18" charset="0"/>
              </a:rPr>
              <a:t>No change</a:t>
            </a:r>
            <a:endParaRPr lang="en-US" sz="2800" i="1" dirty="0">
              <a:solidFill>
                <a:srgbClr val="C00000"/>
              </a:solidFill>
              <a:latin typeface="Calibri" pitchFamily="34" charset="0"/>
              <a:cs typeface="Times New Roman" pitchFamily="18" charset="0"/>
            </a:endParaRPr>
          </a:p>
        </p:txBody>
      </p:sp>
      <p:grpSp>
        <p:nvGrpSpPr>
          <p:cNvPr id="28" name="Group 27"/>
          <p:cNvGrpSpPr/>
          <p:nvPr/>
        </p:nvGrpSpPr>
        <p:grpSpPr>
          <a:xfrm>
            <a:off x="5410200" y="4191000"/>
            <a:ext cx="5486400" cy="2133600"/>
            <a:chOff x="5410200" y="4191000"/>
            <a:chExt cx="5486400" cy="2133600"/>
          </a:xfrm>
        </p:grpSpPr>
        <p:sp>
          <p:nvSpPr>
            <p:cNvPr id="12" name="Oval 11"/>
            <p:cNvSpPr/>
            <p:nvPr/>
          </p:nvSpPr>
          <p:spPr>
            <a:xfrm>
              <a:off x="7772400" y="4419600"/>
              <a:ext cx="457200" cy="457200"/>
            </a:xfrm>
            <a:prstGeom prst="ellipse">
              <a:avLst/>
            </a:prstGeom>
            <a:solidFill>
              <a:srgbClr val="B5ED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a:stCxn id="12" idx="4"/>
            </p:cNvCxnSpPr>
            <p:nvPr/>
          </p:nvCxnSpPr>
          <p:spPr>
            <a:xfrm flipH="1">
              <a:off x="6553200" y="4876800"/>
              <a:ext cx="1447800" cy="7620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4"/>
            </p:cNvCxnSpPr>
            <p:nvPr/>
          </p:nvCxnSpPr>
          <p:spPr>
            <a:xfrm>
              <a:off x="8001000" y="4876800"/>
              <a:ext cx="1752600" cy="7620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410200" y="4191000"/>
              <a:ext cx="5486400" cy="2133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676400" y="4800600"/>
            <a:ext cx="2438400" cy="838200"/>
            <a:chOff x="6858000" y="3505200"/>
            <a:chExt cx="2438400" cy="838200"/>
          </a:xfrm>
        </p:grpSpPr>
        <p:sp>
          <p:nvSpPr>
            <p:cNvPr id="18" name="Rounded Rectangle 17"/>
            <p:cNvSpPr/>
            <p:nvPr/>
          </p:nvSpPr>
          <p:spPr>
            <a:xfrm>
              <a:off x="6858000" y="3505200"/>
              <a:ext cx="16002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10400" y="3657600"/>
              <a:ext cx="2286000" cy="523220"/>
            </a:xfrm>
            <a:prstGeom prst="rect">
              <a:avLst/>
            </a:prstGeom>
            <a:noFill/>
          </p:spPr>
          <p:txBody>
            <a:bodyPr wrap="square" rtlCol="0">
              <a:spAutoFit/>
            </a:bodyPr>
            <a:lstStyle/>
            <a:p>
              <a:r>
                <a:rPr lang="en-US" sz="2800" i="1" dirty="0" smtClean="0">
                  <a:solidFill>
                    <a:srgbClr val="C00000"/>
                  </a:solidFill>
                  <a:latin typeface="Calibri" pitchFamily="34" charset="0"/>
                  <a:cs typeface="Times New Roman" pitchFamily="18" charset="0"/>
                </a:rPr>
                <a:t>Pay $30</a:t>
              </a:r>
              <a:endParaRPr lang="en-US" sz="2800" i="1" dirty="0">
                <a:solidFill>
                  <a:srgbClr val="C00000"/>
                </a:solidFill>
                <a:latin typeface="Calibri" pitchFamily="34" charset="0"/>
                <a:cs typeface="Times New Roman" pitchFamily="18" charset="0"/>
              </a:endParaRPr>
            </a:p>
          </p:txBody>
        </p:sp>
      </p:grpSp>
      <p:sp>
        <p:nvSpPr>
          <p:cNvPr id="27" name="TextBox 26"/>
          <p:cNvSpPr txBox="1"/>
          <p:nvPr/>
        </p:nvSpPr>
        <p:spPr>
          <a:xfrm>
            <a:off x="8610600" y="5638801"/>
            <a:ext cx="2438400" cy="523220"/>
          </a:xfrm>
          <a:prstGeom prst="rect">
            <a:avLst/>
          </a:prstGeom>
          <a:noFill/>
        </p:spPr>
        <p:txBody>
          <a:bodyPr wrap="square" rtlCol="0">
            <a:spAutoFit/>
          </a:bodyPr>
          <a:lstStyle/>
          <a:p>
            <a:r>
              <a:rPr lang="en-US" sz="2800" i="1" dirty="0" smtClean="0">
                <a:solidFill>
                  <a:srgbClr val="C00000"/>
                </a:solidFill>
                <a:latin typeface="Calibri" pitchFamily="34" charset="0"/>
                <a:cs typeface="Times New Roman" pitchFamily="18" charset="0"/>
              </a:rPr>
              <a:t>Instant death</a:t>
            </a:r>
            <a:endParaRPr lang="en-US" sz="2800" i="1" dirty="0">
              <a:solidFill>
                <a:srgbClr val="C00000"/>
              </a:solidFill>
              <a:latin typeface="Calibri" pitchFamily="34" charset="0"/>
              <a:cs typeface="Times New Roman" pitchFamily="18" charset="0"/>
            </a:endParaRPr>
          </a:p>
        </p:txBody>
      </p:sp>
    </p:spTree>
    <p:extLst>
      <p:ext uri="{BB962C8B-B14F-4D97-AF65-F5344CB8AC3E}">
        <p14:creationId xmlns:p14="http://schemas.microsoft.com/office/powerpoint/2010/main" val="591092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9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91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91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9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9171">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9171">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83974" y="1711325"/>
            <a:ext cx="4935903" cy="283368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a:blip r:embed="rId4" cstate="print"/>
          <a:srcRect l="9668" t="3678" r="2053"/>
          <a:stretch>
            <a:fillRect/>
          </a:stretch>
        </p:blipFill>
        <p:spPr bwMode="auto">
          <a:xfrm>
            <a:off x="1752600" y="4267202"/>
            <a:ext cx="3276600" cy="224472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r>
              <a:rPr lang="en-US" smtClean="0"/>
              <a:t>Money</a:t>
            </a:r>
          </a:p>
        </p:txBody>
      </p:sp>
      <p:sp>
        <p:nvSpPr>
          <p:cNvPr id="16387" name="Rectangle 3"/>
          <p:cNvSpPr>
            <a:spLocks noGrp="1" noChangeArrowheads="1"/>
          </p:cNvSpPr>
          <p:nvPr>
            <p:ph idx="1"/>
          </p:nvPr>
        </p:nvSpPr>
        <p:spPr>
          <a:xfrm>
            <a:off x="457200" y="1295400"/>
            <a:ext cx="8001000" cy="4953000"/>
          </a:xfrm>
        </p:spPr>
        <p:txBody>
          <a:bodyPr/>
          <a:lstStyle/>
          <a:p>
            <a:pPr>
              <a:defRPr/>
            </a:pPr>
            <a:r>
              <a:rPr lang="en-US" sz="2000" dirty="0" smtClean="0"/>
              <a:t>Money </a:t>
            </a:r>
            <a:r>
              <a:rPr lang="en-US" sz="2000" u="sng" dirty="0" smtClean="0"/>
              <a:t>does </a:t>
            </a:r>
            <a:r>
              <a:rPr lang="en-US" sz="2000" u="sng" dirty="0" smtClean="0">
                <a:solidFill>
                  <a:schemeClr val="accent6"/>
                </a:solidFill>
              </a:rPr>
              <a:t>not</a:t>
            </a:r>
            <a:r>
              <a:rPr lang="en-US" sz="2000" dirty="0" smtClean="0">
                <a:solidFill>
                  <a:srgbClr val="CC0000"/>
                </a:solidFill>
              </a:rPr>
              <a:t> </a:t>
            </a:r>
            <a:r>
              <a:rPr lang="en-US" sz="2000" dirty="0" smtClean="0"/>
              <a:t>behave as a utility function, but we can talk about the utility of having money (or being in debt)</a:t>
            </a:r>
          </a:p>
          <a:p>
            <a:pPr>
              <a:defRPr/>
            </a:pPr>
            <a:r>
              <a:rPr lang="en-US" sz="2000" dirty="0" smtClean="0"/>
              <a:t>Given a lottery L = [p, $X; (1-p), $Y]</a:t>
            </a:r>
            <a:endParaRPr lang="en-US" sz="2000" dirty="0" smtClean="0">
              <a:solidFill>
                <a:schemeClr val="tx1"/>
              </a:solidFill>
            </a:endParaRPr>
          </a:p>
          <a:p>
            <a:pPr lvl="1">
              <a:defRPr/>
            </a:pPr>
            <a:r>
              <a:rPr lang="en-US" sz="2000" dirty="0" smtClean="0"/>
              <a:t>The </a:t>
            </a:r>
            <a:r>
              <a:rPr lang="en-US" sz="2000" dirty="0" smtClean="0">
                <a:solidFill>
                  <a:srgbClr val="CC0000"/>
                </a:solidFill>
              </a:rPr>
              <a:t>expected monetary value </a:t>
            </a:r>
            <a:r>
              <a:rPr lang="en-US" sz="2000" dirty="0" smtClean="0"/>
              <a:t>EMV(L) is p*X + (1-p)*Y</a:t>
            </a:r>
          </a:p>
          <a:p>
            <a:pPr lvl="1">
              <a:defRPr/>
            </a:pPr>
            <a:r>
              <a:rPr lang="en-US" sz="2000" dirty="0" smtClean="0"/>
              <a:t>U(L) = p*U($X) + (1-p)*U($Y)</a:t>
            </a:r>
          </a:p>
          <a:p>
            <a:pPr lvl="1">
              <a:defRPr/>
            </a:pPr>
            <a:r>
              <a:rPr lang="en-US" sz="2000" dirty="0" smtClean="0"/>
              <a:t>Typically, U(L) &lt; U( EMV(L) )</a:t>
            </a:r>
          </a:p>
          <a:p>
            <a:pPr lvl="1">
              <a:defRPr/>
            </a:pPr>
            <a:r>
              <a:rPr lang="en-US" sz="2000" dirty="0" smtClean="0"/>
              <a:t>In this sense, people are </a:t>
            </a:r>
            <a:r>
              <a:rPr lang="en-US" sz="2000" dirty="0" smtClean="0">
                <a:solidFill>
                  <a:srgbClr val="CC0000"/>
                </a:solidFill>
              </a:rPr>
              <a:t>risk-averse</a:t>
            </a:r>
          </a:p>
          <a:p>
            <a:pPr lvl="1">
              <a:defRPr/>
            </a:pPr>
            <a:r>
              <a:rPr lang="en-US" sz="2000" dirty="0" smtClean="0"/>
              <a:t>When deep in debt, people are </a:t>
            </a:r>
            <a:r>
              <a:rPr lang="en-US" sz="2000" dirty="0" smtClean="0">
                <a:solidFill>
                  <a:srgbClr val="CC0000"/>
                </a:solidFill>
              </a:rPr>
              <a:t>risk-prone</a:t>
            </a:r>
          </a:p>
          <a:p>
            <a:pPr lvl="1">
              <a:defRPr/>
            </a:pPr>
            <a:endParaRPr lang="en-US" sz="2000" dirty="0" smtClean="0"/>
          </a:p>
        </p:txBody>
      </p:sp>
    </p:spTree>
    <p:extLst>
      <p:ext uri="{BB962C8B-B14F-4D97-AF65-F5344CB8AC3E}">
        <p14:creationId xmlns:p14="http://schemas.microsoft.com/office/powerpoint/2010/main" val="3190241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60307" y="1589883"/>
            <a:ext cx="5835256" cy="3492500"/>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p:cNvSpPr>
            <a:spLocks noGrp="1" noChangeArrowheads="1"/>
          </p:cNvSpPr>
          <p:nvPr>
            <p:ph type="title"/>
          </p:nvPr>
        </p:nvSpPr>
        <p:spPr/>
        <p:txBody>
          <a:bodyPr/>
          <a:lstStyle/>
          <a:p>
            <a:r>
              <a:rPr lang="en-US" smtClean="0"/>
              <a:t>Example: Insurance</a:t>
            </a:r>
          </a:p>
        </p:txBody>
      </p:sp>
      <p:sp>
        <p:nvSpPr>
          <p:cNvPr id="1161219" name="Rectangle 3"/>
          <p:cNvSpPr>
            <a:spLocks noGrp="1" noChangeArrowheads="1"/>
          </p:cNvSpPr>
          <p:nvPr>
            <p:ph idx="1"/>
          </p:nvPr>
        </p:nvSpPr>
        <p:spPr>
          <a:xfrm>
            <a:off x="406400" y="1397002"/>
            <a:ext cx="5842000" cy="4927599"/>
          </a:xfrm>
        </p:spPr>
        <p:txBody>
          <a:bodyPr/>
          <a:lstStyle/>
          <a:p>
            <a:r>
              <a:rPr lang="en-US" sz="2400" dirty="0" smtClean="0"/>
              <a:t>Consider the lottery </a:t>
            </a:r>
            <a:r>
              <a:rPr lang="en-US" sz="2400" dirty="0" smtClean="0">
                <a:solidFill>
                  <a:srgbClr val="CC0000"/>
                </a:solidFill>
              </a:rPr>
              <a:t>[0.5, $1000;  0.5, $0]</a:t>
            </a:r>
            <a:endParaRPr lang="en-US" sz="2400" dirty="0" smtClean="0"/>
          </a:p>
          <a:p>
            <a:pPr lvl="1"/>
            <a:r>
              <a:rPr lang="en-US" sz="2000" dirty="0" smtClean="0"/>
              <a:t>What is its </a:t>
            </a:r>
            <a:r>
              <a:rPr lang="en-US" sz="2000" dirty="0" smtClean="0">
                <a:solidFill>
                  <a:srgbClr val="CC0000"/>
                </a:solidFill>
              </a:rPr>
              <a:t>expected monetary value</a:t>
            </a:r>
            <a:r>
              <a:rPr lang="en-US" sz="2000" dirty="0" smtClean="0"/>
              <a:t>?  ($500)</a:t>
            </a:r>
          </a:p>
          <a:p>
            <a:pPr lvl="1"/>
            <a:r>
              <a:rPr lang="en-US" sz="2000" dirty="0" smtClean="0"/>
              <a:t>What is its </a:t>
            </a:r>
            <a:r>
              <a:rPr lang="en-US" sz="2000" dirty="0" smtClean="0">
                <a:solidFill>
                  <a:srgbClr val="CC0000"/>
                </a:solidFill>
              </a:rPr>
              <a:t>certainty equivalent</a:t>
            </a:r>
            <a:r>
              <a:rPr lang="en-US" sz="2000" dirty="0" smtClean="0"/>
              <a:t>?</a:t>
            </a:r>
          </a:p>
          <a:p>
            <a:pPr lvl="2"/>
            <a:r>
              <a:rPr lang="en-US" sz="1800" dirty="0" smtClean="0"/>
              <a:t>Monetary value acceptable in lieu of lottery</a:t>
            </a:r>
          </a:p>
          <a:p>
            <a:pPr lvl="2"/>
            <a:r>
              <a:rPr lang="en-US" sz="1800" dirty="0" smtClean="0"/>
              <a:t>$400 for most people</a:t>
            </a:r>
          </a:p>
          <a:p>
            <a:pPr lvl="1"/>
            <a:r>
              <a:rPr lang="en-US" sz="2000" dirty="0" smtClean="0"/>
              <a:t>Difference of $100 is the </a:t>
            </a:r>
            <a:r>
              <a:rPr lang="en-US" sz="2000" dirty="0" smtClean="0">
                <a:solidFill>
                  <a:srgbClr val="CC0000"/>
                </a:solidFill>
              </a:rPr>
              <a:t>insurance premium</a:t>
            </a:r>
          </a:p>
          <a:p>
            <a:pPr lvl="2"/>
            <a:r>
              <a:rPr lang="en-US" sz="1800" dirty="0" smtClean="0"/>
              <a:t>There’s an insurance industry because people will pay to reduce their risk</a:t>
            </a:r>
          </a:p>
          <a:p>
            <a:pPr lvl="2"/>
            <a:r>
              <a:rPr lang="en-US" sz="1800" dirty="0" smtClean="0"/>
              <a:t>If everyone were risk-neutral, no insurance needed!</a:t>
            </a:r>
          </a:p>
          <a:p>
            <a:pPr lvl="1"/>
            <a:r>
              <a:rPr lang="en-US" sz="2000" dirty="0" smtClean="0"/>
              <a:t>It’s win-win: you’d rather have the $400 and the insurance company would rather have the lottery (their utility curve is flat and they have many lotteries)</a:t>
            </a:r>
          </a:p>
          <a:p>
            <a:endParaRPr lang="en-US" sz="2400" dirty="0" smtClean="0"/>
          </a:p>
        </p:txBody>
      </p:sp>
    </p:spTree>
    <p:extLst>
      <p:ext uri="{BB962C8B-B14F-4D97-AF65-F5344CB8AC3E}">
        <p14:creationId xmlns:p14="http://schemas.microsoft.com/office/powerpoint/2010/main" val="2308649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1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1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12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12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121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121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121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1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20"/>
            <a:ext cx="5484168" cy="507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Adversarial Search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1063" y="1677676"/>
            <a:ext cx="2913063" cy="4013822"/>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p:nvPr>
        </p:nvSpPr>
        <p:spPr/>
        <p:txBody>
          <a:bodyPr/>
          <a:lstStyle/>
          <a:p>
            <a:r>
              <a:rPr lang="en-US" smtClean="0"/>
              <a:t>Example: Human Rationality?</a:t>
            </a:r>
          </a:p>
        </p:txBody>
      </p:sp>
      <p:sp>
        <p:nvSpPr>
          <p:cNvPr id="1163267" name="Rectangle 3"/>
          <p:cNvSpPr>
            <a:spLocks noGrp="1" noChangeArrowheads="1"/>
          </p:cNvSpPr>
          <p:nvPr>
            <p:ph idx="1"/>
          </p:nvPr>
        </p:nvSpPr>
        <p:spPr/>
        <p:txBody>
          <a:bodyPr/>
          <a:lstStyle/>
          <a:p>
            <a:pPr>
              <a:lnSpc>
                <a:spcPct val="80000"/>
              </a:lnSpc>
            </a:pPr>
            <a:r>
              <a:rPr lang="en-US" sz="2800" dirty="0" smtClean="0"/>
              <a:t>Famous example of Allais (1953)</a:t>
            </a:r>
          </a:p>
          <a:p>
            <a:pPr lvl="5">
              <a:lnSpc>
                <a:spcPct val="80000"/>
              </a:lnSpc>
            </a:pPr>
            <a:endParaRPr lang="en-US" sz="1200" dirty="0" smtClean="0">
              <a:latin typeface="Calibri" pitchFamily="34" charset="0"/>
            </a:endParaRPr>
          </a:p>
          <a:p>
            <a:pPr lvl="1">
              <a:lnSpc>
                <a:spcPct val="80000"/>
              </a:lnSpc>
            </a:pPr>
            <a:r>
              <a:rPr lang="en-US" sz="2400" dirty="0" smtClean="0"/>
              <a:t>A: [0.8, $4k;    0.2, $0]</a:t>
            </a:r>
          </a:p>
          <a:p>
            <a:pPr lvl="1">
              <a:lnSpc>
                <a:spcPct val="80000"/>
              </a:lnSpc>
            </a:pPr>
            <a:r>
              <a:rPr lang="en-US" sz="2400" dirty="0" smtClean="0"/>
              <a:t>B: [1.0, $3k;    0.0, $0]</a:t>
            </a:r>
          </a:p>
          <a:p>
            <a:pPr lvl="5">
              <a:lnSpc>
                <a:spcPct val="80000"/>
              </a:lnSpc>
            </a:pPr>
            <a:endParaRPr lang="en-US" sz="1200" dirty="0" smtClean="0"/>
          </a:p>
          <a:p>
            <a:pPr lvl="1">
              <a:lnSpc>
                <a:spcPct val="80000"/>
              </a:lnSpc>
            </a:pPr>
            <a:r>
              <a:rPr lang="en-US" sz="2400" dirty="0" smtClean="0"/>
              <a:t>C: [0.2, $4k;    0.8, $0]</a:t>
            </a:r>
          </a:p>
          <a:p>
            <a:pPr lvl="1">
              <a:lnSpc>
                <a:spcPct val="80000"/>
              </a:lnSpc>
            </a:pPr>
            <a:r>
              <a:rPr lang="en-US" sz="2400" dirty="0" smtClean="0"/>
              <a:t>D: [0.25, $3k;    0.75, $0]</a:t>
            </a:r>
          </a:p>
          <a:p>
            <a:pPr lvl="2">
              <a:lnSpc>
                <a:spcPct val="80000"/>
              </a:lnSpc>
            </a:pPr>
            <a:endParaRPr lang="en-US" sz="2000" dirty="0" smtClean="0"/>
          </a:p>
          <a:p>
            <a:pPr>
              <a:lnSpc>
                <a:spcPct val="80000"/>
              </a:lnSpc>
            </a:pPr>
            <a:r>
              <a:rPr lang="en-US" sz="2800" dirty="0" smtClean="0"/>
              <a:t>Most people prefer B &gt; A, C &gt; D</a:t>
            </a:r>
          </a:p>
          <a:p>
            <a:pPr lvl="2">
              <a:lnSpc>
                <a:spcPct val="80000"/>
              </a:lnSpc>
            </a:pPr>
            <a:endParaRPr lang="en-US" sz="2000" dirty="0" smtClean="0"/>
          </a:p>
          <a:p>
            <a:pPr>
              <a:lnSpc>
                <a:spcPct val="80000"/>
              </a:lnSpc>
            </a:pPr>
            <a:r>
              <a:rPr lang="en-US" sz="2800" dirty="0" smtClean="0"/>
              <a:t>But if U($0) = 0, then</a:t>
            </a:r>
          </a:p>
          <a:p>
            <a:pPr lvl="1">
              <a:lnSpc>
                <a:spcPct val="80000"/>
              </a:lnSpc>
            </a:pPr>
            <a:r>
              <a:rPr lang="en-US" sz="2400" dirty="0" smtClean="0"/>
              <a:t>B &gt; A </a:t>
            </a:r>
            <a:r>
              <a:rPr lang="en-US" sz="2400" dirty="0" smtClean="0">
                <a:sym typeface="Symbol" pitchFamily="18" charset="2"/>
              </a:rPr>
              <a:t> U($3k) &gt; 0.8 U($4k)</a:t>
            </a:r>
          </a:p>
          <a:p>
            <a:pPr lvl="1">
              <a:lnSpc>
                <a:spcPct val="80000"/>
              </a:lnSpc>
            </a:pPr>
            <a:r>
              <a:rPr lang="en-US" sz="2400" dirty="0" smtClean="0"/>
              <a:t>C &gt; D </a:t>
            </a:r>
            <a:r>
              <a:rPr lang="en-US" sz="2400" dirty="0" smtClean="0">
                <a:sym typeface="Symbol" pitchFamily="18" charset="2"/>
              </a:rPr>
              <a:t> 0.8 U($4k) &gt; U($3k)</a:t>
            </a:r>
          </a:p>
          <a:p>
            <a:pPr lvl="1">
              <a:lnSpc>
                <a:spcPct val="80000"/>
              </a:lnSpc>
            </a:pPr>
            <a:endParaRPr lang="en-US" sz="2400" dirty="0" smtClean="0">
              <a:sym typeface="Symbol" pitchFamily="18" charset="2"/>
            </a:endParaRPr>
          </a:p>
        </p:txBody>
      </p:sp>
      <p:sp>
        <p:nvSpPr>
          <p:cNvPr id="6" name="Left Arrow 5"/>
          <p:cNvSpPr/>
          <p:nvPr/>
        </p:nvSpPr>
        <p:spPr>
          <a:xfrm>
            <a:off x="4038600" y="2018325"/>
            <a:ext cx="381000" cy="304800"/>
          </a:xfrm>
          <a:prstGeom prst="leftArrow">
            <a:avLst/>
          </a:prstGeom>
          <a:solidFill>
            <a:srgbClr val="99C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341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32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326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326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326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326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326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3267">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63267">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 MDPs!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3447889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What are Probabilities?</a:t>
            </a:r>
          </a:p>
        </p:txBody>
      </p:sp>
      <p:sp>
        <p:nvSpPr>
          <p:cNvPr id="31747" name="Rectangle 3"/>
          <p:cNvSpPr>
            <a:spLocks noGrp="1" noChangeArrowheads="1"/>
          </p:cNvSpPr>
          <p:nvPr>
            <p:ph idx="1"/>
          </p:nvPr>
        </p:nvSpPr>
        <p:spPr>
          <a:xfrm>
            <a:off x="457200" y="1524000"/>
            <a:ext cx="8229600" cy="4876800"/>
          </a:xfrm>
        </p:spPr>
        <p:txBody>
          <a:bodyPr/>
          <a:lstStyle/>
          <a:p>
            <a:pPr>
              <a:lnSpc>
                <a:spcPct val="90000"/>
              </a:lnSpc>
            </a:pPr>
            <a:r>
              <a:rPr lang="en-US" sz="2400" smtClean="0"/>
              <a:t>Objectivist / frequentist answer:</a:t>
            </a:r>
          </a:p>
          <a:p>
            <a:pPr lvl="1">
              <a:lnSpc>
                <a:spcPct val="90000"/>
              </a:lnSpc>
            </a:pPr>
            <a:r>
              <a:rPr lang="en-US" sz="2000" smtClean="0"/>
              <a:t>Averages over repeated </a:t>
            </a:r>
            <a:r>
              <a:rPr lang="en-US" sz="2000" i="1" smtClean="0"/>
              <a:t>experiments</a:t>
            </a:r>
          </a:p>
          <a:p>
            <a:pPr lvl="1">
              <a:lnSpc>
                <a:spcPct val="90000"/>
              </a:lnSpc>
            </a:pPr>
            <a:r>
              <a:rPr lang="en-US" sz="2000" smtClean="0"/>
              <a:t>E.g. empirically estimating P(rain) from historical observation</a:t>
            </a:r>
          </a:p>
          <a:p>
            <a:pPr lvl="1">
              <a:lnSpc>
                <a:spcPct val="90000"/>
              </a:lnSpc>
            </a:pPr>
            <a:r>
              <a:rPr lang="en-US" sz="2000" smtClean="0"/>
              <a:t>Assertion about how future experiments will go (in the limit)</a:t>
            </a:r>
          </a:p>
          <a:p>
            <a:pPr lvl="1">
              <a:lnSpc>
                <a:spcPct val="90000"/>
              </a:lnSpc>
            </a:pPr>
            <a:r>
              <a:rPr lang="en-US" sz="2000" smtClean="0"/>
              <a:t>New evidence changes the </a:t>
            </a:r>
            <a:r>
              <a:rPr lang="en-US" sz="2000" i="1" smtClean="0"/>
              <a:t>reference class</a:t>
            </a:r>
          </a:p>
          <a:p>
            <a:pPr lvl="1">
              <a:lnSpc>
                <a:spcPct val="90000"/>
              </a:lnSpc>
            </a:pPr>
            <a:r>
              <a:rPr lang="en-US" sz="2000" smtClean="0"/>
              <a:t>Makes one think of </a:t>
            </a:r>
            <a:r>
              <a:rPr lang="en-US" sz="2000" i="1" smtClean="0"/>
              <a:t>inherently random</a:t>
            </a:r>
            <a:r>
              <a:rPr lang="en-US" sz="2000" smtClean="0"/>
              <a:t> events, like rolling dice</a:t>
            </a:r>
          </a:p>
          <a:p>
            <a:pPr>
              <a:lnSpc>
                <a:spcPct val="90000"/>
              </a:lnSpc>
            </a:pPr>
            <a:endParaRPr lang="en-US" sz="2400" smtClean="0"/>
          </a:p>
          <a:p>
            <a:pPr>
              <a:lnSpc>
                <a:spcPct val="90000"/>
              </a:lnSpc>
            </a:pPr>
            <a:r>
              <a:rPr lang="en-US" sz="2400" smtClean="0"/>
              <a:t>Subjectivist / Bayesian answer:</a:t>
            </a:r>
          </a:p>
          <a:p>
            <a:pPr lvl="1">
              <a:lnSpc>
                <a:spcPct val="90000"/>
              </a:lnSpc>
            </a:pPr>
            <a:r>
              <a:rPr lang="en-US" sz="2000" smtClean="0"/>
              <a:t>Degrees of belief about unobserved variables</a:t>
            </a:r>
          </a:p>
          <a:p>
            <a:pPr lvl="1">
              <a:lnSpc>
                <a:spcPct val="90000"/>
              </a:lnSpc>
            </a:pPr>
            <a:r>
              <a:rPr lang="en-US" sz="2000" smtClean="0"/>
              <a:t>E.g. an agent’s belief that it’s raining, given the temperature</a:t>
            </a:r>
          </a:p>
          <a:p>
            <a:pPr lvl="1">
              <a:lnSpc>
                <a:spcPct val="90000"/>
              </a:lnSpc>
            </a:pPr>
            <a:r>
              <a:rPr lang="en-US" sz="2000" smtClean="0"/>
              <a:t>E.g. pacman’s belief that the ghost will turn left, given the state</a:t>
            </a:r>
          </a:p>
          <a:p>
            <a:pPr lvl="1">
              <a:lnSpc>
                <a:spcPct val="90000"/>
              </a:lnSpc>
            </a:pPr>
            <a:r>
              <a:rPr lang="en-US" sz="2000" smtClean="0"/>
              <a:t>Often </a:t>
            </a:r>
            <a:r>
              <a:rPr lang="en-US" sz="2000" i="1" smtClean="0"/>
              <a:t>learn </a:t>
            </a:r>
            <a:r>
              <a:rPr lang="en-US" sz="2000" smtClean="0"/>
              <a:t>probabilities from past experiences (more later)</a:t>
            </a:r>
          </a:p>
          <a:p>
            <a:pPr lvl="1">
              <a:lnSpc>
                <a:spcPct val="90000"/>
              </a:lnSpc>
            </a:pPr>
            <a:r>
              <a:rPr lang="en-US" sz="2000" smtClean="0"/>
              <a:t>New evidence </a:t>
            </a:r>
            <a:r>
              <a:rPr lang="en-US" sz="2000" i="1" smtClean="0"/>
              <a:t>updates beliefs </a:t>
            </a:r>
            <a:r>
              <a:rPr lang="en-US" sz="2000" smtClean="0"/>
              <a:t>(more later)</a:t>
            </a:r>
          </a:p>
          <a:p>
            <a:pPr lvl="1">
              <a:lnSpc>
                <a:spcPct val="90000"/>
              </a:lnSpc>
            </a:pPr>
            <a:endParaRPr lang="en-US" sz="2000" smtClean="0"/>
          </a:p>
        </p:txBody>
      </p:sp>
    </p:spTree>
    <p:extLst>
      <p:ext uri="{BB962C8B-B14F-4D97-AF65-F5344CB8AC3E}">
        <p14:creationId xmlns:p14="http://schemas.microsoft.com/office/powerpoint/2010/main" val="32653021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Uncertainty Everywhere</a:t>
            </a:r>
          </a:p>
        </p:txBody>
      </p:sp>
      <p:sp>
        <p:nvSpPr>
          <p:cNvPr id="15363" name="Rectangle 3"/>
          <p:cNvSpPr>
            <a:spLocks noGrp="1" noChangeArrowheads="1"/>
          </p:cNvSpPr>
          <p:nvPr>
            <p:ph idx="1"/>
          </p:nvPr>
        </p:nvSpPr>
        <p:spPr/>
        <p:txBody>
          <a:bodyPr/>
          <a:lstStyle/>
          <a:p>
            <a:pPr>
              <a:lnSpc>
                <a:spcPct val="80000"/>
              </a:lnSpc>
            </a:pPr>
            <a:r>
              <a:rPr lang="en-US" sz="2000" smtClean="0"/>
              <a:t>Not just for games of chance!</a:t>
            </a:r>
          </a:p>
          <a:p>
            <a:pPr lvl="1">
              <a:lnSpc>
                <a:spcPct val="80000"/>
              </a:lnSpc>
            </a:pPr>
            <a:r>
              <a:rPr lang="en-US" sz="1800" smtClean="0"/>
              <a:t>I’m sick: will I sneeze this minute?</a:t>
            </a:r>
          </a:p>
          <a:p>
            <a:pPr lvl="1">
              <a:lnSpc>
                <a:spcPct val="80000"/>
              </a:lnSpc>
            </a:pPr>
            <a:r>
              <a:rPr lang="en-US" sz="1800" smtClean="0"/>
              <a:t>Email contains “FREE!”: is it spam?</a:t>
            </a:r>
          </a:p>
          <a:p>
            <a:pPr lvl="1">
              <a:lnSpc>
                <a:spcPct val="80000"/>
              </a:lnSpc>
            </a:pPr>
            <a:r>
              <a:rPr lang="en-US" sz="1800" smtClean="0"/>
              <a:t>Tooth hurts: have cavity?</a:t>
            </a:r>
          </a:p>
          <a:p>
            <a:pPr lvl="1">
              <a:lnSpc>
                <a:spcPct val="80000"/>
              </a:lnSpc>
            </a:pPr>
            <a:r>
              <a:rPr lang="en-US" sz="1800" smtClean="0"/>
              <a:t>60 min enough to get to the airport?</a:t>
            </a:r>
          </a:p>
          <a:p>
            <a:pPr lvl="1">
              <a:lnSpc>
                <a:spcPct val="80000"/>
              </a:lnSpc>
            </a:pPr>
            <a:r>
              <a:rPr lang="en-US" sz="1800" smtClean="0"/>
              <a:t>Robot rotated wheel three times, how far did it advance?</a:t>
            </a:r>
          </a:p>
          <a:p>
            <a:pPr lvl="1">
              <a:lnSpc>
                <a:spcPct val="80000"/>
              </a:lnSpc>
            </a:pPr>
            <a:r>
              <a:rPr lang="en-US" sz="1800" smtClean="0"/>
              <a:t>Safe to cross street? (Look both ways!)</a:t>
            </a:r>
          </a:p>
          <a:p>
            <a:pPr>
              <a:lnSpc>
                <a:spcPct val="80000"/>
              </a:lnSpc>
            </a:pPr>
            <a:endParaRPr lang="en-US" sz="2000" smtClean="0"/>
          </a:p>
          <a:p>
            <a:pPr>
              <a:lnSpc>
                <a:spcPct val="80000"/>
              </a:lnSpc>
            </a:pPr>
            <a:r>
              <a:rPr lang="en-US" sz="2000" smtClean="0"/>
              <a:t>Sources of uncertainty in random variables:</a:t>
            </a:r>
          </a:p>
          <a:p>
            <a:pPr lvl="1">
              <a:lnSpc>
                <a:spcPct val="80000"/>
              </a:lnSpc>
            </a:pPr>
            <a:r>
              <a:rPr lang="en-US" sz="1800" smtClean="0"/>
              <a:t>Inherently random process (dice, etc)</a:t>
            </a:r>
          </a:p>
          <a:p>
            <a:pPr lvl="1">
              <a:lnSpc>
                <a:spcPct val="80000"/>
              </a:lnSpc>
            </a:pPr>
            <a:r>
              <a:rPr lang="en-US" sz="1800" smtClean="0"/>
              <a:t>Insufficient or weak evidence</a:t>
            </a:r>
          </a:p>
          <a:p>
            <a:pPr lvl="1">
              <a:lnSpc>
                <a:spcPct val="80000"/>
              </a:lnSpc>
            </a:pPr>
            <a:r>
              <a:rPr lang="en-US" sz="1800" smtClean="0"/>
              <a:t>Ignorance of underlying processes</a:t>
            </a:r>
          </a:p>
          <a:p>
            <a:pPr lvl="1">
              <a:lnSpc>
                <a:spcPct val="80000"/>
              </a:lnSpc>
            </a:pPr>
            <a:r>
              <a:rPr lang="en-US" sz="1800" smtClean="0"/>
              <a:t>Unmodeled variables</a:t>
            </a:r>
          </a:p>
          <a:p>
            <a:pPr lvl="1">
              <a:lnSpc>
                <a:spcPct val="80000"/>
              </a:lnSpc>
            </a:pPr>
            <a:r>
              <a:rPr lang="en-US" sz="1800" smtClean="0"/>
              <a:t>The world’s just noisy – it doesn’t behave according to plan!</a:t>
            </a:r>
          </a:p>
          <a:p>
            <a:pPr lvl="1">
              <a:lnSpc>
                <a:spcPct val="80000"/>
              </a:lnSpc>
            </a:pPr>
            <a:endParaRPr lang="en-US" sz="1800" smtClean="0"/>
          </a:p>
          <a:p>
            <a:pPr>
              <a:lnSpc>
                <a:spcPct val="80000"/>
              </a:lnSpc>
            </a:pPr>
            <a:r>
              <a:rPr lang="en-US" sz="2000" smtClean="0"/>
              <a:t>Compare to </a:t>
            </a:r>
            <a:r>
              <a:rPr lang="en-US" sz="2000" i="1" smtClean="0"/>
              <a:t>fuzzy logic</a:t>
            </a:r>
            <a:r>
              <a:rPr lang="en-US" sz="2000" smtClean="0"/>
              <a:t>, which has </a:t>
            </a:r>
            <a:r>
              <a:rPr lang="en-US" sz="2000" i="1" smtClean="0"/>
              <a:t>degrees of truth</a:t>
            </a:r>
            <a:r>
              <a:rPr lang="en-US" sz="2000" smtClean="0"/>
              <a:t>, rather than just </a:t>
            </a:r>
            <a:r>
              <a:rPr lang="en-US" sz="2000" i="1" smtClean="0"/>
              <a:t>degrees of belief</a:t>
            </a:r>
          </a:p>
          <a:p>
            <a:pPr lvl="1">
              <a:lnSpc>
                <a:spcPct val="80000"/>
              </a:lnSpc>
            </a:pPr>
            <a:endParaRPr lang="en-US" sz="1800" smtClean="0"/>
          </a:p>
          <a:p>
            <a:pPr lvl="1">
              <a:lnSpc>
                <a:spcPct val="80000"/>
              </a:lnSpc>
            </a:pPr>
            <a:endParaRPr lang="en-US" sz="1800" smtClean="0"/>
          </a:p>
        </p:txBody>
      </p:sp>
    </p:spTree>
    <p:extLst>
      <p:ext uri="{BB962C8B-B14F-4D97-AF65-F5344CB8AC3E}">
        <p14:creationId xmlns:p14="http://schemas.microsoft.com/office/powerpoint/2010/main" val="20496066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textcolor{BrickRed}{$A \sim B$} \qquad indifference between $A$ and $B$&#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417"/>
  <p:tag name="PICTUREFILESIZE" val="23965"/>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textcolor{BrickRed}{$A \succ B$} \qquad $A$ preferred over $B$&#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307"/>
  <p:tag name="PICTUREFILESIZE" val="1899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L = [p,\textcolor{BrickRed}{A};\ (1-p),\textcolor{BrickRed}{B}]$&#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205"/>
  <p:tag name="PICTUREFILESIZE" val="1212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mat#1{\textcolor{BrickRed}{#1}}&#10;\def\lor{\vee}&#10;\def\land{\wedge}&#10;\def\implies{\Rightarrow}&#10;\def\indiff{\sim}&#10;\def\pref{\succ}&#10;\def\prefeq{\succeq}&#10;\def\nl{\\\phantom{xxx}}&#10;\def\al{\\}&#10;\def\lequiv{\Leftrightarrow}&#10;\begin{document}&#10;\underline{Orderability}\nl&#10;\mat{$(A \pref B) \lor (B \pref A) \lor (A \indiff B)$}\al&#10;\underline{Transitivity}\nl&#10;\mat{$(A \pref B) \land (B \pref C) \implies (A \pref C)$}\al&#10;\underline{Continuity}\nl&#10;\mat{$A \pref B \pref C \implies \exists p \,\, [p,A;\ 1-p,C] \indiff B$}\al&#10;\underline{Substitutability}\nl&#10;\mat{$A \indiff B \implies [p,A;\ 1-p,C] \indiff [p,B; 1-p,C]$}\al&#10;\underline{Monotonicity}\nl&#10;\mat{$A \pref B \implies$}\nl&#10;\phantom{xx}\mat{$(p \geq q \lequiv [p,A;\ 1-p,B] \prefeq [q,A;\ 1-q,B])$}&#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466"/>
  <p:tag name="PICTUREFILESIZE" val="237600"/>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mat#1{\textcolor{BrickRed}{#1}}&#10;\def\lor{\vee}&#10;\def\land{\wedge}&#10;\def\implies{\Rightarrow}&#10;\def\indiff{\sim}&#10;\def\pref{\succ}&#10;\def\prefeq{\succeq}&#10;\def\nl{\\\phantom{xxx}}&#10;\def\al{\\}&#10;\def\lequiv{\Leftrightarrow}&#10;\begin{document}&#10;\mat{$U(A) \geq U(B)\ \lequiv \ A\prefeq B$}\\[10pt]&#10;\mat{$U([p_1,S_1;\ \ldots\ ;\ p_n,S_n]) = \sum_i p_i U(S_i)$}&#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362"/>
  <p:tag name="PICTUREFILESIZE" val="4966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mat#1{\textcolor{BrickRed}{#1}}&#10;\def\lor{\vee}&#10;\def\land{\wedge}&#10;\def\implies{\Rightarrow}&#10;\def\indiff{\sim}&#10;\def\pref{\succ}&#10;\def\prefeq{\succeq}&#10;\def\nl{\\\phantom{xxx}}&#10;\def\al{\\}&#10;\def\lequiv{\Leftrightarrow}&#10;\begin{document}&#10;\mat{\[&#10;  U'(x) = k_1 U(x) + k_2 \quad\mbox{where } k_1 &gt; 0&#10;\]}&#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356"/>
  <p:tag name="PICTUREFILESIZE" val="24995"/>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32779</TotalTime>
  <Words>4193</Words>
  <Application>Microsoft Macintosh PowerPoint</Application>
  <PresentationFormat>Custom</PresentationFormat>
  <Paragraphs>799</Paragraphs>
  <Slides>93</Slides>
  <Notes>31</Notes>
  <HiddenSlides>3</HiddenSlides>
  <MMClips>15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93</vt:i4>
      </vt:variant>
    </vt:vector>
  </HeadingPairs>
  <TitlesOfParts>
    <vt:vector size="96" baseType="lpstr">
      <vt:lpstr>dan-berkeley-nlp-v1</vt:lpstr>
      <vt:lpstr>Photo Editor Photo</vt:lpstr>
      <vt:lpstr>Equation</vt:lpstr>
      <vt:lpstr>CS 188: Artificial Intelligence </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Efficiency</vt:lpstr>
      <vt:lpstr>Minimax Properties</vt:lpstr>
      <vt:lpstr>Video of Demo Min vs. Exp (Min)</vt:lpstr>
      <vt:lpstr>Video of Demo Min vs. Exp (Exp)</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Game Tree Pruning</vt:lpstr>
      <vt:lpstr>Minimax Example</vt:lpstr>
      <vt:lpstr>Minimax Pruning</vt:lpstr>
      <vt:lpstr>Alpha-Beta Pruning</vt:lpstr>
      <vt:lpstr>Alpha-Beta Implementation</vt:lpstr>
      <vt:lpstr>Alpha-Beta Pruning Example</vt:lpstr>
      <vt:lpstr>Alpha-Beta Pruning Properties</vt:lpstr>
      <vt:lpstr>Quiz: alpha-beta pruning (1)</vt:lpstr>
      <vt:lpstr>Quiz: alpha-beta pruning (2)</vt:lpstr>
      <vt:lpstr>Quiz: alpha-beta pruning</vt:lpstr>
      <vt:lpstr>Next time: Uncertainty!</vt:lpstr>
      <vt:lpstr>Iterative Deepening</vt:lpstr>
      <vt:lpstr>CS 188: Artificial Intelligence </vt:lpstr>
      <vt:lpstr>Uncertain Outcomes</vt:lpstr>
      <vt:lpstr>Worst-Case vs. Average Case</vt:lpstr>
      <vt:lpstr>Expectimax Search</vt:lpstr>
      <vt:lpstr>Video of Demo Minimax vs Expectimax (Min)</vt:lpstr>
      <vt:lpstr>Video of Demo Minimax vs Expectimax (Exp)</vt:lpstr>
      <vt:lpstr>Expectimax Pseudocode</vt:lpstr>
      <vt:lpstr>Expectimax Pseudocode</vt:lpstr>
      <vt:lpstr>Expectimax Example</vt:lpstr>
      <vt:lpstr>Expectimax Pruning?</vt:lpstr>
      <vt:lpstr>Depth-Limited Expectimax</vt:lpstr>
      <vt:lpstr>Probabilities</vt:lpstr>
      <vt:lpstr>Reminder: Probabilities</vt:lpstr>
      <vt:lpstr>Reminder: Expectations</vt:lpstr>
      <vt:lpstr>What Probabilities to Use?</vt:lpstr>
      <vt:lpstr>Quiz: Informed Probabilities</vt:lpstr>
      <vt:lpstr>Modeling Assumptions</vt:lpstr>
      <vt:lpstr>The Dangers of Optimism and Pessimism</vt:lpstr>
      <vt:lpstr>Assumptions vs. Reality</vt:lpstr>
      <vt:lpstr>Video of Demo World Assumptions Random Ghost – Expectimax Pacman</vt:lpstr>
      <vt:lpstr>Video of Demo World Assumptions Adversarial Ghost – Minimax Pacman</vt:lpstr>
      <vt:lpstr>Video of Demo World Assumptions Adversarial Ghost – Expectimax Pacman</vt:lpstr>
      <vt:lpstr>Video of Demo World Assumptions Random Ghost – Minimax Pacman</vt:lpstr>
      <vt:lpstr>Other Game Types</vt:lpstr>
      <vt:lpstr>Mixed Layer Types</vt:lpstr>
      <vt:lpstr>Example: Backgammon</vt:lpstr>
      <vt:lpstr>Multi-Agent Utilities</vt:lpstr>
      <vt:lpstr>Utilities</vt:lpstr>
      <vt:lpstr>Maximum Expected Utility</vt:lpstr>
      <vt:lpstr>What Utilities to Use?</vt:lpstr>
      <vt:lpstr>Utilities</vt:lpstr>
      <vt:lpstr>Utilities: Uncertain Outcomes</vt:lpstr>
      <vt:lpstr>Preferences</vt:lpstr>
      <vt:lpstr>Rationality</vt:lpstr>
      <vt:lpstr>Rational Preferences</vt:lpstr>
      <vt:lpstr>Rational Preferences</vt:lpstr>
      <vt:lpstr>MEU Principle</vt:lpstr>
      <vt:lpstr>Human Utilities</vt:lpstr>
      <vt:lpstr>Utility Scales</vt:lpstr>
      <vt:lpstr>Human Utilities</vt:lpstr>
      <vt:lpstr>Money</vt:lpstr>
      <vt:lpstr>Example: Insurance</vt:lpstr>
      <vt:lpstr>Example: Human Rationality?</vt:lpstr>
      <vt:lpstr>Next Time: MDPs!</vt:lpstr>
      <vt:lpstr>What are Probabilities?</vt:lpstr>
      <vt:lpstr>Uncertainty Everywhere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Peter Stone</cp:lastModifiedBy>
  <cp:revision>2103</cp:revision>
  <cp:lastPrinted>2014-02-06T19:31:47Z</cp:lastPrinted>
  <dcterms:created xsi:type="dcterms:W3CDTF">2004-08-27T04:16:05Z</dcterms:created>
  <dcterms:modified xsi:type="dcterms:W3CDTF">2015-02-09T15:21:36Z</dcterms:modified>
</cp:coreProperties>
</file>