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57.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120"/>
  </p:notesMasterIdLst>
  <p:handoutMasterIdLst>
    <p:handoutMasterId r:id="rId121"/>
  </p:handoutMasterIdLst>
  <p:sldIdLst>
    <p:sldId id="893" r:id="rId2"/>
    <p:sldId id="860" r:id="rId3"/>
    <p:sldId id="820" r:id="rId4"/>
    <p:sldId id="929" r:id="rId5"/>
    <p:sldId id="859" r:id="rId6"/>
    <p:sldId id="945" r:id="rId7"/>
    <p:sldId id="823" r:id="rId8"/>
    <p:sldId id="825" r:id="rId9"/>
    <p:sldId id="826" r:id="rId10"/>
    <p:sldId id="931" r:id="rId11"/>
    <p:sldId id="894" r:id="rId12"/>
    <p:sldId id="896" r:id="rId13"/>
    <p:sldId id="830" r:id="rId14"/>
    <p:sldId id="897" r:id="rId15"/>
    <p:sldId id="898" r:id="rId16"/>
    <p:sldId id="899" r:id="rId17"/>
    <p:sldId id="864" r:id="rId18"/>
    <p:sldId id="862" r:id="rId19"/>
    <p:sldId id="932" r:id="rId20"/>
    <p:sldId id="863" r:id="rId21"/>
    <p:sldId id="834" r:id="rId22"/>
    <p:sldId id="900" r:id="rId23"/>
    <p:sldId id="917" r:id="rId24"/>
    <p:sldId id="946" r:id="rId25"/>
    <p:sldId id="947" r:id="rId26"/>
    <p:sldId id="948" r:id="rId27"/>
    <p:sldId id="949" r:id="rId28"/>
    <p:sldId id="950" r:id="rId29"/>
    <p:sldId id="951" r:id="rId30"/>
    <p:sldId id="952" r:id="rId31"/>
    <p:sldId id="953" r:id="rId32"/>
    <p:sldId id="901" r:id="rId33"/>
    <p:sldId id="944" r:id="rId34"/>
    <p:sldId id="919" r:id="rId35"/>
    <p:sldId id="921" r:id="rId36"/>
    <p:sldId id="904" r:id="rId37"/>
    <p:sldId id="905" r:id="rId38"/>
    <p:sldId id="969" r:id="rId39"/>
    <p:sldId id="906" r:id="rId40"/>
    <p:sldId id="971" r:id="rId41"/>
    <p:sldId id="972" r:id="rId42"/>
    <p:sldId id="975" r:id="rId43"/>
    <p:sldId id="976" r:id="rId44"/>
    <p:sldId id="977" r:id="rId45"/>
    <p:sldId id="926" r:id="rId46"/>
    <p:sldId id="1019" r:id="rId47"/>
    <p:sldId id="1020" r:id="rId48"/>
    <p:sldId id="1021" r:id="rId49"/>
    <p:sldId id="1022" r:id="rId50"/>
    <p:sldId id="1023" r:id="rId51"/>
    <p:sldId id="1024" r:id="rId52"/>
    <p:sldId id="1025" r:id="rId53"/>
    <p:sldId id="1026" r:id="rId54"/>
    <p:sldId id="1027" r:id="rId55"/>
    <p:sldId id="1028" r:id="rId56"/>
    <p:sldId id="1029" r:id="rId57"/>
    <p:sldId id="1030" r:id="rId58"/>
    <p:sldId id="1031" r:id="rId59"/>
    <p:sldId id="1032" r:id="rId60"/>
    <p:sldId id="1033" r:id="rId61"/>
    <p:sldId id="1034" r:id="rId62"/>
    <p:sldId id="1036" r:id="rId63"/>
    <p:sldId id="978" r:id="rId64"/>
    <p:sldId id="979" r:id="rId65"/>
    <p:sldId id="980" r:id="rId66"/>
    <p:sldId id="981" r:id="rId67"/>
    <p:sldId id="982" r:id="rId68"/>
    <p:sldId id="983" r:id="rId69"/>
    <p:sldId id="984" r:id="rId70"/>
    <p:sldId id="985" r:id="rId71"/>
    <p:sldId id="986" r:id="rId72"/>
    <p:sldId id="987" r:id="rId73"/>
    <p:sldId id="988" r:id="rId74"/>
    <p:sldId id="989" r:id="rId75"/>
    <p:sldId id="990" r:id="rId76"/>
    <p:sldId id="991" r:id="rId77"/>
    <p:sldId id="992" r:id="rId78"/>
    <p:sldId id="993" r:id="rId79"/>
    <p:sldId id="994" r:id="rId80"/>
    <p:sldId id="995" r:id="rId81"/>
    <p:sldId id="996" r:id="rId82"/>
    <p:sldId id="997" r:id="rId83"/>
    <p:sldId id="998" r:id="rId84"/>
    <p:sldId id="999" r:id="rId85"/>
    <p:sldId id="1000" r:id="rId86"/>
    <p:sldId id="1001" r:id="rId87"/>
    <p:sldId id="1002" r:id="rId88"/>
    <p:sldId id="1003" r:id="rId89"/>
    <p:sldId id="1004" r:id="rId90"/>
    <p:sldId id="1005" r:id="rId91"/>
    <p:sldId id="1006" r:id="rId92"/>
    <p:sldId id="1007" r:id="rId93"/>
    <p:sldId id="1035" r:id="rId94"/>
    <p:sldId id="1008" r:id="rId95"/>
    <p:sldId id="1009" r:id="rId96"/>
    <p:sldId id="1010" r:id="rId97"/>
    <p:sldId id="1011" r:id="rId98"/>
    <p:sldId id="1012" r:id="rId99"/>
    <p:sldId id="1013" r:id="rId100"/>
    <p:sldId id="1014" r:id="rId101"/>
    <p:sldId id="1015" r:id="rId102"/>
    <p:sldId id="1016" r:id="rId103"/>
    <p:sldId id="1017" r:id="rId104"/>
    <p:sldId id="1018" r:id="rId105"/>
    <p:sldId id="1037" r:id="rId106"/>
    <p:sldId id="1038" r:id="rId107"/>
    <p:sldId id="1039" r:id="rId108"/>
    <p:sldId id="1040" r:id="rId109"/>
    <p:sldId id="1041" r:id="rId110"/>
    <p:sldId id="1042" r:id="rId111"/>
    <p:sldId id="1043" r:id="rId112"/>
    <p:sldId id="1044" r:id="rId113"/>
    <p:sldId id="1045" r:id="rId114"/>
    <p:sldId id="1046" r:id="rId115"/>
    <p:sldId id="1047" r:id="rId116"/>
    <p:sldId id="1048" r:id="rId117"/>
    <p:sldId id="1049" r:id="rId118"/>
    <p:sldId id="1050" r:id="rId119"/>
  </p:sldIdLst>
  <p:sldSz cx="12192000" cy="6858000"/>
  <p:notesSz cx="7099300" cy="10234613"/>
  <p:custDataLst>
    <p:tags r:id="rId123"/>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0000FF"/>
    <a:srgbClr val="008000"/>
    <a:srgbClr val="8FAAFF"/>
    <a:srgbClr val="7F2727"/>
    <a:srgbClr val="0066FF"/>
    <a:srgbClr val="B8EAC0"/>
    <a:srgbClr val="A3FFCD"/>
    <a:srgbClr val="A50021"/>
    <a:srgbClr val="7DFF00"/>
    <a:srgbClr val="B9F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528" autoAdjust="0"/>
  </p:normalViewPr>
  <p:slideViewPr>
    <p:cSldViewPr>
      <p:cViewPr varScale="1">
        <p:scale>
          <a:sx n="65" d="100"/>
          <a:sy n="65" d="100"/>
        </p:scale>
        <p:origin x="-15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38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notesMaster" Target="notesMasters/notesMaster1.xml"/><Relationship Id="rId121" Type="http://schemas.openxmlformats.org/officeDocument/2006/relationships/handoutMaster" Target="handoutMasters/handoutMaster1.xml"/><Relationship Id="rId122" Type="http://schemas.openxmlformats.org/officeDocument/2006/relationships/printerSettings" Target="printerSettings/printerSettings1.bin"/><Relationship Id="rId123" Type="http://schemas.openxmlformats.org/officeDocument/2006/relationships/tags" Target="tags/tag1.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02034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algn="r" defTabSz="990387">
              <a:defRPr sz="1300">
                <a:latin typeface="Arial" pitchFamily="34"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02034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algn="r" defTabSz="989801">
              <a:defRPr sz="1300"/>
            </a:lvl1pPr>
          </a:lstStyle>
          <a:p>
            <a:fld id="{370EF009-23CE-4081-AF56-082D82CEF6F5}" type="slidenum">
              <a:rPr lang="en-US"/>
              <a:pPr/>
              <a:t>‹#›</a:t>
            </a:fld>
            <a:endParaRPr lang="en-US"/>
          </a:p>
        </p:txBody>
      </p:sp>
    </p:spTree>
    <p:extLst>
      <p:ext uri="{BB962C8B-B14F-4D97-AF65-F5344CB8AC3E}">
        <p14:creationId xmlns:p14="http://schemas.microsoft.com/office/powerpoint/2010/main" val="2264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02034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algn="r" defTabSz="990387">
              <a:defRPr sz="1300">
                <a:latin typeface="Arial" pitchFamily="34"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10905" y="4862233"/>
            <a:ext cx="5677492" cy="4603641"/>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3062" name="Rectangle 6"/>
          <p:cNvSpPr>
            <a:spLocks noGrp="1" noChangeArrowheads="1"/>
          </p:cNvSpPr>
          <p:nvPr>
            <p:ph type="ftr" sz="quarter" idx="4"/>
          </p:nvPr>
        </p:nvSpPr>
        <p:spPr bwMode="auto">
          <a:xfrm>
            <a:off x="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02034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algn="r" defTabSz="989801">
              <a:defRPr sz="1300"/>
            </a:lvl1pPr>
          </a:lstStyle>
          <a:p>
            <a:fld id="{72CC9163-7EC6-4747-8782-88871FDBE126}" type="slidenum">
              <a:rPr lang="en-US"/>
              <a:pPr/>
              <a:t>‹#›</a:t>
            </a:fld>
            <a:endParaRPr lang="en-US"/>
          </a:p>
        </p:txBody>
      </p:sp>
    </p:spTree>
    <p:extLst>
      <p:ext uri="{BB962C8B-B14F-4D97-AF65-F5344CB8AC3E}">
        <p14:creationId xmlns:p14="http://schemas.microsoft.com/office/powerpoint/2010/main" val="2368262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a:t>
            </a:r>
            <a:r>
              <a:rPr lang="en-US" baseline="0" smtClean="0"/>
              <a:t>Thanks!</a:t>
            </a:r>
            <a:endParaRPr lang="en-US" sz="120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1</a:t>
            </a:fld>
            <a:endParaRPr lang="en-US"/>
          </a:p>
        </p:txBody>
      </p:sp>
    </p:spTree>
    <p:extLst>
      <p:ext uri="{BB962C8B-B14F-4D97-AF65-F5344CB8AC3E}">
        <p14:creationId xmlns:p14="http://schemas.microsoft.com/office/powerpoint/2010/main" val="96669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This demo doesn’t show</a:t>
            </a:r>
            <a:r>
              <a:rPr lang="en-US" baseline="0" dirty="0" smtClean="0"/>
              <a:t> anything in action, it just shows the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24</a:t>
            </a:fld>
            <a:endParaRPr lang="en-US"/>
          </a:p>
        </p:txBody>
      </p:sp>
    </p:spTree>
    <p:extLst>
      <p:ext uri="{BB962C8B-B14F-4D97-AF65-F5344CB8AC3E}">
        <p14:creationId xmlns:p14="http://schemas.microsoft.com/office/powerpoint/2010/main" val="2806184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demo doesn’t show</a:t>
            </a:r>
            <a:r>
              <a:rPr lang="en-US" baseline="0" dirty="0" smtClean="0"/>
              <a:t> anything in action, it just shows the V and Q values.</a:t>
            </a:r>
            <a:endParaRPr lang="en-US" dirty="0" smtClean="0"/>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25</a:t>
            </a:fld>
            <a:endParaRPr lang="en-US"/>
          </a:p>
        </p:txBody>
      </p:sp>
    </p:spTree>
    <p:extLst>
      <p:ext uri="{BB962C8B-B14F-4D97-AF65-F5344CB8AC3E}">
        <p14:creationId xmlns:p14="http://schemas.microsoft.com/office/powerpoint/2010/main" val="1896428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This demo doesn’t show</a:t>
            </a:r>
            <a:r>
              <a:rPr lang="en-US" baseline="0" dirty="0" smtClean="0"/>
              <a:t> anything in action, it just shows the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26</a:t>
            </a:fld>
            <a:endParaRPr lang="en-US"/>
          </a:p>
        </p:txBody>
      </p:sp>
    </p:spTree>
    <p:extLst>
      <p:ext uri="{BB962C8B-B14F-4D97-AF65-F5344CB8AC3E}">
        <p14:creationId xmlns:p14="http://schemas.microsoft.com/office/powerpoint/2010/main" val="280618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demo doesn’t show</a:t>
            </a:r>
            <a:r>
              <a:rPr lang="en-US" baseline="0" dirty="0" smtClean="0"/>
              <a:t> anything in action, it just shows the V and Q values.</a:t>
            </a:r>
            <a:endParaRPr lang="en-US" dirty="0" smtClean="0"/>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27</a:t>
            </a:fld>
            <a:endParaRPr lang="en-US"/>
          </a:p>
        </p:txBody>
      </p:sp>
    </p:spTree>
    <p:extLst>
      <p:ext uri="{BB962C8B-B14F-4D97-AF65-F5344CB8AC3E}">
        <p14:creationId xmlns:p14="http://schemas.microsoft.com/office/powerpoint/2010/main" val="1896428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This demo doesn’t show</a:t>
            </a:r>
            <a:r>
              <a:rPr lang="en-US" baseline="0" dirty="0" smtClean="0"/>
              <a:t> anything in action, it just shows the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28</a:t>
            </a:fld>
            <a:endParaRPr lang="en-US"/>
          </a:p>
        </p:txBody>
      </p:sp>
    </p:spTree>
    <p:extLst>
      <p:ext uri="{BB962C8B-B14F-4D97-AF65-F5344CB8AC3E}">
        <p14:creationId xmlns:p14="http://schemas.microsoft.com/office/powerpoint/2010/main" val="280618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demo doesn’t show</a:t>
            </a:r>
            <a:r>
              <a:rPr lang="en-US" baseline="0" dirty="0" smtClean="0"/>
              <a:t> anything in action, it just shows the V and Q values.</a:t>
            </a:r>
            <a:endParaRPr lang="en-US" dirty="0" smtClean="0"/>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29</a:t>
            </a:fld>
            <a:endParaRPr lang="en-US"/>
          </a:p>
        </p:txBody>
      </p:sp>
    </p:spTree>
    <p:extLst>
      <p:ext uri="{BB962C8B-B14F-4D97-AF65-F5344CB8AC3E}">
        <p14:creationId xmlns:p14="http://schemas.microsoft.com/office/powerpoint/2010/main" val="189642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This demo doesn’t show</a:t>
            </a:r>
            <a:r>
              <a:rPr lang="en-US" baseline="0" dirty="0" smtClean="0"/>
              <a:t> anything in action, it just shows the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30</a:t>
            </a:fld>
            <a:endParaRPr lang="en-US"/>
          </a:p>
        </p:txBody>
      </p:sp>
    </p:spTree>
    <p:extLst>
      <p:ext uri="{BB962C8B-B14F-4D97-AF65-F5344CB8AC3E}">
        <p14:creationId xmlns:p14="http://schemas.microsoft.com/office/powerpoint/2010/main" val="280618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demo doesn’t show</a:t>
            </a:r>
            <a:r>
              <a:rPr lang="en-US" baseline="0" dirty="0" smtClean="0"/>
              <a:t> anything in action, it just shows the V and Q values.</a:t>
            </a:r>
            <a:endParaRPr lang="en-US" dirty="0" smtClean="0"/>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31</a:t>
            </a:fld>
            <a:endParaRPr lang="en-US"/>
          </a:p>
        </p:txBody>
      </p:sp>
    </p:spTree>
    <p:extLst>
      <p:ext uri="{BB962C8B-B14F-4D97-AF65-F5344CB8AC3E}">
        <p14:creationId xmlns:p14="http://schemas.microsoft.com/office/powerpoint/2010/main" val="1896428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This demo generates the time-limited</a:t>
            </a:r>
            <a:r>
              <a:rPr lang="en-US" baseline="0" dirty="0" smtClean="0"/>
              <a:t> values for </a:t>
            </a:r>
            <a:r>
              <a:rPr lang="en-US" baseline="0" dirty="0" err="1" smtClean="0"/>
              <a:t>gridworld</a:t>
            </a:r>
            <a:r>
              <a:rPr lang="en-US" baseline="0" dirty="0" smtClean="0"/>
              <a:t> as snapshotted onto the next slides.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36</a:t>
            </a:fld>
            <a:endParaRPr lang="en-US"/>
          </a:p>
        </p:txBody>
      </p:sp>
    </p:spTree>
    <p:extLst>
      <p:ext uri="{BB962C8B-B14F-4D97-AF65-F5344CB8AC3E}">
        <p14:creationId xmlns:p14="http://schemas.microsoft.com/office/powerpoint/2010/main" val="983801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Please retain proper</a:t>
            </a:r>
            <a:r>
              <a:rPr lang="en-US" baseline="0" dirty="0" smtClean="0"/>
              <a:t> attribution, including the reference to </a:t>
            </a:r>
            <a:r>
              <a:rPr lang="en-US" baseline="0" dirty="0" err="1" smtClean="0"/>
              <a:t>ai.berkeley.edu</a:t>
            </a:r>
            <a:r>
              <a:rPr lang="en-US" baseline="0" dirty="0" smtClean="0"/>
              <a:t>.  </a:t>
            </a:r>
            <a:r>
              <a:rPr lang="en-US" baseline="0" smtClean="0"/>
              <a:t>Thanks!</a:t>
            </a:r>
            <a:endParaRPr lang="en-US" sz="1200" smtClean="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25546A54-71DD-48C4-8071-9DA185745F91}" type="slidenum">
              <a:rPr lang="en-US" smtClean="0"/>
              <a:pPr>
                <a:defRPr/>
              </a:pPr>
              <a:t>38</a:t>
            </a:fld>
            <a:endParaRPr lang="en-US"/>
          </a:p>
        </p:txBody>
      </p:sp>
    </p:spTree>
    <p:extLst>
      <p:ext uri="{BB962C8B-B14F-4D97-AF65-F5344CB8AC3E}">
        <p14:creationId xmlns:p14="http://schemas.microsoft.com/office/powerpoint/2010/main" val="397275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xfrm>
            <a:off x="139700" y="768350"/>
            <a:ext cx="6819900" cy="3836988"/>
          </a:xfrm>
          <a:ln/>
        </p:spPr>
      </p:sp>
      <p:sp>
        <p:nvSpPr>
          <p:cNvPr id="19458" name="Notes Placeholder 2"/>
          <p:cNvSpPr>
            <a:spLocks noGrp="1"/>
          </p:cNvSpPr>
          <p:nvPr>
            <p:ph type="body" idx="1"/>
          </p:nvPr>
        </p:nvSpPr>
        <p:spPr>
          <a:noFill/>
          <a:ln/>
        </p:spPr>
        <p:txBody>
          <a:bodyPr/>
          <a:lstStyle/>
          <a:p>
            <a:r>
              <a:rPr lang="en-US" smtClean="0">
                <a:ea typeface="ＭＳ Ｐゴシック" pitchFamily="34" charset="-128"/>
              </a:rPr>
              <a:t>[cut demo of moving around in grid world program]</a:t>
            </a:r>
          </a:p>
        </p:txBody>
      </p:sp>
      <p:sp>
        <p:nvSpPr>
          <p:cNvPr id="19459" name="Slide Number Placeholder 3"/>
          <p:cNvSpPr>
            <a:spLocks noGrp="1"/>
          </p:cNvSpPr>
          <p:nvPr>
            <p:ph type="sldNum" sz="quarter" idx="5"/>
          </p:nvPr>
        </p:nvSpPr>
        <p:spPr>
          <a:noFill/>
        </p:spPr>
        <p:txBody>
          <a:bodyPr/>
          <a:lstStyle/>
          <a:p>
            <a:pPr defTabSz="988101"/>
            <a:fld id="{552C0BAA-F2C0-47C6-A20B-733CA31DCFFD}" type="slidenum">
              <a:rPr lang="en-US"/>
              <a:pPr defTabSz="988101"/>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smtClean="0"/>
              <a:t>Demo just shows V and Q values, snapshots on next slides.</a:t>
            </a:r>
          </a:p>
          <a:p>
            <a:endParaRPr lang="en-US" dirty="0"/>
          </a:p>
        </p:txBody>
      </p:sp>
      <p:sp>
        <p:nvSpPr>
          <p:cNvPr id="4" name="Slide Number Placeholder 3"/>
          <p:cNvSpPr>
            <a:spLocks noGrp="1"/>
          </p:cNvSpPr>
          <p:nvPr>
            <p:ph type="sldNum" sz="quarter" idx="10"/>
          </p:nvPr>
        </p:nvSpPr>
        <p:spPr/>
        <p:txBody>
          <a:bodyPr/>
          <a:lstStyle/>
          <a:p>
            <a:pPr>
              <a:defRPr/>
            </a:pPr>
            <a:fld id="{25546A54-71DD-48C4-8071-9DA185745F91}" type="slidenum">
              <a:rPr lang="en-US" smtClean="0"/>
              <a:pPr>
                <a:defRPr/>
              </a:pPr>
              <a:t>41</a:t>
            </a:fld>
            <a:endParaRPr lang="en-US"/>
          </a:p>
        </p:txBody>
      </p:sp>
    </p:spTree>
    <p:extLst>
      <p:ext uri="{BB962C8B-B14F-4D97-AF65-F5344CB8AC3E}">
        <p14:creationId xmlns:p14="http://schemas.microsoft.com/office/powerpoint/2010/main" val="3129588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xfrm>
            <a:off x="139700" y="768350"/>
            <a:ext cx="6819900" cy="3836988"/>
          </a:xfrm>
          <a:ln/>
        </p:spPr>
      </p:sp>
      <p:sp>
        <p:nvSpPr>
          <p:cNvPr id="67586" name="Notes Placeholder 2"/>
          <p:cNvSpPr>
            <a:spLocks noGrp="1"/>
          </p:cNvSpPr>
          <p:nvPr>
            <p:ph type="body" idx="1"/>
          </p:nvPr>
        </p:nvSpPr>
        <p:spPr>
          <a:noFill/>
          <a:ln/>
        </p:spPr>
        <p:txBody>
          <a:bodyPr/>
          <a:lstStyle/>
          <a:p>
            <a:r>
              <a:rPr lang="en-US" dirty="0" smtClean="0">
                <a:ea typeface="ＭＳ Ｐゴシック" pitchFamily="34" charset="-128"/>
              </a:rPr>
              <a:t>Let</a:t>
            </a:r>
            <a:r>
              <a:rPr lang="ja-JP" altLang="en-US" smtClean="0">
                <a:ea typeface="ＭＳ Ｐゴシック" pitchFamily="34" charset="-128"/>
              </a:rPr>
              <a:t>’</a:t>
            </a:r>
            <a:r>
              <a:rPr lang="en-US" altLang="ja-JP" dirty="0" smtClean="0">
                <a:ea typeface="ＭＳ Ｐゴシック" pitchFamily="34" charset="-128"/>
              </a:rPr>
              <a:t>s start by equations that characterize these quantities through mutual recursions.  [step through this by writing on slide, one step at a time]</a:t>
            </a:r>
          </a:p>
          <a:p>
            <a:endParaRPr lang="en-US" dirty="0" smtClean="0">
              <a:ea typeface="ＭＳ Ｐゴシック" pitchFamily="34" charset="-128"/>
            </a:endParaRPr>
          </a:p>
          <a:p>
            <a:r>
              <a:rPr lang="en-US" dirty="0" smtClean="0">
                <a:ea typeface="ＭＳ Ｐゴシック" pitchFamily="34" charset="-128"/>
              </a:rPr>
              <a:t>Recursive characterization of V* in terms of V*; not necessarily helpful; but it is a characterization.</a:t>
            </a:r>
          </a:p>
          <a:p>
            <a:endParaRPr lang="en-US" dirty="0" smtClean="0">
              <a:ea typeface="ＭＳ Ｐゴシック" pitchFamily="34" charset="-128"/>
            </a:endParaRPr>
          </a:p>
          <a:p>
            <a:endParaRPr lang="en-US" dirty="0" smtClean="0">
              <a:ea typeface="ＭＳ Ｐゴシック" pitchFamily="34" charset="-128"/>
            </a:endParaRPr>
          </a:p>
          <a:p>
            <a:r>
              <a:rPr lang="en-US" dirty="0" smtClean="0">
                <a:ea typeface="ＭＳ Ｐゴシック" pitchFamily="34" charset="-128"/>
              </a:rPr>
              <a:t>Note: this is a set of equations that needs to be satisfied; but it could have multiple solutions (it does not, but at this stage of our knowledge it could).</a:t>
            </a:r>
          </a:p>
        </p:txBody>
      </p:sp>
      <p:sp>
        <p:nvSpPr>
          <p:cNvPr id="67587" name="Slide Number Placeholder 3"/>
          <p:cNvSpPr>
            <a:spLocks noGrp="1"/>
          </p:cNvSpPr>
          <p:nvPr>
            <p:ph type="sldNum" sz="quarter" idx="5"/>
          </p:nvPr>
        </p:nvSpPr>
        <p:spPr>
          <a:noFill/>
        </p:spPr>
        <p:txBody>
          <a:bodyPr/>
          <a:lstStyle/>
          <a:p>
            <a:pPr defTabSz="988101"/>
            <a:fld id="{C1E7E75B-705E-4367-8AB0-DE7E9DB4A734}" type="slidenum">
              <a:rPr lang="en-US"/>
              <a:pPr defTabSz="988101"/>
              <a:t>43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xfrm>
            <a:off x="139700" y="768350"/>
            <a:ext cx="6819900" cy="3836988"/>
          </a:xfrm>
          <a:ln/>
        </p:spPr>
      </p:sp>
      <p:sp>
        <p:nvSpPr>
          <p:cNvPr id="65538" name="Notes Placeholder 2"/>
          <p:cNvSpPr>
            <a:spLocks noGrp="1"/>
          </p:cNvSpPr>
          <p:nvPr>
            <p:ph type="body" idx="1"/>
          </p:nvPr>
        </p:nvSpPr>
        <p:spPr>
          <a:noFill/>
          <a:ln/>
        </p:spPr>
        <p:txBody>
          <a:bodyPr/>
          <a:lstStyle/>
          <a:p>
            <a:r>
              <a:rPr lang="en-US" dirty="0" smtClean="0">
                <a:ea typeface="ＭＳ Ｐゴシック" pitchFamily="34" charset="-128"/>
              </a:rPr>
              <a:t>Discuss computational complexity: S * A * S   times number of iterations</a:t>
            </a:r>
          </a:p>
          <a:p>
            <a:endParaRPr lang="en-US" dirty="0" smtClean="0">
              <a:ea typeface="ＭＳ Ｐゴシック" pitchFamily="34" charset="-128"/>
            </a:endParaRPr>
          </a:p>
          <a:p>
            <a:r>
              <a:rPr lang="en-US" dirty="0" smtClean="0">
                <a:ea typeface="ＭＳ Ｐゴシック" pitchFamily="34" charset="-128"/>
              </a:rPr>
              <a:t>Note: updates not in place [if in place, it means something else and not even clear what it means]</a:t>
            </a:r>
          </a:p>
        </p:txBody>
      </p:sp>
      <p:sp>
        <p:nvSpPr>
          <p:cNvPr id="65539" name="Slide Number Placeholder 3"/>
          <p:cNvSpPr>
            <a:spLocks noGrp="1"/>
          </p:cNvSpPr>
          <p:nvPr>
            <p:ph type="sldNum" sz="quarter" idx="5"/>
          </p:nvPr>
        </p:nvSpPr>
        <p:spPr>
          <a:noFill/>
        </p:spPr>
        <p:txBody>
          <a:bodyPr/>
          <a:lstStyle/>
          <a:p>
            <a:pPr defTabSz="988101"/>
            <a:fld id="{AD2D01F0-63A4-49FC-8DAB-288B21321D7F}" type="slidenum">
              <a:rPr lang="en-US"/>
              <a:pPr defTabSz="988101"/>
              <a:t>44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46</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47</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48</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49</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50</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51</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52</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139700" y="768350"/>
            <a:ext cx="6819900" cy="3836988"/>
          </a:xfrm>
          <a:ln/>
        </p:spPr>
      </p:sp>
      <p:sp>
        <p:nvSpPr>
          <p:cNvPr id="23554" name="Notes Placeholder 2"/>
          <p:cNvSpPr>
            <a:spLocks noGrp="1"/>
          </p:cNvSpPr>
          <p:nvPr>
            <p:ph type="body" idx="1"/>
          </p:nvPr>
        </p:nvSpPr>
        <p:spPr>
          <a:noFill/>
          <a:ln/>
        </p:spPr>
        <p:txBody>
          <a:bodyPr/>
          <a:lstStyle/>
          <a:p>
            <a:r>
              <a:rPr lang="en-US" dirty="0" smtClean="0">
                <a:ea typeface="ＭＳ Ｐゴシック" pitchFamily="34" charset="-128"/>
              </a:rPr>
              <a:t>In search problems: did not talk about actions, but about successor functions --- now the information inside the successor function is unpacked into actions, transitions and reward</a:t>
            </a:r>
          </a:p>
          <a:p>
            <a:endParaRPr lang="en-US" dirty="0" smtClean="0">
              <a:ea typeface="ＭＳ Ｐゴシック" pitchFamily="34" charset="-128"/>
            </a:endParaRPr>
          </a:p>
          <a:p>
            <a:r>
              <a:rPr lang="en-US" dirty="0" smtClean="0">
                <a:ea typeface="ＭＳ Ｐゴシック" pitchFamily="34" charset="-128"/>
              </a:rPr>
              <a:t>Write out S, A, example entry in T, entry in R</a:t>
            </a:r>
          </a:p>
          <a:p>
            <a:endParaRPr lang="en-US" dirty="0" smtClean="0">
              <a:ea typeface="ＭＳ Ｐゴシック" pitchFamily="34" charset="-128"/>
            </a:endParaRPr>
          </a:p>
          <a:p>
            <a:r>
              <a:rPr lang="en-US" dirty="0" smtClean="0">
                <a:ea typeface="ＭＳ Ｐゴシック" pitchFamily="34" charset="-128"/>
              </a:rPr>
              <a:t>Reward function different from the book : R(</a:t>
            </a:r>
            <a:r>
              <a:rPr lang="en-US" dirty="0" err="1" smtClean="0">
                <a:ea typeface="ＭＳ Ｐゴシック" pitchFamily="34" charset="-128"/>
              </a:rPr>
              <a:t>s,a,s</a:t>
            </a:r>
            <a:r>
              <a:rPr lang="ja-JP" altLang="en-US" dirty="0" smtClean="0">
                <a:ea typeface="ＭＳ Ｐゴシック" pitchFamily="34" charset="-128"/>
              </a:rPr>
              <a:t>’</a:t>
            </a:r>
            <a:r>
              <a:rPr lang="en-US" altLang="ja-JP" dirty="0" smtClean="0">
                <a:ea typeface="ＭＳ Ｐゴシック" pitchFamily="34" charset="-128"/>
              </a:rPr>
              <a:t>)</a:t>
            </a:r>
          </a:p>
          <a:p>
            <a:r>
              <a:rPr lang="en-US" dirty="0" smtClean="0">
                <a:ea typeface="ＭＳ Ｐゴシック" pitchFamily="34" charset="-128"/>
              </a:rPr>
              <a:t>In book simpler for equations, but not useful for the projects.</a:t>
            </a:r>
          </a:p>
          <a:p>
            <a:endParaRPr lang="en-US" dirty="0" smtClean="0">
              <a:ea typeface="ＭＳ Ｐゴシック" pitchFamily="34" charset="-128"/>
            </a:endParaRPr>
          </a:p>
          <a:p>
            <a:r>
              <a:rPr lang="en-US" dirty="0" smtClean="0">
                <a:ea typeface="ＭＳ Ｐゴシック" pitchFamily="34" charset="-128"/>
              </a:rPr>
              <a:t>Need to modify </a:t>
            </a:r>
            <a:r>
              <a:rPr lang="en-US" dirty="0" err="1" smtClean="0">
                <a:ea typeface="ＭＳ Ｐゴシック" pitchFamily="34" charset="-128"/>
              </a:rPr>
              <a:t>expectimax</a:t>
            </a:r>
            <a:r>
              <a:rPr lang="en-US" dirty="0" smtClean="0">
                <a:ea typeface="ＭＳ Ｐゴシック" pitchFamily="34" charset="-128"/>
              </a:rPr>
              <a:t> a tiny little bit to account for rewards along the way, but that</a:t>
            </a:r>
            <a:r>
              <a:rPr lang="en-US" altLang="en-US" dirty="0" smtClean="0">
                <a:ea typeface="ＭＳ Ｐゴシック" pitchFamily="34" charset="-128"/>
              </a:rPr>
              <a:t>’</a:t>
            </a:r>
            <a:r>
              <a:rPr lang="en-US" dirty="0" smtClean="0">
                <a:ea typeface="ＭＳ Ｐゴシック" pitchFamily="34" charset="-128"/>
              </a:rPr>
              <a:t>s something you should be able to do, and so you can already solve MDP</a:t>
            </a:r>
            <a:r>
              <a:rPr lang="en-US" altLang="en-US" dirty="0" smtClean="0">
                <a:ea typeface="ＭＳ Ｐゴシック" pitchFamily="34" charset="-128"/>
              </a:rPr>
              <a:t>’</a:t>
            </a:r>
            <a:r>
              <a:rPr lang="en-US" dirty="0" smtClean="0">
                <a:ea typeface="ＭＳ Ｐゴシック" pitchFamily="34" charset="-128"/>
              </a:rPr>
              <a:t>s  (not in most efficient way)</a:t>
            </a:r>
          </a:p>
        </p:txBody>
      </p:sp>
      <p:sp>
        <p:nvSpPr>
          <p:cNvPr id="23555" name="Slide Number Placeholder 3"/>
          <p:cNvSpPr>
            <a:spLocks noGrp="1"/>
          </p:cNvSpPr>
          <p:nvPr>
            <p:ph type="sldNum" sz="quarter" idx="5"/>
          </p:nvPr>
        </p:nvSpPr>
        <p:spPr>
          <a:noFill/>
        </p:spPr>
        <p:txBody>
          <a:bodyPr/>
          <a:lstStyle/>
          <a:p>
            <a:fld id="{7C69A4D5-BA7F-4965-9F32-D31D11C0DA97}" type="slidenum">
              <a:rPr lang="en-US"/>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53</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54</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55</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56</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57</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58</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59</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4549EFA9-A367-CE42-820D-0ACF58298177}" type="slidenum">
              <a:rPr lang="en-US"/>
              <a:pPr/>
              <a:t>62</a:t>
            </a:fld>
            <a:endParaRPr lang="en-US"/>
          </a:p>
        </p:txBody>
      </p:sp>
      <p:sp>
        <p:nvSpPr>
          <p:cNvPr id="36865" name="Text Box 1"/>
          <p:cNvSpPr txBox="1">
            <a:spLocks noChangeArrowheads="1"/>
          </p:cNvSpPr>
          <p:nvPr>
            <p:ph type="sldImg"/>
          </p:nvPr>
        </p:nvSpPr>
        <p:spPr bwMode="auto">
          <a:xfrm>
            <a:off x="139700" y="768350"/>
            <a:ext cx="6821488" cy="383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ChangeArrowheads="1"/>
          </p:cNvSpPr>
          <p:nvPr>
            <p:ph type="body" idx="1"/>
          </p:nvPr>
        </p:nvSpPr>
        <p:spPr bwMode="auto">
          <a:xfrm>
            <a:off x="709613" y="4862513"/>
            <a:ext cx="5680075" cy="4603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smtClean="0"/>
              <a:t>Demo steps through value iteration; snapshots of values shown on next slides.</a:t>
            </a:r>
            <a:endParaRPr lang="en-US" dirty="0"/>
          </a:p>
        </p:txBody>
      </p:sp>
      <p:sp>
        <p:nvSpPr>
          <p:cNvPr id="4" name="Slide Number Placeholder 3"/>
          <p:cNvSpPr>
            <a:spLocks noGrp="1"/>
          </p:cNvSpPr>
          <p:nvPr>
            <p:ph type="sldNum" sz="quarter" idx="10"/>
          </p:nvPr>
        </p:nvSpPr>
        <p:spPr/>
        <p:txBody>
          <a:bodyPr/>
          <a:lstStyle/>
          <a:p>
            <a:pPr>
              <a:defRPr/>
            </a:pPr>
            <a:fld id="{25546A54-71DD-48C4-8071-9DA185745F91}" type="slidenum">
              <a:rPr lang="en-US" smtClean="0"/>
              <a:pPr>
                <a:defRPr/>
              </a:pPr>
              <a:t>75</a:t>
            </a:fld>
            <a:endParaRPr lang="en-US"/>
          </a:p>
        </p:txBody>
      </p:sp>
    </p:spTree>
    <p:extLst>
      <p:ext uri="{BB962C8B-B14F-4D97-AF65-F5344CB8AC3E}">
        <p14:creationId xmlns:p14="http://schemas.microsoft.com/office/powerpoint/2010/main" val="4288597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76</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xfrm>
            <a:off x="139700" y="768350"/>
            <a:ext cx="6819900" cy="3836988"/>
          </a:xfrm>
          <a:ln/>
        </p:spPr>
      </p:sp>
      <p:sp>
        <p:nvSpPr>
          <p:cNvPr id="25602" name="Notes Placeholder 2"/>
          <p:cNvSpPr>
            <a:spLocks noGrp="1"/>
          </p:cNvSpPr>
          <p:nvPr>
            <p:ph type="body" idx="1"/>
          </p:nvPr>
        </p:nvSpPr>
        <p:spPr>
          <a:noFill/>
          <a:ln/>
        </p:spPr>
        <p:txBody>
          <a:bodyPr/>
          <a:lstStyle/>
          <a:p>
            <a:r>
              <a:rPr lang="en-US" smtClean="0">
                <a:ea typeface="ＭＳ Ｐゴシック" pitchFamily="34" charset="-128"/>
              </a:rPr>
              <a:t>Like search: successor function only depended on current state</a:t>
            </a:r>
          </a:p>
          <a:p>
            <a:endParaRPr lang="en-US" smtClean="0">
              <a:ea typeface="ＭＳ Ｐゴシック" pitchFamily="34" charset="-128"/>
            </a:endParaRPr>
          </a:p>
          <a:p>
            <a:r>
              <a:rPr lang="en-US" smtClean="0">
                <a:ea typeface="ＭＳ Ｐゴシック" pitchFamily="34" charset="-128"/>
              </a:rPr>
              <a:t>Can make this happen by stuffing more into the state;  </a:t>
            </a:r>
          </a:p>
          <a:p>
            <a:endParaRPr lang="en-US" smtClean="0">
              <a:ea typeface="ＭＳ Ｐゴシック" pitchFamily="34" charset="-128"/>
            </a:endParaRPr>
          </a:p>
          <a:p>
            <a:r>
              <a:rPr lang="en-US" smtClean="0">
                <a:ea typeface="ＭＳ Ｐゴシック" pitchFamily="34" charset="-128"/>
              </a:rPr>
              <a:t>Very similar to search problems: when solving a maze with food pellets, we stored which food pellets were eaten </a:t>
            </a:r>
          </a:p>
          <a:p>
            <a:endParaRPr lang="en-US" smtClean="0">
              <a:ea typeface="ＭＳ Ｐゴシック" pitchFamily="34" charset="-128"/>
            </a:endParaRPr>
          </a:p>
        </p:txBody>
      </p:sp>
      <p:sp>
        <p:nvSpPr>
          <p:cNvPr id="25603" name="Slide Number Placeholder 3"/>
          <p:cNvSpPr>
            <a:spLocks noGrp="1"/>
          </p:cNvSpPr>
          <p:nvPr>
            <p:ph type="sldNum" sz="quarter" idx="5"/>
          </p:nvPr>
        </p:nvSpPr>
        <p:spPr>
          <a:noFill/>
        </p:spPr>
        <p:txBody>
          <a:bodyPr/>
          <a:lstStyle/>
          <a:p>
            <a:pPr defTabSz="988101"/>
            <a:fld id="{ACAB68C1-092D-468B-8690-7D27B27041C8}" type="slidenum">
              <a:rPr lang="en-US"/>
              <a:pPr defTabSz="988101"/>
              <a:t>7</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77</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78</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79</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80</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81</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82</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83</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84</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85</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86</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139700" y="768350"/>
            <a:ext cx="6819900" cy="3836988"/>
          </a:xfrm>
          <a:ln/>
        </p:spPr>
      </p:sp>
      <p:sp>
        <p:nvSpPr>
          <p:cNvPr id="27650" name="Notes Placeholder 2"/>
          <p:cNvSpPr>
            <a:spLocks noGrp="1"/>
          </p:cNvSpPr>
          <p:nvPr>
            <p:ph type="body" idx="1"/>
          </p:nvPr>
        </p:nvSpPr>
        <p:spPr>
          <a:noFill/>
          <a:ln/>
        </p:spPr>
        <p:txBody>
          <a:bodyPr/>
          <a:lstStyle/>
          <a:p>
            <a:r>
              <a:rPr lang="en-US" smtClean="0">
                <a:ea typeface="ＭＳ Ｐゴシック" pitchFamily="34" charset="-128"/>
              </a:rPr>
              <a:t>Dan has a DEMO for this.</a:t>
            </a:r>
          </a:p>
        </p:txBody>
      </p:sp>
      <p:sp>
        <p:nvSpPr>
          <p:cNvPr id="27651" name="Slide Number Placeholder 3"/>
          <p:cNvSpPr>
            <a:spLocks noGrp="1"/>
          </p:cNvSpPr>
          <p:nvPr>
            <p:ph type="sldNum" sz="quarter" idx="5"/>
          </p:nvPr>
        </p:nvSpPr>
        <p:spPr>
          <a:noFill/>
        </p:spPr>
        <p:txBody>
          <a:bodyPr/>
          <a:lstStyle/>
          <a:p>
            <a:pPr defTabSz="988101"/>
            <a:fld id="{1600E29C-1E14-41D6-ACAF-300C17152C85}" type="slidenum">
              <a:rPr lang="en-US"/>
              <a:pPr defTabSz="988101"/>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87</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88</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Assuming zero living reward</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89</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p:cNvSpPr>
            <a:spLocks noGrp="1" noChangeArrowheads="1"/>
          </p:cNvSpPr>
          <p:nvPr>
            <p:ph type="sldNum"/>
          </p:nvPr>
        </p:nvSpPr>
        <p:spPr>
          <a:ln/>
        </p:spPr>
        <p:txBody>
          <a:bodyPr/>
          <a:lstStyle/>
          <a:p>
            <a:fld id="{242F0563-C765-2B46-83E5-BDA52C032AD0}" type="slidenum">
              <a:rPr lang="en-US"/>
              <a:pPr/>
              <a:t>93</a:t>
            </a:fld>
            <a:endParaRPr lang="en-US"/>
          </a:p>
        </p:txBody>
      </p:sp>
      <p:sp>
        <p:nvSpPr>
          <p:cNvPr id="44033" name="Text Box 1"/>
          <p:cNvSpPr txBox="1">
            <a:spLocks noChangeArrowheads="1"/>
          </p:cNvSpPr>
          <p:nvPr/>
        </p:nvSpPr>
        <p:spPr bwMode="auto">
          <a:xfrm>
            <a:off x="992188" y="768350"/>
            <a:ext cx="5116512" cy="383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034" name="Text Box 2"/>
          <p:cNvSpPr txBox="1">
            <a:spLocks noChangeArrowheads="1"/>
          </p:cNvSpPr>
          <p:nvPr>
            <p:ph type="body"/>
          </p:nvPr>
        </p:nvSpPr>
        <p:spPr bwMode="auto">
          <a:xfrm>
            <a:off x="709613" y="4862513"/>
            <a:ext cx="5680075" cy="4603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035" name="Text Box 3"/>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6840" tIns="48240" rIns="96840" bIns="48240"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lgn="r"/>
            <a:fld id="{719A3D98-43E8-F143-99BB-483F01873995}" type="slidenum">
              <a:rPr lang="en-US" sz="1300"/>
              <a:pPr algn="r"/>
              <a:t>93</a:t>
            </a:fld>
            <a:endParaRPr lang="en-US" sz="13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5546A54-71DD-48C4-8071-9DA185745F91}" type="slidenum">
              <a:rPr lang="en-US" smtClean="0"/>
              <a:pPr>
                <a:defRPr/>
              </a:pPr>
              <a:t>98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5546A54-71DD-48C4-8071-9DA185745F91}" type="slidenum">
              <a:rPr lang="en-US" smtClean="0"/>
              <a:pPr>
                <a:defRPr/>
              </a:pPr>
              <a:t>100</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39700" y="768350"/>
            <a:ext cx="6821488" cy="3838575"/>
          </a:xfrm>
          <a:ln/>
        </p:spPr>
      </p:sp>
      <p:sp>
        <p:nvSpPr>
          <p:cNvPr id="37891" name="Notes Placeholder 2"/>
          <p:cNvSpPr>
            <a:spLocks noGrp="1"/>
          </p:cNvSpPr>
          <p:nvPr>
            <p:ph type="body" idx="1"/>
          </p:nvPr>
        </p:nvSpPr>
        <p:spPr>
          <a:noFill/>
          <a:ln/>
        </p:spPr>
        <p:txBody>
          <a:bodyPr/>
          <a:lstStyle/>
          <a:p>
            <a:endParaRPr lang="en-US" smtClean="0"/>
          </a:p>
        </p:txBody>
      </p:sp>
      <p:sp>
        <p:nvSpPr>
          <p:cNvPr id="37892" name="Slide Number Placeholder 3"/>
          <p:cNvSpPr>
            <a:spLocks noGrp="1"/>
          </p:cNvSpPr>
          <p:nvPr>
            <p:ph type="sldNum" sz="quarter" idx="5"/>
          </p:nvPr>
        </p:nvSpPr>
        <p:spPr>
          <a:noFill/>
        </p:spPr>
        <p:txBody>
          <a:bodyPr/>
          <a:lstStyle/>
          <a:p>
            <a:fld id="{69AAF19E-84D5-46F0-A260-D54E8B8C2C8D}" type="slidenum">
              <a:rPr lang="en-US" smtClean="0"/>
              <a:pPr/>
              <a:t>103</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139700" y="768350"/>
            <a:ext cx="6819900" cy="3836988"/>
          </a:xfr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66">
              <a:defRPr>
                <a:solidFill>
                  <a:schemeClr val="tx1"/>
                </a:solidFill>
                <a:latin typeface="Arial" charset="0"/>
                <a:ea typeface="ＭＳ Ｐゴシック" charset="0"/>
              </a:defRPr>
            </a:lvl1pPr>
            <a:lvl2pPr marL="742436" indent="-285163" defTabSz="965166">
              <a:defRPr>
                <a:solidFill>
                  <a:schemeClr val="tx1"/>
                </a:solidFill>
                <a:latin typeface="Arial" charset="0"/>
                <a:ea typeface="ＭＳ Ｐゴシック" charset="0"/>
              </a:defRPr>
            </a:lvl2pPr>
            <a:lvl3pPr marL="1142339" indent="-227793" defTabSz="965166">
              <a:defRPr>
                <a:solidFill>
                  <a:schemeClr val="tx1"/>
                </a:solidFill>
                <a:latin typeface="Arial" charset="0"/>
                <a:ea typeface="ＭＳ Ｐゴシック" charset="0"/>
              </a:defRPr>
            </a:lvl3pPr>
            <a:lvl4pPr marL="1599611" indent="-227793" defTabSz="965166">
              <a:defRPr>
                <a:solidFill>
                  <a:schemeClr val="tx1"/>
                </a:solidFill>
                <a:latin typeface="Arial" charset="0"/>
                <a:ea typeface="ＭＳ Ｐゴシック" charset="0"/>
              </a:defRPr>
            </a:lvl4pPr>
            <a:lvl5pPr marL="2056885" indent="-227793" defTabSz="965166">
              <a:defRPr>
                <a:solidFill>
                  <a:schemeClr val="tx1"/>
                </a:solidFill>
                <a:latin typeface="Arial" charset="0"/>
                <a:ea typeface="ＭＳ Ｐゴシック" charset="0"/>
              </a:defRPr>
            </a:lvl5pPr>
            <a:lvl6pPr marL="2542843" indent="-227793" defTabSz="965166" eaLnBrk="0" fontAlgn="base" hangingPunct="0">
              <a:spcBef>
                <a:spcPct val="0"/>
              </a:spcBef>
              <a:spcAft>
                <a:spcPct val="0"/>
              </a:spcAft>
              <a:defRPr>
                <a:solidFill>
                  <a:schemeClr val="tx1"/>
                </a:solidFill>
                <a:latin typeface="Arial" charset="0"/>
                <a:ea typeface="ＭＳ Ｐゴシック" charset="0"/>
              </a:defRPr>
            </a:lvl6pPr>
            <a:lvl7pPr marL="3028801" indent="-227793" defTabSz="965166" eaLnBrk="0" fontAlgn="base" hangingPunct="0">
              <a:spcBef>
                <a:spcPct val="0"/>
              </a:spcBef>
              <a:spcAft>
                <a:spcPct val="0"/>
              </a:spcAft>
              <a:defRPr>
                <a:solidFill>
                  <a:schemeClr val="tx1"/>
                </a:solidFill>
                <a:latin typeface="Arial" charset="0"/>
                <a:ea typeface="ＭＳ Ｐゴシック" charset="0"/>
              </a:defRPr>
            </a:lvl7pPr>
            <a:lvl8pPr marL="3514758" indent="-227793" defTabSz="965166" eaLnBrk="0" fontAlgn="base" hangingPunct="0">
              <a:spcBef>
                <a:spcPct val="0"/>
              </a:spcBef>
              <a:spcAft>
                <a:spcPct val="0"/>
              </a:spcAft>
              <a:defRPr>
                <a:solidFill>
                  <a:schemeClr val="tx1"/>
                </a:solidFill>
                <a:latin typeface="Arial" charset="0"/>
                <a:ea typeface="ＭＳ Ｐゴシック" charset="0"/>
              </a:defRPr>
            </a:lvl8pPr>
            <a:lvl9pPr marL="4000716" indent="-227793" defTabSz="965166" eaLnBrk="0" fontAlgn="base" hangingPunct="0">
              <a:spcBef>
                <a:spcPct val="0"/>
              </a:spcBef>
              <a:spcAft>
                <a:spcPct val="0"/>
              </a:spcAft>
              <a:defRPr>
                <a:solidFill>
                  <a:schemeClr val="tx1"/>
                </a:solidFill>
                <a:latin typeface="Arial" charset="0"/>
                <a:ea typeface="ＭＳ Ｐゴシック" charset="0"/>
              </a:defRPr>
            </a:lvl9pPr>
          </a:lstStyle>
          <a:p>
            <a:fld id="{43B4CB4F-25EF-344B-94ED-44169AF6FCCF}" type="slidenum">
              <a:rPr lang="en-US"/>
              <a:pPr/>
              <a:t>105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39700" y="768350"/>
            <a:ext cx="6819900" cy="3836988"/>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66">
              <a:defRPr>
                <a:solidFill>
                  <a:schemeClr val="tx1"/>
                </a:solidFill>
                <a:latin typeface="Arial" charset="0"/>
                <a:ea typeface="ＭＳ Ｐゴシック" charset="0"/>
              </a:defRPr>
            </a:lvl1pPr>
            <a:lvl2pPr marL="742436" indent="-285163" defTabSz="965166">
              <a:defRPr>
                <a:solidFill>
                  <a:schemeClr val="tx1"/>
                </a:solidFill>
                <a:latin typeface="Arial" charset="0"/>
                <a:ea typeface="ＭＳ Ｐゴシック" charset="0"/>
              </a:defRPr>
            </a:lvl2pPr>
            <a:lvl3pPr marL="1142339" indent="-227793" defTabSz="965166">
              <a:defRPr>
                <a:solidFill>
                  <a:schemeClr val="tx1"/>
                </a:solidFill>
                <a:latin typeface="Arial" charset="0"/>
                <a:ea typeface="ＭＳ Ｐゴシック" charset="0"/>
              </a:defRPr>
            </a:lvl3pPr>
            <a:lvl4pPr marL="1599611" indent="-227793" defTabSz="965166">
              <a:defRPr>
                <a:solidFill>
                  <a:schemeClr val="tx1"/>
                </a:solidFill>
                <a:latin typeface="Arial" charset="0"/>
                <a:ea typeface="ＭＳ Ｐゴシック" charset="0"/>
              </a:defRPr>
            </a:lvl4pPr>
            <a:lvl5pPr marL="2056885" indent="-227793" defTabSz="965166">
              <a:defRPr>
                <a:solidFill>
                  <a:schemeClr val="tx1"/>
                </a:solidFill>
                <a:latin typeface="Arial" charset="0"/>
                <a:ea typeface="ＭＳ Ｐゴシック" charset="0"/>
              </a:defRPr>
            </a:lvl5pPr>
            <a:lvl6pPr marL="2542843" indent="-227793" defTabSz="965166" eaLnBrk="0" fontAlgn="base" hangingPunct="0">
              <a:spcBef>
                <a:spcPct val="0"/>
              </a:spcBef>
              <a:spcAft>
                <a:spcPct val="0"/>
              </a:spcAft>
              <a:defRPr>
                <a:solidFill>
                  <a:schemeClr val="tx1"/>
                </a:solidFill>
                <a:latin typeface="Arial" charset="0"/>
                <a:ea typeface="ＭＳ Ｐゴシック" charset="0"/>
              </a:defRPr>
            </a:lvl6pPr>
            <a:lvl7pPr marL="3028801" indent="-227793" defTabSz="965166" eaLnBrk="0" fontAlgn="base" hangingPunct="0">
              <a:spcBef>
                <a:spcPct val="0"/>
              </a:spcBef>
              <a:spcAft>
                <a:spcPct val="0"/>
              </a:spcAft>
              <a:defRPr>
                <a:solidFill>
                  <a:schemeClr val="tx1"/>
                </a:solidFill>
                <a:latin typeface="Arial" charset="0"/>
                <a:ea typeface="ＭＳ Ｐゴシック" charset="0"/>
              </a:defRPr>
            </a:lvl7pPr>
            <a:lvl8pPr marL="3514758" indent="-227793" defTabSz="965166" eaLnBrk="0" fontAlgn="base" hangingPunct="0">
              <a:spcBef>
                <a:spcPct val="0"/>
              </a:spcBef>
              <a:spcAft>
                <a:spcPct val="0"/>
              </a:spcAft>
              <a:defRPr>
                <a:solidFill>
                  <a:schemeClr val="tx1"/>
                </a:solidFill>
                <a:latin typeface="Arial" charset="0"/>
                <a:ea typeface="ＭＳ Ｐゴシック" charset="0"/>
              </a:defRPr>
            </a:lvl8pPr>
            <a:lvl9pPr marL="4000716" indent="-227793" defTabSz="965166" eaLnBrk="0" fontAlgn="base" hangingPunct="0">
              <a:spcBef>
                <a:spcPct val="0"/>
              </a:spcBef>
              <a:spcAft>
                <a:spcPct val="0"/>
              </a:spcAft>
              <a:defRPr>
                <a:solidFill>
                  <a:schemeClr val="tx1"/>
                </a:solidFill>
                <a:latin typeface="Arial" charset="0"/>
                <a:ea typeface="ＭＳ Ｐゴシック" charset="0"/>
              </a:defRPr>
            </a:lvl9pPr>
          </a:lstStyle>
          <a:p>
            <a:fld id="{DC66C29A-FDFB-E146-A2D9-BF43A7C812C3}" type="slidenum">
              <a:rPr lang="en-US"/>
              <a:pPr/>
              <a:t>106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39700" y="768350"/>
            <a:ext cx="6819900" cy="3836988"/>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66">
              <a:defRPr>
                <a:solidFill>
                  <a:schemeClr val="tx1"/>
                </a:solidFill>
                <a:latin typeface="Arial" charset="0"/>
                <a:ea typeface="ＭＳ Ｐゴシック" charset="0"/>
              </a:defRPr>
            </a:lvl1pPr>
            <a:lvl2pPr marL="742436" indent="-285163" defTabSz="965166">
              <a:defRPr>
                <a:solidFill>
                  <a:schemeClr val="tx1"/>
                </a:solidFill>
                <a:latin typeface="Arial" charset="0"/>
                <a:ea typeface="ＭＳ Ｐゴシック" charset="0"/>
              </a:defRPr>
            </a:lvl2pPr>
            <a:lvl3pPr marL="1142339" indent="-227793" defTabSz="965166">
              <a:defRPr>
                <a:solidFill>
                  <a:schemeClr val="tx1"/>
                </a:solidFill>
                <a:latin typeface="Arial" charset="0"/>
                <a:ea typeface="ＭＳ Ｐゴシック" charset="0"/>
              </a:defRPr>
            </a:lvl3pPr>
            <a:lvl4pPr marL="1599611" indent="-227793" defTabSz="965166">
              <a:defRPr>
                <a:solidFill>
                  <a:schemeClr val="tx1"/>
                </a:solidFill>
                <a:latin typeface="Arial" charset="0"/>
                <a:ea typeface="ＭＳ Ｐゴシック" charset="0"/>
              </a:defRPr>
            </a:lvl4pPr>
            <a:lvl5pPr marL="2056885" indent="-227793" defTabSz="965166">
              <a:defRPr>
                <a:solidFill>
                  <a:schemeClr val="tx1"/>
                </a:solidFill>
                <a:latin typeface="Arial" charset="0"/>
                <a:ea typeface="ＭＳ Ｐゴシック" charset="0"/>
              </a:defRPr>
            </a:lvl5pPr>
            <a:lvl6pPr marL="2542843" indent="-227793" defTabSz="965166" eaLnBrk="0" fontAlgn="base" hangingPunct="0">
              <a:spcBef>
                <a:spcPct val="0"/>
              </a:spcBef>
              <a:spcAft>
                <a:spcPct val="0"/>
              </a:spcAft>
              <a:defRPr>
                <a:solidFill>
                  <a:schemeClr val="tx1"/>
                </a:solidFill>
                <a:latin typeface="Arial" charset="0"/>
                <a:ea typeface="ＭＳ Ｐゴシック" charset="0"/>
              </a:defRPr>
            </a:lvl6pPr>
            <a:lvl7pPr marL="3028801" indent="-227793" defTabSz="965166" eaLnBrk="0" fontAlgn="base" hangingPunct="0">
              <a:spcBef>
                <a:spcPct val="0"/>
              </a:spcBef>
              <a:spcAft>
                <a:spcPct val="0"/>
              </a:spcAft>
              <a:defRPr>
                <a:solidFill>
                  <a:schemeClr val="tx1"/>
                </a:solidFill>
                <a:latin typeface="Arial" charset="0"/>
                <a:ea typeface="ＭＳ Ｐゴシック" charset="0"/>
              </a:defRPr>
            </a:lvl7pPr>
            <a:lvl8pPr marL="3514758" indent="-227793" defTabSz="965166" eaLnBrk="0" fontAlgn="base" hangingPunct="0">
              <a:spcBef>
                <a:spcPct val="0"/>
              </a:spcBef>
              <a:spcAft>
                <a:spcPct val="0"/>
              </a:spcAft>
              <a:defRPr>
                <a:solidFill>
                  <a:schemeClr val="tx1"/>
                </a:solidFill>
                <a:latin typeface="Arial" charset="0"/>
                <a:ea typeface="ＭＳ Ｐゴシック" charset="0"/>
              </a:defRPr>
            </a:lvl8pPr>
            <a:lvl9pPr marL="4000716" indent="-227793" defTabSz="965166" eaLnBrk="0" fontAlgn="base" hangingPunct="0">
              <a:spcBef>
                <a:spcPct val="0"/>
              </a:spcBef>
              <a:spcAft>
                <a:spcPct val="0"/>
              </a:spcAft>
              <a:defRPr>
                <a:solidFill>
                  <a:schemeClr val="tx1"/>
                </a:solidFill>
                <a:latin typeface="Arial" charset="0"/>
                <a:ea typeface="ＭＳ Ｐゴシック" charset="0"/>
              </a:defRPr>
            </a:lvl9pPr>
          </a:lstStyle>
          <a:p>
            <a:fld id="{7EBA5BC9-7956-1C4E-B022-63FE7C19744E}" type="slidenum">
              <a:rPr lang="en-US"/>
              <a:pPr/>
              <a:t>108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39700" y="768350"/>
            <a:ext cx="6819900" cy="3836988"/>
          </a:xfrm>
          <a:ln/>
        </p:spPr>
      </p:sp>
      <p:sp>
        <p:nvSpPr>
          <p:cNvPr id="29698" name="Notes Placeholder 2"/>
          <p:cNvSpPr>
            <a:spLocks noGrp="1"/>
          </p:cNvSpPr>
          <p:nvPr>
            <p:ph type="body" idx="1"/>
          </p:nvPr>
        </p:nvSpPr>
        <p:spPr>
          <a:noFill/>
          <a:ln/>
        </p:spPr>
        <p:txBody>
          <a:bodyPr/>
          <a:lstStyle/>
          <a:p>
            <a:r>
              <a:rPr lang="en-US" smtClean="0">
                <a:ea typeface="ＭＳ Ｐゴシック" pitchFamily="34" charset="-128"/>
              </a:rPr>
              <a:t>R(s) = the </a:t>
            </a:r>
            <a:r>
              <a:rPr lang="ja-JP" altLang="en-US" smtClean="0">
                <a:ea typeface="ＭＳ Ｐゴシック" pitchFamily="34" charset="-128"/>
              </a:rPr>
              <a:t>“</a:t>
            </a:r>
            <a:r>
              <a:rPr lang="en-US" altLang="ja-JP" smtClean="0">
                <a:ea typeface="ＭＳ Ｐゴシック" pitchFamily="34" charset="-128"/>
              </a:rPr>
              <a:t>living reward</a:t>
            </a:r>
            <a:r>
              <a:rPr lang="ja-JP" altLang="en-US" smtClean="0">
                <a:ea typeface="ＭＳ Ｐゴシック" pitchFamily="34" charset="-128"/>
              </a:rPr>
              <a:t>”</a:t>
            </a:r>
            <a:endParaRPr lang="en-US" altLang="ja-JP" smtClean="0">
              <a:ea typeface="ＭＳ Ｐゴシック" pitchFamily="34" charset="-128"/>
            </a:endParaRPr>
          </a:p>
          <a:p>
            <a:endParaRPr lang="en-US" smtClean="0">
              <a:ea typeface="ＭＳ Ｐゴシック" pitchFamily="34" charset="-128"/>
            </a:endParaRPr>
          </a:p>
          <a:p>
            <a:endParaRPr lang="en-US" smtClean="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9</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39700" y="768350"/>
            <a:ext cx="6819900" cy="3836988"/>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66">
              <a:defRPr>
                <a:solidFill>
                  <a:schemeClr val="tx1"/>
                </a:solidFill>
                <a:latin typeface="Arial" charset="0"/>
                <a:ea typeface="ＭＳ Ｐゴシック" charset="0"/>
              </a:defRPr>
            </a:lvl1pPr>
            <a:lvl2pPr marL="742436" indent="-285163" defTabSz="965166">
              <a:defRPr>
                <a:solidFill>
                  <a:schemeClr val="tx1"/>
                </a:solidFill>
                <a:latin typeface="Arial" charset="0"/>
                <a:ea typeface="ＭＳ Ｐゴシック" charset="0"/>
              </a:defRPr>
            </a:lvl2pPr>
            <a:lvl3pPr marL="1142339" indent="-227793" defTabSz="965166">
              <a:defRPr>
                <a:solidFill>
                  <a:schemeClr val="tx1"/>
                </a:solidFill>
                <a:latin typeface="Arial" charset="0"/>
                <a:ea typeface="ＭＳ Ｐゴシック" charset="0"/>
              </a:defRPr>
            </a:lvl3pPr>
            <a:lvl4pPr marL="1599611" indent="-227793" defTabSz="965166">
              <a:defRPr>
                <a:solidFill>
                  <a:schemeClr val="tx1"/>
                </a:solidFill>
                <a:latin typeface="Arial" charset="0"/>
                <a:ea typeface="ＭＳ Ｐゴシック" charset="0"/>
              </a:defRPr>
            </a:lvl4pPr>
            <a:lvl5pPr marL="2056885" indent="-227793" defTabSz="965166">
              <a:defRPr>
                <a:solidFill>
                  <a:schemeClr val="tx1"/>
                </a:solidFill>
                <a:latin typeface="Arial" charset="0"/>
                <a:ea typeface="ＭＳ Ｐゴシック" charset="0"/>
              </a:defRPr>
            </a:lvl5pPr>
            <a:lvl6pPr marL="2542843" indent="-227793" defTabSz="965166" eaLnBrk="0" fontAlgn="base" hangingPunct="0">
              <a:spcBef>
                <a:spcPct val="0"/>
              </a:spcBef>
              <a:spcAft>
                <a:spcPct val="0"/>
              </a:spcAft>
              <a:defRPr>
                <a:solidFill>
                  <a:schemeClr val="tx1"/>
                </a:solidFill>
                <a:latin typeface="Arial" charset="0"/>
                <a:ea typeface="ＭＳ Ｐゴシック" charset="0"/>
              </a:defRPr>
            </a:lvl6pPr>
            <a:lvl7pPr marL="3028801" indent="-227793" defTabSz="965166" eaLnBrk="0" fontAlgn="base" hangingPunct="0">
              <a:spcBef>
                <a:spcPct val="0"/>
              </a:spcBef>
              <a:spcAft>
                <a:spcPct val="0"/>
              </a:spcAft>
              <a:defRPr>
                <a:solidFill>
                  <a:schemeClr val="tx1"/>
                </a:solidFill>
                <a:latin typeface="Arial" charset="0"/>
                <a:ea typeface="ＭＳ Ｐゴシック" charset="0"/>
              </a:defRPr>
            </a:lvl7pPr>
            <a:lvl8pPr marL="3514758" indent="-227793" defTabSz="965166" eaLnBrk="0" fontAlgn="base" hangingPunct="0">
              <a:spcBef>
                <a:spcPct val="0"/>
              </a:spcBef>
              <a:spcAft>
                <a:spcPct val="0"/>
              </a:spcAft>
              <a:defRPr>
                <a:solidFill>
                  <a:schemeClr val="tx1"/>
                </a:solidFill>
                <a:latin typeface="Arial" charset="0"/>
                <a:ea typeface="ＭＳ Ｐゴシック" charset="0"/>
              </a:defRPr>
            </a:lvl8pPr>
            <a:lvl9pPr marL="4000716" indent="-227793" defTabSz="965166" eaLnBrk="0" fontAlgn="base" hangingPunct="0">
              <a:spcBef>
                <a:spcPct val="0"/>
              </a:spcBef>
              <a:spcAft>
                <a:spcPct val="0"/>
              </a:spcAft>
              <a:defRPr>
                <a:solidFill>
                  <a:schemeClr val="tx1"/>
                </a:solidFill>
                <a:latin typeface="Arial" charset="0"/>
                <a:ea typeface="ＭＳ Ｐゴシック" charset="0"/>
              </a:defRPr>
            </a:lvl9pPr>
          </a:lstStyle>
          <a:p>
            <a:fld id="{4FF91D67-D93D-B348-B754-C631A800DEC6}" type="slidenum">
              <a:rPr lang="en-US"/>
              <a:pPr/>
              <a:t>110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39700" y="768350"/>
            <a:ext cx="6819900" cy="3836988"/>
          </a:xfr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166">
              <a:defRPr>
                <a:solidFill>
                  <a:schemeClr val="tx1"/>
                </a:solidFill>
                <a:latin typeface="Arial" charset="0"/>
                <a:ea typeface="ＭＳ Ｐゴシック" charset="0"/>
              </a:defRPr>
            </a:lvl1pPr>
            <a:lvl2pPr marL="742436" indent="-285163" defTabSz="965166">
              <a:defRPr>
                <a:solidFill>
                  <a:schemeClr val="tx1"/>
                </a:solidFill>
                <a:latin typeface="Arial" charset="0"/>
                <a:ea typeface="ＭＳ Ｐゴシック" charset="0"/>
              </a:defRPr>
            </a:lvl2pPr>
            <a:lvl3pPr marL="1142339" indent="-227793" defTabSz="965166">
              <a:defRPr>
                <a:solidFill>
                  <a:schemeClr val="tx1"/>
                </a:solidFill>
                <a:latin typeface="Arial" charset="0"/>
                <a:ea typeface="ＭＳ Ｐゴシック" charset="0"/>
              </a:defRPr>
            </a:lvl3pPr>
            <a:lvl4pPr marL="1599611" indent="-227793" defTabSz="965166">
              <a:defRPr>
                <a:solidFill>
                  <a:schemeClr val="tx1"/>
                </a:solidFill>
                <a:latin typeface="Arial" charset="0"/>
                <a:ea typeface="ＭＳ Ｐゴシック" charset="0"/>
              </a:defRPr>
            </a:lvl4pPr>
            <a:lvl5pPr marL="2056885" indent="-227793" defTabSz="965166">
              <a:defRPr>
                <a:solidFill>
                  <a:schemeClr val="tx1"/>
                </a:solidFill>
                <a:latin typeface="Arial" charset="0"/>
                <a:ea typeface="ＭＳ Ｐゴシック" charset="0"/>
              </a:defRPr>
            </a:lvl5pPr>
            <a:lvl6pPr marL="2542843" indent="-227793" defTabSz="965166" eaLnBrk="0" fontAlgn="base" hangingPunct="0">
              <a:spcBef>
                <a:spcPct val="0"/>
              </a:spcBef>
              <a:spcAft>
                <a:spcPct val="0"/>
              </a:spcAft>
              <a:defRPr>
                <a:solidFill>
                  <a:schemeClr val="tx1"/>
                </a:solidFill>
                <a:latin typeface="Arial" charset="0"/>
                <a:ea typeface="ＭＳ Ｐゴシック" charset="0"/>
              </a:defRPr>
            </a:lvl6pPr>
            <a:lvl7pPr marL="3028801" indent="-227793" defTabSz="965166" eaLnBrk="0" fontAlgn="base" hangingPunct="0">
              <a:spcBef>
                <a:spcPct val="0"/>
              </a:spcBef>
              <a:spcAft>
                <a:spcPct val="0"/>
              </a:spcAft>
              <a:defRPr>
                <a:solidFill>
                  <a:schemeClr val="tx1"/>
                </a:solidFill>
                <a:latin typeface="Arial" charset="0"/>
                <a:ea typeface="ＭＳ Ｐゴシック" charset="0"/>
              </a:defRPr>
            </a:lvl7pPr>
            <a:lvl8pPr marL="3514758" indent="-227793" defTabSz="965166" eaLnBrk="0" fontAlgn="base" hangingPunct="0">
              <a:spcBef>
                <a:spcPct val="0"/>
              </a:spcBef>
              <a:spcAft>
                <a:spcPct val="0"/>
              </a:spcAft>
              <a:defRPr>
                <a:solidFill>
                  <a:schemeClr val="tx1"/>
                </a:solidFill>
                <a:latin typeface="Arial" charset="0"/>
                <a:ea typeface="ＭＳ Ｐゴシック" charset="0"/>
              </a:defRPr>
            </a:lvl8pPr>
            <a:lvl9pPr marL="4000716" indent="-227793" defTabSz="965166" eaLnBrk="0" fontAlgn="base" hangingPunct="0">
              <a:spcBef>
                <a:spcPct val="0"/>
              </a:spcBef>
              <a:spcAft>
                <a:spcPct val="0"/>
              </a:spcAft>
              <a:defRPr>
                <a:solidFill>
                  <a:schemeClr val="tx1"/>
                </a:solidFill>
                <a:latin typeface="Arial" charset="0"/>
                <a:ea typeface="ＭＳ Ｐゴシック" charset="0"/>
              </a:defRPr>
            </a:lvl9pPr>
          </a:lstStyle>
          <a:p>
            <a:fld id="{DA742746-EFAB-C84B-ACF2-FD27183237C5}" type="slidenum">
              <a:rPr lang="en-US"/>
              <a:pPr/>
              <a:t>112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139700" y="768350"/>
            <a:ext cx="6819900" cy="3836988"/>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26930E46-817E-4248-8E9E-99A3A4391B84}" type="slidenum">
              <a:rPr lang="en-US"/>
              <a:pPr/>
              <a:t>114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39700" y="768350"/>
            <a:ext cx="6819900" cy="38369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281E526D-DDAB-3E44-A8E9-E96D58FA13F7}" type="slidenum">
              <a:rPr lang="en-US"/>
              <a:pPr/>
              <a:t>115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862E3E6B-9BDD-C244-B930-B1EF1206AEA9}" type="slidenum">
              <a:rPr lang="en-US"/>
              <a:pPr/>
              <a:t>117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0"/>
              </a:defRPr>
            </a:lvl1pPr>
            <a:lvl2pPr marL="742950" indent="-285750" defTabSz="966788">
              <a:defRPr>
                <a:solidFill>
                  <a:schemeClr val="tx1"/>
                </a:solidFill>
                <a:latin typeface="Arial" charset="0"/>
                <a:ea typeface="ＭＳ Ｐゴシック" charset="0"/>
              </a:defRPr>
            </a:lvl2pPr>
            <a:lvl3pPr marL="1143000" indent="-228600" defTabSz="966788">
              <a:defRPr>
                <a:solidFill>
                  <a:schemeClr val="tx1"/>
                </a:solidFill>
                <a:latin typeface="Arial" charset="0"/>
                <a:ea typeface="ＭＳ Ｐゴシック" charset="0"/>
              </a:defRPr>
            </a:lvl3pPr>
            <a:lvl4pPr marL="1600200" indent="-228600" defTabSz="966788">
              <a:defRPr>
                <a:solidFill>
                  <a:schemeClr val="tx1"/>
                </a:solidFill>
                <a:latin typeface="Arial" charset="0"/>
                <a:ea typeface="ＭＳ Ｐゴシック" charset="0"/>
              </a:defRPr>
            </a:lvl4pPr>
            <a:lvl5pPr marL="2057400" indent="-228600" defTabSz="966788">
              <a:defRPr>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0"/>
              </a:defRPr>
            </a:lvl9pPr>
          </a:lstStyle>
          <a:p>
            <a:fld id="{44048188-32CD-6844-8D20-58A7A451D41A}" type="slidenum">
              <a:rPr lang="en-US"/>
              <a:pPr/>
              <a:t>118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139700" y="768350"/>
            <a:ext cx="6819900" cy="3836988"/>
          </a:xfrm>
          <a:ln/>
        </p:spPr>
      </p:sp>
      <p:sp>
        <p:nvSpPr>
          <p:cNvPr id="36866" name="Notes Placeholder 2"/>
          <p:cNvSpPr>
            <a:spLocks noGrp="1"/>
          </p:cNvSpPr>
          <p:nvPr>
            <p:ph type="body" idx="1"/>
          </p:nvPr>
        </p:nvSpPr>
        <p:spPr>
          <a:noFill/>
          <a:ln/>
        </p:spPr>
        <p:txBody>
          <a:bodyPr/>
          <a:lstStyle/>
          <a:p>
            <a:r>
              <a:rPr lang="en-US" smtClean="0">
                <a:ea typeface="ＭＳ Ｐゴシック" pitchFamily="34" charset="-128"/>
              </a:rPr>
              <a:t>In MDP chance node represents uncertainty about what might happen based on (s,a)  [as opposed to being a random adversary]</a:t>
            </a:r>
          </a:p>
          <a:p>
            <a:endParaRPr lang="en-US" smtClean="0">
              <a:ea typeface="ＭＳ Ｐゴシック" pitchFamily="34" charset="-128"/>
            </a:endParaRPr>
          </a:p>
          <a:p>
            <a:r>
              <a:rPr lang="en-US" smtClean="0">
                <a:ea typeface="ＭＳ Ｐゴシック" pitchFamily="34" charset="-128"/>
              </a:rPr>
              <a:t>Q-state (s,a) is when you were in a state and took an action </a:t>
            </a:r>
          </a:p>
        </p:txBody>
      </p:sp>
      <p:sp>
        <p:nvSpPr>
          <p:cNvPr id="36867" name="Slide Number Placeholder 3"/>
          <p:cNvSpPr>
            <a:spLocks noGrp="1"/>
          </p:cNvSpPr>
          <p:nvPr>
            <p:ph type="sldNum" sz="quarter" idx="5"/>
          </p:nvPr>
        </p:nvSpPr>
        <p:spPr>
          <a:noFill/>
        </p:spPr>
        <p:txBody>
          <a:bodyPr/>
          <a:lstStyle/>
          <a:p>
            <a:pPr defTabSz="988101"/>
            <a:fld id="{381D20B8-C290-4C94-8C7F-0277B9D2F6EE}" type="slidenum">
              <a:rPr lang="en-US"/>
              <a:pPr defTabSz="988101"/>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139700" y="768350"/>
            <a:ext cx="6819900" cy="3836988"/>
          </a:xfrm>
          <a:ln/>
        </p:spPr>
      </p:sp>
      <p:sp>
        <p:nvSpPr>
          <p:cNvPr id="40962" name="Notes Placeholder 2"/>
          <p:cNvSpPr>
            <a:spLocks noGrp="1"/>
          </p:cNvSpPr>
          <p:nvPr>
            <p:ph type="body" idx="1"/>
          </p:nvPr>
        </p:nvSpPr>
        <p:spPr>
          <a:noFill/>
          <a:ln/>
        </p:spPr>
        <p:txBody>
          <a:bodyPr/>
          <a:lstStyle/>
          <a:p>
            <a:r>
              <a:rPr lang="en-US" smtClean="0">
                <a:ea typeface="ＭＳ Ｐゴシック" pitchFamily="34" charset="-128"/>
              </a:rPr>
              <a:t>Rewards in the future (deeper in the tree) matter less</a:t>
            </a:r>
          </a:p>
          <a:p>
            <a:endParaRPr lang="en-US" smtClean="0">
              <a:ea typeface="ＭＳ Ｐゴシック" pitchFamily="34" charset="-128"/>
            </a:endParaRPr>
          </a:p>
          <a:p>
            <a:r>
              <a:rPr lang="en-US" smtClean="0">
                <a:ea typeface="ＭＳ Ｐゴシック" pitchFamily="34" charset="-128"/>
              </a:rPr>
              <a:t>Interesting: running expectimax, if having to truncate the search, then not losing much; e.g.,  less then \gamma^d / (1-\gamma)</a:t>
            </a:r>
          </a:p>
          <a:p>
            <a:endParaRPr lang="en-US" smtClean="0">
              <a:ea typeface="ＭＳ Ｐゴシック" pitchFamily="34" charset="-128"/>
            </a:endParaRPr>
          </a:p>
        </p:txBody>
      </p:sp>
      <p:sp>
        <p:nvSpPr>
          <p:cNvPr id="40963" name="Slide Number Placeholder 3"/>
          <p:cNvSpPr>
            <a:spLocks noGrp="1"/>
          </p:cNvSpPr>
          <p:nvPr>
            <p:ph type="sldNum" sz="quarter" idx="5"/>
          </p:nvPr>
        </p:nvSpPr>
        <p:spPr>
          <a:noFill/>
        </p:spPr>
        <p:txBody>
          <a:bodyPr/>
          <a:lstStyle/>
          <a:p>
            <a:fld id="{548DDD6D-317B-4886-9A60-0B722A074D75}" type="slidenum">
              <a:rPr lang="en-US"/>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r>
              <a:rPr lang="en-US" dirty="0" smtClean="0"/>
              <a:t>[Note:</a:t>
            </a:r>
            <a:r>
              <a:rPr lang="en-US" baseline="0" dirty="0" smtClean="0"/>
              <a:t> this demo doesn’t show anything in action, just pops up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23</a:t>
            </a:fld>
            <a:endParaRPr lang="en-US"/>
          </a:p>
        </p:txBody>
      </p:sp>
    </p:spTree>
    <p:extLst>
      <p:ext uri="{BB962C8B-B14F-4D97-AF65-F5344CB8AC3E}">
        <p14:creationId xmlns:p14="http://schemas.microsoft.com/office/powerpoint/2010/main" val="187628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2"/>
            <a:ext cx="12192000" cy="1470025"/>
          </a:xfrm>
        </p:spPr>
        <p:txBody>
          <a:bodyPr/>
          <a:lstStyle>
            <a:lvl1pPr>
              <a:defRPr>
                <a:solidFill>
                  <a:schemeClr val="accent2"/>
                </a:solidFill>
              </a:defRPr>
            </a:lvl1pPr>
          </a:lstStyle>
          <a:p>
            <a:r>
              <a:rPr lang="en-US" smtClean="0"/>
              <a:t>Click to edit Master title style</a:t>
            </a:r>
            <a:endParaRPr lang="en-US"/>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smtClean="0"/>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7"/>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5" y="1535117"/>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61"/>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0"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13"/>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51"/>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smtClean="0"/>
              <a:t>Click to edit Master title style</a:t>
            </a:r>
            <a:endParaRPr lang="en-US" dirty="0" smtClean="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100" name="Rectangle 4"/>
          <p:cNvSpPr>
            <a:spLocks noGrp="1" noChangeArrowheads="1"/>
          </p:cNvSpPr>
          <p:nvPr>
            <p:ph type="dt" sz="half" idx="2"/>
          </p:nvPr>
        </p:nvSpPr>
        <p:spPr bwMode="auto">
          <a:xfrm>
            <a:off x="457200" y="6245237"/>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37"/>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3" name="Rectangle 7"/>
          <p:cNvSpPr>
            <a:spLocks noChangeArrowheads="1"/>
          </p:cNvSpPr>
          <p:nvPr/>
        </p:nvSpPr>
        <p:spPr bwMode="auto">
          <a:xfrm>
            <a:off x="0" y="1031254"/>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7.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3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3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3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3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3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11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40.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s>
</file>

<file path=ppt/slides/_rels/slide117.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1" Type="http://schemas.openxmlformats.org/officeDocument/2006/relationships/tags" Target="../tags/tag57.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4" Type="http://schemas.openxmlformats.org/officeDocument/2006/relationships/slideLayout" Target="../slideLayouts/slideLayout2.xml"/><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tags" Target="../tags/tag5.xml"/><Relationship Id="rId2" Type="http://schemas.openxmlformats.org/officeDocument/2006/relationships/tags" Target="../tags/tag6.xml"/></Relationships>
</file>

<file path=ppt/slides/_rels/slide17.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slideLayout" Target="../slideLayouts/slideLayout2.xml"/><Relationship Id="rId5" Type="http://schemas.openxmlformats.org/officeDocument/2006/relationships/notesSlide" Target="../notesSlides/notesSlide8.xml"/><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4.png"/><Relationship Id="rId10" Type="http://schemas.openxmlformats.org/officeDocument/2006/relationships/image" Target="../media/image38.png"/><Relationship Id="rId1" Type="http://schemas.openxmlformats.org/officeDocument/2006/relationships/tags" Target="../tags/tag8.xml"/><Relationship Id="rId2" Type="http://schemas.openxmlformats.org/officeDocument/2006/relationships/tags" Target="../tags/tag9.xml"/></Relationships>
</file>

<file path=ppt/slides/_rels/slide18.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Layout" Target="../slideLayouts/slideLayout2.xml"/><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slideLayout" Target="../slideLayouts/slideLayout2.xml"/><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tags" Target="../tags/tag17.xml"/><Relationship Id="rId2" Type="http://schemas.openxmlformats.org/officeDocument/2006/relationships/tags" Target="../tags/tag18.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9" Type="http://schemas.openxmlformats.org/officeDocument/2006/relationships/tags" Target="../tags/tag29.xml"/><Relationship Id="rId20" Type="http://schemas.openxmlformats.org/officeDocument/2006/relationships/image" Target="../media/image63.png"/><Relationship Id="rId21" Type="http://schemas.openxmlformats.org/officeDocument/2006/relationships/image" Target="../media/image69.png"/><Relationship Id="rId22" Type="http://schemas.openxmlformats.org/officeDocument/2006/relationships/image" Target="../media/image65.png"/><Relationship Id="rId23" Type="http://schemas.openxmlformats.org/officeDocument/2006/relationships/image" Target="../media/image67.png"/><Relationship Id="rId24" Type="http://schemas.openxmlformats.org/officeDocument/2006/relationships/image" Target="../media/image66.png"/><Relationship Id="rId25" Type="http://schemas.openxmlformats.org/officeDocument/2006/relationships/image" Target="../media/image70.png"/><Relationship Id="rId26" Type="http://schemas.openxmlformats.org/officeDocument/2006/relationships/image" Target="../media/image68.png"/><Relationship Id="rId27" Type="http://schemas.openxmlformats.org/officeDocument/2006/relationships/image" Target="../media/image71.png"/><Relationship Id="rId28" Type="http://schemas.openxmlformats.org/officeDocument/2006/relationships/image" Target="../media/image72.png"/><Relationship Id="rId29" Type="http://schemas.openxmlformats.org/officeDocument/2006/relationships/image" Target="../media/image73.png"/><Relationship Id="rId10" Type="http://schemas.openxmlformats.org/officeDocument/2006/relationships/tags" Target="../tags/tag30.xml"/><Relationship Id="rId11" Type="http://schemas.openxmlformats.org/officeDocument/2006/relationships/tags" Target="../tags/tag31.xml"/><Relationship Id="rId12" Type="http://schemas.openxmlformats.org/officeDocument/2006/relationships/tags" Target="../tags/tag32.xml"/><Relationship Id="rId13" Type="http://schemas.openxmlformats.org/officeDocument/2006/relationships/tags" Target="../tags/tag33.xml"/><Relationship Id="rId14" Type="http://schemas.openxmlformats.org/officeDocument/2006/relationships/tags" Target="../tags/tag34.xml"/><Relationship Id="rId15" Type="http://schemas.openxmlformats.org/officeDocument/2006/relationships/tags" Target="../tags/tag35.xml"/><Relationship Id="rId16" Type="http://schemas.openxmlformats.org/officeDocument/2006/relationships/slideLayout" Target="../slideLayouts/slideLayout2.xml"/><Relationship Id="rId17" Type="http://schemas.openxmlformats.org/officeDocument/2006/relationships/image" Target="../media/image60.png"/><Relationship Id="rId18" Type="http://schemas.openxmlformats.org/officeDocument/2006/relationships/image" Target="../media/image61.png"/><Relationship Id="rId19" Type="http://schemas.openxmlformats.org/officeDocument/2006/relationships/image" Target="../media/image62.png"/><Relationship Id="rId1" Type="http://schemas.openxmlformats.org/officeDocument/2006/relationships/tags" Target="../tags/tag21.xml"/><Relationship Id="rId2" Type="http://schemas.openxmlformats.org/officeDocument/2006/relationships/tags" Target="../tags/tag22.xml"/><Relationship Id="rId3" Type="http://schemas.openxmlformats.org/officeDocument/2006/relationships/tags" Target="../tags/tag23.xml"/><Relationship Id="rId4" Type="http://schemas.openxmlformats.org/officeDocument/2006/relationships/tags" Target="../tags/tag24.xml"/><Relationship Id="rId5" Type="http://schemas.openxmlformats.org/officeDocument/2006/relationships/tags" Target="../tags/tag25.xml"/><Relationship Id="rId6" Type="http://schemas.openxmlformats.org/officeDocument/2006/relationships/tags" Target="../tags/tag26.xml"/><Relationship Id="rId7" Type="http://schemas.openxmlformats.org/officeDocument/2006/relationships/tags" Target="../tags/tag27.xml"/><Relationship Id="rId8" Type="http://schemas.openxmlformats.org/officeDocument/2006/relationships/tags" Target="../tags/tag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Layout" Target="../slideLayouts/slideLayout2.xml"/><Relationship Id="rId5" Type="http://schemas.openxmlformats.org/officeDocument/2006/relationships/notesSlide" Target="../notesSlides/notesSlide21.xml"/><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59.png"/><Relationship Id="rId1" Type="http://schemas.openxmlformats.org/officeDocument/2006/relationships/tags" Target="../tags/tag36.xml"/><Relationship Id="rId2" Type="http://schemas.openxmlformats.org/officeDocument/2006/relationships/tags" Target="../tags/tag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79.png"/><Relationship Id="rId6" Type="http://schemas.openxmlformats.org/officeDocument/2006/relationships/image" Target="../media/image78.png"/><Relationship Id="rId1" Type="http://schemas.openxmlformats.org/officeDocument/2006/relationships/tags" Target="../tags/tag39.xml"/><Relationship Id="rId2" Type="http://schemas.openxmlformats.org/officeDocument/2006/relationships/tags" Target="../tags/tag40.xml"/></Relationships>
</file>

<file path=ppt/slides/_rels/slide45.xml.rels><?xml version="1.0" encoding="UTF-8" standalone="yes"?>
<Relationships xmlns="http://schemas.openxmlformats.org/package/2006/relationships"><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tags" Target="../tags/tag43.xml"/><Relationship Id="rId4" Type="http://schemas.openxmlformats.org/officeDocument/2006/relationships/tags" Target="../tags/tag44.xml"/><Relationship Id="rId5" Type="http://schemas.openxmlformats.org/officeDocument/2006/relationships/slideLayout" Target="../slideLayouts/slideLayout2.xml"/><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tags" Target="../tags/tag45.xml"/><Relationship Id="rId2" Type="http://schemas.openxmlformats.org/officeDocument/2006/relationships/tags" Target="../tags/tag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tags" Target="../tags/tag47.xml"/><Relationship Id="rId2" Type="http://schemas.openxmlformats.org/officeDocument/2006/relationships/slideLayout" Target="../slideLayouts/slideLayout2.xml"/><Relationship Id="rId3" Type="http://schemas.openxmlformats.org/officeDocument/2006/relationships/image" Target="../media/image11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13.jpe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tags" Target="../tags/tag2.xml"/><Relationship Id="rId2" Type="http://schemas.openxmlformats.org/officeDocument/2006/relationships/tags" Target="../tags/tag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tags" Target="../tags/tag48.xml"/><Relationship Id="rId2" Type="http://schemas.openxmlformats.org/officeDocument/2006/relationships/tags" Target="../tags/tag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9.png"/><Relationship Id="rId5" Type="http://schemas.openxmlformats.org/officeDocument/2006/relationships/image" Target="../media/image120.png"/><Relationship Id="rId6" Type="http://schemas.openxmlformats.org/officeDocument/2006/relationships/image" Target="../media/image121.png"/><Relationship Id="rId1" Type="http://schemas.openxmlformats.org/officeDocument/2006/relationships/tags" Target="../tags/tag50.xml"/><Relationship Id="rId2" Type="http://schemas.openxmlformats.org/officeDocument/2006/relationships/tags" Target="../tags/tag5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1.png"/><Relationship Id="rId1" Type="http://schemas.openxmlformats.org/officeDocument/2006/relationships/tags" Target="../tags/tag52.xml"/><Relationship Id="rId2" Type="http://schemas.openxmlformats.org/officeDocument/2006/relationships/tags" Target="../tags/tag5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79.png"/><Relationship Id="rId1" Type="http://schemas.openxmlformats.org/officeDocument/2006/relationships/tags" Target="../tags/tag54.x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5" Type="http://schemas.openxmlformats.org/officeDocument/2006/relationships/image" Target="../media/image21.wmf"/><Relationship Id="rId6" Type="http://schemas.openxmlformats.org/officeDocument/2006/relationships/image" Target="../media/image22.w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5.png"/><Relationship Id="rId5" Type="http://schemas.openxmlformats.org/officeDocument/2006/relationships/image" Target="../media/image126.png"/><Relationship Id="rId1" Type="http://schemas.openxmlformats.org/officeDocument/2006/relationships/tags" Target="../tags/tag55.xml"/><Relationship Id="rId2" Type="http://schemas.openxmlformats.org/officeDocument/2006/relationships/tags" Target="../tags/tag5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12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7" y="1544226"/>
            <a:ext cx="7510463" cy="4018097"/>
          </a:xfrm>
          <a:prstGeom prst="rect">
            <a:avLst/>
          </a:prstGeom>
          <a:noFill/>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123950"/>
            <a:ext cx="12192000" cy="1524000"/>
          </a:xfrm>
        </p:spPr>
        <p:txBody>
          <a:bodyPr/>
          <a:lstStyle/>
          <a:p>
            <a:pPr eaLnBrk="1" hangingPunct="1"/>
            <a:r>
              <a:rPr lang="en-US" sz="3600" dirty="0" smtClean="0"/>
              <a:t>Markov Decision Processes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7" name="Text Box 8"/>
          <p:cNvSpPr txBox="1">
            <a:spLocks noChangeArrowheads="1"/>
          </p:cNvSpPr>
          <p:nvPr/>
        </p:nvSpPr>
        <p:spPr bwMode="auto">
          <a:xfrm>
            <a:off x="0" y="5486406"/>
            <a:ext cx="12192000" cy="1315743"/>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Instructors: Dan Klein and Pieter Abbeel</a:t>
            </a:r>
          </a:p>
          <a:p>
            <a:pPr algn="ctr">
              <a:spcBef>
                <a:spcPct val="50000"/>
              </a:spcBef>
            </a:pPr>
            <a:r>
              <a:rPr lang="en-US" sz="2400" dirty="0" smtClean="0">
                <a:latin typeface="Calibri"/>
                <a:cs typeface="Calibri"/>
              </a:rPr>
              <a:t>University of California, Berkeley</a:t>
            </a:r>
          </a:p>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Racing</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6688" y="1353401"/>
            <a:ext cx="9418639" cy="504739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Play!</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1447800"/>
            <a:ext cx="3048000" cy="3048000"/>
          </a:xfrm>
          <a:prstGeom prst="rect">
            <a:avLst/>
          </a:prstGeom>
          <a:noFill/>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77200" y="1371600"/>
            <a:ext cx="2743200" cy="3048000"/>
          </a:xfrm>
          <a:prstGeom prst="rect">
            <a:avLst/>
          </a:prstGeom>
          <a:noFill/>
        </p:spPr>
      </p:pic>
      <p:sp>
        <p:nvSpPr>
          <p:cNvPr id="7" name="TextBox 6"/>
          <p:cNvSpPr txBox="1"/>
          <p:nvPr/>
        </p:nvSpPr>
        <p:spPr>
          <a:xfrm>
            <a:off x="8153400" y="465838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0" name="TextBox 9"/>
          <p:cNvSpPr txBox="1"/>
          <p:nvPr/>
        </p:nvSpPr>
        <p:spPr>
          <a:xfrm>
            <a:off x="8686800" y="46482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1" name="TextBox 10"/>
          <p:cNvSpPr txBox="1"/>
          <p:nvPr/>
        </p:nvSpPr>
        <p:spPr>
          <a:xfrm>
            <a:off x="9220200" y="46482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2" name="TextBox 11"/>
          <p:cNvSpPr txBox="1"/>
          <p:nvPr/>
        </p:nvSpPr>
        <p:spPr>
          <a:xfrm>
            <a:off x="9753600" y="464820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3" name="TextBox 12"/>
          <p:cNvSpPr txBox="1"/>
          <p:nvPr/>
        </p:nvSpPr>
        <p:spPr>
          <a:xfrm>
            <a:off x="10287000" y="46482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4" name="TextBox 13"/>
          <p:cNvSpPr txBox="1"/>
          <p:nvPr/>
        </p:nvSpPr>
        <p:spPr>
          <a:xfrm>
            <a:off x="8153400" y="519178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5" name="TextBox 14"/>
          <p:cNvSpPr txBox="1"/>
          <p:nvPr/>
        </p:nvSpPr>
        <p:spPr>
          <a:xfrm>
            <a:off x="86868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6" name="TextBox 15"/>
          <p:cNvSpPr txBox="1"/>
          <p:nvPr/>
        </p:nvSpPr>
        <p:spPr>
          <a:xfrm>
            <a:off x="92202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7" name="TextBox 16"/>
          <p:cNvSpPr txBox="1"/>
          <p:nvPr/>
        </p:nvSpPr>
        <p:spPr>
          <a:xfrm>
            <a:off x="97536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8" name="TextBox 17"/>
          <p:cNvSpPr txBox="1"/>
          <p:nvPr/>
        </p:nvSpPr>
        <p:spPr>
          <a:xfrm>
            <a:off x="102870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Tree>
    <p:extLst>
      <p:ext uri="{BB962C8B-B14F-4D97-AF65-F5344CB8AC3E}">
        <p14:creationId xmlns:p14="http://schemas.microsoft.com/office/powerpoint/2010/main" val="4192095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P spid="17" grpId="0"/>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Just Happened?</a:t>
            </a:r>
            <a:endParaRPr lang="en-US" dirty="0"/>
          </a:p>
        </p:txBody>
      </p:sp>
      <p:sp>
        <p:nvSpPr>
          <p:cNvPr id="3" name="Content Placeholder 2"/>
          <p:cNvSpPr>
            <a:spLocks noGrp="1"/>
          </p:cNvSpPr>
          <p:nvPr>
            <p:ph idx="1"/>
          </p:nvPr>
        </p:nvSpPr>
        <p:spPr>
          <a:xfrm>
            <a:off x="406400" y="1366836"/>
            <a:ext cx="11379200" cy="4729164"/>
          </a:xfrm>
        </p:spPr>
        <p:txBody>
          <a:bodyPr/>
          <a:lstStyle/>
          <a:p>
            <a:r>
              <a:rPr lang="en-US" sz="2800" dirty="0" smtClean="0"/>
              <a:t>That wasn’t planning, it was learning!</a:t>
            </a:r>
          </a:p>
          <a:p>
            <a:pPr lvl="1"/>
            <a:r>
              <a:rPr lang="en-US" sz="2400" dirty="0" smtClean="0"/>
              <a:t>Specifically, reinforcement learning</a:t>
            </a:r>
          </a:p>
          <a:p>
            <a:pPr lvl="1"/>
            <a:r>
              <a:rPr lang="en-US" sz="2400" dirty="0" smtClean="0"/>
              <a:t>There was an MDP, but you couldn’t solve it with just computation</a:t>
            </a:r>
          </a:p>
          <a:p>
            <a:pPr lvl="1"/>
            <a:r>
              <a:rPr lang="en-US" sz="2400" dirty="0" smtClean="0"/>
              <a:t>You needed to actually act to figure it out</a:t>
            </a:r>
          </a:p>
          <a:p>
            <a:pPr lvl="1"/>
            <a:endParaRPr lang="en-US" sz="2400" dirty="0" smtClean="0"/>
          </a:p>
          <a:p>
            <a:r>
              <a:rPr lang="en-US" sz="2800" dirty="0" smtClean="0"/>
              <a:t>Important ideas in reinforcement learning that came up</a:t>
            </a:r>
          </a:p>
          <a:p>
            <a:pPr lvl="1"/>
            <a:r>
              <a:rPr lang="en-US" sz="2400" dirty="0" smtClean="0"/>
              <a:t>Exploration: you have to try unknown actions to get information</a:t>
            </a:r>
          </a:p>
          <a:p>
            <a:pPr lvl="1"/>
            <a:r>
              <a:rPr lang="en-US" sz="2400" dirty="0" smtClean="0"/>
              <a:t>Exploitation: eventually, you have to use what you know</a:t>
            </a:r>
          </a:p>
          <a:p>
            <a:pPr lvl="1"/>
            <a:r>
              <a:rPr lang="en-US" sz="2400" dirty="0" smtClean="0"/>
              <a:t>Regret: even if you learn intelligently, you make mistakes</a:t>
            </a:r>
          </a:p>
          <a:p>
            <a:pPr lvl="1"/>
            <a:r>
              <a:rPr lang="en-US" sz="2400" dirty="0" smtClean="0"/>
              <a:t>Sampling: because of chance, you have to try things repeatedly</a:t>
            </a:r>
          </a:p>
          <a:p>
            <a:pPr lvl="1"/>
            <a:r>
              <a:rPr lang="en-US" sz="2400" dirty="0" smtClean="0"/>
              <a:t>Difficulty: learning can be much harder than solving a known MDP</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601200" y="1371600"/>
            <a:ext cx="2362200" cy="2362200"/>
          </a:xfrm>
          <a:prstGeom prst="rect">
            <a:avLst/>
          </a:prstGeom>
          <a:noFill/>
        </p:spPr>
      </p:pic>
    </p:spTree>
    <p:extLst>
      <p:ext uri="{BB962C8B-B14F-4D97-AF65-F5344CB8AC3E}">
        <p14:creationId xmlns:p14="http://schemas.microsoft.com/office/powerpoint/2010/main" val="3159181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 Reinforcement Learning!</a:t>
            </a:r>
            <a:endParaRPr lang="en-US" dirty="0"/>
          </a:p>
        </p:txBody>
      </p:sp>
    </p:spTree>
    <p:extLst>
      <p:ext uri="{BB962C8B-B14F-4D97-AF65-F5344CB8AC3E}">
        <p14:creationId xmlns:p14="http://schemas.microsoft.com/office/powerpoint/2010/main" val="1943380203"/>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Asynchronous Value Iteration*</a:t>
            </a:r>
          </a:p>
        </p:txBody>
      </p:sp>
      <p:sp>
        <p:nvSpPr>
          <p:cNvPr id="3" name="Content Placeholder 2"/>
          <p:cNvSpPr>
            <a:spLocks noGrp="1"/>
          </p:cNvSpPr>
          <p:nvPr>
            <p:ph idx="1"/>
          </p:nvPr>
        </p:nvSpPr>
        <p:spPr>
          <a:xfrm>
            <a:off x="1524000" y="1447800"/>
            <a:ext cx="8229600" cy="4953000"/>
          </a:xfrm>
        </p:spPr>
        <p:txBody>
          <a:bodyPr/>
          <a:lstStyle/>
          <a:p>
            <a:pPr>
              <a:defRPr/>
            </a:pPr>
            <a:r>
              <a:rPr lang="en-US" sz="2400" dirty="0" smtClean="0"/>
              <a:t>In value iteration, we update every state in each iteration</a:t>
            </a:r>
          </a:p>
          <a:p>
            <a:pPr>
              <a:defRPr/>
            </a:pPr>
            <a:endParaRPr lang="en-US" sz="2400" dirty="0" smtClean="0"/>
          </a:p>
          <a:p>
            <a:pPr marL="342900" lvl="1" indent="-342900">
              <a:buClr>
                <a:schemeClr val="accent2"/>
              </a:buClr>
              <a:defRPr/>
            </a:pPr>
            <a:r>
              <a:rPr lang="en-US" sz="2400" dirty="0" smtClean="0">
                <a:solidFill>
                  <a:schemeClr val="accent2"/>
                </a:solidFill>
                <a:ea typeface="+mn-ea"/>
                <a:cs typeface="+mn-cs"/>
              </a:rPr>
              <a:t>Actually, </a:t>
            </a:r>
            <a:r>
              <a:rPr lang="en-US" sz="2400" i="1" dirty="0" smtClean="0">
                <a:solidFill>
                  <a:schemeClr val="accent2"/>
                </a:solidFill>
                <a:ea typeface="+mn-ea"/>
                <a:cs typeface="+mn-cs"/>
              </a:rPr>
              <a:t>any</a:t>
            </a:r>
            <a:r>
              <a:rPr lang="en-US" sz="2400" dirty="0" smtClean="0">
                <a:solidFill>
                  <a:schemeClr val="accent2"/>
                </a:solidFill>
                <a:ea typeface="+mn-ea"/>
                <a:cs typeface="+mn-cs"/>
              </a:rPr>
              <a:t> sequences of Bellman updates will converge if every state is visited infinitely often</a:t>
            </a:r>
          </a:p>
          <a:p>
            <a:pPr>
              <a:buFont typeface="Wingdings" pitchFamily="2" charset="2"/>
              <a:buNone/>
              <a:defRPr/>
            </a:pPr>
            <a:endParaRPr lang="en-US" sz="2400" dirty="0" smtClean="0"/>
          </a:p>
          <a:p>
            <a:pPr>
              <a:defRPr/>
            </a:pPr>
            <a:r>
              <a:rPr lang="en-US" sz="2400" dirty="0" smtClean="0"/>
              <a:t>In fact, we can update the policy as seldom or often as we like, and we will still converge</a:t>
            </a:r>
          </a:p>
          <a:p>
            <a:pPr>
              <a:buFont typeface="Wingdings" pitchFamily="2" charset="2"/>
              <a:buNone/>
              <a:defRPr/>
            </a:pPr>
            <a:endParaRPr lang="en-US" sz="2400" dirty="0" smtClean="0"/>
          </a:p>
          <a:p>
            <a:pPr>
              <a:defRPr/>
            </a:pPr>
            <a:r>
              <a:rPr lang="en-US" sz="2400" dirty="0" smtClean="0"/>
              <a:t>Idea: Update states whose value we expect to change:</a:t>
            </a:r>
          </a:p>
          <a:p>
            <a:pPr>
              <a:buFont typeface="Wingdings" pitchFamily="2" charset="2"/>
              <a:buNone/>
              <a:defRPr/>
            </a:pPr>
            <a:r>
              <a:rPr lang="en-US" sz="2400" dirty="0" smtClean="0"/>
              <a:t>	If                         is large then update predecessors of s</a:t>
            </a:r>
          </a:p>
        </p:txBody>
      </p:sp>
      <p:pic>
        <p:nvPicPr>
          <p:cNvPr id="21508" name="Picture 3" descr="C:\Documents and Settings\Administrator\My Documents\My Pictures\Picture1.png"/>
          <p:cNvPicPr>
            <a:picLocks noChangeAspect="1" noChangeArrowheads="1"/>
          </p:cNvPicPr>
          <p:nvPr/>
        </p:nvPicPr>
        <p:blipFill>
          <a:blip r:embed="rId3" cstate="print"/>
          <a:srcRect/>
          <a:stretch>
            <a:fillRect/>
          </a:stretch>
        </p:blipFill>
        <p:spPr bwMode="auto">
          <a:xfrm>
            <a:off x="2070103" y="5295900"/>
            <a:ext cx="1841500" cy="444500"/>
          </a:xfrm>
          <a:prstGeom prst="rect">
            <a:avLst/>
          </a:prstGeom>
          <a:noFill/>
          <a:ln w="9525">
            <a:noFill/>
            <a:miter lim="800000"/>
            <a:headEnd/>
            <a:tailEnd/>
          </a:ln>
        </p:spPr>
      </p:pic>
    </p:spTree>
    <p:extLst>
      <p:ext uri="{BB962C8B-B14F-4D97-AF65-F5344CB8AC3E}">
        <p14:creationId xmlns:p14="http://schemas.microsoft.com/office/powerpoint/2010/main" val="1482390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Interlude</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6584" y="1295401"/>
            <a:ext cx="8572499" cy="5714999"/>
          </a:xfrm>
          <a:prstGeom prst="rect">
            <a:avLst/>
          </a:prstGeom>
          <a:noFill/>
        </p:spPr>
      </p:pic>
    </p:spTree>
    <p:extLst>
      <p:ext uri="{BB962C8B-B14F-4D97-AF65-F5344CB8AC3E}">
        <p14:creationId xmlns:p14="http://schemas.microsoft.com/office/powerpoint/2010/main" val="27968411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atin typeface="Arial" charset="0"/>
              </a:rPr>
              <a:t>Quiz: MDP notation</a:t>
            </a:r>
          </a:p>
        </p:txBody>
      </p:sp>
      <p:sp>
        <p:nvSpPr>
          <p:cNvPr id="30723" name="Content Placeholder 2"/>
          <p:cNvSpPr>
            <a:spLocks noGrp="1"/>
          </p:cNvSpPr>
          <p:nvPr>
            <p:ph idx="1"/>
          </p:nvPr>
        </p:nvSpPr>
        <p:spPr/>
        <p:txBody>
          <a:bodyPr/>
          <a:lstStyle/>
          <a:p>
            <a:r>
              <a:rPr lang="en-US" sz="2000">
                <a:latin typeface="Arial" charset="0"/>
              </a:rPr>
              <a:t>Consider a gridworld MDP as shown below. The available actions in each state are to move to the neighboring grid squares. Left and Right actions are successful 80% of the time. When not successful, the agent stays in place. From state </a:t>
            </a:r>
            <a:r>
              <a:rPr lang="en-US" sz="2000" i="1">
                <a:latin typeface="Arial" charset="0"/>
              </a:rPr>
              <a:t>a</a:t>
            </a:r>
            <a:r>
              <a:rPr lang="en-US" sz="2000">
                <a:latin typeface="Arial" charset="0"/>
              </a:rPr>
              <a:t>, there is also an exit action available, which results in going to the terminal state and collecting a reward of 10. Similarly, in state </a:t>
            </a:r>
            <a:r>
              <a:rPr lang="en-US" sz="2000" i="1">
                <a:latin typeface="Arial" charset="0"/>
              </a:rPr>
              <a:t>e</a:t>
            </a:r>
            <a:r>
              <a:rPr lang="en-US" sz="2000">
                <a:latin typeface="Arial" charset="0"/>
              </a:rPr>
              <a:t>, the reward for the exit action is 1. Exit actions are successful 100% of the time.</a:t>
            </a:r>
          </a:p>
        </p:txBody>
      </p:sp>
      <p:sp>
        <p:nvSpPr>
          <p:cNvPr id="30724"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734154B2-C8BB-934C-B0B8-29B7E2A5A0EC}" type="slidenum">
              <a:rPr lang="en-US" sz="1400">
                <a:solidFill>
                  <a:schemeClr val="tx1"/>
                </a:solidFill>
              </a:rPr>
              <a:pPr/>
              <a:t>105</a:t>
            </a:fld>
            <a:endParaRPr lang="en-US" sz="1400">
              <a:solidFill>
                <a:schemeClr val="tx1"/>
              </a:solidFill>
            </a:endParaRPr>
          </a:p>
        </p:txBody>
      </p:sp>
      <p:pic>
        <p:nvPicPr>
          <p:cNvPr id="30725" name="Picture 4" descr="https://edge.edx.org/c4x/BerkeleyX/CS188x/asset/lec8_q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400" y="4343400"/>
            <a:ext cx="533611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47669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atin typeface="Arial" charset="0"/>
              </a:rPr>
              <a:t>Quiz: MDP notation</a:t>
            </a:r>
          </a:p>
        </p:txBody>
      </p:sp>
      <p:sp>
        <p:nvSpPr>
          <p:cNvPr id="34819" name="Content Placeholder 2"/>
          <p:cNvSpPr>
            <a:spLocks noGrp="1"/>
          </p:cNvSpPr>
          <p:nvPr>
            <p:ph idx="1"/>
          </p:nvPr>
        </p:nvSpPr>
        <p:spPr>
          <a:xfrm>
            <a:off x="609600" y="2789249"/>
            <a:ext cx="10972800" cy="3336925"/>
          </a:xfrm>
        </p:spPr>
        <p:txBody>
          <a:bodyPr/>
          <a:lstStyle/>
          <a:p>
            <a:pPr>
              <a:buFont typeface="Arial" charset="0"/>
              <a:buAutoNum type="arabicPeriod"/>
            </a:pPr>
            <a:r>
              <a:rPr lang="en-US" sz="1800">
                <a:latin typeface="Arial" charset="0"/>
              </a:rPr>
              <a:t>T(c, Right, d) =  </a:t>
            </a:r>
          </a:p>
          <a:p>
            <a:pPr>
              <a:buFont typeface="Arial" charset="0"/>
              <a:buAutoNum type="arabicPeriod"/>
            </a:pPr>
            <a:r>
              <a:rPr lang="en-US" sz="1800">
                <a:latin typeface="Arial" charset="0"/>
              </a:rPr>
              <a:t>T(c, Right, e) = </a:t>
            </a:r>
          </a:p>
          <a:p>
            <a:pPr>
              <a:buFont typeface="Arial" charset="0"/>
              <a:buAutoNum type="arabicPeriod"/>
            </a:pPr>
            <a:r>
              <a:rPr lang="en-US" sz="1800">
                <a:latin typeface="Arial" charset="0"/>
              </a:rPr>
              <a:t>T(c, Right, c)  =  </a:t>
            </a:r>
          </a:p>
          <a:p>
            <a:pPr>
              <a:buFont typeface="Arial" charset="0"/>
              <a:buAutoNum type="arabicPeriod"/>
            </a:pPr>
            <a:r>
              <a:rPr lang="en-US" sz="1800">
                <a:latin typeface="Arial" charset="0"/>
              </a:rPr>
              <a:t>T(c, Right, b) =  </a:t>
            </a:r>
          </a:p>
          <a:p>
            <a:pPr>
              <a:buFont typeface="Arial" charset="0"/>
              <a:buAutoNum type="arabicPeriod"/>
            </a:pPr>
            <a:r>
              <a:rPr lang="en-US" sz="1800">
                <a:latin typeface="Arial" charset="0"/>
              </a:rPr>
              <a:t>T(c, Right, a) = </a:t>
            </a:r>
          </a:p>
          <a:p>
            <a:pPr>
              <a:buFont typeface="Arial" charset="0"/>
              <a:buAutoNum type="arabicPeriod"/>
            </a:pPr>
            <a:r>
              <a:rPr lang="en-US" sz="1800">
                <a:latin typeface="Arial" charset="0"/>
              </a:rPr>
              <a:t>T(c, Right, terminal state) = </a:t>
            </a:r>
          </a:p>
          <a:p>
            <a:pPr>
              <a:buFont typeface="Arial" charset="0"/>
              <a:buAutoNum type="arabicPeriod"/>
            </a:pPr>
            <a:r>
              <a:rPr lang="en-US" sz="1800">
                <a:latin typeface="Arial" charset="0"/>
              </a:rPr>
              <a:t>T(a, Exit, terminal state) = </a:t>
            </a:r>
          </a:p>
          <a:p>
            <a:pPr>
              <a:buFont typeface="Arial" charset="0"/>
              <a:buAutoNum type="arabicPeriod"/>
            </a:pPr>
            <a:r>
              <a:rPr lang="en-US" sz="1800">
                <a:latin typeface="Arial" charset="0"/>
              </a:rPr>
              <a:t>T(a, Right, b) = </a:t>
            </a:r>
          </a:p>
          <a:p>
            <a:pPr>
              <a:buFont typeface="Arial" charset="0"/>
              <a:buAutoNum type="arabicPeriod"/>
            </a:pPr>
            <a:r>
              <a:rPr lang="en-US" sz="1800">
                <a:latin typeface="Arial" charset="0"/>
              </a:rPr>
              <a:t>T(a, Right, a) = </a:t>
            </a:r>
          </a:p>
          <a:p>
            <a:pPr>
              <a:buFont typeface="Arial" charset="0"/>
              <a:buAutoNum type="arabicPeriod"/>
            </a:pPr>
            <a:r>
              <a:rPr lang="en-US" sz="1800">
                <a:latin typeface="Arial" charset="0"/>
              </a:rPr>
              <a:t>R(a, Right, a) = </a:t>
            </a:r>
          </a:p>
          <a:p>
            <a:pPr>
              <a:buFont typeface="Arial" charset="0"/>
              <a:buAutoNum type="arabicPeriod"/>
            </a:pPr>
            <a:r>
              <a:rPr lang="en-US" sz="1800">
                <a:latin typeface="Arial" charset="0"/>
              </a:rPr>
              <a:t>R(a, Exit, terminal state) = </a:t>
            </a:r>
          </a:p>
          <a:p>
            <a:pPr>
              <a:buFont typeface="Arial" charset="0"/>
              <a:buAutoNum type="arabicPeriod"/>
            </a:pPr>
            <a:r>
              <a:rPr lang="en-US" sz="1800">
                <a:latin typeface="Arial" charset="0"/>
              </a:rPr>
              <a:t>R(c, Right, d) = </a:t>
            </a:r>
          </a:p>
        </p:txBody>
      </p:sp>
      <p:sp>
        <p:nvSpPr>
          <p:cNvPr id="32772"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5736359A-E9EA-8049-A253-9629D3CE4FE8}" type="slidenum">
              <a:rPr lang="en-US" sz="1400">
                <a:solidFill>
                  <a:schemeClr val="tx1"/>
                </a:solidFill>
              </a:rPr>
              <a:pPr/>
              <a:t>106</a:t>
            </a:fld>
            <a:endParaRPr lang="en-US" sz="1400">
              <a:solidFill>
                <a:schemeClr val="tx1"/>
              </a:solidFill>
            </a:endParaRPr>
          </a:p>
        </p:txBody>
      </p:sp>
      <p:pic>
        <p:nvPicPr>
          <p:cNvPr id="32773" name="Picture 4" descr="https://edge.edx.org/c4x/BerkeleyX/CS188x/asset/lec8_q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1493838"/>
            <a:ext cx="50800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869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81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81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4819">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4819">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4819">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48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atin typeface="Arial" charset="0"/>
              </a:rPr>
              <a:t>Quiz: discounting</a:t>
            </a:r>
          </a:p>
        </p:txBody>
      </p:sp>
      <p:sp>
        <p:nvSpPr>
          <p:cNvPr id="49155" name="Content Placeholder 2"/>
          <p:cNvSpPr>
            <a:spLocks noGrp="1"/>
          </p:cNvSpPr>
          <p:nvPr>
            <p:ph idx="1"/>
          </p:nvPr>
        </p:nvSpPr>
        <p:spPr>
          <a:xfrm>
            <a:off x="605367" y="1539880"/>
            <a:ext cx="10972800" cy="4525963"/>
          </a:xfrm>
        </p:spPr>
        <p:txBody>
          <a:bodyPr/>
          <a:lstStyle/>
          <a:p>
            <a:r>
              <a:rPr lang="en-US" sz="2000">
                <a:latin typeface="Arial" charset="0"/>
              </a:rPr>
              <a:t>Consider the same gridworld MDP as in the previous quiz. The available actions in each state are to move to the neighboring grid squares. Left and Right actions are successful 80% of the time. When not successful, the agent stays in place. From state a, there is also an exit action available, which results in going to the terminal state and collecting a reward of 10. Similarly, in state e, the reward for the exit action is 1. Exit actions are successful 100% of the time. Note that the agent is now in state d, as shown below.</a:t>
            </a:r>
          </a:p>
        </p:txBody>
      </p:sp>
      <p:sp>
        <p:nvSpPr>
          <p:cNvPr id="49156"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B9FDD9FC-25E2-0C47-9100-D9761127E0A0}" type="slidenum">
              <a:rPr lang="en-US" sz="1400">
                <a:solidFill>
                  <a:schemeClr val="tx1"/>
                </a:solidFill>
              </a:rPr>
              <a:pPr/>
              <a:t>107</a:t>
            </a:fld>
            <a:endParaRPr lang="en-US" sz="1400">
              <a:solidFill>
                <a:schemeClr val="tx1"/>
              </a:solidFill>
            </a:endParaRPr>
          </a:p>
        </p:txBody>
      </p:sp>
      <p:pic>
        <p:nvPicPr>
          <p:cNvPr id="49157" name="Picture 3" descr="https://edge.edx.org/c4x/BerkeleyX/CS188x/asset/lec8_q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3057" y="4495809"/>
            <a:ext cx="655743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28427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atin typeface="Arial" charset="0"/>
              </a:rPr>
              <a:t>Quiz: discounting</a:t>
            </a:r>
          </a:p>
        </p:txBody>
      </p:sp>
      <p:sp>
        <p:nvSpPr>
          <p:cNvPr id="50179" name="Content Placeholder 2"/>
          <p:cNvSpPr>
            <a:spLocks noGrp="1"/>
          </p:cNvSpPr>
          <p:nvPr>
            <p:ph idx="1"/>
          </p:nvPr>
        </p:nvSpPr>
        <p:spPr>
          <a:xfrm>
            <a:off x="605367" y="1539880"/>
            <a:ext cx="10972800" cy="4525963"/>
          </a:xfrm>
        </p:spPr>
        <p:txBody>
          <a:bodyPr/>
          <a:lstStyle/>
          <a:p>
            <a:pPr marL="457200" indent="-457200">
              <a:buFont typeface="Arial" charset="0"/>
              <a:buAutoNum type="arabicPeriod"/>
            </a:pPr>
            <a:r>
              <a:rPr lang="en-US" sz="2400">
                <a:latin typeface="Arial" charset="0"/>
              </a:rPr>
              <a:t>Let the discount factor </a:t>
            </a:r>
            <a:r>
              <a:rPr lang="el-GR" sz="2400">
                <a:latin typeface="Arial" charset="0"/>
              </a:rPr>
              <a:t>γ</a:t>
            </a:r>
            <a:r>
              <a:rPr lang="en-US" sz="2400">
                <a:latin typeface="Arial" charset="0"/>
              </a:rPr>
              <a:t>=0.1.  What is the optimal action in the current state (d)?</a:t>
            </a:r>
          </a:p>
          <a:p>
            <a:pPr marL="457200" indent="-457200">
              <a:buFont typeface="Arial" charset="0"/>
              <a:buAutoNum type="arabicPeriod"/>
            </a:pPr>
            <a:endParaRPr lang="en-US" sz="2400">
              <a:latin typeface="Arial" charset="0"/>
            </a:endParaRPr>
          </a:p>
          <a:p>
            <a:pPr marL="457200" indent="-457200">
              <a:buFont typeface="Arial" charset="0"/>
              <a:buAutoNum type="arabicPeriod"/>
            </a:pPr>
            <a:r>
              <a:rPr lang="en-US" sz="2400">
                <a:latin typeface="Arial" charset="0"/>
              </a:rPr>
              <a:t>Let the discount factor </a:t>
            </a:r>
            <a:r>
              <a:rPr lang="el-GR" sz="2400">
                <a:latin typeface="Arial" charset="0"/>
              </a:rPr>
              <a:t>γ</a:t>
            </a:r>
            <a:r>
              <a:rPr lang="en-US" sz="2400">
                <a:latin typeface="Arial" charset="0"/>
              </a:rPr>
              <a:t>=0.9999.  What is the optimal action in the current state (d)?</a:t>
            </a:r>
          </a:p>
        </p:txBody>
      </p:sp>
      <p:sp>
        <p:nvSpPr>
          <p:cNvPr id="50180"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6ABACA98-71C7-8A4A-897A-1C29E8C84BD2}" type="slidenum">
              <a:rPr lang="en-US" sz="1400">
                <a:solidFill>
                  <a:schemeClr val="tx1"/>
                </a:solidFill>
              </a:rPr>
              <a:pPr/>
              <a:t>108</a:t>
            </a:fld>
            <a:endParaRPr lang="en-US" sz="1400">
              <a:solidFill>
                <a:schemeClr val="tx1"/>
              </a:solidFill>
            </a:endParaRPr>
          </a:p>
        </p:txBody>
      </p:sp>
      <p:pic>
        <p:nvPicPr>
          <p:cNvPr id="50181" name="Picture 3" descr="https://edge.edx.org/c4x/BerkeleyX/CS188x/asset/lec8_q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057" y="4495809"/>
            <a:ext cx="655743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95394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atin typeface="Arial" charset="0"/>
              </a:rPr>
              <a:t>Quiz: solving MDPs</a:t>
            </a:r>
          </a:p>
        </p:txBody>
      </p:sp>
      <p:sp>
        <p:nvSpPr>
          <p:cNvPr id="80899" name="Content Placeholder 2"/>
          <p:cNvSpPr>
            <a:spLocks noGrp="1"/>
          </p:cNvSpPr>
          <p:nvPr>
            <p:ph idx="1"/>
          </p:nvPr>
        </p:nvSpPr>
        <p:spPr/>
        <p:txBody>
          <a:bodyPr/>
          <a:lstStyle/>
          <a:p>
            <a:r>
              <a:rPr lang="en-US" sz="2400">
                <a:latin typeface="Arial" charset="0"/>
              </a:rPr>
              <a:t>Consider the same gridworld MDP as in the previous quiz, except that now Left and Right actions are 100% successful. Specifically, the available actions in each state are to move to the neighboring grid squares. From state a, there is also an exit action available, which results in going to the terminal state and collecting a reward of 10. Similarly, in state e, the reward for the exit action is 1. Exit actions are successful 100% of the time.</a:t>
            </a:r>
          </a:p>
          <a:p>
            <a:r>
              <a:rPr lang="en-US" sz="2400">
                <a:latin typeface="Arial" charset="0"/>
              </a:rPr>
              <a:t>Let the discount factor </a:t>
            </a:r>
            <a:r>
              <a:rPr lang="el-GR" sz="2400">
                <a:latin typeface="Arial" charset="0"/>
              </a:rPr>
              <a:t>γ</a:t>
            </a:r>
            <a:r>
              <a:rPr lang="en-US" sz="2400">
                <a:latin typeface="Arial" charset="0"/>
              </a:rPr>
              <a:t> = 1.</a:t>
            </a:r>
          </a:p>
        </p:txBody>
      </p:sp>
      <p:sp>
        <p:nvSpPr>
          <p:cNvPr id="80900"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00A40930-9A70-3643-8624-84ECC09A3391}" type="slidenum">
              <a:rPr lang="en-US" sz="1400">
                <a:solidFill>
                  <a:schemeClr val="tx1"/>
                </a:solidFill>
              </a:rPr>
              <a:pPr/>
              <a:t>109</a:t>
            </a:fld>
            <a:endParaRPr lang="en-US" sz="1400">
              <a:solidFill>
                <a:schemeClr val="tx1"/>
              </a:solidFill>
            </a:endParaRPr>
          </a:p>
        </p:txBody>
      </p:sp>
      <p:pic>
        <p:nvPicPr>
          <p:cNvPr id="80901" name="Picture 3" descr="https://edge.edx.org/c4x/BerkeleyX/CS188x/asset/lec8_q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5203832"/>
            <a:ext cx="6604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5797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Example: Racing</a:t>
            </a:r>
            <a:endParaRPr lang="en-US" dirty="0">
              <a:latin typeface="Calibri"/>
              <a:cs typeface="Calibri"/>
            </a:endParaRPr>
          </a:p>
        </p:txBody>
      </p:sp>
      <p:sp>
        <p:nvSpPr>
          <p:cNvPr id="3" name="Content Placeholder 2"/>
          <p:cNvSpPr>
            <a:spLocks noGrp="1"/>
          </p:cNvSpPr>
          <p:nvPr>
            <p:ph idx="1"/>
          </p:nvPr>
        </p:nvSpPr>
        <p:spPr>
          <a:xfrm>
            <a:off x="228600" y="1295400"/>
            <a:ext cx="11379200" cy="4729164"/>
          </a:xfrm>
        </p:spPr>
        <p:txBody>
          <a:bodyPr/>
          <a:lstStyle/>
          <a:p>
            <a:pPr>
              <a:buClrTx/>
            </a:pPr>
            <a:r>
              <a:rPr lang="en-US" sz="2000" dirty="0" smtClean="0">
                <a:solidFill>
                  <a:schemeClr val="tx1"/>
                </a:solidFill>
                <a:latin typeface="Calibri"/>
                <a:cs typeface="Calibri"/>
              </a:rPr>
              <a:t>A robot car wants to travel far, quickly</a:t>
            </a:r>
          </a:p>
          <a:p>
            <a:pPr>
              <a:buClrTx/>
            </a:pPr>
            <a:r>
              <a:rPr lang="en-US" sz="2000" dirty="0" smtClean="0">
                <a:solidFill>
                  <a:schemeClr val="tx1"/>
                </a:solidFill>
                <a:latin typeface="Calibri"/>
                <a:cs typeface="Calibri"/>
              </a:rPr>
              <a:t>Three states: </a:t>
            </a:r>
            <a:r>
              <a:rPr lang="en-US" sz="2000" dirty="0" smtClean="0">
                <a:solidFill>
                  <a:srgbClr val="00B0F0"/>
                </a:solidFill>
                <a:latin typeface="Calibri"/>
                <a:cs typeface="Calibri"/>
              </a:rPr>
              <a:t>Cool</a:t>
            </a:r>
            <a:r>
              <a:rPr lang="en-US" sz="2000" dirty="0" smtClean="0">
                <a:solidFill>
                  <a:schemeClr val="tx1"/>
                </a:solidFill>
                <a:latin typeface="Calibri"/>
                <a:cs typeface="Calibri"/>
              </a:rPr>
              <a:t>, </a:t>
            </a:r>
            <a:r>
              <a:rPr lang="en-US" sz="2000" dirty="0" smtClean="0">
                <a:solidFill>
                  <a:srgbClr val="7F2727"/>
                </a:solidFill>
                <a:latin typeface="Calibri"/>
                <a:cs typeface="Calibri"/>
              </a:rPr>
              <a:t>Warm</a:t>
            </a:r>
            <a:r>
              <a:rPr lang="en-US" sz="2000" dirty="0" smtClean="0">
                <a:solidFill>
                  <a:schemeClr val="tx1"/>
                </a:solidFill>
                <a:latin typeface="Calibri"/>
                <a:cs typeface="Calibri"/>
              </a:rPr>
              <a:t>, Overheated</a:t>
            </a:r>
          </a:p>
          <a:p>
            <a:pPr>
              <a:buClrTx/>
            </a:pPr>
            <a:r>
              <a:rPr lang="en-US" sz="2000" dirty="0" smtClean="0">
                <a:solidFill>
                  <a:schemeClr val="tx1"/>
                </a:solidFill>
                <a:latin typeface="Calibri"/>
                <a:cs typeface="Calibri"/>
              </a:rPr>
              <a:t>Two actions: </a:t>
            </a:r>
            <a:r>
              <a:rPr lang="en-US" sz="2000" i="1" dirty="0" smtClean="0">
                <a:latin typeface="Calibri"/>
                <a:cs typeface="Calibri"/>
              </a:rPr>
              <a:t>Slow</a:t>
            </a:r>
            <a:r>
              <a:rPr lang="en-US" sz="2000" dirty="0" smtClean="0">
                <a:solidFill>
                  <a:schemeClr val="tx1"/>
                </a:solidFill>
                <a:latin typeface="Calibri"/>
                <a:cs typeface="Calibri"/>
              </a:rPr>
              <a:t>, </a:t>
            </a:r>
            <a:r>
              <a:rPr lang="en-US" sz="2000" i="1" dirty="0" smtClean="0">
                <a:solidFill>
                  <a:srgbClr val="C00000"/>
                </a:solidFill>
                <a:latin typeface="Calibri"/>
                <a:cs typeface="Calibri"/>
              </a:rPr>
              <a:t>Fast</a:t>
            </a:r>
            <a:endParaRPr lang="en-US" sz="2000" i="1" dirty="0" smtClean="0">
              <a:solidFill>
                <a:srgbClr val="0000FF"/>
              </a:solidFill>
              <a:latin typeface="Calibri"/>
              <a:cs typeface="Calibri"/>
            </a:endParaRPr>
          </a:p>
          <a:p>
            <a:pPr>
              <a:buClrTx/>
            </a:pPr>
            <a:r>
              <a:rPr lang="en-US" sz="2000" dirty="0" smtClean="0">
                <a:solidFill>
                  <a:schemeClr val="tx1"/>
                </a:solidFill>
                <a:latin typeface="Calibri"/>
                <a:cs typeface="Calibri"/>
              </a:rPr>
              <a:t>Going faster gets double reward</a:t>
            </a:r>
          </a:p>
          <a:p>
            <a:endParaRPr lang="en-US" sz="2000" dirty="0">
              <a:latin typeface="Calibri"/>
              <a:cs typeface="Calibri"/>
            </a:endParaRPr>
          </a:p>
        </p:txBody>
      </p:sp>
      <p:grpSp>
        <p:nvGrpSpPr>
          <p:cNvPr id="4" name="Group 3"/>
          <p:cNvGrpSpPr/>
          <p:nvPr/>
        </p:nvGrpSpPr>
        <p:grpSpPr>
          <a:xfrm>
            <a:off x="838200" y="2286006"/>
            <a:ext cx="11044696" cy="3962400"/>
            <a:chOff x="838200" y="2286000"/>
            <a:chExt cx="11044696" cy="396240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3518" y="3950732"/>
              <a:ext cx="2433764" cy="1600200"/>
            </a:xfrm>
            <a:prstGeom prst="rect">
              <a:avLst/>
            </a:prstGeom>
            <a:noFill/>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6913" y="2731532"/>
              <a:ext cx="2660373" cy="1676400"/>
            </a:xfrm>
            <a:prstGeom prst="rect">
              <a:avLst/>
            </a:prstGeom>
            <a:noFill/>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00704" y="3798332"/>
              <a:ext cx="2582192" cy="1828800"/>
            </a:xfrm>
            <a:prstGeom prst="rect">
              <a:avLst/>
            </a:prstGeom>
            <a:noFill/>
          </p:spPr>
        </p:pic>
        <p:sp>
          <p:nvSpPr>
            <p:cNvPr id="8" name="TextBox 7"/>
            <p:cNvSpPr txBox="1"/>
            <p:nvPr/>
          </p:nvSpPr>
          <p:spPr>
            <a:xfrm>
              <a:off x="2057400" y="5341442"/>
              <a:ext cx="2286000" cy="400110"/>
            </a:xfrm>
            <a:prstGeom prst="rect">
              <a:avLst/>
            </a:prstGeom>
            <a:noFill/>
          </p:spPr>
          <p:txBody>
            <a:bodyPr wrap="square" rtlCol="0">
              <a:spAutoFit/>
            </a:bodyPr>
            <a:lstStyle/>
            <a:p>
              <a:pPr algn="ctr"/>
              <a:r>
                <a:rPr lang="en-US" sz="2000" dirty="0" smtClean="0">
                  <a:solidFill>
                    <a:srgbClr val="00B0F0"/>
                  </a:solidFill>
                  <a:latin typeface="Calibri"/>
                  <a:cs typeface="Calibri"/>
                </a:rPr>
                <a:t>Cool</a:t>
              </a:r>
              <a:endParaRPr lang="en-US" sz="2000" dirty="0">
                <a:solidFill>
                  <a:srgbClr val="00B0F0"/>
                </a:solidFill>
                <a:latin typeface="Calibri"/>
                <a:cs typeface="Calibri"/>
              </a:endParaRPr>
            </a:p>
          </p:txBody>
        </p:sp>
        <p:sp>
          <p:nvSpPr>
            <p:cNvPr id="9" name="TextBox 8"/>
            <p:cNvSpPr txBox="1"/>
            <p:nvPr/>
          </p:nvSpPr>
          <p:spPr>
            <a:xfrm>
              <a:off x="5943600" y="4160222"/>
              <a:ext cx="2286000" cy="400110"/>
            </a:xfrm>
            <a:prstGeom prst="rect">
              <a:avLst/>
            </a:prstGeom>
            <a:noFill/>
          </p:spPr>
          <p:txBody>
            <a:bodyPr wrap="square" rtlCol="0">
              <a:spAutoFit/>
            </a:bodyPr>
            <a:lstStyle/>
            <a:p>
              <a:pPr algn="ctr"/>
              <a:r>
                <a:rPr lang="en-US" sz="2000" dirty="0" smtClean="0">
                  <a:solidFill>
                    <a:srgbClr val="7F2727"/>
                  </a:solidFill>
                  <a:latin typeface="Calibri"/>
                  <a:cs typeface="Calibri"/>
                </a:rPr>
                <a:t>Warm</a:t>
              </a:r>
              <a:endParaRPr lang="en-US" sz="2000" dirty="0">
                <a:solidFill>
                  <a:srgbClr val="7F2727"/>
                </a:solidFill>
                <a:latin typeface="Calibri"/>
                <a:cs typeface="Calibri"/>
              </a:endParaRPr>
            </a:p>
          </p:txBody>
        </p:sp>
        <p:sp>
          <p:nvSpPr>
            <p:cNvPr id="10" name="TextBox 9"/>
            <p:cNvSpPr txBox="1"/>
            <p:nvPr/>
          </p:nvSpPr>
          <p:spPr>
            <a:xfrm>
              <a:off x="9296400" y="5455622"/>
              <a:ext cx="2286000" cy="400110"/>
            </a:xfrm>
            <a:prstGeom prst="rect">
              <a:avLst/>
            </a:prstGeom>
            <a:noFill/>
          </p:spPr>
          <p:txBody>
            <a:bodyPr wrap="square" rtlCol="0">
              <a:spAutoFit/>
            </a:bodyPr>
            <a:lstStyle/>
            <a:p>
              <a:pPr algn="ctr"/>
              <a:r>
                <a:rPr lang="en-US" sz="2000" dirty="0" smtClean="0">
                  <a:latin typeface="Calibri"/>
                  <a:cs typeface="Calibri"/>
                </a:rPr>
                <a:t>Overheated</a:t>
              </a:r>
              <a:endParaRPr lang="en-US" sz="2000" dirty="0">
                <a:latin typeface="Calibri"/>
                <a:cs typeface="Calibri"/>
              </a:endParaRPr>
            </a:p>
          </p:txBody>
        </p:sp>
        <p:cxnSp>
          <p:nvCxnSpPr>
            <p:cNvPr id="13" name="Curved Connector 12"/>
            <p:cNvCxnSpPr>
              <a:stCxn id="14338" idx="3"/>
              <a:endCxn id="8" idx="2"/>
            </p:cNvCxnSpPr>
            <p:nvPr/>
          </p:nvCxnSpPr>
          <p:spPr>
            <a:xfrm flipH="1">
              <a:off x="3200400" y="4750832"/>
              <a:ext cx="1219200" cy="990720"/>
            </a:xfrm>
            <a:prstGeom prst="curvedConnector4">
              <a:avLst>
                <a:gd name="adj1" fmla="val -18750"/>
                <a:gd name="adj2" fmla="val 15357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urved Connector 12"/>
            <p:cNvCxnSpPr>
              <a:stCxn id="14338" idx="3"/>
              <a:endCxn id="9" idx="2"/>
            </p:cNvCxnSpPr>
            <p:nvPr/>
          </p:nvCxnSpPr>
          <p:spPr>
            <a:xfrm flipV="1">
              <a:off x="4419600" y="4560332"/>
              <a:ext cx="2667000" cy="190500"/>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4788932"/>
              <a:ext cx="914400" cy="381000"/>
            </a:xfrm>
            <a:prstGeom prst="rect">
              <a:avLst/>
            </a:prstGeom>
            <a:noFill/>
          </p:spPr>
          <p:txBody>
            <a:bodyPr wrap="square" rtlCol="0">
              <a:spAutoFit/>
            </a:bodyPr>
            <a:lstStyle/>
            <a:p>
              <a:r>
                <a:rPr lang="en-US" i="1" dirty="0" smtClean="0">
                  <a:solidFill>
                    <a:srgbClr val="C00000"/>
                  </a:solidFill>
                  <a:latin typeface="Calibri"/>
                  <a:cs typeface="Calibri"/>
                </a:rPr>
                <a:t>Fast</a:t>
              </a:r>
              <a:endParaRPr lang="en-US" i="1" dirty="0">
                <a:solidFill>
                  <a:srgbClr val="C00000"/>
                </a:solidFill>
                <a:latin typeface="Calibri"/>
                <a:cs typeface="Calibri"/>
              </a:endParaRPr>
            </a:p>
          </p:txBody>
        </p:sp>
        <p:cxnSp>
          <p:nvCxnSpPr>
            <p:cNvPr id="19" name="Curved Connector 12"/>
            <p:cNvCxnSpPr>
              <a:stCxn id="6" idx="0"/>
            </p:cNvCxnSpPr>
            <p:nvPr/>
          </p:nvCxnSpPr>
          <p:spPr>
            <a:xfrm rot="16200000" flipH="1">
              <a:off x="8096250" y="1912382"/>
              <a:ext cx="1447800" cy="3086100"/>
            </a:xfrm>
            <a:prstGeom prst="curvedConnector4">
              <a:avLst>
                <a:gd name="adj1" fmla="val -15789"/>
                <a:gd name="adj2" fmla="val 105099"/>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4000" y="2731532"/>
              <a:ext cx="914400" cy="381000"/>
            </a:xfrm>
            <a:prstGeom prst="rect">
              <a:avLst/>
            </a:prstGeom>
            <a:noFill/>
          </p:spPr>
          <p:txBody>
            <a:bodyPr wrap="square" rtlCol="0">
              <a:spAutoFit/>
            </a:bodyPr>
            <a:lstStyle/>
            <a:p>
              <a:r>
                <a:rPr lang="en-US" i="1" dirty="0" smtClean="0">
                  <a:solidFill>
                    <a:srgbClr val="C00000"/>
                  </a:solidFill>
                  <a:latin typeface="Calibri"/>
                  <a:cs typeface="Calibri"/>
                </a:rPr>
                <a:t>Fast</a:t>
              </a:r>
              <a:endParaRPr lang="en-US" i="1" dirty="0">
                <a:solidFill>
                  <a:srgbClr val="C00000"/>
                </a:solidFill>
                <a:latin typeface="Calibri"/>
                <a:cs typeface="Calibri"/>
              </a:endParaRPr>
            </a:p>
          </p:txBody>
        </p:sp>
        <p:cxnSp>
          <p:nvCxnSpPr>
            <p:cNvPr id="23" name="Curved Connector 12"/>
            <p:cNvCxnSpPr>
              <a:stCxn id="14338" idx="1"/>
            </p:cNvCxnSpPr>
            <p:nvPr/>
          </p:nvCxnSpPr>
          <p:spPr>
            <a:xfrm rot="10800000" flipH="1" flipV="1">
              <a:off x="1981200" y="4750832"/>
              <a:ext cx="152400" cy="190500"/>
            </a:xfrm>
            <a:prstGeom prst="curvedConnector4">
              <a:avLst>
                <a:gd name="adj1" fmla="val -635217"/>
                <a:gd name="adj2" fmla="val 482610"/>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2"/>
            <p:cNvCxnSpPr>
              <a:stCxn id="6" idx="1"/>
              <a:endCxn id="14338" idx="0"/>
            </p:cNvCxnSpPr>
            <p:nvPr/>
          </p:nvCxnSpPr>
          <p:spPr>
            <a:xfrm rot="10800000" flipV="1">
              <a:off x="3200400" y="3569732"/>
              <a:ext cx="2743200" cy="381000"/>
            </a:xfrm>
            <a:prstGeom prst="curvedConnector2">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90600" y="4331732"/>
              <a:ext cx="914400" cy="381000"/>
            </a:xfrm>
            <a:prstGeom prst="rect">
              <a:avLst/>
            </a:prstGeom>
            <a:noFill/>
          </p:spPr>
          <p:txBody>
            <a:bodyPr wrap="square" rtlCol="0">
              <a:spAutoFit/>
            </a:bodyPr>
            <a:lstStyle/>
            <a:p>
              <a:r>
                <a:rPr lang="en-US" i="1" dirty="0" smtClean="0">
                  <a:solidFill>
                    <a:schemeClr val="accent6"/>
                  </a:solidFill>
                  <a:latin typeface="Calibri"/>
                  <a:cs typeface="Calibri"/>
                </a:rPr>
                <a:t>Slow</a:t>
              </a:r>
              <a:endParaRPr lang="en-US" i="1" dirty="0">
                <a:solidFill>
                  <a:schemeClr val="accent6"/>
                </a:solidFill>
                <a:latin typeface="Calibri"/>
                <a:cs typeface="Calibri"/>
              </a:endParaRPr>
            </a:p>
          </p:txBody>
        </p:sp>
        <p:sp>
          <p:nvSpPr>
            <p:cNvPr id="39" name="TextBox 38"/>
            <p:cNvSpPr txBox="1"/>
            <p:nvPr/>
          </p:nvSpPr>
          <p:spPr>
            <a:xfrm>
              <a:off x="4495800" y="3112532"/>
              <a:ext cx="914400" cy="381000"/>
            </a:xfrm>
            <a:prstGeom prst="rect">
              <a:avLst/>
            </a:prstGeom>
            <a:noFill/>
          </p:spPr>
          <p:txBody>
            <a:bodyPr wrap="square" rtlCol="0">
              <a:spAutoFit/>
            </a:bodyPr>
            <a:lstStyle/>
            <a:p>
              <a:r>
                <a:rPr lang="en-US" i="1" dirty="0" smtClean="0">
                  <a:solidFill>
                    <a:schemeClr val="accent6"/>
                  </a:solidFill>
                  <a:latin typeface="Calibri"/>
                  <a:cs typeface="Calibri"/>
                </a:rPr>
                <a:t>Slow</a:t>
              </a:r>
              <a:endParaRPr lang="en-US" i="1" dirty="0">
                <a:solidFill>
                  <a:schemeClr val="accent6"/>
                </a:solidFill>
                <a:latin typeface="Calibri"/>
                <a:cs typeface="Calibri"/>
              </a:endParaRPr>
            </a:p>
          </p:txBody>
        </p:sp>
        <p:cxnSp>
          <p:nvCxnSpPr>
            <p:cNvPr id="60" name="Curved Connector 12"/>
            <p:cNvCxnSpPr/>
            <p:nvPr/>
          </p:nvCxnSpPr>
          <p:spPr>
            <a:xfrm rot="-5400000" flipH="1" flipV="1">
              <a:off x="5962650" y="3398282"/>
              <a:ext cx="152400" cy="190500"/>
            </a:xfrm>
            <a:prstGeom prst="curvedConnector4">
              <a:avLst>
                <a:gd name="adj1" fmla="val -635217"/>
                <a:gd name="adj2" fmla="val 482610"/>
              </a:avLst>
            </a:prstGeom>
            <a:ln w="7620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72000" y="3645932"/>
              <a:ext cx="609600" cy="369332"/>
            </a:xfrm>
            <a:prstGeom prst="rect">
              <a:avLst/>
            </a:prstGeom>
            <a:noFill/>
          </p:spPr>
          <p:txBody>
            <a:bodyPr wrap="square" rtlCol="0">
              <a:spAutoFit/>
            </a:bodyPr>
            <a:lstStyle/>
            <a:p>
              <a:r>
                <a:rPr lang="en-US" dirty="0" smtClean="0">
                  <a:solidFill>
                    <a:schemeClr val="accent6"/>
                  </a:solidFill>
                  <a:latin typeface="Calibri"/>
                  <a:cs typeface="Calibri"/>
                </a:rPr>
                <a:t>0.5 </a:t>
              </a:r>
              <a:endParaRPr lang="en-US" dirty="0">
                <a:solidFill>
                  <a:schemeClr val="accent6"/>
                </a:solidFill>
                <a:latin typeface="Calibri"/>
                <a:cs typeface="Calibri"/>
              </a:endParaRPr>
            </a:p>
          </p:txBody>
        </p:sp>
        <p:sp>
          <p:nvSpPr>
            <p:cNvPr id="64" name="TextBox 63"/>
            <p:cNvSpPr txBox="1"/>
            <p:nvPr/>
          </p:nvSpPr>
          <p:spPr>
            <a:xfrm>
              <a:off x="4800600" y="2286000"/>
              <a:ext cx="609600" cy="369332"/>
            </a:xfrm>
            <a:prstGeom prst="rect">
              <a:avLst/>
            </a:prstGeom>
            <a:noFill/>
          </p:spPr>
          <p:txBody>
            <a:bodyPr wrap="square" rtlCol="0">
              <a:spAutoFit/>
            </a:bodyPr>
            <a:lstStyle/>
            <a:p>
              <a:r>
                <a:rPr lang="en-US" dirty="0" smtClean="0">
                  <a:solidFill>
                    <a:schemeClr val="accent6"/>
                  </a:solidFill>
                  <a:latin typeface="Calibri"/>
                  <a:cs typeface="Calibri"/>
                </a:rPr>
                <a:t>0.5 </a:t>
              </a:r>
              <a:endParaRPr lang="en-US" dirty="0">
                <a:solidFill>
                  <a:schemeClr val="accent6"/>
                </a:solidFill>
                <a:latin typeface="Calibri"/>
                <a:cs typeface="Calibri"/>
              </a:endParaRPr>
            </a:p>
          </p:txBody>
        </p:sp>
        <p:sp>
          <p:nvSpPr>
            <p:cNvPr id="65" name="TextBox 64"/>
            <p:cNvSpPr txBox="1"/>
            <p:nvPr/>
          </p:nvSpPr>
          <p:spPr>
            <a:xfrm>
              <a:off x="4724400" y="5334000"/>
              <a:ext cx="609600" cy="369332"/>
            </a:xfrm>
            <a:prstGeom prst="rect">
              <a:avLst/>
            </a:prstGeom>
            <a:noFill/>
          </p:spPr>
          <p:txBody>
            <a:bodyPr wrap="square" rtlCol="0">
              <a:spAutoFit/>
            </a:bodyPr>
            <a:lstStyle/>
            <a:p>
              <a:r>
                <a:rPr lang="en-US" dirty="0" smtClean="0">
                  <a:solidFill>
                    <a:srgbClr val="C00000"/>
                  </a:solidFill>
                  <a:latin typeface="Calibri"/>
                  <a:cs typeface="Calibri"/>
                </a:rPr>
                <a:t>0.5 </a:t>
              </a:r>
              <a:endParaRPr lang="en-US" dirty="0">
                <a:solidFill>
                  <a:srgbClr val="C00000"/>
                </a:solidFill>
                <a:latin typeface="Calibri"/>
                <a:cs typeface="Calibri"/>
              </a:endParaRPr>
            </a:p>
          </p:txBody>
        </p:sp>
        <p:sp>
          <p:nvSpPr>
            <p:cNvPr id="66" name="TextBox 65"/>
            <p:cNvSpPr txBox="1"/>
            <p:nvPr/>
          </p:nvSpPr>
          <p:spPr>
            <a:xfrm>
              <a:off x="5867400" y="4788932"/>
              <a:ext cx="609600" cy="369332"/>
            </a:xfrm>
            <a:prstGeom prst="rect">
              <a:avLst/>
            </a:prstGeom>
            <a:noFill/>
          </p:spPr>
          <p:txBody>
            <a:bodyPr wrap="square" rtlCol="0">
              <a:spAutoFit/>
            </a:bodyPr>
            <a:lstStyle/>
            <a:p>
              <a:r>
                <a:rPr lang="en-US" dirty="0" smtClean="0">
                  <a:solidFill>
                    <a:srgbClr val="C00000"/>
                  </a:solidFill>
                  <a:latin typeface="Calibri"/>
                  <a:cs typeface="Calibri"/>
                </a:rPr>
                <a:t>0.5 </a:t>
              </a:r>
              <a:endParaRPr lang="en-US" dirty="0">
                <a:solidFill>
                  <a:srgbClr val="C00000"/>
                </a:solidFill>
                <a:latin typeface="Calibri"/>
                <a:cs typeface="Calibri"/>
              </a:endParaRPr>
            </a:p>
          </p:txBody>
        </p:sp>
        <p:sp>
          <p:nvSpPr>
            <p:cNvPr id="67" name="TextBox 66"/>
            <p:cNvSpPr txBox="1"/>
            <p:nvPr/>
          </p:nvSpPr>
          <p:spPr>
            <a:xfrm>
              <a:off x="838200" y="5627132"/>
              <a:ext cx="609600" cy="369332"/>
            </a:xfrm>
            <a:prstGeom prst="rect">
              <a:avLst/>
            </a:prstGeom>
            <a:noFill/>
          </p:spPr>
          <p:txBody>
            <a:bodyPr wrap="square" rtlCol="0">
              <a:spAutoFit/>
            </a:bodyPr>
            <a:lstStyle/>
            <a:p>
              <a:r>
                <a:rPr lang="en-US" dirty="0" smtClean="0">
                  <a:solidFill>
                    <a:schemeClr val="accent6"/>
                  </a:solidFill>
                  <a:latin typeface="Calibri"/>
                  <a:cs typeface="Calibri"/>
                </a:rPr>
                <a:t>1.0 </a:t>
              </a:r>
              <a:endParaRPr lang="en-US" dirty="0">
                <a:solidFill>
                  <a:schemeClr val="accent6"/>
                </a:solidFill>
                <a:latin typeface="Calibri"/>
                <a:cs typeface="Calibri"/>
              </a:endParaRPr>
            </a:p>
          </p:txBody>
        </p:sp>
        <p:sp>
          <p:nvSpPr>
            <p:cNvPr id="68" name="TextBox 67"/>
            <p:cNvSpPr txBox="1"/>
            <p:nvPr/>
          </p:nvSpPr>
          <p:spPr>
            <a:xfrm>
              <a:off x="10210800" y="2579132"/>
              <a:ext cx="609600" cy="369332"/>
            </a:xfrm>
            <a:prstGeom prst="rect">
              <a:avLst/>
            </a:prstGeom>
            <a:noFill/>
          </p:spPr>
          <p:txBody>
            <a:bodyPr wrap="square" rtlCol="0">
              <a:spAutoFit/>
            </a:bodyPr>
            <a:lstStyle/>
            <a:p>
              <a:r>
                <a:rPr lang="en-US" dirty="0" smtClean="0">
                  <a:solidFill>
                    <a:srgbClr val="C00000"/>
                  </a:solidFill>
                  <a:latin typeface="Calibri"/>
                  <a:cs typeface="Calibri"/>
                </a:rPr>
                <a:t>1.0 </a:t>
              </a:r>
              <a:endParaRPr lang="en-US" dirty="0">
                <a:solidFill>
                  <a:srgbClr val="C00000"/>
                </a:solidFill>
                <a:latin typeface="Calibri"/>
                <a:cs typeface="Calibri"/>
              </a:endParaRPr>
            </a:p>
          </p:txBody>
        </p:sp>
        <p:sp>
          <p:nvSpPr>
            <p:cNvPr id="69" name="TextBox 68"/>
            <p:cNvSpPr txBox="1"/>
            <p:nvPr/>
          </p:nvSpPr>
          <p:spPr>
            <a:xfrm>
              <a:off x="1905000" y="5486400"/>
              <a:ext cx="609600" cy="369332"/>
            </a:xfrm>
            <a:prstGeom prst="rect">
              <a:avLst/>
            </a:prstGeom>
            <a:noFill/>
          </p:spPr>
          <p:txBody>
            <a:bodyPr wrap="square" rtlCol="0">
              <a:spAutoFit/>
            </a:bodyPr>
            <a:lstStyle/>
            <a:p>
              <a:r>
                <a:rPr lang="en-US" dirty="0" smtClean="0">
                  <a:solidFill>
                    <a:srgbClr val="00B050"/>
                  </a:solidFill>
                  <a:latin typeface="Calibri"/>
                  <a:cs typeface="Calibri"/>
                </a:rPr>
                <a:t>+1 </a:t>
              </a:r>
              <a:endParaRPr lang="en-US" dirty="0">
                <a:solidFill>
                  <a:srgbClr val="00B050"/>
                </a:solidFill>
                <a:latin typeface="Calibri"/>
                <a:cs typeface="Calibri"/>
              </a:endParaRPr>
            </a:p>
          </p:txBody>
        </p:sp>
        <p:sp>
          <p:nvSpPr>
            <p:cNvPr id="70" name="TextBox 69"/>
            <p:cNvSpPr txBox="1"/>
            <p:nvPr/>
          </p:nvSpPr>
          <p:spPr>
            <a:xfrm>
              <a:off x="3581400" y="3288268"/>
              <a:ext cx="609600" cy="369332"/>
            </a:xfrm>
            <a:prstGeom prst="rect">
              <a:avLst/>
            </a:prstGeom>
            <a:noFill/>
          </p:spPr>
          <p:txBody>
            <a:bodyPr wrap="square" rtlCol="0">
              <a:spAutoFit/>
            </a:bodyPr>
            <a:lstStyle/>
            <a:p>
              <a:r>
                <a:rPr lang="en-US" dirty="0" smtClean="0">
                  <a:solidFill>
                    <a:srgbClr val="00B050"/>
                  </a:solidFill>
                  <a:latin typeface="Calibri"/>
                  <a:cs typeface="Calibri"/>
                </a:rPr>
                <a:t>+1 </a:t>
              </a:r>
              <a:endParaRPr lang="en-US" dirty="0">
                <a:solidFill>
                  <a:srgbClr val="00B050"/>
                </a:solidFill>
                <a:latin typeface="Calibri"/>
                <a:cs typeface="Calibri"/>
              </a:endParaRPr>
            </a:p>
          </p:txBody>
        </p:sp>
        <p:sp>
          <p:nvSpPr>
            <p:cNvPr id="71" name="TextBox 70"/>
            <p:cNvSpPr txBox="1"/>
            <p:nvPr/>
          </p:nvSpPr>
          <p:spPr>
            <a:xfrm>
              <a:off x="5943600" y="2286000"/>
              <a:ext cx="609600" cy="369332"/>
            </a:xfrm>
            <a:prstGeom prst="rect">
              <a:avLst/>
            </a:prstGeom>
            <a:noFill/>
          </p:spPr>
          <p:txBody>
            <a:bodyPr wrap="square" rtlCol="0">
              <a:spAutoFit/>
            </a:bodyPr>
            <a:lstStyle/>
            <a:p>
              <a:r>
                <a:rPr lang="en-US" dirty="0" smtClean="0">
                  <a:solidFill>
                    <a:srgbClr val="00B050"/>
                  </a:solidFill>
                  <a:latin typeface="Calibri"/>
                  <a:cs typeface="Calibri"/>
                </a:rPr>
                <a:t>+1 </a:t>
              </a:r>
              <a:endParaRPr lang="en-US" dirty="0">
                <a:solidFill>
                  <a:srgbClr val="00B050"/>
                </a:solidFill>
                <a:latin typeface="Calibri"/>
                <a:cs typeface="Calibri"/>
              </a:endParaRPr>
            </a:p>
          </p:txBody>
        </p:sp>
        <p:sp>
          <p:nvSpPr>
            <p:cNvPr id="72" name="TextBox 71"/>
            <p:cNvSpPr txBox="1"/>
            <p:nvPr/>
          </p:nvSpPr>
          <p:spPr>
            <a:xfrm>
              <a:off x="4648200" y="5879068"/>
              <a:ext cx="609600" cy="369332"/>
            </a:xfrm>
            <a:prstGeom prst="rect">
              <a:avLst/>
            </a:prstGeom>
            <a:noFill/>
          </p:spPr>
          <p:txBody>
            <a:bodyPr wrap="square" rtlCol="0">
              <a:spAutoFit/>
            </a:bodyPr>
            <a:lstStyle/>
            <a:p>
              <a:r>
                <a:rPr lang="en-US" dirty="0" smtClean="0">
                  <a:solidFill>
                    <a:srgbClr val="00B050"/>
                  </a:solidFill>
                  <a:latin typeface="Calibri"/>
                  <a:cs typeface="Calibri"/>
                </a:rPr>
                <a:t>+2 </a:t>
              </a:r>
              <a:endParaRPr lang="en-US" dirty="0">
                <a:solidFill>
                  <a:srgbClr val="00B050"/>
                </a:solidFill>
                <a:latin typeface="Calibri"/>
                <a:cs typeface="Calibri"/>
              </a:endParaRPr>
            </a:p>
          </p:txBody>
        </p:sp>
        <p:sp>
          <p:nvSpPr>
            <p:cNvPr id="73" name="TextBox 72"/>
            <p:cNvSpPr txBox="1"/>
            <p:nvPr/>
          </p:nvSpPr>
          <p:spPr>
            <a:xfrm>
              <a:off x="6477000" y="4788415"/>
              <a:ext cx="609600" cy="369332"/>
            </a:xfrm>
            <a:prstGeom prst="rect">
              <a:avLst/>
            </a:prstGeom>
            <a:noFill/>
          </p:spPr>
          <p:txBody>
            <a:bodyPr wrap="square" rtlCol="0">
              <a:spAutoFit/>
            </a:bodyPr>
            <a:lstStyle/>
            <a:p>
              <a:r>
                <a:rPr lang="en-US" dirty="0" smtClean="0">
                  <a:solidFill>
                    <a:srgbClr val="00B050"/>
                  </a:solidFill>
                  <a:latin typeface="Calibri"/>
                  <a:cs typeface="Calibri"/>
                </a:rPr>
                <a:t>+2 </a:t>
              </a:r>
              <a:endParaRPr lang="en-US" dirty="0">
                <a:solidFill>
                  <a:srgbClr val="00B050"/>
                </a:solidFill>
                <a:latin typeface="Calibri"/>
                <a:cs typeface="Calibri"/>
              </a:endParaRPr>
            </a:p>
          </p:txBody>
        </p:sp>
        <p:sp>
          <p:nvSpPr>
            <p:cNvPr id="74" name="TextBox 73"/>
            <p:cNvSpPr txBox="1"/>
            <p:nvPr/>
          </p:nvSpPr>
          <p:spPr>
            <a:xfrm>
              <a:off x="10668000" y="3124200"/>
              <a:ext cx="609600" cy="369332"/>
            </a:xfrm>
            <a:prstGeom prst="rect">
              <a:avLst/>
            </a:prstGeom>
            <a:noFill/>
          </p:spPr>
          <p:txBody>
            <a:bodyPr wrap="square" rtlCol="0">
              <a:spAutoFit/>
            </a:bodyPr>
            <a:lstStyle/>
            <a:p>
              <a:r>
                <a:rPr lang="en-US" dirty="0" smtClean="0">
                  <a:solidFill>
                    <a:srgbClr val="00B050"/>
                  </a:solidFill>
                  <a:latin typeface="Calibri"/>
                  <a:cs typeface="Calibri"/>
                </a:rPr>
                <a:t>-10</a:t>
              </a:r>
              <a:endParaRPr lang="en-US" dirty="0">
                <a:solidFill>
                  <a:srgbClr val="00B050"/>
                </a:solidFill>
                <a:latin typeface="Calibri"/>
                <a:cs typeface="Calibri"/>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atin typeface="Arial" charset="0"/>
              </a:rPr>
              <a:t>Quiz: solving MDPs</a:t>
            </a:r>
          </a:p>
        </p:txBody>
      </p:sp>
      <p:sp>
        <p:nvSpPr>
          <p:cNvPr id="3" name="Content Placeholder 2"/>
          <p:cNvSpPr>
            <a:spLocks noGrp="1"/>
          </p:cNvSpPr>
          <p:nvPr>
            <p:ph idx="1"/>
          </p:nvPr>
        </p:nvSpPr>
        <p:spPr/>
        <p:txBody>
          <a:bodyPr/>
          <a:lstStyle/>
          <a:p>
            <a:r>
              <a:rPr lang="en-US" sz="2400">
                <a:latin typeface="Arial" charset="0"/>
              </a:rPr>
              <a:t>Left and Right actions are 100% successful. </a:t>
            </a:r>
            <a:r>
              <a:rPr lang="el-GR" sz="2400">
                <a:latin typeface="Arial" charset="0"/>
              </a:rPr>
              <a:t>γ</a:t>
            </a:r>
            <a:r>
              <a:rPr lang="en-US" sz="2400">
                <a:latin typeface="Arial" charset="0"/>
              </a:rPr>
              <a:t> = 1.</a:t>
            </a:r>
          </a:p>
          <a:p>
            <a:endParaRPr lang="en-US" sz="2400">
              <a:latin typeface="Arial" charset="0"/>
            </a:endParaRPr>
          </a:p>
          <a:p>
            <a:endParaRPr lang="en-US" sz="2400">
              <a:latin typeface="Arial" charset="0"/>
            </a:endParaRPr>
          </a:p>
          <a:p>
            <a:pPr>
              <a:buFont typeface="Arial" charset="0"/>
              <a:buAutoNum type="arabicPeriod"/>
            </a:pPr>
            <a:endParaRPr lang="en-US" sz="2400">
              <a:latin typeface="Arial" charset="0"/>
            </a:endParaRPr>
          </a:p>
          <a:p>
            <a:pPr>
              <a:buFont typeface="Arial" charset="0"/>
              <a:buAutoNum type="arabicPeriod"/>
            </a:pPr>
            <a:r>
              <a:rPr lang="en-US" sz="2400">
                <a:latin typeface="Arial" charset="0"/>
              </a:rPr>
              <a:t>V</a:t>
            </a:r>
            <a:r>
              <a:rPr lang="en-US" sz="2400" baseline="-25000">
                <a:latin typeface="Arial" charset="0"/>
              </a:rPr>
              <a:t>0</a:t>
            </a:r>
            <a:r>
              <a:rPr lang="en-US" sz="2400">
                <a:latin typeface="Arial" charset="0"/>
              </a:rPr>
              <a:t>(d) =</a:t>
            </a:r>
          </a:p>
          <a:p>
            <a:pPr>
              <a:buFont typeface="Arial" charset="0"/>
              <a:buAutoNum type="arabicPeriod"/>
            </a:pPr>
            <a:r>
              <a:rPr lang="en-US" sz="2400">
                <a:latin typeface="Arial" charset="0"/>
              </a:rPr>
              <a:t>V</a:t>
            </a:r>
            <a:r>
              <a:rPr lang="en-US" sz="2400" baseline="-25000">
                <a:latin typeface="Arial" charset="0"/>
              </a:rPr>
              <a:t>1</a:t>
            </a:r>
            <a:r>
              <a:rPr lang="en-US" sz="2400">
                <a:latin typeface="Arial" charset="0"/>
              </a:rPr>
              <a:t>(d) =</a:t>
            </a:r>
          </a:p>
          <a:p>
            <a:pPr>
              <a:buFont typeface="Arial" charset="0"/>
              <a:buAutoNum type="arabicPeriod"/>
            </a:pPr>
            <a:r>
              <a:rPr lang="en-US" sz="2400">
                <a:latin typeface="Arial" charset="0"/>
              </a:rPr>
              <a:t>V</a:t>
            </a:r>
            <a:r>
              <a:rPr lang="en-US" sz="2400" baseline="-25000">
                <a:latin typeface="Arial" charset="0"/>
              </a:rPr>
              <a:t>2</a:t>
            </a:r>
            <a:r>
              <a:rPr lang="en-US" sz="2400">
                <a:latin typeface="Arial" charset="0"/>
              </a:rPr>
              <a:t>(d) =</a:t>
            </a:r>
          </a:p>
          <a:p>
            <a:pPr>
              <a:buFont typeface="Arial" charset="0"/>
              <a:buAutoNum type="arabicPeriod"/>
            </a:pPr>
            <a:r>
              <a:rPr lang="en-US" sz="2400">
                <a:latin typeface="Arial" charset="0"/>
              </a:rPr>
              <a:t>V</a:t>
            </a:r>
            <a:r>
              <a:rPr lang="en-US" sz="2400" baseline="-25000">
                <a:latin typeface="Arial" charset="0"/>
              </a:rPr>
              <a:t>3</a:t>
            </a:r>
            <a:r>
              <a:rPr lang="en-US" sz="2400">
                <a:latin typeface="Arial" charset="0"/>
              </a:rPr>
              <a:t>(d) =</a:t>
            </a:r>
          </a:p>
          <a:p>
            <a:pPr>
              <a:buFont typeface="Arial" charset="0"/>
              <a:buAutoNum type="arabicPeriod"/>
            </a:pPr>
            <a:r>
              <a:rPr lang="en-US" sz="2400">
                <a:latin typeface="Arial" charset="0"/>
              </a:rPr>
              <a:t>V</a:t>
            </a:r>
            <a:r>
              <a:rPr lang="en-US" sz="2400" baseline="-25000">
                <a:latin typeface="Arial" charset="0"/>
              </a:rPr>
              <a:t>4</a:t>
            </a:r>
            <a:r>
              <a:rPr lang="en-US" sz="2400">
                <a:latin typeface="Arial" charset="0"/>
              </a:rPr>
              <a:t>(d) = </a:t>
            </a:r>
          </a:p>
          <a:p>
            <a:pPr>
              <a:buFont typeface="Arial" charset="0"/>
              <a:buAutoNum type="arabicPeriod"/>
            </a:pPr>
            <a:r>
              <a:rPr lang="en-US" sz="2400">
                <a:latin typeface="Arial" charset="0"/>
              </a:rPr>
              <a:t>V</a:t>
            </a:r>
            <a:r>
              <a:rPr lang="en-US" sz="2400" baseline="-25000">
                <a:latin typeface="Arial" charset="0"/>
              </a:rPr>
              <a:t>5</a:t>
            </a:r>
            <a:r>
              <a:rPr lang="en-US" sz="2400">
                <a:latin typeface="Arial" charset="0"/>
              </a:rPr>
              <a:t>(d) =</a:t>
            </a:r>
          </a:p>
          <a:p>
            <a:endParaRPr lang="en-US" sz="2400">
              <a:latin typeface="Arial" charset="0"/>
            </a:endParaRPr>
          </a:p>
        </p:txBody>
      </p:sp>
      <p:sp>
        <p:nvSpPr>
          <p:cNvPr id="81924"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45786E07-876C-B94A-A8B0-D6FCE79E4450}" type="slidenum">
              <a:rPr lang="en-US" sz="1400">
                <a:solidFill>
                  <a:schemeClr val="tx1"/>
                </a:solidFill>
              </a:rPr>
              <a:pPr/>
              <a:t>110</a:t>
            </a:fld>
            <a:endParaRPr lang="en-US" sz="1400">
              <a:solidFill>
                <a:schemeClr val="tx1"/>
              </a:solidFill>
            </a:endParaRPr>
          </a:p>
        </p:txBody>
      </p:sp>
      <p:pic>
        <p:nvPicPr>
          <p:cNvPr id="81925" name="Picture 3" descr="https://edge.edx.org/c4x/BerkeleyX/CS188x/asset/lec8_q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2286007"/>
            <a:ext cx="49276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14899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atin typeface="Arial" charset="0"/>
              </a:rPr>
              <a:t>Quiz: Value iteration</a:t>
            </a:r>
          </a:p>
        </p:txBody>
      </p:sp>
      <p:sp>
        <p:nvSpPr>
          <p:cNvPr id="98307" name="Content Placeholder 2"/>
          <p:cNvSpPr>
            <a:spLocks noGrp="1"/>
          </p:cNvSpPr>
          <p:nvPr>
            <p:ph idx="1"/>
          </p:nvPr>
        </p:nvSpPr>
        <p:spPr/>
        <p:txBody>
          <a:bodyPr/>
          <a:lstStyle/>
          <a:p>
            <a:r>
              <a:rPr lang="en-US" sz="2400">
                <a:latin typeface="Arial" charset="0"/>
              </a:rPr>
              <a:t>Consider the same gridworld as in the previous quiz (where Left and Right actions are successful 100% of the time). Specifically, the available actions in each state are to move to the neighboring grid squares. From state a, there is also an exit action available, which results in going to the terminal state and collecting a reward of 10. Similarly, in state e, the reward for the exit action is 1. Exit actions are successful 100% of the time.  </a:t>
            </a:r>
          </a:p>
          <a:p>
            <a:r>
              <a:rPr lang="en-US" sz="2400">
                <a:latin typeface="Arial" charset="0"/>
              </a:rPr>
              <a:t>Let discount factor </a:t>
            </a:r>
            <a:r>
              <a:rPr lang="el-GR" sz="2400">
                <a:latin typeface="Arial" charset="0"/>
              </a:rPr>
              <a:t>γ</a:t>
            </a:r>
            <a:r>
              <a:rPr lang="en-US" sz="2400">
                <a:latin typeface="Arial" charset="0"/>
              </a:rPr>
              <a:t> = 0.2</a:t>
            </a:r>
          </a:p>
          <a:p>
            <a:endParaRPr lang="en-US" sz="2400">
              <a:latin typeface="Arial" charset="0"/>
            </a:endParaRPr>
          </a:p>
        </p:txBody>
      </p:sp>
      <p:sp>
        <p:nvSpPr>
          <p:cNvPr id="98308"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0150C328-8244-F345-8CB3-2D57202DE6DE}" type="slidenum">
              <a:rPr lang="en-US" sz="1400">
                <a:solidFill>
                  <a:schemeClr val="tx1"/>
                </a:solidFill>
              </a:rPr>
              <a:pPr/>
              <a:t>111</a:t>
            </a:fld>
            <a:endParaRPr lang="en-US" sz="1400">
              <a:solidFill>
                <a:schemeClr val="tx1"/>
              </a:solidFill>
            </a:endParaRPr>
          </a:p>
        </p:txBody>
      </p:sp>
      <p:pic>
        <p:nvPicPr>
          <p:cNvPr id="98309" name="Picture 3" descr="https://edge.edx.org/c4x/BerkeleyX/CS188x/asset/lec8_q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6970" y="5295900"/>
            <a:ext cx="610023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852988"/>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atin typeface="Arial" charset="0"/>
              </a:rPr>
              <a:t>Quiz: Value iteration</a:t>
            </a:r>
          </a:p>
        </p:txBody>
      </p:sp>
      <p:sp>
        <p:nvSpPr>
          <p:cNvPr id="3" name="Content Placeholder 2"/>
          <p:cNvSpPr>
            <a:spLocks noGrp="1"/>
          </p:cNvSpPr>
          <p:nvPr>
            <p:ph idx="1"/>
          </p:nvPr>
        </p:nvSpPr>
        <p:spPr/>
        <p:txBody>
          <a:bodyPr/>
          <a:lstStyle/>
          <a:p>
            <a:r>
              <a:rPr lang="en-US" sz="2400">
                <a:latin typeface="Arial" charset="0"/>
              </a:rPr>
              <a:t>Left and Right actions are successful 100% of the time</a:t>
            </a:r>
          </a:p>
          <a:p>
            <a:r>
              <a:rPr lang="el-GR" sz="2400">
                <a:latin typeface="Arial" charset="0"/>
              </a:rPr>
              <a:t>γ</a:t>
            </a:r>
            <a:r>
              <a:rPr lang="en-US" sz="2400">
                <a:latin typeface="Arial" charset="0"/>
              </a:rPr>
              <a:t> = 0.2.</a:t>
            </a:r>
          </a:p>
          <a:p>
            <a:endParaRPr lang="en-US" sz="2400">
              <a:latin typeface="Arial" charset="0"/>
            </a:endParaRPr>
          </a:p>
          <a:p>
            <a:endParaRPr lang="en-US" sz="2400">
              <a:latin typeface="Arial" charset="0"/>
            </a:endParaRPr>
          </a:p>
          <a:p>
            <a:pPr>
              <a:buFont typeface="Arial" charset="0"/>
              <a:buAutoNum type="arabicPeriod"/>
            </a:pPr>
            <a:r>
              <a:rPr lang="en-US" sz="2800">
                <a:latin typeface="Arial" charset="0"/>
              </a:rPr>
              <a:t>V*(a) = V</a:t>
            </a:r>
            <a:r>
              <a:rPr lang="en-US" sz="2800" baseline="-25000">
                <a:latin typeface="Arial" charset="0"/>
              </a:rPr>
              <a:t>∞</a:t>
            </a:r>
            <a:r>
              <a:rPr lang="en-US" sz="2800">
                <a:latin typeface="Arial" charset="0"/>
              </a:rPr>
              <a:t>(a) =</a:t>
            </a:r>
          </a:p>
          <a:p>
            <a:pPr>
              <a:buFont typeface="Arial" charset="0"/>
              <a:buAutoNum type="arabicPeriod"/>
            </a:pPr>
            <a:r>
              <a:rPr lang="en-US" sz="2800">
                <a:latin typeface="Arial" charset="0"/>
              </a:rPr>
              <a:t>V*(b) = V</a:t>
            </a:r>
            <a:r>
              <a:rPr lang="en-US" sz="2800" baseline="-25000">
                <a:latin typeface="Arial" charset="0"/>
              </a:rPr>
              <a:t>∞</a:t>
            </a:r>
            <a:r>
              <a:rPr lang="en-US" sz="2800">
                <a:latin typeface="Arial" charset="0"/>
              </a:rPr>
              <a:t>(b) = </a:t>
            </a:r>
          </a:p>
          <a:p>
            <a:pPr>
              <a:buFont typeface="Arial" charset="0"/>
              <a:buAutoNum type="arabicPeriod"/>
            </a:pPr>
            <a:r>
              <a:rPr lang="en-US" sz="2800">
                <a:latin typeface="Arial" charset="0"/>
              </a:rPr>
              <a:t>V*(c) = V</a:t>
            </a:r>
            <a:r>
              <a:rPr lang="en-US" sz="2800" baseline="-25000">
                <a:latin typeface="Arial" charset="0"/>
              </a:rPr>
              <a:t>∞</a:t>
            </a:r>
            <a:r>
              <a:rPr lang="en-US" sz="2800">
                <a:latin typeface="Arial" charset="0"/>
              </a:rPr>
              <a:t>(c) =</a:t>
            </a:r>
          </a:p>
          <a:p>
            <a:pPr>
              <a:buFont typeface="Arial" charset="0"/>
              <a:buAutoNum type="arabicPeriod"/>
            </a:pPr>
            <a:r>
              <a:rPr lang="en-US" sz="2800">
                <a:latin typeface="Arial" charset="0"/>
              </a:rPr>
              <a:t>V*(d) = V</a:t>
            </a:r>
            <a:r>
              <a:rPr lang="en-US" sz="2800" baseline="-25000">
                <a:latin typeface="Arial" charset="0"/>
              </a:rPr>
              <a:t>∞</a:t>
            </a:r>
            <a:r>
              <a:rPr lang="en-US" sz="2800">
                <a:latin typeface="Arial" charset="0"/>
              </a:rPr>
              <a:t> (d) = </a:t>
            </a:r>
          </a:p>
          <a:p>
            <a:pPr>
              <a:buFont typeface="Arial" charset="0"/>
              <a:buAutoNum type="arabicPeriod"/>
            </a:pPr>
            <a:r>
              <a:rPr lang="en-US" sz="2800">
                <a:latin typeface="Arial" charset="0"/>
              </a:rPr>
              <a:t>V*(e) = V</a:t>
            </a:r>
            <a:r>
              <a:rPr lang="en-US" sz="2800" baseline="-25000">
                <a:latin typeface="Arial" charset="0"/>
              </a:rPr>
              <a:t>∞</a:t>
            </a:r>
            <a:r>
              <a:rPr lang="en-US" sz="2800">
                <a:latin typeface="Arial" charset="0"/>
              </a:rPr>
              <a:t> (e) =</a:t>
            </a:r>
          </a:p>
        </p:txBody>
      </p:sp>
      <p:sp>
        <p:nvSpPr>
          <p:cNvPr id="99332"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CC9EEAFB-4A6B-B849-8288-7B227B2FA3A0}" type="slidenum">
              <a:rPr lang="en-US" sz="1400">
                <a:solidFill>
                  <a:schemeClr val="tx1"/>
                </a:solidFill>
              </a:rPr>
              <a:pPr/>
              <a:t>112</a:t>
            </a:fld>
            <a:endParaRPr lang="en-US" sz="1400">
              <a:solidFill>
                <a:schemeClr val="tx1"/>
              </a:solidFill>
            </a:endParaRPr>
          </a:p>
        </p:txBody>
      </p:sp>
      <p:pic>
        <p:nvPicPr>
          <p:cNvPr id="99333" name="Picture 3" descr="https://edge.edx.org/c4x/BerkeleyX/CS188x/asset/lec8_q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2209800"/>
            <a:ext cx="45720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18701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atin typeface="Arial" charset="0"/>
              </a:rPr>
              <a:t>Quiz: Policy evaluation</a:t>
            </a:r>
          </a:p>
        </p:txBody>
      </p:sp>
      <p:sp>
        <p:nvSpPr>
          <p:cNvPr id="73731" name="Content Placeholder 2"/>
          <p:cNvSpPr>
            <a:spLocks noGrp="1"/>
          </p:cNvSpPr>
          <p:nvPr>
            <p:ph idx="1"/>
          </p:nvPr>
        </p:nvSpPr>
        <p:spPr/>
        <p:txBody>
          <a:bodyPr/>
          <a:lstStyle/>
          <a:p>
            <a:r>
              <a:rPr lang="en-US" sz="2000">
                <a:latin typeface="Arial" charset="0"/>
              </a:rPr>
              <a:t>Consider the same gridworld as in the previous quiz, where Left and Right actions are successful 100% of the time.</a:t>
            </a:r>
          </a:p>
          <a:p>
            <a:endParaRPr lang="en-US" sz="2000">
              <a:latin typeface="Arial" charset="0"/>
            </a:endParaRPr>
          </a:p>
          <a:p>
            <a:r>
              <a:rPr lang="en-US" sz="2000">
                <a:latin typeface="Arial" charset="0"/>
              </a:rPr>
              <a:t>Specifically, the available actions in each state are to move to the neighboring grid squares. From state a, there is also an exit action available, which results in going to the terminal state and collecting a reward of 10. Similarly, in state e, the reward for the exit action is 1. Exit actions are successful 100% of the time.</a:t>
            </a:r>
          </a:p>
          <a:p>
            <a:endParaRPr lang="en-US" sz="2000">
              <a:latin typeface="Arial" charset="0"/>
            </a:endParaRPr>
          </a:p>
          <a:p>
            <a:r>
              <a:rPr lang="en-US" sz="2000">
                <a:latin typeface="Arial" charset="0"/>
              </a:rPr>
              <a:t>The discount factor (γ) is 1.</a:t>
            </a:r>
          </a:p>
        </p:txBody>
      </p:sp>
      <p:sp>
        <p:nvSpPr>
          <p:cNvPr id="73732"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311C1150-0FC3-664F-88C2-2DCC4FDBCE7D}" type="slidenum">
              <a:rPr lang="en-US" sz="1400">
                <a:solidFill>
                  <a:schemeClr val="tx1"/>
                </a:solidFill>
              </a:rPr>
              <a:pPr/>
              <a:t>113</a:t>
            </a:fld>
            <a:endParaRPr lang="en-US" sz="1400">
              <a:solidFill>
                <a:schemeClr val="tx1"/>
              </a:solidFill>
            </a:endParaRPr>
          </a:p>
        </p:txBody>
      </p:sp>
      <p:pic>
        <p:nvPicPr>
          <p:cNvPr id="73733" name="Picture 3" descr="https://edge.edx.org/c4x/BerkeleyX/CS188x-1/asset/lec9_q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0" y="5330825"/>
            <a:ext cx="4368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215860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atin typeface="Arial" charset="0"/>
              </a:rPr>
              <a:t>Quiz: Policy evaluation</a:t>
            </a:r>
          </a:p>
        </p:txBody>
      </p:sp>
      <p:sp>
        <p:nvSpPr>
          <p:cNvPr id="3" name="Content Placeholder 2"/>
          <p:cNvSpPr>
            <a:spLocks noGrp="1"/>
          </p:cNvSpPr>
          <p:nvPr>
            <p:ph idx="1"/>
          </p:nvPr>
        </p:nvSpPr>
        <p:spPr/>
        <p:txBody>
          <a:bodyPr/>
          <a:lstStyle/>
          <a:p>
            <a:endParaRPr lang="en-US" sz="2000">
              <a:latin typeface="Arial" charset="0"/>
            </a:endParaRPr>
          </a:p>
          <a:p>
            <a:endParaRPr lang="en-US" sz="2000">
              <a:latin typeface="Arial" charset="0"/>
            </a:endParaRPr>
          </a:p>
          <a:p>
            <a:endParaRPr lang="en-US" sz="2000">
              <a:latin typeface="Arial" charset="0"/>
            </a:endParaRPr>
          </a:p>
          <a:p>
            <a:r>
              <a:rPr lang="en-US" sz="2000">
                <a:latin typeface="Arial" charset="0"/>
              </a:rPr>
              <a:t>Consider the policy </a:t>
            </a:r>
            <a:r>
              <a:rPr lang="el-GR" sz="2000">
                <a:latin typeface="Arial" charset="0"/>
              </a:rPr>
              <a:t>π</a:t>
            </a:r>
            <a:r>
              <a:rPr lang="en-US" sz="2000" baseline="-25000">
                <a:latin typeface="Arial" charset="0"/>
              </a:rPr>
              <a:t>1</a:t>
            </a:r>
            <a:r>
              <a:rPr lang="en-US" sz="2000">
                <a:latin typeface="Arial" charset="0"/>
              </a:rPr>
              <a:t> shown here:</a:t>
            </a:r>
          </a:p>
          <a:p>
            <a:endParaRPr lang="en-US" sz="2000">
              <a:latin typeface="Arial" charset="0"/>
            </a:endParaRP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1</a:t>
            </a:r>
            <a:r>
              <a:rPr lang="en-US" sz="2000">
                <a:latin typeface="Arial" charset="0"/>
              </a:rPr>
              <a:t>(a)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1 </a:t>
            </a:r>
            <a:r>
              <a:rPr lang="en-US" sz="2000">
                <a:latin typeface="Arial" charset="0"/>
              </a:rPr>
              <a:t>(b) =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1 </a:t>
            </a:r>
            <a:r>
              <a:rPr lang="en-US" sz="2000">
                <a:latin typeface="Arial" charset="0"/>
              </a:rPr>
              <a:t>(c) =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1</a:t>
            </a:r>
            <a:r>
              <a:rPr lang="en-US" sz="2000">
                <a:latin typeface="Arial" charset="0"/>
              </a:rPr>
              <a:t>(d) =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1 </a:t>
            </a:r>
            <a:r>
              <a:rPr lang="en-US" sz="2000">
                <a:latin typeface="Arial" charset="0"/>
              </a:rPr>
              <a:t>(e) = </a:t>
            </a:r>
          </a:p>
          <a:p>
            <a:endParaRPr lang="en-US" sz="2000">
              <a:latin typeface="Arial" charset="0"/>
            </a:endParaRPr>
          </a:p>
          <a:p>
            <a:endParaRPr lang="en-US" sz="2000">
              <a:latin typeface="Arial" charset="0"/>
            </a:endParaRPr>
          </a:p>
        </p:txBody>
      </p:sp>
      <p:sp>
        <p:nvSpPr>
          <p:cNvPr id="74756"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6C44C444-60FE-7047-A550-542DE355BBA0}" type="slidenum">
              <a:rPr lang="en-US" sz="1400">
                <a:solidFill>
                  <a:schemeClr val="tx1"/>
                </a:solidFill>
              </a:rPr>
              <a:pPr/>
              <a:t>114</a:t>
            </a:fld>
            <a:endParaRPr lang="en-US" sz="1400">
              <a:solidFill>
                <a:schemeClr val="tx1"/>
              </a:solidFill>
            </a:endParaRPr>
          </a:p>
        </p:txBody>
      </p:sp>
      <p:pic>
        <p:nvPicPr>
          <p:cNvPr id="74757" name="Picture 3" descr="https://edge.edx.org/c4x/BerkeleyX/CS188x-1/asset/lec9_q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4368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https://edge.edx.org/c4x/BerkeleyX/CS188x-1/asset/lec9_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135" y="2592388"/>
            <a:ext cx="4284133"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34821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atin typeface="Arial" charset="0"/>
              </a:rPr>
              <a:t>Quiz: Policy evaluation</a:t>
            </a:r>
          </a:p>
        </p:txBody>
      </p:sp>
      <p:sp>
        <p:nvSpPr>
          <p:cNvPr id="3" name="Content Placeholder 2"/>
          <p:cNvSpPr>
            <a:spLocks noGrp="1"/>
          </p:cNvSpPr>
          <p:nvPr>
            <p:ph idx="1"/>
          </p:nvPr>
        </p:nvSpPr>
        <p:spPr/>
        <p:txBody>
          <a:bodyPr/>
          <a:lstStyle/>
          <a:p>
            <a:endParaRPr lang="en-US" sz="2000">
              <a:latin typeface="Arial" charset="0"/>
            </a:endParaRPr>
          </a:p>
          <a:p>
            <a:endParaRPr lang="en-US" sz="2000">
              <a:latin typeface="Arial" charset="0"/>
            </a:endParaRPr>
          </a:p>
          <a:p>
            <a:endParaRPr lang="en-US" sz="2000">
              <a:latin typeface="Arial" charset="0"/>
            </a:endParaRPr>
          </a:p>
          <a:p>
            <a:r>
              <a:rPr lang="en-US" sz="2000">
                <a:latin typeface="Arial" charset="0"/>
              </a:rPr>
              <a:t>Consider the policy </a:t>
            </a:r>
            <a:r>
              <a:rPr lang="el-GR" sz="2000">
                <a:latin typeface="Arial" charset="0"/>
              </a:rPr>
              <a:t>π</a:t>
            </a:r>
            <a:r>
              <a:rPr lang="en-US" sz="2000" baseline="-25000">
                <a:latin typeface="Arial" charset="0"/>
              </a:rPr>
              <a:t>2</a:t>
            </a:r>
            <a:r>
              <a:rPr lang="en-US" sz="2000">
                <a:latin typeface="Arial" charset="0"/>
              </a:rPr>
              <a:t> shown here:</a:t>
            </a:r>
          </a:p>
          <a:p>
            <a:endParaRPr lang="en-US" sz="2000">
              <a:latin typeface="Arial" charset="0"/>
            </a:endParaRP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2</a:t>
            </a:r>
            <a:r>
              <a:rPr lang="en-US" sz="2000">
                <a:latin typeface="Arial" charset="0"/>
              </a:rPr>
              <a:t>(a)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2 </a:t>
            </a:r>
            <a:r>
              <a:rPr lang="en-US" sz="2000">
                <a:latin typeface="Arial" charset="0"/>
              </a:rPr>
              <a:t>(b) =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2 </a:t>
            </a:r>
            <a:r>
              <a:rPr lang="en-US" sz="2000">
                <a:latin typeface="Arial" charset="0"/>
              </a:rPr>
              <a:t>(c) =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2</a:t>
            </a:r>
            <a:r>
              <a:rPr lang="en-US" sz="2000">
                <a:latin typeface="Arial" charset="0"/>
              </a:rPr>
              <a:t>(d) = </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2 </a:t>
            </a:r>
            <a:r>
              <a:rPr lang="en-US" sz="2000">
                <a:latin typeface="Arial" charset="0"/>
              </a:rPr>
              <a:t>(e) = </a:t>
            </a:r>
          </a:p>
          <a:p>
            <a:endParaRPr lang="en-US" sz="2000">
              <a:latin typeface="Arial" charset="0"/>
            </a:endParaRPr>
          </a:p>
          <a:p>
            <a:endParaRPr lang="en-US" sz="2000">
              <a:latin typeface="Arial" charset="0"/>
            </a:endParaRPr>
          </a:p>
        </p:txBody>
      </p:sp>
      <p:sp>
        <p:nvSpPr>
          <p:cNvPr id="76804"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5FFE81F6-8D1E-C242-A4DE-EECBFD893D79}" type="slidenum">
              <a:rPr lang="en-US" sz="1400">
                <a:solidFill>
                  <a:schemeClr val="tx1"/>
                </a:solidFill>
              </a:rPr>
              <a:pPr/>
              <a:t>115</a:t>
            </a:fld>
            <a:endParaRPr lang="en-US" sz="1400">
              <a:solidFill>
                <a:schemeClr val="tx1"/>
              </a:solidFill>
            </a:endParaRPr>
          </a:p>
        </p:txBody>
      </p:sp>
      <p:pic>
        <p:nvPicPr>
          <p:cNvPr id="76805" name="Picture 3" descr="https://edge.edx.org/c4x/BerkeleyX/CS188x-1/asset/lec9_q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43688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2" descr="https://edge.edx.org/c4x/BerkeleyX/CS188x-1/asset/lec9_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2627313"/>
            <a:ext cx="5054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92056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atin typeface="Arial" charset="0"/>
              </a:rPr>
              <a:t>Quiz: policy iteration</a:t>
            </a:r>
          </a:p>
        </p:txBody>
      </p:sp>
      <p:sp>
        <p:nvSpPr>
          <p:cNvPr id="95235" name="Content Placeholder 2"/>
          <p:cNvSpPr>
            <a:spLocks noGrp="1"/>
          </p:cNvSpPr>
          <p:nvPr>
            <p:ph idx="1"/>
          </p:nvPr>
        </p:nvSpPr>
        <p:spPr/>
        <p:txBody>
          <a:bodyPr/>
          <a:lstStyle/>
          <a:p>
            <a:r>
              <a:rPr lang="en-US" sz="2000">
                <a:latin typeface="Arial" charset="0"/>
              </a:rPr>
              <a:t>Consider the same gridworld as in the previous quiz, where Left and Right actions are successful 100% of the time.</a:t>
            </a:r>
          </a:p>
          <a:p>
            <a:endParaRPr lang="en-US" sz="2000">
              <a:latin typeface="Arial" charset="0"/>
            </a:endParaRPr>
          </a:p>
          <a:p>
            <a:r>
              <a:rPr lang="en-US" sz="2000">
                <a:latin typeface="Arial" charset="0"/>
              </a:rPr>
              <a:t>Specifically, the available actions in each state are to move to the neighboring grid squares. From state a, there is also an exit action available, which results in going to the terminal state and collecting a reward of 10. Similarly, in state e, the reward for the exit action is 1. Exit actions are successful 100% of the time.</a:t>
            </a:r>
          </a:p>
          <a:p>
            <a:endParaRPr lang="en-US" sz="2000">
              <a:latin typeface="Arial" charset="0"/>
            </a:endParaRPr>
          </a:p>
          <a:p>
            <a:r>
              <a:rPr lang="en-US" sz="2000">
                <a:latin typeface="Arial" charset="0"/>
              </a:rPr>
              <a:t>The discount factor (γ) is 0.9.</a:t>
            </a:r>
          </a:p>
        </p:txBody>
      </p:sp>
      <p:sp>
        <p:nvSpPr>
          <p:cNvPr id="95236"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F61EC2E7-EDBE-1E44-B9AE-7FC92B5C728C}" type="slidenum">
              <a:rPr lang="en-US" sz="1400">
                <a:solidFill>
                  <a:schemeClr val="tx1"/>
                </a:solidFill>
              </a:rPr>
              <a:pPr/>
              <a:t>116</a:t>
            </a:fld>
            <a:endParaRPr lang="en-US" sz="1400">
              <a:solidFill>
                <a:schemeClr val="tx1"/>
              </a:solidFill>
            </a:endParaRPr>
          </a:p>
        </p:txBody>
      </p:sp>
      <p:pic>
        <p:nvPicPr>
          <p:cNvPr id="95237" name="Picture 3" descr="https://edge.edx.org/c4x/BerkeleyX/CS188x-1/asset/lec9_q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685" y="5203825"/>
            <a:ext cx="4982633"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45977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atin typeface="Arial" charset="0"/>
              </a:rPr>
              <a:t>Quiz: policy iteration – part 1</a:t>
            </a:r>
          </a:p>
        </p:txBody>
      </p:sp>
      <p:sp>
        <p:nvSpPr>
          <p:cNvPr id="3" name="Content Placeholder 2"/>
          <p:cNvSpPr>
            <a:spLocks noGrp="1"/>
          </p:cNvSpPr>
          <p:nvPr>
            <p:ph idx="1"/>
          </p:nvPr>
        </p:nvSpPr>
        <p:spPr/>
        <p:txBody>
          <a:bodyPr/>
          <a:lstStyle/>
          <a:p>
            <a:r>
              <a:rPr lang="en-US" sz="2000">
                <a:latin typeface="Arial" charset="0"/>
              </a:rPr>
              <a:t>Left and Right actions are successful 100% of the time.</a:t>
            </a:r>
          </a:p>
          <a:p>
            <a:r>
              <a:rPr lang="en-US" sz="2000">
                <a:latin typeface="Arial" charset="0"/>
              </a:rPr>
              <a:t>The discount factor (γ) is 0.9.</a:t>
            </a:r>
          </a:p>
          <a:p>
            <a:endParaRPr lang="en-US" sz="2000">
              <a:latin typeface="Arial" charset="0"/>
            </a:endParaRPr>
          </a:p>
          <a:p>
            <a:endParaRPr lang="en-US" sz="2000">
              <a:latin typeface="Arial" charset="0"/>
            </a:endParaRPr>
          </a:p>
          <a:p>
            <a:endParaRPr lang="en-US" sz="2000">
              <a:latin typeface="Arial" charset="0"/>
            </a:endParaRPr>
          </a:p>
          <a:p>
            <a:r>
              <a:rPr lang="en-US" sz="2000">
                <a:latin typeface="Arial" charset="0"/>
              </a:rPr>
              <a:t>Consider the policy here</a:t>
            </a:r>
          </a:p>
          <a:p>
            <a:endParaRPr lang="en-US" sz="2000">
              <a:latin typeface="Arial" charset="0"/>
            </a:endParaRP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i</a:t>
            </a:r>
            <a:r>
              <a:rPr lang="en-US" sz="2000">
                <a:latin typeface="Arial" charset="0"/>
              </a:rPr>
              <a:t>(a)=</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i</a:t>
            </a:r>
            <a:r>
              <a:rPr lang="en-US" sz="2000">
                <a:latin typeface="Arial" charset="0"/>
              </a:rPr>
              <a:t>(b)=</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i</a:t>
            </a:r>
            <a:r>
              <a:rPr lang="en-US" sz="2000">
                <a:latin typeface="Arial" charset="0"/>
              </a:rPr>
              <a:t>(c)=</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i</a:t>
            </a:r>
            <a:r>
              <a:rPr lang="en-US" sz="2000">
                <a:latin typeface="Arial" charset="0"/>
              </a:rPr>
              <a:t>(d)=</a:t>
            </a:r>
          </a:p>
          <a:p>
            <a:pPr>
              <a:buFont typeface="Arial" charset="0"/>
              <a:buAutoNum type="arabicPeriod"/>
            </a:pPr>
            <a:r>
              <a:rPr lang="en-US" sz="2000">
                <a:latin typeface="Arial" charset="0"/>
              </a:rPr>
              <a:t>V</a:t>
            </a:r>
            <a:r>
              <a:rPr lang="el-GR" sz="2000" baseline="30000">
                <a:latin typeface="Arial" charset="0"/>
              </a:rPr>
              <a:t>π</a:t>
            </a:r>
            <a:r>
              <a:rPr lang="en-US" sz="2000" baseline="30000">
                <a:latin typeface="Arial" charset="0"/>
              </a:rPr>
              <a:t>i</a:t>
            </a:r>
            <a:r>
              <a:rPr lang="en-US" sz="2000">
                <a:latin typeface="Arial" charset="0"/>
              </a:rPr>
              <a:t>(e)=</a:t>
            </a:r>
          </a:p>
          <a:p>
            <a:pPr>
              <a:buFont typeface="Wingdings" charset="0"/>
              <a:buNone/>
            </a:pPr>
            <a:r>
              <a:rPr lang="en-US" sz="2000">
                <a:latin typeface="Arial" charset="0"/>
              </a:rPr>
              <a:t/>
            </a:r>
            <a:br>
              <a:rPr lang="en-US" sz="2000">
                <a:latin typeface="Arial" charset="0"/>
              </a:rPr>
            </a:br>
            <a:endParaRPr lang="en-US" sz="2000">
              <a:latin typeface="Arial" charset="0"/>
            </a:endParaRPr>
          </a:p>
        </p:txBody>
      </p:sp>
      <p:sp>
        <p:nvSpPr>
          <p:cNvPr id="96260"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CC00618B-CC54-8542-85CD-E1F0823B3D20}" type="slidenum">
              <a:rPr lang="en-US" sz="1400">
                <a:solidFill>
                  <a:schemeClr val="tx1"/>
                </a:solidFill>
              </a:rPr>
              <a:pPr/>
              <a:t>117</a:t>
            </a:fld>
            <a:endParaRPr lang="en-US" sz="1400">
              <a:solidFill>
                <a:schemeClr val="tx1"/>
              </a:solidFill>
            </a:endParaRPr>
          </a:p>
        </p:txBody>
      </p:sp>
      <p:pic>
        <p:nvPicPr>
          <p:cNvPr id="96261" name="Picture 3" descr="https://edge.edx.org/c4x/BerkeleyX/CS188x-1/asset/lec9_q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936750"/>
            <a:ext cx="428836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s://edge.edx.org/c4x/BerkeleyX/CS188x-1/asset/lec9_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384" y="3317875"/>
            <a:ext cx="54356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70374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atin typeface="Arial" charset="0"/>
              </a:rPr>
              <a:t>Quiz: policy iteration – part 2</a:t>
            </a:r>
          </a:p>
        </p:txBody>
      </p:sp>
      <p:sp>
        <p:nvSpPr>
          <p:cNvPr id="3" name="Content Placeholder 2"/>
          <p:cNvSpPr>
            <a:spLocks noGrp="1"/>
          </p:cNvSpPr>
          <p:nvPr>
            <p:ph idx="1"/>
          </p:nvPr>
        </p:nvSpPr>
        <p:spPr>
          <a:xfrm>
            <a:off x="609600" y="1600201"/>
            <a:ext cx="5725584" cy="4525963"/>
          </a:xfrm>
        </p:spPr>
        <p:txBody>
          <a:bodyPr/>
          <a:lstStyle/>
          <a:p>
            <a:r>
              <a:rPr lang="en-US" sz="2000">
                <a:latin typeface="Arial" charset="0"/>
              </a:rPr>
              <a:t>Perform a policy improvement step, using the values from part 1 as the current policy</a:t>
            </a:r>
            <a:r>
              <a:rPr lang="ja-JP" altLang="en-US" sz="2000">
                <a:latin typeface="Arial" charset="0"/>
              </a:rPr>
              <a:t>’</a:t>
            </a:r>
            <a:r>
              <a:rPr lang="en-US" sz="2000">
                <a:latin typeface="Arial" charset="0"/>
              </a:rPr>
              <a:t>s values.</a:t>
            </a:r>
          </a:p>
          <a:p>
            <a:r>
              <a:rPr lang="en-US" sz="2000">
                <a:latin typeface="Arial" charset="0"/>
              </a:rPr>
              <a:t>The discount factor (γ) is 0.9.</a:t>
            </a:r>
          </a:p>
          <a:p>
            <a:endParaRPr lang="en-US" sz="2000">
              <a:latin typeface="Arial" charset="0"/>
            </a:endParaRPr>
          </a:p>
          <a:p>
            <a:pPr>
              <a:buFont typeface="Wingdings" charset="0"/>
              <a:buNone/>
            </a:pPr>
            <a:r>
              <a:rPr lang="en-US" sz="2000">
                <a:latin typeface="Arial" charset="0"/>
              </a:rPr>
              <a:t/>
            </a:r>
            <a:br>
              <a:rPr lang="en-US" sz="2000">
                <a:latin typeface="Arial" charset="0"/>
              </a:rPr>
            </a:br>
            <a:endParaRPr lang="en-US" sz="2000">
              <a:latin typeface="Arial" charset="0"/>
            </a:endParaRPr>
          </a:p>
        </p:txBody>
      </p:sp>
      <p:sp>
        <p:nvSpPr>
          <p:cNvPr id="98308" name="Slide Number Placeholder 3"/>
          <p:cNvSpPr>
            <a:spLocks noGrp="1"/>
          </p:cNvSpPr>
          <p:nvPr>
            <p:ph type="sldNum" sz="quarter" idx="4294967295"/>
          </p:nvPr>
        </p:nvSpPr>
        <p:spPr>
          <a:xfrm>
            <a:off x="9347200" y="6553200"/>
            <a:ext cx="2844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fld id="{13FEBA06-C7E1-734D-99F0-A0B7D39005F0}" type="slidenum">
              <a:rPr lang="en-US" sz="1400">
                <a:solidFill>
                  <a:schemeClr val="tx1"/>
                </a:solidFill>
              </a:rPr>
              <a:pPr/>
              <a:t>118</a:t>
            </a:fld>
            <a:endParaRPr lang="en-US" sz="1400">
              <a:solidFill>
                <a:schemeClr val="tx1"/>
              </a:solidFill>
            </a:endParaRPr>
          </a:p>
        </p:txBody>
      </p:sp>
      <p:pic>
        <p:nvPicPr>
          <p:cNvPr id="98309" name="Picture 3" descr="https://edge.edx.org/c4x/BerkeleyX/CS188x-1/asset/lec9_q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1" y="1600200"/>
            <a:ext cx="428836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2" descr="https://edge.edx.org/c4x/BerkeleyX/CS188x-1/asset/lec9_p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5184" y="2903538"/>
            <a:ext cx="54356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Box 4"/>
          <p:cNvSpPr txBox="1">
            <a:spLocks noChangeArrowheads="1"/>
          </p:cNvSpPr>
          <p:nvPr/>
        </p:nvSpPr>
        <p:spPr bwMode="auto">
          <a:xfrm>
            <a:off x="615951" y="3463926"/>
            <a:ext cx="71120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accent2"/>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buFont typeface="Wingdings" charset="0"/>
              <a:defRPr sz="2000">
                <a:solidFill>
                  <a:schemeClr val="tx1"/>
                </a:solidFill>
                <a:latin typeface="Arial" charset="0"/>
                <a:ea typeface="ＭＳ Ｐゴシック" charset="0"/>
              </a:defRPr>
            </a:lvl6pPr>
            <a:lvl7pPr eaLnBrk="0" hangingPunct="0">
              <a:buFont typeface="Wingdings" charset="0"/>
              <a:defRPr sz="2000">
                <a:solidFill>
                  <a:schemeClr val="tx1"/>
                </a:solidFill>
                <a:latin typeface="Arial" charset="0"/>
                <a:ea typeface="ＭＳ Ｐゴシック" charset="0"/>
              </a:defRPr>
            </a:lvl7pPr>
            <a:lvl8pPr eaLnBrk="0" hangingPunct="0">
              <a:buFont typeface="Wingdings" charset="0"/>
              <a:defRPr sz="2000">
                <a:solidFill>
                  <a:schemeClr val="tx1"/>
                </a:solidFill>
                <a:latin typeface="Arial" charset="0"/>
                <a:ea typeface="ＭＳ Ｐゴシック" charset="0"/>
              </a:defRPr>
            </a:lvl8pPr>
            <a:lvl9pPr eaLnBrk="0" hangingPunct="0">
              <a:buFont typeface="Wingdings" charset="0"/>
              <a:defRPr sz="2000">
                <a:solidFill>
                  <a:schemeClr val="tx1"/>
                </a:solidFill>
                <a:latin typeface="Arial" charset="0"/>
                <a:ea typeface="ＭＳ Ｐゴシック" charset="0"/>
              </a:defRPr>
            </a:lvl9pPr>
          </a:lstStyle>
          <a:p>
            <a:pPr>
              <a:spcBef>
                <a:spcPts val="1200"/>
              </a:spcBef>
              <a:buFont typeface="Arial" charset="0"/>
              <a:buAutoNum type="arabicPeriod"/>
            </a:pPr>
            <a:r>
              <a:rPr lang="el-GR" sz="2400">
                <a:solidFill>
                  <a:schemeClr val="tx1"/>
                </a:solidFill>
              </a:rPr>
              <a:t>π</a:t>
            </a:r>
            <a:r>
              <a:rPr lang="en-US" sz="2400" baseline="-25000">
                <a:solidFill>
                  <a:schemeClr val="tx1"/>
                </a:solidFill>
              </a:rPr>
              <a:t>i+1</a:t>
            </a:r>
            <a:r>
              <a:rPr lang="en-US" sz="2400">
                <a:solidFill>
                  <a:schemeClr val="tx1"/>
                </a:solidFill>
              </a:rPr>
              <a:t>(a) = Exit or Right? </a:t>
            </a:r>
          </a:p>
          <a:p>
            <a:pPr>
              <a:spcBef>
                <a:spcPts val="1200"/>
              </a:spcBef>
              <a:buFont typeface="Arial" charset="0"/>
              <a:buAutoNum type="arabicPeriod"/>
            </a:pPr>
            <a:r>
              <a:rPr lang="el-GR" sz="2400">
                <a:solidFill>
                  <a:schemeClr val="tx1"/>
                </a:solidFill>
              </a:rPr>
              <a:t>π</a:t>
            </a:r>
            <a:r>
              <a:rPr lang="en-US" sz="2400" baseline="-25000">
                <a:solidFill>
                  <a:schemeClr val="tx1"/>
                </a:solidFill>
              </a:rPr>
              <a:t>i+1</a:t>
            </a:r>
            <a:r>
              <a:rPr lang="en-US" sz="2400">
                <a:solidFill>
                  <a:schemeClr val="tx1"/>
                </a:solidFill>
              </a:rPr>
              <a:t>(b) = Left or Right? </a:t>
            </a:r>
          </a:p>
          <a:p>
            <a:pPr>
              <a:spcBef>
                <a:spcPts val="1200"/>
              </a:spcBef>
              <a:buFont typeface="Arial" charset="0"/>
              <a:buAutoNum type="arabicPeriod"/>
            </a:pPr>
            <a:r>
              <a:rPr lang="el-GR" sz="2400">
                <a:solidFill>
                  <a:schemeClr val="tx1"/>
                </a:solidFill>
              </a:rPr>
              <a:t>π</a:t>
            </a:r>
            <a:r>
              <a:rPr lang="en-US" sz="2400" baseline="-25000">
                <a:solidFill>
                  <a:schemeClr val="tx1"/>
                </a:solidFill>
              </a:rPr>
              <a:t>i+1</a:t>
            </a:r>
            <a:r>
              <a:rPr lang="en-US" sz="2400">
                <a:solidFill>
                  <a:schemeClr val="tx1"/>
                </a:solidFill>
              </a:rPr>
              <a:t>(c) = Left or Right? </a:t>
            </a:r>
          </a:p>
          <a:p>
            <a:pPr>
              <a:spcBef>
                <a:spcPts val="1200"/>
              </a:spcBef>
              <a:buFont typeface="Arial" charset="0"/>
              <a:buAutoNum type="arabicPeriod"/>
            </a:pPr>
            <a:r>
              <a:rPr lang="el-GR" sz="2400">
                <a:solidFill>
                  <a:schemeClr val="tx1"/>
                </a:solidFill>
              </a:rPr>
              <a:t>π</a:t>
            </a:r>
            <a:r>
              <a:rPr lang="en-US" sz="2400" baseline="-25000">
                <a:solidFill>
                  <a:schemeClr val="tx1"/>
                </a:solidFill>
              </a:rPr>
              <a:t>i+1</a:t>
            </a:r>
            <a:r>
              <a:rPr lang="en-US" sz="2400">
                <a:solidFill>
                  <a:schemeClr val="tx1"/>
                </a:solidFill>
              </a:rPr>
              <a:t>(d) = Left or Right? </a:t>
            </a:r>
          </a:p>
          <a:p>
            <a:pPr>
              <a:spcBef>
                <a:spcPts val="1200"/>
              </a:spcBef>
              <a:buFont typeface="Arial" charset="0"/>
              <a:buAutoNum type="arabicPeriod"/>
            </a:pPr>
            <a:r>
              <a:rPr lang="el-GR" sz="2400">
                <a:solidFill>
                  <a:schemeClr val="tx1"/>
                </a:solidFill>
              </a:rPr>
              <a:t>π</a:t>
            </a:r>
            <a:r>
              <a:rPr lang="en-US" sz="2400" baseline="-25000">
                <a:solidFill>
                  <a:schemeClr val="tx1"/>
                </a:solidFill>
              </a:rPr>
              <a:t>i+1</a:t>
            </a:r>
            <a:r>
              <a:rPr lang="en-US" sz="2400">
                <a:solidFill>
                  <a:schemeClr val="tx1"/>
                </a:solidFill>
              </a:rPr>
              <a:t>(e) = Left or Exit? </a:t>
            </a:r>
          </a:p>
          <a:p>
            <a:pPr>
              <a:spcBef>
                <a:spcPts val="1200"/>
              </a:spcBef>
              <a:buFont typeface="Arial" charset="0"/>
              <a:buAutoNum type="arabicPeriod"/>
            </a:pPr>
            <a:endParaRPr lang="en-US" sz="2400">
              <a:solidFill>
                <a:schemeClr val="tx1"/>
              </a:solidFill>
            </a:endParaRPr>
          </a:p>
          <a:p>
            <a:pPr>
              <a:spcBef>
                <a:spcPts val="1200"/>
              </a:spcBef>
              <a:buFont typeface="Arial" charset="0"/>
              <a:buAutoNum type="arabicPeriod"/>
            </a:pPr>
            <a:endParaRPr lang="en-US" sz="2400">
              <a:solidFill>
                <a:schemeClr val="tx1"/>
              </a:solidFill>
            </a:endParaRPr>
          </a:p>
          <a:p>
            <a:pPr>
              <a:spcBef>
                <a:spcPts val="1200"/>
              </a:spcBef>
              <a:buFont typeface="Arial" charset="0"/>
              <a:buAutoNum type="arabicPeriod"/>
            </a:pPr>
            <a:endParaRPr lang="en-US" sz="2400">
              <a:solidFill>
                <a:schemeClr val="tx1"/>
              </a:solidFill>
            </a:endParaRPr>
          </a:p>
          <a:p>
            <a:pPr>
              <a:spcBef>
                <a:spcPts val="1200"/>
              </a:spcBef>
              <a:buFont typeface="Arial" charset="0"/>
              <a:buAutoNum type="arabicPeriod"/>
            </a:pPr>
            <a:endParaRPr lang="en-US" sz="2400">
              <a:solidFill>
                <a:schemeClr val="tx1"/>
              </a:solidFill>
            </a:endParaRPr>
          </a:p>
        </p:txBody>
      </p:sp>
      <p:pic>
        <p:nvPicPr>
          <p:cNvPr id="9" name="Picture 5" descr="txp_fi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403352" y="6126163"/>
            <a:ext cx="973243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9212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68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680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680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6807">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68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Racing Search Tree</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43369" y="1295412"/>
            <a:ext cx="928191" cy="610285"/>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54649" y="3124200"/>
            <a:ext cx="1014615" cy="639346"/>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24564" y="4941332"/>
            <a:ext cx="984797" cy="697468"/>
          </a:xfrm>
          <a:prstGeom prst="rect">
            <a:avLst/>
          </a:prstGeom>
          <a:noFill/>
        </p:spPr>
      </p:pic>
      <p:sp>
        <p:nvSpPr>
          <p:cNvPr id="8" name="Oval 7"/>
          <p:cNvSpPr/>
          <p:nvPr/>
        </p:nvSpPr>
        <p:spPr>
          <a:xfrm>
            <a:off x="1770679"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90479"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7" y="1905685"/>
            <a:ext cx="2627659"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6011" y="3124205"/>
            <a:ext cx="928191" cy="610285"/>
          </a:xfrm>
          <a:prstGeom prst="rect">
            <a:avLst/>
          </a:prstGeom>
          <a:noFill/>
        </p:spPr>
      </p:pic>
      <p:cxnSp>
        <p:nvCxnSpPr>
          <p:cNvPr id="17" name="Straight Arrow Connector 16"/>
          <p:cNvCxnSpPr>
            <a:stCxn id="9" idx="4"/>
            <a:endCxn id="16" idx="0"/>
          </p:cNvCxnSpPr>
          <p:nvPr/>
        </p:nvCxnSpPr>
        <p:spPr>
          <a:xfrm flipH="1">
            <a:off x="6030101"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7942877"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211" y="3123527"/>
            <a:ext cx="928191" cy="610285"/>
          </a:xfrm>
          <a:prstGeom prst="rect">
            <a:avLst/>
          </a:prstGeom>
          <a:noFill/>
        </p:spPr>
      </p:pic>
      <p:cxnSp>
        <p:nvCxnSpPr>
          <p:cNvPr id="26" name="Straight Arrow Connector 25"/>
          <p:cNvCxnSpPr>
            <a:stCxn id="8" idx="4"/>
            <a:endCxn id="25" idx="0"/>
          </p:cNvCxnSpPr>
          <p:nvPr/>
        </p:nvCxnSpPr>
        <p:spPr>
          <a:xfrm flipH="1">
            <a:off x="1915301" y="2514612"/>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72848" y="5029200"/>
            <a:ext cx="1014615"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301" y="3733800"/>
            <a:ext cx="909379"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60811" y="5029212"/>
            <a:ext cx="928191" cy="610285"/>
          </a:xfrm>
          <a:prstGeom prst="rect">
            <a:avLst/>
          </a:prstGeom>
          <a:noFill/>
        </p:spPr>
      </p:pic>
      <p:cxnSp>
        <p:nvCxnSpPr>
          <p:cNvPr id="35" name="Straight Arrow Connector 34"/>
          <p:cNvCxnSpPr>
            <a:stCxn id="31" idx="4"/>
            <a:endCxn id="34" idx="0"/>
          </p:cNvCxnSpPr>
          <p:nvPr/>
        </p:nvCxnSpPr>
        <p:spPr>
          <a:xfrm flipH="1">
            <a:off x="2524900" y="4418927"/>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2447" y="4418927"/>
            <a:ext cx="44771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0611" y="5027842"/>
            <a:ext cx="928191" cy="610285"/>
          </a:xfrm>
          <a:prstGeom prst="rect">
            <a:avLst/>
          </a:prstGeom>
          <a:noFill/>
        </p:spPr>
      </p:pic>
      <p:cxnSp>
        <p:nvCxnSpPr>
          <p:cNvPr id="38" name="Straight Arrow Connector 37"/>
          <p:cNvCxnSpPr>
            <a:stCxn id="30" idx="4"/>
            <a:endCxn id="37" idx="0"/>
          </p:cNvCxnSpPr>
          <p:nvPr/>
        </p:nvCxnSpPr>
        <p:spPr>
          <a:xfrm>
            <a:off x="916921" y="4418927"/>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3"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59853" y="5027842"/>
            <a:ext cx="928191" cy="610285"/>
          </a:xfrm>
          <a:prstGeom prst="rect">
            <a:avLst/>
          </a:prstGeom>
          <a:noFill/>
        </p:spPr>
      </p:pic>
      <p:cxnSp>
        <p:nvCxnSpPr>
          <p:cNvPr id="61" name="Straight Arrow Connector 60"/>
          <p:cNvCxnSpPr>
            <a:stCxn id="53" idx="4"/>
            <a:endCxn id="60" idx="0"/>
          </p:cNvCxnSpPr>
          <p:nvPr/>
        </p:nvCxnSpPr>
        <p:spPr>
          <a:xfrm>
            <a:off x="5016165" y="4418927"/>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87649" y="5029200"/>
            <a:ext cx="1014615"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101" y="3734492"/>
            <a:ext cx="909379"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75608" y="5029212"/>
            <a:ext cx="928191" cy="610285"/>
          </a:xfrm>
          <a:prstGeom prst="rect">
            <a:avLst/>
          </a:prstGeom>
          <a:noFill/>
        </p:spPr>
      </p:pic>
      <p:cxnSp>
        <p:nvCxnSpPr>
          <p:cNvPr id="68" name="Straight Arrow Connector 67"/>
          <p:cNvCxnSpPr>
            <a:stCxn id="65" idx="4"/>
            <a:endCxn id="67" idx="0"/>
          </p:cNvCxnSpPr>
          <p:nvPr/>
        </p:nvCxnSpPr>
        <p:spPr>
          <a:xfrm flipH="1">
            <a:off x="6639700" y="4418927"/>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7" y="4418927"/>
            <a:ext cx="44771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045049" y="5028515"/>
            <a:ext cx="1014615" cy="639346"/>
          </a:xfrm>
          <a:prstGeom prst="rect">
            <a:avLst/>
          </a:prstGeom>
          <a:noFill/>
        </p:spPr>
      </p:pic>
      <p:sp>
        <p:nvSpPr>
          <p:cNvPr id="72" name="Oval 71"/>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212405" y="3763554"/>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33011" y="5028527"/>
            <a:ext cx="928191" cy="610285"/>
          </a:xfrm>
          <a:prstGeom prst="rect">
            <a:avLst/>
          </a:prstGeom>
          <a:noFill/>
        </p:spPr>
      </p:pic>
      <p:cxnSp>
        <p:nvCxnSpPr>
          <p:cNvPr id="75" name="Straight Arrow Connector 74"/>
          <p:cNvCxnSpPr>
            <a:stCxn id="72" idx="4"/>
            <a:endCxn id="74" idx="0"/>
          </p:cNvCxnSpPr>
          <p:nvPr/>
        </p:nvCxnSpPr>
        <p:spPr>
          <a:xfrm flipH="1">
            <a:off x="8697100" y="4418242"/>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104647" y="4418242"/>
            <a:ext cx="44771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161951"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272341" y="4418927"/>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0" grpId="0" animBg="1"/>
      <p:bldP spid="31" grpId="0" animBg="1"/>
      <p:bldP spid="53" grpId="0" animBg="1"/>
      <p:bldP spid="65" grpId="0" animBg="1"/>
      <p:bldP spid="72" grpId="0" animBg="1"/>
      <p:bldP spid="7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smtClean="0">
                <a:latin typeface="Calibri"/>
                <a:ea typeface="ＭＳ Ｐゴシック" pitchFamily="34" charset="-128"/>
                <a:cs typeface="Calibri"/>
              </a:rPr>
              <a:t>MDP Search Trees</a:t>
            </a:r>
          </a:p>
        </p:txBody>
      </p:sp>
      <p:sp>
        <p:nvSpPr>
          <p:cNvPr id="35842" name="Rectangle 3"/>
          <p:cNvSpPr>
            <a:spLocks noGrp="1" noChangeArrowheads="1"/>
          </p:cNvSpPr>
          <p:nvPr>
            <p:ph idx="1"/>
          </p:nvPr>
        </p:nvSpPr>
        <p:spPr>
          <a:xfrm>
            <a:off x="457200" y="1265242"/>
            <a:ext cx="11201400" cy="4525963"/>
          </a:xfrm>
        </p:spPr>
        <p:txBody>
          <a:bodyPr/>
          <a:lstStyle/>
          <a:p>
            <a:r>
              <a:rPr lang="en-US" sz="2400" dirty="0" smtClean="0">
                <a:latin typeface="Calibri"/>
                <a:ea typeface="ＭＳ Ｐゴシック" pitchFamily="34" charset="-128"/>
                <a:cs typeface="Calibri"/>
              </a:rPr>
              <a:t>Each MDP state projects an </a:t>
            </a:r>
            <a:r>
              <a:rPr lang="en-US" sz="2400" dirty="0" err="1" smtClean="0">
                <a:latin typeface="Calibri"/>
                <a:ea typeface="ＭＳ Ｐゴシック" pitchFamily="34" charset="-128"/>
                <a:cs typeface="Calibri"/>
              </a:rPr>
              <a:t>expectimax</a:t>
            </a:r>
            <a:r>
              <a:rPr lang="en-US" sz="2400" dirty="0" smtClean="0">
                <a:latin typeface="Calibri"/>
                <a:ea typeface="ＭＳ Ｐゴシック" pitchFamily="34" charset="-128"/>
                <a:cs typeface="Calibri"/>
              </a:rPr>
              <a:t>-like search tree</a:t>
            </a:r>
          </a:p>
        </p:txBody>
      </p:sp>
      <p:sp>
        <p:nvSpPr>
          <p:cNvPr id="35843" name="AutoShape 4"/>
          <p:cNvSpPr>
            <a:spLocks noChangeArrowheads="1"/>
          </p:cNvSpPr>
          <p:nvPr/>
        </p:nvSpPr>
        <p:spPr bwMode="auto">
          <a:xfrm>
            <a:off x="5486400" y="2133612"/>
            <a:ext cx="457200" cy="365125"/>
          </a:xfrm>
          <a:prstGeom prst="triangle">
            <a:avLst>
              <a:gd name="adj" fmla="val 50000"/>
            </a:avLst>
          </a:prstGeom>
          <a:solidFill>
            <a:srgbClr val="8FAAFF"/>
          </a:solidFill>
          <a:ln w="9525">
            <a:solidFill>
              <a:schemeClr val="tx1"/>
            </a:solidFill>
            <a:miter lim="800000"/>
            <a:headEnd/>
            <a:tailEnd/>
          </a:ln>
        </p:spPr>
        <p:txBody>
          <a:bodyPr wrap="none" anchor="ctr"/>
          <a:lstStyle/>
          <a:p>
            <a:pPr algn="ctr"/>
            <a:endParaRPr lang="en-US">
              <a:latin typeface="Calibri"/>
              <a:cs typeface="Calibri"/>
            </a:endParaRPr>
          </a:p>
        </p:txBody>
      </p:sp>
      <p:sp>
        <p:nvSpPr>
          <p:cNvPr id="35844" name="AutoShape 5"/>
          <p:cNvSpPr>
            <a:spLocks noChangeArrowheads="1"/>
          </p:cNvSpPr>
          <p:nvPr/>
        </p:nvSpPr>
        <p:spPr bwMode="auto">
          <a:xfrm>
            <a:off x="5334000" y="5121287"/>
            <a:ext cx="457200" cy="365125"/>
          </a:xfrm>
          <a:prstGeom prst="triangle">
            <a:avLst>
              <a:gd name="adj" fmla="val 50000"/>
            </a:avLst>
          </a:prstGeom>
          <a:solidFill>
            <a:srgbClr val="8FAAFF"/>
          </a:solidFill>
          <a:ln w="9525">
            <a:solidFill>
              <a:schemeClr val="tx1"/>
            </a:solidFill>
            <a:miter lim="800000"/>
            <a:headEnd/>
            <a:tailEnd/>
          </a:ln>
        </p:spPr>
        <p:txBody>
          <a:bodyPr wrap="none" anchor="ctr"/>
          <a:lstStyle/>
          <a:p>
            <a:pPr algn="r" rtl="1"/>
            <a:endParaRPr lang="en-US">
              <a:latin typeface="Calibri"/>
              <a:cs typeface="Calibri"/>
            </a:endParaRPr>
          </a:p>
        </p:txBody>
      </p:sp>
      <p:grpSp>
        <p:nvGrpSpPr>
          <p:cNvPr id="35845" name="Group 6"/>
          <p:cNvGrpSpPr>
            <a:grpSpLocks/>
          </p:cNvGrpSpPr>
          <p:nvPr/>
        </p:nvGrpSpPr>
        <p:grpSpPr bwMode="auto">
          <a:xfrm>
            <a:off x="3886200" y="2514600"/>
            <a:ext cx="3733800" cy="1066800"/>
            <a:chOff x="1584" y="1680"/>
            <a:chExt cx="2352" cy="336"/>
          </a:xfrm>
        </p:grpSpPr>
        <p:sp>
          <p:nvSpPr>
            <p:cNvPr id="35869"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70"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71"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35872"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grpSp>
      <p:sp>
        <p:nvSpPr>
          <p:cNvPr id="35846" name="Oval 11"/>
          <p:cNvSpPr>
            <a:spLocks noChangeArrowheads="1"/>
          </p:cNvSpPr>
          <p:nvPr/>
        </p:nvSpPr>
        <p:spPr bwMode="auto">
          <a:xfrm>
            <a:off x="4876800" y="3581400"/>
            <a:ext cx="381000" cy="381000"/>
          </a:xfrm>
          <a:prstGeom prst="ellipse">
            <a:avLst/>
          </a:prstGeom>
          <a:solidFill>
            <a:srgbClr val="B8EAC0"/>
          </a:solidFill>
          <a:ln w="9525">
            <a:solidFill>
              <a:schemeClr val="tx1"/>
            </a:solidFill>
            <a:round/>
            <a:headEnd/>
            <a:tailEnd/>
          </a:ln>
        </p:spPr>
        <p:txBody>
          <a:bodyPr wrap="none" anchor="ctr"/>
          <a:lstStyle/>
          <a:p>
            <a:endParaRPr lang="en-US">
              <a:latin typeface="Calibri"/>
              <a:cs typeface="Calibri"/>
            </a:endParaRPr>
          </a:p>
        </p:txBody>
      </p:sp>
      <p:grpSp>
        <p:nvGrpSpPr>
          <p:cNvPr id="35847" name="Group 12"/>
          <p:cNvGrpSpPr>
            <a:grpSpLocks/>
          </p:cNvGrpSpPr>
          <p:nvPr/>
        </p:nvGrpSpPr>
        <p:grpSpPr bwMode="auto">
          <a:xfrm>
            <a:off x="3505200" y="3962400"/>
            <a:ext cx="3124200" cy="1143000"/>
            <a:chOff x="1536" y="2400"/>
            <a:chExt cx="1584" cy="624"/>
          </a:xfrm>
        </p:grpSpPr>
        <p:sp>
          <p:nvSpPr>
            <p:cNvPr id="35865"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6"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7"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35868"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grpSp>
      <p:sp>
        <p:nvSpPr>
          <p:cNvPr id="35848" name="Text Box 17"/>
          <p:cNvSpPr txBox="1">
            <a:spLocks noChangeArrowheads="1"/>
          </p:cNvSpPr>
          <p:nvPr/>
        </p:nvSpPr>
        <p:spPr bwMode="auto">
          <a:xfrm>
            <a:off x="5410200" y="2833688"/>
            <a:ext cx="3810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a</a:t>
            </a:r>
          </a:p>
        </p:txBody>
      </p:sp>
      <p:sp>
        <p:nvSpPr>
          <p:cNvPr id="35849" name="Text Box 18"/>
          <p:cNvSpPr txBox="1">
            <a:spLocks noChangeArrowheads="1"/>
          </p:cNvSpPr>
          <p:nvPr/>
        </p:nvSpPr>
        <p:spPr bwMode="auto">
          <a:xfrm>
            <a:off x="5943600" y="2133612"/>
            <a:ext cx="381000" cy="366713"/>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Calibri"/>
                <a:cs typeface="Calibri"/>
              </a:rPr>
              <a:t>s</a:t>
            </a:r>
          </a:p>
        </p:txBody>
      </p:sp>
      <p:sp>
        <p:nvSpPr>
          <p:cNvPr id="35850" name="Text Box 19"/>
          <p:cNvSpPr txBox="1">
            <a:spLocks noChangeArrowheads="1"/>
          </p:cNvSpPr>
          <p:nvPr/>
        </p:nvSpPr>
        <p:spPr bwMode="auto">
          <a:xfrm>
            <a:off x="5791200" y="5105407"/>
            <a:ext cx="457200" cy="369332"/>
          </a:xfrm>
          <a:prstGeom prst="rect">
            <a:avLst/>
          </a:prstGeom>
          <a:noFill/>
          <a:ln w="9525">
            <a:noFill/>
            <a:miter lim="800000"/>
            <a:headEnd/>
            <a:tailEnd/>
          </a:ln>
        </p:spPr>
        <p:txBody>
          <a:bodyPr>
            <a:spAutoFit/>
          </a:bodyPr>
          <a:lstStyle/>
          <a:p>
            <a:pPr algn="r" rtl="1">
              <a:spcBef>
                <a:spcPct val="50000"/>
              </a:spcBef>
            </a:pPr>
            <a:r>
              <a:rPr lang="en-US" dirty="0">
                <a:solidFill>
                  <a:schemeClr val="accent2"/>
                </a:solidFill>
                <a:latin typeface="Calibri"/>
                <a:cs typeface="Calibri"/>
              </a:rPr>
              <a:t>s</a:t>
            </a:r>
            <a:r>
              <a:rPr lang="ja-JP" altLang="en-US">
                <a:solidFill>
                  <a:schemeClr val="accent2"/>
                </a:solidFill>
                <a:latin typeface="Calibri"/>
                <a:cs typeface="Calibri"/>
              </a:rPr>
              <a:t>’</a:t>
            </a:r>
            <a:endParaRPr lang="en-US" dirty="0">
              <a:solidFill>
                <a:schemeClr val="accent2"/>
              </a:solidFill>
              <a:latin typeface="Calibri"/>
              <a:cs typeface="Calibri"/>
            </a:endParaRPr>
          </a:p>
        </p:txBody>
      </p:sp>
      <p:sp>
        <p:nvSpPr>
          <p:cNvPr id="35851" name="Text Box 20"/>
          <p:cNvSpPr txBox="1">
            <a:spLocks noChangeArrowheads="1"/>
          </p:cNvSpPr>
          <p:nvPr/>
        </p:nvSpPr>
        <p:spPr bwMode="auto">
          <a:xfrm>
            <a:off x="5257800" y="3581407"/>
            <a:ext cx="762000" cy="366713"/>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a:t>
            </a:r>
          </a:p>
        </p:txBody>
      </p:sp>
      <p:grpSp>
        <p:nvGrpSpPr>
          <p:cNvPr id="35852" name="Group 21"/>
          <p:cNvGrpSpPr>
            <a:grpSpLocks/>
          </p:cNvGrpSpPr>
          <p:nvPr/>
        </p:nvGrpSpPr>
        <p:grpSpPr bwMode="auto">
          <a:xfrm>
            <a:off x="3733800" y="5486400"/>
            <a:ext cx="3733800" cy="533400"/>
            <a:chOff x="1584" y="1680"/>
            <a:chExt cx="2352" cy="336"/>
          </a:xfrm>
        </p:grpSpPr>
        <p:sp>
          <p:nvSpPr>
            <p:cNvPr id="35861" name="Line 22"/>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2" name="Line 23"/>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3" name="Line 24"/>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35864" name="Line 25"/>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grpSp>
      <p:sp>
        <p:nvSpPr>
          <p:cNvPr id="35853" name="Freeform 26"/>
          <p:cNvSpPr>
            <a:spLocks/>
          </p:cNvSpPr>
          <p:nvPr/>
        </p:nvSpPr>
        <p:spPr bwMode="auto">
          <a:xfrm>
            <a:off x="5486400" y="4167188"/>
            <a:ext cx="2133600" cy="404812"/>
          </a:xfrm>
          <a:custGeom>
            <a:avLst/>
            <a:gdLst>
              <a:gd name="T0" fmla="*/ 0 w 1344"/>
              <a:gd name="T1" fmla="*/ 2147483647 h 255"/>
              <a:gd name="T2" fmla="*/ 2147483647 w 1344"/>
              <a:gd name="T3" fmla="*/ 2147483647 h 255"/>
              <a:gd name="T4" fmla="*/ 2147483647 w 1344"/>
              <a:gd name="T5" fmla="*/ 2147483647 h 255"/>
              <a:gd name="T6" fmla="*/ 0 60000 65536"/>
              <a:gd name="T7" fmla="*/ 0 60000 65536"/>
              <a:gd name="T8" fmla="*/ 0 60000 65536"/>
              <a:gd name="T9" fmla="*/ 0 w 1344"/>
              <a:gd name="T10" fmla="*/ 0 h 255"/>
              <a:gd name="T11" fmla="*/ 1344 w 1344"/>
              <a:gd name="T12" fmla="*/ 255 h 255"/>
            </a:gdLst>
            <a:ahLst/>
            <a:cxnLst>
              <a:cxn ang="T6">
                <a:pos x="T0" y="T1"/>
              </a:cxn>
              <a:cxn ang="T7">
                <a:pos x="T2" y="T3"/>
              </a:cxn>
              <a:cxn ang="T8">
                <a:pos x="T4" y="T5"/>
              </a:cxn>
            </a:cxnLst>
            <a:rect l="T9" t="T10" r="T11" b="T12"/>
            <a:pathLst>
              <a:path w="1344" h="255">
                <a:moveTo>
                  <a:pt x="0" y="255"/>
                </a:moveTo>
                <a:cubicBezTo>
                  <a:pt x="79" y="219"/>
                  <a:pt x="251" y="80"/>
                  <a:pt x="475" y="40"/>
                </a:cubicBezTo>
                <a:cubicBezTo>
                  <a:pt x="699" y="0"/>
                  <a:pt x="1199" y="19"/>
                  <a:pt x="1344" y="15"/>
                </a:cubicBezTo>
              </a:path>
            </a:pathLst>
          </a:custGeom>
          <a:noFill/>
          <a:ln w="50800">
            <a:solidFill>
              <a:srgbClr val="C00000"/>
            </a:solidFill>
            <a:round/>
            <a:headEnd/>
            <a:tailEnd type="triangle" w="lg" len="lg"/>
          </a:ln>
        </p:spPr>
        <p:txBody>
          <a:bodyPr/>
          <a:lstStyle/>
          <a:p>
            <a:endParaRPr lang="en-US">
              <a:latin typeface="Calibri"/>
              <a:cs typeface="Calibri"/>
            </a:endParaRPr>
          </a:p>
        </p:txBody>
      </p:sp>
      <p:sp>
        <p:nvSpPr>
          <p:cNvPr id="35854" name="Text Box 27"/>
          <p:cNvSpPr txBox="1">
            <a:spLocks noChangeArrowheads="1"/>
          </p:cNvSpPr>
          <p:nvPr/>
        </p:nvSpPr>
        <p:spPr bwMode="auto">
          <a:xfrm>
            <a:off x="7772400" y="3962412"/>
            <a:ext cx="2819400" cy="1200329"/>
          </a:xfrm>
          <a:prstGeom prst="rect">
            <a:avLst/>
          </a:prstGeom>
          <a:noFill/>
          <a:ln w="9525">
            <a:noFill/>
            <a:miter lim="800000"/>
            <a:headEnd/>
            <a:tailEnd/>
          </a:ln>
        </p:spPr>
        <p:txBody>
          <a:bodyPr>
            <a:spAutoFit/>
          </a:bodyPr>
          <a:lstStyle/>
          <a:p>
            <a:pPr>
              <a:spcBef>
                <a:spcPct val="50000"/>
              </a:spcBef>
            </a:pPr>
            <a:r>
              <a:rPr lang="en-US" dirty="0">
                <a:solidFill>
                  <a:srgbClr val="C00000"/>
                </a:solidFill>
                <a:latin typeface="Calibri"/>
                <a:cs typeface="Calibri"/>
              </a:rPr>
              <a:t>(</a:t>
            </a:r>
            <a:r>
              <a:rPr lang="en-US" dirty="0" err="1">
                <a:solidFill>
                  <a:srgbClr val="C00000"/>
                </a:solidFill>
                <a:latin typeface="Calibri"/>
                <a:cs typeface="Calibri"/>
              </a:rPr>
              <a:t>s,a,s</a:t>
            </a:r>
            <a:r>
              <a:rPr lang="ja-JP" altLang="en-US" dirty="0">
                <a:solidFill>
                  <a:srgbClr val="C00000"/>
                </a:solidFill>
                <a:latin typeface="Calibri"/>
                <a:cs typeface="Calibri"/>
              </a:rPr>
              <a:t>’</a:t>
            </a:r>
            <a:r>
              <a:rPr lang="en-US" altLang="ja-JP" dirty="0">
                <a:solidFill>
                  <a:srgbClr val="C00000"/>
                </a:solidFill>
                <a:latin typeface="Calibri"/>
                <a:cs typeface="Calibri"/>
              </a:rPr>
              <a:t>) called a </a:t>
            </a:r>
            <a:r>
              <a:rPr lang="en-US" altLang="ja-JP" i="1" dirty="0">
                <a:solidFill>
                  <a:srgbClr val="C00000"/>
                </a:solidFill>
                <a:latin typeface="Calibri"/>
                <a:cs typeface="Calibri"/>
              </a:rPr>
              <a:t>transition</a:t>
            </a:r>
          </a:p>
          <a:p>
            <a:pPr>
              <a:spcBef>
                <a:spcPct val="50000"/>
              </a:spcBef>
            </a:pPr>
            <a:r>
              <a:rPr lang="en-US" dirty="0">
                <a:solidFill>
                  <a:srgbClr val="C00000"/>
                </a:solidFill>
                <a:latin typeface="Calibri"/>
                <a:cs typeface="Calibri"/>
              </a:rPr>
              <a:t>T(</a:t>
            </a:r>
            <a:r>
              <a:rPr lang="en-US" dirty="0" err="1">
                <a:solidFill>
                  <a:srgbClr val="C00000"/>
                </a:solidFill>
                <a:latin typeface="Calibri"/>
                <a:cs typeface="Calibri"/>
              </a:rPr>
              <a:t>s,a,s</a:t>
            </a:r>
            <a:r>
              <a:rPr lang="ja-JP" altLang="en-US" dirty="0">
                <a:solidFill>
                  <a:srgbClr val="C00000"/>
                </a:solidFill>
                <a:latin typeface="Calibri"/>
                <a:cs typeface="Calibri"/>
              </a:rPr>
              <a:t>’</a:t>
            </a:r>
            <a:r>
              <a:rPr lang="en-US" altLang="ja-JP" dirty="0">
                <a:solidFill>
                  <a:srgbClr val="C00000"/>
                </a:solidFill>
                <a:latin typeface="Calibri"/>
                <a:cs typeface="Calibri"/>
              </a:rPr>
              <a:t>) = P(s</a:t>
            </a:r>
            <a:r>
              <a:rPr lang="ja-JP" altLang="en-US" dirty="0">
                <a:solidFill>
                  <a:srgbClr val="C00000"/>
                </a:solidFill>
                <a:latin typeface="Calibri"/>
                <a:cs typeface="Calibri"/>
              </a:rPr>
              <a:t>’</a:t>
            </a:r>
            <a:r>
              <a:rPr lang="en-US" altLang="ja-JP" dirty="0">
                <a:solidFill>
                  <a:srgbClr val="C00000"/>
                </a:solidFill>
                <a:latin typeface="Calibri"/>
                <a:cs typeface="Calibri"/>
              </a:rPr>
              <a:t>|</a:t>
            </a:r>
            <a:r>
              <a:rPr lang="en-US" altLang="ja-JP" dirty="0" err="1">
                <a:solidFill>
                  <a:srgbClr val="C00000"/>
                </a:solidFill>
                <a:latin typeface="Calibri"/>
                <a:cs typeface="Calibri"/>
              </a:rPr>
              <a:t>s,a</a:t>
            </a:r>
            <a:r>
              <a:rPr lang="en-US" altLang="ja-JP" dirty="0">
                <a:solidFill>
                  <a:srgbClr val="C00000"/>
                </a:solidFill>
                <a:latin typeface="Calibri"/>
                <a:cs typeface="Calibri"/>
              </a:rPr>
              <a:t>)</a:t>
            </a:r>
          </a:p>
          <a:p>
            <a:pPr>
              <a:spcBef>
                <a:spcPct val="50000"/>
              </a:spcBef>
            </a:pPr>
            <a:r>
              <a:rPr lang="en-US" dirty="0">
                <a:solidFill>
                  <a:srgbClr val="C00000"/>
                </a:solidFill>
                <a:latin typeface="Calibri"/>
                <a:cs typeface="Calibri"/>
              </a:rPr>
              <a:t>R(</a:t>
            </a:r>
            <a:r>
              <a:rPr lang="en-US" dirty="0" err="1">
                <a:solidFill>
                  <a:srgbClr val="C00000"/>
                </a:solidFill>
                <a:latin typeface="Calibri"/>
                <a:cs typeface="Calibri"/>
              </a:rPr>
              <a:t>s,a,s</a:t>
            </a:r>
            <a:r>
              <a:rPr lang="ja-JP" altLang="en-US" dirty="0">
                <a:solidFill>
                  <a:srgbClr val="C00000"/>
                </a:solidFill>
                <a:latin typeface="Calibri"/>
                <a:cs typeface="Calibri"/>
              </a:rPr>
              <a:t>’</a:t>
            </a:r>
            <a:r>
              <a:rPr lang="en-US" altLang="ja-JP" dirty="0">
                <a:solidFill>
                  <a:srgbClr val="C00000"/>
                </a:solidFill>
                <a:latin typeface="Calibri"/>
                <a:cs typeface="Calibri"/>
              </a:rPr>
              <a:t>)</a:t>
            </a:r>
            <a:endParaRPr lang="en-US" dirty="0">
              <a:solidFill>
                <a:srgbClr val="C00000"/>
              </a:solidFill>
              <a:latin typeface="Calibri"/>
              <a:cs typeface="Calibri"/>
            </a:endParaRPr>
          </a:p>
        </p:txBody>
      </p:sp>
      <p:sp>
        <p:nvSpPr>
          <p:cNvPr id="35855" name="Text Box 28"/>
          <p:cNvSpPr txBox="1">
            <a:spLocks noChangeArrowheads="1"/>
          </p:cNvSpPr>
          <p:nvPr/>
        </p:nvSpPr>
        <p:spPr bwMode="auto">
          <a:xfrm>
            <a:off x="4495800" y="4419612"/>
            <a:ext cx="1066800" cy="366713"/>
          </a:xfrm>
          <a:prstGeom prst="rect">
            <a:avLst/>
          </a:prstGeom>
          <a:noFill/>
          <a:ln w="9525">
            <a:noFill/>
            <a:miter lim="800000"/>
            <a:headEnd/>
            <a:tailEnd/>
          </a:ln>
        </p:spPr>
        <p:txBody>
          <a:bodyPr>
            <a:spAutoFit/>
          </a:bodyPr>
          <a:lstStyle/>
          <a:p>
            <a:pPr>
              <a:spcBef>
                <a:spcPct val="50000"/>
              </a:spcBef>
            </a:pPr>
            <a:r>
              <a:rPr lang="en-US">
                <a:latin typeface="Calibri"/>
                <a:cs typeface="Calibri"/>
              </a:rPr>
              <a:t>s,a,s</a:t>
            </a:r>
            <a:r>
              <a:rPr lang="ja-JP" altLang="en-US">
                <a:latin typeface="Calibri"/>
                <a:cs typeface="Calibri"/>
              </a:rPr>
              <a:t>’</a:t>
            </a:r>
            <a:endParaRPr lang="en-US">
              <a:latin typeface="Calibri"/>
              <a:cs typeface="Calibri"/>
            </a:endParaRPr>
          </a:p>
        </p:txBody>
      </p:sp>
      <p:sp>
        <p:nvSpPr>
          <p:cNvPr id="35856" name="Freeform 29"/>
          <p:cNvSpPr>
            <a:spLocks/>
          </p:cNvSpPr>
          <p:nvPr/>
        </p:nvSpPr>
        <p:spPr bwMode="auto">
          <a:xfrm>
            <a:off x="6332545" y="2301887"/>
            <a:ext cx="2201863" cy="60325"/>
          </a:xfrm>
          <a:custGeom>
            <a:avLst/>
            <a:gdLst>
              <a:gd name="T0" fmla="*/ 0 w 1387"/>
              <a:gd name="T1" fmla="*/ 2147483647 h 38"/>
              <a:gd name="T2" fmla="*/ 2147483647 w 1387"/>
              <a:gd name="T3" fmla="*/ 2147483647 h 38"/>
              <a:gd name="T4" fmla="*/ 2147483647 w 1387"/>
              <a:gd name="T5" fmla="*/ 0 h 38"/>
              <a:gd name="T6" fmla="*/ 0 60000 65536"/>
              <a:gd name="T7" fmla="*/ 0 60000 65536"/>
              <a:gd name="T8" fmla="*/ 0 60000 65536"/>
              <a:gd name="T9" fmla="*/ 0 w 1387"/>
              <a:gd name="T10" fmla="*/ 0 h 38"/>
              <a:gd name="T11" fmla="*/ 1387 w 1387"/>
              <a:gd name="T12" fmla="*/ 38 h 38"/>
            </a:gdLst>
            <a:ahLst/>
            <a:cxnLst>
              <a:cxn ang="T6">
                <a:pos x="T0" y="T1"/>
              </a:cxn>
              <a:cxn ang="T7">
                <a:pos x="T2" y="T3"/>
              </a:cxn>
              <a:cxn ang="T8">
                <a:pos x="T4" y="T5"/>
              </a:cxn>
            </a:cxnLst>
            <a:rect l="T9" t="T10" r="T11" b="T12"/>
            <a:pathLst>
              <a:path w="1387" h="38">
                <a:moveTo>
                  <a:pt x="0" y="38"/>
                </a:moveTo>
                <a:cubicBezTo>
                  <a:pt x="86" y="36"/>
                  <a:pt x="287" y="31"/>
                  <a:pt x="518" y="25"/>
                </a:cubicBezTo>
                <a:cubicBezTo>
                  <a:pt x="749" y="19"/>
                  <a:pt x="1242" y="4"/>
                  <a:pt x="1387" y="0"/>
                </a:cubicBezTo>
              </a:path>
            </a:pathLst>
          </a:custGeom>
          <a:noFill/>
          <a:ln w="50800">
            <a:solidFill>
              <a:srgbClr val="0000FF"/>
            </a:solidFill>
            <a:round/>
            <a:headEnd/>
            <a:tailEnd type="triangle" w="lg" len="lg"/>
          </a:ln>
        </p:spPr>
        <p:txBody>
          <a:bodyPr/>
          <a:lstStyle/>
          <a:p>
            <a:endParaRPr lang="en-US">
              <a:latin typeface="Calibri"/>
              <a:cs typeface="Calibri"/>
            </a:endParaRPr>
          </a:p>
        </p:txBody>
      </p:sp>
      <p:sp>
        <p:nvSpPr>
          <p:cNvPr id="35857" name="Text Box 30"/>
          <p:cNvSpPr txBox="1">
            <a:spLocks noChangeArrowheads="1"/>
          </p:cNvSpPr>
          <p:nvPr/>
        </p:nvSpPr>
        <p:spPr bwMode="auto">
          <a:xfrm>
            <a:off x="8610600" y="2100269"/>
            <a:ext cx="1371600" cy="369332"/>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Calibri"/>
                <a:cs typeface="Calibri"/>
              </a:rPr>
              <a:t>s is a </a:t>
            </a:r>
            <a:r>
              <a:rPr lang="en-US" i="1" dirty="0">
                <a:solidFill>
                  <a:srgbClr val="0000FF"/>
                </a:solidFill>
                <a:latin typeface="Calibri"/>
                <a:cs typeface="Calibri"/>
              </a:rPr>
              <a:t>state</a:t>
            </a:r>
          </a:p>
        </p:txBody>
      </p:sp>
      <p:sp>
        <p:nvSpPr>
          <p:cNvPr id="35858" name="Freeform 31"/>
          <p:cNvSpPr>
            <a:spLocks/>
          </p:cNvSpPr>
          <p:nvPr/>
        </p:nvSpPr>
        <p:spPr bwMode="auto">
          <a:xfrm flipH="1">
            <a:off x="3048000" y="3733800"/>
            <a:ext cx="1676400" cy="76200"/>
          </a:xfrm>
          <a:custGeom>
            <a:avLst/>
            <a:gdLst>
              <a:gd name="T0" fmla="*/ 0 w 1387"/>
              <a:gd name="T1" fmla="*/ 2147483647 h 38"/>
              <a:gd name="T2" fmla="*/ 2147483647 w 1387"/>
              <a:gd name="T3" fmla="*/ 2147483647 h 38"/>
              <a:gd name="T4" fmla="*/ 2147483647 w 1387"/>
              <a:gd name="T5" fmla="*/ 0 h 38"/>
              <a:gd name="T6" fmla="*/ 0 60000 65536"/>
              <a:gd name="T7" fmla="*/ 0 60000 65536"/>
              <a:gd name="T8" fmla="*/ 0 60000 65536"/>
              <a:gd name="T9" fmla="*/ 0 w 1387"/>
              <a:gd name="T10" fmla="*/ 0 h 38"/>
              <a:gd name="T11" fmla="*/ 1387 w 1387"/>
              <a:gd name="T12" fmla="*/ 38 h 38"/>
            </a:gdLst>
            <a:ahLst/>
            <a:cxnLst>
              <a:cxn ang="T6">
                <a:pos x="T0" y="T1"/>
              </a:cxn>
              <a:cxn ang="T7">
                <a:pos x="T2" y="T3"/>
              </a:cxn>
              <a:cxn ang="T8">
                <a:pos x="T4" y="T5"/>
              </a:cxn>
            </a:cxnLst>
            <a:rect l="T9" t="T10" r="T11" b="T12"/>
            <a:pathLst>
              <a:path w="1387" h="38">
                <a:moveTo>
                  <a:pt x="0" y="38"/>
                </a:moveTo>
                <a:cubicBezTo>
                  <a:pt x="86" y="36"/>
                  <a:pt x="287" y="31"/>
                  <a:pt x="518" y="25"/>
                </a:cubicBezTo>
                <a:cubicBezTo>
                  <a:pt x="749" y="19"/>
                  <a:pt x="1242" y="4"/>
                  <a:pt x="1387" y="0"/>
                </a:cubicBezTo>
              </a:path>
            </a:pathLst>
          </a:custGeom>
          <a:noFill/>
          <a:ln w="50800">
            <a:solidFill>
              <a:srgbClr val="008000"/>
            </a:solidFill>
            <a:round/>
            <a:headEnd/>
            <a:tailEnd type="triangle" w="lg" len="lg"/>
          </a:ln>
        </p:spPr>
        <p:txBody>
          <a:bodyPr/>
          <a:lstStyle/>
          <a:p>
            <a:endParaRPr lang="en-US">
              <a:latin typeface="Calibri"/>
              <a:cs typeface="Calibri"/>
            </a:endParaRPr>
          </a:p>
        </p:txBody>
      </p:sp>
      <p:sp>
        <p:nvSpPr>
          <p:cNvPr id="35859" name="Text Box 32"/>
          <p:cNvSpPr txBox="1">
            <a:spLocks noChangeArrowheads="1"/>
          </p:cNvSpPr>
          <p:nvPr/>
        </p:nvSpPr>
        <p:spPr bwMode="auto">
          <a:xfrm>
            <a:off x="1752600" y="3429000"/>
            <a:ext cx="1371600" cy="641350"/>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 is a </a:t>
            </a:r>
            <a:r>
              <a:rPr lang="en-US" i="1" dirty="0">
                <a:solidFill>
                  <a:srgbClr val="008000"/>
                </a:solidFill>
                <a:latin typeface="Calibri"/>
                <a:cs typeface="Calibri"/>
              </a:rPr>
              <a:t>q-state</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 y="2743429"/>
            <a:ext cx="3017839" cy="2259698"/>
          </a:xfrm>
          <a:prstGeom prst="rect">
            <a:avLst/>
          </a:prstGeom>
          <a:noFill/>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4601" y="4345616"/>
            <a:ext cx="1844539" cy="1595768"/>
          </a:xfrm>
          <a:prstGeom prst="rect">
            <a:avLst/>
          </a:prstGeom>
          <a:noFill/>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06000" y="1448716"/>
            <a:ext cx="2057400" cy="144261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Utilities of Sequences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9015" y="1248287"/>
            <a:ext cx="7875588" cy="499961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Utilities of Sequences</a:t>
            </a:r>
            <a:endParaRPr lang="en-US" dirty="0"/>
          </a:p>
        </p:txBody>
      </p:sp>
      <p:sp>
        <p:nvSpPr>
          <p:cNvPr id="3" name="Content Placeholder 2"/>
          <p:cNvSpPr>
            <a:spLocks noGrp="1"/>
          </p:cNvSpPr>
          <p:nvPr>
            <p:ph idx="1"/>
          </p:nvPr>
        </p:nvSpPr>
        <p:spPr/>
        <p:txBody>
          <a:bodyPr/>
          <a:lstStyle/>
          <a:p>
            <a:r>
              <a:rPr lang="en-US" sz="2800" dirty="0" smtClean="0"/>
              <a:t>What preferences should an agent have over reward sequences?</a:t>
            </a:r>
          </a:p>
          <a:p>
            <a:endParaRPr lang="en-US" sz="2800" dirty="0" smtClean="0"/>
          </a:p>
          <a:p>
            <a:r>
              <a:rPr lang="en-US" sz="2800" dirty="0" smtClean="0"/>
              <a:t>More or less?</a:t>
            </a:r>
          </a:p>
          <a:p>
            <a:endParaRPr lang="en-US" sz="2800" dirty="0" smtClean="0"/>
          </a:p>
          <a:p>
            <a:r>
              <a:rPr lang="en-US" sz="2800" dirty="0" smtClean="0"/>
              <a:t>Now or later?</a:t>
            </a:r>
          </a:p>
          <a:p>
            <a:endParaRPr lang="en-US" sz="2800" dirty="0" smtClean="0"/>
          </a:p>
          <a:p>
            <a:endParaRPr lang="en-US" sz="2800" dirty="0" smtClean="0"/>
          </a:p>
          <a:p>
            <a:endParaRPr lang="en-US" sz="2800" dirty="0" smtClean="0"/>
          </a:p>
          <a:p>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5200" y="3505497"/>
            <a:ext cx="4648200" cy="2950792"/>
          </a:xfrm>
          <a:prstGeom prst="rect">
            <a:avLst/>
          </a:prstGeom>
          <a:noFill/>
        </p:spPr>
      </p:pic>
      <p:sp>
        <p:nvSpPr>
          <p:cNvPr id="6" name="TextBox 5"/>
          <p:cNvSpPr txBox="1"/>
          <p:nvPr/>
        </p:nvSpPr>
        <p:spPr>
          <a:xfrm>
            <a:off x="3124207" y="2409825"/>
            <a:ext cx="1292391" cy="523220"/>
          </a:xfrm>
          <a:prstGeom prst="rect">
            <a:avLst/>
          </a:prstGeom>
          <a:noFill/>
        </p:spPr>
        <p:txBody>
          <a:bodyPr wrap="none" rtlCol="0">
            <a:spAutoFit/>
          </a:bodyPr>
          <a:lstStyle/>
          <a:p>
            <a:r>
              <a:rPr lang="en-US" sz="2800" dirty="0" smtClean="0">
                <a:latin typeface="Calibri" pitchFamily="34" charset="0"/>
              </a:rPr>
              <a:t>[1, 2, 2]</a:t>
            </a:r>
            <a:endParaRPr lang="en-US" sz="2800" dirty="0">
              <a:latin typeface="Calibri" pitchFamily="34" charset="0"/>
            </a:endParaRPr>
          </a:p>
        </p:txBody>
      </p:sp>
      <p:sp>
        <p:nvSpPr>
          <p:cNvPr id="7" name="TextBox 6"/>
          <p:cNvSpPr txBox="1"/>
          <p:nvPr/>
        </p:nvSpPr>
        <p:spPr>
          <a:xfrm>
            <a:off x="5578261" y="2409825"/>
            <a:ext cx="1292391" cy="523220"/>
          </a:xfrm>
          <a:prstGeom prst="rect">
            <a:avLst/>
          </a:prstGeom>
          <a:noFill/>
        </p:spPr>
        <p:txBody>
          <a:bodyPr wrap="none" rtlCol="0">
            <a:spAutoFit/>
          </a:bodyPr>
          <a:lstStyle/>
          <a:p>
            <a:r>
              <a:rPr lang="en-US" sz="2800" dirty="0" smtClean="0">
                <a:latin typeface="Calibri" pitchFamily="34" charset="0"/>
              </a:rPr>
              <a:t>[2, 3, 4]</a:t>
            </a:r>
            <a:endParaRPr lang="en-US" sz="2800" dirty="0">
              <a:latin typeface="Calibri" pitchFamily="34" charset="0"/>
            </a:endParaRPr>
          </a:p>
        </p:txBody>
      </p:sp>
      <p:sp>
        <p:nvSpPr>
          <p:cNvPr id="8" name="TextBox 7"/>
          <p:cNvSpPr txBox="1"/>
          <p:nvPr/>
        </p:nvSpPr>
        <p:spPr>
          <a:xfrm>
            <a:off x="4694595" y="2409825"/>
            <a:ext cx="580382" cy="523220"/>
          </a:xfrm>
          <a:prstGeom prst="rect">
            <a:avLst/>
          </a:prstGeom>
          <a:noFill/>
        </p:spPr>
        <p:txBody>
          <a:bodyPr wrap="none" rtlCol="0">
            <a:spAutoFit/>
          </a:bodyPr>
          <a:lstStyle/>
          <a:p>
            <a:r>
              <a:rPr lang="en-US" sz="2800" dirty="0" smtClean="0">
                <a:latin typeface="Calibri" pitchFamily="34" charset="0"/>
              </a:rPr>
              <a:t> or</a:t>
            </a:r>
            <a:endParaRPr lang="en-US" sz="2800" dirty="0">
              <a:latin typeface="Calibri" pitchFamily="34" charset="0"/>
            </a:endParaRPr>
          </a:p>
        </p:txBody>
      </p:sp>
      <p:sp>
        <p:nvSpPr>
          <p:cNvPr id="9" name="TextBox 8"/>
          <p:cNvSpPr txBox="1"/>
          <p:nvPr/>
        </p:nvSpPr>
        <p:spPr>
          <a:xfrm>
            <a:off x="3124207" y="3439180"/>
            <a:ext cx="1292391" cy="523220"/>
          </a:xfrm>
          <a:prstGeom prst="rect">
            <a:avLst/>
          </a:prstGeom>
          <a:noFill/>
        </p:spPr>
        <p:txBody>
          <a:bodyPr wrap="none" rtlCol="0">
            <a:spAutoFit/>
          </a:bodyPr>
          <a:lstStyle/>
          <a:p>
            <a:r>
              <a:rPr lang="en-US" sz="2800" dirty="0" smtClean="0">
                <a:latin typeface="Calibri" pitchFamily="34" charset="0"/>
              </a:rPr>
              <a:t>[0, 0, 1]</a:t>
            </a:r>
            <a:endParaRPr lang="en-US" sz="2800" dirty="0">
              <a:latin typeface="Calibri" pitchFamily="34" charset="0"/>
            </a:endParaRPr>
          </a:p>
        </p:txBody>
      </p:sp>
      <p:sp>
        <p:nvSpPr>
          <p:cNvPr id="10" name="TextBox 9"/>
          <p:cNvSpPr txBox="1"/>
          <p:nvPr/>
        </p:nvSpPr>
        <p:spPr>
          <a:xfrm>
            <a:off x="5578261" y="3439180"/>
            <a:ext cx="1292391" cy="523220"/>
          </a:xfrm>
          <a:prstGeom prst="rect">
            <a:avLst/>
          </a:prstGeom>
          <a:noFill/>
        </p:spPr>
        <p:txBody>
          <a:bodyPr wrap="none" rtlCol="0">
            <a:spAutoFit/>
          </a:bodyPr>
          <a:lstStyle/>
          <a:p>
            <a:r>
              <a:rPr lang="en-US" sz="2800" dirty="0" smtClean="0">
                <a:latin typeface="Calibri" pitchFamily="34" charset="0"/>
              </a:rPr>
              <a:t>[1, 0, 0]</a:t>
            </a:r>
            <a:endParaRPr lang="en-US" sz="2800" dirty="0">
              <a:latin typeface="Calibri" pitchFamily="34" charset="0"/>
            </a:endParaRPr>
          </a:p>
        </p:txBody>
      </p:sp>
      <p:sp>
        <p:nvSpPr>
          <p:cNvPr id="11" name="TextBox 10"/>
          <p:cNvSpPr txBox="1"/>
          <p:nvPr/>
        </p:nvSpPr>
        <p:spPr>
          <a:xfrm>
            <a:off x="4694595" y="3439180"/>
            <a:ext cx="580382" cy="523220"/>
          </a:xfrm>
          <a:prstGeom prst="rect">
            <a:avLst/>
          </a:prstGeom>
          <a:noFill/>
        </p:spPr>
        <p:txBody>
          <a:bodyPr wrap="none" rtlCol="0">
            <a:spAutoFit/>
          </a:bodyPr>
          <a:lstStyle/>
          <a:p>
            <a:r>
              <a:rPr lang="en-US" sz="2800" dirty="0" smtClean="0">
                <a:latin typeface="Calibri" pitchFamily="34" charset="0"/>
              </a:rPr>
              <a:t> or</a:t>
            </a:r>
            <a:endParaRPr lang="en-US" sz="2800" dirty="0">
              <a:latin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Discounting</a:t>
            </a:r>
            <a:endParaRPr lang="en-US" dirty="0"/>
          </a:p>
        </p:txBody>
      </p:sp>
      <p:sp>
        <p:nvSpPr>
          <p:cNvPr id="3" name="Content Placeholder 2"/>
          <p:cNvSpPr>
            <a:spLocks noGrp="1"/>
          </p:cNvSpPr>
          <p:nvPr>
            <p:ph idx="1"/>
          </p:nvPr>
        </p:nvSpPr>
        <p:spPr>
          <a:xfrm>
            <a:off x="406400" y="1295400"/>
            <a:ext cx="11252200" cy="4729164"/>
          </a:xfrm>
        </p:spPr>
        <p:txBody>
          <a:bodyPr/>
          <a:lstStyle/>
          <a:p>
            <a:r>
              <a:rPr lang="en-US" sz="2800" dirty="0" smtClean="0"/>
              <a:t>It’s reasonable to maximize the sum of rewards</a:t>
            </a:r>
          </a:p>
          <a:p>
            <a:r>
              <a:rPr lang="en-US" sz="2800" dirty="0" smtClean="0"/>
              <a:t>It’s also reasonable to prefer rewards now to rewards later</a:t>
            </a:r>
          </a:p>
          <a:p>
            <a:r>
              <a:rPr lang="en-US" sz="2800" dirty="0" smtClean="0"/>
              <a:t>One solution: values of rewards decay exponentially</a:t>
            </a:r>
            <a:endParaRPr lang="en-US" sz="2800" dirty="0"/>
          </a:p>
        </p:txBody>
      </p:sp>
      <p:pic>
        <p:nvPicPr>
          <p:cNvPr id="7171" name="Picture 3" descr="C:\Users\Dan\Dropbox\Office\CS 188\Ketrina Art\MDPs\Discounting.png"/>
          <p:cNvPicPr>
            <a:picLocks noChangeAspect="1" noChangeArrowheads="1"/>
          </p:cNvPicPr>
          <p:nvPr/>
        </p:nvPicPr>
        <p:blipFill>
          <a:blip r:embed="rId5" cstate="print"/>
          <a:srcRect l="73764" t="76543" r="1569"/>
          <a:stretch>
            <a:fillRect/>
          </a:stretch>
        </p:blipFill>
        <p:spPr bwMode="auto">
          <a:xfrm>
            <a:off x="8003285" y="3276600"/>
            <a:ext cx="2283715" cy="1447800"/>
          </a:xfrm>
          <a:prstGeom prst="rect">
            <a:avLst/>
          </a:prstGeom>
          <a:noFill/>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47801" y="2822149"/>
            <a:ext cx="2283715" cy="1975713"/>
          </a:xfrm>
          <a:prstGeom prst="rect">
            <a:avLst/>
          </a:prstGeom>
          <a:noFill/>
        </p:spPr>
      </p:pic>
      <p:pic>
        <p:nvPicPr>
          <p:cNvPr id="8" name="Picture 3" descr="C:\Users\Dan\Dropbox\Office\CS 188\Ketrina Art\MDPs\Discounting.png"/>
          <p:cNvPicPr>
            <a:picLocks noChangeAspect="1" noChangeArrowheads="1"/>
          </p:cNvPicPr>
          <p:nvPr/>
        </p:nvPicPr>
        <p:blipFill>
          <a:blip r:embed="rId5" cstate="print"/>
          <a:srcRect l="73764" t="38272" r="1569" b="35802"/>
          <a:stretch>
            <a:fillRect/>
          </a:stretch>
        </p:blipFill>
        <p:spPr bwMode="auto">
          <a:xfrm>
            <a:off x="4802885" y="3048000"/>
            <a:ext cx="2283715" cy="1600200"/>
          </a:xfrm>
          <a:prstGeom prst="rect">
            <a:avLst/>
          </a:prstGeom>
          <a:noFill/>
        </p:spPr>
      </p:pic>
      <p:sp>
        <p:nvSpPr>
          <p:cNvPr id="16" name="TextBox 15"/>
          <p:cNvSpPr txBox="1"/>
          <p:nvPr/>
        </p:nvSpPr>
        <p:spPr>
          <a:xfrm>
            <a:off x="1447800" y="5410212"/>
            <a:ext cx="2057400" cy="461665"/>
          </a:xfrm>
          <a:prstGeom prst="rect">
            <a:avLst/>
          </a:prstGeom>
          <a:noFill/>
        </p:spPr>
        <p:txBody>
          <a:bodyPr wrap="square" rtlCol="0">
            <a:spAutoFit/>
          </a:bodyPr>
          <a:lstStyle/>
          <a:p>
            <a:pPr algn="ctr"/>
            <a:r>
              <a:rPr lang="en-US" sz="2400" dirty="0" smtClean="0">
                <a:latin typeface="Calibri" pitchFamily="34" charset="0"/>
              </a:rPr>
              <a:t>Worth Now</a:t>
            </a:r>
            <a:endParaRPr lang="en-US" sz="2400" dirty="0">
              <a:latin typeface="Calibri" pitchFamily="34" charset="0"/>
            </a:endParaRPr>
          </a:p>
        </p:txBody>
      </p:sp>
      <p:sp>
        <p:nvSpPr>
          <p:cNvPr id="17" name="TextBox 16"/>
          <p:cNvSpPr txBox="1"/>
          <p:nvPr/>
        </p:nvSpPr>
        <p:spPr>
          <a:xfrm>
            <a:off x="4648200" y="5410212"/>
            <a:ext cx="2438400" cy="461665"/>
          </a:xfrm>
          <a:prstGeom prst="rect">
            <a:avLst/>
          </a:prstGeom>
          <a:noFill/>
        </p:spPr>
        <p:txBody>
          <a:bodyPr wrap="square" rtlCol="0">
            <a:spAutoFit/>
          </a:bodyPr>
          <a:lstStyle/>
          <a:p>
            <a:pPr algn="ctr"/>
            <a:r>
              <a:rPr lang="en-US" sz="2400" dirty="0" smtClean="0">
                <a:latin typeface="Calibri" pitchFamily="34" charset="0"/>
              </a:rPr>
              <a:t>Worth Next Step</a:t>
            </a:r>
            <a:endParaRPr lang="en-US" sz="2400" dirty="0">
              <a:latin typeface="Calibri" pitchFamily="34" charset="0"/>
            </a:endParaRPr>
          </a:p>
        </p:txBody>
      </p:sp>
      <p:sp>
        <p:nvSpPr>
          <p:cNvPr id="18" name="TextBox 17"/>
          <p:cNvSpPr txBox="1"/>
          <p:nvPr/>
        </p:nvSpPr>
        <p:spPr>
          <a:xfrm>
            <a:off x="7772400" y="5410212"/>
            <a:ext cx="3048000" cy="461665"/>
          </a:xfrm>
          <a:prstGeom prst="rect">
            <a:avLst/>
          </a:prstGeom>
          <a:noFill/>
        </p:spPr>
        <p:txBody>
          <a:bodyPr wrap="square" rtlCol="0">
            <a:spAutoFit/>
          </a:bodyPr>
          <a:lstStyle/>
          <a:p>
            <a:pPr algn="ctr"/>
            <a:r>
              <a:rPr lang="en-US" sz="2400" dirty="0" smtClean="0">
                <a:latin typeface="Calibri" pitchFamily="34" charset="0"/>
              </a:rPr>
              <a:t>Worth In Two Steps</a:t>
            </a:r>
            <a:endParaRPr lang="en-US" sz="2400" dirty="0">
              <a:latin typeface="Calibri" pitchFamily="34" charset="0"/>
            </a:endParaRPr>
          </a:p>
        </p:txBody>
      </p:sp>
      <p:pic>
        <p:nvPicPr>
          <p:cNvPr id="22" name="Picture 21" descr="txp_fig"/>
          <p:cNvPicPr>
            <a:picLocks noChangeAspect="1"/>
          </p:cNvPicPr>
          <p:nvPr>
            <p:custDataLst>
              <p:tags r:id="rId1"/>
            </p:custDataLst>
          </p:nvPr>
        </p:nvPicPr>
        <p:blipFill>
          <a:blip r:embed="rId7" cstate="print"/>
          <a:stretch>
            <a:fillRect/>
          </a:stretch>
        </p:blipFill>
        <p:spPr bwMode="auto">
          <a:xfrm>
            <a:off x="2362201" y="4752688"/>
            <a:ext cx="211139" cy="351897"/>
          </a:xfrm>
          <a:prstGeom prst="rect">
            <a:avLst/>
          </a:prstGeom>
          <a:noFill/>
          <a:ln/>
          <a:effectLst/>
        </p:spPr>
      </p:pic>
      <p:pic>
        <p:nvPicPr>
          <p:cNvPr id="23" name="Picture 22" descr="txp_fig"/>
          <p:cNvPicPr>
            <a:picLocks noChangeAspect="1"/>
          </p:cNvPicPr>
          <p:nvPr>
            <p:custDataLst>
              <p:tags r:id="rId2"/>
            </p:custDataLst>
          </p:nvPr>
        </p:nvPicPr>
        <p:blipFill>
          <a:blip r:embed="rId8" cstate="print"/>
          <a:stretch>
            <a:fillRect/>
          </a:stretch>
        </p:blipFill>
        <p:spPr bwMode="auto">
          <a:xfrm>
            <a:off x="5791200" y="4853716"/>
            <a:ext cx="280688" cy="327002"/>
          </a:xfrm>
          <a:prstGeom prst="rect">
            <a:avLst/>
          </a:prstGeom>
          <a:noFill/>
          <a:ln/>
          <a:effectLst/>
        </p:spPr>
      </p:pic>
      <p:pic>
        <p:nvPicPr>
          <p:cNvPr id="24" name="Picture 23" descr="txp_fig"/>
          <p:cNvPicPr>
            <a:picLocks noChangeAspect="1"/>
          </p:cNvPicPr>
          <p:nvPr>
            <p:custDataLst>
              <p:tags r:id="rId3"/>
            </p:custDataLst>
          </p:nvPr>
        </p:nvPicPr>
        <p:blipFill>
          <a:blip r:embed="rId9" cstate="print"/>
          <a:stretch>
            <a:fillRect/>
          </a:stretch>
        </p:blipFill>
        <p:spPr bwMode="auto">
          <a:xfrm>
            <a:off x="8915165" y="4648212"/>
            <a:ext cx="514651" cy="560927"/>
          </a:xfrm>
          <a:prstGeom prst="rect">
            <a:avLst/>
          </a:prstGeom>
          <a:noFill/>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smtClean="0">
                <a:ea typeface="ＭＳ Ｐゴシック" pitchFamily="34" charset="-128"/>
              </a:rPr>
              <a:t>Discounting</a:t>
            </a:r>
          </a:p>
        </p:txBody>
      </p:sp>
      <p:sp>
        <p:nvSpPr>
          <p:cNvPr id="17411" name="Rectangle 3"/>
          <p:cNvSpPr>
            <a:spLocks noGrp="1" noChangeArrowheads="1"/>
          </p:cNvSpPr>
          <p:nvPr>
            <p:ph idx="1"/>
          </p:nvPr>
        </p:nvSpPr>
        <p:spPr>
          <a:xfrm>
            <a:off x="533400" y="1524000"/>
            <a:ext cx="4648200" cy="4525963"/>
          </a:xfrm>
        </p:spPr>
        <p:txBody>
          <a:bodyPr/>
          <a:lstStyle/>
          <a:p>
            <a:r>
              <a:rPr lang="en-US" sz="2400" dirty="0" smtClean="0">
                <a:ea typeface="ＭＳ Ｐゴシック" pitchFamily="34" charset="-128"/>
              </a:rPr>
              <a:t>How to discount?</a:t>
            </a:r>
          </a:p>
          <a:p>
            <a:pPr lvl="1"/>
            <a:r>
              <a:rPr lang="en-US" sz="2000" dirty="0" smtClean="0">
                <a:ea typeface="ＭＳ Ｐゴシック" pitchFamily="34" charset="-128"/>
              </a:rPr>
              <a:t>Each time we descend a level, we multiply in the discount once</a:t>
            </a:r>
          </a:p>
          <a:p>
            <a:pPr lvl="1"/>
            <a:endParaRPr lang="en-US" sz="2000" dirty="0" smtClean="0">
              <a:ea typeface="ＭＳ Ｐゴシック" pitchFamily="34" charset="-128"/>
            </a:endParaRPr>
          </a:p>
          <a:p>
            <a:r>
              <a:rPr lang="en-US" sz="2400" dirty="0" smtClean="0">
                <a:ea typeface="ＭＳ Ｐゴシック" pitchFamily="34" charset="-128"/>
              </a:rPr>
              <a:t>Why discount?</a:t>
            </a:r>
            <a:endParaRPr lang="en-US" sz="2400" dirty="0" smtClean="0">
              <a:ea typeface="ＭＳ Ｐゴシック" pitchFamily="34" charset="-128"/>
              <a:sym typeface="Symbol" pitchFamily="18" charset="2"/>
            </a:endParaRPr>
          </a:p>
          <a:p>
            <a:pPr lvl="1"/>
            <a:r>
              <a:rPr lang="en-US" sz="2000" dirty="0" smtClean="0">
                <a:ea typeface="ＭＳ Ｐゴシック" pitchFamily="34" charset="-128"/>
                <a:sym typeface="Symbol" pitchFamily="18" charset="2"/>
              </a:rPr>
              <a:t>Sooner rewards probably do have higher utility than later rewards</a:t>
            </a:r>
          </a:p>
          <a:p>
            <a:pPr lvl="1"/>
            <a:r>
              <a:rPr lang="en-US" sz="2000" dirty="0" smtClean="0">
                <a:ea typeface="ＭＳ Ｐゴシック" pitchFamily="34" charset="-128"/>
                <a:sym typeface="Symbol" pitchFamily="18" charset="2"/>
              </a:rPr>
              <a:t>Also helps our algorithms converge</a:t>
            </a:r>
          </a:p>
          <a:p>
            <a:pPr lvl="1"/>
            <a:endParaRPr lang="en-US" sz="2000" dirty="0" smtClean="0">
              <a:ea typeface="ＭＳ Ｐゴシック" pitchFamily="34" charset="-128"/>
              <a:sym typeface="Symbol" pitchFamily="18" charset="2"/>
            </a:endParaRPr>
          </a:p>
          <a:p>
            <a:r>
              <a:rPr lang="en-US" sz="2400" dirty="0" smtClean="0">
                <a:ea typeface="ＭＳ Ｐゴシック" pitchFamily="34" charset="-128"/>
                <a:sym typeface="Symbol" pitchFamily="18" charset="2"/>
              </a:rPr>
              <a:t>Example: discount of 0.5</a:t>
            </a:r>
          </a:p>
          <a:p>
            <a:pPr lvl="1"/>
            <a:r>
              <a:rPr lang="en-US" sz="2000" dirty="0" smtClean="0">
                <a:ea typeface="ＭＳ Ｐゴシック" pitchFamily="34" charset="-128"/>
                <a:sym typeface="Symbol" pitchFamily="18" charset="2"/>
              </a:rPr>
              <a:t>U([1,2,3]) = 1*1 + 0.5*2 + 0.25*3</a:t>
            </a:r>
          </a:p>
          <a:p>
            <a:pPr lvl="1"/>
            <a:r>
              <a:rPr lang="en-US" sz="2000" dirty="0" smtClean="0">
                <a:ea typeface="ＭＳ Ｐゴシック" pitchFamily="34" charset="-128"/>
                <a:sym typeface="Symbol" pitchFamily="18" charset="2"/>
              </a:rPr>
              <a:t>U([1,2,3]) &lt; U([3,2,1])</a:t>
            </a:r>
          </a:p>
        </p:txBody>
      </p:sp>
      <p:grpSp>
        <p:nvGrpSpPr>
          <p:cNvPr id="39939" name="Group 4"/>
          <p:cNvGrpSpPr>
            <a:grpSpLocks/>
          </p:cNvGrpSpPr>
          <p:nvPr/>
        </p:nvGrpSpPr>
        <p:grpSpPr bwMode="auto">
          <a:xfrm>
            <a:off x="8304213" y="1371602"/>
            <a:ext cx="2135187" cy="4875213"/>
            <a:chOff x="4085" y="960"/>
            <a:chExt cx="1345" cy="3071"/>
          </a:xfrm>
        </p:grpSpPr>
        <p:grpSp>
          <p:nvGrpSpPr>
            <p:cNvPr id="39947" name="Group 5"/>
            <p:cNvGrpSpPr>
              <a:grpSpLocks/>
            </p:cNvGrpSpPr>
            <p:nvPr/>
          </p:nvGrpSpPr>
          <p:grpSpPr bwMode="auto">
            <a:xfrm>
              <a:off x="4085" y="960"/>
              <a:ext cx="1291" cy="1202"/>
              <a:chOff x="2400" y="1401"/>
              <a:chExt cx="1392" cy="1296"/>
            </a:xfrm>
          </p:grpSpPr>
          <p:sp>
            <p:nvSpPr>
              <p:cNvPr id="39986" name="AutoShape 6"/>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87" name="Group 7"/>
              <p:cNvGrpSpPr>
                <a:grpSpLocks/>
              </p:cNvGrpSpPr>
              <p:nvPr/>
            </p:nvGrpSpPr>
            <p:grpSpPr bwMode="auto">
              <a:xfrm>
                <a:off x="2529" y="1617"/>
                <a:ext cx="1263" cy="361"/>
                <a:chOff x="1584" y="1680"/>
                <a:chExt cx="2352" cy="336"/>
              </a:xfrm>
            </p:grpSpPr>
            <p:sp>
              <p:nvSpPr>
                <p:cNvPr id="40000" name="Line 8"/>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40001" name="Line 9"/>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40002" name="Line 10"/>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40003" name="Line 11"/>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88" name="Oval 12"/>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89" name="Group 13"/>
              <p:cNvGrpSpPr>
                <a:grpSpLocks/>
              </p:cNvGrpSpPr>
              <p:nvPr/>
            </p:nvGrpSpPr>
            <p:grpSpPr bwMode="auto">
              <a:xfrm>
                <a:off x="2400" y="2107"/>
                <a:ext cx="1057" cy="386"/>
                <a:chOff x="1536" y="2400"/>
                <a:chExt cx="1584" cy="624"/>
              </a:xfrm>
            </p:grpSpPr>
            <p:sp>
              <p:nvSpPr>
                <p:cNvPr id="39996" name="Line 14"/>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97" name="Line 15"/>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98" name="Line 16"/>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99" name="Line 17"/>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90" name="Text Box 18"/>
              <p:cNvSpPr txBox="1">
                <a:spLocks noChangeArrowheads="1"/>
              </p:cNvSpPr>
              <p:nvPr/>
            </p:nvSpPr>
            <p:spPr bwMode="auto">
              <a:xfrm>
                <a:off x="3024" y="1680"/>
                <a:ext cx="129" cy="249"/>
              </a:xfrm>
              <a:prstGeom prst="rect">
                <a:avLst/>
              </a:prstGeom>
              <a:noFill/>
              <a:ln w="9525">
                <a:noFill/>
                <a:miter lim="800000"/>
                <a:headEnd/>
                <a:tailEnd/>
              </a:ln>
            </p:spPr>
            <p:txBody>
              <a:bodyPr>
                <a:spAutoFit/>
              </a:bodyPr>
              <a:lstStyle/>
              <a:p>
                <a:pPr>
                  <a:spcBef>
                    <a:spcPct val="50000"/>
                  </a:spcBef>
                </a:pPr>
                <a:endParaRPr lang="en-US"/>
              </a:p>
            </p:txBody>
          </p:sp>
          <p:sp>
            <p:nvSpPr>
              <p:cNvPr id="39991" name="Text Box 19"/>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92" name="Text Box 20"/>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93" name="Text Box 21"/>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94" name="AutoShape 22"/>
              <p:cNvSpPr>
                <a:spLocks noChangeArrowheads="1"/>
              </p:cNvSpPr>
              <p:nvPr/>
            </p:nvSpPr>
            <p:spPr bwMode="auto">
              <a:xfrm>
                <a:off x="3019" y="2499"/>
                <a:ext cx="154" cy="123"/>
              </a:xfrm>
              <a:prstGeom prst="triangle">
                <a:avLst>
                  <a:gd name="adj" fmla="val 50000"/>
                </a:avLst>
              </a:prstGeom>
              <a:solidFill>
                <a:srgbClr val="CC0000"/>
              </a:solidFill>
              <a:ln w="9525">
                <a:solidFill>
                  <a:schemeClr val="tx1"/>
                </a:solidFill>
                <a:miter lim="800000"/>
                <a:headEnd/>
                <a:tailEnd/>
              </a:ln>
            </p:spPr>
            <p:txBody>
              <a:bodyPr wrap="none" anchor="ctr"/>
              <a:lstStyle/>
              <a:p>
                <a:pPr algn="r" rtl="1"/>
                <a:endParaRPr lang="en-US"/>
              </a:p>
            </p:txBody>
          </p:sp>
          <p:sp>
            <p:nvSpPr>
              <p:cNvPr id="39995" name="Text Box 23"/>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nvGrpSpPr>
            <p:cNvPr id="39948" name="Group 24"/>
            <p:cNvGrpSpPr>
              <a:grpSpLocks/>
            </p:cNvGrpSpPr>
            <p:nvPr/>
          </p:nvGrpSpPr>
          <p:grpSpPr bwMode="auto">
            <a:xfrm flipH="1">
              <a:off x="4128" y="1895"/>
              <a:ext cx="1302" cy="1201"/>
              <a:chOff x="2400" y="1401"/>
              <a:chExt cx="1392" cy="1296"/>
            </a:xfrm>
          </p:grpSpPr>
          <p:sp>
            <p:nvSpPr>
              <p:cNvPr id="39968" name="AutoShape 2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69" name="Group 26"/>
              <p:cNvGrpSpPr>
                <a:grpSpLocks/>
              </p:cNvGrpSpPr>
              <p:nvPr/>
            </p:nvGrpSpPr>
            <p:grpSpPr bwMode="auto">
              <a:xfrm>
                <a:off x="2529" y="1617"/>
                <a:ext cx="1263" cy="361"/>
                <a:chOff x="1584" y="1680"/>
                <a:chExt cx="2352" cy="336"/>
              </a:xfrm>
            </p:grpSpPr>
            <p:sp>
              <p:nvSpPr>
                <p:cNvPr id="39982" name="Line 2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39983" name="Line 2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39984" name="Line 2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39985" name="Line 3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70" name="Oval 3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71" name="Group 32"/>
              <p:cNvGrpSpPr>
                <a:grpSpLocks/>
              </p:cNvGrpSpPr>
              <p:nvPr/>
            </p:nvGrpSpPr>
            <p:grpSpPr bwMode="auto">
              <a:xfrm>
                <a:off x="2400" y="2107"/>
                <a:ext cx="1057" cy="386"/>
                <a:chOff x="1536" y="2400"/>
                <a:chExt cx="1584" cy="624"/>
              </a:xfrm>
            </p:grpSpPr>
            <p:sp>
              <p:nvSpPr>
                <p:cNvPr id="39978" name="Line 3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79" name="Line 3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80" name="Line 3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81" name="Line 36"/>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72" name="Text Box 37"/>
              <p:cNvSpPr txBox="1">
                <a:spLocks noChangeArrowheads="1"/>
              </p:cNvSpPr>
              <p:nvPr/>
            </p:nvSpPr>
            <p:spPr bwMode="auto">
              <a:xfrm>
                <a:off x="3024" y="1680"/>
                <a:ext cx="129" cy="250"/>
              </a:xfrm>
              <a:prstGeom prst="rect">
                <a:avLst/>
              </a:prstGeom>
              <a:noFill/>
              <a:ln w="9525">
                <a:noFill/>
                <a:miter lim="800000"/>
                <a:headEnd/>
                <a:tailEnd/>
              </a:ln>
            </p:spPr>
            <p:txBody>
              <a:bodyPr>
                <a:spAutoFit/>
              </a:bodyPr>
              <a:lstStyle/>
              <a:p>
                <a:pPr>
                  <a:spcBef>
                    <a:spcPct val="50000"/>
                  </a:spcBef>
                </a:pPr>
                <a:endParaRPr lang="en-US"/>
              </a:p>
            </p:txBody>
          </p:sp>
          <p:sp>
            <p:nvSpPr>
              <p:cNvPr id="39973" name="Text Box 38"/>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74" name="Text Box 39"/>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75" name="Text Box 40"/>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76" name="AutoShape 41"/>
              <p:cNvSpPr>
                <a:spLocks noChangeArrowheads="1"/>
              </p:cNvSpPr>
              <p:nvPr/>
            </p:nvSpPr>
            <p:spPr bwMode="auto">
              <a:xfrm>
                <a:off x="3019" y="2499"/>
                <a:ext cx="154" cy="123"/>
              </a:xfrm>
              <a:prstGeom prst="triangle">
                <a:avLst>
                  <a:gd name="adj" fmla="val 50000"/>
                </a:avLst>
              </a:prstGeom>
              <a:solidFill>
                <a:srgbClr val="CC0000"/>
              </a:solidFill>
              <a:ln w="9525">
                <a:solidFill>
                  <a:schemeClr val="tx1"/>
                </a:solidFill>
                <a:miter lim="800000"/>
                <a:headEnd/>
                <a:tailEnd/>
              </a:ln>
            </p:spPr>
            <p:txBody>
              <a:bodyPr wrap="none" anchor="ctr"/>
              <a:lstStyle/>
              <a:p>
                <a:pPr algn="r" rtl="1"/>
                <a:endParaRPr lang="en-US"/>
              </a:p>
            </p:txBody>
          </p:sp>
          <p:sp>
            <p:nvSpPr>
              <p:cNvPr id="39977" name="Text Box 42"/>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nvGrpSpPr>
            <p:cNvPr id="39949" name="Group 43"/>
            <p:cNvGrpSpPr>
              <a:grpSpLocks/>
            </p:cNvGrpSpPr>
            <p:nvPr/>
          </p:nvGrpSpPr>
          <p:grpSpPr bwMode="auto">
            <a:xfrm>
              <a:off x="4085" y="2829"/>
              <a:ext cx="1291" cy="1202"/>
              <a:chOff x="2400" y="1401"/>
              <a:chExt cx="1392" cy="1296"/>
            </a:xfrm>
          </p:grpSpPr>
          <p:sp>
            <p:nvSpPr>
              <p:cNvPr id="39950" name="AutoShape 44"/>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51" name="Group 45"/>
              <p:cNvGrpSpPr>
                <a:grpSpLocks/>
              </p:cNvGrpSpPr>
              <p:nvPr/>
            </p:nvGrpSpPr>
            <p:grpSpPr bwMode="auto">
              <a:xfrm>
                <a:off x="2529" y="1617"/>
                <a:ext cx="1263" cy="361"/>
                <a:chOff x="1584" y="1680"/>
                <a:chExt cx="2352" cy="336"/>
              </a:xfrm>
            </p:grpSpPr>
            <p:sp>
              <p:nvSpPr>
                <p:cNvPr id="39964" name="Line 46"/>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39965" name="Line 47"/>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39966" name="Line 48"/>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39967" name="Line 49"/>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52" name="Oval 50"/>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53" name="Group 51"/>
              <p:cNvGrpSpPr>
                <a:grpSpLocks/>
              </p:cNvGrpSpPr>
              <p:nvPr/>
            </p:nvGrpSpPr>
            <p:grpSpPr bwMode="auto">
              <a:xfrm>
                <a:off x="2400" y="2107"/>
                <a:ext cx="1057" cy="386"/>
                <a:chOff x="1536" y="2400"/>
                <a:chExt cx="1584" cy="624"/>
              </a:xfrm>
            </p:grpSpPr>
            <p:sp>
              <p:nvSpPr>
                <p:cNvPr id="39960" name="Line 52"/>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61" name="Line 53"/>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62" name="Line 54"/>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63" name="Line 55"/>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54" name="Text Box 56"/>
              <p:cNvSpPr txBox="1">
                <a:spLocks noChangeArrowheads="1"/>
              </p:cNvSpPr>
              <p:nvPr/>
            </p:nvSpPr>
            <p:spPr bwMode="auto">
              <a:xfrm>
                <a:off x="3024" y="1680"/>
                <a:ext cx="129" cy="249"/>
              </a:xfrm>
              <a:prstGeom prst="rect">
                <a:avLst/>
              </a:prstGeom>
              <a:noFill/>
              <a:ln w="9525">
                <a:noFill/>
                <a:miter lim="800000"/>
                <a:headEnd/>
                <a:tailEnd/>
              </a:ln>
            </p:spPr>
            <p:txBody>
              <a:bodyPr>
                <a:spAutoFit/>
              </a:bodyPr>
              <a:lstStyle/>
              <a:p>
                <a:pPr>
                  <a:spcBef>
                    <a:spcPct val="50000"/>
                  </a:spcBef>
                </a:pPr>
                <a:endParaRPr lang="en-US"/>
              </a:p>
            </p:txBody>
          </p:sp>
          <p:sp>
            <p:nvSpPr>
              <p:cNvPr id="39955" name="Text Box 57"/>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56" name="Text Box 58"/>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57" name="Text Box 59"/>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58" name="AutoShape 60"/>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p>
            </p:txBody>
          </p:sp>
          <p:sp>
            <p:nvSpPr>
              <p:cNvPr id="39959" name="Text Box 61"/>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sp>
        <p:nvSpPr>
          <p:cNvPr id="39940" name="AutoShape 62"/>
          <p:cNvSpPr>
            <a:spLocks/>
          </p:cNvSpPr>
          <p:nvPr/>
        </p:nvSpPr>
        <p:spPr bwMode="auto">
          <a:xfrm>
            <a:off x="7772400" y="3505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sp>
        <p:nvSpPr>
          <p:cNvPr id="39941" name="AutoShape 63"/>
          <p:cNvSpPr>
            <a:spLocks/>
          </p:cNvSpPr>
          <p:nvPr/>
        </p:nvSpPr>
        <p:spPr bwMode="auto">
          <a:xfrm>
            <a:off x="7772400" y="1981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sp>
        <p:nvSpPr>
          <p:cNvPr id="39942" name="AutoShape 64"/>
          <p:cNvSpPr>
            <a:spLocks/>
          </p:cNvSpPr>
          <p:nvPr/>
        </p:nvSpPr>
        <p:spPr bwMode="auto">
          <a:xfrm>
            <a:off x="7772400" y="5029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pic>
        <p:nvPicPr>
          <p:cNvPr id="72" name="Picture 71" descr="txp_fig"/>
          <p:cNvPicPr>
            <a:picLocks noChangeAspect="1"/>
          </p:cNvPicPr>
          <p:nvPr>
            <p:custDataLst>
              <p:tags r:id="rId1"/>
            </p:custDataLst>
          </p:nvPr>
        </p:nvPicPr>
        <p:blipFill>
          <a:blip r:embed="rId6" cstate="print"/>
          <a:stretch>
            <a:fillRect/>
          </a:stretch>
        </p:blipFill>
        <p:spPr bwMode="auto">
          <a:xfrm>
            <a:off x="7162801" y="2312702"/>
            <a:ext cx="211139" cy="351897"/>
          </a:xfrm>
          <a:prstGeom prst="rect">
            <a:avLst/>
          </a:prstGeom>
          <a:noFill/>
          <a:ln/>
          <a:effectLst/>
        </p:spPr>
      </p:pic>
      <p:pic>
        <p:nvPicPr>
          <p:cNvPr id="73" name="Picture 72" descr="txp_fig"/>
          <p:cNvPicPr>
            <a:picLocks noChangeAspect="1"/>
          </p:cNvPicPr>
          <p:nvPr>
            <p:custDataLst>
              <p:tags r:id="rId2"/>
            </p:custDataLst>
          </p:nvPr>
        </p:nvPicPr>
        <p:blipFill>
          <a:blip r:embed="rId7" cstate="print"/>
          <a:stretch>
            <a:fillRect/>
          </a:stretch>
        </p:blipFill>
        <p:spPr bwMode="auto">
          <a:xfrm>
            <a:off x="7137699" y="3856766"/>
            <a:ext cx="280688" cy="327002"/>
          </a:xfrm>
          <a:prstGeom prst="rect">
            <a:avLst/>
          </a:prstGeom>
          <a:noFill/>
          <a:ln/>
          <a:effectLst/>
        </p:spPr>
      </p:pic>
      <p:pic>
        <p:nvPicPr>
          <p:cNvPr id="74" name="Picture 73" descr="txp_fig"/>
          <p:cNvPicPr>
            <a:picLocks noChangeAspect="1"/>
          </p:cNvPicPr>
          <p:nvPr>
            <p:custDataLst>
              <p:tags r:id="rId3"/>
            </p:custDataLst>
          </p:nvPr>
        </p:nvPicPr>
        <p:blipFill>
          <a:blip r:embed="rId8" cstate="print"/>
          <a:stretch>
            <a:fillRect/>
          </a:stretch>
        </p:blipFill>
        <p:spPr bwMode="auto">
          <a:xfrm>
            <a:off x="7056373" y="5225072"/>
            <a:ext cx="514651" cy="560927"/>
          </a:xfrm>
          <a:prstGeom prst="rect">
            <a:avLst/>
          </a:prstGeom>
          <a:noFill/>
          <a:ln/>
          <a:effectLst/>
        </p:spPr>
      </p:pic>
      <p:pic>
        <p:nvPicPr>
          <p:cNvPr id="69" name="Picture 3" descr="C:\Users\Dan\Dropbox\Office\CS 188\Ketrina Art\MDPs\Discounting.png"/>
          <p:cNvPicPr>
            <a:picLocks noChangeAspect="1" noChangeArrowheads="1"/>
          </p:cNvPicPr>
          <p:nvPr/>
        </p:nvPicPr>
        <p:blipFill>
          <a:blip r:embed="rId9" cstate="print"/>
          <a:srcRect l="73764" t="76543" r="1569"/>
          <a:stretch>
            <a:fillRect/>
          </a:stretch>
        </p:blipFill>
        <p:spPr bwMode="auto">
          <a:xfrm>
            <a:off x="5486403" y="5181600"/>
            <a:ext cx="1562540" cy="990600"/>
          </a:xfrm>
          <a:prstGeom prst="rect">
            <a:avLst/>
          </a:prstGeom>
          <a:noFill/>
        </p:spPr>
      </p:pic>
      <p:pic>
        <p:nvPicPr>
          <p:cNvPr id="7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562600" y="1676400"/>
            <a:ext cx="1761584" cy="1524000"/>
          </a:xfrm>
          <a:prstGeom prst="rect">
            <a:avLst/>
          </a:prstGeom>
          <a:noFill/>
        </p:spPr>
      </p:pic>
      <p:pic>
        <p:nvPicPr>
          <p:cNvPr id="71" name="Picture 3" descr="C:\Users\Dan\Dropbox\Office\CS 188\Ketrina Art\MDPs\Discounting.png"/>
          <p:cNvPicPr>
            <a:picLocks noChangeAspect="1" noChangeArrowheads="1"/>
          </p:cNvPicPr>
          <p:nvPr/>
        </p:nvPicPr>
        <p:blipFill>
          <a:blip r:embed="rId9" cstate="print"/>
          <a:srcRect l="73764" t="38272" r="1569" b="35802"/>
          <a:stretch>
            <a:fillRect/>
          </a:stretch>
        </p:blipFill>
        <p:spPr bwMode="auto">
          <a:xfrm>
            <a:off x="5562600" y="3429005"/>
            <a:ext cx="1566128" cy="1097387"/>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dirty="0" smtClean="0">
                <a:ea typeface="ＭＳ Ｐゴシック" pitchFamily="34" charset="-128"/>
              </a:rPr>
              <a:t>Stationary Preferences</a:t>
            </a:r>
          </a:p>
        </p:txBody>
      </p:sp>
      <p:sp>
        <p:nvSpPr>
          <p:cNvPr id="1724419" name="Rectangle 3"/>
          <p:cNvSpPr>
            <a:spLocks noGrp="1" noChangeArrowheads="1"/>
          </p:cNvSpPr>
          <p:nvPr>
            <p:ph idx="1"/>
          </p:nvPr>
        </p:nvSpPr>
        <p:spPr>
          <a:xfrm>
            <a:off x="381000" y="1371606"/>
            <a:ext cx="9296400" cy="4525963"/>
          </a:xfrm>
        </p:spPr>
        <p:txBody>
          <a:bodyPr/>
          <a:lstStyle/>
          <a:p>
            <a:pPr>
              <a:lnSpc>
                <a:spcPct val="90000"/>
              </a:lnSpc>
            </a:pPr>
            <a:r>
              <a:rPr lang="en-US" sz="2800" dirty="0" smtClean="0">
                <a:ea typeface="ＭＳ Ｐゴシック" pitchFamily="34" charset="-128"/>
              </a:rPr>
              <a:t>Theorem: if we assume </a:t>
            </a:r>
            <a:r>
              <a:rPr lang="en-US" sz="2800" dirty="0" smtClean="0">
                <a:solidFill>
                  <a:srgbClr val="C00000"/>
                </a:solidFill>
                <a:ea typeface="ＭＳ Ｐゴシック" pitchFamily="34" charset="-128"/>
              </a:rPr>
              <a:t>stationary preferences</a:t>
            </a:r>
            <a:r>
              <a:rPr lang="en-US" sz="2800" dirty="0" smtClean="0">
                <a:ea typeface="ＭＳ Ｐゴシック" pitchFamily="34" charset="-128"/>
              </a:rPr>
              <a:t>:</a:t>
            </a:r>
          </a:p>
          <a:p>
            <a:pPr>
              <a:lnSpc>
                <a:spcPct val="90000"/>
              </a:lnSpc>
            </a:pPr>
            <a:endParaRPr lang="en-US" sz="28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pPr>
            <a:endParaRPr lang="en-US" sz="2400" dirty="0" smtClean="0">
              <a:ea typeface="ＭＳ Ｐゴシック" pitchFamily="34" charset="-128"/>
            </a:endParaRPr>
          </a:p>
          <a:p>
            <a:pPr>
              <a:lnSpc>
                <a:spcPct val="90000"/>
              </a:lnSpc>
            </a:pPr>
            <a:endParaRPr lang="en-US" sz="2800" dirty="0" smtClean="0">
              <a:ea typeface="ＭＳ Ｐゴシック" pitchFamily="34" charset="-128"/>
            </a:endParaRPr>
          </a:p>
          <a:p>
            <a:pPr>
              <a:lnSpc>
                <a:spcPct val="90000"/>
              </a:lnSpc>
            </a:pPr>
            <a:r>
              <a:rPr lang="en-US" sz="2800" dirty="0" smtClean="0">
                <a:ea typeface="ＭＳ Ｐゴシック" pitchFamily="34" charset="-128"/>
              </a:rPr>
              <a:t>Then: there are only two ways to define utilities</a:t>
            </a:r>
          </a:p>
          <a:p>
            <a:pPr lvl="1">
              <a:lnSpc>
                <a:spcPct val="90000"/>
              </a:lnSpc>
            </a:pPr>
            <a:endParaRPr lang="en-US" sz="1100" dirty="0" smtClean="0">
              <a:ea typeface="ＭＳ Ｐゴシック" pitchFamily="34" charset="-128"/>
            </a:endParaRPr>
          </a:p>
          <a:p>
            <a:pPr lvl="1">
              <a:lnSpc>
                <a:spcPct val="90000"/>
              </a:lnSpc>
            </a:pPr>
            <a:r>
              <a:rPr lang="en-US" sz="2400" dirty="0" smtClean="0">
                <a:ea typeface="ＭＳ Ｐゴシック" pitchFamily="34" charset="-128"/>
              </a:rPr>
              <a:t>Additive utility:</a:t>
            </a:r>
          </a:p>
          <a:p>
            <a:pPr lvl="1">
              <a:lnSpc>
                <a:spcPct val="90000"/>
              </a:lnSpc>
            </a:pPr>
            <a:endParaRPr lang="en-US" sz="1200" dirty="0" smtClean="0">
              <a:ea typeface="ＭＳ Ｐゴシック" pitchFamily="34" charset="-128"/>
            </a:endParaRPr>
          </a:p>
          <a:p>
            <a:pPr lvl="1">
              <a:lnSpc>
                <a:spcPct val="90000"/>
              </a:lnSpc>
            </a:pPr>
            <a:r>
              <a:rPr lang="en-US" sz="2400" dirty="0" smtClean="0">
                <a:ea typeface="ＭＳ Ｐゴシック" pitchFamily="34" charset="-128"/>
              </a:rPr>
              <a:t>Discounted utility:</a:t>
            </a:r>
          </a:p>
        </p:txBody>
      </p:sp>
      <p:pic>
        <p:nvPicPr>
          <p:cNvPr id="1724420" name="Picture 4" descr="txp_fig"/>
          <p:cNvPicPr>
            <a:picLocks noChangeAspect="1" noChangeArrowheads="1"/>
          </p:cNvPicPr>
          <p:nvPr>
            <p:custDataLst>
              <p:tags r:id="rId1"/>
            </p:custDataLst>
          </p:nvPr>
        </p:nvPicPr>
        <p:blipFill>
          <a:blip r:embed="rId7" cstate="print"/>
          <a:srcRect l="45437" t="34977" r="45475" b="36323"/>
          <a:stretch>
            <a:fillRect/>
          </a:stretch>
        </p:blipFill>
        <p:spPr bwMode="auto">
          <a:xfrm rot="5400000">
            <a:off x="4191000" y="2755900"/>
            <a:ext cx="508000" cy="406400"/>
          </a:xfrm>
          <a:prstGeom prst="rect">
            <a:avLst/>
          </a:prstGeom>
          <a:noFill/>
          <a:ln w="9525">
            <a:noFill/>
            <a:miter lim="800000"/>
            <a:headEnd/>
            <a:tailEnd/>
          </a:ln>
        </p:spPr>
      </p:pic>
      <p:pic>
        <p:nvPicPr>
          <p:cNvPr id="13317" name="Picture 9" descr="txp_fig"/>
          <p:cNvPicPr>
            <a:picLocks noChangeAspect="1"/>
          </p:cNvPicPr>
          <p:nvPr>
            <p:custDataLst>
              <p:tags r:id="rId2"/>
            </p:custDataLst>
          </p:nvPr>
        </p:nvPicPr>
        <p:blipFill>
          <a:blip r:embed="rId8" cstate="print"/>
          <a:srcRect/>
          <a:stretch>
            <a:fillRect/>
          </a:stretch>
        </p:blipFill>
        <p:spPr bwMode="auto">
          <a:xfrm>
            <a:off x="3653048" y="5167176"/>
            <a:ext cx="5795912" cy="319224"/>
          </a:xfrm>
          <a:prstGeom prst="rect">
            <a:avLst/>
          </a:prstGeom>
          <a:noFill/>
          <a:ln w="9525">
            <a:noFill/>
            <a:miter lim="800000"/>
            <a:headEnd/>
            <a:tailEnd/>
          </a:ln>
        </p:spPr>
      </p:pic>
      <p:pic>
        <p:nvPicPr>
          <p:cNvPr id="13318" name="Picture 10" descr="txp_fig"/>
          <p:cNvPicPr>
            <a:picLocks noChangeAspect="1"/>
          </p:cNvPicPr>
          <p:nvPr>
            <p:custDataLst>
              <p:tags r:id="rId3"/>
            </p:custDataLst>
          </p:nvPr>
        </p:nvPicPr>
        <p:blipFill>
          <a:blip r:embed="rId9" cstate="print"/>
          <a:srcRect/>
          <a:stretch>
            <a:fillRect/>
          </a:stretch>
        </p:blipFill>
        <p:spPr bwMode="auto">
          <a:xfrm>
            <a:off x="3657603" y="5715012"/>
            <a:ext cx="5955524" cy="364115"/>
          </a:xfrm>
          <a:prstGeom prst="rect">
            <a:avLst/>
          </a:prstGeom>
          <a:noFill/>
          <a:ln w="9525">
            <a:noFill/>
            <a:miter lim="800000"/>
            <a:headEnd/>
            <a:tailEnd/>
          </a:ln>
        </p:spPr>
      </p:pic>
      <p:pic>
        <p:nvPicPr>
          <p:cNvPr id="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003432" y="1320800"/>
            <a:ext cx="3927056" cy="3276600"/>
          </a:xfrm>
          <a:prstGeom prst="rect">
            <a:avLst/>
          </a:prstGeom>
          <a:noFill/>
        </p:spPr>
      </p:pic>
      <p:pic>
        <p:nvPicPr>
          <p:cNvPr id="12" name="Picture 11" descr="TP_tmp.png"/>
          <p:cNvPicPr>
            <a:picLocks noChangeAspect="1"/>
          </p:cNvPicPr>
          <p:nvPr>
            <p:custDataLst>
              <p:tags r:id="rId4"/>
            </p:custDataLst>
          </p:nvPr>
        </p:nvPicPr>
        <p:blipFill>
          <a:blip r:embed="rId11" cstate="print"/>
          <a:stretch>
            <a:fillRect/>
          </a:stretch>
        </p:blipFill>
        <p:spPr>
          <a:xfrm>
            <a:off x="2514600" y="2184808"/>
            <a:ext cx="3733800" cy="405992"/>
          </a:xfrm>
          <a:prstGeom prst="rect">
            <a:avLst/>
          </a:prstGeom>
        </p:spPr>
      </p:pic>
      <p:pic>
        <p:nvPicPr>
          <p:cNvPr id="14" name="Picture 13" descr="TP_tmp.png"/>
          <p:cNvPicPr>
            <a:picLocks noChangeAspect="1"/>
          </p:cNvPicPr>
          <p:nvPr>
            <p:custDataLst>
              <p:tags r:id="rId5"/>
            </p:custDataLst>
          </p:nvPr>
        </p:nvPicPr>
        <p:blipFill>
          <a:blip r:embed="rId12" cstate="print"/>
          <a:stretch>
            <a:fillRect/>
          </a:stretch>
        </p:blipFill>
        <p:spPr bwMode="auto">
          <a:xfrm>
            <a:off x="2209801" y="3327888"/>
            <a:ext cx="4398499" cy="405912"/>
          </a:xfrm>
          <a:prstGeom prst="rect">
            <a:avLst/>
          </a:prstGeom>
          <a:noFill/>
          <a:ln/>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44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44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2441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441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2441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Discounting</a:t>
            </a:r>
            <a:endParaRPr lang="en-US" dirty="0"/>
          </a:p>
        </p:txBody>
      </p:sp>
      <p:sp>
        <p:nvSpPr>
          <p:cNvPr id="3" name="Content Placeholder 2"/>
          <p:cNvSpPr>
            <a:spLocks noGrp="1"/>
          </p:cNvSpPr>
          <p:nvPr>
            <p:ph idx="1"/>
          </p:nvPr>
        </p:nvSpPr>
        <p:spPr>
          <a:xfrm>
            <a:off x="406400" y="1397001"/>
            <a:ext cx="11480800" cy="4729164"/>
          </a:xfrm>
        </p:spPr>
        <p:txBody>
          <a:bodyPr/>
          <a:lstStyle/>
          <a:p>
            <a:r>
              <a:rPr lang="en-US" sz="2800" dirty="0" smtClean="0"/>
              <a:t>Given:</a:t>
            </a:r>
          </a:p>
          <a:p>
            <a:pPr lvl="1"/>
            <a:endParaRPr lang="en-US" sz="2400" dirty="0" smtClean="0"/>
          </a:p>
          <a:p>
            <a:pPr lvl="1"/>
            <a:r>
              <a:rPr lang="en-US" sz="2400" dirty="0" smtClean="0"/>
              <a:t>Actions: East, West, and Exit (only available in exit states a, e)</a:t>
            </a:r>
          </a:p>
          <a:p>
            <a:pPr lvl="1"/>
            <a:r>
              <a:rPr lang="en-US" sz="2400" dirty="0" smtClean="0"/>
              <a:t>Transitions: deterministic</a:t>
            </a:r>
          </a:p>
          <a:p>
            <a:endParaRPr lang="en-US" sz="2800" dirty="0"/>
          </a:p>
          <a:p>
            <a:r>
              <a:rPr lang="en-US" sz="2800" dirty="0" smtClean="0"/>
              <a:t>Quiz 1: For </a:t>
            </a:r>
            <a:r>
              <a:rPr lang="en-US" sz="2800" dirty="0">
                <a:sym typeface="Symbol" charset="0"/>
              </a:rPr>
              <a:t></a:t>
            </a:r>
            <a:r>
              <a:rPr lang="en-US" sz="2800" dirty="0" smtClean="0"/>
              <a:t> = 1, what is the optimal policy?</a:t>
            </a:r>
          </a:p>
          <a:p>
            <a:pPr lvl="2"/>
            <a:endParaRPr lang="en-US" sz="2000" dirty="0" smtClean="0"/>
          </a:p>
          <a:p>
            <a:r>
              <a:rPr lang="en-US" sz="2800" dirty="0" smtClean="0"/>
              <a:t>Quiz 2: For </a:t>
            </a:r>
            <a:r>
              <a:rPr lang="en-US" sz="2800" dirty="0">
                <a:sym typeface="Symbol" charset="0"/>
              </a:rPr>
              <a:t></a:t>
            </a:r>
            <a:r>
              <a:rPr lang="en-US" sz="2800" dirty="0" smtClean="0"/>
              <a:t> = 0.1, what is the optimal policy?</a:t>
            </a:r>
          </a:p>
          <a:p>
            <a:pPr lvl="2"/>
            <a:endParaRPr lang="en-US" sz="2000" dirty="0" smtClean="0"/>
          </a:p>
          <a:p>
            <a:r>
              <a:rPr lang="en-US" sz="2800" dirty="0" smtClean="0"/>
              <a:t>Quiz 3: For which </a:t>
            </a:r>
            <a:r>
              <a:rPr lang="en-US" sz="2800" dirty="0" smtClean="0">
                <a:sym typeface="Symbol" charset="0"/>
              </a:rPr>
              <a:t></a:t>
            </a:r>
            <a:r>
              <a:rPr lang="en-US" sz="2800" dirty="0" smtClean="0">
                <a:latin typeface="cmmi10"/>
                <a:ea typeface="cmmi10"/>
                <a:cs typeface="cmmi10"/>
              </a:rPr>
              <a:t> </a:t>
            </a:r>
            <a:r>
              <a:rPr lang="en-US" sz="2800" dirty="0" smtClean="0"/>
              <a:t>are West and East equally good when in state d?</a:t>
            </a:r>
            <a:endParaRPr lang="en-US" sz="2800" dirty="0"/>
          </a:p>
        </p:txBody>
      </p:sp>
      <p:grpSp>
        <p:nvGrpSpPr>
          <p:cNvPr id="6" name="Group 5"/>
          <p:cNvGrpSpPr/>
          <p:nvPr/>
        </p:nvGrpSpPr>
        <p:grpSpPr>
          <a:xfrm>
            <a:off x="3276603" y="1219200"/>
            <a:ext cx="3594100" cy="1168400"/>
            <a:chOff x="3352800" y="3505200"/>
            <a:chExt cx="3594100" cy="1168400"/>
          </a:xfrm>
        </p:grpSpPr>
        <p:pic>
          <p:nvPicPr>
            <p:cNvPr id="4" name="Picture 3" descr="discoun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505200"/>
              <a:ext cx="3594100" cy="1168400"/>
            </a:xfrm>
            <a:prstGeom prst="rect">
              <a:avLst/>
            </a:prstGeom>
          </p:spPr>
        </p:pic>
        <p:sp>
          <p:nvSpPr>
            <p:cNvPr id="5" name="Rectangle 4"/>
            <p:cNvSpPr/>
            <p:nvPr/>
          </p:nvSpPr>
          <p:spPr>
            <a:xfrm>
              <a:off x="5486400" y="3733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9372600" y="16764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8229603" y="3657600"/>
            <a:ext cx="3289300" cy="685800"/>
            <a:chOff x="7870815" y="3645405"/>
            <a:chExt cx="3289300" cy="685800"/>
          </a:xfrm>
        </p:grpSpPr>
        <p:pic>
          <p:nvPicPr>
            <p:cNvPr id="17" name="Picture 16" descr="discoun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815" y="3645405"/>
              <a:ext cx="3289300" cy="685800"/>
            </a:xfrm>
            <a:prstGeom prst="rect">
              <a:avLst/>
            </a:prstGeom>
          </p:spPr>
        </p:pic>
        <p:sp>
          <p:nvSpPr>
            <p:cNvPr id="18" name="Rectangle 17"/>
            <p:cNvSpPr/>
            <p:nvPr/>
          </p:nvSpPr>
          <p:spPr>
            <a:xfrm>
              <a:off x="9886156" y="3760395"/>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229603" y="4572000"/>
            <a:ext cx="3289300" cy="685800"/>
            <a:chOff x="7870815" y="3645405"/>
            <a:chExt cx="3289300" cy="685800"/>
          </a:xfrm>
        </p:grpSpPr>
        <p:pic>
          <p:nvPicPr>
            <p:cNvPr id="21" name="Picture 20" descr="discoun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815" y="3645405"/>
              <a:ext cx="3289300" cy="685800"/>
            </a:xfrm>
            <a:prstGeom prst="rect">
              <a:avLst/>
            </a:prstGeom>
          </p:spPr>
        </p:pic>
        <p:sp>
          <p:nvSpPr>
            <p:cNvPr id="22" name="Rectangle 21"/>
            <p:cNvSpPr/>
            <p:nvPr/>
          </p:nvSpPr>
          <p:spPr>
            <a:xfrm>
              <a:off x="9886156" y="3760395"/>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673197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mtClean="0">
                <a:ea typeface="ＭＳ Ｐゴシック" pitchFamily="34" charset="-128"/>
              </a:rPr>
              <a:t>Non-Deterministic Search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94" y="1219200"/>
            <a:ext cx="6150139" cy="53276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smtClean="0">
                <a:ea typeface="ＭＳ Ｐゴシック" pitchFamily="34" charset="-128"/>
              </a:rPr>
              <a:t>Infinite Utilities?!</a:t>
            </a:r>
          </a:p>
        </p:txBody>
      </p:sp>
      <p:sp>
        <p:nvSpPr>
          <p:cNvPr id="1725443" name="Rectangle 3"/>
          <p:cNvSpPr>
            <a:spLocks noGrp="1" noChangeArrowheads="1"/>
          </p:cNvSpPr>
          <p:nvPr>
            <p:ph idx="1"/>
          </p:nvPr>
        </p:nvSpPr>
        <p:spPr>
          <a:xfrm>
            <a:off x="457200" y="1295400"/>
            <a:ext cx="10896600" cy="510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buFont typeface="Wingdings" charset="0"/>
              <a:buChar char="§"/>
              <a:defRPr/>
            </a:pPr>
            <a:r>
              <a:rPr lang="en-US" sz="2800" dirty="0" smtClean="0"/>
              <a:t>Problem: What if the game lasts forever?  Do we get infinite rewards?</a:t>
            </a:r>
            <a:endParaRPr lang="en-US" sz="2800" dirty="0"/>
          </a:p>
          <a:p>
            <a:pPr lvl="3">
              <a:buFont typeface="Wingdings" charset="0"/>
              <a:buChar char="§"/>
              <a:defRPr/>
            </a:pPr>
            <a:endParaRPr lang="en-US" sz="1000" dirty="0"/>
          </a:p>
          <a:p>
            <a:pPr>
              <a:buFont typeface="Wingdings" charset="0"/>
              <a:buChar char="§"/>
              <a:defRPr/>
            </a:pPr>
            <a:r>
              <a:rPr lang="en-US" sz="2800" dirty="0"/>
              <a:t>Solutions:</a:t>
            </a:r>
          </a:p>
          <a:p>
            <a:pPr lvl="1">
              <a:buFont typeface="Wingdings" charset="0"/>
              <a:buChar char="§"/>
              <a:defRPr/>
            </a:pPr>
            <a:r>
              <a:rPr lang="en-US" sz="2400" dirty="0"/>
              <a:t>Finite </a:t>
            </a:r>
            <a:r>
              <a:rPr lang="en-US" sz="2400" dirty="0" smtClean="0"/>
              <a:t>horizon: (similar to depth-limited search)</a:t>
            </a:r>
            <a:endParaRPr lang="en-US" sz="2400" dirty="0"/>
          </a:p>
          <a:p>
            <a:pPr lvl="2">
              <a:buFont typeface="Wingdings" charset="0"/>
              <a:buChar char="§"/>
              <a:defRPr/>
            </a:pPr>
            <a:r>
              <a:rPr lang="en-US" sz="2000" dirty="0"/>
              <a:t>Terminate episodes after a fixed T steps (e.g. life)</a:t>
            </a:r>
          </a:p>
          <a:p>
            <a:pPr lvl="2">
              <a:buFont typeface="Wingdings" charset="0"/>
              <a:buChar char="§"/>
              <a:defRPr/>
            </a:pPr>
            <a:r>
              <a:rPr lang="en-US" sz="2000" dirty="0"/>
              <a:t>Gives </a:t>
            </a:r>
            <a:r>
              <a:rPr lang="en-US" sz="2000" dirty="0" err="1"/>
              <a:t>nonstationary</a:t>
            </a:r>
            <a:r>
              <a:rPr lang="en-US" sz="2000" dirty="0"/>
              <a:t> policies (</a:t>
            </a:r>
            <a:r>
              <a:rPr lang="en-US" sz="2000" dirty="0">
                <a:sym typeface="Symbol" charset="0"/>
              </a:rPr>
              <a:t> depends on time left)</a:t>
            </a:r>
          </a:p>
          <a:p>
            <a:pPr lvl="7">
              <a:defRPr/>
            </a:pPr>
            <a:endParaRPr lang="en-US" sz="800" dirty="0" smtClean="0">
              <a:sym typeface="Symbol" charset="0"/>
            </a:endParaRPr>
          </a:p>
          <a:p>
            <a:pPr lvl="1">
              <a:buFont typeface="Wingdings" charset="0"/>
              <a:buChar char="§"/>
              <a:defRPr/>
            </a:pPr>
            <a:r>
              <a:rPr lang="en-US" sz="2400" dirty="0" smtClean="0">
                <a:sym typeface="Symbol" charset="0"/>
              </a:rPr>
              <a:t>Discounting</a:t>
            </a:r>
            <a:r>
              <a:rPr lang="en-US" sz="2400" dirty="0">
                <a:sym typeface="Symbol" charset="0"/>
              </a:rPr>
              <a:t>: </a:t>
            </a:r>
            <a:r>
              <a:rPr lang="en-US" sz="2400" dirty="0" smtClean="0">
                <a:sym typeface="Symbol" charset="0"/>
              </a:rPr>
              <a:t>use 0 </a:t>
            </a:r>
            <a:r>
              <a:rPr lang="en-US" sz="2400" dirty="0">
                <a:sym typeface="Symbol" charset="0"/>
              </a:rPr>
              <a:t>&lt;  &lt; 1</a:t>
            </a:r>
          </a:p>
          <a:p>
            <a:pPr lvl="1">
              <a:buFont typeface="Wingdings" charset="0"/>
              <a:buChar char="§"/>
              <a:defRPr/>
            </a:pPr>
            <a:endParaRPr lang="en-US" sz="2400" dirty="0">
              <a:sym typeface="Symbol" charset="0"/>
            </a:endParaRPr>
          </a:p>
          <a:p>
            <a:pPr lvl="1">
              <a:buFont typeface="Wingdings" charset="0"/>
              <a:buChar char="§"/>
              <a:defRPr/>
            </a:pPr>
            <a:endParaRPr lang="en-US" sz="2400" dirty="0">
              <a:sym typeface="Symbol" charset="0"/>
            </a:endParaRPr>
          </a:p>
          <a:p>
            <a:pPr lvl="2">
              <a:buFont typeface="Wingdings" charset="0"/>
              <a:buChar char="§"/>
              <a:defRPr/>
            </a:pPr>
            <a:r>
              <a:rPr lang="en-US" sz="2000" dirty="0" smtClean="0">
                <a:sym typeface="Symbol" charset="0"/>
              </a:rPr>
              <a:t>Smaller </a:t>
            </a:r>
            <a:r>
              <a:rPr lang="en-US" sz="2000" dirty="0">
                <a:sym typeface="Symbol" charset="0"/>
              </a:rPr>
              <a:t> means smaller </a:t>
            </a:r>
            <a:r>
              <a:rPr lang="ja-JP" altLang="en-US" sz="2000" dirty="0">
                <a:sym typeface="Symbol" charset="0"/>
              </a:rPr>
              <a:t>“</a:t>
            </a:r>
            <a:r>
              <a:rPr lang="en-US" altLang="ja-JP" sz="2000" dirty="0">
                <a:sym typeface="Symbol" charset="0"/>
              </a:rPr>
              <a:t>horizon</a:t>
            </a:r>
            <a:r>
              <a:rPr lang="ja-JP" altLang="en-US" sz="2000" dirty="0">
                <a:sym typeface="Symbol" charset="0"/>
              </a:rPr>
              <a:t>”</a:t>
            </a:r>
            <a:r>
              <a:rPr lang="en-US" altLang="ja-JP" sz="2000" dirty="0">
                <a:sym typeface="Symbol" charset="0"/>
              </a:rPr>
              <a:t> – shorter term </a:t>
            </a:r>
            <a:r>
              <a:rPr lang="en-US" altLang="ja-JP" sz="2000" dirty="0" smtClean="0">
                <a:sym typeface="Symbol" charset="0"/>
              </a:rPr>
              <a:t>focus</a:t>
            </a:r>
          </a:p>
          <a:p>
            <a:pPr lvl="8">
              <a:buClr>
                <a:srgbClr val="000000"/>
              </a:buClr>
              <a:defRPr/>
            </a:pPr>
            <a:endParaRPr lang="en-US" sz="800" dirty="0" smtClean="0">
              <a:solidFill>
                <a:srgbClr val="000000"/>
              </a:solidFill>
              <a:sym typeface="Symbol" charset="0"/>
            </a:endParaRPr>
          </a:p>
          <a:p>
            <a:pPr lvl="1">
              <a:buClr>
                <a:srgbClr val="000000"/>
              </a:buClr>
              <a:buFont typeface="Wingdings" charset="0"/>
              <a:buChar char="§"/>
              <a:defRPr/>
            </a:pPr>
            <a:r>
              <a:rPr lang="en-US" sz="2400" dirty="0" smtClean="0">
                <a:solidFill>
                  <a:srgbClr val="000000"/>
                </a:solidFill>
                <a:sym typeface="Symbol" charset="0"/>
              </a:rPr>
              <a:t>Absorbing </a:t>
            </a:r>
            <a:r>
              <a:rPr lang="en-US" sz="2400" dirty="0">
                <a:solidFill>
                  <a:srgbClr val="000000"/>
                </a:solidFill>
                <a:sym typeface="Symbol" charset="0"/>
              </a:rPr>
              <a:t>state: guarantee that for every policy, a terminal state will eventually be reached (like </a:t>
            </a:r>
            <a:r>
              <a:rPr lang="ja-JP" altLang="en-US" sz="2400" dirty="0" smtClean="0">
                <a:solidFill>
                  <a:srgbClr val="000000"/>
                </a:solidFill>
                <a:sym typeface="Symbol" charset="0"/>
              </a:rPr>
              <a:t>“</a:t>
            </a:r>
            <a:r>
              <a:rPr lang="en-US" altLang="ja-JP" sz="2400" dirty="0" smtClean="0">
                <a:solidFill>
                  <a:srgbClr val="000000"/>
                </a:solidFill>
                <a:sym typeface="Symbol" charset="0"/>
              </a:rPr>
              <a:t>overheated</a:t>
            </a:r>
            <a:r>
              <a:rPr lang="ja-JP" altLang="en-US" sz="2400" dirty="0" smtClean="0">
                <a:solidFill>
                  <a:srgbClr val="000000"/>
                </a:solidFill>
                <a:sym typeface="Symbol" charset="0"/>
              </a:rPr>
              <a:t>”</a:t>
            </a:r>
            <a:r>
              <a:rPr lang="en-US" altLang="ja-JP" sz="2400" dirty="0" smtClean="0">
                <a:solidFill>
                  <a:srgbClr val="000000"/>
                </a:solidFill>
                <a:sym typeface="Symbol" charset="0"/>
              </a:rPr>
              <a:t> </a:t>
            </a:r>
            <a:r>
              <a:rPr lang="en-US" altLang="ja-JP" sz="2400" dirty="0">
                <a:solidFill>
                  <a:srgbClr val="000000"/>
                </a:solidFill>
                <a:sym typeface="Symbol" charset="0"/>
              </a:rPr>
              <a:t>for </a:t>
            </a:r>
            <a:r>
              <a:rPr lang="en-US" altLang="ja-JP" sz="2400" dirty="0" smtClean="0">
                <a:solidFill>
                  <a:srgbClr val="000000"/>
                </a:solidFill>
                <a:sym typeface="Symbol" charset="0"/>
              </a:rPr>
              <a:t>racing)</a:t>
            </a:r>
            <a:endParaRPr lang="en-US" altLang="ja-JP" sz="2400" dirty="0">
              <a:solidFill>
                <a:srgbClr val="000000"/>
              </a:solidFill>
              <a:sym typeface="Symbol" charset="0"/>
            </a:endParaRPr>
          </a:p>
          <a:p>
            <a:pPr lvl="1">
              <a:buFont typeface="Wingdings" charset="0"/>
              <a:buChar char="§"/>
              <a:defRPr/>
            </a:pPr>
            <a:endParaRPr lang="en-US" sz="2400" dirty="0">
              <a:sym typeface="Symbol" charset="0"/>
            </a:endParaRPr>
          </a:p>
        </p:txBody>
      </p:sp>
      <p:pic>
        <p:nvPicPr>
          <p:cNvPr id="8" name="Picture 7" descr="txp_fig"/>
          <p:cNvPicPr>
            <a:picLocks noChangeAspect="1"/>
          </p:cNvPicPr>
          <p:nvPr>
            <p:custDataLst>
              <p:tags r:id="rId1"/>
            </p:custDataLst>
          </p:nvPr>
        </p:nvPicPr>
        <p:blipFill>
          <a:blip r:embed="rId3" cstate="print"/>
          <a:stretch>
            <a:fillRect/>
          </a:stretch>
        </p:blipFill>
        <p:spPr bwMode="auto">
          <a:xfrm>
            <a:off x="1905127" y="4330701"/>
            <a:ext cx="5222620" cy="714014"/>
          </a:xfrm>
          <a:prstGeom prst="rect">
            <a:avLst/>
          </a:prstGeom>
          <a:noFill/>
          <a:ln/>
          <a:effec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70424" y="2362387"/>
            <a:ext cx="3759585" cy="1752226"/>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54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2544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544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544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2544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54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smtClean="0">
                <a:ea typeface="ＭＳ Ｐゴシック" pitchFamily="34" charset="-128"/>
              </a:rPr>
              <a:t>Recap: Defining MDPs</a:t>
            </a:r>
          </a:p>
        </p:txBody>
      </p:sp>
      <p:sp>
        <p:nvSpPr>
          <p:cNvPr id="41986" name="Rectangle 3"/>
          <p:cNvSpPr>
            <a:spLocks noGrp="1" noChangeArrowheads="1"/>
          </p:cNvSpPr>
          <p:nvPr>
            <p:ph idx="1"/>
          </p:nvPr>
        </p:nvSpPr>
        <p:spPr>
          <a:xfrm>
            <a:off x="406400" y="1443036"/>
            <a:ext cx="11379200" cy="4729164"/>
          </a:xfrm>
        </p:spPr>
        <p:txBody>
          <a:bodyPr/>
          <a:lstStyle/>
          <a:p>
            <a:pPr>
              <a:lnSpc>
                <a:spcPct val="80000"/>
              </a:lnSpc>
            </a:pPr>
            <a:r>
              <a:rPr lang="en-US" dirty="0" smtClean="0">
                <a:ea typeface="ＭＳ Ｐゴシック" pitchFamily="34" charset="-128"/>
              </a:rPr>
              <a:t>Markov decision processes:</a:t>
            </a:r>
          </a:p>
          <a:p>
            <a:pPr lvl="1">
              <a:lnSpc>
                <a:spcPct val="80000"/>
              </a:lnSpc>
            </a:pPr>
            <a:r>
              <a:rPr lang="en-US" dirty="0" smtClean="0">
                <a:ea typeface="ＭＳ Ｐゴシック" pitchFamily="34" charset="-128"/>
              </a:rPr>
              <a:t>Set of states S</a:t>
            </a:r>
          </a:p>
          <a:p>
            <a:pPr lvl="1">
              <a:lnSpc>
                <a:spcPct val="80000"/>
              </a:lnSpc>
            </a:pPr>
            <a:r>
              <a:rPr lang="en-US" dirty="0" smtClean="0">
                <a:ea typeface="ＭＳ Ｐゴシック" pitchFamily="34" charset="-128"/>
              </a:rPr>
              <a:t>Start state s</a:t>
            </a:r>
            <a:r>
              <a:rPr lang="en-US" baseline="-25000" dirty="0" smtClean="0">
                <a:ea typeface="ＭＳ Ｐゴシック" pitchFamily="34" charset="-128"/>
              </a:rPr>
              <a:t>0</a:t>
            </a:r>
          </a:p>
          <a:p>
            <a:pPr lvl="1">
              <a:lnSpc>
                <a:spcPct val="80000"/>
              </a:lnSpc>
            </a:pPr>
            <a:r>
              <a:rPr lang="en-US" dirty="0" smtClean="0">
                <a:ea typeface="ＭＳ Ｐゴシック" pitchFamily="34" charset="-128"/>
              </a:rPr>
              <a:t>Set of actions A</a:t>
            </a:r>
          </a:p>
          <a:p>
            <a:pPr lvl="1">
              <a:lnSpc>
                <a:spcPct val="80000"/>
              </a:lnSpc>
            </a:pPr>
            <a:r>
              <a:rPr lang="en-US" dirty="0" smtClean="0">
                <a:ea typeface="ＭＳ Ｐゴシック" pitchFamily="34" charset="-128"/>
              </a:rPr>
              <a:t>Transitions P(</a:t>
            </a:r>
            <a:r>
              <a:rPr lang="en-US" dirty="0" err="1" smtClean="0">
                <a:ea typeface="ＭＳ Ｐゴシック" pitchFamily="34" charset="-128"/>
              </a:rPr>
              <a:t>s’</a:t>
            </a:r>
            <a:r>
              <a:rPr lang="en-US" altLang="ja-JP" dirty="0" err="1" smtClean="0">
                <a:ea typeface="ＭＳ Ｐゴシック" pitchFamily="34" charset="-128"/>
              </a:rPr>
              <a:t>|s,a</a:t>
            </a:r>
            <a:r>
              <a:rPr lang="en-US" altLang="ja-JP" dirty="0" smtClean="0">
                <a:ea typeface="ＭＳ Ｐゴシック" pitchFamily="34" charset="-128"/>
              </a:rPr>
              <a:t>) (or T(</a:t>
            </a:r>
            <a:r>
              <a:rPr lang="en-US" altLang="ja-JP" dirty="0" err="1" smtClean="0">
                <a:ea typeface="ＭＳ Ｐゴシック" pitchFamily="34" charset="-128"/>
              </a:rPr>
              <a:t>s,a,s</a:t>
            </a:r>
            <a:r>
              <a:rPr lang="en-US" altLang="ja-JP" dirty="0" smtClean="0">
                <a:ea typeface="ＭＳ Ｐゴシック" pitchFamily="34" charset="-128"/>
              </a:rPr>
              <a:t>’))</a:t>
            </a:r>
          </a:p>
          <a:p>
            <a:pPr lvl="1">
              <a:lnSpc>
                <a:spcPct val="80000"/>
              </a:lnSpc>
            </a:pPr>
            <a:r>
              <a:rPr lang="en-US" dirty="0" smtClean="0">
                <a:ea typeface="ＭＳ Ｐゴシック" pitchFamily="34" charset="-128"/>
              </a:rPr>
              <a:t>Rewards R(</a:t>
            </a:r>
            <a:r>
              <a:rPr lang="en-US" dirty="0" err="1" smtClean="0">
                <a:ea typeface="ＭＳ Ｐゴシック" pitchFamily="34" charset="-128"/>
              </a:rPr>
              <a:t>s,a,s</a:t>
            </a:r>
            <a:r>
              <a:rPr lang="en-US" dirty="0" smtClean="0">
                <a:ea typeface="ＭＳ Ｐゴシック" pitchFamily="34" charset="-128"/>
              </a:rPr>
              <a:t>’</a:t>
            </a:r>
            <a:r>
              <a:rPr lang="en-US" altLang="ja-JP" dirty="0" smtClean="0">
                <a:ea typeface="ＭＳ Ｐゴシック" pitchFamily="34" charset="-128"/>
              </a:rPr>
              <a:t>) (and discount </a:t>
            </a:r>
            <a:r>
              <a:rPr lang="en-US" altLang="ja-JP" dirty="0" smtClean="0">
                <a:ea typeface="ＭＳ Ｐゴシック" pitchFamily="34" charset="-128"/>
                <a:sym typeface="Symbol" pitchFamily="18" charset="2"/>
              </a:rPr>
              <a:t></a:t>
            </a:r>
            <a:r>
              <a:rPr lang="en-US" altLang="ja-JP" dirty="0" smtClean="0">
                <a:ea typeface="ＭＳ Ｐゴシック" pitchFamily="34" charset="-128"/>
              </a:rPr>
              <a:t>)</a:t>
            </a:r>
          </a:p>
          <a:p>
            <a:pPr lvl="1">
              <a:lnSpc>
                <a:spcPct val="80000"/>
              </a:lnSpc>
            </a:pPr>
            <a:endParaRPr lang="en-US" baseline="-25000" dirty="0" smtClean="0">
              <a:ea typeface="ＭＳ Ｐゴシック" pitchFamily="34" charset="-128"/>
            </a:endParaRPr>
          </a:p>
          <a:p>
            <a:pPr lvl="1">
              <a:lnSpc>
                <a:spcPct val="80000"/>
              </a:lnSpc>
            </a:pPr>
            <a:endParaRPr lang="en-US" baseline="-25000" dirty="0" smtClean="0">
              <a:ea typeface="ＭＳ Ｐゴシック" pitchFamily="34" charset="-128"/>
            </a:endParaRPr>
          </a:p>
          <a:p>
            <a:pPr>
              <a:lnSpc>
                <a:spcPct val="80000"/>
              </a:lnSpc>
            </a:pPr>
            <a:r>
              <a:rPr lang="en-US" dirty="0" smtClean="0">
                <a:ea typeface="ＭＳ Ｐゴシック" pitchFamily="34" charset="-128"/>
              </a:rPr>
              <a:t>MDP quantities so far:</a:t>
            </a:r>
          </a:p>
          <a:p>
            <a:pPr lvl="1">
              <a:lnSpc>
                <a:spcPct val="80000"/>
              </a:lnSpc>
            </a:pPr>
            <a:r>
              <a:rPr lang="en-US" dirty="0" smtClean="0">
                <a:ea typeface="ＭＳ Ｐゴシック" pitchFamily="34" charset="-128"/>
              </a:rPr>
              <a:t>Policy = Choice of action for each state</a:t>
            </a:r>
          </a:p>
          <a:p>
            <a:pPr lvl="1">
              <a:lnSpc>
                <a:spcPct val="80000"/>
              </a:lnSpc>
            </a:pPr>
            <a:r>
              <a:rPr lang="en-US" dirty="0" smtClean="0">
                <a:ea typeface="ＭＳ Ｐゴシック" pitchFamily="34" charset="-128"/>
              </a:rPr>
              <a:t>Utility = sum of (discounted) rewards</a:t>
            </a:r>
          </a:p>
        </p:txBody>
      </p:sp>
      <p:grpSp>
        <p:nvGrpSpPr>
          <p:cNvPr id="41987" name="Group 4"/>
          <p:cNvGrpSpPr>
            <a:grpSpLocks/>
          </p:cNvGrpSpPr>
          <p:nvPr/>
        </p:nvGrpSpPr>
        <p:grpSpPr bwMode="auto">
          <a:xfrm>
            <a:off x="8001000" y="1600200"/>
            <a:ext cx="3048000" cy="2754586"/>
            <a:chOff x="2400" y="1401"/>
            <a:chExt cx="1392" cy="1258"/>
          </a:xfrm>
        </p:grpSpPr>
        <p:sp>
          <p:nvSpPr>
            <p:cNvPr id="41989"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41990" name="Group 6"/>
            <p:cNvGrpSpPr>
              <a:grpSpLocks/>
            </p:cNvGrpSpPr>
            <p:nvPr/>
          </p:nvGrpSpPr>
          <p:grpSpPr bwMode="auto">
            <a:xfrm>
              <a:off x="2529" y="1617"/>
              <a:ext cx="1263" cy="361"/>
              <a:chOff x="1584" y="1680"/>
              <a:chExt cx="2352" cy="336"/>
            </a:xfrm>
          </p:grpSpPr>
          <p:sp>
            <p:nvSpPr>
              <p:cNvPr id="42003"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4"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5"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42006"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grpSp>
        <p:sp>
          <p:nvSpPr>
            <p:cNvPr id="41991"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41992" name="Group 12"/>
            <p:cNvGrpSpPr>
              <a:grpSpLocks/>
            </p:cNvGrpSpPr>
            <p:nvPr/>
          </p:nvGrpSpPr>
          <p:grpSpPr bwMode="auto">
            <a:xfrm>
              <a:off x="2400" y="2107"/>
              <a:ext cx="1057" cy="386"/>
              <a:chOff x="1536" y="2400"/>
              <a:chExt cx="1584" cy="624"/>
            </a:xfrm>
          </p:grpSpPr>
          <p:sp>
            <p:nvSpPr>
              <p:cNvPr id="41999"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0"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1"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42002"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41993"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rPr>
                <a:t>a</a:t>
              </a:r>
            </a:p>
          </p:txBody>
        </p:sp>
        <p:sp>
          <p:nvSpPr>
            <p:cNvPr id="41994"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41995"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41996"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dirty="0">
                  <a:latin typeface="Calibri"/>
                  <a:cs typeface="Calibri"/>
                </a:rPr>
                <a:t>’</a:t>
              </a:r>
              <a:endParaRPr lang="en-US" sz="2400" dirty="0">
                <a:latin typeface="Calibri"/>
                <a:cs typeface="Calibri"/>
              </a:endParaRPr>
            </a:p>
          </p:txBody>
        </p:sp>
        <p:sp>
          <p:nvSpPr>
            <p:cNvPr id="41997"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41998"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Solving MDPs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6188" y="1667344"/>
            <a:ext cx="7313613" cy="4275797"/>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Quantities</a:t>
            </a:r>
            <a:endParaRPr lang="en-US" dirty="0"/>
          </a:p>
        </p:txBody>
      </p:sp>
      <p:sp>
        <p:nvSpPr>
          <p:cNvPr id="4" name="Rectangle 3"/>
          <p:cNvSpPr txBox="1">
            <a:spLocks noChangeArrowheads="1"/>
          </p:cNvSpPr>
          <p:nvPr/>
        </p:nvSpPr>
        <p:spPr bwMode="auto">
          <a:xfrm>
            <a:off x="457200" y="1295400"/>
            <a:ext cx="6705600" cy="4953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rPr>
              <a:t>The value</a:t>
            </a:r>
            <a:r>
              <a:rPr kumimoji="0" lang="en-US" sz="2800" b="0" i="0" u="none" strike="noStrike" kern="0" cap="none" spc="0" normalizeH="0" noProof="0" dirty="0" smtClean="0">
                <a:ln>
                  <a:noFill/>
                </a:ln>
                <a:solidFill>
                  <a:schemeClr val="accent2"/>
                </a:solidFill>
                <a:effectLst/>
                <a:uLnTx/>
                <a:uFillTx/>
                <a:latin typeface="Calibri" pitchFamily="34" charset="0"/>
                <a:ea typeface="+mn-ea"/>
                <a:cs typeface="+mn-cs"/>
              </a:rPr>
              <a:t> (</a:t>
            </a:r>
            <a:r>
              <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rPr>
              <a:t>utility) of a state s:</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smtClean="0">
                <a:ln>
                  <a:noFill/>
                </a:ln>
                <a:effectLst/>
                <a:uLnTx/>
                <a:uFillTx/>
                <a:latin typeface="Calibri" pitchFamily="34" charset="0"/>
              </a:rPr>
              <a:t>V</a:t>
            </a:r>
            <a:r>
              <a:rPr kumimoji="0" lang="en-US" sz="2800" b="0" i="0" u="none" strike="noStrike" kern="0" cap="none" spc="0" normalizeH="0" baseline="30000" noProof="0" dirty="0" smtClean="0">
                <a:ln>
                  <a:noFill/>
                </a:ln>
                <a:effectLst/>
                <a:uLnTx/>
                <a:uFillTx/>
                <a:latin typeface="Calibri" pitchFamily="34" charset="0"/>
                <a:sym typeface="Symbol" pitchFamily="18" charset="2"/>
              </a:rPr>
              <a:t>*</a:t>
            </a:r>
            <a:r>
              <a:rPr kumimoji="0" lang="en-US" sz="2800" b="0" i="0" u="none" strike="noStrike" kern="0" cap="none" spc="0" normalizeH="0" baseline="0" noProof="0" dirty="0" smtClean="0">
                <a:ln>
                  <a:noFill/>
                </a:ln>
                <a:effectLst/>
                <a:uLnTx/>
                <a:uFillTx/>
                <a:latin typeface="Calibri" pitchFamily="34" charset="0"/>
              </a:rPr>
              <a:t>(s) = expected utility starting in s and acting optimally</a:t>
            </a: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smtClean="0">
                <a:ln>
                  <a:noFill/>
                </a:ln>
                <a:solidFill>
                  <a:srgbClr val="008000"/>
                </a:solidFill>
                <a:effectLst/>
                <a:uLnTx/>
                <a:uFillTx/>
                <a:latin typeface="Calibri" pitchFamily="34" charset="0"/>
                <a:ea typeface="+mn-ea"/>
                <a:cs typeface="+mn-cs"/>
              </a:rPr>
              <a:t>The value (utility) of a q-state (</a:t>
            </a:r>
            <a:r>
              <a:rPr kumimoji="0" lang="en-US" sz="2800" b="0" i="0" u="none" strike="noStrike" kern="0" cap="none" spc="0" normalizeH="0" baseline="0" noProof="0" dirty="0" err="1" smtClean="0">
                <a:ln>
                  <a:noFill/>
                </a:ln>
                <a:solidFill>
                  <a:srgbClr val="008000"/>
                </a:solidFill>
                <a:effectLst/>
                <a:uLnTx/>
                <a:uFillTx/>
                <a:latin typeface="Calibri" pitchFamily="34" charset="0"/>
                <a:ea typeface="+mn-ea"/>
                <a:cs typeface="+mn-cs"/>
              </a:rPr>
              <a:t>s,a</a:t>
            </a:r>
            <a:r>
              <a:rPr kumimoji="0" lang="en-US" sz="2800" b="0" i="0" u="none" strike="noStrike" kern="0" cap="none" spc="0" normalizeH="0" baseline="0" noProof="0" dirty="0" smtClean="0">
                <a:ln>
                  <a:noFill/>
                </a:ln>
                <a:solidFill>
                  <a:srgbClr val="008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smtClean="0">
                <a:ln>
                  <a:noFill/>
                </a:ln>
                <a:effectLst/>
                <a:uLnTx/>
                <a:uFillTx/>
                <a:latin typeface="Calibri" pitchFamily="34" charset="0"/>
              </a:rPr>
              <a:t>Q</a:t>
            </a:r>
            <a:r>
              <a:rPr kumimoji="0" lang="en-US" sz="2800" b="0" i="0" u="none" strike="noStrike" kern="0" cap="none" spc="0" normalizeH="0" baseline="30000" noProof="0" dirty="0" smtClean="0">
                <a:ln>
                  <a:noFill/>
                </a:ln>
                <a:effectLst/>
                <a:uLnTx/>
                <a:uFillTx/>
                <a:latin typeface="Calibri" pitchFamily="34" charset="0"/>
                <a:sym typeface="Symbol" pitchFamily="18" charset="2"/>
              </a:rPr>
              <a:t>*</a:t>
            </a:r>
            <a:r>
              <a:rPr kumimoji="0" lang="en-US" sz="2800" b="0" i="0" u="none" strike="noStrike" kern="0" cap="none" spc="0" normalizeH="0" baseline="0" noProof="0" dirty="0" smtClean="0">
                <a:ln>
                  <a:noFill/>
                </a:ln>
                <a:effectLst/>
                <a:uLnTx/>
                <a:uFillTx/>
                <a:latin typeface="Calibri" pitchFamily="34" charset="0"/>
              </a:rPr>
              <a:t>(</a:t>
            </a:r>
            <a:r>
              <a:rPr kumimoji="0" lang="en-US" sz="2800" b="0" i="0" u="none" strike="noStrike" kern="0" cap="none" spc="0" normalizeH="0" baseline="0" noProof="0" dirty="0" err="1" smtClean="0">
                <a:ln>
                  <a:noFill/>
                </a:ln>
                <a:effectLst/>
                <a:uLnTx/>
                <a:uFillTx/>
                <a:latin typeface="Calibri" pitchFamily="34" charset="0"/>
              </a:rPr>
              <a:t>s,a</a:t>
            </a:r>
            <a:r>
              <a:rPr kumimoji="0" lang="en-US" sz="2800" b="0" i="0" u="none" strike="noStrike" kern="0" cap="none" spc="0" normalizeH="0" baseline="0" noProof="0" dirty="0" smtClean="0">
                <a:ln>
                  <a:noFill/>
                </a:ln>
                <a:effectLst/>
                <a:uLnTx/>
                <a:uFillTx/>
                <a:latin typeface="Calibri" pitchFamily="34" charset="0"/>
              </a:rPr>
              <a:t>) = expected utility starting out having taken action a from state s and (thereafter) acting optimally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800" b="0" i="0" u="none" strike="noStrike" kern="0" cap="none" spc="0" normalizeH="0" baseline="0" noProof="0" dirty="0" smtClean="0">
              <a:ln>
                <a:noFill/>
              </a:ln>
              <a:solidFill>
                <a:srgbClr val="CC0000"/>
              </a:solidFill>
              <a:effectLst/>
              <a:uLnTx/>
              <a:uFillTx/>
              <a:latin typeface="Calibri" pitchFamily="34" charset="0"/>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rPr>
              <a:t>The optimal policy: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smtClean="0">
                <a:ln>
                  <a:noFill/>
                </a:ln>
                <a:effectLst/>
                <a:uLnTx/>
                <a:uFillTx/>
                <a:latin typeface="Calibri" pitchFamily="34" charset="0"/>
                <a:sym typeface="Symbol" pitchFamily="18" charset="2"/>
              </a:rPr>
              <a:t></a:t>
            </a:r>
            <a:r>
              <a:rPr kumimoji="0" lang="en-US" sz="2800" b="0" i="0" u="none" strike="noStrike" kern="0" cap="none" spc="0" normalizeH="0" baseline="30000" noProof="0" dirty="0" smtClean="0">
                <a:ln>
                  <a:noFill/>
                </a:ln>
                <a:effectLst/>
                <a:uLnTx/>
                <a:uFillTx/>
                <a:latin typeface="Calibri" pitchFamily="34" charset="0"/>
                <a:sym typeface="Symbol" pitchFamily="18" charset="2"/>
              </a:rPr>
              <a:t>*</a:t>
            </a:r>
            <a:r>
              <a:rPr kumimoji="0" lang="en-US" sz="2800" b="0" i="0" u="none" strike="noStrike" kern="0" cap="none" spc="0" normalizeH="0" baseline="0" noProof="0" dirty="0" smtClean="0">
                <a:ln>
                  <a:noFill/>
                </a:ln>
                <a:effectLst/>
                <a:uLnTx/>
                <a:uFillTx/>
                <a:latin typeface="Calibri" pitchFamily="34" charset="0"/>
              </a:rPr>
              <a:t>(s) = optimal action from state s</a:t>
            </a:r>
          </a:p>
        </p:txBody>
      </p:sp>
      <p:sp>
        <p:nvSpPr>
          <p:cNvPr id="5" name="AutoShape 4"/>
          <p:cNvSpPr>
            <a:spLocks noChangeArrowheads="1"/>
          </p:cNvSpPr>
          <p:nvPr/>
        </p:nvSpPr>
        <p:spPr bwMode="auto">
          <a:xfrm>
            <a:off x="8732840" y="2209812"/>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latin typeface="Calibri"/>
              <a:cs typeface="Calibri"/>
            </a:endParaRPr>
          </a:p>
        </p:txBody>
      </p:sp>
      <p:sp>
        <p:nvSpPr>
          <p:cNvPr id="6" name="AutoShape 5"/>
          <p:cNvSpPr>
            <a:spLocks noChangeArrowheads="1"/>
          </p:cNvSpPr>
          <p:nvPr/>
        </p:nvSpPr>
        <p:spPr bwMode="auto">
          <a:xfrm>
            <a:off x="8615363" y="4468825"/>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7" name="Line 7"/>
          <p:cNvSpPr>
            <a:spLocks noChangeShapeType="1"/>
          </p:cNvSpPr>
          <p:nvPr/>
        </p:nvSpPr>
        <p:spPr bwMode="auto">
          <a:xfrm flipH="1">
            <a:off x="7504121" y="2498725"/>
            <a:ext cx="1403351" cy="806450"/>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8" name="Line 9"/>
          <p:cNvSpPr>
            <a:spLocks noChangeShapeType="1"/>
          </p:cNvSpPr>
          <p:nvPr/>
        </p:nvSpPr>
        <p:spPr bwMode="auto">
          <a:xfrm flipH="1">
            <a:off x="8382009" y="2498725"/>
            <a:ext cx="525463" cy="806450"/>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9" name="Line 10"/>
          <p:cNvSpPr>
            <a:spLocks noChangeShapeType="1"/>
          </p:cNvSpPr>
          <p:nvPr/>
        </p:nvSpPr>
        <p:spPr bwMode="auto">
          <a:xfrm>
            <a:off x="8907470" y="2498737"/>
            <a:ext cx="525463" cy="690563"/>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0" name="Oval 11"/>
          <p:cNvSpPr>
            <a:spLocks noChangeArrowheads="1"/>
          </p:cNvSpPr>
          <p:nvPr/>
        </p:nvSpPr>
        <p:spPr bwMode="auto">
          <a:xfrm>
            <a:off x="8264527" y="3305175"/>
            <a:ext cx="292100" cy="287338"/>
          </a:xfrm>
          <a:prstGeom prst="ellipse">
            <a:avLst/>
          </a:prstGeom>
          <a:solidFill>
            <a:srgbClr val="008000"/>
          </a:solidFill>
          <a:ln w="9525">
            <a:solidFill>
              <a:schemeClr val="tx1"/>
            </a:solidFill>
            <a:round/>
            <a:headEnd/>
            <a:tailEnd/>
          </a:ln>
        </p:spPr>
        <p:txBody>
          <a:bodyPr wrap="none" anchor="ctr"/>
          <a:lstStyle/>
          <a:p>
            <a:endParaRPr lang="en-US">
              <a:latin typeface="Calibri"/>
              <a:cs typeface="Calibri"/>
            </a:endParaRPr>
          </a:p>
        </p:txBody>
      </p:sp>
      <p:sp>
        <p:nvSpPr>
          <p:cNvPr id="11" name="Line 13"/>
          <p:cNvSpPr>
            <a:spLocks noChangeShapeType="1"/>
          </p:cNvSpPr>
          <p:nvPr/>
        </p:nvSpPr>
        <p:spPr bwMode="auto">
          <a:xfrm flipH="1">
            <a:off x="7696201" y="3592521"/>
            <a:ext cx="690563" cy="465137"/>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2" name="Line 14"/>
          <p:cNvSpPr>
            <a:spLocks noChangeShapeType="1"/>
          </p:cNvSpPr>
          <p:nvPr/>
        </p:nvSpPr>
        <p:spPr bwMode="auto">
          <a:xfrm>
            <a:off x="8386764" y="3592513"/>
            <a:ext cx="757237" cy="388937"/>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3" name="Line 15"/>
          <p:cNvSpPr>
            <a:spLocks noChangeShapeType="1"/>
          </p:cNvSpPr>
          <p:nvPr/>
        </p:nvSpPr>
        <p:spPr bwMode="auto">
          <a:xfrm flipH="1">
            <a:off x="7945440" y="3592513"/>
            <a:ext cx="441325" cy="863600"/>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14" name="Line 16"/>
          <p:cNvSpPr>
            <a:spLocks noChangeShapeType="1"/>
          </p:cNvSpPr>
          <p:nvPr/>
        </p:nvSpPr>
        <p:spPr bwMode="auto">
          <a:xfrm>
            <a:off x="8386770" y="3592513"/>
            <a:ext cx="423863" cy="863600"/>
          </a:xfrm>
          <a:prstGeom prst="line">
            <a:avLst/>
          </a:prstGeom>
          <a:noFill/>
          <a:ln w="28575">
            <a:solidFill>
              <a:srgbClr val="C00000"/>
            </a:solidFill>
            <a:round/>
            <a:headEnd/>
            <a:tailEnd type="triangle" w="med" len="med"/>
          </a:ln>
        </p:spPr>
        <p:txBody>
          <a:bodyPr/>
          <a:lstStyle/>
          <a:p>
            <a:endParaRPr lang="en-US">
              <a:latin typeface="Calibri"/>
              <a:cs typeface="Calibri"/>
            </a:endParaRPr>
          </a:p>
        </p:txBody>
      </p:sp>
      <p:sp>
        <p:nvSpPr>
          <p:cNvPr id="15" name="Text Box 17"/>
          <p:cNvSpPr txBox="1">
            <a:spLocks noChangeArrowheads="1"/>
          </p:cNvSpPr>
          <p:nvPr/>
        </p:nvSpPr>
        <p:spPr bwMode="auto">
          <a:xfrm>
            <a:off x="8674103" y="2740025"/>
            <a:ext cx="292100" cy="369332"/>
          </a:xfrm>
          <a:prstGeom prst="rect">
            <a:avLst/>
          </a:prstGeom>
          <a:noFill/>
          <a:ln w="9525">
            <a:noFill/>
            <a:miter lim="800000"/>
            <a:headEnd/>
            <a:tailEnd/>
          </a:ln>
        </p:spPr>
        <p:txBody>
          <a:bodyPr>
            <a:spAutoFit/>
          </a:bodyPr>
          <a:lstStyle/>
          <a:p>
            <a:pPr>
              <a:spcBef>
                <a:spcPct val="50000"/>
              </a:spcBef>
            </a:pPr>
            <a:r>
              <a:rPr lang="en-US">
                <a:latin typeface="Calibri"/>
                <a:cs typeface="Calibri"/>
              </a:rPr>
              <a:t>a</a:t>
            </a:r>
          </a:p>
        </p:txBody>
      </p:sp>
      <p:sp>
        <p:nvSpPr>
          <p:cNvPr id="16" name="Text Box 18"/>
          <p:cNvSpPr txBox="1">
            <a:spLocks noChangeArrowheads="1"/>
          </p:cNvSpPr>
          <p:nvPr/>
        </p:nvSpPr>
        <p:spPr bwMode="auto">
          <a:xfrm>
            <a:off x="9083675" y="2209800"/>
            <a:ext cx="292100" cy="369332"/>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Calibri"/>
                <a:cs typeface="Calibri"/>
              </a:rPr>
              <a:t>s</a:t>
            </a:r>
          </a:p>
        </p:txBody>
      </p:sp>
      <p:sp>
        <p:nvSpPr>
          <p:cNvPr id="17" name="Text Box 19"/>
          <p:cNvSpPr txBox="1">
            <a:spLocks noChangeArrowheads="1"/>
          </p:cNvSpPr>
          <p:nvPr/>
        </p:nvSpPr>
        <p:spPr bwMode="auto">
          <a:xfrm>
            <a:off x="8991600" y="4456120"/>
            <a:ext cx="381000" cy="369332"/>
          </a:xfrm>
          <a:prstGeom prst="rect">
            <a:avLst/>
          </a:prstGeom>
          <a:noFill/>
          <a:ln w="9525">
            <a:noFill/>
            <a:miter lim="800000"/>
            <a:headEnd/>
            <a:tailEnd/>
          </a:ln>
        </p:spPr>
        <p:txBody>
          <a:bodyPr>
            <a:spAutoFit/>
          </a:bodyPr>
          <a:lstStyle/>
          <a:p>
            <a:pPr algn="r" rtl="1">
              <a:spcBef>
                <a:spcPct val="50000"/>
              </a:spcBef>
            </a:pPr>
            <a:r>
              <a:rPr lang="en-US">
                <a:solidFill>
                  <a:srgbClr val="0000FF"/>
                </a:solidFill>
                <a:latin typeface="Calibri"/>
                <a:cs typeface="Calibri"/>
              </a:rPr>
              <a:t>s’</a:t>
            </a:r>
          </a:p>
        </p:txBody>
      </p:sp>
      <p:sp>
        <p:nvSpPr>
          <p:cNvPr id="18" name="Text Box 20"/>
          <p:cNvSpPr txBox="1">
            <a:spLocks noChangeArrowheads="1"/>
          </p:cNvSpPr>
          <p:nvPr/>
        </p:nvSpPr>
        <p:spPr bwMode="auto">
          <a:xfrm>
            <a:off x="8556625" y="3305175"/>
            <a:ext cx="584200" cy="369332"/>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a:t>
            </a:r>
          </a:p>
        </p:txBody>
      </p:sp>
      <p:sp>
        <p:nvSpPr>
          <p:cNvPr id="19" name="Line 22"/>
          <p:cNvSpPr>
            <a:spLocks noChangeShapeType="1"/>
          </p:cNvSpPr>
          <p:nvPr/>
        </p:nvSpPr>
        <p:spPr bwMode="auto">
          <a:xfrm flipH="1">
            <a:off x="7388225" y="4745050"/>
            <a:ext cx="1401763" cy="403225"/>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0" name="Line 24"/>
          <p:cNvSpPr>
            <a:spLocks noChangeShapeType="1"/>
          </p:cNvSpPr>
          <p:nvPr/>
        </p:nvSpPr>
        <p:spPr bwMode="auto">
          <a:xfrm flipH="1">
            <a:off x="8264533" y="4745050"/>
            <a:ext cx="525463" cy="403225"/>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21" name="Line 25"/>
          <p:cNvSpPr>
            <a:spLocks noChangeShapeType="1"/>
          </p:cNvSpPr>
          <p:nvPr/>
        </p:nvSpPr>
        <p:spPr bwMode="auto">
          <a:xfrm>
            <a:off x="8789989" y="4745050"/>
            <a:ext cx="527051" cy="344487"/>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2" name="Text Box 27"/>
          <p:cNvSpPr txBox="1">
            <a:spLocks noChangeArrowheads="1"/>
          </p:cNvSpPr>
          <p:nvPr/>
        </p:nvSpPr>
        <p:spPr bwMode="auto">
          <a:xfrm>
            <a:off x="9723437" y="4016387"/>
            <a:ext cx="2163763" cy="708025"/>
          </a:xfrm>
          <a:prstGeom prst="rect">
            <a:avLst/>
          </a:prstGeom>
          <a:noFill/>
          <a:ln w="9525">
            <a:noFill/>
            <a:miter lim="800000"/>
            <a:headEnd/>
            <a:tailEnd/>
          </a:ln>
        </p:spPr>
        <p:txBody>
          <a:bodyPr>
            <a:spAutoFit/>
          </a:bodyPr>
          <a:lstStyle/>
          <a:p>
            <a:pPr>
              <a:spcBef>
                <a:spcPct val="50000"/>
              </a:spcBef>
            </a:pPr>
            <a:r>
              <a:rPr lang="en-US" sz="2000">
                <a:solidFill>
                  <a:srgbClr val="C00000"/>
                </a:solidFill>
                <a:latin typeface="Calibri"/>
                <a:cs typeface="Calibri"/>
              </a:rPr>
              <a:t>(s,a,s’) is a </a:t>
            </a:r>
            <a:br>
              <a:rPr lang="en-US" sz="2000">
                <a:solidFill>
                  <a:srgbClr val="C00000"/>
                </a:solidFill>
                <a:latin typeface="Calibri"/>
                <a:cs typeface="Calibri"/>
              </a:rPr>
            </a:br>
            <a:r>
              <a:rPr lang="en-US" sz="2000" i="1">
                <a:solidFill>
                  <a:srgbClr val="C00000"/>
                </a:solidFill>
                <a:latin typeface="Calibri"/>
                <a:cs typeface="Calibri"/>
              </a:rPr>
              <a:t>transition</a:t>
            </a:r>
          </a:p>
        </p:txBody>
      </p:sp>
      <p:sp>
        <p:nvSpPr>
          <p:cNvPr id="23" name="Text Box 28"/>
          <p:cNvSpPr txBox="1">
            <a:spLocks noChangeArrowheads="1"/>
          </p:cNvSpPr>
          <p:nvPr/>
        </p:nvSpPr>
        <p:spPr bwMode="auto">
          <a:xfrm>
            <a:off x="7924807" y="4008444"/>
            <a:ext cx="819151" cy="369332"/>
          </a:xfrm>
          <a:prstGeom prst="rect">
            <a:avLst/>
          </a:prstGeom>
          <a:noFill/>
          <a:ln w="9525">
            <a:noFill/>
            <a:miter lim="800000"/>
            <a:headEnd/>
            <a:tailEnd/>
          </a:ln>
        </p:spPr>
        <p:txBody>
          <a:bodyPr>
            <a:spAutoFit/>
          </a:bodyPr>
          <a:lstStyle/>
          <a:p>
            <a:pPr>
              <a:spcBef>
                <a:spcPct val="50000"/>
              </a:spcBef>
            </a:pPr>
            <a:r>
              <a:rPr lang="en-US">
                <a:latin typeface="Calibri"/>
                <a:cs typeface="Calibri"/>
              </a:rPr>
              <a:t>s,a,s’</a:t>
            </a:r>
          </a:p>
        </p:txBody>
      </p:sp>
      <p:sp>
        <p:nvSpPr>
          <p:cNvPr id="24" name="Text Box 30"/>
          <p:cNvSpPr txBox="1">
            <a:spLocks noChangeArrowheads="1"/>
          </p:cNvSpPr>
          <p:nvPr/>
        </p:nvSpPr>
        <p:spPr bwMode="auto">
          <a:xfrm>
            <a:off x="9723439" y="2076462"/>
            <a:ext cx="1052512" cy="708025"/>
          </a:xfrm>
          <a:prstGeom prst="rect">
            <a:avLst/>
          </a:prstGeom>
          <a:noFill/>
          <a:ln w="9525">
            <a:noFill/>
            <a:miter lim="800000"/>
            <a:headEnd/>
            <a:tailEnd/>
          </a:ln>
        </p:spPr>
        <p:txBody>
          <a:bodyPr>
            <a:spAutoFit/>
          </a:bodyPr>
          <a:lstStyle/>
          <a:p>
            <a:pPr>
              <a:spcBef>
                <a:spcPct val="50000"/>
              </a:spcBef>
            </a:pPr>
            <a:r>
              <a:rPr lang="en-US" sz="2000">
                <a:solidFill>
                  <a:srgbClr val="0000FF"/>
                </a:solidFill>
                <a:latin typeface="Calibri"/>
                <a:cs typeface="Calibri"/>
              </a:rPr>
              <a:t>s is a </a:t>
            </a:r>
            <a:r>
              <a:rPr lang="en-US" sz="2000" i="1">
                <a:solidFill>
                  <a:srgbClr val="0000FF"/>
                </a:solidFill>
                <a:latin typeface="Calibri"/>
                <a:cs typeface="Calibri"/>
              </a:rPr>
              <a:t>state</a:t>
            </a:r>
          </a:p>
        </p:txBody>
      </p:sp>
      <p:sp>
        <p:nvSpPr>
          <p:cNvPr id="25" name="Text Box 32"/>
          <p:cNvSpPr txBox="1">
            <a:spLocks noChangeArrowheads="1"/>
          </p:cNvSpPr>
          <p:nvPr/>
        </p:nvSpPr>
        <p:spPr bwMode="auto">
          <a:xfrm>
            <a:off x="9723439" y="3048002"/>
            <a:ext cx="1295400" cy="707886"/>
          </a:xfrm>
          <a:prstGeom prst="rect">
            <a:avLst/>
          </a:prstGeom>
          <a:noFill/>
          <a:ln w="9525">
            <a:noFill/>
            <a:miter lim="800000"/>
            <a:headEnd/>
            <a:tailEnd/>
          </a:ln>
        </p:spPr>
        <p:txBody>
          <a:bodyPr>
            <a:spAutoFit/>
          </a:bodyPr>
          <a:lstStyle/>
          <a:p>
            <a:pPr>
              <a:spcBef>
                <a:spcPct val="50000"/>
              </a:spcBef>
            </a:pPr>
            <a:r>
              <a:rPr lang="en-US" sz="2000" dirty="0">
                <a:solidFill>
                  <a:srgbClr val="008000"/>
                </a:solidFill>
                <a:latin typeface="Calibri"/>
                <a:cs typeface="Calibri"/>
              </a:rPr>
              <a:t>(s, a) is a </a:t>
            </a:r>
            <a:r>
              <a:rPr lang="en-US" sz="2000" i="1" dirty="0">
                <a:solidFill>
                  <a:srgbClr val="008000"/>
                </a:solidFill>
                <a:latin typeface="Calibri"/>
                <a:cs typeface="Calibri"/>
              </a:rPr>
              <a:t>q-state</a:t>
            </a:r>
          </a:p>
        </p:txBody>
      </p:sp>
      <p:sp>
        <p:nvSpPr>
          <p:cNvPr id="26" name="Text Box 28"/>
          <p:cNvSpPr txBox="1">
            <a:spLocks noChangeArrowheads="1"/>
          </p:cNvSpPr>
          <p:nvPr/>
        </p:nvSpPr>
        <p:spPr bwMode="auto">
          <a:xfrm>
            <a:off x="5867400" y="6488112"/>
            <a:ext cx="6324600" cy="369888"/>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 </a:t>
            </a:r>
            <a:r>
              <a:rPr lang="en-US" dirty="0" err="1" smtClean="0">
                <a:solidFill>
                  <a:srgbClr val="CC0000"/>
                </a:solidFill>
                <a:latin typeface="Calibri" pitchFamily="34" charset="0"/>
              </a:rPr>
              <a:t>gridworld</a:t>
            </a:r>
            <a:r>
              <a:rPr lang="en-US" dirty="0" smtClean="0">
                <a:solidFill>
                  <a:srgbClr val="CC0000"/>
                </a:solidFill>
                <a:latin typeface="Calibri" pitchFamily="34" charset="0"/>
              </a:rPr>
              <a:t> values (L8D4)]</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V Values</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a:t>
            </a:r>
          </a:p>
          <a:p>
            <a:r>
              <a:rPr lang="en-US" dirty="0" smtClean="0">
                <a:latin typeface="Calibri"/>
                <a:cs typeface="Calibri"/>
              </a:rPr>
              <a:t>Discount = 1</a:t>
            </a:r>
          </a:p>
          <a:p>
            <a:r>
              <a:rPr lang="en-US" dirty="0" smtClean="0">
                <a:latin typeface="Calibri"/>
                <a:cs typeface="Calibri"/>
              </a:rPr>
              <a:t>Living reward = 0</a:t>
            </a:r>
            <a:endParaRPr lang="en-US" dirty="0">
              <a:latin typeface="Calibri"/>
              <a:cs typeface="Calibri"/>
            </a:endParaRPr>
          </a:p>
        </p:txBody>
      </p:sp>
      <p:pic>
        <p:nvPicPr>
          <p:cNvPr id="6" name="Picture 5" descr="Screen Shot 2014-08-10 at 7.36.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899" y="1143000"/>
            <a:ext cx="6188217" cy="5715000"/>
          </a:xfrm>
          <a:prstGeom prst="rect">
            <a:avLst/>
          </a:prstGeom>
        </p:spPr>
      </p:pic>
    </p:spTree>
    <p:extLst>
      <p:ext uri="{BB962C8B-B14F-4D97-AF65-F5344CB8AC3E}">
        <p14:creationId xmlns:p14="http://schemas.microsoft.com/office/powerpoint/2010/main" val="1475022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Q Values</a:t>
            </a:r>
            <a:endParaRPr lang="en-US" dirty="0"/>
          </a:p>
        </p:txBody>
      </p:sp>
      <p:sp>
        <p:nvSpPr>
          <p:cNvPr id="6" name="TextBox 5"/>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a:t>
            </a:r>
          </a:p>
          <a:p>
            <a:r>
              <a:rPr lang="en-US" dirty="0" smtClean="0">
                <a:latin typeface="Calibri"/>
                <a:cs typeface="Calibri"/>
              </a:rPr>
              <a:t>Discount = 1</a:t>
            </a:r>
          </a:p>
          <a:p>
            <a:r>
              <a:rPr lang="en-US" dirty="0" smtClean="0">
                <a:latin typeface="Calibri"/>
                <a:cs typeface="Calibri"/>
              </a:rPr>
              <a:t>Living reward = 0</a:t>
            </a:r>
            <a:endParaRPr lang="en-US" dirty="0">
              <a:latin typeface="Calibri"/>
              <a:cs typeface="Calibri"/>
            </a:endParaRPr>
          </a:p>
        </p:txBody>
      </p:sp>
      <p:pic>
        <p:nvPicPr>
          <p:cNvPr id="7" name="Picture 6" descr="Screen Shot 2014-08-10 at 7.37.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357" y="1143007"/>
            <a:ext cx="6169291" cy="5714999"/>
          </a:xfrm>
          <a:prstGeom prst="rect">
            <a:avLst/>
          </a:prstGeom>
        </p:spPr>
      </p:pic>
    </p:spTree>
    <p:extLst>
      <p:ext uri="{BB962C8B-B14F-4D97-AF65-F5344CB8AC3E}">
        <p14:creationId xmlns:p14="http://schemas.microsoft.com/office/powerpoint/2010/main" val="1704016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V Values</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1</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39.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813" y="1143000"/>
            <a:ext cx="6178379" cy="5715000"/>
          </a:xfrm>
          <a:prstGeom prst="rect">
            <a:avLst/>
          </a:prstGeom>
        </p:spPr>
      </p:pic>
    </p:spTree>
    <p:extLst>
      <p:ext uri="{BB962C8B-B14F-4D97-AF65-F5344CB8AC3E}">
        <p14:creationId xmlns:p14="http://schemas.microsoft.com/office/powerpoint/2010/main" val="631484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Q Values</a:t>
            </a:r>
            <a:endParaRPr lang="en-US" dirty="0"/>
          </a:p>
        </p:txBody>
      </p:sp>
      <p:sp>
        <p:nvSpPr>
          <p:cNvPr id="6" name="TextBox 5"/>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1</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3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8109" y="1143000"/>
            <a:ext cx="6195787" cy="5715000"/>
          </a:xfrm>
          <a:prstGeom prst="rect">
            <a:avLst/>
          </a:prstGeom>
        </p:spPr>
      </p:pic>
    </p:spTree>
    <p:extLst>
      <p:ext uri="{BB962C8B-B14F-4D97-AF65-F5344CB8AC3E}">
        <p14:creationId xmlns:p14="http://schemas.microsoft.com/office/powerpoint/2010/main" val="789766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V Values</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0.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272" y="1134664"/>
            <a:ext cx="6215471" cy="5723336"/>
          </a:xfrm>
          <a:prstGeom prst="rect">
            <a:avLst/>
          </a:prstGeom>
        </p:spPr>
      </p:pic>
    </p:spTree>
    <p:extLst>
      <p:ext uri="{BB962C8B-B14F-4D97-AF65-F5344CB8AC3E}">
        <p14:creationId xmlns:p14="http://schemas.microsoft.com/office/powerpoint/2010/main" val="6314840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Q Values</a:t>
            </a:r>
            <a:endParaRPr lang="en-US" dirty="0"/>
          </a:p>
        </p:txBody>
      </p:sp>
      <p:sp>
        <p:nvSpPr>
          <p:cNvPr id="6" name="TextBox 5"/>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0.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248" y="1143000"/>
            <a:ext cx="6215519" cy="5715000"/>
          </a:xfrm>
          <a:prstGeom prst="rect">
            <a:avLst/>
          </a:prstGeom>
        </p:spPr>
      </p:pic>
    </p:spTree>
    <p:extLst>
      <p:ext uri="{BB962C8B-B14F-4D97-AF65-F5344CB8AC3E}">
        <p14:creationId xmlns:p14="http://schemas.microsoft.com/office/powerpoint/2010/main" val="7897669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ea typeface="ＭＳ Ｐゴシック" pitchFamily="34" charset="-128"/>
              </a:rPr>
              <a:t>Example: Grid World</a:t>
            </a:r>
          </a:p>
        </p:txBody>
      </p:sp>
      <p:pic>
        <p:nvPicPr>
          <p:cNvPr id="18434" name="Picture 4"/>
          <p:cNvPicPr>
            <a:picLocks noChangeAspect="1" noChangeArrowheads="1"/>
          </p:cNvPicPr>
          <p:nvPr/>
        </p:nvPicPr>
        <p:blipFill>
          <a:blip r:embed="rId3" cstate="print"/>
          <a:srcRect/>
          <a:stretch>
            <a:fillRect/>
          </a:stretch>
        </p:blipFill>
        <p:spPr bwMode="auto">
          <a:xfrm>
            <a:off x="6990735" y="1371612"/>
            <a:ext cx="4495800" cy="3484999"/>
          </a:xfrm>
          <a:prstGeom prst="rect">
            <a:avLst/>
          </a:prstGeom>
          <a:noFill/>
          <a:ln w="9525">
            <a:noFill/>
            <a:miter lim="800000"/>
            <a:headEnd/>
            <a:tailEnd/>
          </a:ln>
        </p:spPr>
      </p:pic>
      <p:sp>
        <p:nvSpPr>
          <p:cNvPr id="18436" name="Rectangle 3"/>
          <p:cNvSpPr txBox="1">
            <a:spLocks noChangeArrowheads="1"/>
          </p:cNvSpPr>
          <p:nvPr/>
        </p:nvSpPr>
        <p:spPr bwMode="auto">
          <a:xfrm>
            <a:off x="228600" y="1493838"/>
            <a:ext cx="6477000" cy="4525962"/>
          </a:xfrm>
          <a:prstGeom prst="rect">
            <a:avLst/>
          </a:prstGeom>
          <a:noFill/>
          <a:ln w="9525">
            <a:noFill/>
            <a:miter lim="800000"/>
            <a:headEnd/>
            <a:tailEnd/>
          </a:ln>
        </p:spPr>
        <p:txBody>
          <a:bodyPr/>
          <a:lstStyle/>
          <a:p>
            <a:pPr marL="342900" indent="-342900" eaLnBrk="0" hangingPunct="0">
              <a:spcBef>
                <a:spcPct val="20000"/>
              </a:spcBef>
              <a:buClr>
                <a:schemeClr val="accent2"/>
              </a:buClr>
              <a:buFont typeface="Wingdings" pitchFamily="2" charset="2"/>
              <a:buChar char="§"/>
            </a:pPr>
            <a:r>
              <a:rPr lang="en-US" sz="2000" dirty="0" smtClean="0">
                <a:solidFill>
                  <a:schemeClr val="accent2"/>
                </a:solidFill>
                <a:latin typeface="Calibri" pitchFamily="34" charset="0"/>
              </a:rPr>
              <a:t>A maze-like problem</a:t>
            </a:r>
          </a:p>
          <a:p>
            <a:pPr marL="800100" lvl="1" indent="-342900" eaLnBrk="0" hangingPunct="0">
              <a:spcBef>
                <a:spcPct val="20000"/>
              </a:spcBef>
              <a:buFont typeface="Wingdings" pitchFamily="2" charset="2"/>
              <a:buChar char="§"/>
            </a:pPr>
            <a:r>
              <a:rPr lang="en-US" dirty="0" smtClean="0">
                <a:latin typeface="Calibri" pitchFamily="34" charset="0"/>
              </a:rPr>
              <a:t>The </a:t>
            </a:r>
            <a:r>
              <a:rPr lang="en-US" dirty="0">
                <a:latin typeface="Calibri" pitchFamily="34" charset="0"/>
              </a:rPr>
              <a:t>agent lives in a grid</a:t>
            </a:r>
          </a:p>
          <a:p>
            <a:pPr marL="800100" lvl="1" indent="-342900" eaLnBrk="0" hangingPunct="0">
              <a:spcBef>
                <a:spcPct val="20000"/>
              </a:spcBef>
              <a:buFont typeface="Wingdings" pitchFamily="2" charset="2"/>
              <a:buChar char="§"/>
            </a:pPr>
            <a:r>
              <a:rPr lang="en-US" dirty="0">
                <a:latin typeface="Calibri" pitchFamily="34" charset="0"/>
              </a:rPr>
              <a:t>Walls block the </a:t>
            </a:r>
            <a:r>
              <a:rPr lang="en-US" dirty="0" smtClean="0">
                <a:latin typeface="Calibri" pitchFamily="34" charset="0"/>
              </a:rPr>
              <a:t>agent’</a:t>
            </a:r>
            <a:r>
              <a:rPr lang="en-US" altLang="ja-JP" dirty="0" smtClean="0">
                <a:latin typeface="Calibri" pitchFamily="34" charset="0"/>
              </a:rPr>
              <a:t>s path</a:t>
            </a:r>
          </a:p>
          <a:p>
            <a:pPr marL="800100" lvl="1" indent="-342900" eaLnBrk="0" hangingPunct="0">
              <a:spcBef>
                <a:spcPct val="20000"/>
              </a:spcBef>
              <a:buFont typeface="Wingdings" pitchFamily="2" charset="2"/>
              <a:buChar char="§"/>
            </a:pPr>
            <a:endParaRPr lang="en-US" altLang="ja-JP" sz="600" dirty="0">
              <a:latin typeface="Calibri" pitchFamily="34" charset="0"/>
            </a:endParaRPr>
          </a:p>
          <a:p>
            <a:pPr marL="342900" indent="-342900" eaLnBrk="0" hangingPunct="0">
              <a:spcBef>
                <a:spcPct val="20000"/>
              </a:spcBef>
              <a:buClr>
                <a:schemeClr val="accent2"/>
              </a:buClr>
              <a:buFont typeface="Wingdings" pitchFamily="2" charset="2"/>
              <a:buChar char="§"/>
            </a:pPr>
            <a:r>
              <a:rPr lang="en-US" sz="2000" dirty="0" smtClean="0">
                <a:solidFill>
                  <a:schemeClr val="accent2"/>
                </a:solidFill>
                <a:latin typeface="Calibri" pitchFamily="34" charset="0"/>
              </a:rPr>
              <a:t>Noisy movement: </a:t>
            </a:r>
            <a:r>
              <a:rPr lang="en-US" altLang="ja-JP" sz="2000" dirty="0" smtClean="0">
                <a:solidFill>
                  <a:schemeClr val="accent2"/>
                </a:solidFill>
                <a:latin typeface="Calibri" pitchFamily="34" charset="0"/>
              </a:rPr>
              <a:t>actions do </a:t>
            </a:r>
            <a:r>
              <a:rPr lang="en-US" altLang="ja-JP" sz="2000" dirty="0">
                <a:solidFill>
                  <a:schemeClr val="accent2"/>
                </a:solidFill>
                <a:latin typeface="Calibri" pitchFamily="34" charset="0"/>
              </a:rPr>
              <a:t>not always go as </a:t>
            </a:r>
            <a:r>
              <a:rPr lang="en-US" altLang="ja-JP" sz="2000" dirty="0" smtClean="0">
                <a:solidFill>
                  <a:schemeClr val="accent2"/>
                </a:solidFill>
                <a:latin typeface="Calibri" pitchFamily="34" charset="0"/>
              </a:rPr>
              <a:t>planned</a:t>
            </a:r>
            <a:endParaRPr lang="en-US" altLang="ja-JP" sz="2000" dirty="0">
              <a:solidFill>
                <a:schemeClr val="accent2"/>
              </a:solidFill>
              <a:latin typeface="Calibri" pitchFamily="34" charset="0"/>
            </a:endParaRPr>
          </a:p>
          <a:p>
            <a:pPr marL="800100" lvl="1" indent="-342900" eaLnBrk="0" hangingPunct="0">
              <a:spcBef>
                <a:spcPct val="20000"/>
              </a:spcBef>
              <a:buClr>
                <a:schemeClr val="accent2"/>
              </a:buClr>
              <a:buFont typeface="Wingdings" pitchFamily="2" charset="2"/>
              <a:buChar char="§"/>
            </a:pPr>
            <a:r>
              <a:rPr lang="en-US" dirty="0">
                <a:latin typeface="Calibri" pitchFamily="34" charset="0"/>
              </a:rPr>
              <a:t>80% of the time, the action North takes the agent North </a:t>
            </a:r>
            <a:br>
              <a:rPr lang="en-US" dirty="0">
                <a:latin typeface="Calibri" pitchFamily="34" charset="0"/>
              </a:rPr>
            </a:br>
            <a:r>
              <a:rPr lang="en-US" dirty="0">
                <a:latin typeface="Calibri" pitchFamily="34" charset="0"/>
              </a:rPr>
              <a:t>(if there is no wall there)</a:t>
            </a:r>
          </a:p>
          <a:p>
            <a:pPr marL="800100" lvl="1" indent="-342900" eaLnBrk="0" hangingPunct="0">
              <a:spcBef>
                <a:spcPct val="20000"/>
              </a:spcBef>
              <a:buClr>
                <a:schemeClr val="accent2"/>
              </a:buClr>
              <a:buFont typeface="Wingdings" pitchFamily="2" charset="2"/>
              <a:buChar char="§"/>
            </a:pPr>
            <a:r>
              <a:rPr lang="en-US" dirty="0">
                <a:latin typeface="Calibri" pitchFamily="34" charset="0"/>
              </a:rPr>
              <a:t>10% of the time, North takes the agent West; 10% East</a:t>
            </a:r>
          </a:p>
          <a:p>
            <a:pPr marL="800100" lvl="1" indent="-342900" eaLnBrk="0" hangingPunct="0">
              <a:spcBef>
                <a:spcPct val="20000"/>
              </a:spcBef>
              <a:buClr>
                <a:schemeClr val="accent2"/>
              </a:buClr>
              <a:buFont typeface="Wingdings" pitchFamily="2" charset="2"/>
              <a:buChar char="§"/>
            </a:pPr>
            <a:r>
              <a:rPr lang="en-US" dirty="0">
                <a:latin typeface="Calibri" pitchFamily="34" charset="0"/>
              </a:rPr>
              <a:t>If there is a wall in the direction the agent would have been taken, the agent stays </a:t>
            </a:r>
            <a:r>
              <a:rPr lang="en-US" dirty="0" smtClean="0">
                <a:latin typeface="Calibri" pitchFamily="34" charset="0"/>
              </a:rPr>
              <a:t>put</a:t>
            </a:r>
          </a:p>
          <a:p>
            <a:pPr marL="800100" lvl="1" indent="-342900" eaLnBrk="0" hangingPunct="0">
              <a:spcBef>
                <a:spcPct val="20000"/>
              </a:spcBef>
              <a:buClr>
                <a:schemeClr val="accent2"/>
              </a:buClr>
              <a:buFont typeface="Wingdings" pitchFamily="2" charset="2"/>
              <a:buChar char="§"/>
            </a:pPr>
            <a:endParaRPr lang="en-US" sz="600" dirty="0">
              <a:latin typeface="Calibri" pitchFamily="34" charset="0"/>
            </a:endParaRPr>
          </a:p>
          <a:p>
            <a:pPr marL="342900" indent="-342900" eaLnBrk="0" hangingPunct="0">
              <a:spcBef>
                <a:spcPct val="20000"/>
              </a:spcBef>
              <a:buClr>
                <a:schemeClr val="accent2"/>
              </a:buClr>
              <a:buFont typeface="Wingdings" pitchFamily="2" charset="2"/>
              <a:buChar char="§"/>
            </a:pPr>
            <a:r>
              <a:rPr lang="en-US" sz="2000" dirty="0" smtClean="0">
                <a:solidFill>
                  <a:schemeClr val="accent2"/>
                </a:solidFill>
                <a:latin typeface="Calibri" pitchFamily="34" charset="0"/>
              </a:rPr>
              <a:t>The agent receives rewards each time step</a:t>
            </a:r>
          </a:p>
          <a:p>
            <a:pPr marL="800100" lvl="1" indent="-342900" eaLnBrk="0" hangingPunct="0">
              <a:spcBef>
                <a:spcPct val="20000"/>
              </a:spcBef>
              <a:buFont typeface="Wingdings" pitchFamily="2" charset="2"/>
              <a:buChar char="§"/>
            </a:pPr>
            <a:r>
              <a:rPr lang="en-US" dirty="0" smtClean="0">
                <a:latin typeface="Calibri" pitchFamily="34" charset="0"/>
              </a:rPr>
              <a:t>Small </a:t>
            </a:r>
            <a:r>
              <a:rPr lang="en-US" altLang="ja-JP" dirty="0" smtClean="0">
                <a:latin typeface="Calibri" pitchFamily="34" charset="0"/>
              </a:rPr>
              <a:t>“living” </a:t>
            </a:r>
            <a:r>
              <a:rPr lang="en-US" altLang="ja-JP" dirty="0">
                <a:latin typeface="Calibri" pitchFamily="34" charset="0"/>
              </a:rPr>
              <a:t>reward each step (can be negative)</a:t>
            </a:r>
          </a:p>
          <a:p>
            <a:pPr marL="800100" lvl="1" indent="-342900" eaLnBrk="0" hangingPunct="0">
              <a:spcBef>
                <a:spcPct val="20000"/>
              </a:spcBef>
              <a:buFont typeface="Wingdings" pitchFamily="2" charset="2"/>
              <a:buChar char="§"/>
            </a:pPr>
            <a:r>
              <a:rPr lang="en-US" dirty="0">
                <a:latin typeface="Calibri" pitchFamily="34" charset="0"/>
              </a:rPr>
              <a:t>Big rewards come at the </a:t>
            </a:r>
            <a:r>
              <a:rPr lang="en-US" dirty="0" smtClean="0">
                <a:latin typeface="Calibri" pitchFamily="34" charset="0"/>
              </a:rPr>
              <a:t>end (good or bad)</a:t>
            </a:r>
          </a:p>
          <a:p>
            <a:pPr marL="800100" lvl="1" indent="-342900" eaLnBrk="0" hangingPunct="0">
              <a:spcBef>
                <a:spcPct val="20000"/>
              </a:spcBef>
              <a:buFont typeface="Wingdings" pitchFamily="2" charset="2"/>
              <a:buChar char="§"/>
            </a:pPr>
            <a:endParaRPr lang="en-US" sz="600" dirty="0">
              <a:latin typeface="Calibri" pitchFamily="34" charset="0"/>
            </a:endParaRPr>
          </a:p>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Calibri" pitchFamily="34" charset="0"/>
              </a:rPr>
              <a:t>Goal: maximize sum of rewards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3144" y="1373311"/>
            <a:ext cx="4439265" cy="3197001"/>
          </a:xfrm>
          <a:prstGeom prst="rect">
            <a:avLst/>
          </a:prstGeom>
          <a:noFill/>
        </p:spPr>
      </p:pic>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210800" y="3896549"/>
            <a:ext cx="457200" cy="24461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067801" y="3886200"/>
            <a:ext cx="509619" cy="218854"/>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677401" y="2895600"/>
            <a:ext cx="433323" cy="781050"/>
          </a:xfrm>
          <a:prstGeom prst="rect">
            <a:avLst/>
          </a:prstGeom>
          <a:noFill/>
          <a:ln w="9525">
            <a:noFill/>
            <a:miter lim="800000"/>
            <a:headEnd/>
            <a:tailEnd/>
          </a:ln>
        </p:spPr>
      </p:pic>
      <p:pic>
        <p:nvPicPr>
          <p:cNvPr id="14" name="Picture 2" descr="C:\Users\Dan\Dropbox\Office\CS 188\Ketrina Art\MDPs\AgentTopDown.png"/>
          <p:cNvPicPr>
            <a:picLocks noChangeAspect="1" noChangeArrowheads="1"/>
          </p:cNvPicPr>
          <p:nvPr/>
        </p:nvPicPr>
        <p:blipFill>
          <a:blip r:embed="rId8" cstate="print"/>
          <a:srcRect/>
          <a:stretch>
            <a:fillRect/>
          </a:stretch>
        </p:blipFill>
        <p:spPr bwMode="auto">
          <a:xfrm>
            <a:off x="9471421" y="3581400"/>
            <a:ext cx="815579" cy="762000"/>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3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V Values</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-0.1</a:t>
            </a:r>
            <a:endParaRPr lang="en-US" dirty="0">
              <a:latin typeface="Calibri"/>
              <a:cs typeface="Calibri"/>
            </a:endParaRPr>
          </a:p>
        </p:txBody>
      </p:sp>
      <p:pic>
        <p:nvPicPr>
          <p:cNvPr id="3" name="Picture 2" descr="Screen Shot 2014-08-10 at 7.4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183" y="1143000"/>
            <a:ext cx="6205636" cy="5715000"/>
          </a:xfrm>
          <a:prstGeom prst="rect">
            <a:avLst/>
          </a:prstGeom>
        </p:spPr>
      </p:pic>
    </p:spTree>
    <p:extLst>
      <p:ext uri="{BB962C8B-B14F-4D97-AF65-F5344CB8AC3E}">
        <p14:creationId xmlns:p14="http://schemas.microsoft.com/office/powerpoint/2010/main" val="6314840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Snapshot of Demo – </a:t>
            </a:r>
            <a:r>
              <a:rPr lang="en-US" dirty="0" err="1" smtClean="0"/>
              <a:t>Gridworld</a:t>
            </a:r>
            <a:r>
              <a:rPr lang="en-US" dirty="0" smtClean="0"/>
              <a:t> Q Values</a:t>
            </a:r>
            <a:endParaRPr lang="en-US" dirty="0"/>
          </a:p>
        </p:txBody>
      </p:sp>
      <p:sp>
        <p:nvSpPr>
          <p:cNvPr id="6" name="TextBox 5"/>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-0.1</a:t>
            </a:r>
            <a:endParaRPr lang="en-US" dirty="0">
              <a:latin typeface="Calibri"/>
              <a:cs typeface="Calibri"/>
            </a:endParaRPr>
          </a:p>
        </p:txBody>
      </p:sp>
      <p:pic>
        <p:nvPicPr>
          <p:cNvPr id="3" name="Picture 2" descr="Screen Shot 2014-08-10 at 7.4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416" y="1175632"/>
            <a:ext cx="6161168" cy="5682368"/>
          </a:xfrm>
          <a:prstGeom prst="rect">
            <a:avLst/>
          </a:prstGeom>
        </p:spPr>
      </p:pic>
    </p:spTree>
    <p:extLst>
      <p:ext uri="{BB962C8B-B14F-4D97-AF65-F5344CB8AC3E}">
        <p14:creationId xmlns:p14="http://schemas.microsoft.com/office/powerpoint/2010/main" val="7897669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of States</a:t>
            </a:r>
            <a:endParaRPr lang="en-US" dirty="0"/>
          </a:p>
        </p:txBody>
      </p:sp>
      <p:sp>
        <p:nvSpPr>
          <p:cNvPr id="3" name="Content Placeholder 2"/>
          <p:cNvSpPr>
            <a:spLocks noGrp="1"/>
          </p:cNvSpPr>
          <p:nvPr>
            <p:ph idx="1"/>
          </p:nvPr>
        </p:nvSpPr>
        <p:spPr/>
        <p:txBody>
          <a:bodyPr/>
          <a:lstStyle/>
          <a:p>
            <a:r>
              <a:rPr lang="en-US" sz="2800" dirty="0" smtClean="0"/>
              <a:t>Fundamental operation: compute the (</a:t>
            </a:r>
            <a:r>
              <a:rPr lang="en-US" sz="2800" dirty="0" err="1" smtClean="0"/>
              <a:t>expectimax</a:t>
            </a:r>
            <a:r>
              <a:rPr lang="en-US" sz="2800" dirty="0" smtClean="0"/>
              <a:t>) value of a state</a:t>
            </a:r>
          </a:p>
          <a:p>
            <a:pPr lvl="1"/>
            <a:r>
              <a:rPr lang="en-US" sz="2400" dirty="0" smtClean="0"/>
              <a:t>Expected utility under optimal action</a:t>
            </a:r>
          </a:p>
          <a:p>
            <a:pPr lvl="1"/>
            <a:r>
              <a:rPr lang="en-US" sz="2400" dirty="0" smtClean="0"/>
              <a:t>Average sum of (discounted) rewards</a:t>
            </a:r>
          </a:p>
          <a:p>
            <a:pPr lvl="1"/>
            <a:r>
              <a:rPr lang="en-US" sz="2400" dirty="0" smtClean="0"/>
              <a:t>This is just what </a:t>
            </a:r>
            <a:r>
              <a:rPr lang="en-US" sz="2400" dirty="0" err="1" smtClean="0"/>
              <a:t>expectimax</a:t>
            </a:r>
            <a:r>
              <a:rPr lang="en-US" sz="2400" dirty="0" smtClean="0"/>
              <a:t> computed!</a:t>
            </a:r>
          </a:p>
          <a:p>
            <a:pPr lvl="1"/>
            <a:endParaRPr lang="en-US" sz="2400" dirty="0" smtClean="0"/>
          </a:p>
          <a:p>
            <a:r>
              <a:rPr lang="en-US" sz="2800" dirty="0" smtClean="0"/>
              <a:t>Recursive definition of value:</a:t>
            </a:r>
            <a:endParaRPr lang="en-US" sz="2800" dirty="0"/>
          </a:p>
        </p:txBody>
      </p:sp>
      <p:pic>
        <p:nvPicPr>
          <p:cNvPr id="52" name="Picture 51" descr="txp_fig"/>
          <p:cNvPicPr>
            <a:picLocks noChangeAspect="1"/>
          </p:cNvPicPr>
          <p:nvPr>
            <p:custDataLst>
              <p:tags r:id="rId1"/>
            </p:custDataLst>
          </p:nvPr>
        </p:nvPicPr>
        <p:blipFill>
          <a:blip r:embed="rId5" cstate="print"/>
          <a:stretch>
            <a:fillRect/>
          </a:stretch>
        </p:blipFill>
        <p:spPr bwMode="auto">
          <a:xfrm>
            <a:off x="1370844" y="4343400"/>
            <a:ext cx="3078105" cy="405370"/>
          </a:xfrm>
          <a:prstGeom prst="rect">
            <a:avLst/>
          </a:prstGeom>
          <a:noFill/>
          <a:ln/>
          <a:effectLst/>
        </p:spPr>
      </p:pic>
      <p:pic>
        <p:nvPicPr>
          <p:cNvPr id="48" name="Picture 47" descr="txp_fig"/>
          <p:cNvPicPr>
            <a:picLocks noChangeAspect="1"/>
          </p:cNvPicPr>
          <p:nvPr>
            <p:custDataLst>
              <p:tags r:id="rId2"/>
            </p:custDataLst>
          </p:nvPr>
        </p:nvPicPr>
        <p:blipFill>
          <a:blip r:embed="rId6" cstate="print"/>
          <a:stretch>
            <a:fillRect/>
          </a:stretch>
        </p:blipFill>
        <p:spPr bwMode="auto">
          <a:xfrm>
            <a:off x="1371443" y="5727712"/>
            <a:ext cx="6950388" cy="690805"/>
          </a:xfrm>
          <a:prstGeom prst="rect">
            <a:avLst/>
          </a:prstGeom>
          <a:noFill/>
          <a:ln/>
          <a:effectLst/>
        </p:spPr>
      </p:pic>
      <p:pic>
        <p:nvPicPr>
          <p:cNvPr id="47" name="Picture 46" descr="txp_fig"/>
          <p:cNvPicPr>
            <a:picLocks noChangeAspect="1"/>
          </p:cNvPicPr>
          <p:nvPr>
            <p:custDataLst>
              <p:tags r:id="rId3"/>
            </p:custDataLst>
          </p:nvPr>
        </p:nvPicPr>
        <p:blipFill>
          <a:blip r:embed="rId7" cstate="print"/>
          <a:stretch>
            <a:fillRect/>
          </a:stretch>
        </p:blipFill>
        <p:spPr bwMode="auto">
          <a:xfrm>
            <a:off x="1378073" y="4986349"/>
            <a:ext cx="5556003" cy="593269"/>
          </a:xfrm>
          <a:prstGeom prst="rect">
            <a:avLst/>
          </a:prstGeom>
          <a:noFill/>
          <a:ln/>
          <a:effectLst/>
        </p:spPr>
      </p:pic>
      <p:grpSp>
        <p:nvGrpSpPr>
          <p:cNvPr id="27" name="Group 4"/>
          <p:cNvGrpSpPr>
            <a:grpSpLocks/>
          </p:cNvGrpSpPr>
          <p:nvPr/>
        </p:nvGrpSpPr>
        <p:grpSpPr bwMode="auto">
          <a:xfrm>
            <a:off x="8229600" y="2133600"/>
            <a:ext cx="3048000" cy="2754586"/>
            <a:chOff x="2400" y="1401"/>
            <a:chExt cx="1392" cy="1258"/>
          </a:xfrm>
        </p:grpSpPr>
        <p:sp>
          <p:nvSpPr>
            <p:cNvPr id="28"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p>
          </p:txBody>
        </p:sp>
        <p:grpSp>
          <p:nvGrpSpPr>
            <p:cNvPr id="29" name="Group 6"/>
            <p:cNvGrpSpPr>
              <a:grpSpLocks/>
            </p:cNvGrpSpPr>
            <p:nvPr/>
          </p:nvGrpSpPr>
          <p:grpSpPr bwMode="auto">
            <a:xfrm>
              <a:off x="2529" y="1617"/>
              <a:ext cx="1263" cy="361"/>
              <a:chOff x="1584" y="1680"/>
              <a:chExt cx="2352" cy="336"/>
            </a:xfrm>
          </p:grpSpPr>
          <p:sp>
            <p:nvSpPr>
              <p:cNvPr id="42"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p>
            </p:txBody>
          </p:sp>
          <p:sp>
            <p:nvSpPr>
              <p:cNvPr id="43"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p>
            </p:txBody>
          </p:sp>
          <p:sp>
            <p:nvSpPr>
              <p:cNvPr id="44"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p>
            </p:txBody>
          </p:sp>
          <p:sp>
            <p:nvSpPr>
              <p:cNvPr id="45"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p>
            </p:txBody>
          </p:sp>
        </p:grpSp>
        <p:sp>
          <p:nvSpPr>
            <p:cNvPr id="30"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p>
          </p:txBody>
        </p:sp>
        <p:grpSp>
          <p:nvGrpSpPr>
            <p:cNvPr id="31" name="Group 12"/>
            <p:cNvGrpSpPr>
              <a:grpSpLocks/>
            </p:cNvGrpSpPr>
            <p:nvPr/>
          </p:nvGrpSpPr>
          <p:grpSpPr bwMode="auto">
            <a:xfrm>
              <a:off x="2400" y="2107"/>
              <a:ext cx="1057" cy="386"/>
              <a:chOff x="1536" y="2400"/>
              <a:chExt cx="1584" cy="624"/>
            </a:xfrm>
          </p:grpSpPr>
          <p:sp>
            <p:nvSpPr>
              <p:cNvPr id="38"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p>
            </p:txBody>
          </p:sp>
          <p:sp>
            <p:nvSpPr>
              <p:cNvPr id="39"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p>
            </p:txBody>
          </p:sp>
          <p:sp>
            <p:nvSpPr>
              <p:cNvPr id="40"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p>
            </p:txBody>
          </p:sp>
          <p:sp>
            <p:nvSpPr>
              <p:cNvPr id="41"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p>
            </p:txBody>
          </p:sp>
        </p:grpSp>
        <p:sp>
          <p:nvSpPr>
            <p:cNvPr id="32"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t>a</a:t>
              </a:r>
            </a:p>
          </p:txBody>
        </p:sp>
        <p:sp>
          <p:nvSpPr>
            <p:cNvPr id="33"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rPr>
                <a:t>s</a:t>
              </a:r>
            </a:p>
          </p:txBody>
        </p:sp>
        <p:sp>
          <p:nvSpPr>
            <p:cNvPr id="34"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rPr>
                <a:t>s, a</a:t>
              </a:r>
            </a:p>
          </p:txBody>
        </p:sp>
        <p:sp>
          <p:nvSpPr>
            <p:cNvPr id="35"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t>s,a,s</a:t>
              </a:r>
              <a:r>
                <a:rPr lang="ja-JP" altLang="en-US" sz="2400"/>
                <a:t>’</a:t>
              </a:r>
              <a:endParaRPr lang="en-US" sz="2400" dirty="0"/>
            </a:p>
          </p:txBody>
        </p:sp>
        <p:sp>
          <p:nvSpPr>
            <p:cNvPr id="36"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p>
          </p:txBody>
        </p:sp>
        <p:sp>
          <p:nvSpPr>
            <p:cNvPr id="37"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rPr>
                <a:t>s</a:t>
              </a:r>
              <a:r>
                <a:rPr lang="ja-JP" altLang="en-US" sz="2400">
                  <a:solidFill>
                    <a:srgbClr val="0000FF"/>
                  </a:solidFill>
                </a:rPr>
                <a:t>’</a:t>
              </a:r>
              <a:endParaRPr lang="en-US" sz="2400" dirty="0">
                <a:solidFill>
                  <a:srgbClr val="0000FF"/>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Racing Search Tree</a:t>
            </a:r>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43369" y="1295412"/>
            <a:ext cx="928191" cy="610285"/>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54649" y="3124200"/>
            <a:ext cx="1014615" cy="639346"/>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24564" y="4941332"/>
            <a:ext cx="984797" cy="697468"/>
          </a:xfrm>
          <a:prstGeom prst="rect">
            <a:avLst/>
          </a:prstGeom>
          <a:noFill/>
        </p:spPr>
      </p:pic>
      <p:sp>
        <p:nvSpPr>
          <p:cNvPr id="8" name="Oval 7"/>
          <p:cNvSpPr/>
          <p:nvPr/>
        </p:nvSpPr>
        <p:spPr>
          <a:xfrm>
            <a:off x="1770679"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90479"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7" y="1905685"/>
            <a:ext cx="2627659"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6011" y="3124205"/>
            <a:ext cx="928191" cy="610285"/>
          </a:xfrm>
          <a:prstGeom prst="rect">
            <a:avLst/>
          </a:prstGeom>
          <a:noFill/>
        </p:spPr>
      </p:pic>
      <p:cxnSp>
        <p:nvCxnSpPr>
          <p:cNvPr id="17" name="Straight Arrow Connector 16"/>
          <p:cNvCxnSpPr>
            <a:stCxn id="9" idx="4"/>
            <a:endCxn id="16" idx="0"/>
          </p:cNvCxnSpPr>
          <p:nvPr/>
        </p:nvCxnSpPr>
        <p:spPr>
          <a:xfrm flipH="1">
            <a:off x="6030101"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7942877"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211" y="3123527"/>
            <a:ext cx="928191" cy="610285"/>
          </a:xfrm>
          <a:prstGeom prst="rect">
            <a:avLst/>
          </a:prstGeom>
          <a:noFill/>
        </p:spPr>
      </p:pic>
      <p:cxnSp>
        <p:nvCxnSpPr>
          <p:cNvPr id="26" name="Straight Arrow Connector 25"/>
          <p:cNvCxnSpPr>
            <a:stCxn id="8" idx="4"/>
            <a:endCxn id="25" idx="0"/>
          </p:cNvCxnSpPr>
          <p:nvPr/>
        </p:nvCxnSpPr>
        <p:spPr>
          <a:xfrm flipH="1">
            <a:off x="1915301" y="2514612"/>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72848" y="5029200"/>
            <a:ext cx="1014615"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301" y="3733800"/>
            <a:ext cx="909379"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60811" y="5029212"/>
            <a:ext cx="928191" cy="610285"/>
          </a:xfrm>
          <a:prstGeom prst="rect">
            <a:avLst/>
          </a:prstGeom>
          <a:noFill/>
        </p:spPr>
      </p:pic>
      <p:cxnSp>
        <p:nvCxnSpPr>
          <p:cNvPr id="35" name="Straight Arrow Connector 34"/>
          <p:cNvCxnSpPr>
            <a:stCxn id="31" idx="4"/>
            <a:endCxn id="34" idx="0"/>
          </p:cNvCxnSpPr>
          <p:nvPr/>
        </p:nvCxnSpPr>
        <p:spPr>
          <a:xfrm flipH="1">
            <a:off x="2524900" y="4418927"/>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2447" y="4418927"/>
            <a:ext cx="44771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0611" y="5027842"/>
            <a:ext cx="928191" cy="610285"/>
          </a:xfrm>
          <a:prstGeom prst="rect">
            <a:avLst/>
          </a:prstGeom>
          <a:noFill/>
        </p:spPr>
      </p:pic>
      <p:cxnSp>
        <p:nvCxnSpPr>
          <p:cNvPr id="38" name="Straight Arrow Connector 37"/>
          <p:cNvCxnSpPr>
            <a:stCxn id="30" idx="4"/>
            <a:endCxn id="37" idx="0"/>
          </p:cNvCxnSpPr>
          <p:nvPr/>
        </p:nvCxnSpPr>
        <p:spPr>
          <a:xfrm>
            <a:off x="916921" y="4418927"/>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3"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59853" y="5027842"/>
            <a:ext cx="928191" cy="610285"/>
          </a:xfrm>
          <a:prstGeom prst="rect">
            <a:avLst/>
          </a:prstGeom>
          <a:noFill/>
        </p:spPr>
      </p:pic>
      <p:cxnSp>
        <p:nvCxnSpPr>
          <p:cNvPr id="61" name="Straight Arrow Connector 60"/>
          <p:cNvCxnSpPr>
            <a:stCxn id="53" idx="4"/>
            <a:endCxn id="60" idx="0"/>
          </p:cNvCxnSpPr>
          <p:nvPr/>
        </p:nvCxnSpPr>
        <p:spPr>
          <a:xfrm>
            <a:off x="5016165" y="4418927"/>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87649" y="5029200"/>
            <a:ext cx="1014615"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101" y="3734492"/>
            <a:ext cx="909379"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75608" y="5029212"/>
            <a:ext cx="928191" cy="610285"/>
          </a:xfrm>
          <a:prstGeom prst="rect">
            <a:avLst/>
          </a:prstGeom>
          <a:noFill/>
        </p:spPr>
      </p:pic>
      <p:cxnSp>
        <p:nvCxnSpPr>
          <p:cNvPr id="68" name="Straight Arrow Connector 67"/>
          <p:cNvCxnSpPr>
            <a:stCxn id="65" idx="4"/>
            <a:endCxn id="67" idx="0"/>
          </p:cNvCxnSpPr>
          <p:nvPr/>
        </p:nvCxnSpPr>
        <p:spPr>
          <a:xfrm flipH="1">
            <a:off x="6639700" y="4418927"/>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7" y="4418927"/>
            <a:ext cx="44771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045049" y="5028515"/>
            <a:ext cx="1014615" cy="639346"/>
          </a:xfrm>
          <a:prstGeom prst="rect">
            <a:avLst/>
          </a:prstGeom>
          <a:noFill/>
        </p:spPr>
      </p:pic>
      <p:sp>
        <p:nvSpPr>
          <p:cNvPr id="72" name="Oval 71"/>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212405" y="3763554"/>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33011" y="5028527"/>
            <a:ext cx="928191" cy="610285"/>
          </a:xfrm>
          <a:prstGeom prst="rect">
            <a:avLst/>
          </a:prstGeom>
          <a:noFill/>
        </p:spPr>
      </p:pic>
      <p:cxnSp>
        <p:nvCxnSpPr>
          <p:cNvPr id="75" name="Straight Arrow Connector 74"/>
          <p:cNvCxnSpPr>
            <a:stCxn id="72" idx="4"/>
            <a:endCxn id="74" idx="0"/>
          </p:cNvCxnSpPr>
          <p:nvPr/>
        </p:nvCxnSpPr>
        <p:spPr>
          <a:xfrm flipH="1">
            <a:off x="8697100" y="4418242"/>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104647" y="4418242"/>
            <a:ext cx="44771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161951"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272341" y="4418927"/>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3627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Racing Search Tree</a:t>
            </a:r>
            <a:endParaRPr lang="en-US" dirty="0"/>
          </a:p>
        </p:txBody>
      </p:sp>
      <p:pic>
        <p:nvPicPr>
          <p:cNvPr id="45" name="Picture 44" descr="RacingSub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352800"/>
            <a:ext cx="5803005" cy="2822260"/>
          </a:xfrm>
          <a:prstGeom prst="rect">
            <a:avLst/>
          </a:prstGeom>
        </p:spPr>
      </p:pic>
      <p:grpSp>
        <p:nvGrpSpPr>
          <p:cNvPr id="44" name="Group 43"/>
          <p:cNvGrpSpPr/>
          <p:nvPr/>
        </p:nvGrpSpPr>
        <p:grpSpPr>
          <a:xfrm>
            <a:off x="2982141" y="1447800"/>
            <a:ext cx="6237200" cy="2286000"/>
            <a:chOff x="460604" y="1295400"/>
            <a:chExt cx="11931837" cy="437314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3363" y="1295400"/>
              <a:ext cx="928189" cy="610285"/>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12034" y="3124200"/>
              <a:ext cx="1014614" cy="639346"/>
            </a:xfrm>
            <a:prstGeom prst="rect">
              <a:avLst/>
            </a:prstGeom>
            <a:noFill/>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407647" y="4941332"/>
              <a:ext cx="984794" cy="697467"/>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6" y="1905685"/>
              <a:ext cx="2990634"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6004" y="3124200"/>
              <a:ext cx="928189" cy="610285"/>
            </a:xfrm>
            <a:prstGeom prst="rect">
              <a:avLst/>
            </a:prstGeom>
            <a:noFill/>
          </p:spPr>
        </p:pic>
        <p:cxnSp>
          <p:nvCxnSpPr>
            <p:cNvPr id="17" name="Straight Arrow Connector 16"/>
            <p:cNvCxnSpPr>
              <a:stCxn id="9" idx="4"/>
              <a:endCxn id="16" idx="0"/>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1204" y="3123515"/>
              <a:ext cx="928189"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8" y="3733800"/>
              <a:ext cx="908145" cy="424951"/>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72547" y="5029200"/>
              <a:ext cx="928189" cy="610285"/>
            </a:xfrm>
            <a:prstGeom prst="rect">
              <a:avLst/>
            </a:prstGeom>
            <a:noFill/>
          </p:spPr>
        </p:pic>
        <p:cxnSp>
          <p:nvCxnSpPr>
            <p:cNvPr id="35" name="Straight Arrow Connector 34"/>
            <p:cNvCxnSpPr>
              <a:stCxn id="31" idx="4"/>
              <a:endCxn id="34"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604" y="5027830"/>
              <a:ext cx="928189"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9846" y="5027830"/>
              <a:ext cx="928189"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99923" y="5029200"/>
              <a:ext cx="928189" cy="610285"/>
            </a:xfrm>
            <a:prstGeom prst="rect">
              <a:avLst/>
            </a:prstGeom>
            <a:noFill/>
          </p:spPr>
        </p:pic>
        <p:cxnSp>
          <p:nvCxnSpPr>
            <p:cNvPr id="68" name="Straight Arrow Connector 67"/>
            <p:cNvCxnSpPr>
              <a:stCxn id="65" idx="4"/>
              <a:endCxn id="67"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72" name="Oval 7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738818" y="3763545"/>
              <a:ext cx="980524"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49581" y="5028515"/>
              <a:ext cx="928189" cy="610285"/>
            </a:xfrm>
            <a:prstGeom prst="rect">
              <a:avLst/>
            </a:prstGeom>
            <a:noFill/>
          </p:spPr>
        </p:pic>
        <p:cxnSp>
          <p:nvCxnSpPr>
            <p:cNvPr id="75" name="Straight Arrow Connector 74"/>
            <p:cNvCxnSpPr>
              <a:stCxn id="72" idx="4"/>
              <a:endCxn id="7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719342" y="3763545"/>
              <a:ext cx="977264" cy="3952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Racing Search Tree</a:t>
            </a:r>
            <a:endParaRPr lang="en-US" dirty="0"/>
          </a:p>
        </p:txBody>
      </p:sp>
      <p:sp>
        <p:nvSpPr>
          <p:cNvPr id="358" name="Content Placeholder 357"/>
          <p:cNvSpPr>
            <a:spLocks noGrp="1"/>
          </p:cNvSpPr>
          <p:nvPr>
            <p:ph idx="1"/>
          </p:nvPr>
        </p:nvSpPr>
        <p:spPr>
          <a:xfrm>
            <a:off x="304800" y="1397001"/>
            <a:ext cx="4470400" cy="4729164"/>
          </a:xfrm>
        </p:spPr>
        <p:txBody>
          <a:bodyPr/>
          <a:lstStyle/>
          <a:p>
            <a:r>
              <a:rPr lang="en-US" sz="2400" dirty="0" smtClean="0"/>
              <a:t>We’re doing way too much work with </a:t>
            </a:r>
            <a:r>
              <a:rPr lang="en-US" sz="2400" dirty="0" err="1" smtClean="0"/>
              <a:t>expectimax</a:t>
            </a:r>
            <a:r>
              <a:rPr lang="en-US" sz="2400" dirty="0" smtClean="0"/>
              <a:t>!</a:t>
            </a:r>
          </a:p>
          <a:p>
            <a:pPr lvl="1"/>
            <a:endParaRPr lang="en-US" sz="2000" dirty="0" smtClean="0"/>
          </a:p>
          <a:p>
            <a:r>
              <a:rPr lang="en-US" sz="2400" dirty="0" smtClean="0"/>
              <a:t>Problem: States are repeated </a:t>
            </a:r>
          </a:p>
          <a:p>
            <a:pPr lvl="1"/>
            <a:r>
              <a:rPr lang="en-US" sz="2000" dirty="0" smtClean="0"/>
              <a:t>Idea: Only compute needed quantities once</a:t>
            </a:r>
          </a:p>
          <a:p>
            <a:pPr lvl="1"/>
            <a:endParaRPr lang="en-US" sz="2000" dirty="0" smtClean="0"/>
          </a:p>
          <a:p>
            <a:r>
              <a:rPr lang="en-US" sz="2400" dirty="0" smtClean="0"/>
              <a:t>Problem: Tree goes on forever</a:t>
            </a:r>
          </a:p>
          <a:p>
            <a:pPr lvl="1"/>
            <a:r>
              <a:rPr lang="en-US" sz="2000" dirty="0" smtClean="0"/>
              <a:t>Idea: Do a depth-limited computation, but with increasing depths until change is small</a:t>
            </a:r>
          </a:p>
          <a:p>
            <a:pPr lvl="1"/>
            <a:r>
              <a:rPr lang="en-US" sz="2000" dirty="0" smtClean="0"/>
              <a:t>Note: deep parts of the tree eventually don’t matter if </a:t>
            </a:r>
            <a:r>
              <a:rPr lang="el-GR" sz="2000" dirty="0" smtClean="0">
                <a:latin typeface="Times New Roman" pitchFamily="18" charset="0"/>
                <a:cs typeface="Times New Roman" pitchFamily="18" charset="0"/>
              </a:rPr>
              <a:t>γ</a:t>
            </a:r>
            <a:r>
              <a:rPr lang="en-US" sz="2000" dirty="0" smtClean="0"/>
              <a:t> &lt; 1</a:t>
            </a:r>
            <a:endParaRPr lang="en-US" sz="2000" dirty="0"/>
          </a:p>
        </p:txBody>
      </p:sp>
      <p:pic>
        <p:nvPicPr>
          <p:cNvPr id="41" name="Picture 40" descr="RacingSub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352800"/>
            <a:ext cx="5803005" cy="2822260"/>
          </a:xfrm>
          <a:prstGeom prst="rect">
            <a:avLst/>
          </a:prstGeom>
        </p:spPr>
      </p:pic>
      <p:grpSp>
        <p:nvGrpSpPr>
          <p:cNvPr id="22" name="Group 43"/>
          <p:cNvGrpSpPr/>
          <p:nvPr/>
        </p:nvGrpSpPr>
        <p:grpSpPr>
          <a:xfrm>
            <a:off x="5115741" y="1447800"/>
            <a:ext cx="6237200" cy="2286000"/>
            <a:chOff x="460604" y="1295400"/>
            <a:chExt cx="11931837" cy="437314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3363" y="1295400"/>
              <a:ext cx="928189" cy="610285"/>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12034" y="3124200"/>
              <a:ext cx="1014614" cy="639346"/>
            </a:xfrm>
            <a:prstGeom prst="rect">
              <a:avLst/>
            </a:prstGeom>
            <a:noFill/>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407647" y="4941332"/>
              <a:ext cx="984794" cy="697467"/>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6" y="1905685"/>
              <a:ext cx="2990634"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6004" y="3124200"/>
              <a:ext cx="928189" cy="610285"/>
            </a:xfrm>
            <a:prstGeom prst="rect">
              <a:avLst/>
            </a:prstGeom>
            <a:noFill/>
          </p:spPr>
        </p:pic>
        <p:cxnSp>
          <p:nvCxnSpPr>
            <p:cNvPr id="17" name="Straight Arrow Connector 16"/>
            <p:cNvCxnSpPr>
              <a:stCxn id="9" idx="4"/>
              <a:endCxn id="16" idx="0"/>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1203" y="3123515"/>
              <a:ext cx="928189"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8" y="3733800"/>
              <a:ext cx="908145" cy="424951"/>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72547" y="5029200"/>
              <a:ext cx="928189" cy="610285"/>
            </a:xfrm>
            <a:prstGeom prst="rect">
              <a:avLst/>
            </a:prstGeom>
            <a:noFill/>
          </p:spPr>
        </p:pic>
        <p:cxnSp>
          <p:nvCxnSpPr>
            <p:cNvPr id="35" name="Straight Arrow Connector 34"/>
            <p:cNvCxnSpPr>
              <a:stCxn id="31" idx="4"/>
              <a:endCxn id="34"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604" y="5027830"/>
              <a:ext cx="928189"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9846" y="5027830"/>
              <a:ext cx="928189"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99923" y="5029200"/>
              <a:ext cx="928189" cy="610285"/>
            </a:xfrm>
            <a:prstGeom prst="rect">
              <a:avLst/>
            </a:prstGeom>
            <a:noFill/>
          </p:spPr>
        </p:pic>
        <p:cxnSp>
          <p:nvCxnSpPr>
            <p:cNvPr id="68" name="Straight Arrow Connector 67"/>
            <p:cNvCxnSpPr>
              <a:stCxn id="65" idx="4"/>
              <a:endCxn id="67"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72" name="Oval 7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738818" y="3763545"/>
              <a:ext cx="980524"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49581" y="5028515"/>
              <a:ext cx="928189" cy="610285"/>
            </a:xfrm>
            <a:prstGeom prst="rect">
              <a:avLst/>
            </a:prstGeom>
            <a:noFill/>
          </p:spPr>
        </p:pic>
        <p:cxnSp>
          <p:nvCxnSpPr>
            <p:cNvPr id="75" name="Straight Arrow Connector 74"/>
            <p:cNvCxnSpPr>
              <a:stCxn id="72" idx="4"/>
              <a:endCxn id="7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719342" y="3763545"/>
              <a:ext cx="977264" cy="3952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Time-Limited Values</a:t>
            </a:r>
            <a:endParaRPr lang="en-US" dirty="0"/>
          </a:p>
        </p:txBody>
      </p:sp>
      <p:sp>
        <p:nvSpPr>
          <p:cNvPr id="3" name="Content Placeholder 2"/>
          <p:cNvSpPr>
            <a:spLocks noGrp="1"/>
          </p:cNvSpPr>
          <p:nvPr>
            <p:ph idx="1"/>
          </p:nvPr>
        </p:nvSpPr>
        <p:spPr>
          <a:xfrm>
            <a:off x="406400" y="1397001"/>
            <a:ext cx="7823200" cy="4729164"/>
          </a:xfrm>
        </p:spPr>
        <p:txBody>
          <a:bodyPr/>
          <a:lstStyle/>
          <a:p>
            <a:r>
              <a:rPr lang="en-US" sz="2400" dirty="0" smtClean="0"/>
              <a:t>Key idea: time-limited values</a:t>
            </a:r>
          </a:p>
          <a:p>
            <a:pPr lvl="4"/>
            <a:endParaRPr lang="en-US" sz="1200" dirty="0" smtClean="0"/>
          </a:p>
          <a:p>
            <a:r>
              <a:rPr lang="en-US" sz="2400" dirty="0" smtClean="0"/>
              <a:t>Define </a:t>
            </a:r>
            <a:r>
              <a:rPr lang="en-US" sz="2400" dirty="0" err="1" smtClean="0"/>
              <a:t>V</a:t>
            </a:r>
            <a:r>
              <a:rPr lang="en-US" sz="2400" baseline="-25000" dirty="0" err="1" smtClean="0"/>
              <a:t>k</a:t>
            </a:r>
            <a:r>
              <a:rPr lang="en-US" sz="2400" dirty="0" smtClean="0"/>
              <a:t>(s) to be the optimal value of s if the game ends in k more time steps</a:t>
            </a:r>
          </a:p>
          <a:p>
            <a:pPr lvl="1"/>
            <a:r>
              <a:rPr lang="en-US" sz="2000" dirty="0" smtClean="0"/>
              <a:t>Equivalently, it’s what a depth-k </a:t>
            </a:r>
            <a:r>
              <a:rPr lang="en-US" sz="2000" dirty="0" err="1" smtClean="0"/>
              <a:t>expectimax</a:t>
            </a:r>
            <a:r>
              <a:rPr lang="en-US" sz="2000" dirty="0" smtClean="0"/>
              <a:t> would give from s</a:t>
            </a:r>
          </a:p>
          <a:p>
            <a:endParaRPr lang="en-US" sz="2400" dirty="0" smtClean="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29020" y="1264178"/>
            <a:ext cx="2248579" cy="2164822"/>
          </a:xfrm>
          <a:prstGeom prst="rect">
            <a:avLst/>
          </a:prstGeom>
          <a:noFill/>
        </p:spPr>
      </p:pic>
      <p:sp>
        <p:nvSpPr>
          <p:cNvPr id="5" name="Text Box 28"/>
          <p:cNvSpPr txBox="1">
            <a:spLocks noChangeArrowheads="1"/>
          </p:cNvSpPr>
          <p:nvPr/>
        </p:nvSpPr>
        <p:spPr bwMode="auto">
          <a:xfrm>
            <a:off x="7696200" y="6488118"/>
            <a:ext cx="44958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 time-limited values (L8D6)]</a:t>
            </a:r>
            <a:endParaRPr lang="en-US" dirty="0">
              <a:solidFill>
                <a:srgbClr val="CC0000"/>
              </a:solidFill>
              <a:latin typeface="Calibri" pitchFamily="34" charset="0"/>
            </a:endParaRPr>
          </a:p>
        </p:txBody>
      </p:sp>
      <p:grpSp>
        <p:nvGrpSpPr>
          <p:cNvPr id="7" name="Group 6"/>
          <p:cNvGrpSpPr/>
          <p:nvPr/>
        </p:nvGrpSpPr>
        <p:grpSpPr>
          <a:xfrm>
            <a:off x="1524351" y="3962400"/>
            <a:ext cx="4492280" cy="1731062"/>
            <a:chOff x="460604" y="1295400"/>
            <a:chExt cx="11348754" cy="4373146"/>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43362" y="1295400"/>
              <a:ext cx="928190" cy="610286"/>
            </a:xfrm>
            <a:prstGeom prst="rect">
              <a:avLst/>
            </a:prstGeom>
            <a:noFill/>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654641" y="3124199"/>
              <a:ext cx="1014612" cy="639346"/>
            </a:xfrm>
            <a:prstGeom prst="rect">
              <a:avLst/>
            </a:prstGeom>
            <a:noFill/>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824561" y="4941331"/>
              <a:ext cx="984797" cy="697468"/>
            </a:xfrm>
            <a:prstGeom prst="rect">
              <a:avLst/>
            </a:prstGeom>
            <a:noFill/>
          </p:spPr>
        </p:pic>
        <p:sp>
          <p:nvSpPr>
            <p:cNvPr id="11" name="Oval 10"/>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2"/>
              <a:endCxn id="12"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1"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66005" y="3124199"/>
              <a:ext cx="928190" cy="610286"/>
            </a:xfrm>
            <a:prstGeom prst="rect">
              <a:avLst/>
            </a:prstGeom>
            <a:noFill/>
          </p:spPr>
        </p:pic>
        <p:cxnSp>
          <p:nvCxnSpPr>
            <p:cNvPr id="16" name="Straight Arrow Connector 15"/>
            <p:cNvCxnSpPr>
              <a:stCxn id="12" idx="4"/>
              <a:endCxn id="15"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4"/>
              <a:endCxn id="9"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51204" y="3123514"/>
              <a:ext cx="928190" cy="610286"/>
            </a:xfrm>
            <a:prstGeom prst="rect">
              <a:avLst/>
            </a:prstGeom>
            <a:noFill/>
          </p:spPr>
        </p:pic>
        <p:cxnSp>
          <p:nvCxnSpPr>
            <p:cNvPr id="19" name="Straight Arrow Connector 18"/>
            <p:cNvCxnSpPr>
              <a:stCxn id="11" idx="4"/>
              <a:endCxn id="18"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872842" y="5029200"/>
              <a:ext cx="1014612" cy="639346"/>
            </a:xfrm>
            <a:prstGeom prst="rect">
              <a:avLst/>
            </a:prstGeom>
            <a:noFill/>
          </p:spPr>
        </p:pic>
        <p:sp>
          <p:nvSpPr>
            <p:cNvPr id="21" name="Oval 20"/>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8" idx="2"/>
              <a:endCxn id="22"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a:endCxn id="21"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60805" y="5029200"/>
              <a:ext cx="928190" cy="610286"/>
            </a:xfrm>
            <a:prstGeom prst="rect">
              <a:avLst/>
            </a:prstGeom>
            <a:noFill/>
          </p:spPr>
        </p:pic>
        <p:cxnSp>
          <p:nvCxnSpPr>
            <p:cNvPr id="26" name="Straight Arrow Connector 25"/>
            <p:cNvCxnSpPr>
              <a:stCxn id="22" idx="4"/>
              <a:endCxn id="25"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4"/>
              <a:endCxn id="20"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0604" y="5027831"/>
              <a:ext cx="928190" cy="610286"/>
            </a:xfrm>
            <a:prstGeom prst="rect">
              <a:avLst/>
            </a:prstGeom>
            <a:noFill/>
          </p:spPr>
        </p:pic>
        <p:cxnSp>
          <p:nvCxnSpPr>
            <p:cNvPr id="29" name="Straight Arrow Connector 28"/>
            <p:cNvCxnSpPr>
              <a:stCxn id="21" idx="4"/>
              <a:endCxn id="28"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endCxn id="30"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59846" y="5027831"/>
              <a:ext cx="928190" cy="610286"/>
            </a:xfrm>
            <a:prstGeom prst="rect">
              <a:avLst/>
            </a:prstGeom>
            <a:noFill/>
          </p:spPr>
        </p:pic>
        <p:cxnSp>
          <p:nvCxnSpPr>
            <p:cNvPr id="33" name="Straight Arrow Connector 32"/>
            <p:cNvCxnSpPr>
              <a:stCxn id="30" idx="4"/>
              <a:endCxn id="32"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987643" y="5029200"/>
              <a:ext cx="1014612" cy="639346"/>
            </a:xfrm>
            <a:prstGeom prst="rect">
              <a:avLst/>
            </a:prstGeom>
            <a:noFill/>
          </p:spPr>
        </p:pic>
        <p:sp>
          <p:nvSpPr>
            <p:cNvPr id="35" name="Oval 3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15" idx="2"/>
              <a:endCxn id="3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75604" y="5029200"/>
              <a:ext cx="928190" cy="610286"/>
            </a:xfrm>
            <a:prstGeom prst="rect">
              <a:avLst/>
            </a:prstGeom>
            <a:noFill/>
          </p:spPr>
        </p:pic>
        <p:cxnSp>
          <p:nvCxnSpPr>
            <p:cNvPr id="38" name="Straight Arrow Connector 37"/>
            <p:cNvCxnSpPr>
              <a:stCxn id="35" idx="4"/>
              <a:endCxn id="3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5" idx="4"/>
              <a:endCxn id="3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045042" y="5028516"/>
              <a:ext cx="1014612" cy="639346"/>
            </a:xfrm>
            <a:prstGeom prst="rect">
              <a:avLst/>
            </a:prstGeom>
            <a:noFill/>
          </p:spPr>
        </p:pic>
        <p:sp>
          <p:nvSpPr>
            <p:cNvPr id="41" name="Oval 40"/>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stCxn id="9" idx="2"/>
              <a:endCxn id="41"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33005" y="5028516"/>
              <a:ext cx="928190" cy="610286"/>
            </a:xfrm>
            <a:prstGeom prst="rect">
              <a:avLst/>
            </a:prstGeom>
            <a:noFill/>
          </p:spPr>
        </p:pic>
        <p:cxnSp>
          <p:nvCxnSpPr>
            <p:cNvPr id="44" name="Straight Arrow Connector 43"/>
            <p:cNvCxnSpPr>
              <a:stCxn id="41" idx="4"/>
              <a:endCxn id="43"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4"/>
              <a:endCxn id="40"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stCxn id="9" idx="2"/>
              <a:endCxn id="46"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6"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49" name="Right Arrow 48"/>
          <p:cNvSpPr/>
          <p:nvPr/>
        </p:nvSpPr>
        <p:spPr>
          <a:xfrm>
            <a:off x="6629400" y="4343400"/>
            <a:ext cx="990600" cy="9144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8229600" y="4267200"/>
            <a:ext cx="2057400" cy="1447800"/>
          </a:xfrm>
          <a:prstGeom prst="triangle">
            <a:avLst/>
          </a:prstGeom>
          <a:solidFill>
            <a:srgbClr val="8FAA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TP_tmp.png"/>
          <p:cNvPicPr>
            <a:picLocks noChangeAspect="1"/>
          </p:cNvPicPr>
          <p:nvPr>
            <p:custDataLst>
              <p:tags r:id="rId1"/>
            </p:custDataLst>
          </p:nvPr>
        </p:nvPicPr>
        <p:blipFill>
          <a:blip r:embed="rId8" cstate="print"/>
          <a:stretch>
            <a:fillRect/>
          </a:stretch>
        </p:blipFill>
        <p:spPr>
          <a:xfrm>
            <a:off x="8763007" y="3962400"/>
            <a:ext cx="864111" cy="278892"/>
          </a:xfrm>
          <a:prstGeom prst="rect">
            <a:avLst/>
          </a:prstGeom>
        </p:spPr>
      </p:pic>
      <p:pic>
        <p:nvPicPr>
          <p:cNvPr id="5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144357" y="3962400"/>
            <a:ext cx="367415" cy="24157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ingSubTree.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29200" y="3657600"/>
            <a:ext cx="5803005" cy="2822260"/>
          </a:xfrm>
          <a:prstGeom prst="rect">
            <a:avLst/>
          </a:prstGeom>
        </p:spPr>
      </p:pic>
      <p:cxnSp>
        <p:nvCxnSpPr>
          <p:cNvPr id="951" name="Straight Arrow Connector 10"/>
          <p:cNvCxnSpPr>
            <a:stCxn id="309" idx="2"/>
            <a:endCxn id="313" idx="1"/>
          </p:cNvCxnSpPr>
          <p:nvPr/>
        </p:nvCxnSpPr>
        <p:spPr>
          <a:xfrm>
            <a:off x="7749501" y="1843019"/>
            <a:ext cx="1563311" cy="4109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Computing Time-Limited Values</a:t>
            </a:r>
            <a:endParaRPr lang="en-US" dirty="0"/>
          </a:p>
        </p:txBody>
      </p:sp>
      <p:grpSp>
        <p:nvGrpSpPr>
          <p:cNvPr id="308" name="Group 43"/>
          <p:cNvGrpSpPr/>
          <p:nvPr/>
        </p:nvGrpSpPr>
        <p:grpSpPr>
          <a:xfrm>
            <a:off x="5268141" y="1524000"/>
            <a:ext cx="6237200" cy="2514600"/>
            <a:chOff x="460604" y="858084"/>
            <a:chExt cx="11931837" cy="4810462"/>
          </a:xfrm>
        </p:grpSpPr>
        <p:pic>
          <p:nvPicPr>
            <p:cNvPr id="30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743363" y="858084"/>
              <a:ext cx="928189" cy="610286"/>
            </a:xfrm>
            <a:prstGeom prst="rect">
              <a:avLst/>
            </a:prstGeom>
            <a:noFill/>
          </p:spPr>
        </p:pic>
        <p:pic>
          <p:nvPicPr>
            <p:cNvPr id="31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10212034" y="3044658"/>
              <a:ext cx="1014614" cy="639346"/>
            </a:xfrm>
            <a:prstGeom prst="rect">
              <a:avLst/>
            </a:prstGeom>
            <a:noFill/>
          </p:spPr>
        </p:pic>
        <p:pic>
          <p:nvPicPr>
            <p:cNvPr id="311" name="Picture 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11407647" y="4941331"/>
              <a:ext cx="984794" cy="697467"/>
            </a:xfrm>
            <a:prstGeom prst="rect">
              <a:avLst/>
            </a:prstGeom>
            <a:noFill/>
          </p:spPr>
        </p:pic>
        <p:sp>
          <p:nvSpPr>
            <p:cNvPr id="312"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5" name="Straight Arrow Connector 12"/>
            <p:cNvCxnSpPr>
              <a:stCxn id="309" idx="2"/>
            </p:cNvCxnSpPr>
            <p:nvPr/>
          </p:nvCxnSpPr>
          <p:spPr>
            <a:xfrm flipH="1">
              <a:off x="2030842" y="1468370"/>
              <a:ext cx="3176615" cy="78606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1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566004" y="3044658"/>
              <a:ext cx="928189" cy="610286"/>
            </a:xfrm>
            <a:prstGeom prst="rect">
              <a:avLst/>
            </a:prstGeom>
            <a:noFill/>
          </p:spPr>
        </p:pic>
        <p:cxnSp>
          <p:nvCxnSpPr>
            <p:cNvPr id="317" name="Straight Arrow Connector 16"/>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8" name="Straight Arrow Connector 17"/>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1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451203" y="3044658"/>
              <a:ext cx="928189" cy="610286"/>
            </a:xfrm>
            <a:prstGeom prst="rect">
              <a:avLst/>
            </a:prstGeom>
            <a:noFill/>
          </p:spPr>
        </p:pic>
        <p:cxnSp>
          <p:nvCxnSpPr>
            <p:cNvPr id="320" name="Straight Arrow Connector 319"/>
            <p:cNvCxnSpPr>
              <a:endCxn id="319" idx="0"/>
            </p:cNvCxnSpPr>
            <p:nvPr/>
          </p:nvCxnSpPr>
          <p:spPr>
            <a:xfrm flipH="1">
              <a:off x="1915298" y="2435743"/>
              <a:ext cx="7778" cy="608916"/>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22" name="Oval 321"/>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4" name="Straight Arrow Connector 323"/>
            <p:cNvCxnSpPr>
              <a:stCxn id="319" idx="2"/>
              <a:endCxn id="323" idx="1"/>
            </p:cNvCxnSpPr>
            <p:nvPr/>
          </p:nvCxnSpPr>
          <p:spPr>
            <a:xfrm>
              <a:off x="1915298" y="3654944"/>
              <a:ext cx="908145" cy="50380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a:stCxn id="319" idx="2"/>
              <a:endCxn id="322" idx="7"/>
            </p:cNvCxnSpPr>
            <p:nvPr/>
          </p:nvCxnSpPr>
          <p:spPr>
            <a:xfrm flipH="1">
              <a:off x="1024684" y="3654944"/>
              <a:ext cx="890614" cy="50380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772547" y="5029200"/>
              <a:ext cx="928189" cy="610286"/>
            </a:xfrm>
            <a:prstGeom prst="rect">
              <a:avLst/>
            </a:prstGeom>
            <a:noFill/>
          </p:spPr>
        </p:pic>
        <p:cxnSp>
          <p:nvCxnSpPr>
            <p:cNvPr id="327" name="Straight Arrow Connector 326"/>
            <p:cNvCxnSpPr>
              <a:stCxn id="323" idx="4"/>
              <a:endCxn id="326"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a:stCxn id="323" idx="4"/>
              <a:endCxn id="321"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60604" y="5027830"/>
              <a:ext cx="928189" cy="610286"/>
            </a:xfrm>
            <a:prstGeom prst="rect">
              <a:avLst/>
            </a:prstGeom>
            <a:noFill/>
          </p:spPr>
        </p:pic>
        <p:cxnSp>
          <p:nvCxnSpPr>
            <p:cNvPr id="330" name="Straight Arrow Connector 329"/>
            <p:cNvCxnSpPr>
              <a:stCxn id="322" idx="4"/>
              <a:endCxn id="329"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31" name="Oval 330"/>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Arrow Connector 331"/>
            <p:cNvCxnSpPr>
              <a:stCxn id="316" idx="2"/>
              <a:endCxn id="331" idx="7"/>
            </p:cNvCxnSpPr>
            <p:nvPr/>
          </p:nvCxnSpPr>
          <p:spPr>
            <a:xfrm flipH="1">
              <a:off x="5123926" y="3654944"/>
              <a:ext cx="906173" cy="50380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3"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559846" y="5027830"/>
              <a:ext cx="928189" cy="610286"/>
            </a:xfrm>
            <a:prstGeom prst="rect">
              <a:avLst/>
            </a:prstGeom>
            <a:noFill/>
          </p:spPr>
        </p:pic>
        <p:cxnSp>
          <p:nvCxnSpPr>
            <p:cNvPr id="334" name="Straight Arrow Connector 333"/>
            <p:cNvCxnSpPr>
              <a:stCxn id="331" idx="4"/>
              <a:endCxn id="333"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5"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336" name="Oval 335"/>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7" name="Straight Arrow Connector 336"/>
            <p:cNvCxnSpPr>
              <a:stCxn id="316" idx="2"/>
              <a:endCxn id="336" idx="1"/>
            </p:cNvCxnSpPr>
            <p:nvPr/>
          </p:nvCxnSpPr>
          <p:spPr>
            <a:xfrm>
              <a:off x="6030098" y="3654944"/>
              <a:ext cx="909379" cy="50380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999923" y="5029200"/>
              <a:ext cx="928189" cy="610286"/>
            </a:xfrm>
            <a:prstGeom prst="rect">
              <a:avLst/>
            </a:prstGeom>
            <a:noFill/>
          </p:spPr>
        </p:pic>
        <p:cxnSp>
          <p:nvCxnSpPr>
            <p:cNvPr id="339" name="Straight Arrow Connector 338"/>
            <p:cNvCxnSpPr>
              <a:stCxn id="336" idx="4"/>
              <a:endCxn id="338"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a:stCxn id="336" idx="4"/>
              <a:endCxn id="335"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342" name="Oval 34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3" name="Straight Arrow Connector 342"/>
            <p:cNvCxnSpPr>
              <a:stCxn id="310" idx="2"/>
              <a:endCxn id="342" idx="7"/>
            </p:cNvCxnSpPr>
            <p:nvPr/>
          </p:nvCxnSpPr>
          <p:spPr>
            <a:xfrm flipH="1">
              <a:off x="9738820" y="3684004"/>
              <a:ext cx="980522" cy="47406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4"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8549581" y="5028515"/>
              <a:ext cx="928189" cy="610286"/>
            </a:xfrm>
            <a:prstGeom prst="rect">
              <a:avLst/>
            </a:prstGeom>
            <a:noFill/>
          </p:spPr>
        </p:pic>
        <p:cxnSp>
          <p:nvCxnSpPr>
            <p:cNvPr id="345" name="Straight Arrow Connector 344"/>
            <p:cNvCxnSpPr>
              <a:stCxn id="342" idx="4"/>
              <a:endCxn id="34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42" idx="4"/>
              <a:endCxn id="34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47" name="Oval 346"/>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Arrow Connector 347"/>
            <p:cNvCxnSpPr>
              <a:stCxn id="310" idx="2"/>
              <a:endCxn id="347" idx="1"/>
            </p:cNvCxnSpPr>
            <p:nvPr/>
          </p:nvCxnSpPr>
          <p:spPr>
            <a:xfrm>
              <a:off x="10719342" y="3684004"/>
              <a:ext cx="977264" cy="47474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a:stCxn id="347"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50" name="Rounded Rectangle 349"/>
          <p:cNvSpPr/>
          <p:nvPr/>
        </p:nvSpPr>
        <p:spPr>
          <a:xfrm>
            <a:off x="4953000" y="58674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ight Arrow 350"/>
          <p:cNvSpPr/>
          <p:nvPr/>
        </p:nvSpPr>
        <p:spPr>
          <a:xfrm flipH="1">
            <a:off x="4038600" y="60256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descr="TP_tmp.png"/>
          <p:cNvPicPr>
            <a:picLocks noChangeAspect="1"/>
          </p:cNvPicPr>
          <p:nvPr>
            <p:custDataLst>
              <p:tags r:id="rId1"/>
            </p:custDataLst>
          </p:nvPr>
        </p:nvPicPr>
        <p:blipFill>
          <a:blip r:embed="rId21" cstate="print"/>
          <a:stretch>
            <a:fillRect/>
          </a:stretch>
        </p:blipFill>
        <p:spPr bwMode="auto">
          <a:xfrm>
            <a:off x="533403" y="6096012"/>
            <a:ext cx="864620" cy="279057"/>
          </a:xfrm>
          <a:prstGeom prst="rect">
            <a:avLst/>
          </a:prstGeom>
          <a:noFill/>
          <a:ln/>
          <a:effectLst/>
        </p:spPr>
      </p:pic>
      <p:pic>
        <p:nvPicPr>
          <p:cNvPr id="35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13" y="6096012"/>
            <a:ext cx="367415" cy="241575"/>
          </a:xfrm>
          <a:prstGeom prst="rect">
            <a:avLst/>
          </a:prstGeom>
          <a:noFill/>
        </p:spPr>
      </p:pic>
      <p:pic>
        <p:nvPicPr>
          <p:cNvPr id="355" name="Picture 354" descr="TP_tmp.png"/>
          <p:cNvPicPr>
            <a:picLocks noChangeAspect="1"/>
          </p:cNvPicPr>
          <p:nvPr>
            <p:custDataLst>
              <p:tags r:id="rId2"/>
            </p:custDataLst>
          </p:nvPr>
        </p:nvPicPr>
        <p:blipFill>
          <a:blip r:embed="rId21" cstate="print"/>
          <a:stretch>
            <a:fillRect/>
          </a:stretch>
        </p:blipFill>
        <p:spPr bwMode="auto">
          <a:xfrm>
            <a:off x="1649983" y="6096012"/>
            <a:ext cx="864620" cy="279057"/>
          </a:xfrm>
          <a:prstGeom prst="rect">
            <a:avLst/>
          </a:prstGeom>
          <a:noFill/>
          <a:ln/>
          <a:effectLst/>
        </p:spPr>
      </p:pic>
      <p:pic>
        <p:nvPicPr>
          <p:cNvPr id="357" name="Picture 356" descr="TP_tmp.png"/>
          <p:cNvPicPr>
            <a:picLocks noChangeAspect="1"/>
          </p:cNvPicPr>
          <p:nvPr>
            <p:custDataLst>
              <p:tags r:id="rId3"/>
            </p:custDataLst>
          </p:nvPr>
        </p:nvPicPr>
        <p:blipFill>
          <a:blip r:embed="rId21" cstate="print"/>
          <a:stretch>
            <a:fillRect/>
          </a:stretch>
        </p:blipFill>
        <p:spPr bwMode="auto">
          <a:xfrm>
            <a:off x="2792983" y="6096012"/>
            <a:ext cx="864620" cy="279057"/>
          </a:xfrm>
          <a:prstGeom prst="rect">
            <a:avLst/>
          </a:prstGeom>
          <a:noFill/>
          <a:ln/>
          <a:effectLst/>
        </p:spPr>
      </p:pic>
      <p:pic>
        <p:nvPicPr>
          <p:cNvPr id="359"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8" y="6051616"/>
            <a:ext cx="389821" cy="276085"/>
          </a:xfrm>
          <a:prstGeom prst="rect">
            <a:avLst/>
          </a:prstGeom>
          <a:noFill/>
        </p:spPr>
      </p:pic>
      <p:pic>
        <p:nvPicPr>
          <p:cNvPr id="360"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2006" y="6087424"/>
            <a:ext cx="401623" cy="253078"/>
          </a:xfrm>
          <a:prstGeom prst="rect">
            <a:avLst/>
          </a:prstGeom>
          <a:noFill/>
        </p:spPr>
      </p:pic>
      <p:sp>
        <p:nvSpPr>
          <p:cNvPr id="361" name="Rounded Rectangle 360"/>
          <p:cNvSpPr/>
          <p:nvPr/>
        </p:nvSpPr>
        <p:spPr>
          <a:xfrm>
            <a:off x="381000" y="58674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4953000" y="47244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ight Arrow 362"/>
          <p:cNvSpPr/>
          <p:nvPr/>
        </p:nvSpPr>
        <p:spPr>
          <a:xfrm flipH="1">
            <a:off x="4038600" y="48826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1" name="Picture 370" descr="TP_tmp.png"/>
          <p:cNvPicPr>
            <a:picLocks noChangeAspect="1"/>
          </p:cNvPicPr>
          <p:nvPr>
            <p:custDataLst>
              <p:tags r:id="rId4"/>
            </p:custDataLst>
          </p:nvPr>
        </p:nvPicPr>
        <p:blipFill>
          <a:blip r:embed="rId25" cstate="print"/>
          <a:stretch>
            <a:fillRect/>
          </a:stretch>
        </p:blipFill>
        <p:spPr bwMode="auto">
          <a:xfrm>
            <a:off x="533145" y="4953012"/>
            <a:ext cx="865131" cy="279221"/>
          </a:xfrm>
          <a:prstGeom prst="rect">
            <a:avLst/>
          </a:prstGeom>
          <a:noFill/>
          <a:ln/>
          <a:effectLst/>
        </p:spPr>
      </p:pic>
      <p:pic>
        <p:nvPicPr>
          <p:cNvPr id="365"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13" y="4953012"/>
            <a:ext cx="367415" cy="241575"/>
          </a:xfrm>
          <a:prstGeom prst="rect">
            <a:avLst/>
          </a:prstGeom>
          <a:noFill/>
        </p:spPr>
      </p:pic>
      <p:pic>
        <p:nvPicPr>
          <p:cNvPr id="372" name="Picture 371" descr="TP_tmp.png"/>
          <p:cNvPicPr>
            <a:picLocks noChangeAspect="1"/>
          </p:cNvPicPr>
          <p:nvPr>
            <p:custDataLst>
              <p:tags r:id="rId5"/>
            </p:custDataLst>
          </p:nvPr>
        </p:nvPicPr>
        <p:blipFill>
          <a:blip r:embed="rId25" cstate="print"/>
          <a:stretch>
            <a:fillRect/>
          </a:stretch>
        </p:blipFill>
        <p:spPr bwMode="auto">
          <a:xfrm>
            <a:off x="1649725" y="4953012"/>
            <a:ext cx="865131" cy="279221"/>
          </a:xfrm>
          <a:prstGeom prst="rect">
            <a:avLst/>
          </a:prstGeom>
          <a:noFill/>
          <a:ln/>
          <a:effectLst/>
        </p:spPr>
      </p:pic>
      <p:pic>
        <p:nvPicPr>
          <p:cNvPr id="373" name="Picture 372" descr="TP_tmp.png"/>
          <p:cNvPicPr>
            <a:picLocks noChangeAspect="1"/>
          </p:cNvPicPr>
          <p:nvPr>
            <p:custDataLst>
              <p:tags r:id="rId6"/>
            </p:custDataLst>
          </p:nvPr>
        </p:nvPicPr>
        <p:blipFill>
          <a:blip r:embed="rId25" cstate="print"/>
          <a:stretch>
            <a:fillRect/>
          </a:stretch>
        </p:blipFill>
        <p:spPr bwMode="auto">
          <a:xfrm>
            <a:off x="2792725" y="4953012"/>
            <a:ext cx="865131" cy="279221"/>
          </a:xfrm>
          <a:prstGeom prst="rect">
            <a:avLst/>
          </a:prstGeom>
          <a:noFill/>
          <a:ln/>
          <a:effectLst/>
        </p:spPr>
      </p:pic>
      <p:pic>
        <p:nvPicPr>
          <p:cNvPr id="36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8" y="4908616"/>
            <a:ext cx="389821" cy="276085"/>
          </a:xfrm>
          <a:prstGeom prst="rect">
            <a:avLst/>
          </a:prstGeom>
          <a:noFill/>
        </p:spPr>
      </p:pic>
      <p:pic>
        <p:nvPicPr>
          <p:cNvPr id="369"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2006" y="4944424"/>
            <a:ext cx="401623" cy="253078"/>
          </a:xfrm>
          <a:prstGeom prst="rect">
            <a:avLst/>
          </a:prstGeom>
          <a:noFill/>
        </p:spPr>
      </p:pic>
      <p:sp>
        <p:nvSpPr>
          <p:cNvPr id="370" name="Rounded Rectangle 369"/>
          <p:cNvSpPr/>
          <p:nvPr/>
        </p:nvSpPr>
        <p:spPr>
          <a:xfrm>
            <a:off x="381000" y="47244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373"/>
          <p:cNvSpPr/>
          <p:nvPr/>
        </p:nvSpPr>
        <p:spPr>
          <a:xfrm>
            <a:off x="4953000" y="3597302"/>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ight Arrow 374"/>
          <p:cNvSpPr/>
          <p:nvPr/>
        </p:nvSpPr>
        <p:spPr>
          <a:xfrm flipH="1">
            <a:off x="4038600" y="3755564"/>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3" name="Picture 382" descr="TP_tmp.png"/>
          <p:cNvPicPr>
            <a:picLocks noChangeAspect="1"/>
          </p:cNvPicPr>
          <p:nvPr>
            <p:custDataLst>
              <p:tags r:id="rId7"/>
            </p:custDataLst>
          </p:nvPr>
        </p:nvPicPr>
        <p:blipFill>
          <a:blip r:embed="rId26" cstate="print"/>
          <a:stretch>
            <a:fillRect/>
          </a:stretch>
        </p:blipFill>
        <p:spPr bwMode="auto">
          <a:xfrm>
            <a:off x="532889" y="3825902"/>
            <a:ext cx="865640" cy="279386"/>
          </a:xfrm>
          <a:prstGeom prst="rect">
            <a:avLst/>
          </a:prstGeom>
          <a:noFill/>
          <a:ln/>
          <a:effectLst/>
        </p:spPr>
      </p:pic>
      <p:pic>
        <p:nvPicPr>
          <p:cNvPr id="37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13" y="3825907"/>
            <a:ext cx="367415" cy="241575"/>
          </a:xfrm>
          <a:prstGeom prst="rect">
            <a:avLst/>
          </a:prstGeom>
          <a:noFill/>
        </p:spPr>
      </p:pic>
      <p:pic>
        <p:nvPicPr>
          <p:cNvPr id="384" name="Picture 383" descr="TP_tmp.png"/>
          <p:cNvPicPr>
            <a:picLocks noChangeAspect="1"/>
          </p:cNvPicPr>
          <p:nvPr>
            <p:custDataLst>
              <p:tags r:id="rId8"/>
            </p:custDataLst>
          </p:nvPr>
        </p:nvPicPr>
        <p:blipFill>
          <a:blip r:embed="rId26" cstate="print"/>
          <a:stretch>
            <a:fillRect/>
          </a:stretch>
        </p:blipFill>
        <p:spPr bwMode="auto">
          <a:xfrm>
            <a:off x="1649469" y="3825902"/>
            <a:ext cx="865640" cy="279386"/>
          </a:xfrm>
          <a:prstGeom prst="rect">
            <a:avLst/>
          </a:prstGeom>
          <a:noFill/>
          <a:ln/>
          <a:effectLst/>
        </p:spPr>
      </p:pic>
      <p:pic>
        <p:nvPicPr>
          <p:cNvPr id="385" name="Picture 384" descr="TP_tmp.png"/>
          <p:cNvPicPr>
            <a:picLocks noChangeAspect="1"/>
          </p:cNvPicPr>
          <p:nvPr>
            <p:custDataLst>
              <p:tags r:id="rId9"/>
            </p:custDataLst>
          </p:nvPr>
        </p:nvPicPr>
        <p:blipFill>
          <a:blip r:embed="rId26" cstate="print"/>
          <a:stretch>
            <a:fillRect/>
          </a:stretch>
        </p:blipFill>
        <p:spPr bwMode="auto">
          <a:xfrm>
            <a:off x="2792468" y="3825902"/>
            <a:ext cx="865640" cy="279386"/>
          </a:xfrm>
          <a:prstGeom prst="rect">
            <a:avLst/>
          </a:prstGeom>
          <a:noFill/>
          <a:ln/>
          <a:effectLst/>
        </p:spPr>
      </p:pic>
      <p:pic>
        <p:nvPicPr>
          <p:cNvPr id="380"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8" y="3781506"/>
            <a:ext cx="389821" cy="276085"/>
          </a:xfrm>
          <a:prstGeom prst="rect">
            <a:avLst/>
          </a:prstGeom>
          <a:noFill/>
        </p:spPr>
      </p:pic>
      <p:pic>
        <p:nvPicPr>
          <p:cNvPr id="381"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2006" y="3817326"/>
            <a:ext cx="401623" cy="253078"/>
          </a:xfrm>
          <a:prstGeom prst="rect">
            <a:avLst/>
          </a:prstGeom>
          <a:noFill/>
        </p:spPr>
      </p:pic>
      <p:sp>
        <p:nvSpPr>
          <p:cNvPr id="382" name="Rounded Rectangle 381"/>
          <p:cNvSpPr/>
          <p:nvPr/>
        </p:nvSpPr>
        <p:spPr>
          <a:xfrm>
            <a:off x="381000" y="3597302"/>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385"/>
          <p:cNvSpPr/>
          <p:nvPr/>
        </p:nvSpPr>
        <p:spPr>
          <a:xfrm>
            <a:off x="4953000" y="2474845"/>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ight Arrow 386"/>
          <p:cNvSpPr/>
          <p:nvPr/>
        </p:nvSpPr>
        <p:spPr>
          <a:xfrm flipH="1">
            <a:off x="4038600" y="2633107"/>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Picture 398" descr="TP_tmp.png"/>
          <p:cNvPicPr>
            <a:picLocks noChangeAspect="1"/>
          </p:cNvPicPr>
          <p:nvPr>
            <p:custDataLst>
              <p:tags r:id="rId10"/>
            </p:custDataLst>
          </p:nvPr>
        </p:nvPicPr>
        <p:blipFill>
          <a:blip r:embed="rId27" cstate="print"/>
          <a:stretch>
            <a:fillRect/>
          </a:stretch>
        </p:blipFill>
        <p:spPr bwMode="auto">
          <a:xfrm>
            <a:off x="532641" y="2703457"/>
            <a:ext cx="866151" cy="279551"/>
          </a:xfrm>
          <a:prstGeom prst="rect">
            <a:avLst/>
          </a:prstGeom>
          <a:noFill/>
          <a:ln/>
          <a:effectLst/>
        </p:spPr>
      </p:pic>
      <p:pic>
        <p:nvPicPr>
          <p:cNvPr id="389"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13" y="2703457"/>
            <a:ext cx="367415" cy="241575"/>
          </a:xfrm>
          <a:prstGeom prst="rect">
            <a:avLst/>
          </a:prstGeom>
          <a:noFill/>
        </p:spPr>
      </p:pic>
      <p:pic>
        <p:nvPicPr>
          <p:cNvPr id="400" name="Picture 399" descr="TP_tmp.png"/>
          <p:cNvPicPr>
            <a:picLocks noChangeAspect="1"/>
          </p:cNvPicPr>
          <p:nvPr>
            <p:custDataLst>
              <p:tags r:id="rId11"/>
            </p:custDataLst>
          </p:nvPr>
        </p:nvPicPr>
        <p:blipFill>
          <a:blip r:embed="rId27" cstate="print"/>
          <a:stretch>
            <a:fillRect/>
          </a:stretch>
        </p:blipFill>
        <p:spPr bwMode="auto">
          <a:xfrm>
            <a:off x="1649221" y="2703457"/>
            <a:ext cx="866151" cy="279551"/>
          </a:xfrm>
          <a:prstGeom prst="rect">
            <a:avLst/>
          </a:prstGeom>
          <a:noFill/>
          <a:ln/>
          <a:effectLst/>
        </p:spPr>
      </p:pic>
      <p:pic>
        <p:nvPicPr>
          <p:cNvPr id="401" name="Picture 400" descr="TP_tmp.png"/>
          <p:cNvPicPr>
            <a:picLocks noChangeAspect="1"/>
          </p:cNvPicPr>
          <p:nvPr>
            <p:custDataLst>
              <p:tags r:id="rId12"/>
            </p:custDataLst>
          </p:nvPr>
        </p:nvPicPr>
        <p:blipFill>
          <a:blip r:embed="rId27" cstate="print"/>
          <a:stretch>
            <a:fillRect/>
          </a:stretch>
        </p:blipFill>
        <p:spPr bwMode="auto">
          <a:xfrm>
            <a:off x="2792221" y="2703457"/>
            <a:ext cx="866151" cy="279551"/>
          </a:xfrm>
          <a:prstGeom prst="rect">
            <a:avLst/>
          </a:prstGeom>
          <a:noFill/>
          <a:ln/>
          <a:effectLst/>
        </p:spPr>
      </p:pic>
      <p:pic>
        <p:nvPicPr>
          <p:cNvPr id="392"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8" y="2659061"/>
            <a:ext cx="389821" cy="276085"/>
          </a:xfrm>
          <a:prstGeom prst="rect">
            <a:avLst/>
          </a:prstGeom>
          <a:noFill/>
        </p:spPr>
      </p:pic>
      <p:pic>
        <p:nvPicPr>
          <p:cNvPr id="393"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2006" y="2694869"/>
            <a:ext cx="401623" cy="253078"/>
          </a:xfrm>
          <a:prstGeom prst="rect">
            <a:avLst/>
          </a:prstGeom>
          <a:noFill/>
        </p:spPr>
      </p:pic>
      <p:sp>
        <p:nvSpPr>
          <p:cNvPr id="394" name="Rounded Rectangle 393"/>
          <p:cNvSpPr/>
          <p:nvPr/>
        </p:nvSpPr>
        <p:spPr>
          <a:xfrm>
            <a:off x="381000" y="2474845"/>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ed Rectangle 401"/>
          <p:cNvSpPr/>
          <p:nvPr/>
        </p:nvSpPr>
        <p:spPr>
          <a:xfrm>
            <a:off x="4953000" y="13716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ight Arrow 402"/>
          <p:cNvSpPr/>
          <p:nvPr/>
        </p:nvSpPr>
        <p:spPr>
          <a:xfrm flipH="1">
            <a:off x="4038600" y="15298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4" name="Picture 953" descr="TP_tmp.png"/>
          <p:cNvPicPr>
            <a:picLocks noChangeAspect="1"/>
          </p:cNvPicPr>
          <p:nvPr>
            <p:custDataLst>
              <p:tags r:id="rId13"/>
            </p:custDataLst>
          </p:nvPr>
        </p:nvPicPr>
        <p:blipFill>
          <a:blip r:embed="rId28" cstate="print"/>
          <a:stretch>
            <a:fillRect/>
          </a:stretch>
        </p:blipFill>
        <p:spPr bwMode="auto">
          <a:xfrm>
            <a:off x="532385" y="1600200"/>
            <a:ext cx="866663" cy="279716"/>
          </a:xfrm>
          <a:prstGeom prst="rect">
            <a:avLst/>
          </a:prstGeom>
          <a:noFill/>
          <a:ln/>
          <a:effectLst/>
        </p:spPr>
      </p:pic>
      <p:pic>
        <p:nvPicPr>
          <p:cNvPr id="405" name="Picture 2"/>
          <p:cNvPicPr>
            <a:picLocks noChangeAspect="1" noChangeArrowheads="1"/>
          </p:cNvPicPr>
          <p:nvPr/>
        </p:nvPicPr>
        <p:blipFill>
          <a:blip r:embed="rId29" cstate="print">
            <a:extLst>
              <a:ext uri="{28A0092B-C50C-407E-A947-70E740481C1C}">
                <a14:useLocalDpi xmlns:a14="http://schemas.microsoft.com/office/drawing/2010/main" val="0"/>
              </a:ext>
            </a:extLst>
          </a:blip>
          <a:stretch>
            <a:fillRect/>
          </a:stretch>
        </p:blipFill>
        <p:spPr bwMode="auto">
          <a:xfrm>
            <a:off x="915013" y="1600203"/>
            <a:ext cx="367415" cy="241575"/>
          </a:xfrm>
          <a:prstGeom prst="rect">
            <a:avLst/>
          </a:prstGeom>
          <a:noFill/>
        </p:spPr>
      </p:pic>
      <p:pic>
        <p:nvPicPr>
          <p:cNvPr id="955" name="Picture 954" descr="TP_tmp.png"/>
          <p:cNvPicPr>
            <a:picLocks noChangeAspect="1"/>
          </p:cNvPicPr>
          <p:nvPr>
            <p:custDataLst>
              <p:tags r:id="rId14"/>
            </p:custDataLst>
          </p:nvPr>
        </p:nvPicPr>
        <p:blipFill>
          <a:blip r:embed="rId28" cstate="print"/>
          <a:stretch>
            <a:fillRect/>
          </a:stretch>
        </p:blipFill>
        <p:spPr bwMode="auto">
          <a:xfrm>
            <a:off x="1648965" y="1600200"/>
            <a:ext cx="866663" cy="279716"/>
          </a:xfrm>
          <a:prstGeom prst="rect">
            <a:avLst/>
          </a:prstGeom>
          <a:noFill/>
          <a:ln/>
          <a:effectLst/>
        </p:spPr>
      </p:pic>
      <p:pic>
        <p:nvPicPr>
          <p:cNvPr id="956" name="Picture 955" descr="TP_tmp.png"/>
          <p:cNvPicPr>
            <a:picLocks noChangeAspect="1"/>
          </p:cNvPicPr>
          <p:nvPr>
            <p:custDataLst>
              <p:tags r:id="rId15"/>
            </p:custDataLst>
          </p:nvPr>
        </p:nvPicPr>
        <p:blipFill>
          <a:blip r:embed="rId28" cstate="print"/>
          <a:stretch>
            <a:fillRect/>
          </a:stretch>
        </p:blipFill>
        <p:spPr bwMode="auto">
          <a:xfrm>
            <a:off x="2791963" y="1600200"/>
            <a:ext cx="866663" cy="279716"/>
          </a:xfrm>
          <a:prstGeom prst="rect">
            <a:avLst/>
          </a:prstGeom>
          <a:noFill/>
          <a:ln/>
          <a:effectLst/>
        </p:spPr>
      </p:pic>
      <p:pic>
        <p:nvPicPr>
          <p:cNvPr id="40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8" y="1555816"/>
            <a:ext cx="389821" cy="276085"/>
          </a:xfrm>
          <a:prstGeom prst="rect">
            <a:avLst/>
          </a:prstGeom>
          <a:noFill/>
        </p:spPr>
      </p:pic>
      <p:pic>
        <p:nvPicPr>
          <p:cNvPr id="409"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2006" y="1591624"/>
            <a:ext cx="401623" cy="253078"/>
          </a:xfrm>
          <a:prstGeom prst="rect">
            <a:avLst/>
          </a:prstGeom>
          <a:noFill/>
        </p:spPr>
      </p:pic>
      <p:sp>
        <p:nvSpPr>
          <p:cNvPr id="410" name="Rounded Rectangle 409"/>
          <p:cNvSpPr/>
          <p:nvPr/>
        </p:nvSpPr>
        <p:spPr>
          <a:xfrm>
            <a:off x="381000" y="13716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9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0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5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351" grpId="0" animBg="1"/>
      <p:bldP spid="361" grpId="0" animBg="1"/>
      <p:bldP spid="362" grpId="0" animBg="1"/>
      <p:bldP spid="363" grpId="0" animBg="1"/>
      <p:bldP spid="370" grpId="0" animBg="1"/>
      <p:bldP spid="374" grpId="0" animBg="1"/>
      <p:bldP spid="375" grpId="0" animBg="1"/>
      <p:bldP spid="382" grpId="0" animBg="1"/>
      <p:bldP spid="386" grpId="0" animBg="1"/>
      <p:bldP spid="387" grpId="0" animBg="1"/>
      <p:bldP spid="394" grpId="0" animBg="1"/>
      <p:bldP spid="402" grpId="0" animBg="1"/>
      <p:bldP spid="403" grpId="0" animBg="1"/>
      <p:bldP spid="4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57390" y="762000"/>
            <a:ext cx="8634412" cy="5756274"/>
          </a:xfrm>
          <a:prstGeom prst="rect">
            <a:avLst/>
          </a:prstGeom>
          <a:noFill/>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smtClean="0"/>
              <a:t>CS 188: Artificial Intelligence</a:t>
            </a:r>
            <a:br>
              <a:rPr lang="en-US" dirty="0" smtClean="0"/>
            </a:br>
            <a:endParaRPr lang="en-US" sz="3600" dirty="0" smtClean="0"/>
          </a:p>
        </p:txBody>
      </p:sp>
      <p:sp>
        <p:nvSpPr>
          <p:cNvPr id="5123" name="Rectangle 6"/>
          <p:cNvSpPr>
            <a:spLocks noGrp="1" noChangeArrowheads="1"/>
          </p:cNvSpPr>
          <p:nvPr>
            <p:ph type="subTitle" idx="1"/>
          </p:nvPr>
        </p:nvSpPr>
        <p:spPr>
          <a:xfrm>
            <a:off x="0" y="1066800"/>
            <a:ext cx="12192000" cy="1524000"/>
          </a:xfrm>
        </p:spPr>
        <p:txBody>
          <a:bodyPr/>
          <a:lstStyle/>
          <a:p>
            <a:pPr eaLnBrk="1" hangingPunct="1"/>
            <a:r>
              <a:rPr lang="en-US" sz="3600" dirty="0" smtClean="0"/>
              <a:t>Markov Decision Processes II</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7" name="Text Box 8"/>
          <p:cNvSpPr txBox="1">
            <a:spLocks noChangeArrowheads="1"/>
          </p:cNvSpPr>
          <p:nvPr/>
        </p:nvSpPr>
        <p:spPr bwMode="auto">
          <a:xfrm>
            <a:off x="0" y="6019812"/>
            <a:ext cx="12192000" cy="761745"/>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smtClean="0">
                <a:latin typeface="Calibri"/>
                <a:cs typeface="Calibri"/>
              </a:rPr>
              <a:t>Instructors: Dan Klein and Pieter Abbeel --- University of California, Berkeley</a:t>
            </a:r>
          </a:p>
          <a:p>
            <a:pPr algn="ctr">
              <a:spcBef>
                <a:spcPct val="50000"/>
              </a:spcBef>
            </a:pPr>
            <a:r>
              <a:rPr lang="en-US" sz="1400" dirty="0" smtClean="0">
                <a:latin typeface="Calibri"/>
                <a:cs typeface="Calibri"/>
              </a:rPr>
              <a:t>[These slides were created by Dan Klein and Pieter Abbeel for CS188 Intro to AI at UC Berkeley.  All CS188 materials are available at http://</a:t>
            </a:r>
            <a:r>
              <a:rPr lang="en-US" sz="1400" dirty="0" err="1" smtClean="0">
                <a:latin typeface="Calibri"/>
                <a:cs typeface="Calibri"/>
              </a:rPr>
              <a:t>ai.berkeley.edu</a:t>
            </a:r>
            <a:r>
              <a:rPr lang="en-US" sz="1400" dirty="0" smtClean="0">
                <a:latin typeface="Calibri"/>
                <a:cs typeface="Calibri"/>
              </a:rPr>
              <a:t>.]</a:t>
            </a:r>
            <a:endParaRPr lang="en-US" sz="1400" dirty="0">
              <a:latin typeface="Calibri"/>
              <a:cs typeface="Calibri"/>
            </a:endParaRPr>
          </a:p>
        </p:txBody>
      </p:sp>
    </p:spTree>
    <p:extLst>
      <p:ext uri="{BB962C8B-B14F-4D97-AF65-F5344CB8AC3E}">
        <p14:creationId xmlns:p14="http://schemas.microsoft.com/office/powerpoint/2010/main" val="331341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Iteration</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8" y="1600200"/>
            <a:ext cx="6067425" cy="42005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Grid World Actions</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6311" y="1728799"/>
            <a:ext cx="2067596" cy="3113557"/>
          </a:xfrm>
          <a:prstGeom prst="rect">
            <a:avLst/>
          </a:prstGeom>
          <a:noFill/>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50961" y="1805409"/>
            <a:ext cx="6607647" cy="4518777"/>
          </a:xfrm>
          <a:prstGeom prst="rect">
            <a:avLst/>
          </a:prstGeom>
          <a:noFill/>
        </p:spPr>
      </p:pic>
      <p:sp>
        <p:nvSpPr>
          <p:cNvPr id="6" name="TextBox 5"/>
          <p:cNvSpPr txBox="1">
            <a:spLocks noChangeArrowheads="1"/>
          </p:cNvSpPr>
          <p:nvPr/>
        </p:nvSpPr>
        <p:spPr bwMode="auto">
          <a:xfrm>
            <a:off x="914400" y="1214747"/>
            <a:ext cx="3276600" cy="461665"/>
          </a:xfrm>
          <a:prstGeom prst="rect">
            <a:avLst/>
          </a:prstGeom>
          <a:noFill/>
          <a:ln w="9525">
            <a:noFill/>
            <a:miter lim="800000"/>
            <a:headEnd/>
            <a:tailEnd/>
          </a:ln>
        </p:spPr>
        <p:txBody>
          <a:bodyPr>
            <a:spAutoFit/>
          </a:bodyPr>
          <a:lstStyle/>
          <a:p>
            <a:pPr algn="ctr"/>
            <a:r>
              <a:rPr lang="en-US" sz="2400" dirty="0">
                <a:latin typeface="Calibri" pitchFamily="34" charset="0"/>
              </a:rPr>
              <a:t>Deterministic Grid World</a:t>
            </a:r>
          </a:p>
        </p:txBody>
      </p:sp>
      <p:sp>
        <p:nvSpPr>
          <p:cNvPr id="7" name="TextBox 6"/>
          <p:cNvSpPr txBox="1">
            <a:spLocks noChangeArrowheads="1"/>
          </p:cNvSpPr>
          <p:nvPr/>
        </p:nvSpPr>
        <p:spPr bwMode="auto">
          <a:xfrm>
            <a:off x="6858000" y="1214747"/>
            <a:ext cx="3276600" cy="461665"/>
          </a:xfrm>
          <a:prstGeom prst="rect">
            <a:avLst/>
          </a:prstGeom>
          <a:noFill/>
          <a:ln w="9525">
            <a:noFill/>
            <a:miter lim="800000"/>
            <a:headEnd/>
            <a:tailEnd/>
          </a:ln>
        </p:spPr>
        <p:txBody>
          <a:bodyPr>
            <a:spAutoFit/>
          </a:bodyPr>
          <a:lstStyle/>
          <a:p>
            <a:pPr algn="ctr"/>
            <a:r>
              <a:rPr lang="en-US" sz="2400" dirty="0">
                <a:latin typeface="Calibri" pitchFamily="34" charset="0"/>
              </a:rPr>
              <a:t>Stochastic Grid World</a:t>
            </a:r>
          </a:p>
        </p:txBody>
      </p:sp>
      <p:cxnSp>
        <p:nvCxnSpPr>
          <p:cNvPr id="8" name="Straight Connector 7"/>
          <p:cNvCxnSpPr/>
          <p:nvPr/>
        </p:nvCxnSpPr>
        <p:spPr>
          <a:xfrm rot="16200000" flipH="1">
            <a:off x="2171700" y="3924301"/>
            <a:ext cx="5181600" cy="762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1600" y="4877716"/>
            <a:ext cx="2057400" cy="1442614"/>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Recap: MDPs</a:t>
            </a:r>
          </a:p>
        </p:txBody>
      </p:sp>
      <p:sp>
        <p:nvSpPr>
          <p:cNvPr id="7171" name="Rectangle 3"/>
          <p:cNvSpPr>
            <a:spLocks noGrp="1" noChangeArrowheads="1"/>
          </p:cNvSpPr>
          <p:nvPr>
            <p:ph idx="1"/>
          </p:nvPr>
        </p:nvSpPr>
        <p:spPr/>
        <p:txBody>
          <a:bodyPr/>
          <a:lstStyle/>
          <a:p>
            <a:pPr>
              <a:lnSpc>
                <a:spcPct val="80000"/>
              </a:lnSpc>
            </a:pPr>
            <a:r>
              <a:rPr lang="en-US" sz="2800" dirty="0" smtClean="0"/>
              <a:t>Markov decision processes:</a:t>
            </a:r>
          </a:p>
          <a:p>
            <a:pPr lvl="1">
              <a:lnSpc>
                <a:spcPct val="80000"/>
              </a:lnSpc>
            </a:pPr>
            <a:r>
              <a:rPr lang="en-US" sz="2400" dirty="0" smtClean="0"/>
              <a:t>States S</a:t>
            </a:r>
          </a:p>
          <a:p>
            <a:pPr lvl="1">
              <a:lnSpc>
                <a:spcPct val="80000"/>
              </a:lnSpc>
            </a:pPr>
            <a:r>
              <a:rPr lang="en-US" sz="2400" dirty="0" smtClean="0"/>
              <a:t>Actions A</a:t>
            </a:r>
          </a:p>
          <a:p>
            <a:pPr lvl="1">
              <a:lnSpc>
                <a:spcPct val="80000"/>
              </a:lnSpc>
            </a:pPr>
            <a:r>
              <a:rPr lang="en-US" sz="2400" dirty="0" smtClean="0"/>
              <a:t>Transitions P(</a:t>
            </a:r>
            <a:r>
              <a:rPr lang="en-US" sz="2400" dirty="0" err="1" smtClean="0"/>
              <a:t>s’|s,a</a:t>
            </a:r>
            <a:r>
              <a:rPr lang="en-US" sz="2400" dirty="0" smtClean="0"/>
              <a:t>) (or T(</a:t>
            </a:r>
            <a:r>
              <a:rPr lang="en-US" sz="2400" dirty="0" err="1" smtClean="0"/>
              <a:t>s,a,s</a:t>
            </a:r>
            <a:r>
              <a:rPr lang="en-US" sz="2400" dirty="0" smtClean="0"/>
              <a:t>’))</a:t>
            </a:r>
          </a:p>
          <a:p>
            <a:pPr lvl="1">
              <a:lnSpc>
                <a:spcPct val="80000"/>
              </a:lnSpc>
            </a:pPr>
            <a:r>
              <a:rPr lang="en-US" sz="2400" dirty="0" smtClean="0"/>
              <a:t>Rewards R(</a:t>
            </a:r>
            <a:r>
              <a:rPr lang="en-US" sz="2400" dirty="0" err="1" smtClean="0"/>
              <a:t>s,a,s</a:t>
            </a:r>
            <a:r>
              <a:rPr lang="en-US" sz="2400" dirty="0" smtClean="0"/>
              <a:t>’) (and discount </a:t>
            </a:r>
            <a:r>
              <a:rPr lang="en-US" sz="2400" dirty="0" smtClean="0">
                <a:sym typeface="Symbol" pitchFamily="18" charset="2"/>
              </a:rPr>
              <a:t></a:t>
            </a:r>
            <a:r>
              <a:rPr lang="en-US" sz="2400" dirty="0" smtClean="0"/>
              <a:t>)</a:t>
            </a:r>
          </a:p>
          <a:p>
            <a:pPr lvl="1">
              <a:lnSpc>
                <a:spcPct val="80000"/>
              </a:lnSpc>
            </a:pPr>
            <a:r>
              <a:rPr lang="en-US" sz="2400" dirty="0" smtClean="0"/>
              <a:t>Start state s</a:t>
            </a:r>
            <a:r>
              <a:rPr lang="en-US" sz="2400" baseline="-25000" dirty="0" smtClean="0"/>
              <a:t>0</a:t>
            </a:r>
          </a:p>
          <a:p>
            <a:pPr lvl="1">
              <a:lnSpc>
                <a:spcPct val="80000"/>
              </a:lnSpc>
            </a:pPr>
            <a:endParaRPr lang="en-US" sz="2400" baseline="-25000" dirty="0" smtClean="0"/>
          </a:p>
          <a:p>
            <a:pPr lvl="1">
              <a:lnSpc>
                <a:spcPct val="80000"/>
              </a:lnSpc>
            </a:pPr>
            <a:endParaRPr lang="en-US" sz="2400" baseline="-25000" dirty="0" smtClean="0"/>
          </a:p>
          <a:p>
            <a:pPr>
              <a:lnSpc>
                <a:spcPct val="80000"/>
              </a:lnSpc>
            </a:pPr>
            <a:r>
              <a:rPr lang="en-US" sz="2800" dirty="0" smtClean="0"/>
              <a:t>Quantities:</a:t>
            </a:r>
          </a:p>
          <a:p>
            <a:pPr lvl="1">
              <a:lnSpc>
                <a:spcPct val="80000"/>
              </a:lnSpc>
            </a:pPr>
            <a:r>
              <a:rPr lang="en-US" sz="2400" dirty="0" smtClean="0"/>
              <a:t>Policy = map of states to actions</a:t>
            </a:r>
          </a:p>
          <a:p>
            <a:pPr lvl="1">
              <a:lnSpc>
                <a:spcPct val="80000"/>
              </a:lnSpc>
            </a:pPr>
            <a:r>
              <a:rPr lang="en-US" sz="2400" dirty="0" smtClean="0"/>
              <a:t>Utility = sum of discounted rewards</a:t>
            </a:r>
          </a:p>
          <a:p>
            <a:pPr lvl="1">
              <a:lnSpc>
                <a:spcPct val="80000"/>
              </a:lnSpc>
            </a:pPr>
            <a:r>
              <a:rPr lang="en-US" sz="2400" dirty="0" smtClean="0"/>
              <a:t>Values = expected future utility from a state (max node)</a:t>
            </a:r>
          </a:p>
          <a:p>
            <a:pPr lvl="1">
              <a:lnSpc>
                <a:spcPct val="80000"/>
              </a:lnSpc>
            </a:pPr>
            <a:r>
              <a:rPr lang="en-US" sz="2400" dirty="0" smtClean="0"/>
              <a:t>Q-Values = expected future utility from a q-state (chance node)</a:t>
            </a:r>
          </a:p>
          <a:p>
            <a:pPr lvl="1">
              <a:lnSpc>
                <a:spcPct val="80000"/>
              </a:lnSpc>
            </a:pPr>
            <a:endParaRPr lang="en-US" sz="2400" baseline="-25000" dirty="0" smtClean="0"/>
          </a:p>
          <a:p>
            <a:pPr lvl="1">
              <a:lnSpc>
                <a:spcPct val="80000"/>
              </a:lnSpc>
            </a:pPr>
            <a:endParaRPr lang="en-US" sz="2400" dirty="0" smtClean="0"/>
          </a:p>
        </p:txBody>
      </p:sp>
      <p:grpSp>
        <p:nvGrpSpPr>
          <p:cNvPr id="25" name="Group 4"/>
          <p:cNvGrpSpPr>
            <a:grpSpLocks/>
          </p:cNvGrpSpPr>
          <p:nvPr/>
        </p:nvGrpSpPr>
        <p:grpSpPr bwMode="auto">
          <a:xfrm>
            <a:off x="8001000" y="1600200"/>
            <a:ext cx="3048000" cy="2754586"/>
            <a:chOff x="2400" y="1401"/>
            <a:chExt cx="1392" cy="1258"/>
          </a:xfrm>
        </p:grpSpPr>
        <p:sp>
          <p:nvSpPr>
            <p:cNvPr id="26"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27" name="Group 6"/>
            <p:cNvGrpSpPr>
              <a:grpSpLocks/>
            </p:cNvGrpSpPr>
            <p:nvPr/>
          </p:nvGrpSpPr>
          <p:grpSpPr bwMode="auto">
            <a:xfrm>
              <a:off x="2529" y="1617"/>
              <a:ext cx="1263" cy="361"/>
              <a:chOff x="1584" y="1680"/>
              <a:chExt cx="2352" cy="336"/>
            </a:xfrm>
          </p:grpSpPr>
          <p:sp>
            <p:nvSpPr>
              <p:cNvPr id="40"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1"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43"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grpSp>
        <p:sp>
          <p:nvSpPr>
            <p:cNvPr id="28"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29" name="Group 12"/>
            <p:cNvGrpSpPr>
              <a:grpSpLocks/>
            </p:cNvGrpSpPr>
            <p:nvPr/>
          </p:nvGrpSpPr>
          <p:grpSpPr bwMode="auto">
            <a:xfrm>
              <a:off x="2400" y="2107"/>
              <a:ext cx="1057" cy="386"/>
              <a:chOff x="1536" y="2400"/>
              <a:chExt cx="1584" cy="624"/>
            </a:xfrm>
          </p:grpSpPr>
          <p:sp>
            <p:nvSpPr>
              <p:cNvPr id="36"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7"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8"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39"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30"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rPr>
                <a:t>a</a:t>
              </a:r>
            </a:p>
          </p:txBody>
        </p:sp>
        <p:sp>
          <p:nvSpPr>
            <p:cNvPr id="31"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32"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33"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a:latin typeface="Calibri"/>
                  <a:cs typeface="Calibri"/>
                </a:rPr>
                <a:t>’</a:t>
              </a:r>
              <a:endParaRPr lang="en-US" sz="2400" dirty="0">
                <a:latin typeface="Calibri"/>
                <a:cs typeface="Calibri"/>
              </a:endParaRPr>
            </a:p>
          </p:txBody>
        </p:sp>
        <p:sp>
          <p:nvSpPr>
            <p:cNvPr id="34"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35"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extLst>
      <p:ext uri="{BB962C8B-B14F-4D97-AF65-F5344CB8AC3E}">
        <p14:creationId xmlns:p14="http://schemas.microsoft.com/office/powerpoint/2010/main" val="318327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Quantities</a:t>
            </a:r>
            <a:endParaRPr lang="en-US" dirty="0"/>
          </a:p>
        </p:txBody>
      </p:sp>
      <p:sp>
        <p:nvSpPr>
          <p:cNvPr id="4" name="Rectangle 3"/>
          <p:cNvSpPr txBox="1">
            <a:spLocks noChangeArrowheads="1"/>
          </p:cNvSpPr>
          <p:nvPr/>
        </p:nvSpPr>
        <p:spPr bwMode="auto">
          <a:xfrm>
            <a:off x="457200" y="1143000"/>
            <a:ext cx="6705600" cy="4953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rPr>
              <a:t>The value</a:t>
            </a:r>
            <a:r>
              <a:rPr kumimoji="0" lang="en-US" sz="2800" b="0" i="0" u="none" strike="noStrike" kern="0" cap="none" spc="0" normalizeH="0" noProof="0" dirty="0" smtClean="0">
                <a:ln>
                  <a:noFill/>
                </a:ln>
                <a:solidFill>
                  <a:schemeClr val="accent2"/>
                </a:solidFill>
                <a:effectLst/>
                <a:uLnTx/>
                <a:uFillTx/>
                <a:latin typeface="Calibri" pitchFamily="34" charset="0"/>
                <a:ea typeface="+mn-ea"/>
                <a:cs typeface="+mn-cs"/>
              </a:rPr>
              <a:t> (</a:t>
            </a:r>
            <a:r>
              <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rPr>
              <a:t>utility) of a state s:</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smtClean="0">
                <a:ln>
                  <a:noFill/>
                </a:ln>
                <a:effectLst/>
                <a:uLnTx/>
                <a:uFillTx/>
                <a:latin typeface="Calibri" pitchFamily="34" charset="0"/>
              </a:rPr>
              <a:t>V</a:t>
            </a:r>
            <a:r>
              <a:rPr kumimoji="0" lang="en-US" sz="2800" b="0" i="0" u="none" strike="noStrike" kern="0" cap="none" spc="0" normalizeH="0" baseline="30000" noProof="0" dirty="0" smtClean="0">
                <a:ln>
                  <a:noFill/>
                </a:ln>
                <a:effectLst/>
                <a:uLnTx/>
                <a:uFillTx/>
                <a:latin typeface="Calibri" pitchFamily="34" charset="0"/>
                <a:sym typeface="Symbol" pitchFamily="18" charset="2"/>
              </a:rPr>
              <a:t>*</a:t>
            </a:r>
            <a:r>
              <a:rPr kumimoji="0" lang="en-US" sz="2800" b="0" i="0" u="none" strike="noStrike" kern="0" cap="none" spc="0" normalizeH="0" baseline="0" noProof="0" dirty="0" smtClean="0">
                <a:ln>
                  <a:noFill/>
                </a:ln>
                <a:effectLst/>
                <a:uLnTx/>
                <a:uFillTx/>
                <a:latin typeface="Calibri" pitchFamily="34" charset="0"/>
              </a:rPr>
              <a:t>(s) = expected utility starting in s and acting optimally</a:t>
            </a: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smtClean="0">
                <a:ln>
                  <a:noFill/>
                </a:ln>
                <a:solidFill>
                  <a:srgbClr val="008000"/>
                </a:solidFill>
                <a:effectLst/>
                <a:uLnTx/>
                <a:uFillTx/>
                <a:latin typeface="Calibri" pitchFamily="34" charset="0"/>
                <a:ea typeface="+mn-ea"/>
                <a:cs typeface="+mn-cs"/>
              </a:rPr>
              <a:t>The value (utility) of a q-state (</a:t>
            </a:r>
            <a:r>
              <a:rPr kumimoji="0" lang="en-US" sz="2800" b="0" i="0" u="none" strike="noStrike" kern="0" cap="none" spc="0" normalizeH="0" baseline="0" noProof="0" dirty="0" err="1" smtClean="0">
                <a:ln>
                  <a:noFill/>
                </a:ln>
                <a:solidFill>
                  <a:srgbClr val="008000"/>
                </a:solidFill>
                <a:effectLst/>
                <a:uLnTx/>
                <a:uFillTx/>
                <a:latin typeface="Calibri" pitchFamily="34" charset="0"/>
                <a:ea typeface="+mn-ea"/>
                <a:cs typeface="+mn-cs"/>
              </a:rPr>
              <a:t>s,a</a:t>
            </a:r>
            <a:r>
              <a:rPr kumimoji="0" lang="en-US" sz="2800" b="0" i="0" u="none" strike="noStrike" kern="0" cap="none" spc="0" normalizeH="0" baseline="0" noProof="0" dirty="0" smtClean="0">
                <a:ln>
                  <a:noFill/>
                </a:ln>
                <a:solidFill>
                  <a:srgbClr val="008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smtClean="0">
                <a:ln>
                  <a:noFill/>
                </a:ln>
                <a:effectLst/>
                <a:uLnTx/>
                <a:uFillTx/>
                <a:latin typeface="Calibri" pitchFamily="34" charset="0"/>
              </a:rPr>
              <a:t>Q</a:t>
            </a:r>
            <a:r>
              <a:rPr kumimoji="0" lang="en-US" sz="2800" b="0" i="0" u="none" strike="noStrike" kern="0" cap="none" spc="0" normalizeH="0" baseline="30000" noProof="0" dirty="0" smtClean="0">
                <a:ln>
                  <a:noFill/>
                </a:ln>
                <a:effectLst/>
                <a:uLnTx/>
                <a:uFillTx/>
                <a:latin typeface="Calibri" pitchFamily="34" charset="0"/>
                <a:sym typeface="Symbol" pitchFamily="18" charset="2"/>
              </a:rPr>
              <a:t>*</a:t>
            </a:r>
            <a:r>
              <a:rPr kumimoji="0" lang="en-US" sz="2800" b="0" i="0" u="none" strike="noStrike" kern="0" cap="none" spc="0" normalizeH="0" baseline="0" noProof="0" dirty="0" smtClean="0">
                <a:ln>
                  <a:noFill/>
                </a:ln>
                <a:effectLst/>
                <a:uLnTx/>
                <a:uFillTx/>
                <a:latin typeface="Calibri" pitchFamily="34" charset="0"/>
              </a:rPr>
              <a:t>(</a:t>
            </a:r>
            <a:r>
              <a:rPr kumimoji="0" lang="en-US" sz="2800" b="0" i="0" u="none" strike="noStrike" kern="0" cap="none" spc="0" normalizeH="0" baseline="0" noProof="0" dirty="0" err="1" smtClean="0">
                <a:ln>
                  <a:noFill/>
                </a:ln>
                <a:effectLst/>
                <a:uLnTx/>
                <a:uFillTx/>
                <a:latin typeface="Calibri" pitchFamily="34" charset="0"/>
              </a:rPr>
              <a:t>s,a</a:t>
            </a:r>
            <a:r>
              <a:rPr kumimoji="0" lang="en-US" sz="2800" b="0" i="0" u="none" strike="noStrike" kern="0" cap="none" spc="0" normalizeH="0" baseline="0" noProof="0" dirty="0" smtClean="0">
                <a:ln>
                  <a:noFill/>
                </a:ln>
                <a:effectLst/>
                <a:uLnTx/>
                <a:uFillTx/>
                <a:latin typeface="Calibri" pitchFamily="34" charset="0"/>
              </a:rPr>
              <a:t>) = expected utility starting out having taken action a from state s and (thereafter) acting optimally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800" b="0" i="0" u="none" strike="noStrike" kern="0" cap="none" spc="0" normalizeH="0" baseline="0" noProof="0" dirty="0" smtClean="0">
              <a:ln>
                <a:noFill/>
              </a:ln>
              <a:solidFill>
                <a:srgbClr val="CC0000"/>
              </a:solidFill>
              <a:effectLst/>
              <a:uLnTx/>
              <a:uFillTx/>
              <a:latin typeface="Calibri" pitchFamily="34" charset="0"/>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smtClean="0">
                <a:ln>
                  <a:noFill/>
                </a:ln>
                <a:solidFill>
                  <a:schemeClr val="accent2"/>
                </a:solidFill>
                <a:effectLst/>
                <a:uLnTx/>
                <a:uFillTx/>
                <a:latin typeface="Calibri" pitchFamily="34" charset="0"/>
                <a:ea typeface="+mn-ea"/>
                <a:cs typeface="+mn-cs"/>
              </a:rPr>
              <a:t>The optimal policy: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smtClean="0">
                <a:ln>
                  <a:noFill/>
                </a:ln>
                <a:effectLst/>
                <a:uLnTx/>
                <a:uFillTx/>
                <a:latin typeface="Calibri" pitchFamily="34" charset="0"/>
                <a:sym typeface="Symbol" pitchFamily="18" charset="2"/>
              </a:rPr>
              <a:t></a:t>
            </a:r>
            <a:r>
              <a:rPr kumimoji="0" lang="en-US" sz="2800" b="0" i="0" u="none" strike="noStrike" kern="0" cap="none" spc="0" normalizeH="0" baseline="30000" noProof="0" dirty="0" smtClean="0">
                <a:ln>
                  <a:noFill/>
                </a:ln>
                <a:effectLst/>
                <a:uLnTx/>
                <a:uFillTx/>
                <a:latin typeface="Calibri" pitchFamily="34" charset="0"/>
                <a:sym typeface="Symbol" pitchFamily="18" charset="2"/>
              </a:rPr>
              <a:t>*</a:t>
            </a:r>
            <a:r>
              <a:rPr kumimoji="0" lang="en-US" sz="2800" b="0" i="0" u="none" strike="noStrike" kern="0" cap="none" spc="0" normalizeH="0" baseline="0" noProof="0" dirty="0" smtClean="0">
                <a:ln>
                  <a:noFill/>
                </a:ln>
                <a:effectLst/>
                <a:uLnTx/>
                <a:uFillTx/>
                <a:latin typeface="Calibri" pitchFamily="34" charset="0"/>
              </a:rPr>
              <a:t>(s) = optimal action from state s</a:t>
            </a:r>
          </a:p>
        </p:txBody>
      </p:sp>
      <p:sp>
        <p:nvSpPr>
          <p:cNvPr id="5" name="AutoShape 4"/>
          <p:cNvSpPr>
            <a:spLocks noChangeArrowheads="1"/>
          </p:cNvSpPr>
          <p:nvPr/>
        </p:nvSpPr>
        <p:spPr bwMode="auto">
          <a:xfrm>
            <a:off x="8732840" y="2209812"/>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sp>
        <p:nvSpPr>
          <p:cNvPr id="6" name="AutoShape 5"/>
          <p:cNvSpPr>
            <a:spLocks noChangeArrowheads="1"/>
          </p:cNvSpPr>
          <p:nvPr/>
        </p:nvSpPr>
        <p:spPr bwMode="auto">
          <a:xfrm>
            <a:off x="8615363" y="4468825"/>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p>
        </p:txBody>
      </p:sp>
      <p:sp>
        <p:nvSpPr>
          <p:cNvPr id="7" name="Line 7"/>
          <p:cNvSpPr>
            <a:spLocks noChangeShapeType="1"/>
          </p:cNvSpPr>
          <p:nvPr/>
        </p:nvSpPr>
        <p:spPr bwMode="auto">
          <a:xfrm flipH="1">
            <a:off x="7504121" y="2498725"/>
            <a:ext cx="1403351" cy="806450"/>
          </a:xfrm>
          <a:prstGeom prst="line">
            <a:avLst/>
          </a:prstGeom>
          <a:noFill/>
          <a:ln w="9525">
            <a:solidFill>
              <a:schemeClr val="tx1"/>
            </a:solidFill>
            <a:prstDash val="dash"/>
            <a:round/>
            <a:headEnd/>
            <a:tailEnd type="triangle" w="med" len="med"/>
          </a:ln>
        </p:spPr>
        <p:txBody>
          <a:bodyPr/>
          <a:lstStyle/>
          <a:p>
            <a:endParaRPr lang="en-US"/>
          </a:p>
        </p:txBody>
      </p:sp>
      <p:sp>
        <p:nvSpPr>
          <p:cNvPr id="8" name="Line 9"/>
          <p:cNvSpPr>
            <a:spLocks noChangeShapeType="1"/>
          </p:cNvSpPr>
          <p:nvPr/>
        </p:nvSpPr>
        <p:spPr bwMode="auto">
          <a:xfrm flipH="1">
            <a:off x="8382009" y="2498725"/>
            <a:ext cx="525463" cy="806450"/>
          </a:xfrm>
          <a:prstGeom prst="line">
            <a:avLst/>
          </a:prstGeom>
          <a:noFill/>
          <a:ln w="28575">
            <a:solidFill>
              <a:schemeClr val="tx1"/>
            </a:solidFill>
            <a:round/>
            <a:headEnd/>
            <a:tailEnd type="triangle" w="med" len="med"/>
          </a:ln>
        </p:spPr>
        <p:txBody>
          <a:bodyPr/>
          <a:lstStyle/>
          <a:p>
            <a:endParaRPr lang="en-US"/>
          </a:p>
        </p:txBody>
      </p:sp>
      <p:sp>
        <p:nvSpPr>
          <p:cNvPr id="9" name="Line 10"/>
          <p:cNvSpPr>
            <a:spLocks noChangeShapeType="1"/>
          </p:cNvSpPr>
          <p:nvPr/>
        </p:nvSpPr>
        <p:spPr bwMode="auto">
          <a:xfrm>
            <a:off x="8907470" y="2498737"/>
            <a:ext cx="525463" cy="690563"/>
          </a:xfrm>
          <a:prstGeom prst="line">
            <a:avLst/>
          </a:prstGeom>
          <a:noFill/>
          <a:ln w="9525">
            <a:solidFill>
              <a:schemeClr val="tx1"/>
            </a:solidFill>
            <a:prstDash val="dash"/>
            <a:round/>
            <a:headEnd/>
            <a:tailEnd type="triangle" w="med" len="med"/>
          </a:ln>
        </p:spPr>
        <p:txBody>
          <a:bodyPr/>
          <a:lstStyle/>
          <a:p>
            <a:endParaRPr lang="en-US"/>
          </a:p>
        </p:txBody>
      </p:sp>
      <p:sp>
        <p:nvSpPr>
          <p:cNvPr id="10" name="Oval 11"/>
          <p:cNvSpPr>
            <a:spLocks noChangeArrowheads="1"/>
          </p:cNvSpPr>
          <p:nvPr/>
        </p:nvSpPr>
        <p:spPr bwMode="auto">
          <a:xfrm>
            <a:off x="8264527" y="3305175"/>
            <a:ext cx="292100" cy="287338"/>
          </a:xfrm>
          <a:prstGeom prst="ellipse">
            <a:avLst/>
          </a:prstGeom>
          <a:solidFill>
            <a:srgbClr val="008000"/>
          </a:solidFill>
          <a:ln w="9525">
            <a:solidFill>
              <a:schemeClr val="tx1"/>
            </a:solidFill>
            <a:round/>
            <a:headEnd/>
            <a:tailEnd/>
          </a:ln>
        </p:spPr>
        <p:txBody>
          <a:bodyPr wrap="none" anchor="ctr"/>
          <a:lstStyle/>
          <a:p>
            <a:endParaRPr lang="en-US"/>
          </a:p>
        </p:txBody>
      </p:sp>
      <p:sp>
        <p:nvSpPr>
          <p:cNvPr id="11" name="Line 13"/>
          <p:cNvSpPr>
            <a:spLocks noChangeShapeType="1"/>
          </p:cNvSpPr>
          <p:nvPr/>
        </p:nvSpPr>
        <p:spPr bwMode="auto">
          <a:xfrm flipH="1">
            <a:off x="7696201" y="3592521"/>
            <a:ext cx="690563" cy="465137"/>
          </a:xfrm>
          <a:prstGeom prst="line">
            <a:avLst/>
          </a:prstGeom>
          <a:noFill/>
          <a:ln w="9525">
            <a:solidFill>
              <a:schemeClr val="tx1"/>
            </a:solidFill>
            <a:prstDash val="dash"/>
            <a:round/>
            <a:headEnd/>
            <a:tailEnd type="triangle" w="med" len="med"/>
          </a:ln>
        </p:spPr>
        <p:txBody>
          <a:bodyPr/>
          <a:lstStyle/>
          <a:p>
            <a:endParaRPr lang="en-US"/>
          </a:p>
        </p:txBody>
      </p:sp>
      <p:sp>
        <p:nvSpPr>
          <p:cNvPr id="12" name="Line 14"/>
          <p:cNvSpPr>
            <a:spLocks noChangeShapeType="1"/>
          </p:cNvSpPr>
          <p:nvPr/>
        </p:nvSpPr>
        <p:spPr bwMode="auto">
          <a:xfrm>
            <a:off x="8386764" y="3592513"/>
            <a:ext cx="757237" cy="388937"/>
          </a:xfrm>
          <a:prstGeom prst="line">
            <a:avLst/>
          </a:prstGeom>
          <a:noFill/>
          <a:ln w="9525">
            <a:solidFill>
              <a:schemeClr val="tx1"/>
            </a:solidFill>
            <a:prstDash val="dash"/>
            <a:round/>
            <a:headEnd/>
            <a:tailEnd type="triangle" w="med" len="med"/>
          </a:ln>
        </p:spPr>
        <p:txBody>
          <a:bodyPr/>
          <a:lstStyle/>
          <a:p>
            <a:endParaRPr lang="en-US"/>
          </a:p>
        </p:txBody>
      </p:sp>
      <p:sp>
        <p:nvSpPr>
          <p:cNvPr id="13" name="Line 15"/>
          <p:cNvSpPr>
            <a:spLocks noChangeShapeType="1"/>
          </p:cNvSpPr>
          <p:nvPr/>
        </p:nvSpPr>
        <p:spPr bwMode="auto">
          <a:xfrm flipH="1">
            <a:off x="7945440" y="3592513"/>
            <a:ext cx="441325" cy="863600"/>
          </a:xfrm>
          <a:prstGeom prst="line">
            <a:avLst/>
          </a:prstGeom>
          <a:noFill/>
          <a:ln w="9525">
            <a:solidFill>
              <a:schemeClr val="bg1"/>
            </a:solidFill>
            <a:prstDash val="dash"/>
            <a:round/>
            <a:headEnd/>
            <a:tailEnd type="triangle" w="med" len="med"/>
          </a:ln>
        </p:spPr>
        <p:txBody>
          <a:bodyPr/>
          <a:lstStyle/>
          <a:p>
            <a:endParaRPr lang="en-US"/>
          </a:p>
        </p:txBody>
      </p:sp>
      <p:sp>
        <p:nvSpPr>
          <p:cNvPr id="14" name="Line 16"/>
          <p:cNvSpPr>
            <a:spLocks noChangeShapeType="1"/>
          </p:cNvSpPr>
          <p:nvPr/>
        </p:nvSpPr>
        <p:spPr bwMode="auto">
          <a:xfrm>
            <a:off x="8386770" y="3592513"/>
            <a:ext cx="423863" cy="863600"/>
          </a:xfrm>
          <a:prstGeom prst="line">
            <a:avLst/>
          </a:prstGeom>
          <a:noFill/>
          <a:ln w="28575">
            <a:solidFill>
              <a:srgbClr val="C00000"/>
            </a:solidFill>
            <a:round/>
            <a:headEnd/>
            <a:tailEnd type="triangle" w="med" len="med"/>
          </a:ln>
        </p:spPr>
        <p:txBody>
          <a:bodyPr/>
          <a:lstStyle/>
          <a:p>
            <a:endParaRPr lang="en-US"/>
          </a:p>
        </p:txBody>
      </p:sp>
      <p:sp>
        <p:nvSpPr>
          <p:cNvPr id="15" name="Text Box 17"/>
          <p:cNvSpPr txBox="1">
            <a:spLocks noChangeArrowheads="1"/>
          </p:cNvSpPr>
          <p:nvPr/>
        </p:nvSpPr>
        <p:spPr bwMode="auto">
          <a:xfrm>
            <a:off x="8674103" y="2740026"/>
            <a:ext cx="292100" cy="369332"/>
          </a:xfrm>
          <a:prstGeom prst="rect">
            <a:avLst/>
          </a:prstGeom>
          <a:noFill/>
          <a:ln w="9525">
            <a:noFill/>
            <a:miter lim="800000"/>
            <a:headEnd/>
            <a:tailEnd/>
          </a:ln>
        </p:spPr>
        <p:txBody>
          <a:bodyPr>
            <a:spAutoFit/>
          </a:bodyPr>
          <a:lstStyle/>
          <a:p>
            <a:pPr>
              <a:spcBef>
                <a:spcPct val="50000"/>
              </a:spcBef>
            </a:pPr>
            <a:r>
              <a:rPr lang="en-US"/>
              <a:t>a</a:t>
            </a:r>
          </a:p>
        </p:txBody>
      </p:sp>
      <p:sp>
        <p:nvSpPr>
          <p:cNvPr id="16" name="Text Box 18"/>
          <p:cNvSpPr txBox="1">
            <a:spLocks noChangeArrowheads="1"/>
          </p:cNvSpPr>
          <p:nvPr/>
        </p:nvSpPr>
        <p:spPr bwMode="auto">
          <a:xfrm>
            <a:off x="9083675" y="2209800"/>
            <a:ext cx="292100" cy="369332"/>
          </a:xfrm>
          <a:prstGeom prst="rect">
            <a:avLst/>
          </a:prstGeom>
          <a:noFill/>
          <a:ln w="9525">
            <a:noFill/>
            <a:miter lim="800000"/>
            <a:headEnd/>
            <a:tailEnd/>
          </a:ln>
        </p:spPr>
        <p:txBody>
          <a:bodyPr>
            <a:spAutoFit/>
          </a:bodyPr>
          <a:lstStyle/>
          <a:p>
            <a:pPr>
              <a:spcBef>
                <a:spcPct val="50000"/>
              </a:spcBef>
            </a:pPr>
            <a:r>
              <a:rPr lang="en-US" dirty="0">
                <a:solidFill>
                  <a:srgbClr val="0000FF"/>
                </a:solidFill>
              </a:rPr>
              <a:t>s</a:t>
            </a:r>
          </a:p>
        </p:txBody>
      </p:sp>
      <p:sp>
        <p:nvSpPr>
          <p:cNvPr id="17" name="Text Box 19"/>
          <p:cNvSpPr txBox="1">
            <a:spLocks noChangeArrowheads="1"/>
          </p:cNvSpPr>
          <p:nvPr/>
        </p:nvSpPr>
        <p:spPr bwMode="auto">
          <a:xfrm>
            <a:off x="8991600" y="4456120"/>
            <a:ext cx="381000" cy="369332"/>
          </a:xfrm>
          <a:prstGeom prst="rect">
            <a:avLst/>
          </a:prstGeom>
          <a:noFill/>
          <a:ln w="9525">
            <a:noFill/>
            <a:miter lim="800000"/>
            <a:headEnd/>
            <a:tailEnd/>
          </a:ln>
        </p:spPr>
        <p:txBody>
          <a:bodyPr>
            <a:spAutoFit/>
          </a:bodyPr>
          <a:lstStyle/>
          <a:p>
            <a:pPr algn="r" rtl="1">
              <a:spcBef>
                <a:spcPct val="50000"/>
              </a:spcBef>
            </a:pPr>
            <a:r>
              <a:rPr lang="en-US">
                <a:solidFill>
                  <a:srgbClr val="0000FF"/>
                </a:solidFill>
              </a:rPr>
              <a:t>s’</a:t>
            </a:r>
          </a:p>
        </p:txBody>
      </p:sp>
      <p:sp>
        <p:nvSpPr>
          <p:cNvPr id="18" name="Text Box 20"/>
          <p:cNvSpPr txBox="1">
            <a:spLocks noChangeArrowheads="1"/>
          </p:cNvSpPr>
          <p:nvPr/>
        </p:nvSpPr>
        <p:spPr bwMode="auto">
          <a:xfrm>
            <a:off x="8556625" y="3305175"/>
            <a:ext cx="584200" cy="369332"/>
          </a:xfrm>
          <a:prstGeom prst="rect">
            <a:avLst/>
          </a:prstGeom>
          <a:noFill/>
          <a:ln w="9525">
            <a:noFill/>
            <a:miter lim="800000"/>
            <a:headEnd/>
            <a:tailEnd/>
          </a:ln>
        </p:spPr>
        <p:txBody>
          <a:bodyPr>
            <a:spAutoFit/>
          </a:bodyPr>
          <a:lstStyle/>
          <a:p>
            <a:pPr>
              <a:spcBef>
                <a:spcPct val="50000"/>
              </a:spcBef>
            </a:pPr>
            <a:r>
              <a:rPr lang="en-US" dirty="0">
                <a:solidFill>
                  <a:srgbClr val="008000"/>
                </a:solidFill>
              </a:rPr>
              <a:t>s, a</a:t>
            </a:r>
          </a:p>
        </p:txBody>
      </p:sp>
      <p:sp>
        <p:nvSpPr>
          <p:cNvPr id="19" name="Line 22"/>
          <p:cNvSpPr>
            <a:spLocks noChangeShapeType="1"/>
          </p:cNvSpPr>
          <p:nvPr/>
        </p:nvSpPr>
        <p:spPr bwMode="auto">
          <a:xfrm flipH="1">
            <a:off x="7388225" y="4745050"/>
            <a:ext cx="1401763" cy="403225"/>
          </a:xfrm>
          <a:prstGeom prst="line">
            <a:avLst/>
          </a:prstGeom>
          <a:noFill/>
          <a:ln w="9525">
            <a:solidFill>
              <a:schemeClr val="tx1"/>
            </a:solidFill>
            <a:prstDash val="dash"/>
            <a:round/>
            <a:headEnd/>
            <a:tailEnd type="triangle" w="med" len="med"/>
          </a:ln>
        </p:spPr>
        <p:txBody>
          <a:bodyPr/>
          <a:lstStyle/>
          <a:p>
            <a:endParaRPr lang="en-US"/>
          </a:p>
        </p:txBody>
      </p:sp>
      <p:sp>
        <p:nvSpPr>
          <p:cNvPr id="20" name="Line 24"/>
          <p:cNvSpPr>
            <a:spLocks noChangeShapeType="1"/>
          </p:cNvSpPr>
          <p:nvPr/>
        </p:nvSpPr>
        <p:spPr bwMode="auto">
          <a:xfrm flipH="1">
            <a:off x="8264533" y="4745050"/>
            <a:ext cx="525463" cy="403225"/>
          </a:xfrm>
          <a:prstGeom prst="line">
            <a:avLst/>
          </a:prstGeom>
          <a:noFill/>
          <a:ln w="28575">
            <a:solidFill>
              <a:schemeClr val="tx1"/>
            </a:solidFill>
            <a:round/>
            <a:headEnd/>
            <a:tailEnd type="triangle" w="med" len="med"/>
          </a:ln>
        </p:spPr>
        <p:txBody>
          <a:bodyPr/>
          <a:lstStyle/>
          <a:p>
            <a:endParaRPr lang="en-US"/>
          </a:p>
        </p:txBody>
      </p:sp>
      <p:sp>
        <p:nvSpPr>
          <p:cNvPr id="21" name="Line 25"/>
          <p:cNvSpPr>
            <a:spLocks noChangeShapeType="1"/>
          </p:cNvSpPr>
          <p:nvPr/>
        </p:nvSpPr>
        <p:spPr bwMode="auto">
          <a:xfrm>
            <a:off x="8789989" y="4745050"/>
            <a:ext cx="527051" cy="344487"/>
          </a:xfrm>
          <a:prstGeom prst="line">
            <a:avLst/>
          </a:prstGeom>
          <a:noFill/>
          <a:ln w="9525">
            <a:solidFill>
              <a:schemeClr val="tx1"/>
            </a:solidFill>
            <a:prstDash val="dash"/>
            <a:round/>
            <a:headEnd/>
            <a:tailEnd type="triangle" w="med" len="med"/>
          </a:ln>
        </p:spPr>
        <p:txBody>
          <a:bodyPr/>
          <a:lstStyle/>
          <a:p>
            <a:endParaRPr lang="en-US"/>
          </a:p>
        </p:txBody>
      </p:sp>
      <p:sp>
        <p:nvSpPr>
          <p:cNvPr id="22" name="Text Box 27"/>
          <p:cNvSpPr txBox="1">
            <a:spLocks noChangeArrowheads="1"/>
          </p:cNvSpPr>
          <p:nvPr/>
        </p:nvSpPr>
        <p:spPr bwMode="auto">
          <a:xfrm>
            <a:off x="9723437" y="4016387"/>
            <a:ext cx="2163763" cy="708025"/>
          </a:xfrm>
          <a:prstGeom prst="rect">
            <a:avLst/>
          </a:prstGeom>
          <a:noFill/>
          <a:ln w="9525">
            <a:noFill/>
            <a:miter lim="800000"/>
            <a:headEnd/>
            <a:tailEnd/>
          </a:ln>
        </p:spPr>
        <p:txBody>
          <a:bodyPr>
            <a:spAutoFit/>
          </a:bodyPr>
          <a:lstStyle/>
          <a:p>
            <a:pPr>
              <a:spcBef>
                <a:spcPct val="50000"/>
              </a:spcBef>
            </a:pPr>
            <a:r>
              <a:rPr lang="en-US" sz="2000">
                <a:solidFill>
                  <a:srgbClr val="C00000"/>
                </a:solidFill>
              </a:rPr>
              <a:t>(s,a,s’) is a </a:t>
            </a:r>
            <a:br>
              <a:rPr lang="en-US" sz="2000">
                <a:solidFill>
                  <a:srgbClr val="C00000"/>
                </a:solidFill>
              </a:rPr>
            </a:br>
            <a:r>
              <a:rPr lang="en-US" sz="2000" i="1">
                <a:solidFill>
                  <a:srgbClr val="C00000"/>
                </a:solidFill>
              </a:rPr>
              <a:t>transition</a:t>
            </a:r>
          </a:p>
        </p:txBody>
      </p:sp>
      <p:sp>
        <p:nvSpPr>
          <p:cNvPr id="23" name="Text Box 28"/>
          <p:cNvSpPr txBox="1">
            <a:spLocks noChangeArrowheads="1"/>
          </p:cNvSpPr>
          <p:nvPr/>
        </p:nvSpPr>
        <p:spPr bwMode="auto">
          <a:xfrm>
            <a:off x="7924807" y="4008444"/>
            <a:ext cx="819151" cy="369332"/>
          </a:xfrm>
          <a:prstGeom prst="rect">
            <a:avLst/>
          </a:prstGeom>
          <a:noFill/>
          <a:ln w="9525">
            <a:noFill/>
            <a:miter lim="800000"/>
            <a:headEnd/>
            <a:tailEnd/>
          </a:ln>
        </p:spPr>
        <p:txBody>
          <a:bodyPr>
            <a:spAutoFit/>
          </a:bodyPr>
          <a:lstStyle/>
          <a:p>
            <a:pPr>
              <a:spcBef>
                <a:spcPct val="50000"/>
              </a:spcBef>
            </a:pPr>
            <a:r>
              <a:rPr lang="en-US"/>
              <a:t>s,a,s’</a:t>
            </a:r>
          </a:p>
        </p:txBody>
      </p:sp>
      <p:sp>
        <p:nvSpPr>
          <p:cNvPr id="24" name="Text Box 30"/>
          <p:cNvSpPr txBox="1">
            <a:spLocks noChangeArrowheads="1"/>
          </p:cNvSpPr>
          <p:nvPr/>
        </p:nvSpPr>
        <p:spPr bwMode="auto">
          <a:xfrm>
            <a:off x="9723439" y="2076462"/>
            <a:ext cx="1052512" cy="708025"/>
          </a:xfrm>
          <a:prstGeom prst="rect">
            <a:avLst/>
          </a:prstGeom>
          <a:noFill/>
          <a:ln w="9525">
            <a:noFill/>
            <a:miter lim="800000"/>
            <a:headEnd/>
            <a:tailEnd/>
          </a:ln>
        </p:spPr>
        <p:txBody>
          <a:bodyPr>
            <a:spAutoFit/>
          </a:bodyPr>
          <a:lstStyle/>
          <a:p>
            <a:pPr>
              <a:spcBef>
                <a:spcPct val="50000"/>
              </a:spcBef>
            </a:pPr>
            <a:r>
              <a:rPr lang="en-US" sz="2000">
                <a:solidFill>
                  <a:srgbClr val="0000FF"/>
                </a:solidFill>
              </a:rPr>
              <a:t>s is a </a:t>
            </a:r>
            <a:r>
              <a:rPr lang="en-US" sz="2000" i="1">
                <a:solidFill>
                  <a:srgbClr val="0000FF"/>
                </a:solidFill>
              </a:rPr>
              <a:t>state</a:t>
            </a:r>
          </a:p>
        </p:txBody>
      </p:sp>
      <p:sp>
        <p:nvSpPr>
          <p:cNvPr id="25" name="Text Box 32"/>
          <p:cNvSpPr txBox="1">
            <a:spLocks noChangeArrowheads="1"/>
          </p:cNvSpPr>
          <p:nvPr/>
        </p:nvSpPr>
        <p:spPr bwMode="auto">
          <a:xfrm>
            <a:off x="9723439" y="3048002"/>
            <a:ext cx="1295400" cy="707886"/>
          </a:xfrm>
          <a:prstGeom prst="rect">
            <a:avLst/>
          </a:prstGeom>
          <a:noFill/>
          <a:ln w="9525">
            <a:noFill/>
            <a:miter lim="800000"/>
            <a:headEnd/>
            <a:tailEnd/>
          </a:ln>
        </p:spPr>
        <p:txBody>
          <a:bodyPr>
            <a:spAutoFit/>
          </a:bodyPr>
          <a:lstStyle/>
          <a:p>
            <a:pPr>
              <a:spcBef>
                <a:spcPct val="50000"/>
              </a:spcBef>
            </a:pPr>
            <a:r>
              <a:rPr lang="en-US" sz="2000" dirty="0">
                <a:solidFill>
                  <a:srgbClr val="008000"/>
                </a:solidFill>
              </a:rPr>
              <a:t>(s, a) is a </a:t>
            </a:r>
            <a:r>
              <a:rPr lang="en-US" sz="2000" i="1" dirty="0">
                <a:solidFill>
                  <a:srgbClr val="008000"/>
                </a:solidFill>
              </a:rPr>
              <a:t>q-state</a:t>
            </a:r>
          </a:p>
        </p:txBody>
      </p:sp>
      <p:sp>
        <p:nvSpPr>
          <p:cNvPr id="26" name="Text Box 28"/>
          <p:cNvSpPr txBox="1">
            <a:spLocks noChangeArrowheads="1"/>
          </p:cNvSpPr>
          <p:nvPr/>
        </p:nvSpPr>
        <p:spPr bwMode="auto">
          <a:xfrm>
            <a:off x="7696200" y="6488112"/>
            <a:ext cx="4495800" cy="369888"/>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a:t>
            </a:r>
            <a:r>
              <a:rPr lang="en-US" dirty="0" err="1" smtClean="0">
                <a:solidFill>
                  <a:srgbClr val="CC0000"/>
                </a:solidFill>
                <a:latin typeface="Calibri" pitchFamily="34" charset="0"/>
              </a:rPr>
              <a:t>gridworld</a:t>
            </a:r>
            <a:r>
              <a:rPr lang="en-US" dirty="0" smtClean="0">
                <a:solidFill>
                  <a:srgbClr val="CC0000"/>
                </a:solidFill>
                <a:latin typeface="Calibri" pitchFamily="34" charset="0"/>
              </a:rPr>
              <a:t> values (L9D1)]</a:t>
            </a:r>
            <a:endParaRPr lang="en-US" dirty="0">
              <a:solidFill>
                <a:srgbClr val="CC0000"/>
              </a:solidFill>
              <a:latin typeface="Calibri" pitchFamily="34" charset="0"/>
            </a:endParaRPr>
          </a:p>
        </p:txBody>
      </p:sp>
    </p:spTree>
    <p:extLst>
      <p:ext uri="{BB962C8B-B14F-4D97-AF65-F5344CB8AC3E}">
        <p14:creationId xmlns:p14="http://schemas.microsoft.com/office/powerpoint/2010/main" val="3150077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Bellman Equations</a:t>
            </a:r>
            <a:endParaRPr lang="en-US" dirty="0"/>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3883" y="1219684"/>
            <a:ext cx="8551863" cy="5142545"/>
          </a:xfrm>
          <a:prstGeom prst="rect">
            <a:avLst/>
          </a:prstGeom>
          <a:noFill/>
        </p:spPr>
      </p:pic>
      <p:sp>
        <p:nvSpPr>
          <p:cNvPr id="6" name="TextBox 5"/>
          <p:cNvSpPr txBox="1"/>
          <p:nvPr/>
        </p:nvSpPr>
        <p:spPr>
          <a:xfrm>
            <a:off x="4871851" y="2057400"/>
            <a:ext cx="5562600" cy="1938992"/>
          </a:xfrm>
          <a:prstGeom prst="rect">
            <a:avLst/>
          </a:prstGeom>
          <a:noFill/>
        </p:spPr>
        <p:txBody>
          <a:bodyPr wrap="square" rtlCol="0">
            <a:spAutoFit/>
          </a:bodyPr>
          <a:lstStyle/>
          <a:p>
            <a:r>
              <a:rPr lang="en-US" sz="2800" dirty="0" smtClean="0">
                <a:latin typeface="Calibri" pitchFamily="34" charset="0"/>
              </a:rPr>
              <a:t>How to be optimal:</a:t>
            </a:r>
          </a:p>
          <a:p>
            <a:endParaRPr lang="en-US" dirty="0" smtClean="0">
              <a:latin typeface="Calibri" pitchFamily="34" charset="0"/>
            </a:endParaRPr>
          </a:p>
          <a:p>
            <a:r>
              <a:rPr lang="en-US" sz="2800" dirty="0" smtClean="0">
                <a:latin typeface="Calibri" pitchFamily="34" charset="0"/>
              </a:rPr>
              <a:t>    Step 1: Take correct first action</a:t>
            </a:r>
          </a:p>
          <a:p>
            <a:endParaRPr lang="en-US" dirty="0" smtClean="0">
              <a:latin typeface="Calibri" pitchFamily="34" charset="0"/>
            </a:endParaRPr>
          </a:p>
          <a:p>
            <a:r>
              <a:rPr lang="en-US" sz="2800" dirty="0" smtClean="0">
                <a:latin typeface="Calibri" pitchFamily="34" charset="0"/>
              </a:rPr>
              <a:t>    Step 2: Keep being optimal</a:t>
            </a:r>
            <a:endParaRPr lang="en-US" sz="2800" dirty="0">
              <a:latin typeface="Calibri" pitchFamily="34" charset="0"/>
            </a:endParaRPr>
          </a:p>
        </p:txBody>
      </p:sp>
    </p:spTree>
    <p:extLst>
      <p:ext uri="{BB962C8B-B14F-4D97-AF65-F5344CB8AC3E}">
        <p14:creationId xmlns:p14="http://schemas.microsoft.com/office/powerpoint/2010/main" val="287478411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lstStyle/>
          <a:p>
            <a:r>
              <a:rPr lang="en-US" smtClean="0">
                <a:latin typeface="Calibri"/>
                <a:ea typeface="ＭＳ Ｐゴシック" pitchFamily="34" charset="-128"/>
                <a:cs typeface="Calibri"/>
              </a:rPr>
              <a:t>The Bellman Equations</a:t>
            </a:r>
          </a:p>
        </p:txBody>
      </p:sp>
      <p:sp>
        <p:nvSpPr>
          <p:cNvPr id="66562" name="Rectangle 3"/>
          <p:cNvSpPr>
            <a:spLocks noGrp="1" noChangeArrowheads="1"/>
          </p:cNvSpPr>
          <p:nvPr>
            <p:ph idx="1"/>
          </p:nvPr>
        </p:nvSpPr>
        <p:spPr>
          <a:xfrm>
            <a:off x="457200" y="1371606"/>
            <a:ext cx="8610600" cy="4525963"/>
          </a:xfrm>
        </p:spPr>
        <p:txBody>
          <a:bodyPr/>
          <a:lstStyle/>
          <a:p>
            <a:r>
              <a:rPr lang="en-US" sz="2800" dirty="0" smtClean="0">
                <a:latin typeface="Calibri"/>
                <a:ea typeface="ＭＳ Ｐゴシック" pitchFamily="34" charset="-128"/>
                <a:cs typeface="Calibri"/>
              </a:rPr>
              <a:t>Definition of </a:t>
            </a:r>
            <a:r>
              <a:rPr lang="en-US" altLang="ja-JP" sz="2800" dirty="0" smtClean="0">
                <a:latin typeface="Calibri"/>
                <a:ea typeface="ＭＳ Ｐゴシック" pitchFamily="34" charset="-128"/>
                <a:cs typeface="Calibri"/>
              </a:rPr>
              <a:t>“optimal utility” via </a:t>
            </a:r>
            <a:r>
              <a:rPr lang="en-US" altLang="ja-JP" sz="2800" dirty="0" err="1" smtClean="0">
                <a:latin typeface="Calibri"/>
                <a:ea typeface="ＭＳ Ｐゴシック" pitchFamily="34" charset="-128"/>
                <a:cs typeface="Calibri"/>
              </a:rPr>
              <a:t>expectimax</a:t>
            </a:r>
            <a:r>
              <a:rPr lang="en-US" altLang="ja-JP" sz="2800" dirty="0" smtClean="0">
                <a:latin typeface="Calibri"/>
                <a:ea typeface="ＭＳ Ｐゴシック" pitchFamily="34" charset="-128"/>
                <a:cs typeface="Calibri"/>
              </a:rPr>
              <a:t> recurrence gives a simple one-step </a:t>
            </a:r>
            <a:r>
              <a:rPr lang="en-US" altLang="ja-JP" sz="2800" dirty="0" err="1" smtClean="0">
                <a:latin typeface="Calibri"/>
                <a:ea typeface="ＭＳ Ｐゴシック" pitchFamily="34" charset="-128"/>
                <a:cs typeface="Calibri"/>
              </a:rPr>
              <a:t>lookahead</a:t>
            </a:r>
            <a:r>
              <a:rPr lang="en-US" altLang="ja-JP" sz="2800" dirty="0" smtClean="0">
                <a:latin typeface="Calibri"/>
                <a:ea typeface="ＭＳ Ｐゴシック" pitchFamily="34" charset="-128"/>
                <a:cs typeface="Calibri"/>
              </a:rPr>
              <a:t> relationship amongst optimal utility values</a:t>
            </a:r>
          </a:p>
          <a:p>
            <a:endParaRPr lang="en-US" altLang="ja-JP" sz="2400" dirty="0" smtClean="0">
              <a:latin typeface="Calibri"/>
              <a:ea typeface="ＭＳ Ｐゴシック" pitchFamily="34" charset="-128"/>
              <a:cs typeface="Calibri"/>
            </a:endParaRPr>
          </a:p>
          <a:p>
            <a:endParaRPr lang="en-US" altLang="ja-JP" sz="2400" dirty="0" smtClean="0">
              <a:latin typeface="Calibri"/>
              <a:ea typeface="ＭＳ Ｐゴシック" pitchFamily="34" charset="-128"/>
              <a:cs typeface="Calibri"/>
            </a:endParaRPr>
          </a:p>
          <a:p>
            <a:endParaRPr lang="en-US" altLang="ja-JP" sz="2400" dirty="0" smtClean="0">
              <a:latin typeface="Calibri"/>
              <a:ea typeface="ＭＳ Ｐゴシック" pitchFamily="34" charset="-128"/>
              <a:cs typeface="Calibri"/>
            </a:endParaRPr>
          </a:p>
          <a:p>
            <a:endParaRPr lang="en-US" altLang="ja-JP" sz="2400" dirty="0" smtClean="0">
              <a:latin typeface="Calibri"/>
              <a:ea typeface="ＭＳ Ｐゴシック" pitchFamily="34" charset="-128"/>
              <a:cs typeface="Calibri"/>
            </a:endParaRPr>
          </a:p>
          <a:p>
            <a:endParaRPr lang="en-US" altLang="ja-JP" sz="2400" dirty="0" smtClean="0">
              <a:latin typeface="Calibri"/>
              <a:ea typeface="ＭＳ Ｐゴシック" pitchFamily="34" charset="-128"/>
              <a:cs typeface="Calibri"/>
            </a:endParaRPr>
          </a:p>
          <a:p>
            <a:endParaRPr lang="en-US" altLang="ja-JP" sz="2400" dirty="0" smtClean="0">
              <a:latin typeface="Calibri"/>
              <a:ea typeface="ＭＳ Ｐゴシック" pitchFamily="34" charset="-128"/>
              <a:cs typeface="Calibri"/>
            </a:endParaRPr>
          </a:p>
          <a:p>
            <a:r>
              <a:rPr lang="en-US" altLang="ja-JP" sz="2800" dirty="0" smtClean="0">
                <a:latin typeface="Calibri"/>
                <a:ea typeface="ＭＳ Ｐゴシック" pitchFamily="34" charset="-128"/>
                <a:cs typeface="Calibri"/>
              </a:rPr>
              <a:t>These are the Bellman equations, and they characterize optimal values in a way we’ll use over and over</a:t>
            </a:r>
            <a:endParaRPr lang="en-US" sz="1400" dirty="0" smtClean="0">
              <a:solidFill>
                <a:srgbClr val="CC0000"/>
              </a:solidFill>
              <a:latin typeface="Calibri"/>
              <a:ea typeface="ＭＳ Ｐゴシック" pitchFamily="34" charset="-128"/>
              <a:cs typeface="Calibri"/>
            </a:endParaRPr>
          </a:p>
          <a:p>
            <a:pPr lvl="1">
              <a:buFont typeface="Wingdings" pitchFamily="2" charset="2"/>
              <a:buNone/>
            </a:pPr>
            <a:r>
              <a:rPr lang="en-US" sz="2400" dirty="0" smtClean="0">
                <a:solidFill>
                  <a:srgbClr val="CC0000"/>
                </a:solidFill>
                <a:latin typeface="Calibri"/>
                <a:ea typeface="ＭＳ Ｐゴシック" pitchFamily="34" charset="-128"/>
                <a:cs typeface="Calibri"/>
              </a:rPr>
              <a:t>	</a:t>
            </a:r>
            <a:endParaRPr lang="en-US" sz="2800" dirty="0" smtClean="0">
              <a:latin typeface="Calibri"/>
              <a:ea typeface="ＭＳ Ｐゴシック" pitchFamily="34" charset="-128"/>
              <a:cs typeface="Calibri"/>
              <a:sym typeface="Symbol" pitchFamily="18" charset="2"/>
            </a:endParaRPr>
          </a:p>
          <a:p>
            <a:endParaRPr lang="en-US" sz="2800" dirty="0" smtClean="0">
              <a:latin typeface="Calibri"/>
              <a:ea typeface="ＭＳ Ｐゴシック" pitchFamily="34" charset="-128"/>
              <a:cs typeface="Calibri"/>
              <a:sym typeface="Symbol" pitchFamily="18" charset="2"/>
            </a:endParaRPr>
          </a:p>
        </p:txBody>
      </p:sp>
      <p:pic>
        <p:nvPicPr>
          <p:cNvPr id="47" name="Picture 46" descr="txp_fig"/>
          <p:cNvPicPr>
            <a:picLocks noChangeAspect="1"/>
          </p:cNvPicPr>
          <p:nvPr>
            <p:custDataLst>
              <p:tags r:id="rId1"/>
            </p:custDataLst>
          </p:nvPr>
        </p:nvPicPr>
        <p:blipFill>
          <a:blip r:embed="rId6" cstate="print"/>
          <a:stretch>
            <a:fillRect/>
          </a:stretch>
        </p:blipFill>
        <p:spPr bwMode="auto">
          <a:xfrm>
            <a:off x="1295256" y="2971812"/>
            <a:ext cx="3076881" cy="405209"/>
          </a:xfrm>
          <a:prstGeom prst="rect">
            <a:avLst/>
          </a:prstGeom>
          <a:noFill/>
          <a:ln/>
          <a:effectLst/>
        </p:spPr>
      </p:pic>
      <p:pic>
        <p:nvPicPr>
          <p:cNvPr id="46" name="Picture 45" descr="txp_fig"/>
          <p:cNvPicPr>
            <a:picLocks noChangeAspect="1"/>
          </p:cNvPicPr>
          <p:nvPr>
            <p:custDataLst>
              <p:tags r:id="rId2"/>
            </p:custDataLst>
          </p:nvPr>
        </p:nvPicPr>
        <p:blipFill>
          <a:blip r:embed="rId7" cstate="print"/>
          <a:stretch>
            <a:fillRect/>
          </a:stretch>
        </p:blipFill>
        <p:spPr bwMode="auto">
          <a:xfrm>
            <a:off x="1295243" y="4356112"/>
            <a:ext cx="6950388" cy="690805"/>
          </a:xfrm>
          <a:prstGeom prst="rect">
            <a:avLst/>
          </a:prstGeom>
          <a:noFill/>
          <a:ln/>
          <a:effectLst/>
        </p:spPr>
      </p:pic>
      <p:pic>
        <p:nvPicPr>
          <p:cNvPr id="48" name="Picture 47" descr="txp_fig"/>
          <p:cNvPicPr>
            <a:picLocks noChangeAspect="1"/>
          </p:cNvPicPr>
          <p:nvPr>
            <p:custDataLst>
              <p:tags r:id="rId3"/>
            </p:custDataLst>
          </p:nvPr>
        </p:nvPicPr>
        <p:blipFill>
          <a:blip r:embed="rId8" cstate="print"/>
          <a:stretch>
            <a:fillRect/>
          </a:stretch>
        </p:blipFill>
        <p:spPr bwMode="auto">
          <a:xfrm>
            <a:off x="1301873" y="3614737"/>
            <a:ext cx="5556003" cy="593269"/>
          </a:xfrm>
          <a:prstGeom prst="rect">
            <a:avLst/>
          </a:prstGeom>
          <a:noFill/>
          <a:ln/>
          <a:effectLst/>
        </p:spPr>
      </p:pic>
      <p:grpSp>
        <p:nvGrpSpPr>
          <p:cNvPr id="27" name="Group 4"/>
          <p:cNvGrpSpPr>
            <a:grpSpLocks/>
          </p:cNvGrpSpPr>
          <p:nvPr/>
        </p:nvGrpSpPr>
        <p:grpSpPr bwMode="auto">
          <a:xfrm>
            <a:off x="8610600" y="1371600"/>
            <a:ext cx="3048000" cy="2754586"/>
            <a:chOff x="2400" y="1401"/>
            <a:chExt cx="1392" cy="1258"/>
          </a:xfrm>
        </p:grpSpPr>
        <p:sp>
          <p:nvSpPr>
            <p:cNvPr id="28"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29" name="Group 6"/>
            <p:cNvGrpSpPr>
              <a:grpSpLocks/>
            </p:cNvGrpSpPr>
            <p:nvPr/>
          </p:nvGrpSpPr>
          <p:grpSpPr bwMode="auto">
            <a:xfrm>
              <a:off x="2529" y="1617"/>
              <a:ext cx="1263" cy="361"/>
              <a:chOff x="1584" y="1680"/>
              <a:chExt cx="2352" cy="336"/>
            </a:xfrm>
          </p:grpSpPr>
          <p:sp>
            <p:nvSpPr>
              <p:cNvPr id="42"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3"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4"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45"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grpSp>
        <p:sp>
          <p:nvSpPr>
            <p:cNvPr id="30"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31" name="Group 12"/>
            <p:cNvGrpSpPr>
              <a:grpSpLocks/>
            </p:cNvGrpSpPr>
            <p:nvPr/>
          </p:nvGrpSpPr>
          <p:grpSpPr bwMode="auto">
            <a:xfrm>
              <a:off x="2400" y="2107"/>
              <a:ext cx="1057" cy="386"/>
              <a:chOff x="1536" y="2400"/>
              <a:chExt cx="1584" cy="624"/>
            </a:xfrm>
          </p:grpSpPr>
          <p:sp>
            <p:nvSpPr>
              <p:cNvPr id="38"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9"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0"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41"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32"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rPr>
                <a:t>a</a:t>
              </a:r>
            </a:p>
          </p:txBody>
        </p:sp>
        <p:sp>
          <p:nvSpPr>
            <p:cNvPr id="33"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34"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35"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a:latin typeface="Calibri"/>
                  <a:cs typeface="Calibri"/>
                </a:rPr>
                <a:t>’</a:t>
              </a:r>
              <a:endParaRPr lang="en-US" sz="2400" dirty="0">
                <a:latin typeface="Calibri"/>
                <a:cs typeface="Calibri"/>
              </a:endParaRPr>
            </a:p>
          </p:txBody>
        </p:sp>
        <p:sp>
          <p:nvSpPr>
            <p:cNvPr id="36"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37"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extLst>
      <p:ext uri="{BB962C8B-B14F-4D97-AF65-F5344CB8AC3E}">
        <p14:creationId xmlns:p14="http://schemas.microsoft.com/office/powerpoint/2010/main" val="212693089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dirty="0" smtClean="0">
                <a:latin typeface="Calibri"/>
                <a:ea typeface="ＭＳ Ｐゴシック" pitchFamily="34" charset="-128"/>
                <a:cs typeface="Calibri"/>
                <a:sym typeface="Symbol" pitchFamily="18" charset="2"/>
              </a:rPr>
              <a:t>Value Iteration</a:t>
            </a:r>
          </a:p>
        </p:txBody>
      </p:sp>
      <p:sp>
        <p:nvSpPr>
          <p:cNvPr id="1757187" name="Rectangle 3"/>
          <p:cNvSpPr>
            <a:spLocks noGrp="1" noChangeArrowheads="1"/>
          </p:cNvSpPr>
          <p:nvPr>
            <p:ph idx="1"/>
          </p:nvPr>
        </p:nvSpPr>
        <p:spPr>
          <a:xfrm>
            <a:off x="457200" y="1447800"/>
            <a:ext cx="11277600" cy="4800600"/>
          </a:xfrm>
        </p:spPr>
        <p:txBody>
          <a:bodyPr/>
          <a:lstStyle/>
          <a:p>
            <a:pPr>
              <a:lnSpc>
                <a:spcPct val="80000"/>
              </a:lnSpc>
            </a:pPr>
            <a:r>
              <a:rPr lang="en-US" sz="2800" dirty="0" smtClean="0">
                <a:latin typeface="Calibri"/>
                <a:ea typeface="ＭＳ Ｐゴシック" pitchFamily="34" charset="-128"/>
                <a:cs typeface="Calibri"/>
              </a:rPr>
              <a:t>Bellman equations </a:t>
            </a:r>
            <a:r>
              <a:rPr lang="en-US" sz="2800" dirty="0" smtClean="0">
                <a:solidFill>
                  <a:srgbClr val="C00000"/>
                </a:solidFill>
                <a:latin typeface="Calibri"/>
                <a:ea typeface="ＭＳ Ｐゴシック" pitchFamily="34" charset="-128"/>
                <a:cs typeface="Calibri"/>
              </a:rPr>
              <a:t>characterize</a:t>
            </a:r>
            <a:r>
              <a:rPr lang="en-US" sz="2800" dirty="0" smtClean="0">
                <a:latin typeface="Calibri"/>
                <a:ea typeface="ＭＳ Ｐゴシック" pitchFamily="34" charset="-128"/>
                <a:cs typeface="Calibri"/>
              </a:rPr>
              <a:t> the optimal values:</a:t>
            </a:r>
          </a:p>
          <a:p>
            <a:pPr>
              <a:lnSpc>
                <a:spcPct val="80000"/>
              </a:lnSpc>
            </a:pPr>
            <a:endParaRPr lang="en-US" sz="2800" dirty="0" smtClean="0">
              <a:latin typeface="Calibri"/>
              <a:ea typeface="ＭＳ Ｐゴシック" pitchFamily="34" charset="-128"/>
              <a:cs typeface="Calibri"/>
            </a:endParaRPr>
          </a:p>
          <a:p>
            <a:pPr>
              <a:lnSpc>
                <a:spcPct val="80000"/>
              </a:lnSpc>
            </a:pPr>
            <a:endParaRPr lang="en-US" sz="2800" dirty="0" smtClean="0">
              <a:latin typeface="Calibri"/>
              <a:ea typeface="ＭＳ Ｐゴシック" pitchFamily="34" charset="-128"/>
              <a:cs typeface="Calibri"/>
            </a:endParaRPr>
          </a:p>
          <a:p>
            <a:pPr>
              <a:lnSpc>
                <a:spcPct val="80000"/>
              </a:lnSpc>
            </a:pPr>
            <a:endParaRPr lang="en-US" sz="2800" dirty="0" smtClean="0">
              <a:latin typeface="Calibri"/>
              <a:ea typeface="ＭＳ Ｐゴシック" pitchFamily="34" charset="-128"/>
              <a:cs typeface="Calibri"/>
            </a:endParaRPr>
          </a:p>
          <a:p>
            <a:pPr>
              <a:lnSpc>
                <a:spcPct val="80000"/>
              </a:lnSpc>
            </a:pPr>
            <a:endParaRPr lang="en-US" sz="2800" dirty="0" smtClean="0">
              <a:latin typeface="Calibri"/>
              <a:ea typeface="ＭＳ Ｐゴシック" pitchFamily="34" charset="-128"/>
              <a:cs typeface="Calibri"/>
            </a:endParaRPr>
          </a:p>
          <a:p>
            <a:pPr>
              <a:lnSpc>
                <a:spcPct val="80000"/>
              </a:lnSpc>
            </a:pPr>
            <a:r>
              <a:rPr lang="en-US" sz="2800" dirty="0" smtClean="0">
                <a:latin typeface="Calibri"/>
                <a:ea typeface="ＭＳ Ｐゴシック" pitchFamily="34" charset="-128"/>
                <a:cs typeface="Calibri"/>
              </a:rPr>
              <a:t>Value iteration </a:t>
            </a:r>
            <a:r>
              <a:rPr lang="en-US" sz="2800" dirty="0" smtClean="0">
                <a:solidFill>
                  <a:srgbClr val="C00000"/>
                </a:solidFill>
                <a:latin typeface="Calibri"/>
                <a:ea typeface="ＭＳ Ｐゴシック" pitchFamily="34" charset="-128"/>
                <a:cs typeface="Calibri"/>
              </a:rPr>
              <a:t>computes</a:t>
            </a:r>
            <a:r>
              <a:rPr lang="en-US" sz="2800" dirty="0" smtClean="0">
                <a:latin typeface="Calibri"/>
                <a:ea typeface="ＭＳ Ｐゴシック" pitchFamily="34" charset="-128"/>
                <a:cs typeface="Calibri"/>
              </a:rPr>
              <a:t> them:</a:t>
            </a:r>
          </a:p>
          <a:p>
            <a:pPr>
              <a:lnSpc>
                <a:spcPct val="80000"/>
              </a:lnSpc>
            </a:pPr>
            <a:endParaRPr lang="en-US" sz="2800" dirty="0" smtClean="0">
              <a:latin typeface="Calibri"/>
              <a:ea typeface="ＭＳ Ｐゴシック" pitchFamily="34" charset="-128"/>
              <a:cs typeface="Calibri"/>
            </a:endParaRPr>
          </a:p>
          <a:p>
            <a:pPr lvl="1">
              <a:lnSpc>
                <a:spcPct val="80000"/>
              </a:lnSpc>
            </a:pPr>
            <a:endParaRPr lang="en-US" sz="2400" dirty="0" smtClean="0">
              <a:latin typeface="Calibri"/>
              <a:ea typeface="ＭＳ Ｐゴシック" pitchFamily="34" charset="-128"/>
              <a:cs typeface="Calibri"/>
            </a:endParaRPr>
          </a:p>
          <a:p>
            <a:pPr lvl="1">
              <a:lnSpc>
                <a:spcPct val="80000"/>
              </a:lnSpc>
            </a:pPr>
            <a:endParaRPr lang="en-US" sz="2400" dirty="0" smtClean="0">
              <a:latin typeface="Calibri"/>
              <a:ea typeface="ＭＳ Ｐゴシック" pitchFamily="34" charset="-128"/>
              <a:cs typeface="Calibri"/>
            </a:endParaRPr>
          </a:p>
          <a:p>
            <a:pPr lvl="1">
              <a:lnSpc>
                <a:spcPct val="80000"/>
              </a:lnSpc>
            </a:pPr>
            <a:endParaRPr lang="en-US" sz="2400" dirty="0" smtClean="0">
              <a:latin typeface="Calibri"/>
              <a:ea typeface="ＭＳ Ｐゴシック" pitchFamily="34" charset="-128"/>
              <a:cs typeface="Calibri"/>
            </a:endParaRPr>
          </a:p>
          <a:p>
            <a:pPr>
              <a:lnSpc>
                <a:spcPct val="80000"/>
              </a:lnSpc>
            </a:pPr>
            <a:r>
              <a:rPr lang="en-US" sz="2800" dirty="0" smtClean="0">
                <a:latin typeface="Calibri"/>
                <a:ea typeface="ＭＳ Ｐゴシック" pitchFamily="34" charset="-128"/>
                <a:cs typeface="Calibri"/>
              </a:rPr>
              <a:t>Value iteration is just a fixed point solution method</a:t>
            </a:r>
          </a:p>
          <a:p>
            <a:pPr lvl="1">
              <a:lnSpc>
                <a:spcPct val="80000"/>
              </a:lnSpc>
            </a:pPr>
            <a:r>
              <a:rPr lang="en-US" sz="2000" dirty="0" smtClean="0">
                <a:latin typeface="Calibri"/>
                <a:ea typeface="ＭＳ Ｐゴシック" pitchFamily="34" charset="-128"/>
                <a:cs typeface="Calibri"/>
              </a:rPr>
              <a:t>… though the </a:t>
            </a:r>
            <a:r>
              <a:rPr lang="en-US" sz="2000" dirty="0" err="1" smtClean="0">
                <a:latin typeface="Calibri"/>
                <a:ea typeface="ＭＳ Ｐゴシック" pitchFamily="34" charset="-128"/>
                <a:cs typeface="Calibri"/>
              </a:rPr>
              <a:t>V</a:t>
            </a:r>
            <a:r>
              <a:rPr lang="en-US" sz="2000" baseline="-25000" dirty="0" err="1" smtClean="0">
                <a:latin typeface="Calibri"/>
                <a:ea typeface="ＭＳ Ｐゴシック" pitchFamily="34" charset="-128"/>
                <a:cs typeface="Calibri"/>
              </a:rPr>
              <a:t>k</a:t>
            </a:r>
            <a:r>
              <a:rPr lang="en-US" sz="2000" dirty="0" smtClean="0">
                <a:latin typeface="Calibri"/>
                <a:ea typeface="ＭＳ Ｐゴシック" pitchFamily="34" charset="-128"/>
                <a:cs typeface="Calibri"/>
              </a:rPr>
              <a:t> vectors are also interpretable as time-limited values</a:t>
            </a:r>
          </a:p>
        </p:txBody>
      </p:sp>
      <p:pic>
        <p:nvPicPr>
          <p:cNvPr id="29" name="Picture 28" descr="txp_fig"/>
          <p:cNvPicPr>
            <a:picLocks noChangeAspect="1"/>
          </p:cNvPicPr>
          <p:nvPr>
            <p:custDataLst>
              <p:tags r:id="rId1"/>
            </p:custDataLst>
          </p:nvPr>
        </p:nvPicPr>
        <p:blipFill>
          <a:blip r:embed="rId5" cstate="print"/>
          <a:stretch>
            <a:fillRect/>
          </a:stretch>
        </p:blipFill>
        <p:spPr bwMode="auto">
          <a:xfrm>
            <a:off x="1371600" y="4343400"/>
            <a:ext cx="7266933" cy="690930"/>
          </a:xfrm>
          <a:prstGeom prst="rect">
            <a:avLst/>
          </a:prstGeom>
          <a:noFill/>
          <a:ln/>
          <a:effectLst/>
        </p:spPr>
      </p:pic>
      <p:grpSp>
        <p:nvGrpSpPr>
          <p:cNvPr id="2" name="Group 10"/>
          <p:cNvGrpSpPr>
            <a:grpSpLocks/>
          </p:cNvGrpSpPr>
          <p:nvPr/>
        </p:nvGrpSpPr>
        <p:grpSpPr bwMode="auto">
          <a:xfrm>
            <a:off x="9220200" y="1524000"/>
            <a:ext cx="2209800" cy="2427288"/>
            <a:chOff x="2400" y="1209"/>
            <a:chExt cx="1392" cy="1529"/>
          </a:xfrm>
        </p:grpSpPr>
        <p:sp>
          <p:nvSpPr>
            <p:cNvPr id="9" name="AutoShape 11"/>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latin typeface="Calibri"/>
                <a:cs typeface="Calibri"/>
              </a:endParaRPr>
            </a:p>
          </p:txBody>
        </p:sp>
        <p:grpSp>
          <p:nvGrpSpPr>
            <p:cNvPr id="3" name="Group 12"/>
            <p:cNvGrpSpPr>
              <a:grpSpLocks/>
            </p:cNvGrpSpPr>
            <p:nvPr/>
          </p:nvGrpSpPr>
          <p:grpSpPr bwMode="auto">
            <a:xfrm>
              <a:off x="2529" y="1617"/>
              <a:ext cx="1263" cy="361"/>
              <a:chOff x="1584" y="1680"/>
              <a:chExt cx="2352" cy="336"/>
            </a:xfrm>
          </p:grpSpPr>
          <p:sp>
            <p:nvSpPr>
              <p:cNvPr id="23" name="Line 13"/>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4" name="Line 14"/>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5" name="Line 15"/>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26" name="Line 16"/>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grpSp>
        <p:sp>
          <p:nvSpPr>
            <p:cNvPr id="11" name="Oval 17"/>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latin typeface="Calibri"/>
                <a:cs typeface="Calibri"/>
              </a:endParaRPr>
            </a:p>
          </p:txBody>
        </p:sp>
        <p:grpSp>
          <p:nvGrpSpPr>
            <p:cNvPr id="4" name="Group 18"/>
            <p:cNvGrpSpPr>
              <a:grpSpLocks/>
            </p:cNvGrpSpPr>
            <p:nvPr/>
          </p:nvGrpSpPr>
          <p:grpSpPr bwMode="auto">
            <a:xfrm>
              <a:off x="2400" y="2107"/>
              <a:ext cx="1057" cy="386"/>
              <a:chOff x="1536" y="2400"/>
              <a:chExt cx="1584" cy="624"/>
            </a:xfrm>
          </p:grpSpPr>
          <p:sp>
            <p:nvSpPr>
              <p:cNvPr id="19" name="Line 19"/>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0" name="Line 20"/>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1" name="Line 21"/>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22" name="Line 22"/>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grpSp>
        <p:sp>
          <p:nvSpPr>
            <p:cNvPr id="13" name="Text Box 23"/>
            <p:cNvSpPr txBox="1">
              <a:spLocks noChangeArrowheads="1"/>
            </p:cNvSpPr>
            <p:nvPr/>
          </p:nvSpPr>
          <p:spPr bwMode="auto">
            <a:xfrm>
              <a:off x="3024" y="1680"/>
              <a:ext cx="129" cy="231"/>
            </a:xfrm>
            <a:prstGeom prst="rect">
              <a:avLst/>
            </a:prstGeom>
            <a:noFill/>
            <a:ln w="9525">
              <a:noFill/>
              <a:miter lim="800000"/>
              <a:headEnd/>
              <a:tailEnd/>
            </a:ln>
          </p:spPr>
          <p:txBody>
            <a:bodyPr>
              <a:spAutoFit/>
            </a:bodyPr>
            <a:lstStyle/>
            <a:p>
              <a:pPr>
                <a:spcBef>
                  <a:spcPct val="50000"/>
                </a:spcBef>
              </a:pPr>
              <a:r>
                <a:rPr lang="en-US">
                  <a:latin typeface="Calibri"/>
                  <a:cs typeface="Calibri"/>
                </a:rPr>
                <a:t>a</a:t>
              </a:r>
            </a:p>
          </p:txBody>
        </p:sp>
        <p:sp>
          <p:nvSpPr>
            <p:cNvPr id="14" name="Text Box 24"/>
            <p:cNvSpPr txBox="1">
              <a:spLocks noChangeArrowheads="1"/>
            </p:cNvSpPr>
            <p:nvPr/>
          </p:nvSpPr>
          <p:spPr bwMode="auto">
            <a:xfrm>
              <a:off x="2976" y="1209"/>
              <a:ext cx="624" cy="233"/>
            </a:xfrm>
            <a:prstGeom prst="rect">
              <a:avLst/>
            </a:prstGeom>
            <a:noFill/>
            <a:ln w="9525">
              <a:noFill/>
              <a:miter lim="800000"/>
              <a:headEnd/>
              <a:tailEnd/>
            </a:ln>
          </p:spPr>
          <p:txBody>
            <a:bodyPr wrap="square">
              <a:spAutoFit/>
            </a:bodyPr>
            <a:lstStyle/>
            <a:p>
              <a:pPr>
                <a:spcBef>
                  <a:spcPct val="50000"/>
                </a:spcBef>
              </a:pPr>
              <a:r>
                <a:rPr lang="en-US" dirty="0" smtClean="0">
                  <a:solidFill>
                    <a:srgbClr val="0000FF"/>
                  </a:solidFill>
                  <a:latin typeface="Calibri"/>
                  <a:cs typeface="Calibri"/>
                </a:rPr>
                <a:t>V(s)</a:t>
              </a:r>
              <a:endParaRPr lang="en-US" dirty="0">
                <a:solidFill>
                  <a:srgbClr val="0000FF"/>
                </a:solidFill>
                <a:latin typeface="Calibri"/>
                <a:cs typeface="Calibri"/>
              </a:endParaRPr>
            </a:p>
          </p:txBody>
        </p:sp>
        <p:sp>
          <p:nvSpPr>
            <p:cNvPr id="15" name="Text Box 25"/>
            <p:cNvSpPr txBox="1">
              <a:spLocks noChangeArrowheads="1"/>
            </p:cNvSpPr>
            <p:nvPr/>
          </p:nvSpPr>
          <p:spPr bwMode="auto">
            <a:xfrm>
              <a:off x="2976" y="1920"/>
              <a:ext cx="559" cy="231"/>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a:t>
              </a:r>
            </a:p>
          </p:txBody>
        </p:sp>
        <p:sp>
          <p:nvSpPr>
            <p:cNvPr id="16" name="Text Box 26"/>
            <p:cNvSpPr txBox="1">
              <a:spLocks noChangeArrowheads="1"/>
            </p:cNvSpPr>
            <p:nvPr/>
          </p:nvSpPr>
          <p:spPr bwMode="auto">
            <a:xfrm>
              <a:off x="2592" y="2265"/>
              <a:ext cx="504" cy="233"/>
            </a:xfrm>
            <a:prstGeom prst="rect">
              <a:avLst/>
            </a:prstGeom>
            <a:noFill/>
            <a:ln w="9525">
              <a:noFill/>
              <a:miter lim="800000"/>
              <a:headEnd/>
              <a:tailEnd/>
            </a:ln>
          </p:spPr>
          <p:txBody>
            <a:bodyPr>
              <a:spAutoFit/>
            </a:bodyPr>
            <a:lstStyle/>
            <a:p>
              <a:pPr>
                <a:spcBef>
                  <a:spcPct val="50000"/>
                </a:spcBef>
              </a:pPr>
              <a:r>
                <a:rPr lang="en-US" dirty="0" err="1">
                  <a:latin typeface="Calibri"/>
                  <a:cs typeface="Calibri"/>
                </a:rPr>
                <a:t>s,a,s</a:t>
              </a:r>
              <a:r>
                <a:rPr lang="ja-JP" altLang="en-US">
                  <a:latin typeface="Calibri"/>
                  <a:cs typeface="Calibri"/>
                </a:rPr>
                <a:t>’</a:t>
              </a:r>
              <a:endParaRPr lang="en-US" dirty="0">
                <a:latin typeface="Calibri"/>
                <a:cs typeface="Calibri"/>
              </a:endParaRPr>
            </a:p>
          </p:txBody>
        </p:sp>
        <p:sp>
          <p:nvSpPr>
            <p:cNvPr id="18" name="Text Box 28"/>
            <p:cNvSpPr txBox="1">
              <a:spLocks noChangeArrowheads="1"/>
            </p:cNvSpPr>
            <p:nvPr/>
          </p:nvSpPr>
          <p:spPr bwMode="auto">
            <a:xfrm>
              <a:off x="2688" y="2505"/>
              <a:ext cx="667" cy="233"/>
            </a:xfrm>
            <a:prstGeom prst="rect">
              <a:avLst/>
            </a:prstGeom>
            <a:noFill/>
            <a:ln w="9525">
              <a:noFill/>
              <a:miter lim="800000"/>
              <a:headEnd/>
              <a:tailEnd/>
            </a:ln>
          </p:spPr>
          <p:txBody>
            <a:bodyPr wrap="square">
              <a:spAutoFit/>
            </a:bodyPr>
            <a:lstStyle/>
            <a:p>
              <a:pPr algn="r" rtl="1">
                <a:spcBef>
                  <a:spcPct val="50000"/>
                </a:spcBef>
              </a:pPr>
              <a:r>
                <a:rPr lang="en-US" dirty="0" smtClean="0">
                  <a:solidFill>
                    <a:srgbClr val="0000FF"/>
                  </a:solidFill>
                  <a:latin typeface="Calibri"/>
                  <a:cs typeface="Calibri"/>
                </a:rPr>
                <a:t>V(s’</a:t>
              </a:r>
              <a:r>
                <a:rPr lang="en-US" altLang="ja-JP" dirty="0" smtClean="0">
                  <a:solidFill>
                    <a:srgbClr val="0000FF"/>
                  </a:solidFill>
                  <a:latin typeface="Calibri"/>
                  <a:cs typeface="Calibri"/>
                </a:rPr>
                <a:t>)</a:t>
              </a:r>
              <a:endParaRPr lang="en-US" dirty="0">
                <a:solidFill>
                  <a:srgbClr val="0000FF"/>
                </a:solidFill>
                <a:latin typeface="Calibri"/>
                <a:cs typeface="Calibri"/>
              </a:endParaRPr>
            </a:p>
          </p:txBody>
        </p:sp>
      </p:grpSp>
      <p:sp>
        <p:nvSpPr>
          <p:cNvPr id="27" name="Isosceles Triangle 26"/>
          <p:cNvSpPr/>
          <p:nvPr/>
        </p:nvSpPr>
        <p:spPr>
          <a:xfrm>
            <a:off x="9601200" y="4038600"/>
            <a:ext cx="1600200" cy="1752600"/>
          </a:xfrm>
          <a:prstGeom prst="triangle">
            <a:avLst/>
          </a:prstGeom>
          <a:solidFill>
            <a:srgbClr val="8FA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pic>
        <p:nvPicPr>
          <p:cNvPr id="28" name="Picture 27" descr="txp_fig"/>
          <p:cNvPicPr>
            <a:picLocks noChangeAspect="1"/>
          </p:cNvPicPr>
          <p:nvPr>
            <p:custDataLst>
              <p:tags r:id="rId2"/>
            </p:custDataLst>
          </p:nvPr>
        </p:nvPicPr>
        <p:blipFill>
          <a:blip r:embed="rId6" cstate="print"/>
          <a:stretch>
            <a:fillRect/>
          </a:stretch>
        </p:blipFill>
        <p:spPr bwMode="auto">
          <a:xfrm>
            <a:off x="1295243" y="2286012"/>
            <a:ext cx="6950388" cy="690805"/>
          </a:xfrm>
          <a:prstGeom prst="rect">
            <a:avLst/>
          </a:prstGeom>
          <a:noFill/>
          <a:ln/>
          <a:effectLst/>
        </p:spPr>
      </p:pic>
    </p:spTree>
    <p:extLst>
      <p:ext uri="{BB962C8B-B14F-4D97-AF65-F5344CB8AC3E}">
        <p14:creationId xmlns:p14="http://schemas.microsoft.com/office/powerpoint/2010/main" val="2632220278"/>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71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5718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5718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571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Example: Value Iteration</a:t>
            </a:r>
            <a:endParaRPr lang="en-US" dirty="0">
              <a:latin typeface="Calibri"/>
              <a:cs typeface="Calibri"/>
            </a:endParaRP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8" y="1644596"/>
            <a:ext cx="668679"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24"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16" y="1636023"/>
            <a:ext cx="730937" cy="460591"/>
          </a:xfrm>
          <a:prstGeom prst="rect">
            <a:avLst/>
          </a:prstGeom>
          <a:noFill/>
        </p:spPr>
      </p:pic>
      <p:sp>
        <p:nvSpPr>
          <p:cNvPr id="10" name="Rounded Rectangle 9"/>
          <p:cNvSpPr/>
          <p:nvPr/>
        </p:nvSpPr>
        <p:spPr>
          <a:xfrm>
            <a:off x="1219200" y="49370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8" y="3875898"/>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8" y="2504307"/>
            <a:ext cx="255317" cy="255317"/>
          </a:xfrm>
          <a:prstGeom prst="rect">
            <a:avLst/>
          </a:prstGeom>
          <a:noFill/>
          <a:ln/>
          <a:effectLst/>
        </p:spPr>
      </p:pic>
      <p:sp>
        <p:nvSpPr>
          <p:cNvPr id="76" name="TextBox 75"/>
          <p:cNvSpPr txBox="1"/>
          <p:nvPr/>
        </p:nvSpPr>
        <p:spPr>
          <a:xfrm>
            <a:off x="1447800" y="5105406"/>
            <a:ext cx="3276600" cy="523220"/>
          </a:xfrm>
          <a:prstGeom prst="rect">
            <a:avLst/>
          </a:prstGeom>
          <a:noFill/>
        </p:spPr>
        <p:txBody>
          <a:bodyPr wrap="square" rtlCol="0">
            <a:spAutoFit/>
          </a:bodyPr>
          <a:lstStyle/>
          <a:p>
            <a:r>
              <a:rPr lang="en-US" sz="2800" dirty="0" smtClean="0">
                <a:latin typeface="Calibri"/>
                <a:cs typeface="Calibri"/>
              </a:rPr>
              <a:t>  0             0             0</a:t>
            </a:r>
            <a:endParaRPr lang="en-US" sz="2800" dirty="0">
              <a:latin typeface="Calibri"/>
              <a:cs typeface="Calibri"/>
            </a:endParaRPr>
          </a:p>
        </p:txBody>
      </p:sp>
      <p:sp>
        <p:nvSpPr>
          <p:cNvPr id="77" name="TextBox 76"/>
          <p:cNvSpPr txBox="1"/>
          <p:nvPr/>
        </p:nvSpPr>
        <p:spPr>
          <a:xfrm>
            <a:off x="1447800" y="3733806"/>
            <a:ext cx="3276600" cy="523220"/>
          </a:xfrm>
          <a:prstGeom prst="rect">
            <a:avLst/>
          </a:prstGeom>
          <a:noFill/>
        </p:spPr>
        <p:txBody>
          <a:bodyPr wrap="square" rtlCol="0">
            <a:spAutoFit/>
          </a:bodyPr>
          <a:lstStyle/>
          <a:p>
            <a:r>
              <a:rPr lang="en-US" sz="2800" dirty="0" smtClean="0">
                <a:latin typeface="Calibri"/>
                <a:cs typeface="Calibri"/>
              </a:rPr>
              <a:t>  2             1             0</a:t>
            </a:r>
            <a:endParaRPr lang="en-US" sz="2800" dirty="0">
              <a:latin typeface="Calibri"/>
              <a:cs typeface="Calibri"/>
            </a:endParaRPr>
          </a:p>
        </p:txBody>
      </p:sp>
      <p:sp>
        <p:nvSpPr>
          <p:cNvPr id="78" name="TextBox 77"/>
          <p:cNvSpPr txBox="1"/>
          <p:nvPr/>
        </p:nvSpPr>
        <p:spPr>
          <a:xfrm>
            <a:off x="1447800" y="2362206"/>
            <a:ext cx="3276600" cy="523220"/>
          </a:xfrm>
          <a:prstGeom prst="rect">
            <a:avLst/>
          </a:prstGeom>
          <a:noFill/>
        </p:spPr>
        <p:txBody>
          <a:bodyPr wrap="square" rtlCol="0">
            <a:spAutoFit/>
          </a:bodyPr>
          <a:lstStyle/>
          <a:p>
            <a:r>
              <a:rPr lang="en-US" sz="2800" dirty="0" smtClean="0">
                <a:latin typeface="Calibri"/>
                <a:cs typeface="Calibri"/>
              </a:rPr>
              <a:t>  3.5          2.5          0</a:t>
            </a:r>
            <a:endParaRPr lang="en-US" sz="2800" dirty="0">
              <a:latin typeface="Calibri"/>
              <a:cs typeface="Calibri"/>
            </a:endParaRP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smtClean="0">
                <a:latin typeface="Calibri"/>
                <a:cs typeface="Calibri"/>
              </a:rPr>
              <a:t>Assume no discount!</a:t>
            </a:r>
            <a:endParaRPr lang="en-US" i="1" dirty="0">
              <a:latin typeface="Calibri"/>
              <a:cs typeface="Calibri"/>
            </a:endParaRP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12"/>
            <a:ext cx="5971533" cy="567765"/>
          </a:xfrm>
          <a:prstGeom prst="rect">
            <a:avLst/>
          </a:prstGeom>
          <a:noFill/>
          <a:ln/>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=0</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793" y="1143000"/>
            <a:ext cx="6206419" cy="5715000"/>
          </a:xfrm>
          <a:prstGeom prst="rect">
            <a:avLst/>
          </a:prstGeom>
        </p:spPr>
      </p:pic>
    </p:spTree>
    <p:extLst>
      <p:ext uri="{BB962C8B-B14F-4D97-AF65-F5344CB8AC3E}">
        <p14:creationId xmlns:p14="http://schemas.microsoft.com/office/powerpoint/2010/main" val="3498613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7.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552" y="1143000"/>
            <a:ext cx="6176911" cy="5715000"/>
          </a:xfrm>
          <a:prstGeom prst="rect">
            <a:avLst/>
          </a:prstGeom>
        </p:spPr>
      </p:pic>
    </p:spTree>
    <p:extLst>
      <p:ext uri="{BB962C8B-B14F-4D97-AF65-F5344CB8AC3E}">
        <p14:creationId xmlns:p14="http://schemas.microsoft.com/office/powerpoint/2010/main" val="405330025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=2</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407" y="1143000"/>
            <a:ext cx="6207201" cy="5715000"/>
          </a:xfrm>
          <a:prstGeom prst="rect">
            <a:avLst/>
          </a:prstGeom>
        </p:spPr>
      </p:pic>
    </p:spTree>
    <p:extLst>
      <p:ext uri="{BB962C8B-B14F-4D97-AF65-F5344CB8AC3E}">
        <p14:creationId xmlns:p14="http://schemas.microsoft.com/office/powerpoint/2010/main" val="371953894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=3</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181" y="1143000"/>
            <a:ext cx="6177643" cy="5715000"/>
          </a:xfrm>
          <a:prstGeom prst="rect">
            <a:avLst/>
          </a:prstGeom>
        </p:spPr>
      </p:pic>
    </p:spTree>
    <p:extLst>
      <p:ext uri="{BB962C8B-B14F-4D97-AF65-F5344CB8AC3E}">
        <p14:creationId xmlns:p14="http://schemas.microsoft.com/office/powerpoint/2010/main" val="34943433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smtClean="0">
                <a:ea typeface="ＭＳ Ｐゴシック" pitchFamily="34" charset="-128"/>
              </a:rPr>
              <a:t>Markov Decision Processes</a:t>
            </a:r>
          </a:p>
        </p:txBody>
      </p:sp>
      <p:sp>
        <p:nvSpPr>
          <p:cNvPr id="22530" name="Rectangle 3"/>
          <p:cNvSpPr>
            <a:spLocks noGrp="1" noChangeArrowheads="1"/>
          </p:cNvSpPr>
          <p:nvPr>
            <p:ph idx="1"/>
          </p:nvPr>
        </p:nvSpPr>
        <p:spPr>
          <a:xfrm>
            <a:off x="228600" y="1493838"/>
            <a:ext cx="6553200" cy="4525962"/>
          </a:xfrm>
        </p:spPr>
        <p:txBody>
          <a:bodyPr/>
          <a:lstStyle/>
          <a:p>
            <a:pPr>
              <a:lnSpc>
                <a:spcPct val="80000"/>
              </a:lnSpc>
            </a:pPr>
            <a:r>
              <a:rPr lang="en-US" sz="2400" dirty="0" smtClean="0">
                <a:ea typeface="ＭＳ Ｐゴシック" pitchFamily="34" charset="-128"/>
              </a:rPr>
              <a:t>An MDP is defined by:</a:t>
            </a:r>
          </a:p>
          <a:p>
            <a:pPr lvl="1">
              <a:lnSpc>
                <a:spcPct val="80000"/>
              </a:lnSpc>
            </a:pPr>
            <a:r>
              <a:rPr lang="en-US" sz="2000" dirty="0" smtClean="0">
                <a:ea typeface="ＭＳ Ｐゴシック" pitchFamily="34" charset="-128"/>
              </a:rPr>
              <a:t>A </a:t>
            </a:r>
            <a:r>
              <a:rPr lang="en-US" sz="2000" dirty="0" smtClean="0">
                <a:solidFill>
                  <a:srgbClr val="CC0000"/>
                </a:solidFill>
                <a:ea typeface="ＭＳ Ｐゴシック" pitchFamily="34" charset="-128"/>
              </a:rPr>
              <a:t>set of states s </a:t>
            </a:r>
            <a:r>
              <a:rPr lang="en-US" sz="2000" dirty="0" smtClean="0">
                <a:solidFill>
                  <a:srgbClr val="CC0000"/>
                </a:solidFill>
                <a:ea typeface="ＭＳ Ｐゴシック" pitchFamily="34" charset="-128"/>
                <a:sym typeface="Symbol" pitchFamily="18" charset="2"/>
              </a:rPr>
              <a:t> </a:t>
            </a:r>
            <a:r>
              <a:rPr lang="en-US" sz="2000" dirty="0" smtClean="0">
                <a:solidFill>
                  <a:srgbClr val="CC0000"/>
                </a:solidFill>
                <a:ea typeface="ＭＳ Ｐゴシック" pitchFamily="34" charset="-128"/>
              </a:rPr>
              <a:t>S</a:t>
            </a:r>
          </a:p>
          <a:p>
            <a:pPr lvl="1">
              <a:lnSpc>
                <a:spcPct val="80000"/>
              </a:lnSpc>
            </a:pPr>
            <a:r>
              <a:rPr lang="en-US" sz="2000" dirty="0" smtClean="0">
                <a:ea typeface="ＭＳ Ｐゴシック" pitchFamily="34" charset="-128"/>
              </a:rPr>
              <a:t>A </a:t>
            </a:r>
            <a:r>
              <a:rPr lang="en-US" sz="2000" dirty="0" smtClean="0">
                <a:solidFill>
                  <a:srgbClr val="CC0000"/>
                </a:solidFill>
                <a:ea typeface="ＭＳ Ｐゴシック" pitchFamily="34" charset="-128"/>
              </a:rPr>
              <a:t>set of actions a </a:t>
            </a:r>
            <a:r>
              <a:rPr lang="en-US" sz="2000" dirty="0" smtClean="0">
                <a:solidFill>
                  <a:srgbClr val="CC0000"/>
                </a:solidFill>
                <a:ea typeface="ＭＳ Ｐゴシック" pitchFamily="34" charset="-128"/>
                <a:sym typeface="Symbol" pitchFamily="18" charset="2"/>
              </a:rPr>
              <a:t> A</a:t>
            </a:r>
            <a:endParaRPr lang="en-US" sz="2000" dirty="0" smtClean="0">
              <a:solidFill>
                <a:srgbClr val="CC0000"/>
              </a:solidFill>
              <a:ea typeface="ＭＳ Ｐゴシック" pitchFamily="34" charset="-128"/>
            </a:endParaRPr>
          </a:p>
          <a:p>
            <a:pPr lvl="1">
              <a:lnSpc>
                <a:spcPct val="80000"/>
              </a:lnSpc>
            </a:pPr>
            <a:r>
              <a:rPr lang="en-US" sz="2000" dirty="0" smtClean="0">
                <a:ea typeface="ＭＳ Ｐゴシック" pitchFamily="34" charset="-128"/>
              </a:rPr>
              <a:t>A </a:t>
            </a:r>
            <a:r>
              <a:rPr lang="en-US" sz="2000" dirty="0" smtClean="0">
                <a:solidFill>
                  <a:srgbClr val="CC0000"/>
                </a:solidFill>
                <a:ea typeface="ＭＳ Ｐゴシック" pitchFamily="34" charset="-128"/>
              </a:rPr>
              <a:t>transition function T(s, a, s</a:t>
            </a:r>
            <a:r>
              <a:rPr lang="en-US" altLang="ja-JP" sz="2000" dirty="0" smtClean="0">
                <a:solidFill>
                  <a:srgbClr val="CC0000"/>
                </a:solidFill>
                <a:ea typeface="ＭＳ Ｐゴシック" pitchFamily="34" charset="-128"/>
              </a:rPr>
              <a:t>’)</a:t>
            </a:r>
            <a:endParaRPr lang="en-US" altLang="ja-JP" sz="2000" dirty="0" smtClean="0">
              <a:ea typeface="ＭＳ Ｐゴシック" pitchFamily="34" charset="-128"/>
            </a:endParaRPr>
          </a:p>
          <a:p>
            <a:pPr lvl="2">
              <a:lnSpc>
                <a:spcPct val="80000"/>
              </a:lnSpc>
            </a:pPr>
            <a:r>
              <a:rPr lang="en-US" sz="1800" dirty="0" smtClean="0">
                <a:ea typeface="ＭＳ Ｐゴシック" pitchFamily="34" charset="-128"/>
              </a:rPr>
              <a:t>Probability that a from s leads to s’, i.e., P(s</a:t>
            </a:r>
            <a:r>
              <a:rPr lang="en-US" altLang="ja-JP" sz="1800" dirty="0" smtClean="0">
                <a:ea typeface="ＭＳ Ｐゴシック" pitchFamily="34" charset="-128"/>
              </a:rPr>
              <a:t>’| s, a)</a:t>
            </a:r>
          </a:p>
          <a:p>
            <a:pPr lvl="2">
              <a:lnSpc>
                <a:spcPct val="80000"/>
              </a:lnSpc>
            </a:pPr>
            <a:r>
              <a:rPr lang="en-US" sz="1800" dirty="0" smtClean="0">
                <a:ea typeface="ＭＳ Ｐゴシック" pitchFamily="34" charset="-128"/>
              </a:rPr>
              <a:t>Also called the model or the dynamics</a:t>
            </a:r>
          </a:p>
          <a:p>
            <a:pPr lvl="1">
              <a:lnSpc>
                <a:spcPct val="80000"/>
              </a:lnSpc>
            </a:pPr>
            <a:r>
              <a:rPr lang="en-US" sz="2000" dirty="0" smtClean="0">
                <a:ea typeface="ＭＳ Ｐゴシック" pitchFamily="34" charset="-128"/>
              </a:rPr>
              <a:t>A </a:t>
            </a:r>
            <a:r>
              <a:rPr lang="en-US" sz="2000" dirty="0" smtClean="0">
                <a:solidFill>
                  <a:srgbClr val="CC0000"/>
                </a:solidFill>
                <a:ea typeface="ＭＳ Ｐゴシック" pitchFamily="34" charset="-128"/>
              </a:rPr>
              <a:t>reward function R(s, a, s</a:t>
            </a:r>
            <a:r>
              <a:rPr lang="en-US" altLang="ja-JP" sz="2000" dirty="0" smtClean="0">
                <a:solidFill>
                  <a:srgbClr val="CC0000"/>
                </a:solidFill>
                <a:ea typeface="ＭＳ Ｐゴシック" pitchFamily="34" charset="-128"/>
              </a:rPr>
              <a:t>’) </a:t>
            </a:r>
          </a:p>
          <a:p>
            <a:pPr lvl="2">
              <a:lnSpc>
                <a:spcPct val="80000"/>
              </a:lnSpc>
            </a:pPr>
            <a:r>
              <a:rPr lang="en-US" sz="1800" dirty="0" smtClean="0">
                <a:ea typeface="ＭＳ Ｐゴシック" pitchFamily="34" charset="-128"/>
              </a:rPr>
              <a:t>Sometimes just R(s) or R(s</a:t>
            </a:r>
            <a:r>
              <a:rPr lang="en-US" altLang="ja-JP" sz="1800" dirty="0" smtClean="0">
                <a:ea typeface="ＭＳ Ｐゴシック" pitchFamily="34" charset="-128"/>
              </a:rPr>
              <a:t>’)</a:t>
            </a:r>
          </a:p>
          <a:p>
            <a:pPr lvl="1">
              <a:lnSpc>
                <a:spcPct val="80000"/>
              </a:lnSpc>
            </a:pPr>
            <a:r>
              <a:rPr lang="en-US" sz="2000" dirty="0" smtClean="0">
                <a:ea typeface="ＭＳ Ｐゴシック" pitchFamily="34" charset="-128"/>
              </a:rPr>
              <a:t>A </a:t>
            </a:r>
            <a:r>
              <a:rPr lang="en-US" sz="2000" dirty="0" smtClean="0">
                <a:solidFill>
                  <a:srgbClr val="CC0000"/>
                </a:solidFill>
                <a:ea typeface="ＭＳ Ｐゴシック" pitchFamily="34" charset="-128"/>
              </a:rPr>
              <a:t>start state</a:t>
            </a:r>
            <a:endParaRPr lang="en-US" sz="2000" dirty="0" smtClean="0">
              <a:ea typeface="ＭＳ Ｐゴシック" pitchFamily="34" charset="-128"/>
            </a:endParaRPr>
          </a:p>
          <a:p>
            <a:pPr lvl="1">
              <a:lnSpc>
                <a:spcPct val="80000"/>
              </a:lnSpc>
            </a:pPr>
            <a:r>
              <a:rPr lang="en-US" sz="2000" dirty="0" smtClean="0">
                <a:ea typeface="ＭＳ Ｐゴシック" pitchFamily="34" charset="-128"/>
              </a:rPr>
              <a:t>Maybe a </a:t>
            </a:r>
            <a:r>
              <a:rPr lang="en-US" sz="2000" dirty="0" smtClean="0">
                <a:solidFill>
                  <a:srgbClr val="CC0000"/>
                </a:solidFill>
                <a:ea typeface="ＭＳ Ｐゴシック" pitchFamily="34" charset="-128"/>
              </a:rPr>
              <a:t>terminal state</a:t>
            </a:r>
          </a:p>
          <a:p>
            <a:pPr lvl="1">
              <a:lnSpc>
                <a:spcPct val="80000"/>
              </a:lnSpc>
            </a:pPr>
            <a:endParaRPr lang="en-US" sz="3200" dirty="0" smtClean="0">
              <a:ea typeface="ＭＳ Ｐゴシック" pitchFamily="34" charset="-128"/>
            </a:endParaRPr>
          </a:p>
          <a:p>
            <a:pPr>
              <a:lnSpc>
                <a:spcPct val="80000"/>
              </a:lnSpc>
            </a:pPr>
            <a:r>
              <a:rPr lang="en-US" sz="2400" dirty="0" smtClean="0">
                <a:ea typeface="ＭＳ Ｐゴシック" pitchFamily="34" charset="-128"/>
              </a:rPr>
              <a:t>MDPs are non-deterministic search problems</a:t>
            </a:r>
          </a:p>
          <a:p>
            <a:pPr lvl="1">
              <a:lnSpc>
                <a:spcPct val="80000"/>
              </a:lnSpc>
            </a:pPr>
            <a:r>
              <a:rPr lang="en-US" sz="2000" dirty="0" smtClean="0">
                <a:ea typeface="ＭＳ Ｐゴシック" pitchFamily="34" charset="-128"/>
              </a:rPr>
              <a:t>One way to solve them is with </a:t>
            </a:r>
            <a:r>
              <a:rPr lang="en-US" sz="2000" dirty="0" err="1" smtClean="0">
                <a:ea typeface="ＭＳ Ｐゴシック" pitchFamily="34" charset="-128"/>
              </a:rPr>
              <a:t>expectimax</a:t>
            </a:r>
            <a:r>
              <a:rPr lang="en-US" sz="2000" dirty="0" smtClean="0">
                <a:ea typeface="ＭＳ Ｐゴシック" pitchFamily="34" charset="-128"/>
              </a:rPr>
              <a:t> search</a:t>
            </a:r>
          </a:p>
          <a:p>
            <a:pPr lvl="1">
              <a:lnSpc>
                <a:spcPct val="80000"/>
              </a:lnSpc>
            </a:pPr>
            <a:r>
              <a:rPr lang="en-US" sz="2000" dirty="0" smtClean="0">
                <a:ea typeface="ＭＳ Ｐゴシック" pitchFamily="34" charset="-128"/>
              </a:rPr>
              <a:t>We’</a:t>
            </a:r>
            <a:r>
              <a:rPr lang="en-US" altLang="ja-JP" sz="2000" dirty="0" smtClean="0">
                <a:ea typeface="ＭＳ Ｐゴシック" pitchFamily="34" charset="-128"/>
              </a:rPr>
              <a:t>ll have a new tool soon</a:t>
            </a:r>
            <a:endParaRPr lang="en-US" sz="2000" dirty="0" smtClean="0">
              <a:ea typeface="ＭＳ Ｐゴシック" pitchFamily="34" charset="-128"/>
            </a:endParaRPr>
          </a:p>
        </p:txBody>
      </p:sp>
      <p:pic>
        <p:nvPicPr>
          <p:cNvPr id="7" name="Picture 4"/>
          <p:cNvPicPr>
            <a:picLocks noChangeAspect="1" noChangeArrowheads="1"/>
          </p:cNvPicPr>
          <p:nvPr/>
        </p:nvPicPr>
        <p:blipFill>
          <a:blip r:embed="rId3" cstate="print"/>
          <a:srcRect/>
          <a:stretch>
            <a:fillRect/>
          </a:stretch>
        </p:blipFill>
        <p:spPr bwMode="auto">
          <a:xfrm>
            <a:off x="6990735" y="1371612"/>
            <a:ext cx="4495800" cy="3484999"/>
          </a:xfrm>
          <a:prstGeom prst="rect">
            <a:avLst/>
          </a:prstGeom>
          <a:noFill/>
          <a:ln w="9525">
            <a:noFill/>
            <a:miter lim="800000"/>
            <a:headEnd/>
            <a:tailEnd/>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3144" y="1373311"/>
            <a:ext cx="4439265" cy="3197001"/>
          </a:xfrm>
          <a:prstGeom prst="rect">
            <a:avLst/>
          </a:prstGeom>
          <a:noFill/>
        </p:spPr>
      </p:pic>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210800" y="3896549"/>
            <a:ext cx="457200" cy="24461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067801" y="3886200"/>
            <a:ext cx="509619" cy="218854"/>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677401" y="2895600"/>
            <a:ext cx="433323" cy="781050"/>
          </a:xfrm>
          <a:prstGeom prst="rect">
            <a:avLst/>
          </a:prstGeom>
          <a:noFill/>
          <a:ln w="9525">
            <a:noFill/>
            <a:miter lim="800000"/>
            <a:headEnd/>
            <a:tailEnd/>
          </a:ln>
        </p:spPr>
      </p:pic>
      <p:pic>
        <p:nvPicPr>
          <p:cNvPr id="16386" name="Picture 2" descr="C:\Users\Dan\Dropbox\Office\CS 188\Ketrina Art\MDPs\AgentTopDown.png"/>
          <p:cNvPicPr>
            <a:picLocks noChangeAspect="1" noChangeArrowheads="1"/>
          </p:cNvPicPr>
          <p:nvPr/>
        </p:nvPicPr>
        <p:blipFill>
          <a:blip r:embed="rId8" cstate="print"/>
          <a:srcRect/>
          <a:stretch>
            <a:fillRect/>
          </a:stretch>
        </p:blipFill>
        <p:spPr bwMode="auto">
          <a:xfrm>
            <a:off x="9471421" y="3581400"/>
            <a:ext cx="815579" cy="762000"/>
          </a:xfrm>
          <a:prstGeom prst="rect">
            <a:avLst/>
          </a:prstGeom>
          <a:noFill/>
        </p:spPr>
      </p:pic>
      <p:sp>
        <p:nvSpPr>
          <p:cNvPr id="20" name="Text Box 28"/>
          <p:cNvSpPr txBox="1">
            <a:spLocks noChangeArrowheads="1"/>
          </p:cNvSpPr>
          <p:nvPr/>
        </p:nvSpPr>
        <p:spPr bwMode="auto">
          <a:xfrm>
            <a:off x="7086600" y="6488118"/>
            <a:ext cx="5105400" cy="369332"/>
          </a:xfrm>
          <a:prstGeom prst="rect">
            <a:avLst/>
          </a:prstGeom>
          <a:noFill/>
          <a:ln w="9525">
            <a:noFill/>
            <a:miter lim="800000"/>
            <a:headEnd/>
            <a:tailEnd/>
          </a:ln>
        </p:spPr>
        <p:txBody>
          <a:bodyPr wrap="square">
            <a:spAutoFit/>
          </a:bodyPr>
          <a:lstStyle/>
          <a:p>
            <a:pPr algn="r">
              <a:spcBef>
                <a:spcPct val="50000"/>
              </a:spcBef>
            </a:pPr>
            <a:r>
              <a:rPr lang="en-US" dirty="0" smtClean="0">
                <a:solidFill>
                  <a:srgbClr val="CC0000"/>
                </a:solidFill>
                <a:latin typeface="Calibri" pitchFamily="34" charset="0"/>
              </a:rPr>
              <a:t>[Demo – </a:t>
            </a:r>
            <a:r>
              <a:rPr lang="en-US" dirty="0" err="1" smtClean="0">
                <a:solidFill>
                  <a:srgbClr val="CC0000"/>
                </a:solidFill>
                <a:latin typeface="Calibri" pitchFamily="34" charset="0"/>
              </a:rPr>
              <a:t>gridworld</a:t>
            </a:r>
            <a:r>
              <a:rPr lang="en-US" dirty="0" smtClean="0">
                <a:solidFill>
                  <a:srgbClr val="CC0000"/>
                </a:solidFill>
                <a:latin typeface="Calibri" pitchFamily="34" charset="0"/>
              </a:rPr>
              <a:t> manual intro (L8D1)]</a:t>
            </a:r>
            <a:endParaRPr lang="en-US" dirty="0">
              <a:solidFill>
                <a:srgbClr val="CC000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=4</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57101"/>
            <a:ext cx="6172200" cy="5700901"/>
          </a:xfrm>
          <a:prstGeom prst="rect">
            <a:avLst/>
          </a:prstGeom>
        </p:spPr>
      </p:pic>
    </p:spTree>
    <p:extLst>
      <p:ext uri="{BB962C8B-B14F-4D97-AF65-F5344CB8AC3E}">
        <p14:creationId xmlns:p14="http://schemas.microsoft.com/office/powerpoint/2010/main" val="214968890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=5</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651" y="1143007"/>
            <a:ext cx="6186713" cy="5714999"/>
          </a:xfrm>
          <a:prstGeom prst="rect">
            <a:avLst/>
          </a:prstGeom>
        </p:spPr>
      </p:pic>
    </p:spTree>
    <p:extLst>
      <p:ext uri="{BB962C8B-B14F-4D97-AF65-F5344CB8AC3E}">
        <p14:creationId xmlns:p14="http://schemas.microsoft.com/office/powerpoint/2010/main" val="38771024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=6</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79" y="1173174"/>
            <a:ext cx="6154057" cy="5684833"/>
          </a:xfrm>
          <a:prstGeom prst="rect">
            <a:avLst/>
          </a:prstGeom>
        </p:spPr>
      </p:pic>
    </p:spTree>
    <p:extLst>
      <p:ext uri="{BB962C8B-B14F-4D97-AF65-F5344CB8AC3E}">
        <p14:creationId xmlns:p14="http://schemas.microsoft.com/office/powerpoint/2010/main" val="33051225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=7</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48034"/>
            <a:ext cx="6172200" cy="5709965"/>
          </a:xfrm>
          <a:prstGeom prst="rect">
            <a:avLst/>
          </a:prstGeom>
        </p:spPr>
      </p:pic>
    </p:spTree>
    <p:extLst>
      <p:ext uri="{BB962C8B-B14F-4D97-AF65-F5344CB8AC3E}">
        <p14:creationId xmlns:p14="http://schemas.microsoft.com/office/powerpoint/2010/main" val="204479420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=8</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75226"/>
            <a:ext cx="6172200" cy="5682775"/>
          </a:xfrm>
          <a:prstGeom prst="rect">
            <a:avLst/>
          </a:prstGeom>
        </p:spPr>
      </p:pic>
    </p:spTree>
    <p:extLst>
      <p:ext uri="{BB962C8B-B14F-4D97-AF65-F5344CB8AC3E}">
        <p14:creationId xmlns:p14="http://schemas.microsoft.com/office/powerpoint/2010/main" val="369333523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=9</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200" y="1157224"/>
            <a:ext cx="6179605" cy="5700776"/>
          </a:xfrm>
          <a:prstGeom prst="rect">
            <a:avLst/>
          </a:prstGeom>
        </p:spPr>
      </p:pic>
    </p:spTree>
    <p:extLst>
      <p:ext uri="{BB962C8B-B14F-4D97-AF65-F5344CB8AC3E}">
        <p14:creationId xmlns:p14="http://schemas.microsoft.com/office/powerpoint/2010/main" val="54976703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=10</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32" y="1143000"/>
            <a:ext cx="6196551" cy="5715000"/>
          </a:xfrm>
          <a:prstGeom prst="rect">
            <a:avLst/>
          </a:prstGeom>
        </p:spPr>
      </p:pic>
    </p:spTree>
    <p:extLst>
      <p:ext uri="{BB962C8B-B14F-4D97-AF65-F5344CB8AC3E}">
        <p14:creationId xmlns:p14="http://schemas.microsoft.com/office/powerpoint/2010/main" val="203034952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=11</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38308"/>
            <a:ext cx="6172200" cy="5719693"/>
          </a:xfrm>
          <a:prstGeom prst="rect">
            <a:avLst/>
          </a:prstGeom>
        </p:spPr>
      </p:pic>
    </p:spTree>
    <p:extLst>
      <p:ext uri="{BB962C8B-B14F-4D97-AF65-F5344CB8AC3E}">
        <p14:creationId xmlns:p14="http://schemas.microsoft.com/office/powerpoint/2010/main" val="25193765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=12</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32" y="1143000"/>
            <a:ext cx="6196551" cy="5715000"/>
          </a:xfrm>
          <a:prstGeom prst="rect">
            <a:avLst/>
          </a:prstGeom>
        </p:spPr>
      </p:pic>
    </p:spTree>
    <p:extLst>
      <p:ext uri="{BB962C8B-B14F-4D97-AF65-F5344CB8AC3E}">
        <p14:creationId xmlns:p14="http://schemas.microsoft.com/office/powerpoint/2010/main" val="23451871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=100</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747" y="1130419"/>
            <a:ext cx="6190508" cy="5727581"/>
          </a:xfrm>
          <a:prstGeom prst="rect">
            <a:avLst/>
          </a:prstGeom>
        </p:spPr>
      </p:pic>
    </p:spTree>
    <p:extLst>
      <p:ext uri="{BB962C8B-B14F-4D97-AF65-F5344CB8AC3E}">
        <p14:creationId xmlns:p14="http://schemas.microsoft.com/office/powerpoint/2010/main" val="16886688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of Demo </a:t>
            </a:r>
            <a:r>
              <a:rPr lang="en-US" dirty="0" err="1" smtClean="0"/>
              <a:t>Gridworld</a:t>
            </a:r>
            <a:r>
              <a:rPr lang="en-US" dirty="0" smtClean="0"/>
              <a:t> Manual Intro</a:t>
            </a:r>
            <a:endParaRPr lang="en-US" dirty="0"/>
          </a:p>
        </p:txBody>
      </p:sp>
      <p:pic>
        <p:nvPicPr>
          <p:cNvPr id="4" name="Gridworld Manual I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34835796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Gridworld</a:t>
            </a:r>
            <a:r>
              <a:rPr lang="en-US" dirty="0" smtClean="0"/>
              <a:t> Values V*</a:t>
            </a:r>
            <a:endParaRPr lang="en-US" dirty="0"/>
          </a:p>
        </p:txBody>
      </p:sp>
      <p:pic>
        <p:nvPicPr>
          <p:cNvPr id="3" name="Picture 2" descr="Screen Shot 2014-08-11 at 12.1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37" y="1083733"/>
            <a:ext cx="6286531" cy="5791200"/>
          </a:xfrm>
          <a:prstGeom prst="rect">
            <a:avLst/>
          </a:prstGeom>
        </p:spPr>
      </p:pic>
    </p:spTree>
    <p:extLst>
      <p:ext uri="{BB962C8B-B14F-4D97-AF65-F5344CB8AC3E}">
        <p14:creationId xmlns:p14="http://schemas.microsoft.com/office/powerpoint/2010/main" val="386707975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Gridworld</a:t>
            </a:r>
            <a:r>
              <a:rPr lang="en-US" dirty="0" smtClean="0"/>
              <a:t>: Q*</a:t>
            </a:r>
            <a:endParaRPr lang="en-US" dirty="0"/>
          </a:p>
        </p:txBody>
      </p:sp>
      <p:pic>
        <p:nvPicPr>
          <p:cNvPr id="3" name="Picture 2" descr="Screen Shot 2014-08-11 at 12.1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431" y="1143000"/>
            <a:ext cx="6245153" cy="5740401"/>
          </a:xfrm>
          <a:prstGeom prst="rect">
            <a:avLst/>
          </a:prstGeom>
        </p:spPr>
      </p:pic>
    </p:spTree>
    <p:extLst>
      <p:ext uri="{BB962C8B-B14F-4D97-AF65-F5344CB8AC3E}">
        <p14:creationId xmlns:p14="http://schemas.microsoft.com/office/powerpoint/2010/main" val="123179243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lgn="ctr">
              <a:lnSpc>
                <a:spcPct val="104000"/>
              </a:lnSpc>
            </a:pPr>
            <a:r>
              <a:rPr lang="en-US" sz="4400"/>
              <a:t>Convergence*</a:t>
            </a:r>
          </a:p>
        </p:txBody>
      </p:sp>
      <p:sp>
        <p:nvSpPr>
          <p:cNvPr id="16386" name="Text Box 2"/>
          <p:cNvSpPr txBox="1">
            <a:spLocks noChangeArrowheads="1"/>
          </p:cNvSpPr>
          <p:nvPr/>
        </p:nvSpPr>
        <p:spPr bwMode="auto">
          <a:xfrm>
            <a:off x="609600" y="1600200"/>
            <a:ext cx="10972800" cy="521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5pPr>
            <a:lvl6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6pPr>
            <a:lvl7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7pPr>
            <a:lvl8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8pPr>
            <a:lvl9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9pPr>
          </a:lstStyle>
          <a:p>
            <a:pPr>
              <a:lnSpc>
                <a:spcPct val="94000"/>
              </a:lnSpc>
              <a:spcBef>
                <a:spcPts val="600"/>
              </a:spcBef>
              <a:buClr>
                <a:srgbClr val="333399"/>
              </a:buClr>
              <a:buFont typeface="Wingdings" charset="0"/>
              <a:buChar char=""/>
            </a:pPr>
            <a:r>
              <a:rPr lang="en-US" sz="2400">
                <a:solidFill>
                  <a:srgbClr val="333399"/>
                </a:solidFill>
              </a:rPr>
              <a:t>Define the max-norm:</a:t>
            </a:r>
          </a:p>
          <a:p>
            <a:pPr>
              <a:lnSpc>
                <a:spcPct val="94000"/>
              </a:lnSpc>
              <a:spcBef>
                <a:spcPts val="600"/>
              </a:spcBef>
              <a:buClr>
                <a:srgbClr val="333399"/>
              </a:buClr>
              <a:buFont typeface="Wingdings" charset="0"/>
              <a:buNone/>
            </a:pPr>
            <a:endParaRPr lang="en-US" sz="2400">
              <a:solidFill>
                <a:srgbClr val="333399"/>
              </a:solidFill>
            </a:endParaRPr>
          </a:p>
          <a:p>
            <a:pPr>
              <a:lnSpc>
                <a:spcPct val="94000"/>
              </a:lnSpc>
              <a:spcBef>
                <a:spcPts val="600"/>
              </a:spcBef>
              <a:buClr>
                <a:srgbClr val="333399"/>
              </a:buClr>
              <a:buFont typeface="Wingdings" charset="0"/>
              <a:buChar char=""/>
            </a:pPr>
            <a:r>
              <a:rPr lang="en-US" sz="2400">
                <a:solidFill>
                  <a:srgbClr val="333399"/>
                </a:solidFill>
              </a:rPr>
              <a:t>Theorem: For any two approximations U and V</a:t>
            </a:r>
          </a:p>
          <a:p>
            <a:pPr>
              <a:lnSpc>
                <a:spcPct val="94000"/>
              </a:lnSpc>
              <a:spcBef>
                <a:spcPts val="600"/>
              </a:spcBef>
              <a:buClr>
                <a:srgbClr val="333399"/>
              </a:buClr>
              <a:buFont typeface="Wingdings" charset="0"/>
              <a:buNone/>
            </a:pPr>
            <a:endParaRPr lang="en-US" sz="2400">
              <a:solidFill>
                <a:srgbClr val="333399"/>
              </a:solidFill>
            </a:endParaRPr>
          </a:p>
          <a:p>
            <a:pPr>
              <a:lnSpc>
                <a:spcPct val="94000"/>
              </a:lnSpc>
              <a:spcBef>
                <a:spcPts val="600"/>
              </a:spcBef>
              <a:buClr>
                <a:srgbClr val="333399"/>
              </a:buClr>
              <a:buFont typeface="Wingdings" charset="0"/>
              <a:buNone/>
            </a:pPr>
            <a:endParaRPr lang="en-US" sz="2400">
              <a:solidFill>
                <a:srgbClr val="333399"/>
              </a:solidFill>
            </a:endParaRPr>
          </a:p>
          <a:p>
            <a:pPr lvl="1">
              <a:lnSpc>
                <a:spcPct val="94000"/>
              </a:lnSpc>
              <a:spcBef>
                <a:spcPts val="500"/>
              </a:spcBef>
              <a:buFont typeface="Wingdings" charset="0"/>
              <a:buChar char=""/>
            </a:pPr>
            <a:r>
              <a:rPr lang="en-US" sz="2000"/>
              <a:t>I.e. any distinct approximations must get closer to each other, so, in particular, any approximation must get closer to the true U and value iteration converges to a unique, stable, optimal solution</a:t>
            </a:r>
          </a:p>
          <a:p>
            <a:pPr>
              <a:lnSpc>
                <a:spcPct val="94000"/>
              </a:lnSpc>
              <a:spcBef>
                <a:spcPts val="600"/>
              </a:spcBef>
              <a:buClr>
                <a:srgbClr val="333399"/>
              </a:buClr>
              <a:buFont typeface="Wingdings" charset="0"/>
              <a:buChar char=""/>
            </a:pPr>
            <a:r>
              <a:rPr lang="en-US" sz="2400">
                <a:solidFill>
                  <a:srgbClr val="333399"/>
                </a:solidFill>
              </a:rPr>
              <a:t>Theorem:</a:t>
            </a:r>
          </a:p>
          <a:p>
            <a:pPr>
              <a:lnSpc>
                <a:spcPct val="94000"/>
              </a:lnSpc>
              <a:spcBef>
                <a:spcPts val="600"/>
              </a:spcBef>
              <a:buClr>
                <a:srgbClr val="333399"/>
              </a:buClr>
              <a:buFont typeface="Wingdings" charset="0"/>
              <a:buNone/>
            </a:pPr>
            <a:endParaRPr lang="en-US" sz="2400">
              <a:solidFill>
                <a:srgbClr val="333399"/>
              </a:solidFill>
            </a:endParaRPr>
          </a:p>
          <a:p>
            <a:pPr>
              <a:lnSpc>
                <a:spcPct val="94000"/>
              </a:lnSpc>
              <a:spcBef>
                <a:spcPts val="600"/>
              </a:spcBef>
              <a:buClr>
                <a:srgbClr val="333399"/>
              </a:buClr>
              <a:buFont typeface="Wingdings" charset="0"/>
              <a:buNone/>
            </a:pPr>
            <a:endParaRPr lang="en-US" sz="2400">
              <a:solidFill>
                <a:srgbClr val="333399"/>
              </a:solidFill>
            </a:endParaRPr>
          </a:p>
          <a:p>
            <a:pPr lvl="1">
              <a:lnSpc>
                <a:spcPct val="94000"/>
              </a:lnSpc>
              <a:spcBef>
                <a:spcPts val="500"/>
              </a:spcBef>
              <a:buFont typeface="Wingdings" charset="0"/>
              <a:buChar char=""/>
            </a:pPr>
            <a:r>
              <a:rPr lang="en-US" sz="2000"/>
              <a:t>I.e. once the change in our approximation is small, it must also be close to correct</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1676400"/>
            <a:ext cx="3564467" cy="33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317" y="3017851"/>
            <a:ext cx="5687483" cy="390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3" y="5257800"/>
            <a:ext cx="9131300" cy="37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90" name="Text Box 6"/>
          <p:cNvSpPr txBox="1">
            <a:spLocks noChangeArrowheads="1"/>
          </p:cNvSpPr>
          <p:nvPr/>
        </p:nvSpPr>
        <p:spPr bwMode="auto">
          <a:xfrm>
            <a:off x="9347200" y="6553200"/>
            <a:ext cx="284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lgn="r"/>
            <a:fld id="{406AC988-ABD1-3A46-9E90-DD806C2D4EB9}" type="slidenum">
              <a:rPr lang="en-US" sz="1400"/>
              <a:pPr algn="r"/>
              <a:t>62</a:t>
            </a:fld>
            <a:endParaRPr lang="en-US" sz="1400"/>
          </a:p>
        </p:txBody>
      </p:sp>
    </p:spTree>
    <p:extLst>
      <p:ext uri="{BB962C8B-B14F-4D97-AF65-F5344CB8AC3E}">
        <p14:creationId xmlns:p14="http://schemas.microsoft.com/office/powerpoint/2010/main" val="3477001939"/>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6386">
                                            <p:txEl>
                                              <p:pRg st="2" end="2"/>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6386">
                                            <p:txEl>
                                              <p:pRg st="5" end="5"/>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6386">
                                            <p:txEl>
                                              <p:pRg st="6" end="6"/>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16386">
                                            <p:txEl>
                                              <p:pRg st="9" end="9"/>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Convergence*</a:t>
            </a:r>
            <a:endParaRPr lang="en-US" dirty="0">
              <a:latin typeface="Calibri"/>
              <a:cs typeface="Calibri"/>
            </a:endParaRPr>
          </a:p>
        </p:txBody>
      </p:sp>
      <p:sp>
        <p:nvSpPr>
          <p:cNvPr id="3" name="Content Placeholder 2"/>
          <p:cNvSpPr>
            <a:spLocks noGrp="1"/>
          </p:cNvSpPr>
          <p:nvPr>
            <p:ph idx="1"/>
          </p:nvPr>
        </p:nvSpPr>
        <p:spPr>
          <a:xfrm>
            <a:off x="406400" y="1397001"/>
            <a:ext cx="6375400" cy="4729164"/>
          </a:xfrm>
        </p:spPr>
        <p:txBody>
          <a:bodyPr/>
          <a:lstStyle/>
          <a:p>
            <a:r>
              <a:rPr lang="en-US" sz="2000" dirty="0" smtClean="0">
                <a:latin typeface="Calibri"/>
                <a:cs typeface="Calibri"/>
              </a:rPr>
              <a:t>How do we know the </a:t>
            </a:r>
            <a:r>
              <a:rPr lang="en-US" sz="2000" dirty="0" err="1" smtClean="0">
                <a:latin typeface="Calibri"/>
                <a:cs typeface="Calibri"/>
              </a:rPr>
              <a:t>V</a:t>
            </a:r>
            <a:r>
              <a:rPr lang="en-US" sz="2000" baseline="-25000" dirty="0" err="1" smtClean="0">
                <a:latin typeface="Calibri"/>
                <a:cs typeface="Calibri"/>
              </a:rPr>
              <a:t>k</a:t>
            </a:r>
            <a:r>
              <a:rPr lang="en-US" sz="2000" dirty="0" smtClean="0">
                <a:latin typeface="Calibri"/>
                <a:cs typeface="Calibri"/>
              </a:rPr>
              <a:t> vectors are going to converge?</a:t>
            </a:r>
          </a:p>
          <a:p>
            <a:pPr lvl="1"/>
            <a:endParaRPr lang="en-US" sz="1600" dirty="0" smtClean="0">
              <a:latin typeface="Calibri"/>
              <a:cs typeface="Calibri"/>
            </a:endParaRPr>
          </a:p>
          <a:p>
            <a:r>
              <a:rPr lang="en-US" sz="2000" dirty="0" smtClean="0">
                <a:latin typeface="Calibri"/>
                <a:cs typeface="Calibri"/>
              </a:rPr>
              <a:t>Case 1: If the tree has maximum depth M, then V</a:t>
            </a:r>
            <a:r>
              <a:rPr lang="en-US" sz="2000" baseline="-25000" dirty="0" smtClean="0">
                <a:latin typeface="Calibri"/>
                <a:cs typeface="Calibri"/>
              </a:rPr>
              <a:t>M</a:t>
            </a:r>
            <a:r>
              <a:rPr lang="en-US" sz="2000" dirty="0" smtClean="0">
                <a:latin typeface="Calibri"/>
                <a:cs typeface="Calibri"/>
              </a:rPr>
              <a:t> holds the actual </a:t>
            </a:r>
            <a:r>
              <a:rPr lang="en-US" sz="2000" dirty="0" err="1" smtClean="0">
                <a:latin typeface="Calibri"/>
                <a:cs typeface="Calibri"/>
              </a:rPr>
              <a:t>untruncated</a:t>
            </a:r>
            <a:r>
              <a:rPr lang="en-US" sz="2000" dirty="0" smtClean="0">
                <a:latin typeface="Calibri"/>
                <a:cs typeface="Calibri"/>
              </a:rPr>
              <a:t> values</a:t>
            </a:r>
          </a:p>
          <a:p>
            <a:pPr lvl="1"/>
            <a:endParaRPr lang="en-US" sz="1600" dirty="0" smtClean="0">
              <a:latin typeface="Calibri"/>
              <a:cs typeface="Calibri"/>
            </a:endParaRPr>
          </a:p>
          <a:p>
            <a:r>
              <a:rPr lang="en-US" sz="2000" dirty="0" smtClean="0">
                <a:latin typeface="Calibri"/>
                <a:cs typeface="Calibri"/>
              </a:rPr>
              <a:t>Case 2: If the discount is less than 1</a:t>
            </a:r>
          </a:p>
          <a:p>
            <a:pPr lvl="1"/>
            <a:r>
              <a:rPr lang="en-US" sz="1800" dirty="0" smtClean="0">
                <a:latin typeface="Calibri"/>
                <a:cs typeface="Calibri"/>
              </a:rPr>
              <a:t>Sketch: For any state </a:t>
            </a:r>
            <a:r>
              <a:rPr lang="en-US" sz="1800" dirty="0" err="1" smtClean="0">
                <a:latin typeface="Calibri"/>
                <a:cs typeface="Calibri"/>
              </a:rPr>
              <a:t>V</a:t>
            </a:r>
            <a:r>
              <a:rPr lang="en-US" sz="1800" baseline="-25000" dirty="0" err="1" smtClean="0">
                <a:latin typeface="Calibri"/>
                <a:cs typeface="Calibri"/>
              </a:rPr>
              <a:t>k</a:t>
            </a:r>
            <a:r>
              <a:rPr lang="en-US" sz="1800" dirty="0" smtClean="0">
                <a:latin typeface="Calibri"/>
                <a:cs typeface="Calibri"/>
              </a:rPr>
              <a:t> and V</a:t>
            </a:r>
            <a:r>
              <a:rPr lang="en-US" sz="1800" baseline="-25000" dirty="0" smtClean="0">
                <a:latin typeface="Calibri"/>
                <a:cs typeface="Calibri"/>
              </a:rPr>
              <a:t>k+1</a:t>
            </a:r>
            <a:r>
              <a:rPr lang="en-US" sz="1800" dirty="0" smtClean="0">
                <a:latin typeface="Calibri"/>
                <a:cs typeface="Calibri"/>
              </a:rPr>
              <a:t> can be viewed as depth k+1 </a:t>
            </a:r>
            <a:r>
              <a:rPr lang="en-US" sz="1800" dirty="0" err="1" smtClean="0">
                <a:latin typeface="Calibri"/>
                <a:cs typeface="Calibri"/>
              </a:rPr>
              <a:t>expectimax</a:t>
            </a:r>
            <a:r>
              <a:rPr lang="en-US" sz="1800" dirty="0" smtClean="0">
                <a:latin typeface="Calibri"/>
                <a:cs typeface="Calibri"/>
              </a:rPr>
              <a:t> results in nearly identical search trees</a:t>
            </a:r>
          </a:p>
          <a:p>
            <a:pPr lvl="1"/>
            <a:r>
              <a:rPr lang="en-US" sz="1800" dirty="0" smtClean="0">
                <a:latin typeface="Calibri"/>
                <a:cs typeface="Calibri"/>
              </a:rPr>
              <a:t>The difference is that on the bottom layer, V</a:t>
            </a:r>
            <a:r>
              <a:rPr lang="en-US" sz="1800" baseline="-25000" dirty="0" smtClean="0">
                <a:latin typeface="Calibri"/>
                <a:cs typeface="Calibri"/>
              </a:rPr>
              <a:t>k+1</a:t>
            </a:r>
            <a:r>
              <a:rPr lang="en-US" sz="1800" dirty="0" smtClean="0">
                <a:latin typeface="Calibri"/>
                <a:cs typeface="Calibri"/>
              </a:rPr>
              <a:t> has actual rewards while </a:t>
            </a:r>
            <a:r>
              <a:rPr lang="en-US" sz="1800" dirty="0" err="1" smtClean="0">
                <a:latin typeface="Calibri"/>
                <a:cs typeface="Calibri"/>
              </a:rPr>
              <a:t>V</a:t>
            </a:r>
            <a:r>
              <a:rPr lang="en-US" sz="1800" baseline="-25000" dirty="0" err="1" smtClean="0">
                <a:latin typeface="Calibri"/>
                <a:cs typeface="Calibri"/>
              </a:rPr>
              <a:t>k</a:t>
            </a:r>
            <a:r>
              <a:rPr lang="en-US" sz="1800" dirty="0" smtClean="0">
                <a:latin typeface="Calibri"/>
                <a:cs typeface="Calibri"/>
              </a:rPr>
              <a:t> has zeros</a:t>
            </a:r>
          </a:p>
          <a:p>
            <a:pPr lvl="1"/>
            <a:r>
              <a:rPr lang="en-US" sz="1800" dirty="0" smtClean="0">
                <a:latin typeface="Calibri"/>
                <a:cs typeface="Calibri"/>
              </a:rPr>
              <a:t>That last layer is at best all R</a:t>
            </a:r>
            <a:r>
              <a:rPr lang="en-US" sz="1800" baseline="-25000" dirty="0" smtClean="0">
                <a:latin typeface="Calibri"/>
                <a:cs typeface="Calibri"/>
              </a:rPr>
              <a:t>MAX</a:t>
            </a:r>
            <a:r>
              <a:rPr lang="en-US" sz="1800" dirty="0" smtClean="0">
                <a:latin typeface="Calibri"/>
                <a:cs typeface="Calibri"/>
              </a:rPr>
              <a:t> </a:t>
            </a:r>
          </a:p>
          <a:p>
            <a:pPr lvl="1"/>
            <a:r>
              <a:rPr lang="en-US" sz="1800" dirty="0" smtClean="0">
                <a:latin typeface="Calibri"/>
                <a:cs typeface="Calibri"/>
              </a:rPr>
              <a:t>It is at worst R</a:t>
            </a:r>
            <a:r>
              <a:rPr lang="en-US" sz="1800" baseline="-25000" dirty="0" smtClean="0">
                <a:latin typeface="Calibri"/>
                <a:cs typeface="Calibri"/>
              </a:rPr>
              <a:t>MIN</a:t>
            </a:r>
            <a:r>
              <a:rPr lang="en-US" sz="1800" dirty="0" smtClean="0">
                <a:latin typeface="Calibri"/>
                <a:cs typeface="Calibri"/>
              </a:rPr>
              <a:t> </a:t>
            </a:r>
          </a:p>
          <a:p>
            <a:pPr lvl="1"/>
            <a:r>
              <a:rPr lang="en-US" sz="1800" dirty="0" smtClean="0">
                <a:latin typeface="Calibri"/>
                <a:cs typeface="Calibri"/>
              </a:rPr>
              <a:t>But everything is discounted by </a:t>
            </a:r>
            <a:r>
              <a:rPr lang="el-GR" sz="1800" dirty="0" smtClean="0">
                <a:latin typeface="Calibri"/>
                <a:cs typeface="Calibri"/>
              </a:rPr>
              <a:t>γ</a:t>
            </a:r>
            <a:r>
              <a:rPr lang="en-US" sz="1800" baseline="30000" dirty="0" smtClean="0">
                <a:latin typeface="Calibri"/>
                <a:cs typeface="Calibri"/>
              </a:rPr>
              <a:t>k</a:t>
            </a:r>
            <a:r>
              <a:rPr lang="en-US" sz="1800" dirty="0" smtClean="0">
                <a:latin typeface="Calibri"/>
                <a:cs typeface="Calibri"/>
              </a:rPr>
              <a:t> that far out</a:t>
            </a:r>
          </a:p>
          <a:p>
            <a:pPr lvl="1"/>
            <a:r>
              <a:rPr lang="en-US" sz="1800" dirty="0" smtClean="0">
                <a:latin typeface="Calibri"/>
                <a:cs typeface="Calibri"/>
              </a:rPr>
              <a:t>So </a:t>
            </a:r>
            <a:r>
              <a:rPr lang="en-US" sz="1800" dirty="0" err="1" smtClean="0">
                <a:latin typeface="Calibri"/>
                <a:cs typeface="Calibri"/>
              </a:rPr>
              <a:t>V</a:t>
            </a:r>
            <a:r>
              <a:rPr lang="en-US" sz="1800" baseline="-25000" dirty="0" err="1" smtClean="0">
                <a:latin typeface="Calibri"/>
                <a:cs typeface="Calibri"/>
              </a:rPr>
              <a:t>k</a:t>
            </a:r>
            <a:r>
              <a:rPr lang="en-US" sz="1800" dirty="0" smtClean="0">
                <a:latin typeface="Calibri"/>
                <a:cs typeface="Calibri"/>
              </a:rPr>
              <a:t> and V</a:t>
            </a:r>
            <a:r>
              <a:rPr lang="en-US" sz="1800" baseline="-25000" dirty="0" smtClean="0">
                <a:latin typeface="Calibri"/>
                <a:cs typeface="Calibri"/>
              </a:rPr>
              <a:t>k+1</a:t>
            </a:r>
            <a:r>
              <a:rPr lang="en-US" sz="1800" dirty="0" smtClean="0">
                <a:latin typeface="Calibri"/>
                <a:cs typeface="Calibri"/>
              </a:rPr>
              <a:t> are at most </a:t>
            </a:r>
            <a:r>
              <a:rPr lang="el-GR" sz="1800" dirty="0" smtClean="0">
                <a:latin typeface="Calibri"/>
                <a:cs typeface="Calibri"/>
              </a:rPr>
              <a:t>γ</a:t>
            </a:r>
            <a:r>
              <a:rPr lang="en-US" sz="1800" baseline="30000" dirty="0" smtClean="0">
                <a:latin typeface="Calibri"/>
                <a:cs typeface="Calibri"/>
              </a:rPr>
              <a:t>k</a:t>
            </a:r>
            <a:r>
              <a:rPr lang="en-US" sz="1800" dirty="0" smtClean="0">
                <a:latin typeface="Calibri"/>
                <a:cs typeface="Calibri"/>
              </a:rPr>
              <a:t> </a:t>
            </a:r>
            <a:r>
              <a:rPr lang="en-US" sz="1800" dirty="0" err="1" smtClean="0">
                <a:latin typeface="Calibri"/>
                <a:cs typeface="Calibri"/>
              </a:rPr>
              <a:t>max|R</a:t>
            </a:r>
            <a:r>
              <a:rPr lang="en-US" sz="1800" dirty="0" smtClean="0">
                <a:latin typeface="Calibri"/>
                <a:cs typeface="Calibri"/>
              </a:rPr>
              <a:t>| different</a:t>
            </a:r>
          </a:p>
          <a:p>
            <a:pPr lvl="1"/>
            <a:r>
              <a:rPr lang="en-US" sz="1800" dirty="0" smtClean="0">
                <a:latin typeface="Calibri"/>
                <a:cs typeface="Calibri"/>
              </a:rPr>
              <a:t>So as k increases, the values converge</a:t>
            </a:r>
            <a:endParaRPr lang="en-US" sz="1800" dirty="0">
              <a:latin typeface="Calibri"/>
              <a:cs typeface="Calibri"/>
            </a:endParaRPr>
          </a:p>
        </p:txBody>
      </p:sp>
      <p:sp>
        <p:nvSpPr>
          <p:cNvPr id="5" name="Isosceles Triangle 4"/>
          <p:cNvSpPr/>
          <p:nvPr/>
        </p:nvSpPr>
        <p:spPr>
          <a:xfrm>
            <a:off x="7239007" y="2304696"/>
            <a:ext cx="2135039" cy="310550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4" name="Isosceles Triangle 3"/>
          <p:cNvSpPr/>
          <p:nvPr/>
        </p:nvSpPr>
        <p:spPr>
          <a:xfrm>
            <a:off x="7368396" y="2304698"/>
            <a:ext cx="1876245" cy="2717321"/>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6" name="Isosceles Triangle 5"/>
          <p:cNvSpPr/>
          <p:nvPr/>
        </p:nvSpPr>
        <p:spPr>
          <a:xfrm>
            <a:off x="9697535" y="2304696"/>
            <a:ext cx="2135039" cy="3105509"/>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7" name="Isosceles Triangle 6"/>
          <p:cNvSpPr/>
          <p:nvPr/>
        </p:nvSpPr>
        <p:spPr>
          <a:xfrm>
            <a:off x="9826928" y="2304698"/>
            <a:ext cx="1876245" cy="2717321"/>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pic>
        <p:nvPicPr>
          <p:cNvPr id="9" name="Picture 8" descr="TP_tmp.png"/>
          <p:cNvPicPr>
            <a:picLocks noChangeAspect="1"/>
          </p:cNvPicPr>
          <p:nvPr>
            <p:custDataLst>
              <p:tags r:id="rId1"/>
            </p:custDataLst>
          </p:nvPr>
        </p:nvPicPr>
        <p:blipFill>
          <a:blip r:embed="rId4" cstate="print"/>
          <a:stretch>
            <a:fillRect/>
          </a:stretch>
        </p:blipFill>
        <p:spPr>
          <a:xfrm>
            <a:off x="7931119" y="1828941"/>
            <a:ext cx="780241" cy="389057"/>
          </a:xfrm>
          <a:prstGeom prst="rect">
            <a:avLst/>
          </a:prstGeom>
        </p:spPr>
      </p:pic>
      <p:pic>
        <p:nvPicPr>
          <p:cNvPr id="11" name="Picture 10" descr="TP_tmp.png"/>
          <p:cNvPicPr>
            <a:picLocks noChangeAspect="1"/>
          </p:cNvPicPr>
          <p:nvPr>
            <p:custDataLst>
              <p:tags r:id="rId2"/>
            </p:custDataLst>
          </p:nvPr>
        </p:nvPicPr>
        <p:blipFill>
          <a:blip r:embed="rId5" cstate="print"/>
          <a:stretch>
            <a:fillRect/>
          </a:stretch>
        </p:blipFill>
        <p:spPr bwMode="auto">
          <a:xfrm>
            <a:off x="10219613" y="1828803"/>
            <a:ext cx="1134187" cy="389411"/>
          </a:xfrm>
          <a:prstGeom prst="rect">
            <a:avLst/>
          </a:prstGeom>
          <a:noFill/>
          <a:ln/>
          <a:effectLst/>
        </p:spPr>
      </p:pic>
    </p:spTree>
    <p:extLst>
      <p:ext uri="{BB962C8B-B14F-4D97-AF65-F5344CB8AC3E}">
        <p14:creationId xmlns:p14="http://schemas.microsoft.com/office/powerpoint/2010/main" val="2954114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Methods</a:t>
            </a:r>
            <a:endParaRPr lang="en-US" dirty="0"/>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9800" y="1219758"/>
            <a:ext cx="7608888" cy="5332887"/>
          </a:xfrm>
          <a:prstGeom prst="rect">
            <a:avLst/>
          </a:prstGeom>
          <a:noFill/>
        </p:spPr>
      </p:pic>
    </p:spTree>
    <p:extLst>
      <p:ext uri="{BB962C8B-B14F-4D97-AF65-F5344CB8AC3E}">
        <p14:creationId xmlns:p14="http://schemas.microsoft.com/office/powerpoint/2010/main" val="395378062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Evaluation</a:t>
            </a:r>
            <a:endParaRPr lang="en-US" dirty="0"/>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03591" y="1476848"/>
            <a:ext cx="5764212" cy="4851948"/>
          </a:xfrm>
          <a:prstGeom prst="rect">
            <a:avLst/>
          </a:prstGeom>
          <a:noFill/>
        </p:spPr>
      </p:pic>
    </p:spTree>
    <p:extLst>
      <p:ext uri="{BB962C8B-B14F-4D97-AF65-F5344CB8AC3E}">
        <p14:creationId xmlns:p14="http://schemas.microsoft.com/office/powerpoint/2010/main" val="128344028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Fixed Policies</a:t>
            </a:r>
            <a:endParaRPr lang="en-US" dirty="0">
              <a:latin typeface="Calibri"/>
              <a:cs typeface="Calibri"/>
            </a:endParaRPr>
          </a:p>
        </p:txBody>
      </p:sp>
      <p:sp>
        <p:nvSpPr>
          <p:cNvPr id="3" name="Content Placeholder 2"/>
          <p:cNvSpPr>
            <a:spLocks noGrp="1"/>
          </p:cNvSpPr>
          <p:nvPr>
            <p:ph idx="1"/>
          </p:nvPr>
        </p:nvSpPr>
        <p:spPr>
          <a:xfrm>
            <a:off x="406400" y="5075247"/>
            <a:ext cx="11379200" cy="1782765"/>
          </a:xfrm>
        </p:spPr>
        <p:txBody>
          <a:bodyPr/>
          <a:lstStyle/>
          <a:p>
            <a:r>
              <a:rPr lang="en-US" sz="2400" dirty="0" err="1" smtClean="0">
                <a:latin typeface="Calibri"/>
                <a:cs typeface="Calibri"/>
              </a:rPr>
              <a:t>Expectimax</a:t>
            </a:r>
            <a:r>
              <a:rPr lang="en-US" sz="2400" dirty="0" smtClean="0">
                <a:latin typeface="Calibri"/>
                <a:cs typeface="Calibri"/>
              </a:rPr>
              <a:t> trees max over all actions to compute the optimal values</a:t>
            </a:r>
          </a:p>
          <a:p>
            <a:pPr lvl="5"/>
            <a:endParaRPr lang="en-US" sz="800" dirty="0" smtClean="0">
              <a:latin typeface="Calibri"/>
              <a:cs typeface="Calibri"/>
            </a:endParaRPr>
          </a:p>
          <a:p>
            <a:r>
              <a:rPr lang="en-US" sz="2400" dirty="0" smtClean="0">
                <a:latin typeface="Calibri"/>
                <a:cs typeface="Calibri"/>
              </a:rPr>
              <a:t>If we fixed some policy </a:t>
            </a:r>
            <a:r>
              <a:rPr lang="en-US" sz="2400" dirty="0" smtClean="0">
                <a:latin typeface="Calibri"/>
                <a:cs typeface="Calibri"/>
                <a:sym typeface="Symbol" pitchFamily="18" charset="2"/>
              </a:rPr>
              <a:t>(s</a:t>
            </a:r>
            <a:r>
              <a:rPr lang="en-US" sz="2400" dirty="0" smtClean="0">
                <a:latin typeface="Calibri"/>
                <a:cs typeface="Calibri"/>
              </a:rPr>
              <a:t>), then the tree would be simpler – only one action per state</a:t>
            </a:r>
          </a:p>
          <a:p>
            <a:pPr lvl="1"/>
            <a:r>
              <a:rPr lang="en-US" sz="2000" dirty="0" smtClean="0">
                <a:latin typeface="Calibri"/>
                <a:cs typeface="Calibri"/>
              </a:rPr>
              <a:t>… though the tree’s value would depend on which policy we fixed</a:t>
            </a:r>
          </a:p>
          <a:p>
            <a:endParaRPr lang="en-US" sz="2400" dirty="0">
              <a:latin typeface="Calibri"/>
              <a:cs typeface="Calibri"/>
            </a:endParaRPr>
          </a:p>
        </p:txBody>
      </p:sp>
      <p:grpSp>
        <p:nvGrpSpPr>
          <p:cNvPr id="5" name="Group 4"/>
          <p:cNvGrpSpPr>
            <a:grpSpLocks/>
          </p:cNvGrpSpPr>
          <p:nvPr/>
        </p:nvGrpSpPr>
        <p:grpSpPr bwMode="auto">
          <a:xfrm>
            <a:off x="2057400" y="1893614"/>
            <a:ext cx="3048000" cy="2754586"/>
            <a:chOff x="2400" y="1401"/>
            <a:chExt cx="1392" cy="1258"/>
          </a:xfrm>
        </p:grpSpPr>
        <p:sp>
          <p:nvSpPr>
            <p:cNvPr id="6"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7" name="Group 6"/>
            <p:cNvGrpSpPr>
              <a:grpSpLocks/>
            </p:cNvGrpSpPr>
            <p:nvPr/>
          </p:nvGrpSpPr>
          <p:grpSpPr bwMode="auto">
            <a:xfrm>
              <a:off x="2529" y="1617"/>
              <a:ext cx="1263" cy="361"/>
              <a:chOff x="1584" y="1680"/>
              <a:chExt cx="2352" cy="336"/>
            </a:xfrm>
          </p:grpSpPr>
          <p:sp>
            <p:nvSpPr>
              <p:cNvPr id="20" name="Line 7"/>
              <p:cNvSpPr>
                <a:spLocks noChangeShapeType="1"/>
              </p:cNvSpPr>
              <p:nvPr/>
            </p:nvSpPr>
            <p:spPr bwMode="auto">
              <a:xfrm flipH="1">
                <a:off x="1584" y="1680"/>
                <a:ext cx="1152" cy="336"/>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sp>
            <p:nvSpPr>
              <p:cNvPr id="21" name="Line 8"/>
              <p:cNvSpPr>
                <a:spLocks noChangeShapeType="1"/>
              </p:cNvSpPr>
              <p:nvPr/>
            </p:nvSpPr>
            <p:spPr bwMode="auto">
              <a:xfrm>
                <a:off x="2736" y="1680"/>
                <a:ext cx="1200" cy="288"/>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sp>
            <p:nvSpPr>
              <p:cNvPr id="22" name="Line 9"/>
              <p:cNvSpPr>
                <a:spLocks noChangeShapeType="1"/>
              </p:cNvSpPr>
              <p:nvPr/>
            </p:nvSpPr>
            <p:spPr bwMode="auto">
              <a:xfrm flipH="1">
                <a:off x="2304" y="1680"/>
                <a:ext cx="432" cy="336"/>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sp>
            <p:nvSpPr>
              <p:cNvPr id="23" name="Line 10"/>
              <p:cNvSpPr>
                <a:spLocks noChangeShapeType="1"/>
              </p:cNvSpPr>
              <p:nvPr/>
            </p:nvSpPr>
            <p:spPr bwMode="auto">
              <a:xfrm>
                <a:off x="2736" y="1680"/>
                <a:ext cx="432" cy="288"/>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grpSp>
        <p:sp>
          <p:nvSpPr>
            <p:cNvPr id="8"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9" name="Group 12"/>
            <p:cNvGrpSpPr>
              <a:grpSpLocks/>
            </p:cNvGrpSpPr>
            <p:nvPr/>
          </p:nvGrpSpPr>
          <p:grpSpPr bwMode="auto">
            <a:xfrm>
              <a:off x="2400" y="2107"/>
              <a:ext cx="1057" cy="386"/>
              <a:chOff x="1536" y="2400"/>
              <a:chExt cx="1584" cy="624"/>
            </a:xfrm>
          </p:grpSpPr>
          <p:sp>
            <p:nvSpPr>
              <p:cNvPr id="16"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17"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18"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19"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10" name="Text Box 17"/>
            <p:cNvSpPr txBox="1">
              <a:spLocks noChangeArrowheads="1"/>
            </p:cNvSpPr>
            <p:nvPr/>
          </p:nvSpPr>
          <p:spPr bwMode="auto">
            <a:xfrm>
              <a:off x="3061" y="1680"/>
              <a:ext cx="129" cy="211"/>
            </a:xfrm>
            <a:prstGeom prst="rect">
              <a:avLst/>
            </a:prstGeom>
            <a:noFill/>
            <a:ln w="9525">
              <a:noFill/>
              <a:miter lim="800000"/>
              <a:headEnd/>
              <a:tailEnd/>
            </a:ln>
          </p:spPr>
          <p:txBody>
            <a:bodyPr>
              <a:spAutoFit/>
            </a:bodyPr>
            <a:lstStyle/>
            <a:p>
              <a:pPr>
                <a:spcBef>
                  <a:spcPct val="50000"/>
                </a:spcBef>
              </a:pPr>
              <a:r>
                <a:rPr lang="en-US" sz="2400" dirty="0">
                  <a:solidFill>
                    <a:srgbClr val="C00000"/>
                  </a:solidFill>
                  <a:latin typeface="Calibri"/>
                  <a:cs typeface="Calibri"/>
                </a:rPr>
                <a:t>a</a:t>
              </a:r>
            </a:p>
          </p:txBody>
        </p:sp>
        <p:sp>
          <p:nvSpPr>
            <p:cNvPr id="11"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12"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13"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a:latin typeface="Calibri"/>
                  <a:cs typeface="Calibri"/>
                </a:rPr>
                <a:t>’</a:t>
              </a:r>
              <a:endParaRPr lang="en-US" sz="2400" dirty="0">
                <a:latin typeface="Calibri"/>
                <a:cs typeface="Calibri"/>
              </a:endParaRPr>
            </a:p>
          </p:txBody>
        </p:sp>
        <p:sp>
          <p:nvSpPr>
            <p:cNvPr id="14"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15"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grpSp>
        <p:nvGrpSpPr>
          <p:cNvPr id="24" name="Group 23"/>
          <p:cNvGrpSpPr>
            <a:grpSpLocks/>
          </p:cNvGrpSpPr>
          <p:nvPr/>
        </p:nvGrpSpPr>
        <p:grpSpPr bwMode="auto">
          <a:xfrm>
            <a:off x="7239437" y="1893614"/>
            <a:ext cx="2590363" cy="2754586"/>
            <a:chOff x="2400" y="1401"/>
            <a:chExt cx="1183" cy="1258"/>
          </a:xfrm>
        </p:grpSpPr>
        <p:sp>
          <p:nvSpPr>
            <p:cNvPr id="25"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sp>
          <p:nvSpPr>
            <p:cNvPr id="41" name="Line 9"/>
            <p:cNvSpPr>
              <a:spLocks noChangeShapeType="1"/>
            </p:cNvSpPr>
            <p:nvPr/>
          </p:nvSpPr>
          <p:spPr bwMode="auto">
            <a:xfrm flipH="1">
              <a:off x="2916" y="1617"/>
              <a:ext cx="232" cy="361"/>
            </a:xfrm>
            <a:prstGeom prst="line">
              <a:avLst/>
            </a:prstGeom>
            <a:noFill/>
            <a:ln w="28575">
              <a:solidFill>
                <a:srgbClr val="C00000"/>
              </a:solidFill>
              <a:round/>
              <a:headEnd/>
              <a:tailEnd type="triangle" w="med" len="med"/>
            </a:ln>
          </p:spPr>
          <p:txBody>
            <a:bodyPr/>
            <a:lstStyle/>
            <a:p>
              <a:endParaRPr lang="en-US" sz="2400">
                <a:latin typeface="Calibri"/>
                <a:cs typeface="Calibri"/>
              </a:endParaRPr>
            </a:p>
          </p:txBody>
        </p:sp>
        <p:sp>
          <p:nvSpPr>
            <p:cNvPr id="27"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28" name="Group 12"/>
            <p:cNvGrpSpPr>
              <a:grpSpLocks/>
            </p:cNvGrpSpPr>
            <p:nvPr/>
          </p:nvGrpSpPr>
          <p:grpSpPr bwMode="auto">
            <a:xfrm>
              <a:off x="2400" y="2107"/>
              <a:ext cx="1057" cy="386"/>
              <a:chOff x="1536" y="2400"/>
              <a:chExt cx="1584" cy="624"/>
            </a:xfrm>
          </p:grpSpPr>
          <p:sp>
            <p:nvSpPr>
              <p:cNvPr id="35"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6"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37"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38"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29" name="Text Box 17"/>
            <p:cNvSpPr txBox="1">
              <a:spLocks noChangeArrowheads="1"/>
            </p:cNvSpPr>
            <p:nvPr/>
          </p:nvSpPr>
          <p:spPr bwMode="auto">
            <a:xfrm>
              <a:off x="3096" y="1680"/>
              <a:ext cx="373" cy="211"/>
            </a:xfrm>
            <a:prstGeom prst="rect">
              <a:avLst/>
            </a:prstGeom>
            <a:noFill/>
            <a:ln w="9525">
              <a:noFill/>
              <a:miter lim="800000"/>
              <a:headEnd/>
              <a:tailEnd/>
            </a:ln>
          </p:spPr>
          <p:txBody>
            <a:bodyPr wrap="square">
              <a:spAutoFit/>
            </a:bodyPr>
            <a:lstStyle/>
            <a:p>
              <a:pPr>
                <a:spcBef>
                  <a:spcPct val="50000"/>
                </a:spcBef>
              </a:pPr>
              <a:r>
                <a:rPr lang="en-US" sz="2400" dirty="0" smtClean="0">
                  <a:solidFill>
                    <a:srgbClr val="C00000"/>
                  </a:solidFill>
                  <a:latin typeface="Calibri"/>
                  <a:cs typeface="Calibri"/>
                  <a:sym typeface="Symbol" pitchFamily="18" charset="2"/>
                </a:rPr>
                <a:t>(s</a:t>
              </a:r>
              <a:r>
                <a:rPr lang="en-US" sz="2400" dirty="0" smtClean="0">
                  <a:solidFill>
                    <a:srgbClr val="C00000"/>
                  </a:solidFill>
                  <a:latin typeface="Calibri"/>
                  <a:cs typeface="Calibri"/>
                </a:rPr>
                <a:t>)</a:t>
              </a:r>
              <a:endParaRPr lang="en-US" sz="2400" dirty="0">
                <a:solidFill>
                  <a:srgbClr val="C00000"/>
                </a:solidFill>
                <a:latin typeface="Calibri"/>
                <a:cs typeface="Calibri"/>
              </a:endParaRPr>
            </a:p>
          </p:txBody>
        </p:sp>
        <p:sp>
          <p:nvSpPr>
            <p:cNvPr id="30"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31"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t>
              </a:r>
              <a:r>
                <a:rPr lang="en-US" sz="2400" dirty="0" smtClean="0">
                  <a:solidFill>
                    <a:srgbClr val="008000"/>
                  </a:solidFill>
                  <a:latin typeface="Calibri"/>
                  <a:cs typeface="Calibri"/>
                  <a:sym typeface="Symbol" pitchFamily="18" charset="2"/>
                </a:rPr>
                <a:t>(s</a:t>
              </a:r>
              <a:r>
                <a:rPr lang="en-US" sz="2400" dirty="0" smtClean="0">
                  <a:solidFill>
                    <a:srgbClr val="008000"/>
                  </a:solidFill>
                  <a:latin typeface="Calibri"/>
                  <a:cs typeface="Calibri"/>
                </a:rPr>
                <a:t>)</a:t>
              </a:r>
              <a:endParaRPr lang="en-US" sz="2400" dirty="0">
                <a:solidFill>
                  <a:srgbClr val="008000"/>
                </a:solidFill>
                <a:latin typeface="Calibri"/>
                <a:cs typeface="Calibri"/>
              </a:endParaRPr>
            </a:p>
          </p:txBody>
        </p:sp>
        <p:sp>
          <p:nvSpPr>
            <p:cNvPr id="32" name="Text Box 20"/>
            <p:cNvSpPr txBox="1">
              <a:spLocks noChangeArrowheads="1"/>
            </p:cNvSpPr>
            <p:nvPr/>
          </p:nvSpPr>
          <p:spPr bwMode="auto">
            <a:xfrm>
              <a:off x="2435" y="2271"/>
              <a:ext cx="661" cy="211"/>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a:cs typeface="Calibri"/>
                </a:rPr>
                <a:t>s,</a:t>
              </a:r>
              <a:r>
                <a:rPr lang="en-US" sz="2400" dirty="0" smtClean="0">
                  <a:latin typeface="Calibri"/>
                  <a:cs typeface="Calibri"/>
                  <a:sym typeface="Symbol" pitchFamily="18" charset="2"/>
                </a:rPr>
                <a:t> (s</a:t>
              </a:r>
              <a:r>
                <a:rPr lang="en-US" sz="2400" dirty="0" smtClean="0">
                  <a:latin typeface="Calibri"/>
                  <a:cs typeface="Calibri"/>
                </a:rPr>
                <a:t>),s</a:t>
              </a:r>
              <a:r>
                <a:rPr lang="ja-JP" altLang="en-US" sz="2400" smtClean="0">
                  <a:latin typeface="Calibri"/>
                  <a:cs typeface="Calibri"/>
                </a:rPr>
                <a:t>’</a:t>
              </a:r>
              <a:endParaRPr lang="en-US" sz="2400" dirty="0">
                <a:latin typeface="Calibri"/>
                <a:cs typeface="Calibri"/>
              </a:endParaRPr>
            </a:p>
          </p:txBody>
        </p:sp>
        <p:sp>
          <p:nvSpPr>
            <p:cNvPr id="33"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34"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
        <p:nvSpPr>
          <p:cNvPr id="43" name="TextBox 42"/>
          <p:cNvSpPr txBox="1"/>
          <p:nvPr/>
        </p:nvSpPr>
        <p:spPr>
          <a:xfrm>
            <a:off x="1752600" y="1290947"/>
            <a:ext cx="3810000" cy="461665"/>
          </a:xfrm>
          <a:prstGeom prst="rect">
            <a:avLst/>
          </a:prstGeom>
          <a:noFill/>
        </p:spPr>
        <p:txBody>
          <a:bodyPr wrap="square" rtlCol="0">
            <a:spAutoFit/>
          </a:bodyPr>
          <a:lstStyle/>
          <a:p>
            <a:pPr algn="ctr"/>
            <a:r>
              <a:rPr lang="en-US" sz="2400" dirty="0" smtClean="0">
                <a:latin typeface="Calibri"/>
                <a:cs typeface="Calibri"/>
              </a:rPr>
              <a:t>Do the optimal action</a:t>
            </a:r>
            <a:endParaRPr lang="en-US" sz="2400" dirty="0">
              <a:latin typeface="Calibri"/>
              <a:cs typeface="Calibri"/>
            </a:endParaRPr>
          </a:p>
        </p:txBody>
      </p:sp>
      <p:sp>
        <p:nvSpPr>
          <p:cNvPr id="44" name="TextBox 43"/>
          <p:cNvSpPr txBox="1"/>
          <p:nvPr/>
        </p:nvSpPr>
        <p:spPr>
          <a:xfrm>
            <a:off x="6629400" y="1290947"/>
            <a:ext cx="3810000" cy="461665"/>
          </a:xfrm>
          <a:prstGeom prst="rect">
            <a:avLst/>
          </a:prstGeom>
          <a:noFill/>
        </p:spPr>
        <p:txBody>
          <a:bodyPr wrap="square" rtlCol="0">
            <a:spAutoFit/>
          </a:bodyPr>
          <a:lstStyle/>
          <a:p>
            <a:pPr algn="ctr"/>
            <a:r>
              <a:rPr lang="en-US" sz="2400" dirty="0" smtClean="0">
                <a:latin typeface="Calibri"/>
                <a:cs typeface="Calibri"/>
              </a:rPr>
              <a:t>Do what </a:t>
            </a:r>
            <a:r>
              <a:rPr lang="en-US" sz="2400" dirty="0" smtClean="0">
                <a:latin typeface="Calibri"/>
                <a:cs typeface="Calibri"/>
                <a:sym typeface="Symbol" pitchFamily="18" charset="2"/>
              </a:rPr>
              <a:t></a:t>
            </a:r>
            <a:r>
              <a:rPr lang="en-US" sz="2400" dirty="0" smtClean="0">
                <a:latin typeface="Calibri"/>
                <a:cs typeface="Calibri"/>
              </a:rPr>
              <a:t> says to do</a:t>
            </a:r>
            <a:endParaRPr lang="en-US" sz="2400" dirty="0">
              <a:latin typeface="Calibri"/>
              <a:cs typeface="Calibri"/>
            </a:endParaRPr>
          </a:p>
        </p:txBody>
      </p:sp>
    </p:spTree>
    <p:extLst>
      <p:ext uri="{BB962C8B-B14F-4D97-AF65-F5344CB8AC3E}">
        <p14:creationId xmlns:p14="http://schemas.microsoft.com/office/powerpoint/2010/main" val="3139811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latin typeface="Calibri"/>
                <a:cs typeface="Calibri"/>
              </a:rPr>
              <a:t>Utilities for a Fixed Policy</a:t>
            </a:r>
          </a:p>
        </p:txBody>
      </p:sp>
      <p:sp>
        <p:nvSpPr>
          <p:cNvPr id="1727491" name="Rectangle 3"/>
          <p:cNvSpPr>
            <a:spLocks noGrp="1" noChangeArrowheads="1"/>
          </p:cNvSpPr>
          <p:nvPr>
            <p:ph idx="1"/>
          </p:nvPr>
        </p:nvSpPr>
        <p:spPr>
          <a:xfrm>
            <a:off x="457200" y="1447803"/>
            <a:ext cx="8229600" cy="4525963"/>
          </a:xfrm>
        </p:spPr>
        <p:txBody>
          <a:bodyPr/>
          <a:lstStyle/>
          <a:p>
            <a:r>
              <a:rPr lang="en-US" sz="2400" dirty="0" smtClean="0">
                <a:latin typeface="Calibri"/>
                <a:cs typeface="Calibri"/>
              </a:rPr>
              <a:t>Another basic operation: compute the utility of a state s under a fixed (generally non-optimal) policy</a:t>
            </a:r>
          </a:p>
          <a:p>
            <a:endParaRPr lang="en-US" sz="2400" dirty="0" smtClean="0">
              <a:latin typeface="Calibri"/>
              <a:cs typeface="Calibri"/>
            </a:endParaRPr>
          </a:p>
          <a:p>
            <a:r>
              <a:rPr lang="en-US" sz="2400" dirty="0" smtClean="0">
                <a:latin typeface="Calibri"/>
                <a:cs typeface="Calibri"/>
              </a:rPr>
              <a:t>Define the utility of a state s, under a fixed policy </a:t>
            </a:r>
            <a:r>
              <a:rPr lang="en-US" sz="2400" dirty="0" smtClean="0">
                <a:latin typeface="Calibri"/>
                <a:cs typeface="Calibri"/>
                <a:sym typeface="Symbol" pitchFamily="18" charset="2"/>
              </a:rPr>
              <a:t></a:t>
            </a:r>
            <a:r>
              <a:rPr lang="en-US" sz="2400" dirty="0" smtClean="0">
                <a:latin typeface="Calibri"/>
                <a:cs typeface="Calibri"/>
              </a:rPr>
              <a:t>:</a:t>
            </a:r>
          </a:p>
          <a:p>
            <a:pPr lvl="1">
              <a:buFont typeface="Wingdings" pitchFamily="2" charset="2"/>
              <a:buNone/>
            </a:pPr>
            <a:r>
              <a:rPr lang="en-US" sz="2000" dirty="0" smtClean="0">
                <a:latin typeface="Calibri"/>
                <a:cs typeface="Calibri"/>
              </a:rPr>
              <a:t>V</a:t>
            </a:r>
            <a:r>
              <a:rPr lang="en-US" sz="2000" baseline="30000" dirty="0" smtClean="0">
                <a:latin typeface="Calibri"/>
                <a:cs typeface="Calibri"/>
                <a:sym typeface="Symbol" pitchFamily="18" charset="2"/>
              </a:rPr>
              <a:t></a:t>
            </a:r>
            <a:r>
              <a:rPr lang="en-US" sz="2000" dirty="0" smtClean="0">
                <a:latin typeface="Calibri"/>
                <a:cs typeface="Calibri"/>
              </a:rPr>
              <a:t>(s) = expected total discounted rewards starting in s and following </a:t>
            </a:r>
            <a:r>
              <a:rPr lang="en-US" sz="2000" dirty="0" smtClean="0">
                <a:latin typeface="Calibri"/>
                <a:cs typeface="Calibri"/>
                <a:sym typeface="Symbol" pitchFamily="18" charset="2"/>
              </a:rPr>
              <a:t></a:t>
            </a:r>
            <a:endParaRPr lang="en-US" sz="2000" dirty="0" smtClean="0">
              <a:latin typeface="Calibri"/>
              <a:cs typeface="Calibri"/>
            </a:endParaRPr>
          </a:p>
          <a:p>
            <a:endParaRPr lang="en-US" sz="2400" dirty="0" smtClean="0">
              <a:latin typeface="Calibri"/>
              <a:cs typeface="Calibri"/>
            </a:endParaRPr>
          </a:p>
          <a:p>
            <a:r>
              <a:rPr lang="en-US" sz="2400" dirty="0" smtClean="0">
                <a:latin typeface="Calibri"/>
                <a:cs typeface="Calibri"/>
              </a:rPr>
              <a:t>Recursive relation (one-step look-ahead / Bellman equation):</a:t>
            </a:r>
          </a:p>
        </p:txBody>
      </p:sp>
      <p:pic>
        <p:nvPicPr>
          <p:cNvPr id="61" name="Picture 60" descr="txp_fig"/>
          <p:cNvPicPr>
            <a:picLocks noChangeAspect="1"/>
          </p:cNvPicPr>
          <p:nvPr>
            <p:custDataLst>
              <p:tags r:id="rId1"/>
            </p:custDataLst>
          </p:nvPr>
        </p:nvPicPr>
        <p:blipFill>
          <a:blip r:embed="rId3" cstate="print"/>
          <a:stretch>
            <a:fillRect/>
          </a:stretch>
        </p:blipFill>
        <p:spPr bwMode="auto">
          <a:xfrm>
            <a:off x="1158869" y="4800600"/>
            <a:ext cx="7070739" cy="645824"/>
          </a:xfrm>
          <a:prstGeom prst="rect">
            <a:avLst/>
          </a:prstGeom>
          <a:noFill/>
          <a:ln/>
          <a:effectLst/>
        </p:spPr>
      </p:pic>
      <p:grpSp>
        <p:nvGrpSpPr>
          <p:cNvPr id="46" name="Group 45"/>
          <p:cNvGrpSpPr>
            <a:grpSpLocks/>
          </p:cNvGrpSpPr>
          <p:nvPr/>
        </p:nvGrpSpPr>
        <p:grpSpPr bwMode="auto">
          <a:xfrm>
            <a:off x="9068237" y="1600200"/>
            <a:ext cx="2590363" cy="2754586"/>
            <a:chOff x="2400" y="1401"/>
            <a:chExt cx="1183" cy="1258"/>
          </a:xfrm>
        </p:grpSpPr>
        <p:sp>
          <p:nvSpPr>
            <p:cNvPr id="47"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sp>
          <p:nvSpPr>
            <p:cNvPr id="48" name="Line 9"/>
            <p:cNvSpPr>
              <a:spLocks noChangeShapeType="1"/>
            </p:cNvSpPr>
            <p:nvPr/>
          </p:nvSpPr>
          <p:spPr bwMode="auto">
            <a:xfrm flipH="1">
              <a:off x="2916" y="1617"/>
              <a:ext cx="232" cy="361"/>
            </a:xfrm>
            <a:prstGeom prst="line">
              <a:avLst/>
            </a:prstGeom>
            <a:noFill/>
            <a:ln w="28575">
              <a:solidFill>
                <a:srgbClr val="C00000"/>
              </a:solidFill>
              <a:round/>
              <a:headEnd/>
              <a:tailEnd type="triangle" w="med" len="med"/>
            </a:ln>
          </p:spPr>
          <p:txBody>
            <a:bodyPr/>
            <a:lstStyle/>
            <a:p>
              <a:endParaRPr lang="en-US" sz="2400">
                <a:latin typeface="Calibri"/>
                <a:cs typeface="Calibri"/>
              </a:endParaRPr>
            </a:p>
          </p:txBody>
        </p:sp>
        <p:sp>
          <p:nvSpPr>
            <p:cNvPr id="49"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50" name="Group 12"/>
            <p:cNvGrpSpPr>
              <a:grpSpLocks/>
            </p:cNvGrpSpPr>
            <p:nvPr/>
          </p:nvGrpSpPr>
          <p:grpSpPr bwMode="auto">
            <a:xfrm>
              <a:off x="2400" y="2107"/>
              <a:ext cx="1057" cy="386"/>
              <a:chOff x="1536" y="2400"/>
              <a:chExt cx="1584" cy="624"/>
            </a:xfrm>
          </p:grpSpPr>
          <p:sp>
            <p:nvSpPr>
              <p:cNvPr id="57"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58"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59"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60"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51" name="Text Box 17"/>
            <p:cNvSpPr txBox="1">
              <a:spLocks noChangeArrowheads="1"/>
            </p:cNvSpPr>
            <p:nvPr/>
          </p:nvSpPr>
          <p:spPr bwMode="auto">
            <a:xfrm>
              <a:off x="3096" y="1680"/>
              <a:ext cx="373" cy="211"/>
            </a:xfrm>
            <a:prstGeom prst="rect">
              <a:avLst/>
            </a:prstGeom>
            <a:noFill/>
            <a:ln w="9525">
              <a:noFill/>
              <a:miter lim="800000"/>
              <a:headEnd/>
              <a:tailEnd/>
            </a:ln>
          </p:spPr>
          <p:txBody>
            <a:bodyPr wrap="square">
              <a:spAutoFit/>
            </a:bodyPr>
            <a:lstStyle/>
            <a:p>
              <a:pPr>
                <a:spcBef>
                  <a:spcPct val="50000"/>
                </a:spcBef>
              </a:pPr>
              <a:r>
                <a:rPr lang="en-US" sz="2400" dirty="0" smtClean="0">
                  <a:solidFill>
                    <a:srgbClr val="C00000"/>
                  </a:solidFill>
                  <a:latin typeface="Calibri"/>
                  <a:cs typeface="Calibri"/>
                  <a:sym typeface="Symbol" pitchFamily="18" charset="2"/>
                </a:rPr>
                <a:t>(s</a:t>
              </a:r>
              <a:r>
                <a:rPr lang="en-US" sz="2400" dirty="0" smtClean="0">
                  <a:solidFill>
                    <a:srgbClr val="C00000"/>
                  </a:solidFill>
                  <a:latin typeface="Calibri"/>
                  <a:cs typeface="Calibri"/>
                </a:rPr>
                <a:t>)</a:t>
              </a:r>
              <a:endParaRPr lang="en-US" sz="2400" dirty="0">
                <a:solidFill>
                  <a:srgbClr val="C00000"/>
                </a:solidFill>
                <a:latin typeface="Calibri"/>
                <a:cs typeface="Calibri"/>
              </a:endParaRPr>
            </a:p>
          </p:txBody>
        </p:sp>
        <p:sp>
          <p:nvSpPr>
            <p:cNvPr id="52"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53"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t>
              </a:r>
              <a:r>
                <a:rPr lang="en-US" sz="2400" dirty="0" smtClean="0">
                  <a:solidFill>
                    <a:srgbClr val="008000"/>
                  </a:solidFill>
                  <a:latin typeface="Calibri"/>
                  <a:cs typeface="Calibri"/>
                  <a:sym typeface="Symbol" pitchFamily="18" charset="2"/>
                </a:rPr>
                <a:t>(s</a:t>
              </a:r>
              <a:r>
                <a:rPr lang="en-US" sz="2400" dirty="0" smtClean="0">
                  <a:solidFill>
                    <a:srgbClr val="008000"/>
                  </a:solidFill>
                  <a:latin typeface="Calibri"/>
                  <a:cs typeface="Calibri"/>
                </a:rPr>
                <a:t>)</a:t>
              </a:r>
              <a:endParaRPr lang="en-US" sz="2400" dirty="0">
                <a:solidFill>
                  <a:srgbClr val="008000"/>
                </a:solidFill>
                <a:latin typeface="Calibri"/>
                <a:cs typeface="Calibri"/>
              </a:endParaRPr>
            </a:p>
          </p:txBody>
        </p:sp>
        <p:sp>
          <p:nvSpPr>
            <p:cNvPr id="54" name="Text Box 20"/>
            <p:cNvSpPr txBox="1">
              <a:spLocks noChangeArrowheads="1"/>
            </p:cNvSpPr>
            <p:nvPr/>
          </p:nvSpPr>
          <p:spPr bwMode="auto">
            <a:xfrm>
              <a:off x="2435" y="2271"/>
              <a:ext cx="661" cy="211"/>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a:cs typeface="Calibri"/>
                </a:rPr>
                <a:t>s,</a:t>
              </a:r>
              <a:r>
                <a:rPr lang="en-US" sz="2400" dirty="0" smtClean="0">
                  <a:latin typeface="Calibri"/>
                  <a:cs typeface="Calibri"/>
                  <a:sym typeface="Symbol" pitchFamily="18" charset="2"/>
                </a:rPr>
                <a:t> (s</a:t>
              </a:r>
              <a:r>
                <a:rPr lang="en-US" sz="2400" dirty="0" smtClean="0">
                  <a:latin typeface="Calibri"/>
                  <a:cs typeface="Calibri"/>
                </a:rPr>
                <a:t>),s</a:t>
              </a:r>
              <a:r>
                <a:rPr lang="ja-JP" altLang="en-US" sz="2400" smtClean="0">
                  <a:latin typeface="Calibri"/>
                  <a:cs typeface="Calibri"/>
                </a:rPr>
                <a:t>’</a:t>
              </a:r>
              <a:endParaRPr lang="en-US" sz="2400" dirty="0">
                <a:latin typeface="Calibri"/>
                <a:cs typeface="Calibri"/>
              </a:endParaRPr>
            </a:p>
          </p:txBody>
        </p:sp>
        <p:sp>
          <p:nvSpPr>
            <p:cNvPr id="55"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56"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extLst>
      <p:ext uri="{BB962C8B-B14F-4D97-AF65-F5344CB8AC3E}">
        <p14:creationId xmlns:p14="http://schemas.microsoft.com/office/powerpoint/2010/main" val="2294285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749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Example: Policy Evaluation</a:t>
            </a:r>
            <a:endParaRPr lang="en-US" dirty="0">
              <a:latin typeface="Calibri"/>
              <a:cs typeface="Calibri"/>
            </a:endParaRPr>
          </a:p>
        </p:txBody>
      </p:sp>
      <p:sp>
        <p:nvSpPr>
          <p:cNvPr id="5" name="TextBox 4"/>
          <p:cNvSpPr txBox="1"/>
          <p:nvPr/>
        </p:nvSpPr>
        <p:spPr>
          <a:xfrm>
            <a:off x="1447800" y="1290947"/>
            <a:ext cx="3810000" cy="461665"/>
          </a:xfrm>
          <a:prstGeom prst="rect">
            <a:avLst/>
          </a:prstGeom>
          <a:noFill/>
        </p:spPr>
        <p:txBody>
          <a:bodyPr wrap="square" rtlCol="0">
            <a:spAutoFit/>
          </a:bodyPr>
          <a:lstStyle/>
          <a:p>
            <a:pPr algn="ctr"/>
            <a:r>
              <a:rPr lang="en-US" sz="2400" dirty="0" smtClean="0">
                <a:latin typeface="Calibri"/>
                <a:cs typeface="Calibri"/>
              </a:rPr>
              <a:t>Always Go Right</a:t>
            </a:r>
            <a:endParaRPr lang="en-US" sz="2400" dirty="0">
              <a:latin typeface="Calibri"/>
              <a:cs typeface="Calibri"/>
            </a:endParaRPr>
          </a:p>
        </p:txBody>
      </p:sp>
      <p:sp>
        <p:nvSpPr>
          <p:cNvPr id="6" name="TextBox 5"/>
          <p:cNvSpPr txBox="1"/>
          <p:nvPr/>
        </p:nvSpPr>
        <p:spPr>
          <a:xfrm>
            <a:off x="6910387" y="1290947"/>
            <a:ext cx="3810000" cy="461665"/>
          </a:xfrm>
          <a:prstGeom prst="rect">
            <a:avLst/>
          </a:prstGeom>
          <a:noFill/>
        </p:spPr>
        <p:txBody>
          <a:bodyPr wrap="square" rtlCol="0">
            <a:spAutoFit/>
          </a:bodyPr>
          <a:lstStyle/>
          <a:p>
            <a:pPr algn="ctr"/>
            <a:r>
              <a:rPr lang="en-US" sz="2400" dirty="0" smtClean="0">
                <a:latin typeface="Calibri"/>
                <a:cs typeface="Calibri"/>
              </a:rPr>
              <a:t>Always Go Forward</a:t>
            </a:r>
            <a:endParaRPr lang="en-US" sz="2400" dirty="0">
              <a:latin typeface="Calibri"/>
              <a:cs typeface="Calibri"/>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78427" y="1219200"/>
            <a:ext cx="4592932" cy="4562475"/>
          </a:xfrm>
          <a:prstGeom prst="rect">
            <a:avLst/>
          </a:prstGeom>
          <a:noFill/>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7025" y="1219200"/>
            <a:ext cx="4647755" cy="4562475"/>
          </a:xfrm>
          <a:prstGeom prst="rect">
            <a:avLst/>
          </a:prstGeom>
          <a:noFill/>
        </p:spPr>
      </p:pic>
    </p:spTree>
    <p:extLst>
      <p:ext uri="{BB962C8B-B14F-4D97-AF65-F5344CB8AC3E}">
        <p14:creationId xmlns:p14="http://schemas.microsoft.com/office/powerpoint/2010/main" val="2760051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828800" y="1828800"/>
            <a:ext cx="3048000" cy="403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0" name="Rectangle 9"/>
          <p:cNvSpPr/>
          <p:nvPr/>
        </p:nvSpPr>
        <p:spPr>
          <a:xfrm>
            <a:off x="7262751" y="1828800"/>
            <a:ext cx="3048000" cy="403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2" name="Title 1"/>
          <p:cNvSpPr>
            <a:spLocks noGrp="1"/>
          </p:cNvSpPr>
          <p:nvPr>
            <p:ph type="title"/>
          </p:nvPr>
        </p:nvSpPr>
        <p:spPr/>
        <p:txBody>
          <a:bodyPr/>
          <a:lstStyle/>
          <a:p>
            <a:r>
              <a:rPr lang="en-US" dirty="0" smtClean="0">
                <a:latin typeface="Calibri"/>
                <a:cs typeface="Calibri"/>
              </a:rPr>
              <a:t>Example: Policy Evaluation</a:t>
            </a:r>
            <a:endParaRPr lang="en-US" dirty="0">
              <a:latin typeface="Calibri"/>
              <a:cs typeface="Calibri"/>
            </a:endParaRPr>
          </a:p>
        </p:txBody>
      </p:sp>
      <p:sp>
        <p:nvSpPr>
          <p:cNvPr id="5" name="TextBox 4"/>
          <p:cNvSpPr txBox="1"/>
          <p:nvPr/>
        </p:nvSpPr>
        <p:spPr>
          <a:xfrm>
            <a:off x="1447800" y="1290947"/>
            <a:ext cx="3810000" cy="461665"/>
          </a:xfrm>
          <a:prstGeom prst="rect">
            <a:avLst/>
          </a:prstGeom>
          <a:noFill/>
        </p:spPr>
        <p:txBody>
          <a:bodyPr wrap="square" rtlCol="0">
            <a:spAutoFit/>
          </a:bodyPr>
          <a:lstStyle/>
          <a:p>
            <a:pPr algn="ctr"/>
            <a:r>
              <a:rPr lang="en-US" sz="2400" dirty="0" smtClean="0">
                <a:latin typeface="Calibri"/>
                <a:cs typeface="Calibri"/>
              </a:rPr>
              <a:t>Always Go Right</a:t>
            </a:r>
            <a:endParaRPr lang="en-US" sz="2400" dirty="0">
              <a:latin typeface="Calibri"/>
              <a:cs typeface="Calibri"/>
            </a:endParaRPr>
          </a:p>
        </p:txBody>
      </p:sp>
      <p:sp>
        <p:nvSpPr>
          <p:cNvPr id="6" name="TextBox 5"/>
          <p:cNvSpPr txBox="1"/>
          <p:nvPr/>
        </p:nvSpPr>
        <p:spPr>
          <a:xfrm>
            <a:off x="6910387" y="1290947"/>
            <a:ext cx="3810000" cy="461665"/>
          </a:xfrm>
          <a:prstGeom prst="rect">
            <a:avLst/>
          </a:prstGeom>
          <a:noFill/>
        </p:spPr>
        <p:txBody>
          <a:bodyPr wrap="square" rtlCol="0">
            <a:spAutoFit/>
          </a:bodyPr>
          <a:lstStyle/>
          <a:p>
            <a:pPr algn="ctr"/>
            <a:r>
              <a:rPr lang="en-US" sz="2400" dirty="0" smtClean="0">
                <a:latin typeface="Calibri"/>
                <a:cs typeface="Calibri"/>
              </a:rPr>
              <a:t>Always Go Forward</a:t>
            </a:r>
            <a:endParaRPr lang="en-US" sz="2400" dirty="0">
              <a:latin typeface="Calibri"/>
              <a:cs typeface="Calibri"/>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5" t="8813" r="71526" b="32430"/>
          <a:stretch/>
        </p:blipFill>
        <p:spPr bwMode="auto">
          <a:xfrm>
            <a:off x="7262751" y="1828808"/>
            <a:ext cx="3068664" cy="4029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00" t="16271" r="67839" b="25876"/>
          <a:stretch/>
        </p:blipFill>
        <p:spPr bwMode="auto">
          <a:xfrm>
            <a:off x="1858262" y="1852550"/>
            <a:ext cx="3006671" cy="396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7821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mtClean="0">
                <a:ea typeface="ＭＳ Ｐゴシック" pitchFamily="34" charset="-128"/>
              </a:rPr>
              <a:t>What is Markov about MDPs?</a:t>
            </a:r>
          </a:p>
        </p:txBody>
      </p:sp>
      <p:sp>
        <p:nvSpPr>
          <p:cNvPr id="24578" name="Content Placeholder 2"/>
          <p:cNvSpPr>
            <a:spLocks noGrp="1"/>
          </p:cNvSpPr>
          <p:nvPr>
            <p:ph idx="1"/>
          </p:nvPr>
        </p:nvSpPr>
        <p:spPr>
          <a:xfrm>
            <a:off x="457200" y="1447803"/>
            <a:ext cx="8610600" cy="4525963"/>
          </a:xfrm>
        </p:spPr>
        <p:txBody>
          <a:bodyPr/>
          <a:lstStyle/>
          <a:p>
            <a:r>
              <a:rPr lang="en-US" altLang="ja-JP" sz="2400" dirty="0" smtClean="0">
                <a:ea typeface="ＭＳ Ｐゴシック" pitchFamily="34" charset="-128"/>
              </a:rPr>
              <a:t>“Markov” generally means that given the present state, the future and the past are independent</a:t>
            </a:r>
          </a:p>
          <a:p>
            <a:pPr lvl="2"/>
            <a:endParaRPr lang="en-US" sz="1600" dirty="0" smtClean="0">
              <a:ea typeface="ＭＳ Ｐゴシック" pitchFamily="34" charset="-128"/>
            </a:endParaRPr>
          </a:p>
          <a:p>
            <a:r>
              <a:rPr lang="en-US" sz="2400" dirty="0" smtClean="0">
                <a:ea typeface="ＭＳ Ｐゴシック" pitchFamily="34" charset="-128"/>
              </a:rPr>
              <a:t>For Markov decision processes, </a:t>
            </a:r>
            <a:r>
              <a:rPr lang="en-US" altLang="ja-JP" sz="2400" dirty="0" smtClean="0">
                <a:ea typeface="ＭＳ Ｐゴシック" pitchFamily="34" charset="-128"/>
              </a:rPr>
              <a:t>“Markov” means action outcomes depend only on the current state</a:t>
            </a:r>
          </a:p>
          <a:p>
            <a:endParaRPr lang="en-US" altLang="ja-JP" sz="2400" dirty="0" smtClean="0">
              <a:ea typeface="ＭＳ Ｐゴシック" pitchFamily="34" charset="-128"/>
            </a:endParaRPr>
          </a:p>
          <a:p>
            <a:endParaRPr lang="en-US" altLang="ja-JP" sz="2400" dirty="0" smtClean="0">
              <a:ea typeface="ＭＳ Ｐゴシック" pitchFamily="34" charset="-128"/>
            </a:endParaRPr>
          </a:p>
          <a:p>
            <a:endParaRPr lang="en-US" altLang="ja-JP" sz="2000" dirty="0" smtClean="0">
              <a:ea typeface="ＭＳ Ｐゴシック" pitchFamily="34" charset="-128"/>
            </a:endParaRPr>
          </a:p>
          <a:p>
            <a:endParaRPr lang="en-US" altLang="ja-JP" sz="2000" dirty="0" smtClean="0">
              <a:ea typeface="ＭＳ Ｐゴシック" pitchFamily="34" charset="-128"/>
            </a:endParaRPr>
          </a:p>
          <a:p>
            <a:endParaRPr lang="en-US" altLang="ja-JP" sz="2000" dirty="0" smtClean="0">
              <a:ea typeface="ＭＳ Ｐゴシック" pitchFamily="34" charset="-128"/>
            </a:endParaRPr>
          </a:p>
          <a:p>
            <a:r>
              <a:rPr lang="en-US" altLang="ja-JP" sz="2400" dirty="0" smtClean="0">
                <a:ea typeface="ＭＳ Ｐゴシック" pitchFamily="34" charset="-128"/>
              </a:rPr>
              <a:t>This is just like search, where the successor function could only depend on the current state (not the history)</a:t>
            </a:r>
          </a:p>
          <a:p>
            <a:pPr>
              <a:buFont typeface="Wingdings" pitchFamily="2" charset="2"/>
              <a:buNone/>
            </a:pPr>
            <a:endParaRPr lang="en-US" sz="2400" dirty="0" smtClean="0">
              <a:ea typeface="ＭＳ Ｐゴシック" pitchFamily="34" charset="-128"/>
            </a:endParaRPr>
          </a:p>
        </p:txBody>
      </p:sp>
      <p:pic>
        <p:nvPicPr>
          <p:cNvPr id="24579" name="Picture 2" descr="\\.host\Shared Folders\Shared with PC\images\Markov.jpg"/>
          <p:cNvPicPr>
            <a:picLocks noChangeAspect="1" noChangeArrowheads="1"/>
          </p:cNvPicPr>
          <p:nvPr/>
        </p:nvPicPr>
        <p:blipFill>
          <a:blip r:embed="rId6" cstate="print"/>
          <a:srcRect/>
          <a:stretch>
            <a:fillRect/>
          </a:stretch>
        </p:blipFill>
        <p:spPr bwMode="auto">
          <a:xfrm>
            <a:off x="9296400" y="1447812"/>
            <a:ext cx="2143125" cy="2790825"/>
          </a:xfrm>
          <a:prstGeom prst="rect">
            <a:avLst/>
          </a:prstGeom>
          <a:noFill/>
          <a:ln w="9525">
            <a:noFill/>
            <a:miter lim="800000"/>
            <a:headEnd/>
            <a:tailEnd/>
          </a:ln>
        </p:spPr>
      </p:pic>
      <p:pic>
        <p:nvPicPr>
          <p:cNvPr id="24580" name="Picture 11" descr="TP_tmp.png"/>
          <p:cNvPicPr>
            <a:picLocks noChangeAspect="1"/>
          </p:cNvPicPr>
          <p:nvPr>
            <p:custDataLst>
              <p:tags r:id="rId1"/>
            </p:custDataLst>
          </p:nvPr>
        </p:nvPicPr>
        <p:blipFill>
          <a:blip r:embed="rId7" cstate="print"/>
          <a:srcRect/>
          <a:stretch>
            <a:fillRect/>
          </a:stretch>
        </p:blipFill>
        <p:spPr bwMode="auto">
          <a:xfrm>
            <a:off x="2106613" y="4191000"/>
            <a:ext cx="193675" cy="82550"/>
          </a:xfrm>
          <a:prstGeom prst="rect">
            <a:avLst/>
          </a:prstGeom>
          <a:noFill/>
          <a:ln w="9525">
            <a:noFill/>
            <a:miter lim="800000"/>
            <a:headEnd/>
            <a:tailEnd/>
          </a:ln>
        </p:spPr>
      </p:pic>
      <p:pic>
        <p:nvPicPr>
          <p:cNvPr id="24581" name="Picture 9" descr="TP_tmp.png"/>
          <p:cNvPicPr>
            <a:picLocks noChangeAspect="1"/>
          </p:cNvPicPr>
          <p:nvPr>
            <p:custDataLst>
              <p:tags r:id="rId2"/>
            </p:custDataLst>
          </p:nvPr>
        </p:nvPicPr>
        <p:blipFill>
          <a:blip r:embed="rId8" cstate="print"/>
          <a:srcRect/>
          <a:stretch>
            <a:fillRect/>
          </a:stretch>
        </p:blipFill>
        <p:spPr bwMode="auto">
          <a:xfrm>
            <a:off x="1344613" y="3581400"/>
            <a:ext cx="7189787" cy="304800"/>
          </a:xfrm>
          <a:prstGeom prst="rect">
            <a:avLst/>
          </a:prstGeom>
          <a:noFill/>
          <a:ln w="9525">
            <a:noFill/>
            <a:miter lim="800000"/>
            <a:headEnd/>
            <a:tailEnd/>
          </a:ln>
        </p:spPr>
      </p:pic>
      <p:pic>
        <p:nvPicPr>
          <p:cNvPr id="24582" name="Picture 10" descr="TP_tmp.png"/>
          <p:cNvPicPr>
            <a:picLocks noChangeAspect="1"/>
          </p:cNvPicPr>
          <p:nvPr>
            <p:custDataLst>
              <p:tags r:id="rId3"/>
            </p:custDataLst>
          </p:nvPr>
        </p:nvPicPr>
        <p:blipFill>
          <a:blip r:embed="rId9" cstate="print"/>
          <a:srcRect/>
          <a:stretch>
            <a:fillRect/>
          </a:stretch>
        </p:blipFill>
        <p:spPr bwMode="auto">
          <a:xfrm>
            <a:off x="1344616" y="4648200"/>
            <a:ext cx="3497263" cy="304800"/>
          </a:xfrm>
          <a:prstGeom prst="rect">
            <a:avLst/>
          </a:prstGeom>
          <a:noFill/>
          <a:ln w="9525">
            <a:noFill/>
            <a:miter lim="800000"/>
            <a:headEnd/>
            <a:tailEnd/>
          </a:ln>
        </p:spPr>
      </p:pic>
      <p:sp>
        <p:nvSpPr>
          <p:cNvPr id="8" name="TextBox 7"/>
          <p:cNvSpPr txBox="1"/>
          <p:nvPr/>
        </p:nvSpPr>
        <p:spPr>
          <a:xfrm>
            <a:off x="9448800" y="4334476"/>
            <a:ext cx="2057400" cy="923330"/>
          </a:xfrm>
          <a:prstGeom prst="rect">
            <a:avLst/>
          </a:prstGeom>
          <a:noFill/>
        </p:spPr>
        <p:txBody>
          <a:bodyPr wrap="square" rtlCol="0">
            <a:spAutoFit/>
          </a:bodyPr>
          <a:lstStyle/>
          <a:p>
            <a:pPr algn="ctr"/>
            <a:r>
              <a:rPr lang="en-US" dirty="0" err="1" smtClean="0">
                <a:latin typeface="Calibri" pitchFamily="34" charset="0"/>
              </a:rPr>
              <a:t>Andrey</a:t>
            </a:r>
            <a:r>
              <a:rPr lang="en-US" dirty="0" smtClean="0">
                <a:latin typeface="Calibri" pitchFamily="34" charset="0"/>
              </a:rPr>
              <a:t> Markov (1856-1922)</a:t>
            </a:r>
          </a:p>
          <a:p>
            <a:pPr algn="ctr"/>
            <a:endParaRPr lang="en-US" dirty="0">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latin typeface="Calibri"/>
                <a:cs typeface="Calibri"/>
              </a:rPr>
              <a:t>Policy Evaluation</a:t>
            </a:r>
          </a:p>
        </p:txBody>
      </p:sp>
      <p:sp>
        <p:nvSpPr>
          <p:cNvPr id="1728515" name="Rectangle 3"/>
          <p:cNvSpPr>
            <a:spLocks noGrp="1" noChangeArrowheads="1"/>
          </p:cNvSpPr>
          <p:nvPr>
            <p:ph idx="1"/>
          </p:nvPr>
        </p:nvSpPr>
        <p:spPr/>
        <p:txBody>
          <a:bodyPr/>
          <a:lstStyle/>
          <a:p>
            <a:pPr>
              <a:lnSpc>
                <a:spcPct val="80000"/>
              </a:lnSpc>
            </a:pPr>
            <a:r>
              <a:rPr lang="en-US" sz="2400" dirty="0" smtClean="0">
                <a:latin typeface="Calibri"/>
                <a:cs typeface="Calibri"/>
              </a:rPr>
              <a:t>How do we calculate the V’s for a fixed policy </a:t>
            </a:r>
            <a:r>
              <a:rPr lang="en-US" sz="2400" dirty="0" smtClean="0">
                <a:latin typeface="Calibri"/>
                <a:cs typeface="Calibri"/>
                <a:sym typeface="Symbol" pitchFamily="18" charset="2"/>
              </a:rPr>
              <a:t></a:t>
            </a:r>
            <a:r>
              <a:rPr lang="en-US" sz="2400" dirty="0" smtClean="0">
                <a:latin typeface="Calibri"/>
                <a:cs typeface="Calibri"/>
              </a:rPr>
              <a:t>?</a:t>
            </a:r>
          </a:p>
          <a:p>
            <a:pPr>
              <a:lnSpc>
                <a:spcPct val="80000"/>
              </a:lnSpc>
            </a:pPr>
            <a:endParaRPr lang="en-US" sz="2400" dirty="0" smtClean="0">
              <a:latin typeface="Calibri"/>
              <a:cs typeface="Calibri"/>
            </a:endParaRPr>
          </a:p>
          <a:p>
            <a:pPr>
              <a:lnSpc>
                <a:spcPct val="80000"/>
              </a:lnSpc>
            </a:pPr>
            <a:r>
              <a:rPr lang="en-US" sz="2400" dirty="0" smtClean="0">
                <a:latin typeface="Calibri"/>
                <a:cs typeface="Calibri"/>
              </a:rPr>
              <a:t>Idea 1: Turn recursive Bellman equations into updates</a:t>
            </a:r>
          </a:p>
          <a:p>
            <a:pPr>
              <a:lnSpc>
                <a:spcPct val="80000"/>
              </a:lnSpc>
              <a:buNone/>
            </a:pPr>
            <a:r>
              <a:rPr lang="en-US" sz="2400" dirty="0" smtClean="0">
                <a:latin typeface="Calibri"/>
                <a:cs typeface="Calibri"/>
              </a:rPr>
              <a:t>	(like value iteration)</a:t>
            </a:r>
          </a:p>
          <a:p>
            <a:pPr>
              <a:lnSpc>
                <a:spcPct val="80000"/>
              </a:lnSpc>
            </a:pPr>
            <a:endParaRPr lang="en-US" sz="2400" dirty="0" smtClean="0">
              <a:latin typeface="Calibri"/>
              <a:cs typeface="Calibri"/>
            </a:endParaRPr>
          </a:p>
          <a:p>
            <a:pPr>
              <a:lnSpc>
                <a:spcPct val="80000"/>
              </a:lnSpc>
            </a:pPr>
            <a:endParaRPr lang="en-US" sz="2400" dirty="0" smtClean="0">
              <a:latin typeface="Calibri"/>
              <a:cs typeface="Calibri"/>
            </a:endParaRPr>
          </a:p>
          <a:p>
            <a:pPr>
              <a:lnSpc>
                <a:spcPct val="80000"/>
              </a:lnSpc>
            </a:pPr>
            <a:endParaRPr lang="en-US" sz="3600" dirty="0" smtClean="0">
              <a:latin typeface="Calibri"/>
              <a:cs typeface="Calibri"/>
            </a:endParaRPr>
          </a:p>
          <a:p>
            <a:pPr>
              <a:lnSpc>
                <a:spcPct val="80000"/>
              </a:lnSpc>
            </a:pPr>
            <a:endParaRPr lang="en-US" sz="3600" dirty="0" smtClean="0">
              <a:latin typeface="Calibri"/>
              <a:cs typeface="Calibri"/>
            </a:endParaRPr>
          </a:p>
          <a:p>
            <a:pPr>
              <a:lnSpc>
                <a:spcPct val="80000"/>
              </a:lnSpc>
            </a:pPr>
            <a:endParaRPr lang="en-US" sz="2400" dirty="0" smtClean="0">
              <a:latin typeface="Calibri"/>
              <a:cs typeface="Calibri"/>
            </a:endParaRPr>
          </a:p>
          <a:p>
            <a:pPr>
              <a:lnSpc>
                <a:spcPct val="80000"/>
              </a:lnSpc>
            </a:pPr>
            <a:r>
              <a:rPr lang="en-US" sz="2400" dirty="0" smtClean="0">
                <a:latin typeface="Calibri"/>
                <a:cs typeface="Calibri"/>
              </a:rPr>
              <a:t>Efficiency: O(S</a:t>
            </a:r>
            <a:r>
              <a:rPr lang="en-US" sz="2400" baseline="30000" dirty="0" smtClean="0">
                <a:latin typeface="Calibri"/>
                <a:cs typeface="Calibri"/>
              </a:rPr>
              <a:t>2</a:t>
            </a:r>
            <a:r>
              <a:rPr lang="en-US" sz="2400" dirty="0" smtClean="0">
                <a:latin typeface="Calibri"/>
                <a:cs typeface="Calibri"/>
              </a:rPr>
              <a:t>) per iteration</a:t>
            </a:r>
          </a:p>
          <a:p>
            <a:pPr>
              <a:lnSpc>
                <a:spcPct val="80000"/>
              </a:lnSpc>
            </a:pPr>
            <a:endParaRPr lang="en-US" sz="2400" dirty="0" smtClean="0">
              <a:latin typeface="Calibri"/>
              <a:cs typeface="Calibri"/>
            </a:endParaRPr>
          </a:p>
          <a:p>
            <a:pPr>
              <a:lnSpc>
                <a:spcPct val="80000"/>
              </a:lnSpc>
            </a:pPr>
            <a:r>
              <a:rPr lang="en-US" sz="2400" dirty="0" smtClean="0">
                <a:latin typeface="Calibri"/>
                <a:cs typeface="Calibri"/>
              </a:rPr>
              <a:t>Idea 2: Without the maxes, the Bellman equations are just a linear system</a:t>
            </a:r>
          </a:p>
          <a:p>
            <a:pPr lvl="1">
              <a:lnSpc>
                <a:spcPct val="80000"/>
              </a:lnSpc>
            </a:pPr>
            <a:r>
              <a:rPr lang="en-US" sz="2000" dirty="0" smtClean="0">
                <a:latin typeface="Calibri"/>
                <a:cs typeface="Calibri"/>
              </a:rPr>
              <a:t>Solve with </a:t>
            </a:r>
            <a:r>
              <a:rPr lang="en-US" sz="2000" dirty="0" err="1" smtClean="0">
                <a:latin typeface="Calibri"/>
                <a:cs typeface="Calibri"/>
              </a:rPr>
              <a:t>Matlab</a:t>
            </a:r>
            <a:r>
              <a:rPr lang="en-US" sz="2000" dirty="0" smtClean="0">
                <a:latin typeface="Calibri"/>
                <a:cs typeface="Calibri"/>
              </a:rPr>
              <a:t> (or your favorite linear system solver)</a:t>
            </a:r>
          </a:p>
        </p:txBody>
      </p:sp>
      <p:pic>
        <p:nvPicPr>
          <p:cNvPr id="24" name="Picture 23" descr="txp_fig"/>
          <p:cNvPicPr>
            <a:picLocks noChangeAspect="1"/>
          </p:cNvPicPr>
          <p:nvPr>
            <p:custDataLst>
              <p:tags r:id="rId1"/>
            </p:custDataLst>
          </p:nvPr>
        </p:nvPicPr>
        <p:blipFill>
          <a:blip r:embed="rId4" cstate="print"/>
          <a:stretch>
            <a:fillRect/>
          </a:stretch>
        </p:blipFill>
        <p:spPr bwMode="auto">
          <a:xfrm>
            <a:off x="1300125" y="3926142"/>
            <a:ext cx="7416560" cy="645897"/>
          </a:xfrm>
          <a:prstGeom prst="rect">
            <a:avLst/>
          </a:prstGeom>
          <a:noFill/>
          <a:ln/>
          <a:effectLst/>
        </p:spPr>
      </p:pic>
      <p:pic>
        <p:nvPicPr>
          <p:cNvPr id="7" name="Picture 6" descr="txp_fig"/>
          <p:cNvPicPr>
            <a:picLocks noChangeAspect="1"/>
          </p:cNvPicPr>
          <p:nvPr>
            <p:custDataLst>
              <p:tags r:id="rId2"/>
            </p:custDataLst>
          </p:nvPr>
        </p:nvPicPr>
        <p:blipFill>
          <a:blip r:embed="rId5" cstate="print"/>
          <a:stretch>
            <a:fillRect/>
          </a:stretch>
        </p:blipFill>
        <p:spPr bwMode="auto">
          <a:xfrm>
            <a:off x="1330023" y="3316530"/>
            <a:ext cx="1502079" cy="330692"/>
          </a:xfrm>
          <a:prstGeom prst="rect">
            <a:avLst/>
          </a:prstGeom>
          <a:noFill/>
          <a:ln/>
          <a:effectLst/>
        </p:spPr>
      </p:pic>
      <p:grpSp>
        <p:nvGrpSpPr>
          <p:cNvPr id="9" name="Group 8"/>
          <p:cNvGrpSpPr>
            <a:grpSpLocks/>
          </p:cNvGrpSpPr>
          <p:nvPr/>
        </p:nvGrpSpPr>
        <p:grpSpPr bwMode="auto">
          <a:xfrm>
            <a:off x="9144437" y="1371600"/>
            <a:ext cx="2590363" cy="2754586"/>
            <a:chOff x="2400" y="1401"/>
            <a:chExt cx="1183" cy="1258"/>
          </a:xfrm>
        </p:grpSpPr>
        <p:sp>
          <p:nvSpPr>
            <p:cNvPr id="10"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sp>
          <p:nvSpPr>
            <p:cNvPr id="11" name="Line 9"/>
            <p:cNvSpPr>
              <a:spLocks noChangeShapeType="1"/>
            </p:cNvSpPr>
            <p:nvPr/>
          </p:nvSpPr>
          <p:spPr bwMode="auto">
            <a:xfrm flipH="1">
              <a:off x="2916" y="1617"/>
              <a:ext cx="232" cy="361"/>
            </a:xfrm>
            <a:prstGeom prst="line">
              <a:avLst/>
            </a:prstGeom>
            <a:noFill/>
            <a:ln w="28575">
              <a:solidFill>
                <a:srgbClr val="C00000"/>
              </a:solidFill>
              <a:round/>
              <a:headEnd/>
              <a:tailEnd type="triangle" w="med" len="med"/>
            </a:ln>
          </p:spPr>
          <p:txBody>
            <a:bodyPr/>
            <a:lstStyle/>
            <a:p>
              <a:endParaRPr lang="en-US" sz="2400">
                <a:latin typeface="Calibri"/>
                <a:cs typeface="Calibri"/>
              </a:endParaRPr>
            </a:p>
          </p:txBody>
        </p:sp>
        <p:sp>
          <p:nvSpPr>
            <p:cNvPr id="12"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13" name="Group 12"/>
            <p:cNvGrpSpPr>
              <a:grpSpLocks/>
            </p:cNvGrpSpPr>
            <p:nvPr/>
          </p:nvGrpSpPr>
          <p:grpSpPr bwMode="auto">
            <a:xfrm>
              <a:off x="2400" y="2107"/>
              <a:ext cx="1057" cy="386"/>
              <a:chOff x="1536" y="2400"/>
              <a:chExt cx="1584" cy="624"/>
            </a:xfrm>
          </p:grpSpPr>
          <p:sp>
            <p:nvSpPr>
              <p:cNvPr id="20"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21"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22"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23"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14" name="Text Box 17"/>
            <p:cNvSpPr txBox="1">
              <a:spLocks noChangeArrowheads="1"/>
            </p:cNvSpPr>
            <p:nvPr/>
          </p:nvSpPr>
          <p:spPr bwMode="auto">
            <a:xfrm>
              <a:off x="3096" y="1680"/>
              <a:ext cx="373" cy="211"/>
            </a:xfrm>
            <a:prstGeom prst="rect">
              <a:avLst/>
            </a:prstGeom>
            <a:noFill/>
            <a:ln w="9525">
              <a:noFill/>
              <a:miter lim="800000"/>
              <a:headEnd/>
              <a:tailEnd/>
            </a:ln>
          </p:spPr>
          <p:txBody>
            <a:bodyPr wrap="square">
              <a:spAutoFit/>
            </a:bodyPr>
            <a:lstStyle/>
            <a:p>
              <a:pPr>
                <a:spcBef>
                  <a:spcPct val="50000"/>
                </a:spcBef>
              </a:pPr>
              <a:r>
                <a:rPr lang="en-US" sz="2400" dirty="0" smtClean="0">
                  <a:solidFill>
                    <a:srgbClr val="C00000"/>
                  </a:solidFill>
                  <a:latin typeface="Calibri"/>
                  <a:cs typeface="Calibri"/>
                  <a:sym typeface="Symbol" pitchFamily="18" charset="2"/>
                </a:rPr>
                <a:t>(s</a:t>
              </a:r>
              <a:r>
                <a:rPr lang="en-US" sz="2400" dirty="0" smtClean="0">
                  <a:solidFill>
                    <a:srgbClr val="C00000"/>
                  </a:solidFill>
                  <a:latin typeface="Calibri"/>
                  <a:cs typeface="Calibri"/>
                </a:rPr>
                <a:t>)</a:t>
              </a:r>
              <a:endParaRPr lang="en-US" sz="2400" dirty="0">
                <a:solidFill>
                  <a:srgbClr val="C00000"/>
                </a:solidFill>
                <a:latin typeface="Calibri"/>
                <a:cs typeface="Calibri"/>
              </a:endParaRPr>
            </a:p>
          </p:txBody>
        </p:sp>
        <p:sp>
          <p:nvSpPr>
            <p:cNvPr id="15"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16"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t>
              </a:r>
              <a:r>
                <a:rPr lang="en-US" sz="2400" dirty="0" smtClean="0">
                  <a:solidFill>
                    <a:srgbClr val="008000"/>
                  </a:solidFill>
                  <a:latin typeface="Calibri"/>
                  <a:cs typeface="Calibri"/>
                  <a:sym typeface="Symbol" pitchFamily="18" charset="2"/>
                </a:rPr>
                <a:t>(s</a:t>
              </a:r>
              <a:r>
                <a:rPr lang="en-US" sz="2400" dirty="0" smtClean="0">
                  <a:solidFill>
                    <a:srgbClr val="008000"/>
                  </a:solidFill>
                  <a:latin typeface="Calibri"/>
                  <a:cs typeface="Calibri"/>
                </a:rPr>
                <a:t>)</a:t>
              </a:r>
              <a:endParaRPr lang="en-US" sz="2400" dirty="0">
                <a:solidFill>
                  <a:srgbClr val="008000"/>
                </a:solidFill>
                <a:latin typeface="Calibri"/>
                <a:cs typeface="Calibri"/>
              </a:endParaRPr>
            </a:p>
          </p:txBody>
        </p:sp>
        <p:sp>
          <p:nvSpPr>
            <p:cNvPr id="17" name="Text Box 20"/>
            <p:cNvSpPr txBox="1">
              <a:spLocks noChangeArrowheads="1"/>
            </p:cNvSpPr>
            <p:nvPr/>
          </p:nvSpPr>
          <p:spPr bwMode="auto">
            <a:xfrm>
              <a:off x="2435" y="2271"/>
              <a:ext cx="661" cy="211"/>
            </a:xfrm>
            <a:prstGeom prst="rect">
              <a:avLst/>
            </a:prstGeom>
            <a:noFill/>
            <a:ln w="9525">
              <a:noFill/>
              <a:miter lim="800000"/>
              <a:headEnd/>
              <a:tailEnd/>
            </a:ln>
          </p:spPr>
          <p:txBody>
            <a:bodyPr wrap="square">
              <a:spAutoFit/>
            </a:bodyPr>
            <a:lstStyle/>
            <a:p>
              <a:pPr>
                <a:spcBef>
                  <a:spcPct val="50000"/>
                </a:spcBef>
              </a:pPr>
              <a:r>
                <a:rPr lang="en-US" sz="2400" dirty="0" smtClean="0">
                  <a:latin typeface="Calibri"/>
                  <a:cs typeface="Calibri"/>
                </a:rPr>
                <a:t>s,</a:t>
              </a:r>
              <a:r>
                <a:rPr lang="en-US" sz="2400" dirty="0" smtClean="0">
                  <a:latin typeface="Calibri"/>
                  <a:cs typeface="Calibri"/>
                  <a:sym typeface="Symbol" pitchFamily="18" charset="2"/>
                </a:rPr>
                <a:t> (s</a:t>
              </a:r>
              <a:r>
                <a:rPr lang="en-US" sz="2400" dirty="0" smtClean="0">
                  <a:latin typeface="Calibri"/>
                  <a:cs typeface="Calibri"/>
                </a:rPr>
                <a:t>),s</a:t>
              </a:r>
              <a:r>
                <a:rPr lang="ja-JP" altLang="en-US" sz="2400" smtClean="0">
                  <a:latin typeface="Calibri"/>
                  <a:cs typeface="Calibri"/>
                </a:rPr>
                <a:t>’</a:t>
              </a:r>
              <a:endParaRPr lang="en-US" sz="2400" dirty="0">
                <a:latin typeface="Calibri"/>
                <a:cs typeface="Calibri"/>
              </a:endParaRPr>
            </a:p>
          </p:txBody>
        </p:sp>
        <p:sp>
          <p:nvSpPr>
            <p:cNvPr id="18"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19"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extLst>
      <p:ext uri="{BB962C8B-B14F-4D97-AF65-F5344CB8AC3E}">
        <p14:creationId xmlns:p14="http://schemas.microsoft.com/office/powerpoint/2010/main" val="581747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85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851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2851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851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851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Extraction</a:t>
            </a:r>
            <a:endParaRPr lang="en-US" dirty="0"/>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87997" y="1295951"/>
            <a:ext cx="6660803" cy="5232887"/>
          </a:xfrm>
          <a:prstGeom prst="rect">
            <a:avLst/>
          </a:prstGeom>
          <a:noFill/>
        </p:spPr>
      </p:pic>
    </p:spTree>
    <p:extLst>
      <p:ext uri="{BB962C8B-B14F-4D97-AF65-F5344CB8AC3E}">
        <p14:creationId xmlns:p14="http://schemas.microsoft.com/office/powerpoint/2010/main" val="155101079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smtClean="0"/>
              <a:t>Computing Actions from Values</a:t>
            </a:r>
          </a:p>
        </p:txBody>
      </p:sp>
      <p:sp>
        <p:nvSpPr>
          <p:cNvPr id="1733635" name="Rectangle 3"/>
          <p:cNvSpPr>
            <a:spLocks noGrp="1" noChangeArrowheads="1"/>
          </p:cNvSpPr>
          <p:nvPr>
            <p:ph idx="1"/>
          </p:nvPr>
        </p:nvSpPr>
        <p:spPr/>
        <p:txBody>
          <a:bodyPr/>
          <a:lstStyle/>
          <a:p>
            <a:r>
              <a:rPr lang="en-US" sz="2800" dirty="0" smtClean="0"/>
              <a:t>Let’s imagine we have the optimal values V*(s)</a:t>
            </a:r>
          </a:p>
          <a:p>
            <a:pPr marL="342882" lvl="1" indent="-342882">
              <a:buClr>
                <a:schemeClr val="accent2"/>
              </a:buClr>
            </a:pPr>
            <a:endParaRPr lang="en-US" sz="2000" dirty="0" smtClean="0"/>
          </a:p>
          <a:p>
            <a:r>
              <a:rPr lang="en-US" sz="2800" dirty="0" smtClean="0"/>
              <a:t>How should we act?</a:t>
            </a:r>
          </a:p>
          <a:p>
            <a:pPr lvl="1"/>
            <a:r>
              <a:rPr lang="en-US" sz="2400" dirty="0" smtClean="0"/>
              <a:t>It’s not obvious!</a:t>
            </a:r>
          </a:p>
          <a:p>
            <a:pPr lvl="1"/>
            <a:endParaRPr lang="en-US" sz="2000" dirty="0" smtClean="0"/>
          </a:p>
          <a:p>
            <a:r>
              <a:rPr lang="en-US" sz="2800" dirty="0" smtClean="0"/>
              <a:t>We need to do a mini-</a:t>
            </a:r>
            <a:r>
              <a:rPr lang="en-US" sz="2800" dirty="0" err="1" smtClean="0"/>
              <a:t>expectimax</a:t>
            </a:r>
            <a:r>
              <a:rPr lang="en-US" sz="2800" dirty="0" smtClean="0"/>
              <a:t> (one step)</a:t>
            </a:r>
          </a:p>
          <a:p>
            <a:pPr lvl="1"/>
            <a:endParaRPr lang="en-US" sz="2000" dirty="0" smtClean="0"/>
          </a:p>
          <a:p>
            <a:pPr lvl="1"/>
            <a:endParaRPr lang="en-US" sz="2000" dirty="0" smtClean="0"/>
          </a:p>
          <a:p>
            <a:pPr lvl="1"/>
            <a:endParaRPr lang="en-US" sz="2000" dirty="0" smtClean="0"/>
          </a:p>
          <a:p>
            <a:pPr lvl="1"/>
            <a:endParaRPr lang="en-US" sz="2000" dirty="0" smtClean="0"/>
          </a:p>
          <a:p>
            <a:r>
              <a:rPr lang="en-US" sz="2800" dirty="0" smtClean="0"/>
              <a:t>This is called </a:t>
            </a:r>
            <a:r>
              <a:rPr lang="en-US" sz="2800" dirty="0" smtClean="0">
                <a:solidFill>
                  <a:srgbClr val="C00000"/>
                </a:solidFill>
              </a:rPr>
              <a:t>policy extraction</a:t>
            </a:r>
            <a:r>
              <a:rPr lang="en-US" sz="2800" dirty="0" smtClean="0"/>
              <a:t>, since it gets the policy implied by the values</a:t>
            </a:r>
          </a:p>
          <a:p>
            <a:pPr lvl="1"/>
            <a:endParaRPr lang="en-US" sz="2400" dirty="0" smtClean="0"/>
          </a:p>
          <a:p>
            <a:pPr lvl="1"/>
            <a:endParaRPr lang="en-US" sz="2400" dirty="0" smtClean="0"/>
          </a:p>
          <a:p>
            <a:pPr lvl="1"/>
            <a:endParaRPr lang="en-US" sz="2400" dirty="0" smtClean="0"/>
          </a:p>
          <a:p>
            <a:pPr lvl="1"/>
            <a:endParaRPr lang="en-US" sz="2400" dirty="0" smtClean="0"/>
          </a:p>
        </p:txBody>
      </p:sp>
      <p:pic>
        <p:nvPicPr>
          <p:cNvPr id="8" name="Picture 7" descr="txp_fig"/>
          <p:cNvPicPr>
            <a:picLocks noChangeAspect="1"/>
          </p:cNvPicPr>
          <p:nvPr>
            <p:custDataLst>
              <p:tags r:id="rId1"/>
            </p:custDataLst>
          </p:nvPr>
        </p:nvPicPr>
        <p:blipFill>
          <a:blip r:embed="rId4" cstate="print"/>
          <a:stretch>
            <a:fillRect/>
          </a:stretch>
        </p:blipFill>
        <p:spPr bwMode="auto">
          <a:xfrm>
            <a:off x="2828004" y="4648200"/>
            <a:ext cx="6392197" cy="685800"/>
          </a:xfrm>
          <a:prstGeom prst="rect">
            <a:avLst/>
          </a:prstGeom>
          <a:noFill/>
          <a:ln/>
          <a:effectLst/>
        </p:spPr>
      </p:pic>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975" t="22147" r="62711" b="41695"/>
          <a:stretch/>
        </p:blipFill>
        <p:spPr bwMode="auto">
          <a:xfrm>
            <a:off x="7934809" y="1295400"/>
            <a:ext cx="364759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txp_fig"/>
          <p:cNvPicPr>
            <a:picLocks noChangeAspect="1"/>
          </p:cNvPicPr>
          <p:nvPr>
            <p:custDataLst>
              <p:tags r:id="rId2"/>
            </p:custDataLst>
          </p:nvPr>
        </p:nvPicPr>
        <p:blipFill>
          <a:blip r:embed="rId6" cstate="print"/>
          <a:stretch>
            <a:fillRect/>
          </a:stretch>
        </p:blipFill>
        <p:spPr bwMode="auto">
          <a:xfrm>
            <a:off x="1432955" y="4683380"/>
            <a:ext cx="1195552" cy="334755"/>
          </a:xfrm>
          <a:prstGeom prst="rect">
            <a:avLst/>
          </a:prstGeom>
          <a:noFill/>
          <a:ln/>
          <a:effectLst/>
        </p:spPr>
      </p:pic>
    </p:spTree>
    <p:extLst>
      <p:ext uri="{BB962C8B-B14F-4D97-AF65-F5344CB8AC3E}">
        <p14:creationId xmlns:p14="http://schemas.microsoft.com/office/powerpoint/2010/main" val="34609511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36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36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363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336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smtClean="0"/>
              <a:t>Computing Actions from Q-Values</a:t>
            </a:r>
          </a:p>
        </p:txBody>
      </p:sp>
      <p:sp>
        <p:nvSpPr>
          <p:cNvPr id="1733635" name="Rectangle 3"/>
          <p:cNvSpPr>
            <a:spLocks noGrp="1" noChangeArrowheads="1"/>
          </p:cNvSpPr>
          <p:nvPr>
            <p:ph idx="1"/>
          </p:nvPr>
        </p:nvSpPr>
        <p:spPr/>
        <p:txBody>
          <a:bodyPr/>
          <a:lstStyle/>
          <a:p>
            <a:r>
              <a:rPr lang="en-US" sz="2800" dirty="0" smtClean="0"/>
              <a:t>Let’s imagine we have the optimal q-values:</a:t>
            </a:r>
          </a:p>
          <a:p>
            <a:endParaRPr lang="en-US" sz="2800" dirty="0" smtClean="0"/>
          </a:p>
          <a:p>
            <a:r>
              <a:rPr lang="en-US" sz="2800" dirty="0" smtClean="0"/>
              <a:t>How should we act?</a:t>
            </a:r>
          </a:p>
          <a:p>
            <a:pPr lvl="1"/>
            <a:r>
              <a:rPr lang="en-US" sz="2400" dirty="0" smtClean="0"/>
              <a:t>Completely trivial to decide!</a:t>
            </a:r>
          </a:p>
          <a:p>
            <a:endParaRPr lang="en-US" sz="2800" dirty="0" smtClean="0"/>
          </a:p>
          <a:p>
            <a:pPr lvl="1"/>
            <a:endParaRPr lang="en-US" sz="2400" dirty="0" smtClean="0"/>
          </a:p>
          <a:p>
            <a:pPr lvl="1"/>
            <a:endParaRPr lang="en-US" sz="2400" dirty="0" smtClean="0"/>
          </a:p>
          <a:p>
            <a:pPr lvl="1"/>
            <a:endParaRPr lang="en-US" sz="2400" dirty="0" smtClean="0"/>
          </a:p>
          <a:p>
            <a:pPr lvl="1"/>
            <a:endParaRPr lang="en-US" sz="2400" dirty="0" smtClean="0"/>
          </a:p>
          <a:p>
            <a:r>
              <a:rPr lang="en-US" sz="2800" dirty="0" smtClean="0"/>
              <a:t>Important lesson: actions are easier to select from q-values than values!</a:t>
            </a:r>
          </a:p>
          <a:p>
            <a:pPr lvl="1"/>
            <a:endParaRPr lang="en-US" sz="2400" dirty="0" smtClean="0"/>
          </a:p>
          <a:p>
            <a:pPr lvl="1"/>
            <a:endParaRPr lang="en-US" sz="2400" dirty="0" smtClean="0"/>
          </a:p>
          <a:p>
            <a:pPr lvl="1"/>
            <a:endParaRPr lang="en-US" sz="2400" dirty="0" smtClean="0"/>
          </a:p>
        </p:txBody>
      </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41" t="20051" r="58223" b="36486"/>
          <a:stretch/>
        </p:blipFill>
        <p:spPr bwMode="auto">
          <a:xfrm>
            <a:off x="7391401" y="1292469"/>
            <a:ext cx="4557347" cy="345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txp_fig"/>
          <p:cNvPicPr>
            <a:picLocks noChangeAspect="1"/>
          </p:cNvPicPr>
          <p:nvPr>
            <p:custDataLst>
              <p:tags r:id="rId1"/>
            </p:custDataLst>
          </p:nvPr>
        </p:nvPicPr>
        <p:blipFill>
          <a:blip r:embed="rId5" cstate="print"/>
          <a:stretch>
            <a:fillRect/>
          </a:stretch>
        </p:blipFill>
        <p:spPr bwMode="auto">
          <a:xfrm>
            <a:off x="3199872" y="3781301"/>
            <a:ext cx="2438928" cy="478221"/>
          </a:xfrm>
          <a:prstGeom prst="rect">
            <a:avLst/>
          </a:prstGeom>
          <a:noFill/>
          <a:ln/>
          <a:effectLst/>
        </p:spPr>
      </p:pic>
      <p:pic>
        <p:nvPicPr>
          <p:cNvPr id="12" name="Picture 11" descr="txp_fig"/>
          <p:cNvPicPr>
            <a:picLocks noChangeAspect="1"/>
          </p:cNvPicPr>
          <p:nvPr>
            <p:custDataLst>
              <p:tags r:id="rId2"/>
            </p:custDataLst>
          </p:nvPr>
        </p:nvPicPr>
        <p:blipFill>
          <a:blip r:embed="rId6" cstate="print"/>
          <a:stretch>
            <a:fillRect/>
          </a:stretch>
        </p:blipFill>
        <p:spPr bwMode="auto">
          <a:xfrm>
            <a:off x="1813955" y="3768976"/>
            <a:ext cx="1195552" cy="334755"/>
          </a:xfrm>
          <a:prstGeom prst="rect">
            <a:avLst/>
          </a:prstGeom>
          <a:noFill/>
          <a:ln/>
          <a:effectLst/>
        </p:spPr>
      </p:pic>
    </p:spTree>
    <p:extLst>
      <p:ext uri="{BB962C8B-B14F-4D97-AF65-F5344CB8AC3E}">
        <p14:creationId xmlns:p14="http://schemas.microsoft.com/office/powerpoint/2010/main" val="25358748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363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36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336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Iteration</a:t>
            </a:r>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2861" y="1448320"/>
            <a:ext cx="7018339" cy="4599534"/>
          </a:xfrm>
          <a:prstGeom prst="rect">
            <a:avLst/>
          </a:prstGeom>
          <a:noFill/>
        </p:spPr>
      </p:pic>
    </p:spTree>
    <p:extLst>
      <p:ext uri="{BB962C8B-B14F-4D97-AF65-F5344CB8AC3E}">
        <p14:creationId xmlns:p14="http://schemas.microsoft.com/office/powerpoint/2010/main" val="357065443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Problems with Value Iteration</a:t>
            </a:r>
            <a:endParaRPr lang="en-US" dirty="0">
              <a:latin typeface="Calibri"/>
              <a:cs typeface="Calibri"/>
            </a:endParaRPr>
          </a:p>
        </p:txBody>
      </p:sp>
      <p:sp>
        <p:nvSpPr>
          <p:cNvPr id="3" name="Content Placeholder 2"/>
          <p:cNvSpPr>
            <a:spLocks noGrp="1"/>
          </p:cNvSpPr>
          <p:nvPr>
            <p:ph idx="1"/>
          </p:nvPr>
        </p:nvSpPr>
        <p:spPr/>
        <p:txBody>
          <a:bodyPr/>
          <a:lstStyle/>
          <a:p>
            <a:r>
              <a:rPr lang="en-US" sz="2800" dirty="0" smtClean="0">
                <a:latin typeface="Calibri"/>
                <a:cs typeface="Calibri"/>
              </a:rPr>
              <a:t>Value iteration repeats the Bellman updates:</a:t>
            </a:r>
          </a:p>
          <a:p>
            <a:endParaRPr lang="en-US" sz="2800" dirty="0" smtClean="0">
              <a:latin typeface="Calibri"/>
              <a:cs typeface="Calibri"/>
            </a:endParaRPr>
          </a:p>
          <a:p>
            <a:endParaRPr lang="en-US" sz="2800" dirty="0" smtClean="0">
              <a:latin typeface="Calibri"/>
              <a:cs typeface="Calibri"/>
            </a:endParaRPr>
          </a:p>
          <a:p>
            <a:endParaRPr lang="en-US" sz="2800" dirty="0" smtClean="0">
              <a:latin typeface="Calibri"/>
              <a:cs typeface="Calibri"/>
            </a:endParaRPr>
          </a:p>
          <a:p>
            <a:r>
              <a:rPr lang="en-US" sz="2800" dirty="0" smtClean="0">
                <a:latin typeface="Calibri"/>
                <a:cs typeface="Calibri"/>
              </a:rPr>
              <a:t>Problem 1: It’s slow – O(S</a:t>
            </a:r>
            <a:r>
              <a:rPr lang="en-US" sz="2800" baseline="30000" dirty="0" smtClean="0">
                <a:latin typeface="Calibri"/>
                <a:cs typeface="Calibri"/>
              </a:rPr>
              <a:t>2</a:t>
            </a:r>
            <a:r>
              <a:rPr lang="en-US" sz="2800" dirty="0" smtClean="0">
                <a:latin typeface="Calibri"/>
                <a:cs typeface="Calibri"/>
              </a:rPr>
              <a:t>A) per iteration</a:t>
            </a:r>
          </a:p>
          <a:p>
            <a:endParaRPr lang="en-US" sz="2800" dirty="0" smtClean="0">
              <a:latin typeface="Calibri"/>
              <a:cs typeface="Calibri"/>
            </a:endParaRPr>
          </a:p>
          <a:p>
            <a:r>
              <a:rPr lang="en-US" sz="2800" dirty="0" smtClean="0">
                <a:latin typeface="Calibri"/>
                <a:cs typeface="Calibri"/>
              </a:rPr>
              <a:t>Problem 2: The “max” at each state rarely changes</a:t>
            </a:r>
          </a:p>
          <a:p>
            <a:endParaRPr lang="en-US" sz="2800" dirty="0" smtClean="0">
              <a:latin typeface="Calibri"/>
              <a:cs typeface="Calibri"/>
            </a:endParaRPr>
          </a:p>
          <a:p>
            <a:r>
              <a:rPr lang="en-US" sz="2800" dirty="0" smtClean="0">
                <a:latin typeface="Calibri"/>
                <a:cs typeface="Calibri"/>
              </a:rPr>
              <a:t>Problem 3: The policy often converges long before the values</a:t>
            </a:r>
          </a:p>
          <a:p>
            <a:pPr lvl="1"/>
            <a:endParaRPr lang="en-US" sz="2400" dirty="0" smtClean="0">
              <a:latin typeface="Calibri"/>
              <a:cs typeface="Calibri"/>
            </a:endParaRPr>
          </a:p>
          <a:p>
            <a:endParaRPr lang="en-US" sz="2400" dirty="0">
              <a:latin typeface="Calibri"/>
              <a:cs typeface="Calibri"/>
            </a:endParaRPr>
          </a:p>
        </p:txBody>
      </p:sp>
      <p:pic>
        <p:nvPicPr>
          <p:cNvPr id="5" name="Picture 4" descr="txp_fig"/>
          <p:cNvPicPr>
            <a:picLocks noChangeAspect="1"/>
          </p:cNvPicPr>
          <p:nvPr>
            <p:custDataLst>
              <p:tags r:id="rId1"/>
            </p:custDataLst>
          </p:nvPr>
        </p:nvPicPr>
        <p:blipFill>
          <a:blip r:embed="rId4" cstate="print"/>
          <a:stretch>
            <a:fillRect/>
          </a:stretch>
        </p:blipFill>
        <p:spPr bwMode="auto">
          <a:xfrm>
            <a:off x="1066801" y="2362200"/>
            <a:ext cx="6629400" cy="630314"/>
          </a:xfrm>
          <a:prstGeom prst="rect">
            <a:avLst/>
          </a:prstGeom>
          <a:noFill/>
          <a:ln/>
          <a:effectLst/>
        </p:spPr>
      </p:pic>
      <p:grpSp>
        <p:nvGrpSpPr>
          <p:cNvPr id="6" name="Group 5"/>
          <p:cNvGrpSpPr>
            <a:grpSpLocks/>
          </p:cNvGrpSpPr>
          <p:nvPr/>
        </p:nvGrpSpPr>
        <p:grpSpPr bwMode="auto">
          <a:xfrm>
            <a:off x="8534400" y="1447800"/>
            <a:ext cx="3048000" cy="2754586"/>
            <a:chOff x="2400" y="1401"/>
            <a:chExt cx="1392" cy="1258"/>
          </a:xfrm>
        </p:grpSpPr>
        <p:sp>
          <p:nvSpPr>
            <p:cNvPr id="7"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8" name="Group 6"/>
            <p:cNvGrpSpPr>
              <a:grpSpLocks/>
            </p:cNvGrpSpPr>
            <p:nvPr/>
          </p:nvGrpSpPr>
          <p:grpSpPr bwMode="auto">
            <a:xfrm>
              <a:off x="2529" y="1617"/>
              <a:ext cx="1263" cy="361"/>
              <a:chOff x="1584" y="1680"/>
              <a:chExt cx="2352" cy="336"/>
            </a:xfrm>
          </p:grpSpPr>
          <p:sp>
            <p:nvSpPr>
              <p:cNvPr id="21" name="Line 7"/>
              <p:cNvSpPr>
                <a:spLocks noChangeShapeType="1"/>
              </p:cNvSpPr>
              <p:nvPr/>
            </p:nvSpPr>
            <p:spPr bwMode="auto">
              <a:xfrm flipH="1">
                <a:off x="1584" y="1680"/>
                <a:ext cx="1152" cy="336"/>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sp>
            <p:nvSpPr>
              <p:cNvPr id="22" name="Line 8"/>
              <p:cNvSpPr>
                <a:spLocks noChangeShapeType="1"/>
              </p:cNvSpPr>
              <p:nvPr/>
            </p:nvSpPr>
            <p:spPr bwMode="auto">
              <a:xfrm>
                <a:off x="2736" y="1680"/>
                <a:ext cx="1200" cy="288"/>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sp>
            <p:nvSpPr>
              <p:cNvPr id="23" name="Line 9"/>
              <p:cNvSpPr>
                <a:spLocks noChangeShapeType="1"/>
              </p:cNvSpPr>
              <p:nvPr/>
            </p:nvSpPr>
            <p:spPr bwMode="auto">
              <a:xfrm flipH="1">
                <a:off x="2304" y="1680"/>
                <a:ext cx="432" cy="336"/>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sp>
            <p:nvSpPr>
              <p:cNvPr id="24" name="Line 10"/>
              <p:cNvSpPr>
                <a:spLocks noChangeShapeType="1"/>
              </p:cNvSpPr>
              <p:nvPr/>
            </p:nvSpPr>
            <p:spPr bwMode="auto">
              <a:xfrm>
                <a:off x="2736" y="1680"/>
                <a:ext cx="432" cy="288"/>
              </a:xfrm>
              <a:prstGeom prst="line">
                <a:avLst/>
              </a:prstGeom>
              <a:noFill/>
              <a:ln w="28575">
                <a:solidFill>
                  <a:srgbClr val="C00000"/>
                </a:solidFill>
                <a:prstDash val="solid"/>
                <a:round/>
                <a:headEnd/>
                <a:tailEnd type="triangle" w="med" len="med"/>
              </a:ln>
            </p:spPr>
            <p:txBody>
              <a:bodyPr/>
              <a:lstStyle/>
              <a:p>
                <a:endParaRPr lang="en-US" sz="2400">
                  <a:latin typeface="Calibri"/>
                  <a:cs typeface="Calibri"/>
                </a:endParaRPr>
              </a:p>
            </p:txBody>
          </p:sp>
        </p:grpSp>
        <p:sp>
          <p:nvSpPr>
            <p:cNvPr id="9"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10" name="Group 12"/>
            <p:cNvGrpSpPr>
              <a:grpSpLocks/>
            </p:cNvGrpSpPr>
            <p:nvPr/>
          </p:nvGrpSpPr>
          <p:grpSpPr bwMode="auto">
            <a:xfrm>
              <a:off x="2400" y="2107"/>
              <a:ext cx="1057" cy="386"/>
              <a:chOff x="1536" y="2400"/>
              <a:chExt cx="1584" cy="624"/>
            </a:xfrm>
          </p:grpSpPr>
          <p:sp>
            <p:nvSpPr>
              <p:cNvPr id="17"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18"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19"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20"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11" name="Text Box 17"/>
            <p:cNvSpPr txBox="1">
              <a:spLocks noChangeArrowheads="1"/>
            </p:cNvSpPr>
            <p:nvPr/>
          </p:nvSpPr>
          <p:spPr bwMode="auto">
            <a:xfrm>
              <a:off x="3061" y="1680"/>
              <a:ext cx="129" cy="211"/>
            </a:xfrm>
            <a:prstGeom prst="rect">
              <a:avLst/>
            </a:prstGeom>
            <a:noFill/>
            <a:ln w="9525">
              <a:noFill/>
              <a:miter lim="800000"/>
              <a:headEnd/>
              <a:tailEnd/>
            </a:ln>
          </p:spPr>
          <p:txBody>
            <a:bodyPr>
              <a:spAutoFit/>
            </a:bodyPr>
            <a:lstStyle/>
            <a:p>
              <a:pPr>
                <a:spcBef>
                  <a:spcPct val="50000"/>
                </a:spcBef>
              </a:pPr>
              <a:r>
                <a:rPr lang="en-US" sz="2400" dirty="0">
                  <a:solidFill>
                    <a:srgbClr val="C00000"/>
                  </a:solidFill>
                  <a:latin typeface="Calibri"/>
                  <a:cs typeface="Calibri"/>
                </a:rPr>
                <a:t>a</a:t>
              </a:r>
            </a:p>
          </p:txBody>
        </p:sp>
        <p:sp>
          <p:nvSpPr>
            <p:cNvPr id="12"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13"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14"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a:latin typeface="Calibri"/>
                  <a:cs typeface="Calibri"/>
                </a:rPr>
                <a:t>’</a:t>
              </a:r>
              <a:endParaRPr lang="en-US" sz="2400" dirty="0">
                <a:latin typeface="Calibri"/>
                <a:cs typeface="Calibri"/>
              </a:endParaRPr>
            </a:p>
          </p:txBody>
        </p:sp>
        <p:sp>
          <p:nvSpPr>
            <p:cNvPr id="15"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16"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
        <p:nvSpPr>
          <p:cNvPr id="25" name="Text Box 28"/>
          <p:cNvSpPr txBox="1">
            <a:spLocks noChangeArrowheads="1"/>
          </p:cNvSpPr>
          <p:nvPr/>
        </p:nvSpPr>
        <p:spPr bwMode="auto">
          <a:xfrm>
            <a:off x="9067800" y="6411919"/>
            <a:ext cx="3048000" cy="369332"/>
          </a:xfrm>
          <a:prstGeom prst="rect">
            <a:avLst/>
          </a:prstGeom>
          <a:noFill/>
          <a:ln w="9525">
            <a:noFill/>
            <a:miter lim="800000"/>
            <a:headEnd/>
            <a:tailEnd/>
          </a:ln>
        </p:spPr>
        <p:txBody>
          <a:bodyPr>
            <a:spAutoFit/>
          </a:bodyPr>
          <a:lstStyle/>
          <a:p>
            <a:pPr algn="r">
              <a:spcBef>
                <a:spcPct val="50000"/>
              </a:spcBef>
            </a:pPr>
            <a:r>
              <a:rPr lang="en-US" dirty="0" smtClean="0">
                <a:solidFill>
                  <a:srgbClr val="CC0000"/>
                </a:solidFill>
                <a:latin typeface="Calibri"/>
                <a:cs typeface="Calibri"/>
              </a:rPr>
              <a:t>[Demo: value iteration (L9D2)]</a:t>
            </a:r>
            <a:endParaRPr lang="en-US" dirty="0">
              <a:solidFill>
                <a:srgbClr val="CC0000"/>
              </a:solidFill>
              <a:latin typeface="Calibri"/>
              <a:cs typeface="Calibri"/>
            </a:endParaRPr>
          </a:p>
        </p:txBody>
      </p:sp>
    </p:spTree>
    <p:extLst>
      <p:ext uri="{BB962C8B-B14F-4D97-AF65-F5344CB8AC3E}">
        <p14:creationId xmlns:p14="http://schemas.microsoft.com/office/powerpoint/2010/main" val="3965133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=0</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793" y="1143000"/>
            <a:ext cx="6206419" cy="5715000"/>
          </a:xfrm>
          <a:prstGeom prst="rect">
            <a:avLst/>
          </a:prstGeom>
        </p:spPr>
      </p:pic>
    </p:spTree>
    <p:extLst>
      <p:ext uri="{BB962C8B-B14F-4D97-AF65-F5344CB8AC3E}">
        <p14:creationId xmlns:p14="http://schemas.microsoft.com/office/powerpoint/2010/main" val="43233013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7.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552" y="1143000"/>
            <a:ext cx="6176911" cy="5715000"/>
          </a:xfrm>
          <a:prstGeom prst="rect">
            <a:avLst/>
          </a:prstGeom>
        </p:spPr>
      </p:pic>
    </p:spTree>
    <p:extLst>
      <p:ext uri="{BB962C8B-B14F-4D97-AF65-F5344CB8AC3E}">
        <p14:creationId xmlns:p14="http://schemas.microsoft.com/office/powerpoint/2010/main" val="206524755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=2</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407" y="1143000"/>
            <a:ext cx="6207201" cy="5715000"/>
          </a:xfrm>
          <a:prstGeom prst="rect">
            <a:avLst/>
          </a:prstGeom>
        </p:spPr>
      </p:pic>
    </p:spTree>
    <p:extLst>
      <p:ext uri="{BB962C8B-B14F-4D97-AF65-F5344CB8AC3E}">
        <p14:creationId xmlns:p14="http://schemas.microsoft.com/office/powerpoint/2010/main" val="41021718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=3</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181" y="1143000"/>
            <a:ext cx="6177643" cy="5715000"/>
          </a:xfrm>
          <a:prstGeom prst="rect">
            <a:avLst/>
          </a:prstGeom>
        </p:spPr>
      </p:pic>
    </p:spTree>
    <p:extLst>
      <p:ext uri="{BB962C8B-B14F-4D97-AF65-F5344CB8AC3E}">
        <p14:creationId xmlns:p14="http://schemas.microsoft.com/office/powerpoint/2010/main" val="25678315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smtClean="0">
                <a:ea typeface="ＭＳ Ｐゴシック" pitchFamily="34" charset="-128"/>
              </a:rPr>
              <a:t>Policies</a:t>
            </a:r>
          </a:p>
        </p:txBody>
      </p:sp>
      <p:pic>
        <p:nvPicPr>
          <p:cNvPr id="26627" name="Picture 4"/>
          <p:cNvPicPr>
            <a:picLocks noChangeAspect="1" noChangeArrowheads="1"/>
          </p:cNvPicPr>
          <p:nvPr/>
        </p:nvPicPr>
        <p:blipFill>
          <a:blip r:embed="rId3" cstate="print"/>
          <a:srcRect/>
          <a:stretch>
            <a:fillRect/>
          </a:stretch>
        </p:blipFill>
        <p:spPr bwMode="auto">
          <a:xfrm>
            <a:off x="7315200" y="1524012"/>
            <a:ext cx="4013200" cy="3057525"/>
          </a:xfrm>
          <a:prstGeom prst="rect">
            <a:avLst/>
          </a:prstGeom>
          <a:noFill/>
          <a:ln w="9525">
            <a:noFill/>
            <a:miter lim="800000"/>
            <a:headEnd/>
            <a:tailEnd/>
          </a:ln>
        </p:spPr>
      </p:pic>
      <p:sp>
        <p:nvSpPr>
          <p:cNvPr id="26628" name="Text Box 5"/>
          <p:cNvSpPr txBox="1">
            <a:spLocks noChangeArrowheads="1"/>
          </p:cNvSpPr>
          <p:nvPr/>
        </p:nvSpPr>
        <p:spPr bwMode="auto">
          <a:xfrm>
            <a:off x="6629400" y="4724406"/>
            <a:ext cx="5105400" cy="830997"/>
          </a:xfrm>
          <a:prstGeom prst="rect">
            <a:avLst/>
          </a:prstGeom>
          <a:noFill/>
          <a:ln w="9525">
            <a:noFill/>
            <a:miter lim="800000"/>
            <a:headEnd/>
            <a:tailEnd/>
          </a:ln>
        </p:spPr>
        <p:txBody>
          <a:bodyPr wrap="square">
            <a:spAutoFit/>
          </a:bodyPr>
          <a:lstStyle/>
          <a:p>
            <a:pPr algn="ctr">
              <a:spcBef>
                <a:spcPct val="50000"/>
              </a:spcBef>
            </a:pPr>
            <a:r>
              <a:rPr lang="en-US" sz="2400" dirty="0">
                <a:latin typeface="Calibri" pitchFamily="34" charset="0"/>
              </a:rPr>
              <a:t>Optimal policy when R(s, a, </a:t>
            </a:r>
            <a:r>
              <a:rPr lang="en-US" sz="2400" dirty="0" smtClean="0">
                <a:latin typeface="Calibri" pitchFamily="34" charset="0"/>
              </a:rPr>
              <a:t>s</a:t>
            </a:r>
            <a:r>
              <a:rPr lang="en-US" altLang="ja-JP" sz="2400" dirty="0" smtClean="0">
                <a:latin typeface="Calibri" pitchFamily="34" charset="0"/>
              </a:rPr>
              <a:t>’) </a:t>
            </a:r>
            <a:r>
              <a:rPr lang="en-US" altLang="ja-JP" sz="2400" dirty="0">
                <a:latin typeface="Calibri" pitchFamily="34" charset="0"/>
              </a:rPr>
              <a:t>= -0.03 for all non-terminals s</a:t>
            </a:r>
            <a:endParaRPr lang="en-US" sz="2400" dirty="0">
              <a:latin typeface="Calibri"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3200" y="1295742"/>
            <a:ext cx="5410200" cy="3162994"/>
          </a:xfrm>
          <a:prstGeom prst="rect">
            <a:avLst/>
          </a:prstGeom>
          <a:noFill/>
        </p:spPr>
      </p:pic>
      <p:sp>
        <p:nvSpPr>
          <p:cNvPr id="26626" name="Rectangle 3"/>
          <p:cNvSpPr>
            <a:spLocks noGrp="1" noChangeArrowheads="1"/>
          </p:cNvSpPr>
          <p:nvPr>
            <p:ph idx="1"/>
          </p:nvPr>
        </p:nvSpPr>
        <p:spPr>
          <a:xfrm>
            <a:off x="304800" y="1447803"/>
            <a:ext cx="6400800" cy="4525963"/>
          </a:xfrm>
        </p:spPr>
        <p:txBody>
          <a:bodyPr/>
          <a:lstStyle/>
          <a:p>
            <a:r>
              <a:rPr lang="en-US" sz="2400" dirty="0" smtClean="0">
                <a:ea typeface="ＭＳ Ｐゴシック" pitchFamily="34" charset="-128"/>
              </a:rPr>
              <a:t>In deterministic single-agent search problems, we wanted an optimal </a:t>
            </a:r>
            <a:r>
              <a:rPr lang="en-US" sz="2400" dirty="0" smtClean="0">
                <a:solidFill>
                  <a:srgbClr val="CC0000"/>
                </a:solidFill>
                <a:ea typeface="ＭＳ Ｐゴシック" pitchFamily="34" charset="-128"/>
              </a:rPr>
              <a:t>plan</a:t>
            </a:r>
            <a:r>
              <a:rPr lang="en-US" sz="2400" dirty="0" smtClean="0">
                <a:ea typeface="ＭＳ Ｐゴシック" pitchFamily="34" charset="-128"/>
              </a:rPr>
              <a:t>, or sequence of actions, from start to a goal</a:t>
            </a:r>
          </a:p>
          <a:p>
            <a:endParaRPr lang="en-US" sz="2400" dirty="0" smtClean="0">
              <a:ea typeface="ＭＳ Ｐゴシック" pitchFamily="34" charset="-128"/>
            </a:endParaRPr>
          </a:p>
          <a:p>
            <a:r>
              <a:rPr lang="en-US" sz="2400" dirty="0" smtClean="0">
                <a:ea typeface="ＭＳ Ｐゴシック" pitchFamily="34" charset="-128"/>
              </a:rPr>
              <a:t>For MDPs, we want an optimal </a:t>
            </a:r>
            <a:r>
              <a:rPr lang="en-US" sz="2400" dirty="0" smtClean="0">
                <a:solidFill>
                  <a:srgbClr val="CC0000"/>
                </a:solidFill>
                <a:ea typeface="ＭＳ Ｐゴシック" pitchFamily="34" charset="-128"/>
              </a:rPr>
              <a:t>policy </a:t>
            </a:r>
            <a:r>
              <a:rPr lang="en-US" sz="2400" dirty="0" smtClean="0">
                <a:solidFill>
                  <a:srgbClr val="CC0000"/>
                </a:solidFill>
                <a:ea typeface="ＭＳ Ｐゴシック" pitchFamily="34" charset="-128"/>
                <a:sym typeface="Symbol" pitchFamily="18" charset="2"/>
              </a:rPr>
              <a:t>*: S → A</a:t>
            </a:r>
          </a:p>
          <a:p>
            <a:pPr lvl="1"/>
            <a:r>
              <a:rPr lang="en-US" sz="2000" dirty="0" smtClean="0">
                <a:ea typeface="ＭＳ Ｐゴシック" pitchFamily="34" charset="-128"/>
                <a:sym typeface="Symbol" pitchFamily="18" charset="2"/>
              </a:rPr>
              <a:t>A policy  gives an action for each state</a:t>
            </a:r>
          </a:p>
          <a:p>
            <a:pPr lvl="1"/>
            <a:r>
              <a:rPr lang="en-US" sz="2000" dirty="0" smtClean="0">
                <a:ea typeface="ＭＳ Ｐゴシック" pitchFamily="34" charset="-128"/>
                <a:sym typeface="Symbol" pitchFamily="18" charset="2"/>
              </a:rPr>
              <a:t>An optimal policy is one that maximizes        expected utility if followed</a:t>
            </a:r>
          </a:p>
          <a:p>
            <a:pPr lvl="1"/>
            <a:r>
              <a:rPr lang="en-US" sz="2000" dirty="0" smtClean="0">
                <a:ea typeface="ＭＳ Ｐゴシック" pitchFamily="34" charset="-128"/>
                <a:sym typeface="Symbol" pitchFamily="18" charset="2"/>
              </a:rPr>
              <a:t>An explicit policy defines a reflex agent</a:t>
            </a:r>
          </a:p>
          <a:p>
            <a:pPr lvl="1"/>
            <a:endParaRPr lang="en-US" sz="2000" dirty="0" smtClean="0">
              <a:ea typeface="ＭＳ Ｐゴシック" pitchFamily="34" charset="-128"/>
              <a:sym typeface="Symbol" pitchFamily="18" charset="2"/>
            </a:endParaRPr>
          </a:p>
          <a:p>
            <a:r>
              <a:rPr lang="en-US" sz="2400" dirty="0" err="1" smtClean="0">
                <a:ea typeface="ＭＳ Ｐゴシック" pitchFamily="34" charset="-128"/>
                <a:sym typeface="Symbol" pitchFamily="18" charset="2"/>
              </a:rPr>
              <a:t>Expectimax</a:t>
            </a:r>
            <a:r>
              <a:rPr lang="en-US" sz="2400" dirty="0" smtClean="0">
                <a:ea typeface="ＭＳ Ｐゴシック" pitchFamily="34" charset="-128"/>
                <a:sym typeface="Symbol" pitchFamily="18" charset="2"/>
              </a:rPr>
              <a:t> didn’t compute entire policies</a:t>
            </a:r>
          </a:p>
          <a:p>
            <a:pPr lvl="1"/>
            <a:r>
              <a:rPr lang="en-US" sz="2000" dirty="0" smtClean="0">
                <a:ea typeface="ＭＳ Ｐゴシック" pitchFamily="34" charset="-128"/>
                <a:sym typeface="Symbol" pitchFamily="18" charset="2"/>
              </a:rPr>
              <a:t>It computed the action for a single state only</a:t>
            </a:r>
          </a:p>
          <a:p>
            <a:pPr lvl="1"/>
            <a:endParaRPr lang="en-US" sz="2000" dirty="0" smtClean="0">
              <a:ea typeface="ＭＳ Ｐゴシック" pitchFamily="34" charset="-128"/>
              <a:sym typeface="Symbol" pitchFamily="18" charset="2"/>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=4</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57101"/>
            <a:ext cx="6172200" cy="5700901"/>
          </a:xfrm>
          <a:prstGeom prst="rect">
            <a:avLst/>
          </a:prstGeom>
        </p:spPr>
      </p:pic>
    </p:spTree>
    <p:extLst>
      <p:ext uri="{BB962C8B-B14F-4D97-AF65-F5344CB8AC3E}">
        <p14:creationId xmlns:p14="http://schemas.microsoft.com/office/powerpoint/2010/main" val="206224585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=5</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651" y="1143007"/>
            <a:ext cx="6186713" cy="5714999"/>
          </a:xfrm>
          <a:prstGeom prst="rect">
            <a:avLst/>
          </a:prstGeom>
        </p:spPr>
      </p:pic>
    </p:spTree>
    <p:extLst>
      <p:ext uri="{BB962C8B-B14F-4D97-AF65-F5344CB8AC3E}">
        <p14:creationId xmlns:p14="http://schemas.microsoft.com/office/powerpoint/2010/main" val="293238292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=6</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79" y="1173174"/>
            <a:ext cx="6154057" cy="5684833"/>
          </a:xfrm>
          <a:prstGeom prst="rect">
            <a:avLst/>
          </a:prstGeom>
        </p:spPr>
      </p:pic>
    </p:spTree>
    <p:extLst>
      <p:ext uri="{BB962C8B-B14F-4D97-AF65-F5344CB8AC3E}">
        <p14:creationId xmlns:p14="http://schemas.microsoft.com/office/powerpoint/2010/main" val="80203413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=7</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48034"/>
            <a:ext cx="6172200" cy="5709965"/>
          </a:xfrm>
          <a:prstGeom prst="rect">
            <a:avLst/>
          </a:prstGeom>
        </p:spPr>
      </p:pic>
    </p:spTree>
    <p:extLst>
      <p:ext uri="{BB962C8B-B14F-4D97-AF65-F5344CB8AC3E}">
        <p14:creationId xmlns:p14="http://schemas.microsoft.com/office/powerpoint/2010/main" val="167450267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=8</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75226"/>
            <a:ext cx="6172200" cy="5682775"/>
          </a:xfrm>
          <a:prstGeom prst="rect">
            <a:avLst/>
          </a:prstGeom>
        </p:spPr>
      </p:pic>
    </p:spTree>
    <p:extLst>
      <p:ext uri="{BB962C8B-B14F-4D97-AF65-F5344CB8AC3E}">
        <p14:creationId xmlns:p14="http://schemas.microsoft.com/office/powerpoint/2010/main" val="259309663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=9</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200" y="1157224"/>
            <a:ext cx="6179605" cy="5700776"/>
          </a:xfrm>
          <a:prstGeom prst="rect">
            <a:avLst/>
          </a:prstGeom>
        </p:spPr>
      </p:pic>
    </p:spTree>
    <p:extLst>
      <p:ext uri="{BB962C8B-B14F-4D97-AF65-F5344CB8AC3E}">
        <p14:creationId xmlns:p14="http://schemas.microsoft.com/office/powerpoint/2010/main" val="82962956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=10</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32" y="1143000"/>
            <a:ext cx="6196551" cy="5715000"/>
          </a:xfrm>
          <a:prstGeom prst="rect">
            <a:avLst/>
          </a:prstGeom>
        </p:spPr>
      </p:pic>
    </p:spTree>
    <p:extLst>
      <p:ext uri="{BB962C8B-B14F-4D97-AF65-F5344CB8AC3E}">
        <p14:creationId xmlns:p14="http://schemas.microsoft.com/office/powerpoint/2010/main" val="258081788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=11</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38308"/>
            <a:ext cx="6172200" cy="5719693"/>
          </a:xfrm>
          <a:prstGeom prst="rect">
            <a:avLst/>
          </a:prstGeom>
        </p:spPr>
      </p:pic>
    </p:spTree>
    <p:extLst>
      <p:ext uri="{BB962C8B-B14F-4D97-AF65-F5344CB8AC3E}">
        <p14:creationId xmlns:p14="http://schemas.microsoft.com/office/powerpoint/2010/main" val="39074233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=12</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32" y="1143000"/>
            <a:ext cx="6196551" cy="5715000"/>
          </a:xfrm>
          <a:prstGeom prst="rect">
            <a:avLst/>
          </a:prstGeom>
        </p:spPr>
      </p:pic>
    </p:spTree>
    <p:extLst>
      <p:ext uri="{BB962C8B-B14F-4D97-AF65-F5344CB8AC3E}">
        <p14:creationId xmlns:p14="http://schemas.microsoft.com/office/powerpoint/2010/main" val="296016318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t>
            </a:r>
            <a:r>
              <a:rPr lang="en-US" dirty="0" smtClean="0"/>
              <a:t>=100</a:t>
            </a:r>
            <a:endParaRPr lang="en-US" dirty="0"/>
          </a:p>
        </p:txBody>
      </p:sp>
      <p:sp>
        <p:nvSpPr>
          <p:cNvPr id="5" name="TextBox 4"/>
          <p:cNvSpPr txBox="1"/>
          <p:nvPr/>
        </p:nvSpPr>
        <p:spPr>
          <a:xfrm>
            <a:off x="9906001" y="5934676"/>
            <a:ext cx="2286000" cy="923330"/>
          </a:xfrm>
          <a:prstGeom prst="rect">
            <a:avLst/>
          </a:prstGeom>
          <a:noFill/>
        </p:spPr>
        <p:txBody>
          <a:bodyPr wrap="square" rtlCol="0">
            <a:spAutoFit/>
          </a:bodyPr>
          <a:lstStyle/>
          <a:p>
            <a:r>
              <a:rPr lang="en-US" dirty="0" smtClean="0">
                <a:latin typeface="Calibri"/>
                <a:cs typeface="Calibri"/>
              </a:rPr>
              <a:t>Noise = 0.2</a:t>
            </a:r>
          </a:p>
          <a:p>
            <a:r>
              <a:rPr lang="en-US" dirty="0" smtClean="0">
                <a:latin typeface="Calibri"/>
                <a:cs typeface="Calibri"/>
              </a:rPr>
              <a:t>Discount = 0.9</a:t>
            </a:r>
          </a:p>
          <a:p>
            <a:r>
              <a:rPr lang="en-US" dirty="0" smtClean="0">
                <a:latin typeface="Calibri"/>
                <a:cs typeface="Calibri"/>
              </a:rPr>
              <a:t>Living reward = 0</a:t>
            </a:r>
            <a:endParaRPr lang="en-US" dirty="0">
              <a:latin typeface="Calibri"/>
              <a:cs typeface="Calibri"/>
            </a:endParaRPr>
          </a:p>
        </p:txBody>
      </p:sp>
      <p:pic>
        <p:nvPicPr>
          <p:cNvPr id="3" name="Picture 2" descr="Screen Shot 2014-08-10 at 7.4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747" y="1130419"/>
            <a:ext cx="6190508" cy="5727581"/>
          </a:xfrm>
          <a:prstGeom prst="rect">
            <a:avLst/>
          </a:prstGeom>
        </p:spPr>
      </p:pic>
    </p:spTree>
    <p:extLst>
      <p:ext uri="{BB962C8B-B14F-4D97-AF65-F5344CB8AC3E}">
        <p14:creationId xmlns:p14="http://schemas.microsoft.com/office/powerpoint/2010/main" val="35307509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smtClean="0">
                <a:ea typeface="ＭＳ Ｐゴシック" pitchFamily="34" charset="-128"/>
                <a:sym typeface="Symbol" pitchFamily="18" charset="2"/>
              </a:rPr>
              <a:t>Optimal Policies</a:t>
            </a:r>
          </a:p>
        </p:txBody>
      </p:sp>
      <p:pic>
        <p:nvPicPr>
          <p:cNvPr id="1723396" name="Picture 4"/>
          <p:cNvPicPr>
            <a:picLocks noChangeAspect="1" noChangeArrowheads="1"/>
          </p:cNvPicPr>
          <p:nvPr/>
        </p:nvPicPr>
        <p:blipFill>
          <a:blip r:embed="rId3" cstate="print"/>
          <a:srcRect r="1050"/>
          <a:stretch>
            <a:fillRect/>
          </a:stretch>
        </p:blipFill>
        <p:spPr bwMode="auto">
          <a:xfrm>
            <a:off x="7239000" y="1360487"/>
            <a:ext cx="2766237" cy="2100262"/>
          </a:xfrm>
          <a:prstGeom prst="rect">
            <a:avLst/>
          </a:prstGeom>
          <a:noFill/>
          <a:ln w="9525">
            <a:noFill/>
            <a:miter lim="800000"/>
            <a:headEnd/>
            <a:tailEnd/>
          </a:ln>
        </p:spPr>
      </p:pic>
      <p:pic>
        <p:nvPicPr>
          <p:cNvPr id="28676" name="Picture 5"/>
          <p:cNvPicPr>
            <a:picLocks noChangeAspect="1" noChangeArrowheads="1"/>
          </p:cNvPicPr>
          <p:nvPr/>
        </p:nvPicPr>
        <p:blipFill>
          <a:blip r:embed="rId4" cstate="print"/>
          <a:srcRect/>
          <a:stretch>
            <a:fillRect/>
          </a:stretch>
        </p:blipFill>
        <p:spPr bwMode="auto">
          <a:xfrm>
            <a:off x="2209803" y="1360499"/>
            <a:ext cx="2795588" cy="2109787"/>
          </a:xfrm>
          <a:prstGeom prst="rect">
            <a:avLst/>
          </a:prstGeom>
          <a:noFill/>
          <a:ln w="9525">
            <a:noFill/>
            <a:miter lim="800000"/>
            <a:headEnd/>
            <a:tailEnd/>
          </a:ln>
        </p:spPr>
      </p:pic>
      <p:pic>
        <p:nvPicPr>
          <p:cNvPr id="1723398" name="Picture 6"/>
          <p:cNvPicPr>
            <a:picLocks noChangeAspect="1" noChangeArrowheads="1"/>
          </p:cNvPicPr>
          <p:nvPr/>
        </p:nvPicPr>
        <p:blipFill>
          <a:blip r:embed="rId5" cstate="print"/>
          <a:srcRect r="1141"/>
          <a:stretch>
            <a:fillRect/>
          </a:stretch>
        </p:blipFill>
        <p:spPr bwMode="auto">
          <a:xfrm>
            <a:off x="2233621" y="4165599"/>
            <a:ext cx="2763689" cy="2090738"/>
          </a:xfrm>
          <a:prstGeom prst="rect">
            <a:avLst/>
          </a:prstGeom>
          <a:noFill/>
          <a:ln w="9525">
            <a:noFill/>
            <a:miter lim="800000"/>
            <a:headEnd/>
            <a:tailEnd/>
          </a:ln>
        </p:spPr>
      </p:pic>
      <p:pic>
        <p:nvPicPr>
          <p:cNvPr id="1723399" name="Picture 7"/>
          <p:cNvPicPr>
            <a:picLocks noChangeAspect="1" noChangeArrowheads="1"/>
          </p:cNvPicPr>
          <p:nvPr/>
        </p:nvPicPr>
        <p:blipFill>
          <a:blip r:embed="rId6" cstate="print"/>
          <a:srcRect r="1521"/>
          <a:stretch>
            <a:fillRect/>
          </a:stretch>
        </p:blipFill>
        <p:spPr bwMode="auto">
          <a:xfrm>
            <a:off x="7262821" y="4165611"/>
            <a:ext cx="2753057" cy="2100263"/>
          </a:xfrm>
          <a:prstGeom prst="rect">
            <a:avLst/>
          </a:prstGeom>
          <a:noFill/>
          <a:ln w="9525">
            <a:noFill/>
            <a:miter lim="800000"/>
            <a:headEnd/>
            <a:tailEnd/>
          </a:ln>
        </p:spPr>
      </p:pic>
      <p:sp>
        <p:nvSpPr>
          <p:cNvPr id="1723400" name="Text Box 8"/>
          <p:cNvSpPr txBox="1">
            <a:spLocks noChangeArrowheads="1"/>
          </p:cNvSpPr>
          <p:nvPr/>
        </p:nvSpPr>
        <p:spPr bwMode="auto">
          <a:xfrm>
            <a:off x="8024813" y="6313493"/>
            <a:ext cx="1295400" cy="369332"/>
          </a:xfrm>
          <a:prstGeom prst="rect">
            <a:avLst/>
          </a:prstGeom>
          <a:noFill/>
          <a:ln w="9525">
            <a:noFill/>
            <a:miter lim="800000"/>
            <a:headEnd/>
            <a:tailEnd/>
          </a:ln>
        </p:spPr>
        <p:txBody>
          <a:bodyPr>
            <a:spAutoFit/>
          </a:bodyPr>
          <a:lstStyle/>
          <a:p>
            <a:pPr>
              <a:spcBef>
                <a:spcPct val="50000"/>
              </a:spcBef>
            </a:pPr>
            <a:r>
              <a:rPr lang="en-US" dirty="0">
                <a:latin typeface="Calibri"/>
                <a:cs typeface="Calibri"/>
              </a:rPr>
              <a:t>R(s) = -2.0</a:t>
            </a:r>
          </a:p>
        </p:txBody>
      </p:sp>
      <p:sp>
        <p:nvSpPr>
          <p:cNvPr id="1723401" name="Text Box 9"/>
          <p:cNvSpPr txBox="1">
            <a:spLocks noChangeArrowheads="1"/>
          </p:cNvSpPr>
          <p:nvPr/>
        </p:nvSpPr>
        <p:spPr bwMode="auto">
          <a:xfrm>
            <a:off x="3048003" y="6299206"/>
            <a:ext cx="1347788" cy="369332"/>
          </a:xfrm>
          <a:prstGeom prst="rect">
            <a:avLst/>
          </a:prstGeom>
          <a:noFill/>
          <a:ln w="9525">
            <a:noFill/>
            <a:miter lim="800000"/>
            <a:headEnd/>
            <a:tailEnd/>
          </a:ln>
        </p:spPr>
        <p:txBody>
          <a:bodyPr>
            <a:spAutoFit/>
          </a:bodyPr>
          <a:lstStyle/>
          <a:p>
            <a:pPr>
              <a:spcBef>
                <a:spcPct val="50000"/>
              </a:spcBef>
            </a:pPr>
            <a:r>
              <a:rPr lang="en-US">
                <a:latin typeface="Calibri"/>
                <a:cs typeface="Calibri"/>
              </a:rPr>
              <a:t>R(s) = -0.4</a:t>
            </a:r>
          </a:p>
        </p:txBody>
      </p:sp>
      <p:sp>
        <p:nvSpPr>
          <p:cNvPr id="1723402" name="Text Box 10"/>
          <p:cNvSpPr txBox="1">
            <a:spLocks noChangeArrowheads="1"/>
          </p:cNvSpPr>
          <p:nvPr/>
        </p:nvSpPr>
        <p:spPr bwMode="auto">
          <a:xfrm>
            <a:off x="7977188" y="3494087"/>
            <a:ext cx="16764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R(s) = -0.03</a:t>
            </a:r>
          </a:p>
        </p:txBody>
      </p:sp>
      <p:sp>
        <p:nvSpPr>
          <p:cNvPr id="28682" name="Text Box 11"/>
          <p:cNvSpPr txBox="1">
            <a:spLocks noChangeArrowheads="1"/>
          </p:cNvSpPr>
          <p:nvPr/>
        </p:nvSpPr>
        <p:spPr bwMode="auto">
          <a:xfrm>
            <a:off x="2947988" y="3494091"/>
            <a:ext cx="1447800" cy="369332"/>
          </a:xfrm>
          <a:prstGeom prst="rect">
            <a:avLst/>
          </a:prstGeom>
          <a:noFill/>
          <a:ln w="9525">
            <a:noFill/>
            <a:miter lim="800000"/>
            <a:headEnd/>
            <a:tailEnd/>
          </a:ln>
        </p:spPr>
        <p:txBody>
          <a:bodyPr>
            <a:spAutoFit/>
          </a:bodyPr>
          <a:lstStyle/>
          <a:p>
            <a:pPr>
              <a:spcBef>
                <a:spcPct val="50000"/>
              </a:spcBef>
            </a:pPr>
            <a:r>
              <a:rPr lang="en-US">
                <a:latin typeface="Calibri"/>
                <a:cs typeface="Calibri"/>
              </a:rPr>
              <a:t>R(s) = -0.01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33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234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233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234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33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3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00" grpId="0"/>
      <p:bldP spid="1723401" grpId="0"/>
      <p:bldP spid="172340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Policy Iteration</a:t>
            </a:r>
          </a:p>
        </p:txBody>
      </p:sp>
      <p:sp>
        <p:nvSpPr>
          <p:cNvPr id="1761283" name="Rectangle 3"/>
          <p:cNvSpPr>
            <a:spLocks noGrp="1" noChangeArrowheads="1"/>
          </p:cNvSpPr>
          <p:nvPr>
            <p:ph idx="1"/>
          </p:nvPr>
        </p:nvSpPr>
        <p:spPr/>
        <p:txBody>
          <a:bodyPr/>
          <a:lstStyle/>
          <a:p>
            <a:r>
              <a:rPr lang="en-US" sz="2800" dirty="0" smtClean="0"/>
              <a:t>Alternative approach for optimal values:</a:t>
            </a:r>
          </a:p>
          <a:p>
            <a:pPr lvl="1"/>
            <a:r>
              <a:rPr lang="en-US" sz="2400" dirty="0" smtClean="0">
                <a:solidFill>
                  <a:srgbClr val="CC0000"/>
                </a:solidFill>
              </a:rPr>
              <a:t>Step 1: Policy evaluation: </a:t>
            </a:r>
            <a:r>
              <a:rPr lang="en-US" sz="2400" dirty="0" smtClean="0"/>
              <a:t>calculate utilities for some fixed policy (not optimal utilities!) until convergence</a:t>
            </a:r>
          </a:p>
          <a:p>
            <a:pPr lvl="1"/>
            <a:r>
              <a:rPr lang="en-US" sz="2400" dirty="0" smtClean="0">
                <a:solidFill>
                  <a:srgbClr val="CC0000"/>
                </a:solidFill>
              </a:rPr>
              <a:t>Step 2: Policy improvement: </a:t>
            </a:r>
            <a:r>
              <a:rPr lang="en-US" sz="2400" dirty="0" smtClean="0"/>
              <a:t>update policy using one-step look-ahead with resulting converged (but not optimal!) utilities as future values</a:t>
            </a:r>
          </a:p>
          <a:p>
            <a:pPr lvl="1"/>
            <a:r>
              <a:rPr lang="en-US" sz="2400" dirty="0" smtClean="0"/>
              <a:t>Repeat steps until policy converges</a:t>
            </a:r>
          </a:p>
          <a:p>
            <a:pPr lvl="1"/>
            <a:endParaRPr lang="en-US" sz="2400" dirty="0" smtClean="0"/>
          </a:p>
          <a:p>
            <a:r>
              <a:rPr lang="en-US" sz="2800" dirty="0" smtClean="0"/>
              <a:t>This is </a:t>
            </a:r>
            <a:r>
              <a:rPr lang="en-US" sz="2800" dirty="0" smtClean="0">
                <a:solidFill>
                  <a:srgbClr val="CC0000"/>
                </a:solidFill>
              </a:rPr>
              <a:t>policy iteration</a:t>
            </a:r>
          </a:p>
          <a:p>
            <a:pPr lvl="1"/>
            <a:r>
              <a:rPr lang="en-US" sz="2400" dirty="0" smtClean="0"/>
              <a:t>It’s still optimal!</a:t>
            </a:r>
          </a:p>
          <a:p>
            <a:pPr lvl="1"/>
            <a:r>
              <a:rPr lang="en-US" sz="2400" dirty="0" smtClean="0"/>
              <a:t>Can converge (much) faster under some conditions</a:t>
            </a:r>
          </a:p>
        </p:txBody>
      </p:sp>
    </p:spTree>
    <p:extLst>
      <p:ext uri="{BB962C8B-B14F-4D97-AF65-F5344CB8AC3E}">
        <p14:creationId xmlns:p14="http://schemas.microsoft.com/office/powerpoint/2010/main" val="40437816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2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12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12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128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6128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612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Policy Iteration</a:t>
            </a:r>
          </a:p>
        </p:txBody>
      </p:sp>
      <p:sp>
        <p:nvSpPr>
          <p:cNvPr id="1762307" name="Rectangle 3"/>
          <p:cNvSpPr>
            <a:spLocks noGrp="1" noChangeArrowheads="1"/>
          </p:cNvSpPr>
          <p:nvPr>
            <p:ph idx="1"/>
          </p:nvPr>
        </p:nvSpPr>
        <p:spPr/>
        <p:txBody>
          <a:bodyPr/>
          <a:lstStyle/>
          <a:p>
            <a:pPr lvl="3"/>
            <a:endParaRPr lang="en-US" sz="1200" dirty="0" smtClean="0"/>
          </a:p>
          <a:p>
            <a:r>
              <a:rPr lang="en-US" sz="2400" dirty="0" smtClean="0"/>
              <a:t>Evaluation: For fixed current policy </a:t>
            </a:r>
            <a:r>
              <a:rPr lang="en-US" sz="2400" dirty="0" smtClean="0">
                <a:sym typeface="Symbol" pitchFamily="18" charset="2"/>
              </a:rPr>
              <a:t>, find values with policy evaluation:</a:t>
            </a:r>
          </a:p>
          <a:p>
            <a:pPr lvl="1"/>
            <a:r>
              <a:rPr lang="en-US" sz="2000" dirty="0" smtClean="0">
                <a:sym typeface="Symbol" pitchFamily="18" charset="2"/>
              </a:rPr>
              <a:t>Iterate until values converge:</a:t>
            </a:r>
          </a:p>
          <a:p>
            <a:endParaRPr lang="en-US" sz="2400" dirty="0" smtClean="0">
              <a:sym typeface="Symbol" pitchFamily="18" charset="2"/>
            </a:endParaRPr>
          </a:p>
          <a:p>
            <a:endParaRPr lang="en-US" sz="2400" dirty="0" smtClean="0">
              <a:sym typeface="Symbol" pitchFamily="18" charset="2"/>
            </a:endParaRPr>
          </a:p>
          <a:p>
            <a:endParaRPr lang="en-US" sz="2400" dirty="0" smtClean="0">
              <a:sym typeface="Symbol" pitchFamily="18" charset="2"/>
            </a:endParaRPr>
          </a:p>
          <a:p>
            <a:r>
              <a:rPr lang="en-US" sz="2400" dirty="0" smtClean="0"/>
              <a:t>Improvement: For fixed values, get a better policy using policy extraction</a:t>
            </a:r>
          </a:p>
          <a:p>
            <a:pPr lvl="1"/>
            <a:r>
              <a:rPr lang="en-US" sz="2000" dirty="0" smtClean="0"/>
              <a:t>One-step look-ahead:</a:t>
            </a:r>
          </a:p>
          <a:p>
            <a:endParaRPr lang="en-US" sz="2400" dirty="0" smtClean="0">
              <a:sym typeface="Symbol" pitchFamily="18" charset="2"/>
            </a:endParaRPr>
          </a:p>
        </p:txBody>
      </p:sp>
      <p:pic>
        <p:nvPicPr>
          <p:cNvPr id="9" name="Picture 8" descr="txp_fig"/>
          <p:cNvPicPr>
            <a:picLocks noChangeAspect="1"/>
          </p:cNvPicPr>
          <p:nvPr>
            <p:custDataLst>
              <p:tags r:id="rId1"/>
            </p:custDataLst>
          </p:nvPr>
        </p:nvPicPr>
        <p:blipFill>
          <a:blip r:embed="rId4" cstate="print"/>
          <a:stretch>
            <a:fillRect/>
          </a:stretch>
        </p:blipFill>
        <p:spPr bwMode="auto">
          <a:xfrm>
            <a:off x="2026211" y="2743212"/>
            <a:ext cx="7834776" cy="690721"/>
          </a:xfrm>
          <a:prstGeom prst="rect">
            <a:avLst/>
          </a:prstGeom>
          <a:noFill/>
          <a:ln/>
          <a:effectLst/>
        </p:spPr>
      </p:pic>
      <p:pic>
        <p:nvPicPr>
          <p:cNvPr id="10" name="Picture 9" descr="txp_fig"/>
          <p:cNvPicPr>
            <a:picLocks noChangeAspect="1"/>
          </p:cNvPicPr>
          <p:nvPr>
            <p:custDataLst>
              <p:tags r:id="rId2"/>
            </p:custDataLst>
          </p:nvPr>
        </p:nvPicPr>
        <p:blipFill>
          <a:blip r:embed="rId5" cstate="print"/>
          <a:stretch>
            <a:fillRect/>
          </a:stretch>
        </p:blipFill>
        <p:spPr bwMode="auto">
          <a:xfrm>
            <a:off x="2030095" y="4921262"/>
            <a:ext cx="7215495" cy="641061"/>
          </a:xfrm>
          <a:prstGeom prst="rect">
            <a:avLst/>
          </a:prstGeom>
          <a:noFill/>
          <a:ln/>
          <a:effectLst/>
        </p:spPr>
      </p:pic>
    </p:spTree>
    <p:extLst>
      <p:ext uri="{BB962C8B-B14F-4D97-AF65-F5344CB8AC3E}">
        <p14:creationId xmlns:p14="http://schemas.microsoft.com/office/powerpoint/2010/main" val="4250819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230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62307">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Comparison</a:t>
            </a:r>
          </a:p>
        </p:txBody>
      </p:sp>
      <p:sp>
        <p:nvSpPr>
          <p:cNvPr id="33795" name="Rectangle 3"/>
          <p:cNvSpPr>
            <a:spLocks noGrp="1" noChangeArrowheads="1"/>
          </p:cNvSpPr>
          <p:nvPr>
            <p:ph idx="1"/>
          </p:nvPr>
        </p:nvSpPr>
        <p:spPr>
          <a:xfrm>
            <a:off x="457200" y="1447800"/>
            <a:ext cx="11201400" cy="5257800"/>
          </a:xfrm>
        </p:spPr>
        <p:txBody>
          <a:bodyPr/>
          <a:lstStyle/>
          <a:p>
            <a:r>
              <a:rPr lang="en-US" sz="2400" dirty="0" smtClean="0"/>
              <a:t>Both value iteration and policy iteration compute the same thing (all optimal values)</a:t>
            </a:r>
          </a:p>
          <a:p>
            <a:pPr lvl="3"/>
            <a:endParaRPr lang="en-US" sz="1200" dirty="0" smtClean="0"/>
          </a:p>
          <a:p>
            <a:r>
              <a:rPr lang="en-US" sz="2400" dirty="0" smtClean="0"/>
              <a:t>In value iteration:</a:t>
            </a:r>
          </a:p>
          <a:p>
            <a:pPr lvl="1"/>
            <a:r>
              <a:rPr lang="en-US" sz="2200" dirty="0" smtClean="0"/>
              <a:t>Every iteration updates both the values and (implicitly) the policy</a:t>
            </a:r>
          </a:p>
          <a:p>
            <a:pPr lvl="1"/>
            <a:r>
              <a:rPr lang="en-US" sz="2200" dirty="0" smtClean="0"/>
              <a:t>We don’t track the policy, but taking the max over actions implicitly </a:t>
            </a:r>
            <a:r>
              <a:rPr lang="en-US" sz="2200" dirty="0" err="1" smtClean="0"/>
              <a:t>recomputes</a:t>
            </a:r>
            <a:r>
              <a:rPr lang="en-US" sz="2200" dirty="0" smtClean="0"/>
              <a:t> it</a:t>
            </a:r>
          </a:p>
          <a:p>
            <a:pPr lvl="3"/>
            <a:endParaRPr lang="en-US" sz="1200" dirty="0" smtClean="0"/>
          </a:p>
          <a:p>
            <a:r>
              <a:rPr lang="en-US" sz="2400" dirty="0" smtClean="0"/>
              <a:t>In policy iteration:</a:t>
            </a:r>
          </a:p>
          <a:p>
            <a:pPr lvl="1"/>
            <a:r>
              <a:rPr lang="en-US" sz="2200" dirty="0" smtClean="0"/>
              <a:t>We do several passes that update utilities with fixed policy (each pass is fast because we consider only one action, not all of them)</a:t>
            </a:r>
          </a:p>
          <a:p>
            <a:pPr lvl="1"/>
            <a:r>
              <a:rPr lang="en-US" sz="2200" dirty="0" smtClean="0"/>
              <a:t>After the policy is evaluated, a new policy is chosen (slow like a value iteration pass)</a:t>
            </a:r>
          </a:p>
          <a:p>
            <a:pPr lvl="1"/>
            <a:r>
              <a:rPr lang="en-US" sz="2200" dirty="0" smtClean="0"/>
              <a:t>The new policy will be better (or we’re done)</a:t>
            </a:r>
          </a:p>
          <a:p>
            <a:pPr lvl="4"/>
            <a:endParaRPr lang="en-US" sz="1200" dirty="0" smtClean="0"/>
          </a:p>
          <a:p>
            <a:pPr>
              <a:spcBef>
                <a:spcPts val="1200"/>
              </a:spcBef>
            </a:pPr>
            <a:r>
              <a:rPr lang="en-US" sz="2400" dirty="0" smtClean="0"/>
              <a:t>Both are dynamic programs for solving MDPs</a:t>
            </a:r>
          </a:p>
        </p:txBody>
      </p:sp>
    </p:spTree>
    <p:extLst>
      <p:ext uri="{BB962C8B-B14F-4D97-AF65-F5344CB8AC3E}">
        <p14:creationId xmlns:p14="http://schemas.microsoft.com/office/powerpoint/2010/main" val="3281673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79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9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7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609600" y="228600"/>
            <a:ext cx="10972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5pPr>
            <a:lvl6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6pPr>
            <a:lvl7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7pPr>
            <a:lvl8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8pPr>
            <a:lvl9pPr fontAlgn="base">
              <a:spcBef>
                <a:spcPct val="0"/>
              </a:spcBef>
              <a:spcAft>
                <a:spcPct val="0"/>
              </a:spcAft>
              <a:buClr>
                <a:srgbClr val="000000"/>
              </a:buClr>
              <a:buSzPct val="100000"/>
              <a:buFont typeface="Arial"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ＭＳ Ｐゴシック" charset="0"/>
                <a:cs typeface="DejaVu Sans" charset="0"/>
              </a:defRPr>
            </a:lvl9pPr>
          </a:lstStyle>
          <a:p>
            <a:pPr algn="ctr">
              <a:lnSpc>
                <a:spcPct val="104000"/>
              </a:lnSpc>
            </a:pPr>
            <a:r>
              <a:rPr lang="en-US" sz="4400"/>
              <a:t>Asynchronous Value Iteration*</a:t>
            </a:r>
          </a:p>
        </p:txBody>
      </p:sp>
      <p:sp>
        <p:nvSpPr>
          <p:cNvPr id="23554" name="Text Box 2"/>
          <p:cNvSpPr txBox="1">
            <a:spLocks noChangeArrowheads="1"/>
          </p:cNvSpPr>
          <p:nvPr/>
        </p:nvSpPr>
        <p:spPr bwMode="auto">
          <a:xfrm>
            <a:off x="609600" y="1600200"/>
            <a:ext cx="109728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1pPr>
            <a:lvl2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5pPr>
            <a:lvl6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6pPr>
            <a:lvl7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7pPr>
            <a:lvl8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8pPr>
            <a:lvl9pPr fontAlgn="base">
              <a:spcBef>
                <a:spcPct val="0"/>
              </a:spcBef>
              <a:spcAft>
                <a:spcPct val="0"/>
              </a:spcAft>
              <a:buClr>
                <a:srgbClr val="000000"/>
              </a:buClr>
              <a:buSzPct val="100000"/>
              <a:buFont typeface="Arial"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ea typeface="ＭＳ Ｐゴシック" charset="0"/>
                <a:cs typeface="DejaVu Sans" charset="0"/>
              </a:defRPr>
            </a:lvl9pPr>
          </a:lstStyle>
          <a:p>
            <a:pPr>
              <a:lnSpc>
                <a:spcPct val="104000"/>
              </a:lnSpc>
              <a:spcBef>
                <a:spcPts val="600"/>
              </a:spcBef>
              <a:buClr>
                <a:srgbClr val="333399"/>
              </a:buClr>
              <a:buFont typeface="Wingdings" charset="0"/>
              <a:buChar char=""/>
            </a:pPr>
            <a:r>
              <a:rPr lang="en-US" sz="2400">
                <a:solidFill>
                  <a:srgbClr val="333399"/>
                </a:solidFill>
              </a:rPr>
              <a:t>In value iteration, we update every state in each iteration</a:t>
            </a:r>
          </a:p>
          <a:p>
            <a:pPr>
              <a:lnSpc>
                <a:spcPct val="104000"/>
              </a:lnSpc>
              <a:spcBef>
                <a:spcPts val="600"/>
              </a:spcBef>
              <a:buClr>
                <a:srgbClr val="333399"/>
              </a:buClr>
              <a:buFont typeface="Wingdings" charset="0"/>
              <a:buNone/>
            </a:pPr>
            <a:endParaRPr lang="en-US" sz="2400">
              <a:solidFill>
                <a:srgbClr val="333399"/>
              </a:solidFill>
            </a:endParaRPr>
          </a:p>
          <a:p>
            <a:pPr lvl="1">
              <a:lnSpc>
                <a:spcPct val="104000"/>
              </a:lnSpc>
              <a:spcBef>
                <a:spcPts val="600"/>
              </a:spcBef>
              <a:buClr>
                <a:srgbClr val="333399"/>
              </a:buClr>
              <a:buFont typeface="Wingdings" charset="0"/>
              <a:buChar char=""/>
            </a:pPr>
            <a:r>
              <a:rPr lang="en-US" sz="2400">
                <a:solidFill>
                  <a:srgbClr val="333399"/>
                </a:solidFill>
              </a:rPr>
              <a:t>Actually, </a:t>
            </a:r>
            <a:r>
              <a:rPr lang="en-US" sz="2400" i="1">
                <a:solidFill>
                  <a:srgbClr val="333399"/>
                </a:solidFill>
              </a:rPr>
              <a:t>any</a:t>
            </a:r>
            <a:r>
              <a:rPr lang="en-US" sz="2400">
                <a:solidFill>
                  <a:srgbClr val="333399"/>
                </a:solidFill>
              </a:rPr>
              <a:t> sequences of Bellman updates will converge if every state is visited infinitely often</a:t>
            </a:r>
          </a:p>
          <a:p>
            <a:pPr>
              <a:lnSpc>
                <a:spcPct val="104000"/>
              </a:lnSpc>
              <a:spcBef>
                <a:spcPts val="600"/>
              </a:spcBef>
              <a:buClr>
                <a:srgbClr val="333399"/>
              </a:buClr>
              <a:buFont typeface="Wingdings" charset="0"/>
              <a:buNone/>
            </a:pPr>
            <a:endParaRPr lang="en-US" sz="2400">
              <a:solidFill>
                <a:srgbClr val="333399"/>
              </a:solidFill>
            </a:endParaRPr>
          </a:p>
          <a:p>
            <a:pPr>
              <a:lnSpc>
                <a:spcPct val="104000"/>
              </a:lnSpc>
              <a:spcBef>
                <a:spcPts val="600"/>
              </a:spcBef>
              <a:buClr>
                <a:srgbClr val="333399"/>
              </a:buClr>
              <a:buFont typeface="Wingdings" charset="0"/>
              <a:buChar char=""/>
            </a:pPr>
            <a:r>
              <a:rPr lang="en-US" sz="2400">
                <a:solidFill>
                  <a:srgbClr val="333399"/>
                </a:solidFill>
              </a:rPr>
              <a:t>In fact, we can update the policy as seldom or often as we like, and we will still converge</a:t>
            </a:r>
          </a:p>
          <a:p>
            <a:pPr>
              <a:lnSpc>
                <a:spcPct val="104000"/>
              </a:lnSpc>
              <a:spcBef>
                <a:spcPts val="600"/>
              </a:spcBef>
              <a:buClr>
                <a:srgbClr val="333399"/>
              </a:buClr>
              <a:buFont typeface="Wingdings" charset="0"/>
              <a:buNone/>
            </a:pPr>
            <a:endParaRPr lang="en-US" sz="2400">
              <a:solidFill>
                <a:srgbClr val="333399"/>
              </a:solidFill>
            </a:endParaRPr>
          </a:p>
          <a:p>
            <a:pPr>
              <a:lnSpc>
                <a:spcPct val="104000"/>
              </a:lnSpc>
              <a:spcBef>
                <a:spcPts val="600"/>
              </a:spcBef>
              <a:buClr>
                <a:srgbClr val="333399"/>
              </a:buClr>
              <a:buFont typeface="Wingdings" charset="0"/>
              <a:buChar char=""/>
            </a:pPr>
            <a:r>
              <a:rPr lang="en-US" sz="2400">
                <a:solidFill>
                  <a:srgbClr val="333399"/>
                </a:solidFill>
              </a:rPr>
              <a:t>Idea: Update states whose value we expect to change:</a:t>
            </a:r>
          </a:p>
          <a:p>
            <a:pPr>
              <a:lnSpc>
                <a:spcPct val="104000"/>
              </a:lnSpc>
              <a:spcBef>
                <a:spcPts val="600"/>
              </a:spcBef>
              <a:buClr>
                <a:srgbClr val="333399"/>
              </a:buClr>
              <a:buFont typeface="Wingdings" charset="0"/>
              <a:buNone/>
            </a:pPr>
            <a:r>
              <a:rPr lang="en-US" sz="2400">
                <a:solidFill>
                  <a:srgbClr val="333399"/>
                </a:solidFill>
              </a:rPr>
              <a:t>	If                         is large then update predecessors of s</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1" y="5638800"/>
            <a:ext cx="2104571"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8937863"/>
      </p:ext>
    </p:extLst>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MDP Algorithms</a:t>
            </a:r>
            <a:endParaRPr lang="en-US" dirty="0"/>
          </a:p>
        </p:txBody>
      </p:sp>
      <p:sp>
        <p:nvSpPr>
          <p:cNvPr id="3" name="Content Placeholder 2"/>
          <p:cNvSpPr>
            <a:spLocks noGrp="1"/>
          </p:cNvSpPr>
          <p:nvPr>
            <p:ph idx="1"/>
          </p:nvPr>
        </p:nvSpPr>
        <p:spPr/>
        <p:txBody>
          <a:bodyPr/>
          <a:lstStyle/>
          <a:p>
            <a:r>
              <a:rPr lang="en-US" sz="2800" dirty="0" smtClean="0"/>
              <a:t>So you want to….</a:t>
            </a:r>
          </a:p>
          <a:p>
            <a:pPr lvl="1"/>
            <a:r>
              <a:rPr lang="en-US" sz="2400" dirty="0" smtClean="0"/>
              <a:t>Compute optimal values: use value iteration or policy iteration</a:t>
            </a:r>
          </a:p>
          <a:p>
            <a:pPr lvl="1"/>
            <a:r>
              <a:rPr lang="en-US" sz="2400" dirty="0" smtClean="0"/>
              <a:t>Compute values for a particular policy: use policy evaluation</a:t>
            </a:r>
          </a:p>
          <a:p>
            <a:pPr lvl="1"/>
            <a:r>
              <a:rPr lang="en-US" sz="2400" dirty="0" smtClean="0"/>
              <a:t>Turn your values into a policy: use policy extraction (one-step </a:t>
            </a:r>
            <a:r>
              <a:rPr lang="en-US" sz="2400" dirty="0" err="1" smtClean="0"/>
              <a:t>lookahead</a:t>
            </a:r>
            <a:r>
              <a:rPr lang="en-US" sz="2400" dirty="0" smtClean="0"/>
              <a:t>)</a:t>
            </a:r>
          </a:p>
          <a:p>
            <a:pPr lvl="1"/>
            <a:endParaRPr lang="en-US" sz="2400" dirty="0" smtClean="0"/>
          </a:p>
          <a:p>
            <a:r>
              <a:rPr lang="en-US" sz="2800" dirty="0" smtClean="0"/>
              <a:t>These all look the same!</a:t>
            </a:r>
          </a:p>
          <a:p>
            <a:pPr lvl="1"/>
            <a:r>
              <a:rPr lang="en-US" sz="2400" dirty="0" smtClean="0"/>
              <a:t>They basically are – they are all variations of Bellman updates</a:t>
            </a:r>
          </a:p>
          <a:p>
            <a:pPr lvl="1"/>
            <a:r>
              <a:rPr lang="en-US" sz="2400" dirty="0" smtClean="0"/>
              <a:t>They all use one-step </a:t>
            </a:r>
            <a:r>
              <a:rPr lang="en-US" sz="2400" dirty="0" err="1" smtClean="0"/>
              <a:t>lookahead</a:t>
            </a:r>
            <a:r>
              <a:rPr lang="en-US" sz="2400" dirty="0" smtClean="0"/>
              <a:t> </a:t>
            </a:r>
            <a:r>
              <a:rPr lang="en-US" sz="2400" dirty="0" err="1" smtClean="0"/>
              <a:t>expectimax</a:t>
            </a:r>
            <a:r>
              <a:rPr lang="en-US" sz="2400" dirty="0" smtClean="0"/>
              <a:t> fragments</a:t>
            </a:r>
          </a:p>
          <a:p>
            <a:pPr lvl="1"/>
            <a:r>
              <a:rPr lang="en-US" sz="2400" dirty="0" smtClean="0"/>
              <a:t>They differ only in whether we plug in a fixed policy or max over actions</a:t>
            </a:r>
          </a:p>
        </p:txBody>
      </p:sp>
    </p:spTree>
    <p:extLst>
      <p:ext uri="{BB962C8B-B14F-4D97-AF65-F5344CB8AC3E}">
        <p14:creationId xmlns:p14="http://schemas.microsoft.com/office/powerpoint/2010/main" val="846075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Bandits</a:t>
            </a:r>
            <a:endParaRPr lang="en-US"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5400" y="1447800"/>
            <a:ext cx="3048000" cy="3048000"/>
          </a:xfrm>
          <a:prstGeom prst="rect">
            <a:avLst/>
          </a:prstGeom>
          <a:noFill/>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7200" y="1371600"/>
            <a:ext cx="2743200" cy="3048000"/>
          </a:xfrm>
          <a:prstGeom prst="rect">
            <a:avLst/>
          </a:prstGeom>
          <a:noFill/>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00600" y="3049893"/>
            <a:ext cx="2819400" cy="3501414"/>
          </a:xfrm>
          <a:prstGeom prst="rect">
            <a:avLst/>
          </a:prstGeom>
          <a:noFill/>
        </p:spPr>
      </p:pic>
    </p:spTree>
    <p:extLst>
      <p:ext uri="{BB962C8B-B14F-4D97-AF65-F5344CB8AC3E}">
        <p14:creationId xmlns:p14="http://schemas.microsoft.com/office/powerpoint/2010/main" val="138965263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Double-Bandit MDP</a:t>
            </a:r>
            <a:endParaRPr lang="en-US" dirty="0"/>
          </a:p>
        </p:txBody>
      </p:sp>
      <p:sp>
        <p:nvSpPr>
          <p:cNvPr id="3" name="Content Placeholder 2"/>
          <p:cNvSpPr>
            <a:spLocks noGrp="1"/>
          </p:cNvSpPr>
          <p:nvPr>
            <p:ph idx="1"/>
          </p:nvPr>
        </p:nvSpPr>
        <p:spPr>
          <a:xfrm>
            <a:off x="406400" y="1371600"/>
            <a:ext cx="11379200" cy="4729164"/>
          </a:xfrm>
        </p:spPr>
        <p:txBody>
          <a:bodyPr/>
          <a:lstStyle/>
          <a:p>
            <a:r>
              <a:rPr lang="en-US" sz="2400" dirty="0" smtClean="0"/>
              <a:t>Actions: </a:t>
            </a:r>
            <a:r>
              <a:rPr lang="en-US" sz="2400" i="1" dirty="0" smtClean="0">
                <a:solidFill>
                  <a:srgbClr val="3333FF"/>
                </a:solidFill>
              </a:rPr>
              <a:t>Blue</a:t>
            </a:r>
            <a:r>
              <a:rPr lang="en-US" sz="2400" i="1" dirty="0" smtClean="0"/>
              <a:t>, </a:t>
            </a:r>
            <a:r>
              <a:rPr lang="en-US" sz="2400" i="1" dirty="0" smtClean="0">
                <a:solidFill>
                  <a:srgbClr val="C00000"/>
                </a:solidFill>
              </a:rPr>
              <a:t>Red</a:t>
            </a:r>
          </a:p>
          <a:p>
            <a:r>
              <a:rPr lang="en-US" sz="2400" dirty="0" smtClean="0"/>
              <a:t>States: </a:t>
            </a:r>
            <a:r>
              <a:rPr lang="en-US" sz="2400" dirty="0" smtClean="0">
                <a:solidFill>
                  <a:srgbClr val="008000"/>
                </a:solidFill>
              </a:rPr>
              <a:t>Win</a:t>
            </a:r>
            <a:r>
              <a:rPr lang="en-US" sz="2400" dirty="0" smtClean="0">
                <a:solidFill>
                  <a:schemeClr val="tx1"/>
                </a:solidFill>
              </a:rPr>
              <a:t>, Lose</a:t>
            </a:r>
            <a:endParaRPr lang="en-US" sz="2400" dirty="0">
              <a:solidFill>
                <a:schemeClr val="tx1"/>
              </a:solidFill>
            </a:endParaRPr>
          </a:p>
        </p:txBody>
      </p:sp>
      <p:sp>
        <p:nvSpPr>
          <p:cNvPr id="5" name="Oval 4"/>
          <p:cNvSpPr/>
          <p:nvPr/>
        </p:nvSpPr>
        <p:spPr>
          <a:xfrm>
            <a:off x="3276600" y="3276601"/>
            <a:ext cx="685800" cy="685800"/>
          </a:xfrm>
          <a:prstGeom prst="ellipse">
            <a:avLst/>
          </a:prstGeom>
          <a:solidFill>
            <a:schemeClr val="bg1"/>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8000"/>
                </a:solidFill>
                <a:latin typeface="Calibri" pitchFamily="34" charset="0"/>
              </a:rPr>
              <a:t>W</a:t>
            </a:r>
            <a:endParaRPr lang="en-US" sz="2800" dirty="0">
              <a:solidFill>
                <a:srgbClr val="008000"/>
              </a:solidFill>
              <a:latin typeface="Calibri" pitchFamily="34" charset="0"/>
            </a:endParaRPr>
          </a:p>
        </p:txBody>
      </p:sp>
      <p:sp>
        <p:nvSpPr>
          <p:cNvPr id="6" name="Oval 5"/>
          <p:cNvSpPr/>
          <p:nvPr/>
        </p:nvSpPr>
        <p:spPr>
          <a:xfrm>
            <a:off x="8229600" y="3276601"/>
            <a:ext cx="685800" cy="6858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alibri" pitchFamily="34" charset="0"/>
              </a:rPr>
              <a:t>L</a:t>
            </a:r>
            <a:endParaRPr lang="en-US" sz="2800" dirty="0">
              <a:solidFill>
                <a:schemeClr val="tx1"/>
              </a:solidFill>
              <a:latin typeface="Calibri" pitchFamily="34" charset="0"/>
            </a:endParaRPr>
          </a:p>
        </p:txBody>
      </p:sp>
      <p:cxnSp>
        <p:nvCxnSpPr>
          <p:cNvPr id="8" name="Curved Connector 7"/>
          <p:cNvCxnSpPr>
            <a:stCxn id="5" idx="0"/>
            <a:endCxn id="6" idx="1"/>
          </p:cNvCxnSpPr>
          <p:nvPr/>
        </p:nvCxnSpPr>
        <p:spPr>
          <a:xfrm rot="16200000" flipH="1">
            <a:off x="5924557" y="971557"/>
            <a:ext cx="100433" cy="4710533"/>
          </a:xfrm>
          <a:prstGeom prst="curvedConnector3">
            <a:avLst>
              <a:gd name="adj1" fmla="val -822914"/>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5" idx="0"/>
            <a:endCxn id="5" idx="6"/>
          </p:cNvCxnSpPr>
          <p:nvPr/>
        </p:nvCxnSpPr>
        <p:spPr>
          <a:xfrm rot="16200000" flipH="1">
            <a:off x="3619501" y="3276603"/>
            <a:ext cx="342900" cy="342900"/>
          </a:xfrm>
          <a:prstGeom prst="curvedConnector4">
            <a:avLst>
              <a:gd name="adj1" fmla="val -87180"/>
              <a:gd name="adj2" fmla="val 338462"/>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Curved Connector 17"/>
          <p:cNvCxnSpPr>
            <a:stCxn id="6" idx="4"/>
            <a:endCxn id="5" idx="5"/>
          </p:cNvCxnSpPr>
          <p:nvPr/>
        </p:nvCxnSpPr>
        <p:spPr>
          <a:xfrm rot="5400000" flipH="1">
            <a:off x="6167025" y="1556921"/>
            <a:ext cx="100433" cy="4710533"/>
          </a:xfrm>
          <a:prstGeom prst="curvedConnector3">
            <a:avLst>
              <a:gd name="adj1" fmla="val -927967"/>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9" name="Curved Connector 13"/>
          <p:cNvCxnSpPr>
            <a:stCxn id="6" idx="4"/>
            <a:endCxn id="6" idx="2"/>
          </p:cNvCxnSpPr>
          <p:nvPr/>
        </p:nvCxnSpPr>
        <p:spPr>
          <a:xfrm rot="5400000" flipH="1">
            <a:off x="8229601" y="3619507"/>
            <a:ext cx="342900" cy="342900"/>
          </a:xfrm>
          <a:prstGeom prst="curvedConnector4">
            <a:avLst>
              <a:gd name="adj1" fmla="val -84616"/>
              <a:gd name="adj2" fmla="val 325641"/>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6" idx="6"/>
            <a:endCxn id="5" idx="4"/>
          </p:cNvCxnSpPr>
          <p:nvPr/>
        </p:nvCxnSpPr>
        <p:spPr>
          <a:xfrm flipH="1">
            <a:off x="3619503" y="3619501"/>
            <a:ext cx="5295900" cy="342900"/>
          </a:xfrm>
          <a:prstGeom prst="curvedConnector4">
            <a:avLst>
              <a:gd name="adj1" fmla="val -7681"/>
              <a:gd name="adj2" fmla="val 589178"/>
            </a:avLst>
          </a:prstGeom>
          <a:ln w="5715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 name="Curved Connector 13"/>
          <p:cNvCxnSpPr>
            <a:stCxn id="5" idx="4"/>
            <a:endCxn id="5" idx="2"/>
          </p:cNvCxnSpPr>
          <p:nvPr/>
        </p:nvCxnSpPr>
        <p:spPr>
          <a:xfrm rot="5400000" flipH="1">
            <a:off x="3276601" y="3619507"/>
            <a:ext cx="342900" cy="342900"/>
          </a:xfrm>
          <a:prstGeom prst="curvedConnector4">
            <a:avLst>
              <a:gd name="adj1" fmla="val -376924"/>
              <a:gd name="adj2" fmla="val 415385"/>
            </a:avLst>
          </a:prstGeom>
          <a:ln w="5715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600200" y="3962401"/>
            <a:ext cx="609600" cy="1200328"/>
          </a:xfrm>
          <a:prstGeom prst="rect">
            <a:avLst/>
          </a:prstGeom>
          <a:noFill/>
        </p:spPr>
        <p:txBody>
          <a:bodyPr wrap="square" rtlCol="0">
            <a:spAutoFit/>
          </a:bodyPr>
          <a:lstStyle/>
          <a:p>
            <a:r>
              <a:rPr lang="en-US" sz="2400" dirty="0" smtClean="0">
                <a:solidFill>
                  <a:srgbClr val="008000"/>
                </a:solidFill>
                <a:latin typeface="Calibri" pitchFamily="34" charset="0"/>
              </a:rPr>
              <a:t>$1</a:t>
            </a:r>
          </a:p>
          <a:p>
            <a:endParaRPr lang="en-US" sz="2400" dirty="0" smtClean="0">
              <a:latin typeface="Calibri" pitchFamily="34" charset="0"/>
            </a:endParaRPr>
          </a:p>
          <a:p>
            <a:r>
              <a:rPr lang="en-US" sz="2400" dirty="0" smtClean="0">
                <a:latin typeface="Calibri" pitchFamily="34" charset="0"/>
              </a:rPr>
              <a:t>1.0</a:t>
            </a:r>
            <a:endParaRPr lang="en-US" sz="2400" dirty="0">
              <a:latin typeface="Calibri" pitchFamily="34" charset="0"/>
            </a:endParaRPr>
          </a:p>
        </p:txBody>
      </p:sp>
      <p:sp>
        <p:nvSpPr>
          <p:cNvPr id="79" name="TextBox 78"/>
          <p:cNvSpPr txBox="1"/>
          <p:nvPr/>
        </p:nvSpPr>
        <p:spPr>
          <a:xfrm>
            <a:off x="9448800" y="3886201"/>
            <a:ext cx="609600" cy="1200328"/>
          </a:xfrm>
          <a:prstGeom prst="rect">
            <a:avLst/>
          </a:prstGeom>
          <a:noFill/>
        </p:spPr>
        <p:txBody>
          <a:bodyPr wrap="square" rtlCol="0">
            <a:spAutoFit/>
          </a:bodyPr>
          <a:lstStyle/>
          <a:p>
            <a:r>
              <a:rPr lang="en-US" sz="2400" dirty="0" smtClean="0">
                <a:solidFill>
                  <a:srgbClr val="008000"/>
                </a:solidFill>
                <a:latin typeface="Calibri" pitchFamily="34" charset="0"/>
              </a:rPr>
              <a:t>$1</a:t>
            </a:r>
          </a:p>
          <a:p>
            <a:endParaRPr lang="en-US" sz="2400" dirty="0" smtClean="0">
              <a:latin typeface="Calibri" pitchFamily="34" charset="0"/>
            </a:endParaRPr>
          </a:p>
          <a:p>
            <a:r>
              <a:rPr lang="en-US" sz="2400" dirty="0" smtClean="0">
                <a:latin typeface="Calibri" pitchFamily="34" charset="0"/>
              </a:rPr>
              <a:t>1.0</a:t>
            </a:r>
            <a:endParaRPr lang="en-US" sz="2400" dirty="0">
              <a:latin typeface="Calibri" pitchFamily="34" charset="0"/>
            </a:endParaRPr>
          </a:p>
        </p:txBody>
      </p:sp>
      <p:sp>
        <p:nvSpPr>
          <p:cNvPr id="80" name="TextBox 79"/>
          <p:cNvSpPr txBox="1"/>
          <p:nvPr/>
        </p:nvSpPr>
        <p:spPr>
          <a:xfrm>
            <a:off x="5334000" y="1976747"/>
            <a:ext cx="2133600" cy="461665"/>
          </a:xfrm>
          <a:prstGeom prst="rect">
            <a:avLst/>
          </a:prstGeom>
          <a:noFill/>
        </p:spPr>
        <p:txBody>
          <a:bodyPr wrap="square" rtlCol="0">
            <a:spAutoFit/>
          </a:bodyPr>
          <a:lstStyle/>
          <a:p>
            <a:r>
              <a:rPr lang="en-US" sz="2400" dirty="0" smtClean="0">
                <a:latin typeface="Calibri" pitchFamily="34" charset="0"/>
              </a:rPr>
              <a:t>0.25 	</a:t>
            </a:r>
            <a:r>
              <a:rPr lang="en-US" sz="2400" dirty="0" smtClean="0">
                <a:solidFill>
                  <a:srgbClr val="008000"/>
                </a:solidFill>
                <a:latin typeface="Calibri" pitchFamily="34" charset="0"/>
              </a:rPr>
              <a:t>$0</a:t>
            </a:r>
            <a:endParaRPr lang="en-US" sz="2400" dirty="0">
              <a:latin typeface="Calibri" pitchFamily="34" charset="0"/>
            </a:endParaRPr>
          </a:p>
        </p:txBody>
      </p:sp>
      <p:sp>
        <p:nvSpPr>
          <p:cNvPr id="81" name="TextBox 80"/>
          <p:cNvSpPr txBox="1"/>
          <p:nvPr/>
        </p:nvSpPr>
        <p:spPr>
          <a:xfrm>
            <a:off x="4800600" y="2826615"/>
            <a:ext cx="2133600" cy="830997"/>
          </a:xfrm>
          <a:prstGeom prst="rect">
            <a:avLst/>
          </a:prstGeom>
          <a:noFill/>
        </p:spPr>
        <p:txBody>
          <a:bodyPr wrap="square" rtlCol="0">
            <a:spAutoFit/>
          </a:bodyPr>
          <a:lstStyle/>
          <a:p>
            <a:r>
              <a:rPr lang="en-US" sz="2400" dirty="0" smtClean="0">
                <a:latin typeface="Calibri" pitchFamily="34" charset="0"/>
              </a:rPr>
              <a:t>0.75 </a:t>
            </a:r>
          </a:p>
          <a:p>
            <a:r>
              <a:rPr lang="en-US" sz="2400" dirty="0" smtClean="0">
                <a:solidFill>
                  <a:srgbClr val="008000"/>
                </a:solidFill>
                <a:latin typeface="Calibri" pitchFamily="34" charset="0"/>
              </a:rPr>
              <a:t>$2</a:t>
            </a:r>
            <a:endParaRPr lang="en-US" sz="2400" dirty="0">
              <a:latin typeface="Calibri" pitchFamily="34" charset="0"/>
            </a:endParaRPr>
          </a:p>
        </p:txBody>
      </p:sp>
      <p:sp>
        <p:nvSpPr>
          <p:cNvPr id="82" name="TextBox 81"/>
          <p:cNvSpPr txBox="1"/>
          <p:nvPr/>
        </p:nvSpPr>
        <p:spPr>
          <a:xfrm>
            <a:off x="5486400" y="4343412"/>
            <a:ext cx="2133600" cy="461665"/>
          </a:xfrm>
          <a:prstGeom prst="rect">
            <a:avLst/>
          </a:prstGeom>
          <a:noFill/>
        </p:spPr>
        <p:txBody>
          <a:bodyPr wrap="square" rtlCol="0">
            <a:spAutoFit/>
          </a:bodyPr>
          <a:lstStyle/>
          <a:p>
            <a:r>
              <a:rPr lang="en-US" sz="2400" dirty="0" smtClean="0">
                <a:latin typeface="Calibri" pitchFamily="34" charset="0"/>
              </a:rPr>
              <a:t>0.75 	</a:t>
            </a:r>
            <a:r>
              <a:rPr lang="en-US" sz="2400" dirty="0" smtClean="0">
                <a:solidFill>
                  <a:srgbClr val="008000"/>
                </a:solidFill>
                <a:latin typeface="Calibri" pitchFamily="34" charset="0"/>
              </a:rPr>
              <a:t>$2</a:t>
            </a:r>
            <a:endParaRPr lang="en-US" sz="2400" dirty="0">
              <a:latin typeface="Calibri" pitchFamily="34" charset="0"/>
            </a:endParaRPr>
          </a:p>
        </p:txBody>
      </p:sp>
      <p:sp>
        <p:nvSpPr>
          <p:cNvPr id="83" name="TextBox 82"/>
          <p:cNvSpPr txBox="1"/>
          <p:nvPr/>
        </p:nvSpPr>
        <p:spPr>
          <a:xfrm>
            <a:off x="6858000" y="3352807"/>
            <a:ext cx="2133600" cy="830997"/>
          </a:xfrm>
          <a:prstGeom prst="rect">
            <a:avLst/>
          </a:prstGeom>
          <a:noFill/>
        </p:spPr>
        <p:txBody>
          <a:bodyPr wrap="square" rtlCol="0">
            <a:spAutoFit/>
          </a:bodyPr>
          <a:lstStyle/>
          <a:p>
            <a:r>
              <a:rPr lang="en-US" sz="2400" dirty="0" smtClean="0">
                <a:latin typeface="Calibri" pitchFamily="34" charset="0"/>
              </a:rPr>
              <a:t>0.25 </a:t>
            </a:r>
          </a:p>
          <a:p>
            <a:r>
              <a:rPr lang="en-US" sz="2400" dirty="0" smtClean="0">
                <a:solidFill>
                  <a:srgbClr val="008000"/>
                </a:solidFill>
                <a:latin typeface="Calibri" pitchFamily="34" charset="0"/>
              </a:rPr>
              <a:t>$0</a:t>
            </a:r>
            <a:endParaRPr lang="en-US" sz="2400" dirty="0">
              <a:latin typeface="Calibri" pitchFamily="34" charset="0"/>
            </a:endParaRPr>
          </a:p>
        </p:txBody>
      </p:sp>
      <p:sp>
        <p:nvSpPr>
          <p:cNvPr id="84" name="Rounded Rectangle 83"/>
          <p:cNvSpPr/>
          <p:nvPr/>
        </p:nvSpPr>
        <p:spPr>
          <a:xfrm>
            <a:off x="9525000" y="1371600"/>
            <a:ext cx="2209800" cy="1752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libri" pitchFamily="34" charset="0"/>
              </a:rPr>
              <a:t>No discount</a:t>
            </a:r>
          </a:p>
          <a:p>
            <a:pPr algn="ctr"/>
            <a:endParaRPr lang="en-US" sz="400" i="1" dirty="0" smtClean="0">
              <a:solidFill>
                <a:schemeClr val="tx1"/>
              </a:solidFill>
              <a:latin typeface="Calibri" pitchFamily="34" charset="0"/>
            </a:endParaRPr>
          </a:p>
          <a:p>
            <a:pPr algn="ctr"/>
            <a:r>
              <a:rPr lang="en-US" sz="2000" i="1" dirty="0" smtClean="0">
                <a:solidFill>
                  <a:schemeClr val="tx1"/>
                </a:solidFill>
                <a:latin typeface="Calibri" pitchFamily="34" charset="0"/>
              </a:rPr>
              <a:t>100 time steps</a:t>
            </a:r>
            <a:endParaRPr lang="en-US" sz="800" i="1" dirty="0" smtClean="0">
              <a:solidFill>
                <a:schemeClr val="tx1"/>
              </a:solidFill>
              <a:latin typeface="Calibri" pitchFamily="34" charset="0"/>
            </a:endParaRPr>
          </a:p>
          <a:p>
            <a:pPr algn="ctr"/>
            <a:endParaRPr lang="en-US" sz="400" i="1" dirty="0" smtClean="0">
              <a:solidFill>
                <a:schemeClr val="tx1"/>
              </a:solidFill>
              <a:latin typeface="Calibri" pitchFamily="34" charset="0"/>
            </a:endParaRPr>
          </a:p>
          <a:p>
            <a:pPr algn="ctr"/>
            <a:r>
              <a:rPr lang="en-US" sz="2000" i="1" dirty="0" smtClean="0">
                <a:solidFill>
                  <a:schemeClr val="tx1"/>
                </a:solidFill>
                <a:latin typeface="Calibri" pitchFamily="34" charset="0"/>
              </a:rPr>
              <a:t>Both states have the same value</a:t>
            </a:r>
            <a:endParaRPr lang="en-US" sz="2000" i="1" dirty="0">
              <a:solidFill>
                <a:schemeClr val="tx1"/>
              </a:solidFill>
              <a:latin typeface="Calibri" pitchFamily="34" charset="0"/>
            </a:endParaRPr>
          </a:p>
        </p:txBody>
      </p:sp>
    </p:spTree>
    <p:extLst>
      <p:ext uri="{BB962C8B-B14F-4D97-AF65-F5344CB8AC3E}">
        <p14:creationId xmlns:p14="http://schemas.microsoft.com/office/powerpoint/2010/main" val="240477004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Offline Planning</a:t>
            </a:r>
            <a:endParaRPr lang="en-US" dirty="0">
              <a:latin typeface="Calibri"/>
              <a:cs typeface="Calibri"/>
            </a:endParaRPr>
          </a:p>
        </p:txBody>
      </p:sp>
      <p:sp>
        <p:nvSpPr>
          <p:cNvPr id="3" name="Content Placeholder 2"/>
          <p:cNvSpPr>
            <a:spLocks noGrp="1"/>
          </p:cNvSpPr>
          <p:nvPr>
            <p:ph idx="1"/>
          </p:nvPr>
        </p:nvSpPr>
        <p:spPr>
          <a:xfrm>
            <a:off x="406400" y="1295400"/>
            <a:ext cx="11379200" cy="4729164"/>
          </a:xfrm>
        </p:spPr>
        <p:txBody>
          <a:bodyPr/>
          <a:lstStyle/>
          <a:p>
            <a:r>
              <a:rPr lang="en-US" sz="2800" dirty="0" smtClean="0">
                <a:latin typeface="Calibri"/>
                <a:cs typeface="Calibri"/>
              </a:rPr>
              <a:t>Solving MDPs is offline planning</a:t>
            </a:r>
          </a:p>
          <a:p>
            <a:pPr lvl="1"/>
            <a:r>
              <a:rPr lang="en-US" sz="2400" dirty="0" smtClean="0">
                <a:latin typeface="Calibri"/>
                <a:cs typeface="Calibri"/>
              </a:rPr>
              <a:t>You determine all quantities through computation</a:t>
            </a:r>
          </a:p>
          <a:p>
            <a:pPr lvl="1"/>
            <a:r>
              <a:rPr lang="en-US" sz="2400" dirty="0" smtClean="0">
                <a:latin typeface="Calibri"/>
                <a:cs typeface="Calibri"/>
              </a:rPr>
              <a:t>You need to know the details of the MDP</a:t>
            </a:r>
          </a:p>
          <a:p>
            <a:pPr lvl="1"/>
            <a:r>
              <a:rPr lang="en-US" sz="2400" dirty="0" smtClean="0">
                <a:latin typeface="Calibri"/>
                <a:cs typeface="Calibri"/>
              </a:rPr>
              <a:t>You do not actually play the game!</a:t>
            </a:r>
            <a:endParaRPr lang="en-US" sz="2400" dirty="0">
              <a:latin typeface="Calibri"/>
              <a:cs typeface="Calibri"/>
            </a:endParaRPr>
          </a:p>
        </p:txBody>
      </p:sp>
      <p:sp>
        <p:nvSpPr>
          <p:cNvPr id="4" name="TextBox 3"/>
          <p:cNvSpPr txBox="1"/>
          <p:nvPr/>
        </p:nvSpPr>
        <p:spPr>
          <a:xfrm>
            <a:off x="1219200" y="4495800"/>
            <a:ext cx="2590800" cy="523220"/>
          </a:xfrm>
          <a:prstGeom prst="rect">
            <a:avLst/>
          </a:prstGeom>
          <a:noFill/>
        </p:spPr>
        <p:txBody>
          <a:bodyPr wrap="square" rtlCol="0">
            <a:spAutoFit/>
          </a:bodyPr>
          <a:lstStyle/>
          <a:p>
            <a:r>
              <a:rPr lang="en-US" sz="2800" dirty="0" smtClean="0">
                <a:solidFill>
                  <a:srgbClr val="C00000"/>
                </a:solidFill>
                <a:latin typeface="Calibri"/>
                <a:cs typeface="Calibri"/>
              </a:rPr>
              <a:t>Play Red</a:t>
            </a:r>
            <a:endParaRPr lang="en-US" sz="2800" dirty="0">
              <a:solidFill>
                <a:srgbClr val="C00000"/>
              </a:solidFill>
              <a:latin typeface="Calibri"/>
              <a:cs typeface="Calibri"/>
            </a:endParaRPr>
          </a:p>
        </p:txBody>
      </p:sp>
      <p:sp>
        <p:nvSpPr>
          <p:cNvPr id="5" name="TextBox 4"/>
          <p:cNvSpPr txBox="1"/>
          <p:nvPr/>
        </p:nvSpPr>
        <p:spPr>
          <a:xfrm>
            <a:off x="1219200" y="5420380"/>
            <a:ext cx="2590800" cy="523220"/>
          </a:xfrm>
          <a:prstGeom prst="rect">
            <a:avLst/>
          </a:prstGeom>
          <a:noFill/>
        </p:spPr>
        <p:txBody>
          <a:bodyPr wrap="square" rtlCol="0">
            <a:spAutoFit/>
          </a:bodyPr>
          <a:lstStyle/>
          <a:p>
            <a:r>
              <a:rPr lang="en-US" sz="2800" dirty="0" smtClean="0">
                <a:solidFill>
                  <a:srgbClr val="0070C0"/>
                </a:solidFill>
                <a:latin typeface="Calibri"/>
                <a:cs typeface="Calibri"/>
              </a:rPr>
              <a:t>Play Blue</a:t>
            </a:r>
            <a:endParaRPr lang="en-US" sz="2800" dirty="0">
              <a:solidFill>
                <a:srgbClr val="0070C0"/>
              </a:solidFill>
              <a:latin typeface="Calibri"/>
              <a:cs typeface="Calibri"/>
            </a:endParaRPr>
          </a:p>
        </p:txBody>
      </p:sp>
      <p:sp>
        <p:nvSpPr>
          <p:cNvPr id="6" name="TextBox 5"/>
          <p:cNvSpPr txBox="1"/>
          <p:nvPr/>
        </p:nvSpPr>
        <p:spPr>
          <a:xfrm>
            <a:off x="3429000" y="3667780"/>
            <a:ext cx="4876800" cy="523220"/>
          </a:xfrm>
          <a:prstGeom prst="rect">
            <a:avLst/>
          </a:prstGeom>
          <a:noFill/>
        </p:spPr>
        <p:txBody>
          <a:bodyPr wrap="square" rtlCol="0">
            <a:spAutoFit/>
          </a:bodyPr>
          <a:lstStyle/>
          <a:p>
            <a:r>
              <a:rPr lang="en-US" sz="2800" dirty="0" smtClean="0">
                <a:latin typeface="Calibri"/>
                <a:cs typeface="Calibri"/>
              </a:rPr>
              <a:t>Value</a:t>
            </a:r>
            <a:endParaRPr lang="en-US" sz="2800" dirty="0">
              <a:latin typeface="Calibri"/>
              <a:cs typeface="Calibri"/>
            </a:endParaRPr>
          </a:p>
        </p:txBody>
      </p:sp>
      <p:sp>
        <p:nvSpPr>
          <p:cNvPr id="7" name="Rounded Rectangle 6"/>
          <p:cNvSpPr/>
          <p:nvPr/>
        </p:nvSpPr>
        <p:spPr>
          <a:xfrm>
            <a:off x="9525000" y="1371600"/>
            <a:ext cx="2209800" cy="17526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libri"/>
                <a:cs typeface="Calibri"/>
              </a:rPr>
              <a:t>No discount</a:t>
            </a:r>
          </a:p>
          <a:p>
            <a:pPr algn="ctr"/>
            <a:endParaRPr lang="en-US" sz="400" i="1" dirty="0" smtClean="0">
              <a:solidFill>
                <a:schemeClr val="tx1"/>
              </a:solidFill>
              <a:latin typeface="Calibri"/>
              <a:cs typeface="Calibri"/>
            </a:endParaRPr>
          </a:p>
          <a:p>
            <a:pPr algn="ctr"/>
            <a:r>
              <a:rPr lang="en-US" sz="2000" i="1" dirty="0" smtClean="0">
                <a:solidFill>
                  <a:schemeClr val="tx1"/>
                </a:solidFill>
                <a:latin typeface="Calibri"/>
                <a:cs typeface="Calibri"/>
              </a:rPr>
              <a:t>100 time steps</a:t>
            </a:r>
            <a:endParaRPr lang="en-US" sz="800" i="1" dirty="0" smtClean="0">
              <a:solidFill>
                <a:schemeClr val="tx1"/>
              </a:solidFill>
              <a:latin typeface="Calibri"/>
              <a:cs typeface="Calibri"/>
            </a:endParaRPr>
          </a:p>
          <a:p>
            <a:pPr algn="ctr"/>
            <a:endParaRPr lang="en-US" sz="400" i="1" dirty="0" smtClean="0">
              <a:solidFill>
                <a:schemeClr val="tx1"/>
              </a:solidFill>
              <a:latin typeface="Calibri"/>
              <a:cs typeface="Calibri"/>
            </a:endParaRPr>
          </a:p>
          <a:p>
            <a:pPr algn="ctr"/>
            <a:r>
              <a:rPr lang="en-US" sz="2000" i="1" dirty="0" smtClean="0">
                <a:solidFill>
                  <a:schemeClr val="tx1"/>
                </a:solidFill>
                <a:latin typeface="Calibri"/>
                <a:cs typeface="Calibri"/>
              </a:rPr>
              <a:t>Both states have the same value</a:t>
            </a:r>
            <a:endParaRPr lang="en-US" sz="2000" i="1" dirty="0">
              <a:solidFill>
                <a:schemeClr val="tx1"/>
              </a:solidFill>
              <a:latin typeface="Calibri"/>
              <a:cs typeface="Calibri"/>
            </a:endParaRPr>
          </a:p>
        </p:txBody>
      </p:sp>
      <p:sp>
        <p:nvSpPr>
          <p:cNvPr id="8" name="TextBox 7"/>
          <p:cNvSpPr txBox="1"/>
          <p:nvPr/>
        </p:nvSpPr>
        <p:spPr>
          <a:xfrm>
            <a:off x="3352800" y="4505980"/>
            <a:ext cx="1066800" cy="523220"/>
          </a:xfrm>
          <a:prstGeom prst="rect">
            <a:avLst/>
          </a:prstGeom>
          <a:noFill/>
        </p:spPr>
        <p:txBody>
          <a:bodyPr wrap="square" rtlCol="0">
            <a:spAutoFit/>
          </a:bodyPr>
          <a:lstStyle/>
          <a:p>
            <a:pPr algn="r"/>
            <a:r>
              <a:rPr lang="en-US" sz="2800" dirty="0" smtClean="0">
                <a:latin typeface="Calibri"/>
                <a:cs typeface="Calibri"/>
              </a:rPr>
              <a:t>150</a:t>
            </a:r>
            <a:endParaRPr lang="en-US" sz="2800" dirty="0">
              <a:latin typeface="Calibri"/>
              <a:cs typeface="Calibri"/>
            </a:endParaRPr>
          </a:p>
        </p:txBody>
      </p:sp>
      <p:sp>
        <p:nvSpPr>
          <p:cNvPr id="9" name="TextBox 8"/>
          <p:cNvSpPr txBox="1"/>
          <p:nvPr/>
        </p:nvSpPr>
        <p:spPr>
          <a:xfrm>
            <a:off x="3352800" y="5420380"/>
            <a:ext cx="1066800" cy="523220"/>
          </a:xfrm>
          <a:prstGeom prst="rect">
            <a:avLst/>
          </a:prstGeom>
          <a:noFill/>
        </p:spPr>
        <p:txBody>
          <a:bodyPr wrap="square" rtlCol="0">
            <a:spAutoFit/>
          </a:bodyPr>
          <a:lstStyle/>
          <a:p>
            <a:pPr algn="r"/>
            <a:r>
              <a:rPr lang="en-US" sz="2800" dirty="0" smtClean="0">
                <a:latin typeface="Calibri"/>
                <a:cs typeface="Calibri"/>
              </a:rPr>
              <a:t>100</a:t>
            </a:r>
            <a:endParaRPr lang="en-US" sz="2800" dirty="0">
              <a:latin typeface="Calibri"/>
              <a:cs typeface="Calibri"/>
            </a:endParaRPr>
          </a:p>
        </p:txBody>
      </p:sp>
      <p:grpSp>
        <p:nvGrpSpPr>
          <p:cNvPr id="24" name="Group 23"/>
          <p:cNvGrpSpPr/>
          <p:nvPr/>
        </p:nvGrpSpPr>
        <p:grpSpPr>
          <a:xfrm>
            <a:off x="5410200" y="3304085"/>
            <a:ext cx="6705600" cy="2696855"/>
            <a:chOff x="1600200" y="1815326"/>
            <a:chExt cx="8756724" cy="3521777"/>
          </a:xfrm>
        </p:grpSpPr>
        <p:sp>
          <p:nvSpPr>
            <p:cNvPr id="10" name="Oval 9"/>
            <p:cNvSpPr/>
            <p:nvPr/>
          </p:nvSpPr>
          <p:spPr>
            <a:xfrm>
              <a:off x="3276600" y="3276601"/>
              <a:ext cx="685800" cy="685800"/>
            </a:xfrm>
            <a:prstGeom prst="ellipse">
              <a:avLst/>
            </a:prstGeom>
            <a:solidFill>
              <a:schemeClr val="bg1"/>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8000"/>
                  </a:solidFill>
                  <a:latin typeface="Calibri"/>
                  <a:cs typeface="Calibri"/>
                </a:rPr>
                <a:t>W</a:t>
              </a:r>
              <a:endParaRPr lang="en-US" sz="2800" dirty="0">
                <a:solidFill>
                  <a:srgbClr val="008000"/>
                </a:solidFill>
                <a:latin typeface="Calibri"/>
                <a:cs typeface="Calibri"/>
              </a:endParaRPr>
            </a:p>
          </p:txBody>
        </p:sp>
        <p:sp>
          <p:nvSpPr>
            <p:cNvPr id="11" name="Oval 10"/>
            <p:cNvSpPr/>
            <p:nvPr/>
          </p:nvSpPr>
          <p:spPr>
            <a:xfrm>
              <a:off x="8229600" y="3276601"/>
              <a:ext cx="685800" cy="6858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alibri"/>
                  <a:cs typeface="Calibri"/>
                </a:rPr>
                <a:t>L</a:t>
              </a:r>
              <a:endParaRPr lang="en-US" sz="2800" dirty="0">
                <a:solidFill>
                  <a:schemeClr val="tx1"/>
                </a:solidFill>
                <a:latin typeface="Calibri"/>
                <a:cs typeface="Calibri"/>
              </a:endParaRPr>
            </a:p>
          </p:txBody>
        </p:sp>
        <p:cxnSp>
          <p:nvCxnSpPr>
            <p:cNvPr id="12" name="Curved Connector 11"/>
            <p:cNvCxnSpPr>
              <a:stCxn id="10" idx="0"/>
              <a:endCxn id="11" idx="1"/>
            </p:cNvCxnSpPr>
            <p:nvPr/>
          </p:nvCxnSpPr>
          <p:spPr>
            <a:xfrm rot="16200000" flipH="1">
              <a:off x="5924549" y="971551"/>
              <a:ext cx="100433" cy="4710533"/>
            </a:xfrm>
            <a:prstGeom prst="curvedConnector3">
              <a:avLst>
                <a:gd name="adj1" fmla="val -822914"/>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Curved Connector 13"/>
            <p:cNvCxnSpPr>
              <a:stCxn id="10" idx="0"/>
              <a:endCxn id="10" idx="6"/>
            </p:cNvCxnSpPr>
            <p:nvPr/>
          </p:nvCxnSpPr>
          <p:spPr>
            <a:xfrm rot="16200000" flipH="1">
              <a:off x="3619500" y="3276601"/>
              <a:ext cx="342900" cy="342900"/>
            </a:xfrm>
            <a:prstGeom prst="curvedConnector4">
              <a:avLst>
                <a:gd name="adj1" fmla="val -87180"/>
                <a:gd name="adj2" fmla="val 338462"/>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Curved Connector 13"/>
            <p:cNvCxnSpPr>
              <a:stCxn id="11" idx="4"/>
              <a:endCxn id="10" idx="5"/>
            </p:cNvCxnSpPr>
            <p:nvPr/>
          </p:nvCxnSpPr>
          <p:spPr>
            <a:xfrm rot="5400000" flipH="1">
              <a:off x="6167017" y="1556919"/>
              <a:ext cx="100433" cy="4710533"/>
            </a:xfrm>
            <a:prstGeom prst="curvedConnector3">
              <a:avLst>
                <a:gd name="adj1" fmla="val -927967"/>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3"/>
            <p:cNvCxnSpPr>
              <a:stCxn id="11" idx="4"/>
              <a:endCxn id="11" idx="2"/>
            </p:cNvCxnSpPr>
            <p:nvPr/>
          </p:nvCxnSpPr>
          <p:spPr>
            <a:xfrm rot="5400000" flipH="1">
              <a:off x="8229600" y="3619501"/>
              <a:ext cx="342900" cy="342900"/>
            </a:xfrm>
            <a:prstGeom prst="curvedConnector4">
              <a:avLst>
                <a:gd name="adj1" fmla="val -84616"/>
                <a:gd name="adj2" fmla="val 325641"/>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6" name="Curved Connector 29"/>
            <p:cNvCxnSpPr>
              <a:stCxn id="11" idx="6"/>
              <a:endCxn id="10" idx="4"/>
            </p:cNvCxnSpPr>
            <p:nvPr/>
          </p:nvCxnSpPr>
          <p:spPr>
            <a:xfrm flipH="1">
              <a:off x="3619500" y="3619501"/>
              <a:ext cx="5295900" cy="342900"/>
            </a:xfrm>
            <a:prstGeom prst="curvedConnector4">
              <a:avLst>
                <a:gd name="adj1" fmla="val -7681"/>
                <a:gd name="adj2" fmla="val 589178"/>
              </a:avLst>
            </a:prstGeom>
            <a:ln w="5715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Curved Connector 13"/>
            <p:cNvCxnSpPr>
              <a:stCxn id="10" idx="4"/>
              <a:endCxn id="10" idx="2"/>
            </p:cNvCxnSpPr>
            <p:nvPr/>
          </p:nvCxnSpPr>
          <p:spPr>
            <a:xfrm rot="5400000" flipH="1">
              <a:off x="3276600" y="3619501"/>
              <a:ext cx="342900" cy="342900"/>
            </a:xfrm>
            <a:prstGeom prst="curvedConnector4">
              <a:avLst>
                <a:gd name="adj1" fmla="val -376924"/>
                <a:gd name="adj2" fmla="val 415385"/>
              </a:avLst>
            </a:prstGeom>
            <a:ln w="5715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600200" y="3769613"/>
              <a:ext cx="995082" cy="1567488"/>
            </a:xfrm>
            <a:prstGeom prst="rect">
              <a:avLst/>
            </a:prstGeom>
            <a:noFill/>
          </p:spPr>
          <p:txBody>
            <a:bodyPr wrap="square" rtlCol="0">
              <a:spAutoFit/>
            </a:bodyPr>
            <a:lstStyle/>
            <a:p>
              <a:r>
                <a:rPr lang="en-US" sz="2400" dirty="0" smtClean="0">
                  <a:solidFill>
                    <a:srgbClr val="008000"/>
                  </a:solidFill>
                  <a:latin typeface="Calibri"/>
                  <a:cs typeface="Calibri"/>
                </a:rPr>
                <a:t>$1</a:t>
              </a:r>
            </a:p>
            <a:p>
              <a:endParaRPr lang="en-US" sz="2400" dirty="0" smtClean="0">
                <a:latin typeface="Calibri"/>
                <a:cs typeface="Calibri"/>
              </a:endParaRPr>
            </a:p>
            <a:p>
              <a:r>
                <a:rPr lang="en-US" sz="2400" dirty="0" smtClean="0">
                  <a:latin typeface="Calibri"/>
                  <a:cs typeface="Calibri"/>
                </a:rPr>
                <a:t>1.0</a:t>
              </a:r>
              <a:endParaRPr lang="en-US" sz="2400" dirty="0">
                <a:latin typeface="Calibri"/>
                <a:cs typeface="Calibri"/>
              </a:endParaRPr>
            </a:p>
          </p:txBody>
        </p:sp>
        <p:sp>
          <p:nvSpPr>
            <p:cNvPr id="19" name="TextBox 18"/>
            <p:cNvSpPr txBox="1"/>
            <p:nvPr/>
          </p:nvSpPr>
          <p:spPr>
            <a:xfrm>
              <a:off x="9349291" y="3769614"/>
              <a:ext cx="1007633" cy="1567489"/>
            </a:xfrm>
            <a:prstGeom prst="rect">
              <a:avLst/>
            </a:prstGeom>
            <a:noFill/>
          </p:spPr>
          <p:txBody>
            <a:bodyPr wrap="square" rtlCol="0">
              <a:spAutoFit/>
            </a:bodyPr>
            <a:lstStyle/>
            <a:p>
              <a:r>
                <a:rPr lang="en-US" sz="2400" dirty="0" smtClean="0">
                  <a:solidFill>
                    <a:srgbClr val="008000"/>
                  </a:solidFill>
                  <a:latin typeface="Calibri"/>
                  <a:cs typeface="Calibri"/>
                </a:rPr>
                <a:t>$1</a:t>
              </a:r>
            </a:p>
            <a:p>
              <a:endParaRPr lang="en-US" sz="2400" dirty="0" smtClean="0">
                <a:latin typeface="Calibri"/>
                <a:cs typeface="Calibri"/>
              </a:endParaRPr>
            </a:p>
            <a:p>
              <a:r>
                <a:rPr lang="en-US" sz="2400" dirty="0" smtClean="0">
                  <a:latin typeface="Calibri"/>
                  <a:cs typeface="Calibri"/>
                </a:rPr>
                <a:t>1.0</a:t>
              </a:r>
              <a:endParaRPr lang="en-US" sz="2400" dirty="0">
                <a:latin typeface="Calibri"/>
                <a:cs typeface="Calibri"/>
              </a:endParaRPr>
            </a:p>
          </p:txBody>
        </p:sp>
        <p:sp>
          <p:nvSpPr>
            <p:cNvPr id="20" name="TextBox 19"/>
            <p:cNvSpPr txBox="1"/>
            <p:nvPr/>
          </p:nvSpPr>
          <p:spPr>
            <a:xfrm>
              <a:off x="5333999" y="1815326"/>
              <a:ext cx="2133599" cy="602881"/>
            </a:xfrm>
            <a:prstGeom prst="rect">
              <a:avLst/>
            </a:prstGeom>
            <a:noFill/>
          </p:spPr>
          <p:txBody>
            <a:bodyPr wrap="square" rtlCol="0">
              <a:spAutoFit/>
            </a:bodyPr>
            <a:lstStyle/>
            <a:p>
              <a:r>
                <a:rPr lang="en-US" sz="2400" dirty="0" smtClean="0">
                  <a:latin typeface="Calibri"/>
                  <a:cs typeface="Calibri"/>
                </a:rPr>
                <a:t>0.25 	</a:t>
              </a:r>
              <a:r>
                <a:rPr lang="en-US" sz="2400" dirty="0" smtClean="0">
                  <a:solidFill>
                    <a:srgbClr val="008000"/>
                  </a:solidFill>
                  <a:latin typeface="Calibri"/>
                  <a:cs typeface="Calibri"/>
                </a:rPr>
                <a:t>$0</a:t>
              </a:r>
              <a:endParaRPr lang="en-US" sz="2400" dirty="0">
                <a:latin typeface="Calibri"/>
                <a:cs typeface="Calibri"/>
              </a:endParaRPr>
            </a:p>
          </p:txBody>
        </p:sp>
        <p:sp>
          <p:nvSpPr>
            <p:cNvPr id="21" name="TextBox 20"/>
            <p:cNvSpPr txBox="1"/>
            <p:nvPr/>
          </p:nvSpPr>
          <p:spPr>
            <a:xfrm>
              <a:off x="4800600" y="2826603"/>
              <a:ext cx="2133600" cy="1085185"/>
            </a:xfrm>
            <a:prstGeom prst="rect">
              <a:avLst/>
            </a:prstGeom>
            <a:noFill/>
          </p:spPr>
          <p:txBody>
            <a:bodyPr wrap="square" rtlCol="0">
              <a:spAutoFit/>
            </a:bodyPr>
            <a:lstStyle/>
            <a:p>
              <a:r>
                <a:rPr lang="en-US" sz="2400" dirty="0" smtClean="0">
                  <a:latin typeface="Calibri"/>
                  <a:cs typeface="Calibri"/>
                </a:rPr>
                <a:t>0.75 </a:t>
              </a:r>
            </a:p>
            <a:p>
              <a:r>
                <a:rPr lang="en-US" sz="2400" dirty="0" smtClean="0">
                  <a:solidFill>
                    <a:srgbClr val="008000"/>
                  </a:solidFill>
                  <a:latin typeface="Calibri"/>
                  <a:cs typeface="Calibri"/>
                </a:rPr>
                <a:t>$2</a:t>
              </a:r>
              <a:endParaRPr lang="en-US" sz="2400" dirty="0">
                <a:latin typeface="Calibri"/>
                <a:cs typeface="Calibri"/>
              </a:endParaRPr>
            </a:p>
          </p:txBody>
        </p:sp>
        <p:sp>
          <p:nvSpPr>
            <p:cNvPr id="22" name="TextBox 21"/>
            <p:cNvSpPr txBox="1"/>
            <p:nvPr/>
          </p:nvSpPr>
          <p:spPr>
            <a:xfrm>
              <a:off x="5282004" y="4267157"/>
              <a:ext cx="2133599" cy="602881"/>
            </a:xfrm>
            <a:prstGeom prst="rect">
              <a:avLst/>
            </a:prstGeom>
            <a:noFill/>
          </p:spPr>
          <p:txBody>
            <a:bodyPr wrap="square" rtlCol="0">
              <a:spAutoFit/>
            </a:bodyPr>
            <a:lstStyle/>
            <a:p>
              <a:r>
                <a:rPr lang="en-US" sz="2400" dirty="0" smtClean="0">
                  <a:latin typeface="Calibri"/>
                  <a:cs typeface="Calibri"/>
                </a:rPr>
                <a:t>0.75 	</a:t>
              </a:r>
              <a:r>
                <a:rPr lang="en-US" sz="2400" dirty="0" smtClean="0">
                  <a:solidFill>
                    <a:srgbClr val="008000"/>
                  </a:solidFill>
                  <a:latin typeface="Calibri"/>
                  <a:cs typeface="Calibri"/>
                </a:rPr>
                <a:t>$2</a:t>
              </a:r>
              <a:endParaRPr lang="en-US" sz="2400" dirty="0">
                <a:latin typeface="Calibri"/>
                <a:cs typeface="Calibri"/>
              </a:endParaRPr>
            </a:p>
          </p:txBody>
        </p:sp>
        <p:sp>
          <p:nvSpPr>
            <p:cNvPr id="23" name="TextBox 22"/>
            <p:cNvSpPr txBox="1"/>
            <p:nvPr/>
          </p:nvSpPr>
          <p:spPr>
            <a:xfrm>
              <a:off x="6730701" y="3137634"/>
              <a:ext cx="2133600" cy="1085185"/>
            </a:xfrm>
            <a:prstGeom prst="rect">
              <a:avLst/>
            </a:prstGeom>
            <a:noFill/>
          </p:spPr>
          <p:txBody>
            <a:bodyPr wrap="square" rtlCol="0">
              <a:spAutoFit/>
            </a:bodyPr>
            <a:lstStyle/>
            <a:p>
              <a:r>
                <a:rPr lang="en-US" sz="2400" dirty="0" smtClean="0">
                  <a:latin typeface="Calibri"/>
                  <a:cs typeface="Calibri"/>
                </a:rPr>
                <a:t>0.25 </a:t>
              </a:r>
            </a:p>
            <a:p>
              <a:r>
                <a:rPr lang="en-US" sz="2400" dirty="0" smtClean="0">
                  <a:solidFill>
                    <a:srgbClr val="008000"/>
                  </a:solidFill>
                  <a:latin typeface="Calibri"/>
                  <a:cs typeface="Calibri"/>
                </a:rPr>
                <a:t>$0</a:t>
              </a:r>
              <a:endParaRPr lang="en-US" sz="2400" dirty="0">
                <a:latin typeface="Calibri"/>
                <a:cs typeface="Calibri"/>
              </a:endParaRPr>
            </a:p>
          </p:txBody>
        </p:sp>
      </p:grpSp>
      <p:sp>
        <p:nvSpPr>
          <p:cNvPr id="25" name="Rounded Rectangle 24"/>
          <p:cNvSpPr/>
          <p:nvPr/>
        </p:nvSpPr>
        <p:spPr>
          <a:xfrm>
            <a:off x="762000" y="3429000"/>
            <a:ext cx="4191000" cy="2895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Tree>
    <p:extLst>
      <p:ext uri="{BB962C8B-B14F-4D97-AF65-F5344CB8AC3E}">
        <p14:creationId xmlns:p14="http://schemas.microsoft.com/office/powerpoint/2010/main" val="401882413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Play!</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0" y="1447800"/>
            <a:ext cx="3048000" cy="3048000"/>
          </a:xfrm>
          <a:prstGeom prst="rect">
            <a:avLst/>
          </a:prstGeom>
          <a:noFill/>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77200" y="1371600"/>
            <a:ext cx="2743200" cy="3048000"/>
          </a:xfrm>
          <a:prstGeom prst="rect">
            <a:avLst/>
          </a:prstGeom>
          <a:noFill/>
        </p:spPr>
      </p:pic>
      <p:sp>
        <p:nvSpPr>
          <p:cNvPr id="7" name="TextBox 6"/>
          <p:cNvSpPr txBox="1"/>
          <p:nvPr/>
        </p:nvSpPr>
        <p:spPr>
          <a:xfrm>
            <a:off x="8153400" y="465838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0" name="TextBox 9"/>
          <p:cNvSpPr txBox="1"/>
          <p:nvPr/>
        </p:nvSpPr>
        <p:spPr>
          <a:xfrm>
            <a:off x="8686800" y="464820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1" name="TextBox 10"/>
          <p:cNvSpPr txBox="1"/>
          <p:nvPr/>
        </p:nvSpPr>
        <p:spPr>
          <a:xfrm>
            <a:off x="9220200" y="46482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2" name="TextBox 11"/>
          <p:cNvSpPr txBox="1"/>
          <p:nvPr/>
        </p:nvSpPr>
        <p:spPr>
          <a:xfrm>
            <a:off x="9753600" y="464820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3" name="TextBox 12"/>
          <p:cNvSpPr txBox="1"/>
          <p:nvPr/>
        </p:nvSpPr>
        <p:spPr>
          <a:xfrm>
            <a:off x="10287000" y="464820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4" name="TextBox 13"/>
          <p:cNvSpPr txBox="1"/>
          <p:nvPr/>
        </p:nvSpPr>
        <p:spPr>
          <a:xfrm>
            <a:off x="8153400" y="519178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5" name="TextBox 14"/>
          <p:cNvSpPr txBox="1"/>
          <p:nvPr/>
        </p:nvSpPr>
        <p:spPr>
          <a:xfrm>
            <a:off x="8686800" y="5181606"/>
            <a:ext cx="609600" cy="523220"/>
          </a:xfrm>
          <a:prstGeom prst="rect">
            <a:avLst/>
          </a:prstGeom>
          <a:noFill/>
        </p:spPr>
        <p:txBody>
          <a:bodyPr wrap="square" rtlCol="0">
            <a:spAutoFit/>
          </a:bodyPr>
          <a:lstStyle/>
          <a:p>
            <a:r>
              <a:rPr lang="en-US" sz="2800" dirty="0" smtClean="0">
                <a:latin typeface="Calibri" pitchFamily="34" charset="0"/>
              </a:rPr>
              <a:t>$2</a:t>
            </a:r>
            <a:endParaRPr lang="en-US" sz="2800" dirty="0">
              <a:latin typeface="Calibri" pitchFamily="34" charset="0"/>
            </a:endParaRPr>
          </a:p>
        </p:txBody>
      </p:sp>
      <p:sp>
        <p:nvSpPr>
          <p:cNvPr id="16" name="TextBox 15"/>
          <p:cNvSpPr txBox="1"/>
          <p:nvPr/>
        </p:nvSpPr>
        <p:spPr>
          <a:xfrm>
            <a:off x="92202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7" name="TextBox 16"/>
          <p:cNvSpPr txBox="1"/>
          <p:nvPr/>
        </p:nvSpPr>
        <p:spPr>
          <a:xfrm>
            <a:off x="97536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
        <p:nvSpPr>
          <p:cNvPr id="18" name="TextBox 17"/>
          <p:cNvSpPr txBox="1"/>
          <p:nvPr/>
        </p:nvSpPr>
        <p:spPr>
          <a:xfrm>
            <a:off x="10287000" y="5181606"/>
            <a:ext cx="609600" cy="523220"/>
          </a:xfrm>
          <a:prstGeom prst="rect">
            <a:avLst/>
          </a:prstGeom>
          <a:noFill/>
        </p:spPr>
        <p:txBody>
          <a:bodyPr wrap="square" rtlCol="0">
            <a:spAutoFit/>
          </a:bodyPr>
          <a:lstStyle/>
          <a:p>
            <a:r>
              <a:rPr lang="en-US" sz="2800" dirty="0" smtClean="0">
                <a:latin typeface="Calibri" pitchFamily="34" charset="0"/>
              </a:rPr>
              <a:t>$0</a:t>
            </a:r>
            <a:endParaRPr lang="en-US" sz="2800" dirty="0">
              <a:latin typeface="Calibri" pitchFamily="34" charset="0"/>
            </a:endParaRPr>
          </a:p>
        </p:txBody>
      </p:sp>
    </p:spTree>
    <p:extLst>
      <p:ext uri="{BB962C8B-B14F-4D97-AF65-F5344CB8AC3E}">
        <p14:creationId xmlns:p14="http://schemas.microsoft.com/office/powerpoint/2010/main" val="3068472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P spid="17" grpId="0"/>
      <p:bldP spid="1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Planning</a:t>
            </a:r>
            <a:endParaRPr lang="en-US" dirty="0"/>
          </a:p>
        </p:txBody>
      </p:sp>
      <p:sp>
        <p:nvSpPr>
          <p:cNvPr id="3" name="Content Placeholder 2"/>
          <p:cNvSpPr>
            <a:spLocks noGrp="1"/>
          </p:cNvSpPr>
          <p:nvPr>
            <p:ph idx="1"/>
          </p:nvPr>
        </p:nvSpPr>
        <p:spPr/>
        <p:txBody>
          <a:bodyPr/>
          <a:lstStyle/>
          <a:p>
            <a:r>
              <a:rPr lang="en-US" sz="2800" dirty="0" smtClean="0"/>
              <a:t>Rules changed!  Red’s win chance is different.</a:t>
            </a:r>
            <a:endParaRPr lang="en-US" sz="2800" dirty="0"/>
          </a:p>
        </p:txBody>
      </p:sp>
      <p:sp>
        <p:nvSpPr>
          <p:cNvPr id="4" name="Oval 3"/>
          <p:cNvSpPr/>
          <p:nvPr/>
        </p:nvSpPr>
        <p:spPr>
          <a:xfrm>
            <a:off x="3276600" y="3524072"/>
            <a:ext cx="685800" cy="685800"/>
          </a:xfrm>
          <a:prstGeom prst="ellipse">
            <a:avLst/>
          </a:prstGeom>
          <a:solidFill>
            <a:schemeClr val="bg1"/>
          </a:solid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8000"/>
                </a:solidFill>
                <a:latin typeface="Calibri" pitchFamily="34" charset="0"/>
              </a:rPr>
              <a:t>W</a:t>
            </a:r>
            <a:endParaRPr lang="en-US" sz="2800" dirty="0">
              <a:solidFill>
                <a:srgbClr val="008000"/>
              </a:solidFill>
              <a:latin typeface="Calibri" pitchFamily="34" charset="0"/>
            </a:endParaRPr>
          </a:p>
        </p:txBody>
      </p:sp>
      <p:sp>
        <p:nvSpPr>
          <p:cNvPr id="5" name="Oval 4"/>
          <p:cNvSpPr/>
          <p:nvPr/>
        </p:nvSpPr>
        <p:spPr>
          <a:xfrm>
            <a:off x="8229600" y="3524072"/>
            <a:ext cx="685800" cy="68580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alibri" pitchFamily="34" charset="0"/>
              </a:rPr>
              <a:t>L</a:t>
            </a:r>
            <a:endParaRPr lang="en-US" sz="2800" dirty="0">
              <a:solidFill>
                <a:schemeClr val="tx1"/>
              </a:solidFill>
              <a:latin typeface="Calibri" pitchFamily="34" charset="0"/>
            </a:endParaRPr>
          </a:p>
        </p:txBody>
      </p:sp>
      <p:cxnSp>
        <p:nvCxnSpPr>
          <p:cNvPr id="6" name="Curved Connector 5"/>
          <p:cNvCxnSpPr>
            <a:stCxn id="4" idx="0"/>
            <a:endCxn id="5" idx="1"/>
          </p:cNvCxnSpPr>
          <p:nvPr/>
        </p:nvCxnSpPr>
        <p:spPr>
          <a:xfrm rot="16200000" flipH="1">
            <a:off x="5924557" y="1219025"/>
            <a:ext cx="100433" cy="4710533"/>
          </a:xfrm>
          <a:prstGeom prst="curvedConnector3">
            <a:avLst>
              <a:gd name="adj1" fmla="val -822914"/>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 name="Curved Connector 13"/>
          <p:cNvCxnSpPr>
            <a:stCxn id="4" idx="0"/>
            <a:endCxn id="4" idx="6"/>
          </p:cNvCxnSpPr>
          <p:nvPr/>
        </p:nvCxnSpPr>
        <p:spPr>
          <a:xfrm rot="16200000" flipH="1">
            <a:off x="3619501" y="3524074"/>
            <a:ext cx="342900" cy="342900"/>
          </a:xfrm>
          <a:prstGeom prst="curvedConnector4">
            <a:avLst>
              <a:gd name="adj1" fmla="val -87180"/>
              <a:gd name="adj2" fmla="val 338462"/>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Curved Connector 7"/>
          <p:cNvCxnSpPr>
            <a:stCxn id="5" idx="4"/>
            <a:endCxn id="4" idx="5"/>
          </p:cNvCxnSpPr>
          <p:nvPr/>
        </p:nvCxnSpPr>
        <p:spPr>
          <a:xfrm rot="5400000" flipH="1">
            <a:off x="6167025" y="1804392"/>
            <a:ext cx="100433" cy="4710533"/>
          </a:xfrm>
          <a:prstGeom prst="curvedConnector3">
            <a:avLst>
              <a:gd name="adj1" fmla="val -927967"/>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 name="Curved Connector 13"/>
          <p:cNvCxnSpPr>
            <a:stCxn id="5" idx="4"/>
            <a:endCxn id="5" idx="2"/>
          </p:cNvCxnSpPr>
          <p:nvPr/>
        </p:nvCxnSpPr>
        <p:spPr>
          <a:xfrm rot="5400000" flipH="1">
            <a:off x="8229601" y="3866978"/>
            <a:ext cx="342900" cy="342900"/>
          </a:xfrm>
          <a:prstGeom prst="curvedConnector4">
            <a:avLst>
              <a:gd name="adj1" fmla="val -84616"/>
              <a:gd name="adj2" fmla="val 325641"/>
            </a:avLst>
          </a:prstGeom>
          <a:ln w="5715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 name="Curved Connector 29"/>
          <p:cNvCxnSpPr>
            <a:stCxn id="5" idx="6"/>
            <a:endCxn id="4" idx="4"/>
          </p:cNvCxnSpPr>
          <p:nvPr/>
        </p:nvCxnSpPr>
        <p:spPr>
          <a:xfrm flipH="1">
            <a:off x="3619503" y="3866972"/>
            <a:ext cx="5295900" cy="342900"/>
          </a:xfrm>
          <a:prstGeom prst="curvedConnector4">
            <a:avLst>
              <a:gd name="adj1" fmla="val -7681"/>
              <a:gd name="adj2" fmla="val 589178"/>
            </a:avLst>
          </a:prstGeom>
          <a:ln w="5715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Curved Connector 13"/>
          <p:cNvCxnSpPr>
            <a:stCxn id="4" idx="4"/>
            <a:endCxn id="4" idx="2"/>
          </p:cNvCxnSpPr>
          <p:nvPr/>
        </p:nvCxnSpPr>
        <p:spPr>
          <a:xfrm rot="5400000" flipH="1">
            <a:off x="3276601" y="3866978"/>
            <a:ext cx="342900" cy="342900"/>
          </a:xfrm>
          <a:prstGeom prst="curvedConnector4">
            <a:avLst>
              <a:gd name="adj1" fmla="val -376924"/>
              <a:gd name="adj2" fmla="val 415385"/>
            </a:avLst>
          </a:prstGeom>
          <a:ln w="5715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00200" y="4209872"/>
            <a:ext cx="609600" cy="1200328"/>
          </a:xfrm>
          <a:prstGeom prst="rect">
            <a:avLst/>
          </a:prstGeom>
          <a:noFill/>
        </p:spPr>
        <p:txBody>
          <a:bodyPr wrap="square" rtlCol="0">
            <a:spAutoFit/>
          </a:bodyPr>
          <a:lstStyle/>
          <a:p>
            <a:r>
              <a:rPr lang="en-US" sz="2400" dirty="0" smtClean="0">
                <a:solidFill>
                  <a:srgbClr val="008000"/>
                </a:solidFill>
                <a:latin typeface="Calibri" pitchFamily="34" charset="0"/>
              </a:rPr>
              <a:t>$1</a:t>
            </a:r>
          </a:p>
          <a:p>
            <a:endParaRPr lang="en-US" sz="2400" dirty="0" smtClean="0">
              <a:latin typeface="Calibri" pitchFamily="34" charset="0"/>
            </a:endParaRPr>
          </a:p>
          <a:p>
            <a:r>
              <a:rPr lang="en-US" sz="2400" dirty="0" smtClean="0">
                <a:latin typeface="Calibri" pitchFamily="34" charset="0"/>
              </a:rPr>
              <a:t>1.0</a:t>
            </a:r>
            <a:endParaRPr lang="en-US" sz="2400" dirty="0">
              <a:latin typeface="Calibri" pitchFamily="34" charset="0"/>
            </a:endParaRPr>
          </a:p>
        </p:txBody>
      </p:sp>
      <p:sp>
        <p:nvSpPr>
          <p:cNvPr id="13" name="TextBox 12"/>
          <p:cNvSpPr txBox="1"/>
          <p:nvPr/>
        </p:nvSpPr>
        <p:spPr>
          <a:xfrm>
            <a:off x="9448800" y="4133672"/>
            <a:ext cx="609600" cy="1200328"/>
          </a:xfrm>
          <a:prstGeom prst="rect">
            <a:avLst/>
          </a:prstGeom>
          <a:noFill/>
        </p:spPr>
        <p:txBody>
          <a:bodyPr wrap="square" rtlCol="0">
            <a:spAutoFit/>
          </a:bodyPr>
          <a:lstStyle/>
          <a:p>
            <a:r>
              <a:rPr lang="en-US" sz="2400" dirty="0" smtClean="0">
                <a:solidFill>
                  <a:srgbClr val="008000"/>
                </a:solidFill>
                <a:latin typeface="Calibri" pitchFamily="34" charset="0"/>
              </a:rPr>
              <a:t>$1</a:t>
            </a:r>
          </a:p>
          <a:p>
            <a:endParaRPr lang="en-US" sz="2400" dirty="0" smtClean="0">
              <a:latin typeface="Calibri" pitchFamily="34" charset="0"/>
            </a:endParaRPr>
          </a:p>
          <a:p>
            <a:r>
              <a:rPr lang="en-US" sz="2400" dirty="0" smtClean="0">
                <a:latin typeface="Calibri" pitchFamily="34" charset="0"/>
              </a:rPr>
              <a:t>1.0</a:t>
            </a:r>
            <a:endParaRPr lang="en-US" sz="2400" dirty="0">
              <a:latin typeface="Calibri" pitchFamily="34" charset="0"/>
            </a:endParaRPr>
          </a:p>
        </p:txBody>
      </p:sp>
      <p:sp>
        <p:nvSpPr>
          <p:cNvPr id="14" name="TextBox 13"/>
          <p:cNvSpPr txBox="1"/>
          <p:nvPr/>
        </p:nvSpPr>
        <p:spPr>
          <a:xfrm>
            <a:off x="5334000" y="2224218"/>
            <a:ext cx="2133600" cy="461665"/>
          </a:xfrm>
          <a:prstGeom prst="rect">
            <a:avLst/>
          </a:prstGeom>
          <a:noFill/>
        </p:spPr>
        <p:txBody>
          <a:bodyPr wrap="square" rtlCol="0">
            <a:spAutoFit/>
          </a:bodyPr>
          <a:lstStyle/>
          <a:p>
            <a:r>
              <a:rPr lang="en-US" sz="2400" dirty="0" smtClean="0">
                <a:latin typeface="Calibri" pitchFamily="34" charset="0"/>
              </a:rPr>
              <a:t>?? 	</a:t>
            </a:r>
            <a:r>
              <a:rPr lang="en-US" sz="2400" dirty="0" smtClean="0">
                <a:solidFill>
                  <a:srgbClr val="008000"/>
                </a:solidFill>
                <a:latin typeface="Calibri" pitchFamily="34" charset="0"/>
              </a:rPr>
              <a:t>$0</a:t>
            </a:r>
            <a:endParaRPr lang="en-US" sz="2400" dirty="0">
              <a:latin typeface="Calibri" pitchFamily="34" charset="0"/>
            </a:endParaRPr>
          </a:p>
        </p:txBody>
      </p:sp>
      <p:sp>
        <p:nvSpPr>
          <p:cNvPr id="15" name="TextBox 14"/>
          <p:cNvSpPr txBox="1"/>
          <p:nvPr/>
        </p:nvSpPr>
        <p:spPr>
          <a:xfrm>
            <a:off x="4800600" y="3074076"/>
            <a:ext cx="2133600" cy="830997"/>
          </a:xfrm>
          <a:prstGeom prst="rect">
            <a:avLst/>
          </a:prstGeom>
          <a:noFill/>
        </p:spPr>
        <p:txBody>
          <a:bodyPr wrap="square" rtlCol="0">
            <a:spAutoFit/>
          </a:bodyPr>
          <a:lstStyle/>
          <a:p>
            <a:r>
              <a:rPr lang="en-US" sz="2400" dirty="0" smtClean="0">
                <a:latin typeface="Calibri" pitchFamily="34" charset="0"/>
              </a:rPr>
              <a:t>?? </a:t>
            </a:r>
          </a:p>
          <a:p>
            <a:r>
              <a:rPr lang="en-US" sz="2400" dirty="0" smtClean="0">
                <a:solidFill>
                  <a:srgbClr val="008000"/>
                </a:solidFill>
                <a:latin typeface="Calibri" pitchFamily="34" charset="0"/>
              </a:rPr>
              <a:t>$2</a:t>
            </a:r>
            <a:endParaRPr lang="en-US" sz="2400" dirty="0">
              <a:latin typeface="Calibri" pitchFamily="34" charset="0"/>
            </a:endParaRPr>
          </a:p>
        </p:txBody>
      </p:sp>
      <p:sp>
        <p:nvSpPr>
          <p:cNvPr id="16" name="TextBox 15"/>
          <p:cNvSpPr txBox="1"/>
          <p:nvPr/>
        </p:nvSpPr>
        <p:spPr>
          <a:xfrm>
            <a:off x="5486400" y="4590883"/>
            <a:ext cx="2133600" cy="461665"/>
          </a:xfrm>
          <a:prstGeom prst="rect">
            <a:avLst/>
          </a:prstGeom>
          <a:noFill/>
        </p:spPr>
        <p:txBody>
          <a:bodyPr wrap="square" rtlCol="0">
            <a:spAutoFit/>
          </a:bodyPr>
          <a:lstStyle/>
          <a:p>
            <a:r>
              <a:rPr lang="en-US" sz="2400" dirty="0" smtClean="0">
                <a:latin typeface="Calibri" pitchFamily="34" charset="0"/>
              </a:rPr>
              <a:t>?? 	</a:t>
            </a:r>
            <a:r>
              <a:rPr lang="en-US" sz="2400" dirty="0" smtClean="0">
                <a:solidFill>
                  <a:srgbClr val="008000"/>
                </a:solidFill>
                <a:latin typeface="Calibri" pitchFamily="34" charset="0"/>
              </a:rPr>
              <a:t>$2</a:t>
            </a:r>
            <a:endParaRPr lang="en-US" sz="2400" dirty="0">
              <a:latin typeface="Calibri" pitchFamily="34" charset="0"/>
            </a:endParaRPr>
          </a:p>
        </p:txBody>
      </p:sp>
      <p:sp>
        <p:nvSpPr>
          <p:cNvPr id="17" name="TextBox 16"/>
          <p:cNvSpPr txBox="1"/>
          <p:nvPr/>
        </p:nvSpPr>
        <p:spPr>
          <a:xfrm>
            <a:off x="6858000" y="3600279"/>
            <a:ext cx="2133600" cy="830997"/>
          </a:xfrm>
          <a:prstGeom prst="rect">
            <a:avLst/>
          </a:prstGeom>
          <a:noFill/>
        </p:spPr>
        <p:txBody>
          <a:bodyPr wrap="square" rtlCol="0">
            <a:spAutoFit/>
          </a:bodyPr>
          <a:lstStyle/>
          <a:p>
            <a:r>
              <a:rPr lang="en-US" sz="2400" dirty="0" smtClean="0">
                <a:latin typeface="Calibri" pitchFamily="34" charset="0"/>
              </a:rPr>
              <a:t>?? </a:t>
            </a:r>
          </a:p>
          <a:p>
            <a:r>
              <a:rPr lang="en-US" sz="2400" dirty="0" smtClean="0">
                <a:solidFill>
                  <a:srgbClr val="008000"/>
                </a:solidFill>
                <a:latin typeface="Calibri" pitchFamily="34" charset="0"/>
              </a:rPr>
              <a:t>$0</a:t>
            </a:r>
            <a:endParaRPr lang="en-US" sz="2400" dirty="0">
              <a:latin typeface="Calibri" pitchFamily="34" charset="0"/>
            </a:endParaRPr>
          </a:p>
        </p:txBody>
      </p:sp>
    </p:spTree>
    <p:extLst>
      <p:ext uri="{BB962C8B-B14F-4D97-AF65-F5344CB8AC3E}">
        <p14:creationId xmlns:p14="http://schemas.microsoft.com/office/powerpoint/2010/main" val="132497860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2}&#10;\]&#10;\end{document}&#10;"/>
  <p:tag name="FILENAME" val="txp_fig"/>
  <p:tag name="FORMAT" val="png16m"/>
  <p:tag name="RES" val="1200"/>
  <p:tag name="BLEND" val="0"/>
  <p:tag name="TRANSPARENT" val="0"/>
  <p:tag name="TBUG" val="0"/>
  <p:tag name="ALLOWFS" val="0"/>
  <p:tag name="ORIGWIDTH" val="22"/>
  <p:tag name="PICTUREFILESIZE" val="3201"/>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def\pref{\succ}&#10;\def\lequiv{\Leftrightarrow}&#10;\begin{document}&#10;\centering&#10;$[r,r_0,r_1,r_2,\ldots]\pref [r,r'_0,r'_1,r'_2,\ldots]$\\&#10;$\lequiv$\\&#10;$[r_0,r_1,r_2,\ldots]\pref [r'_0,r'_1,r'_2,\ldots]$&#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316"/>
  <p:tag name="PICTUREFILESIZE" val="47868"/>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def\pref{\succ}&#10;\def\lequiv{\Leftrightarrow}&#10;\begin{document}&#10;$U([r_0,r_1,r_2,\ldots]) = r_0 + r_1 + r_2 + \cdots $&#10;\end{document}&#10;"/>
  <p:tag name="FILENAME" val="txp_fig"/>
  <p:tag name="FORMAT" val="png16m"/>
  <p:tag name="RES" val="1200"/>
  <p:tag name="BLEND" val="0"/>
  <p:tag name="TRANSPARENT" val="0"/>
  <p:tag name="TBUG" val="0"/>
  <p:tag name="ALLOWFS" val="0"/>
  <p:tag name="ORIGWIDTH" val="364"/>
  <p:tag name="PICTUREFILESIZE" val="18194"/>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def\pref{\succ}&#10;\def\lequiv{\Leftrightarrow}&#10;\begin{document}&#10;$U([r_0,r_1,r_2,\ldots]) = r_0 + \gamma r_1 + \gamma^2 r_2 \cdots $&#10;\end{document}&#10;"/>
  <p:tag name="FILENAME" val="txp_fig"/>
  <p:tag name="FORMAT" val="png16m"/>
  <p:tag name="RES" val="1200"/>
  <p:tag name="BLEND" val="0"/>
  <p:tag name="TRANSPARENT" val="0"/>
  <p:tag name="TBUG" val="0"/>
  <p:tag name="ALLOWFS" val="0"/>
  <p:tag name="ORIGWIDTH" val="374"/>
  <p:tag name="PICTUREFILESIZE" val="21779"/>
</p:tagLst>
</file>

<file path=ppt/tags/tag14.xml><?xml version="1.0" encoding="utf-8"?>
<p:tagLst xmlns:a="http://schemas.openxmlformats.org/drawingml/2006/main" xmlns:r="http://schemas.openxmlformats.org/officeDocument/2006/relationships" xmlns:p="http://schemas.openxmlformats.org/presentationml/2006/main">
  <p:tag name="TEXPOINT" val="template"/>
  <p:tag name="SOURCE" val="TPT1  equation [a_1, a_2, \ldots] \succ [b_1, b_2, \ldots]  template TPT1  env TPENV1  fore 0  back 16777215  eqnno 3"/>
  <p:tag name="FILENAME" val="TP_tmp"/>
  <p:tag name="ORIGWIDTH" val="101"/>
  <p:tag name="PICTUREFILESIZE" val="4675"/>
</p:tagLst>
</file>

<file path=ppt/tags/tag15.xml><?xml version="1.0" encoding="utf-8"?>
<p:tagLst xmlns:a="http://schemas.openxmlformats.org/drawingml/2006/main" xmlns:r="http://schemas.openxmlformats.org/officeDocument/2006/relationships" xmlns:p="http://schemas.openxmlformats.org/presentationml/2006/main">
  <p:tag name="TEXPOINT" val="template"/>
  <p:tag name="SOURCE" val="TPT1  equation [r, a_1, a_2, \ldots] \succ [r, b_1, b_2, \ldots]  template TPT1  env TPENV1  fore 0  back 16777215  eqnno 3"/>
  <p:tag name="FILENAME" val="TP_tmp"/>
  <p:tag name="ORIGWIDTH" val="119"/>
  <p:tag name="PICTUREFILESIZE" val="550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U([r_0,\ldots r_{\infty}]) = \sum_{t=0}^{\infty} \gamma^t r_t \leq R_{{\rm max}}/(1-\gamma)}&#10;\]&#10;\end{document}&#10;"/>
  <p:tag name="FILENAME" val="txp_fig"/>
  <p:tag name="FORMAT" val="png16m"/>
  <p:tag name="RES" val="1200"/>
  <p:tag name="BLEND" val="0"/>
  <p:tag name="TRANSPARENT" val="0"/>
  <p:tag name="TBUG" val="0"/>
  <p:tag name="ALLOWFS" val="0"/>
  <p:tag name="ORIGWIDTH" val="395"/>
  <p:tag name="PICTUREFILESIZE" val="4373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V^*(s) = \max_a Q^*(s,a)}&#10;\]&#10;\end{document}&#10;"/>
  <p:tag name="FILENAME" val="txp_fig"/>
  <p:tag name="FORMAT" val="png16m"/>
  <p:tag name="RES" val="1200"/>
  <p:tag name="BLEND" val="0"/>
  <p:tag name="TRANSPARENT" val="0"/>
  <p:tag name="TBUG" val="0"/>
  <p:tag name="ALLOWFS" val="0"/>
  <p:tag name="ORIGWIDTH" val="205"/>
  <p:tag name="PICTUREFILESIZE" val="19269"/>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V^*(s) = \max_a \sum_{s'} T(s,a,s') \,\left[ R(s, a, s') + \gamma\, V^*(s')\right]}&#10;\]&#10;\end{document}&#10;"/>
  <p:tag name="FILENAME" val="txp_fig"/>
  <p:tag name="FORMAT" val="png16m"/>
  <p:tag name="RES" val="1200"/>
  <p:tag name="BLEND" val="0"/>
  <p:tag name="TRANSPARENT" val="0"/>
  <p:tag name="TBUG" val="0"/>
  <p:tag name="ALLOWFS" val="0"/>
  <p:tag name="ORIGWIDTH" val="463"/>
  <p:tag name="PICTUREFILESIZE" val="46392"/>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Q^*(s,a) = \sum_{s'} T(s,a,s') \left[ R(s,a,s') + \gamma V^*(s') \right]}&#10;\]&#10;\end{document}&#10;"/>
  <p:tag name="FILENAME" val="txp_fig"/>
  <p:tag name="FORMAT" val="png16m"/>
  <p:tag name="RES" val="1200"/>
  <p:tag name="BLEND" val="0"/>
  <p:tag name="TRANSPARENT" val="0"/>
  <p:tag name="TBUG" val="0"/>
  <p:tag name="ALLOWFS" val="0"/>
  <p:tag name="ORIGWIDTH" val="431"/>
  <p:tag name="PICTUREFILESIZE" val="43230"/>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  template TPT1  env TPENV1  fore 0  back 16777215  eqnno 1"/>
  <p:tag name="FILENAME" val="TP_tmp"/>
  <p:tag name="ORIGWIDTH" val="7"/>
  <p:tag name="PICTUREFILESIZE" val="164"/>
</p:tagLst>
</file>

<file path=ppt/tags/tag20.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1.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22.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23.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24.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5.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6.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7.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8.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9.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3.xml><?xml version="1.0" encoding="utf-8"?>
<p:tagLst xmlns:a="http://schemas.openxmlformats.org/drawingml/2006/main" xmlns:r="http://schemas.openxmlformats.org/officeDocument/2006/relationships" xmlns:p="http://schemas.openxmlformats.org/presentationml/2006/main">
  <p:tag name="TEXPOINT" val="template"/>
  <p:tag name="SOURCE" val="TPT1  equation P(S_{t+1} = s' | S_t = s_t, A_t = a_t, S_{t-1}=s_{t-1},A_{t-1}, \ldots S_0 = s_0)  template TPT1  env TPENV1  fore 0  back 16777215  eqnno 1"/>
  <p:tag name="FILENAME" val="TP_tmp"/>
  <p:tag name="ORIGWIDTH" val="259"/>
  <p:tag name="PICTUREFILESIZE" val="8247"/>
</p:tagLst>
</file>

<file path=ppt/tags/tag30.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31.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32.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33.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4.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5.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V^*(s) = \max_a Q^*(s,a)}&#10;\]&#10;\end{document}&#10;"/>
  <p:tag name="FILENAME" val="txp_fig"/>
  <p:tag name="FORMAT" val="png16m"/>
  <p:tag name="RES" val="1200"/>
  <p:tag name="BLEND" val="0"/>
  <p:tag name="TRANSPARENT" val="0"/>
  <p:tag name="TBUG" val="0"/>
  <p:tag name="ALLOWFS" val="0"/>
  <p:tag name="ORIGWIDTH" val="205"/>
  <p:tag name="PICTUREFILESIZE" val="19269"/>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s) = \max_a \sum_{s'} T(s,a,s') \,\left[ R(s, a, s') + \gamma\, V^*(s')\right]}&#10;\]&#10;\end{document}&#10;"/>
  <p:tag name="FILENAME" val="txp_fig"/>
  <p:tag name="FORMAT" val="png16m"/>
  <p:tag name="RES" val="1200"/>
  <p:tag name="BLEND" val="0"/>
  <p:tag name="TRANSPARENT" val="0"/>
  <p:tag name="TBUG" val="0"/>
  <p:tag name="ALLOWFS" val="0"/>
  <p:tag name="ORIGWIDTH" val="463"/>
  <p:tag name="PICTUREFILESIZE" val="46393"/>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Q^*(s,a) = \sum_{s'} T(s,a,s') \left[ R(s,a,s') + \gamma V^*(s') \right]}&#10;\]&#10;\end{document}&#10;"/>
  <p:tag name="FILENAME" val="txp_fig"/>
  <p:tag name="FORMAT" val="png16m"/>
  <p:tag name="RES" val="1200"/>
  <p:tag name="BLEND" val="0"/>
  <p:tag name="TRANSPARENT" val="0"/>
  <p:tag name="TBUG" val="0"/>
  <p:tag name="ALLOWFS" val="0"/>
  <p:tag name="ORIGWIDTH" val="431"/>
  <p:tag name="PICTUREFILESIZE" val="43230"/>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xml><?xml version="1.0" encoding="utf-8"?>
<p:tagLst xmlns:a="http://schemas.openxmlformats.org/drawingml/2006/main" xmlns:r="http://schemas.openxmlformats.org/officeDocument/2006/relationships" xmlns:p="http://schemas.openxmlformats.org/presentationml/2006/main">
  <p:tag name="TEXPOINT" val="template"/>
  <p:tag name="SOURCE" val="TPT1  equation P(S_{t+1} = s' | S_t = s_t, A_t = a_t)  template TPT1  env TPENV1  fore 0  back 16777215  eqnno 1"/>
  <p:tag name="FILENAME" val="TP_tmp"/>
  <p:tag name="ORIGWIDTH" val="126"/>
  <p:tag name="PICTUREFILESIZE" val="4726"/>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s) = \max_a \sum_{s'} T(s,a,s') \,\left[ R(s, a, s') + \gamma\, V^*(s')\right]}&#10;\]&#10;\end{document}&#10;"/>
  <p:tag name="FILENAME" val="txp_fig"/>
  <p:tag name="FORMAT" val="png16m"/>
  <p:tag name="RES" val="1200"/>
  <p:tag name="BLEND" val="0"/>
  <p:tag name="TRANSPARENT" val="0"/>
  <p:tag name="TBUG" val="0"/>
  <p:tag name="ALLOWFS" val="0"/>
  <p:tag name="ORIGWIDTH" val="463"/>
  <p:tag name="PICTUREFILESIZE" val="46393"/>
</p:tagLst>
</file>

<file path=ppt/tags/tag41.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42.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43.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5.xml><?xml version="1.0" encoding="utf-8"?>
<p:tagLst xmlns:a="http://schemas.openxmlformats.org/drawingml/2006/main" xmlns:r="http://schemas.openxmlformats.org/officeDocument/2006/relationships" xmlns:p="http://schemas.openxmlformats.org/presentationml/2006/main">
  <p:tag name="TEXPOINT" val="template"/>
  <p:tag name="SOURCE" val="TPT1  equation V_k(s)  template TPT1  env TPENV1  fore 0  back 16777215  eqnno 2"/>
  <p:tag name="FILENAME" val="TP_tmp"/>
  <p:tag name="ORIGWIDTH" val="22"/>
  <p:tag name="PICTUREFILESIZE" val="2676"/>
</p:tagLst>
</file>

<file path=ppt/tags/tag46.xml><?xml version="1.0" encoding="utf-8"?>
<p:tagLst xmlns:a="http://schemas.openxmlformats.org/drawingml/2006/main" xmlns:r="http://schemas.openxmlformats.org/officeDocument/2006/relationships" xmlns:p="http://schemas.openxmlformats.org/presentationml/2006/main">
  <p:tag name="TEXPOINT" val="template"/>
  <p:tag name="SOURCE" val="TPT1  equation V_{k+1}(s)  template TPT1  env TPENV1  fore 0  back 16777215  eqnno 2"/>
  <p:tag name="FILENAME" val="TP_tmp"/>
  <p:tag name="ORIGWIDTH" val="32"/>
  <p:tag name="PICTUREFILESIZE" val="2981"/>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pi(s) = \sum_{s'} T(s, \pi(s), s') [R(s,\pi(s), s') + \gamma V^\pi(s')]}&#10;\]&#10;\end{document}&#10;"/>
  <p:tag name="FILENAME" val="txp_fig"/>
  <p:tag name="FORMAT" val="png16m"/>
  <p:tag name="RES" val="1200"/>
  <p:tag name="BLEND" val="0"/>
  <p:tag name="TRANSPARENT" val="0"/>
  <p:tag name="TBUG" val="0"/>
  <p:tag name="ALLOWFS" val="0"/>
  <p:tag name="ORIGWIDTH" val="471"/>
  <p:tag name="PICTUREFILESIZE" val="44003"/>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pi(s) \leftarrow \sum_{s'} T(s, \pi(s), s') [R(s,\pi(s), s') + \gamma V_k^\pi(s')]}&#10;\]&#10;\end{document}&#10;"/>
  <p:tag name="FILENAME" val="txp_fig"/>
  <p:tag name="FORMAT" val="png16m"/>
  <p:tag name="RES" val="1200"/>
  <p:tag name="BLEND" val="0"/>
  <p:tag name="TRANSPARENT" val="0"/>
  <p:tag name="TBUG" val="0"/>
  <p:tag name="ALLOWFS" val="0"/>
  <p:tag name="ORIGWIDTH" val="494"/>
  <p:tag name="PICTUREFILESIZE" val="47294"/>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0}^\pi(s) = 0}&#10;\]&#10;\end{document}&#10;"/>
  <p:tag name="FILENAME" val="txp_fig"/>
  <p:tag name="FORMAT" val="png16m"/>
  <p:tag name="RES" val="1200"/>
  <p:tag name="BLEND" val="0"/>
  <p:tag name="TRANSPARENT" val="0"/>
  <p:tag name="TBUG" val="0"/>
  <p:tag name="ALLOWFS" val="0"/>
  <p:tag name="ORIGWIDTH" val="100"/>
  <p:tag name="PICTUREFILESIZE" val="8821"/>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1}&#10;\]&#10;\end{document}&#10;"/>
  <p:tag name="FILENAME" val="txp_fig"/>
  <p:tag name="FORMAT" val="png16m"/>
  <p:tag name="RES" val="1200"/>
  <p:tag name="BLEND" val="0"/>
  <p:tag name="TRANSPARENT" val="0"/>
  <p:tag name="TBUG" val="0"/>
  <p:tag name="ALLOWFS" val="0"/>
  <p:tag name="ORIGWIDTH" val="9"/>
  <p:tag name="PICTUREFILESIZE" val="984"/>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argmax_a \sum_{s'} T(s, a ,s') [ R(s,a,s') + \gamma V^*(s')]}&#10;\]&#10;\end{document}&#10;"/>
  <p:tag name="FILENAME" val="txp_fig"/>
  <p:tag name="FORMAT" val="png16m"/>
  <p:tag name="RES" val="1200"/>
  <p:tag name="BLEND" val="0"/>
  <p:tag name="TRANSPARENT" val="0"/>
  <p:tag name="TBUG" val="0"/>
  <p:tag name="ALLOWFS" val="0"/>
  <p:tag name="ORIGWIDTH" val="401"/>
  <p:tag name="PICTUREFILESIZE" val="41955"/>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pi^*(s) =}&#10;\]&#10;\end{document}&#10;"/>
  <p:tag name="FILENAME" val="txp_fig"/>
  <p:tag name="FORMAT" val="png16m"/>
  <p:tag name="RES" val="1200"/>
  <p:tag name="BLEND" val="0"/>
  <p:tag name="TRANSPARENT" val="0"/>
  <p:tag name="TBUG" val="0"/>
  <p:tag name="ALLOWFS" val="0"/>
  <p:tag name="ORIGWIDTH" val="75"/>
  <p:tag name="PICTUREFILESIZE" val="6258"/>
</p:tagLst>
</file>

<file path=ppt/tags/tag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argmax_a Q^*(s, a)}&#10;\]&#10;\end{document}&#10;"/>
  <p:tag name="FILENAME" val="txp_fig"/>
  <p:tag name="FORMAT" val="png16m"/>
  <p:tag name="RES" val="1200"/>
  <p:tag name="BLEND" val="0"/>
  <p:tag name="TRANSPARENT" val="0"/>
  <p:tag name="TBUG" val="0"/>
  <p:tag name="ALLOWFS" val="0"/>
  <p:tag name="ORIGWIDTH" val="153"/>
  <p:tag name="PICTUREFILESIZE" val="17086"/>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pi^*(s) =}&#10;\]&#10;\end{document}&#10;"/>
  <p:tag name="FILENAME" val="txp_fig"/>
  <p:tag name="FORMAT" val="png16m"/>
  <p:tag name="RES" val="1200"/>
  <p:tag name="BLEND" val="0"/>
  <p:tag name="TRANSPARENT" val="0"/>
  <p:tag name="TBUG" val="0"/>
  <p:tag name="ALLOWFS" val="0"/>
  <p:tag name="ORIGWIDTH" val="75"/>
  <p:tag name="PICTUREFILESIZE" val="6258"/>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pi_i}_{k+1}(s) \leftarrow \sum_{s'} T(s,\pi_i(s),s') \,\left[ R(s, \pi_i(s), s') + \gamma\, V^{\pi_i}_k(s')\right]}&#10;\]&#10;\end{document}&#10;"/>
  <p:tag name="FILENAME" val="txp_fig"/>
  <p:tag name="FORMAT" val="png16m"/>
  <p:tag name="RES" val="1200"/>
  <p:tag name="BLEND" val="0"/>
  <p:tag name="TRANSPARENT" val="0"/>
  <p:tag name="TBUG" val="0"/>
  <p:tag name="ALLOWFS" val="0"/>
  <p:tag name="ORIGWIDTH" val="522"/>
  <p:tag name="PICTUREFILESIZE" val="51486"/>
</p:tagLst>
</file>

<file path=ppt/tags/tag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pi_{i+1}(s) = \argmax_a \sum_{s'} T(s, a ,s') \left[ R(s,a,s') + \gamma V^{\pi_i}(s')\right]}&#10;\]&#10;\end{document}&#10;"/>
  <p:tag name="FILENAME" val="txp_fig"/>
  <p:tag name="FORMAT" val="png16m"/>
  <p:tag name="RES" val="1200"/>
  <p:tag name="BLEND" val="0"/>
  <p:tag name="TRANSPARENT" val="0"/>
  <p:tag name="TBUG" val="0"/>
  <p:tag name="ALLOWFS" val="0"/>
  <p:tag name="ORIGWIDTH" val="518"/>
  <p:tag name="PICTUREFILESIZE" val="51349"/>
</p:tagLst>
</file>

<file path=ppt/tags/tag57.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rickRed}{\pi_{k+1}(s) = \argmax_a \sum_{s'} T(s, a ,s') \left[ R(s,a,s') + \gamma V^{\pi_k}(s')\right]}&#10;\]&#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524"/>
  <p:tag name="PICTUREFILESIZE" val="5255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10;\]&#10;\end{document}&#10;"/>
  <p:tag name="FILENAME" val="txp_fig"/>
  <p:tag name="FORMAT" val="png16m"/>
  <p:tag name="RES" val="1200"/>
  <p:tag name="BLEND" val="0"/>
  <p:tag name="TRANSPARENT" val="0"/>
  <p:tag name="TBUG" val="0"/>
  <p:tag name="ALLOWFS" val="0"/>
  <p:tag name="ORIGWIDTH" val="12"/>
  <p:tag name="PICTUREFILESIZE" val="170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2}&#10;\]&#10;\end{document}&#10;"/>
  <p:tag name="FILENAME" val="txp_fig"/>
  <p:tag name="FORMAT" val="png16m"/>
  <p:tag name="RES" val="1200"/>
  <p:tag name="BLEND" val="0"/>
  <p:tag name="TRANSPARENT" val="0"/>
  <p:tag name="TBUG" val="0"/>
  <p:tag name="ALLOWFS" val="0"/>
  <p:tag name="ORIGWIDTH" val="22"/>
  <p:tag name="PICTUREFILESIZE" val="320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1}&#10;\]&#10;\end{document}&#10;"/>
  <p:tag name="FILENAME" val="txp_fig"/>
  <p:tag name="FORMAT" val="png16m"/>
  <p:tag name="RES" val="1200"/>
  <p:tag name="BLEND" val="0"/>
  <p:tag name="TRANSPARENT" val="0"/>
  <p:tag name="TBUG" val="0"/>
  <p:tag name="ALLOWFS" val="0"/>
  <p:tag name="ORIGWIDTH" val="9"/>
  <p:tag name="PICTUREFILESIZE" val="984"/>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10;\]&#10;\end{document}&#10;"/>
  <p:tag name="FILENAME" val="txp_fig"/>
  <p:tag name="FORMAT" val="png16m"/>
  <p:tag name="RES" val="1200"/>
  <p:tag name="BLEND" val="0"/>
  <p:tag name="TRANSPARENT" val="0"/>
  <p:tag name="TBUG" val="0"/>
  <p:tag name="ALLOWFS" val="0"/>
  <p:tag name="ORIGWIDTH" val="12"/>
  <p:tag name="PICTUREFILESIZE" val="170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50739</TotalTime>
  <Words>5618</Words>
  <Application>Microsoft Macintosh PowerPoint</Application>
  <PresentationFormat>Custom</PresentationFormat>
  <Paragraphs>1026</Paragraphs>
  <Slides>118</Slides>
  <Notes>65</Notes>
  <HiddenSlides>10</HiddenSlides>
  <MMClips>1</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dan-berkeley-nlp-v1</vt:lpstr>
      <vt:lpstr>CS 188: Artificial Intelligence </vt:lpstr>
      <vt:lpstr>Non-Deterministic Search</vt:lpstr>
      <vt:lpstr>Example: Grid World</vt:lpstr>
      <vt:lpstr>Grid World Actions</vt:lpstr>
      <vt:lpstr>Markov Decision Processes</vt:lpstr>
      <vt:lpstr>Video of Demo Gridworld Manual Intro</vt:lpstr>
      <vt:lpstr>What is Markov about MDPs?</vt:lpstr>
      <vt:lpstr>Policies</vt:lpstr>
      <vt:lpstr>Optimal Policies</vt:lpstr>
      <vt:lpstr>Example: Racing</vt:lpstr>
      <vt:lpstr>Example: Racing</vt:lpstr>
      <vt:lpstr>Racing Search Tree</vt:lpstr>
      <vt:lpstr>MDP Search Trees</vt:lpstr>
      <vt:lpstr>Utilities of Sequences</vt:lpstr>
      <vt:lpstr>Utilities of Sequences</vt:lpstr>
      <vt:lpstr>Discounting</vt:lpstr>
      <vt:lpstr>Discounting</vt:lpstr>
      <vt:lpstr>Stationary Preferences</vt:lpstr>
      <vt:lpstr>Quiz: Discounting</vt:lpstr>
      <vt:lpstr>Infinite Utilities?!</vt:lpstr>
      <vt:lpstr>Recap: Defining MDPs</vt:lpstr>
      <vt:lpstr>Solving MDPs</vt:lpstr>
      <vt:lpstr>Optimal Quantities</vt:lpstr>
      <vt:lpstr>Snapshot of Demo – Gridworld V Values</vt:lpstr>
      <vt:lpstr>Snapshot of Demo – Gridworld Q Values</vt:lpstr>
      <vt:lpstr>Snapshot of Demo – Gridworld V Values</vt:lpstr>
      <vt:lpstr>Snapshot of Demo – Gridworld Q Values</vt:lpstr>
      <vt:lpstr>Snapshot of Demo – Gridworld V Values</vt:lpstr>
      <vt:lpstr>Snapshot of Demo – Gridworld Q Values</vt:lpstr>
      <vt:lpstr>Snapshot of Demo – Gridworld V Values</vt:lpstr>
      <vt:lpstr>Snapshot of Demo – Gridworld Q Values</vt:lpstr>
      <vt:lpstr>Values of States</vt:lpstr>
      <vt:lpstr>Racing Search Tree</vt:lpstr>
      <vt:lpstr>Racing Search Tree</vt:lpstr>
      <vt:lpstr>Racing Search Tree</vt:lpstr>
      <vt:lpstr>Time-Limited Values</vt:lpstr>
      <vt:lpstr>Computing Time-Limited Values</vt:lpstr>
      <vt:lpstr>CS 188: Artificial Intelligence </vt:lpstr>
      <vt:lpstr>Value Iteration</vt:lpstr>
      <vt:lpstr>Recap: MDPs</vt:lpstr>
      <vt:lpstr>Optimal Quantities</vt:lpstr>
      <vt:lpstr>The Bellman Equations</vt:lpstr>
      <vt:lpstr>The Bellman Equations</vt:lpstr>
      <vt:lpstr>Value Iteration</vt:lpstr>
      <vt:lpstr>Example: Value Iteration</vt:lpstr>
      <vt:lpstr>k=0</vt:lpstr>
      <vt:lpstr>k=1</vt:lpstr>
      <vt:lpstr>k=2</vt:lpstr>
      <vt:lpstr>k=3</vt:lpstr>
      <vt:lpstr>k=4</vt:lpstr>
      <vt:lpstr>k=5</vt:lpstr>
      <vt:lpstr>k=6</vt:lpstr>
      <vt:lpstr>k=7</vt:lpstr>
      <vt:lpstr>k=8</vt:lpstr>
      <vt:lpstr>k=9</vt:lpstr>
      <vt:lpstr>k=10</vt:lpstr>
      <vt:lpstr>k=11</vt:lpstr>
      <vt:lpstr>k=12</vt:lpstr>
      <vt:lpstr>k=100</vt:lpstr>
      <vt:lpstr>Gridworld Values V*</vt:lpstr>
      <vt:lpstr>Gridworld: Q*</vt:lpstr>
      <vt:lpstr>PowerPoint Presentation</vt:lpstr>
      <vt:lpstr>Convergence*</vt:lpstr>
      <vt:lpstr>Policy Methods</vt:lpstr>
      <vt:lpstr>Policy Evaluation</vt:lpstr>
      <vt:lpstr>Fixed Policies</vt:lpstr>
      <vt:lpstr>Utilities for a Fixed Policy</vt:lpstr>
      <vt:lpstr>Example: Policy Evaluation</vt:lpstr>
      <vt:lpstr>Example: Policy Evaluation</vt:lpstr>
      <vt:lpstr>Policy Evaluation</vt:lpstr>
      <vt:lpstr>Policy Extraction</vt:lpstr>
      <vt:lpstr>Computing Actions from Values</vt:lpstr>
      <vt:lpstr>Computing Actions from Q-Values</vt:lpstr>
      <vt:lpstr>Policy Iteration</vt:lpstr>
      <vt:lpstr>Problems with Value Iteration</vt:lpstr>
      <vt:lpstr>k=0</vt:lpstr>
      <vt:lpstr>k=1</vt:lpstr>
      <vt:lpstr>k=2</vt:lpstr>
      <vt:lpstr>k=3</vt:lpstr>
      <vt:lpstr>k=4</vt:lpstr>
      <vt:lpstr>k=5</vt:lpstr>
      <vt:lpstr>k=6</vt:lpstr>
      <vt:lpstr>k=7</vt:lpstr>
      <vt:lpstr>k=8</vt:lpstr>
      <vt:lpstr>k=9</vt:lpstr>
      <vt:lpstr>k=10</vt:lpstr>
      <vt:lpstr>k=11</vt:lpstr>
      <vt:lpstr>k=12</vt:lpstr>
      <vt:lpstr>k=100</vt:lpstr>
      <vt:lpstr>Policy Iteration</vt:lpstr>
      <vt:lpstr>Policy Iteration</vt:lpstr>
      <vt:lpstr>Comparison</vt:lpstr>
      <vt:lpstr>PowerPoint Presentation</vt:lpstr>
      <vt:lpstr>Summary: MDP Algorithms</vt:lpstr>
      <vt:lpstr>Double Bandits</vt:lpstr>
      <vt:lpstr>Double-Bandit MDP</vt:lpstr>
      <vt:lpstr>Offline Planning</vt:lpstr>
      <vt:lpstr>Let’s Play!</vt:lpstr>
      <vt:lpstr>Online Planning</vt:lpstr>
      <vt:lpstr>Let’s Play!</vt:lpstr>
      <vt:lpstr>What Just Happened?</vt:lpstr>
      <vt:lpstr>Next Time: Reinforcement Learning!</vt:lpstr>
      <vt:lpstr>Asynchronous Value Iteration*</vt:lpstr>
      <vt:lpstr>Interlude</vt:lpstr>
      <vt:lpstr>Quiz: MDP notation</vt:lpstr>
      <vt:lpstr>Quiz: MDP notation</vt:lpstr>
      <vt:lpstr>Quiz: discounting</vt:lpstr>
      <vt:lpstr>Quiz: discounting</vt:lpstr>
      <vt:lpstr>Quiz: solving MDPs</vt:lpstr>
      <vt:lpstr>Quiz: solving MDPs</vt:lpstr>
      <vt:lpstr>Quiz: Value iteration</vt:lpstr>
      <vt:lpstr>Quiz: Value iteration</vt:lpstr>
      <vt:lpstr>Quiz: Policy evaluation</vt:lpstr>
      <vt:lpstr>Quiz: Policy evaluation</vt:lpstr>
      <vt:lpstr>Quiz: Policy evaluation</vt:lpstr>
      <vt:lpstr>Quiz: policy iteration</vt:lpstr>
      <vt:lpstr>Quiz: policy iteration – part 1</vt:lpstr>
      <vt:lpstr>Quiz: policy iteration – part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Peter Stone</cp:lastModifiedBy>
  <cp:revision>2725</cp:revision>
  <cp:lastPrinted>2014-02-13T17:51:45Z</cp:lastPrinted>
  <dcterms:created xsi:type="dcterms:W3CDTF">2004-08-27T04:16:05Z</dcterms:created>
  <dcterms:modified xsi:type="dcterms:W3CDTF">2015-02-19T14:30:51Z</dcterms:modified>
</cp:coreProperties>
</file>