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9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10.xml" ContentType="application/vnd.openxmlformats-officedocument.presentationml.notesSlid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80"/>
  </p:notesMasterIdLst>
  <p:handoutMasterIdLst>
    <p:handoutMasterId r:id="rId81"/>
  </p:handoutMasterIdLst>
  <p:sldIdLst>
    <p:sldId id="424" r:id="rId2"/>
    <p:sldId id="426" r:id="rId3"/>
    <p:sldId id="447" r:id="rId4"/>
    <p:sldId id="448" r:id="rId5"/>
    <p:sldId id="427" r:id="rId6"/>
    <p:sldId id="428" r:id="rId7"/>
    <p:sldId id="482" r:id="rId8"/>
    <p:sldId id="390" r:id="rId9"/>
    <p:sldId id="303" r:id="rId10"/>
    <p:sldId id="444" r:id="rId11"/>
    <p:sldId id="305" r:id="rId12"/>
    <p:sldId id="483" r:id="rId13"/>
    <p:sldId id="309" r:id="rId14"/>
    <p:sldId id="310" r:id="rId15"/>
    <p:sldId id="430" r:id="rId16"/>
    <p:sldId id="311" r:id="rId17"/>
    <p:sldId id="312" r:id="rId18"/>
    <p:sldId id="313" r:id="rId19"/>
    <p:sldId id="431" r:id="rId20"/>
    <p:sldId id="345" r:id="rId21"/>
    <p:sldId id="432" r:id="rId22"/>
    <p:sldId id="332" r:id="rId23"/>
    <p:sldId id="333" r:id="rId24"/>
    <p:sldId id="355" r:id="rId25"/>
    <p:sldId id="433" r:id="rId26"/>
    <p:sldId id="335" r:id="rId27"/>
    <p:sldId id="357" r:id="rId28"/>
    <p:sldId id="435" r:id="rId29"/>
    <p:sldId id="436" r:id="rId30"/>
    <p:sldId id="445" r:id="rId31"/>
    <p:sldId id="434" r:id="rId32"/>
    <p:sldId id="359" r:id="rId33"/>
    <p:sldId id="360" r:id="rId34"/>
    <p:sldId id="336" r:id="rId35"/>
    <p:sldId id="337" r:id="rId36"/>
    <p:sldId id="338" r:id="rId37"/>
    <p:sldId id="347" r:id="rId38"/>
    <p:sldId id="392" r:id="rId39"/>
    <p:sldId id="394" r:id="rId40"/>
    <p:sldId id="398" r:id="rId41"/>
    <p:sldId id="395" r:id="rId42"/>
    <p:sldId id="396" r:id="rId43"/>
    <p:sldId id="397" r:id="rId44"/>
    <p:sldId id="437" r:id="rId45"/>
    <p:sldId id="449" r:id="rId46"/>
    <p:sldId id="450" r:id="rId47"/>
    <p:sldId id="451" r:id="rId48"/>
    <p:sldId id="452" r:id="rId49"/>
    <p:sldId id="453" r:id="rId50"/>
    <p:sldId id="454" r:id="rId51"/>
    <p:sldId id="455" r:id="rId52"/>
    <p:sldId id="456" r:id="rId53"/>
    <p:sldId id="457" r:id="rId54"/>
    <p:sldId id="458" r:id="rId55"/>
    <p:sldId id="459" r:id="rId56"/>
    <p:sldId id="460" r:id="rId57"/>
    <p:sldId id="461" r:id="rId58"/>
    <p:sldId id="462" r:id="rId59"/>
    <p:sldId id="463" r:id="rId60"/>
    <p:sldId id="464" r:id="rId61"/>
    <p:sldId id="465" r:id="rId62"/>
    <p:sldId id="484" r:id="rId63"/>
    <p:sldId id="466" r:id="rId64"/>
    <p:sldId id="467" r:id="rId65"/>
    <p:sldId id="468" r:id="rId66"/>
    <p:sldId id="469" r:id="rId67"/>
    <p:sldId id="470" r:id="rId68"/>
    <p:sldId id="471" r:id="rId69"/>
    <p:sldId id="472" r:id="rId70"/>
    <p:sldId id="473" r:id="rId71"/>
    <p:sldId id="474" r:id="rId72"/>
    <p:sldId id="475" r:id="rId73"/>
    <p:sldId id="476" r:id="rId74"/>
    <p:sldId id="477" r:id="rId75"/>
    <p:sldId id="478" r:id="rId76"/>
    <p:sldId id="479" r:id="rId77"/>
    <p:sldId id="480" r:id="rId78"/>
    <p:sldId id="481" r:id="rId79"/>
  </p:sldIdLst>
  <p:sldSz cx="12192000" cy="6858000"/>
  <p:notesSz cx="7315200" cy="9601200"/>
  <p:custDataLst>
    <p:tags r:id="rId8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00"/>
    <a:srgbClr val="3333FF"/>
    <a:srgbClr val="FF3300"/>
    <a:srgbClr val="CC00CC"/>
    <a:srgbClr val="FFCC00"/>
    <a:srgbClr val="FF9999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7" autoAdjust="0"/>
    <p:restoredTop sz="82329" autoAdjust="0"/>
  </p:normalViewPr>
  <p:slideViewPr>
    <p:cSldViewPr>
      <p:cViewPr>
        <p:scale>
          <a:sx n="85" d="100"/>
          <a:sy n="85" d="100"/>
        </p:scale>
        <p:origin x="-376" y="10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tags" Target="tags/tag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3576A76-EAAE-494F-9F7F-EC8DD1141B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93E6AE6-BA58-4D01-BFA7-9066FA1BC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5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 smtClean="0"/>
              <a:t>Use ne</a:t>
            </a:r>
            <a:r>
              <a:rPr lang="en-US" baseline="0" dirty="0" smtClean="0"/>
              <a:t>t from beginning.  Show that rejection sampling wastes ¼ of samples – thrown out.  Same answer with likelihood weighting </a:t>
            </a:r>
            <a:r>
              <a:rPr lang="en-US" baseline="0" smtClean="0"/>
              <a:t>more efficiently.</a:t>
            </a:r>
            <a:endParaRPr 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4FB17C-6F81-E948-870F-96820A6345B0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</a:t>
            </a:r>
          </a:p>
          <a:p>
            <a:endParaRPr lang="en-US" dirty="0" smtClean="0"/>
          </a:p>
          <a:p>
            <a:r>
              <a:rPr lang="en-US" dirty="0" smtClean="0"/>
              <a:t>Draw network</a:t>
            </a:r>
          </a:p>
          <a:p>
            <a:r>
              <a:rPr lang="en-US" dirty="0" smtClean="0"/>
              <a:t>Specify</a:t>
            </a:r>
            <a:r>
              <a:rPr lang="en-US" baseline="0" dirty="0" smtClean="0"/>
              <a:t> the CPTs</a:t>
            </a:r>
          </a:p>
          <a:p>
            <a:r>
              <a:rPr lang="en-US" baseline="0" dirty="0" smtClean="0"/>
              <a:t>Then query, e.g., Mary Calls --- not something we specified, inference computed this for us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P(B) = ?</a:t>
            </a:r>
          </a:p>
          <a:p>
            <a:r>
              <a:rPr lang="en-US" baseline="0" dirty="0" smtClean="0"/>
              <a:t>P(B | +e) = ?</a:t>
            </a:r>
          </a:p>
          <a:p>
            <a:endParaRPr lang="en-US" baseline="0" dirty="0" smtClean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 smtClean="0">
                <a:sym typeface="Wingdings"/>
              </a:rPr>
              <a:t>Independence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 smtClean="0">
              <a:sym typeface="Wingdings"/>
            </a:endParaRPr>
          </a:p>
          <a:p>
            <a:r>
              <a:rPr lang="en-US" baseline="0" dirty="0" smtClean="0"/>
              <a:t>P(B) = ?</a:t>
            </a:r>
          </a:p>
          <a:p>
            <a:r>
              <a:rPr lang="en-US" baseline="0" dirty="0" smtClean="0"/>
              <a:t>P(B | +m) = ?</a:t>
            </a:r>
          </a:p>
          <a:p>
            <a:pPr marL="0" indent="0">
              <a:buFont typeface="Wingdings" charset="0"/>
              <a:buNone/>
            </a:pPr>
            <a:endParaRPr lang="en-US" baseline="0" dirty="0" smtClean="0">
              <a:sym typeface="Wingdings"/>
            </a:endParaRPr>
          </a:p>
          <a:p>
            <a:pPr marL="0" indent="0">
              <a:buFont typeface="Wingdings" charset="0"/>
              <a:buNone/>
            </a:pPr>
            <a:endParaRPr lang="en-US" baseline="0" dirty="0" smtClean="0">
              <a:sym typeface="Wingdings"/>
            </a:endParaRPr>
          </a:p>
          <a:p>
            <a:pPr marL="0" indent="0">
              <a:buFont typeface="Wingdings" charset="0"/>
              <a:buNone/>
            </a:pPr>
            <a:r>
              <a:rPr lang="en-US" baseline="0" dirty="0" smtClean="0">
                <a:sym typeface="Wingdings"/>
              </a:rPr>
              <a:t>Show explaining away</a:t>
            </a:r>
          </a:p>
          <a:p>
            <a:pPr marL="0" indent="0">
              <a:buFont typeface="Wingdings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 smtClean="0"/>
              <a:t>Model as C1</a:t>
            </a:r>
            <a:r>
              <a:rPr lang="en-US" baseline="0" dirty="0" smtClean="0"/>
              <a:t> -&gt; Q1 -&gt; Q2.    C1 is also a parent of Q2 (so 4 entries in CPT)</a:t>
            </a:r>
            <a:endParaRPr 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4FB17C-6F81-E948-870F-96820A6345B0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 smtClean="0"/>
              <a:t>Use ne</a:t>
            </a:r>
            <a:r>
              <a:rPr lang="en-US" baseline="0" dirty="0" smtClean="0"/>
              <a:t>t from a few slides ago.  Summing over C1, get .5 for q2,  .25 for ~q2 =&gt; 2/3 probability other coin a quarter</a:t>
            </a:r>
            <a:endParaRPr 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4FB17C-6F81-E948-870F-96820A6345B0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0F13DAB-E8A7-49D8-9B00-67FF064195A2}" type="slidenum">
              <a:rPr lang="en-US" sz="1300"/>
              <a:pPr eaLnBrk="1" hangingPunct="1"/>
              <a:t>16</a:t>
            </a:fld>
            <a:endParaRPr 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61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6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BDBA-8484-455D-B245-CB37572AF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F2AE3-E00A-49E3-84D4-020B69DEF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293A6-559F-4294-A2FB-84D948A63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BBA2E-7FD9-46B8-A226-C36B49A97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1409C-11F8-4378-A9C8-ED515D87E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F41DF-D8B8-41F6-9DEF-CF7345794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CC272-083A-4C84-813A-D9CF7008B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B74DA-79AF-4B05-95C9-B7F6D7E3A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FD908-86D3-45AB-ADF7-3B2458B2F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54A4C-ECA7-4D89-B689-5883706A9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13666-7D53-408E-8CAE-D86E2DAC0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741FC258-4C93-4B3A-BC1B-47590C715D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4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emf"/><Relationship Id="rId10" Type="http://schemas.openxmlformats.org/officeDocument/2006/relationships/tags" Target="../tags/tag20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tags" Target="../tags/tag11.xml"/><Relationship Id="rId2" Type="http://schemas.openxmlformats.org/officeDocument/2006/relationships/tags" Target="../tags/tag12.xml"/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tags" Target="../tags/tag16.xml"/><Relationship Id="rId7" Type="http://schemas.openxmlformats.org/officeDocument/2006/relationships/tags" Target="../tags/tag17.xml"/><Relationship Id="rId8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" Type="http://schemas.openxmlformats.org/officeDocument/2006/relationships/tags" Target="../tags/tag23.xml"/><Relationship Id="rId2" Type="http://schemas.openxmlformats.org/officeDocument/2006/relationships/tags" Target="../tags/tag24.xml"/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tags" Target="../tags/tag27.xml"/><Relationship Id="rId2" Type="http://schemas.openxmlformats.org/officeDocument/2006/relationships/tags" Target="../tags/tag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emf"/><Relationship Id="rId9" Type="http://schemas.openxmlformats.org/officeDocument/2006/relationships/image" Target="../media/image59.emf"/><Relationship Id="rId10" Type="http://schemas.openxmlformats.org/officeDocument/2006/relationships/image" Target="../media/image60.emf"/><Relationship Id="rId1" Type="http://schemas.openxmlformats.org/officeDocument/2006/relationships/tags" Target="../tags/tag30.xml"/><Relationship Id="rId2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" Type="http://schemas.openxmlformats.org/officeDocument/2006/relationships/tags" Target="../tags/tag33.xml"/><Relationship Id="rId2" Type="http://schemas.openxmlformats.org/officeDocument/2006/relationships/tags" Target="../tags/tag34.xml"/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tags" Target="../tags/tag37.xml"/><Relationship Id="rId6" Type="http://schemas.openxmlformats.org/officeDocument/2006/relationships/tags" Target="../tags/tag38.xml"/><Relationship Id="rId7" Type="http://schemas.openxmlformats.org/officeDocument/2006/relationships/tags" Target="../tags/tag39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" Type="http://schemas.openxmlformats.org/officeDocument/2006/relationships/tags" Target="../tags/tag40.xml"/><Relationship Id="rId2" Type="http://schemas.openxmlformats.org/officeDocument/2006/relationships/tags" Target="../tags/tag41.xml"/><Relationship Id="rId3" Type="http://schemas.openxmlformats.org/officeDocument/2006/relationships/tags" Target="../tags/tag42.xml"/><Relationship Id="rId4" Type="http://schemas.openxmlformats.org/officeDocument/2006/relationships/tags" Target="../tags/tag43.xml"/><Relationship Id="rId5" Type="http://schemas.openxmlformats.org/officeDocument/2006/relationships/tags" Target="../tags/tag44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" Type="http://schemas.openxmlformats.org/officeDocument/2006/relationships/tags" Target="../tags/tag45.xml"/><Relationship Id="rId2" Type="http://schemas.openxmlformats.org/officeDocument/2006/relationships/tags" Target="../tags/tag46.xml"/><Relationship Id="rId3" Type="http://schemas.openxmlformats.org/officeDocument/2006/relationships/tags" Target="../tags/tag47.xml"/><Relationship Id="rId4" Type="http://schemas.openxmlformats.org/officeDocument/2006/relationships/tags" Target="../tags/tag48.xml"/><Relationship Id="rId5" Type="http://schemas.openxmlformats.org/officeDocument/2006/relationships/tags" Target="../tags/tag49.xml"/><Relationship Id="rId6" Type="http://schemas.openxmlformats.org/officeDocument/2006/relationships/tags" Target="../tags/tag50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76.png"/><Relationship Id="rId9" Type="http://schemas.openxmlformats.org/officeDocument/2006/relationships/image" Target="../media/image56.png"/><Relationship Id="rId10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6" Type="http://schemas.openxmlformats.org/officeDocument/2006/relationships/image" Target="../media/image73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1" Type="http://schemas.openxmlformats.org/officeDocument/2006/relationships/tags" Target="../tags/tag51.xml"/><Relationship Id="rId2" Type="http://schemas.openxmlformats.org/officeDocument/2006/relationships/tags" Target="../tags/tag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78.png"/><Relationship Id="rId1" Type="http://schemas.openxmlformats.org/officeDocument/2006/relationships/tags" Target="../tags/tag54.xml"/><Relationship Id="rId2" Type="http://schemas.openxmlformats.org/officeDocument/2006/relationships/tags" Target="../tags/tag5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77.png"/><Relationship Id="rId13" Type="http://schemas.openxmlformats.org/officeDocument/2006/relationships/image" Target="../media/image57.png"/><Relationship Id="rId14" Type="http://schemas.openxmlformats.org/officeDocument/2006/relationships/image" Target="../media/image56.png"/><Relationship Id="rId15" Type="http://schemas.openxmlformats.org/officeDocument/2006/relationships/image" Target="../media/image55.png"/><Relationship Id="rId16" Type="http://schemas.openxmlformats.org/officeDocument/2006/relationships/image" Target="../media/image90.png"/><Relationship Id="rId17" Type="http://schemas.openxmlformats.org/officeDocument/2006/relationships/image" Target="../media/image84.png"/><Relationship Id="rId1" Type="http://schemas.openxmlformats.org/officeDocument/2006/relationships/tags" Target="../tags/tag57.xml"/><Relationship Id="rId2" Type="http://schemas.openxmlformats.org/officeDocument/2006/relationships/tags" Target="../tags/tag58.xml"/><Relationship Id="rId3" Type="http://schemas.openxmlformats.org/officeDocument/2006/relationships/tags" Target="../tags/tag59.xml"/><Relationship Id="rId4" Type="http://schemas.openxmlformats.org/officeDocument/2006/relationships/tags" Target="../tags/tag60.xml"/><Relationship Id="rId5" Type="http://schemas.openxmlformats.org/officeDocument/2006/relationships/tags" Target="../tags/tag61.xml"/><Relationship Id="rId6" Type="http://schemas.openxmlformats.org/officeDocument/2006/relationships/tags" Target="../tags/tag62.xml"/><Relationship Id="rId7" Type="http://schemas.openxmlformats.org/officeDocument/2006/relationships/tags" Target="../tags/tag63.xml"/><Relationship Id="rId8" Type="http://schemas.openxmlformats.org/officeDocument/2006/relationships/tags" Target="../tags/tag64.xml"/><Relationship Id="rId9" Type="http://schemas.openxmlformats.org/officeDocument/2006/relationships/tags" Target="../tags/tag65.xml"/><Relationship Id="rId10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" Type="http://schemas.openxmlformats.org/officeDocument/2006/relationships/tags" Target="../tags/tag66.xml"/><Relationship Id="rId2" Type="http://schemas.openxmlformats.org/officeDocument/2006/relationships/tags" Target="../tags/tag67.xml"/><Relationship Id="rId3" Type="http://schemas.openxmlformats.org/officeDocument/2006/relationships/tags" Target="../tags/tag68.xml"/><Relationship Id="rId4" Type="http://schemas.openxmlformats.org/officeDocument/2006/relationships/tags" Target="../tags/tag69.xml"/><Relationship Id="rId5" Type="http://schemas.openxmlformats.org/officeDocument/2006/relationships/tags" Target="../tags/tag70.xml"/><Relationship Id="rId6" Type="http://schemas.openxmlformats.org/officeDocument/2006/relationships/tags" Target="../tags/tag71.xml"/><Relationship Id="rId7" Type="http://schemas.openxmlformats.org/officeDocument/2006/relationships/tags" Target="../tags/tag72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91.png"/><Relationship Id="rId10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1.png"/><Relationship Id="rId5" Type="http://schemas.openxmlformats.org/officeDocument/2006/relationships/image" Target="../media/image95.png"/><Relationship Id="rId6" Type="http://schemas.openxmlformats.org/officeDocument/2006/relationships/image" Target="../media/image94.png"/><Relationship Id="rId1" Type="http://schemas.openxmlformats.org/officeDocument/2006/relationships/tags" Target="../tags/tag73.xml"/><Relationship Id="rId2" Type="http://schemas.openxmlformats.org/officeDocument/2006/relationships/tags" Target="../tags/tag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1" Type="http://schemas.openxmlformats.org/officeDocument/2006/relationships/tags" Target="../tags/tag75.xml"/><Relationship Id="rId2" Type="http://schemas.openxmlformats.org/officeDocument/2006/relationships/tags" Target="../tags/tag76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20" Type="http://schemas.openxmlformats.org/officeDocument/2006/relationships/image" Target="../media/image103.png"/><Relationship Id="rId21" Type="http://schemas.openxmlformats.org/officeDocument/2006/relationships/image" Target="../media/image104.png"/><Relationship Id="rId22" Type="http://schemas.openxmlformats.org/officeDocument/2006/relationships/image" Target="../media/image105.png"/><Relationship Id="rId23" Type="http://schemas.openxmlformats.org/officeDocument/2006/relationships/image" Target="../media/image106.png"/><Relationship Id="rId24" Type="http://schemas.openxmlformats.org/officeDocument/2006/relationships/image" Target="../media/image70.png"/><Relationship Id="rId25" Type="http://schemas.openxmlformats.org/officeDocument/2006/relationships/image" Target="../media/image107.png"/><Relationship Id="rId26" Type="http://schemas.openxmlformats.org/officeDocument/2006/relationships/image" Target="../media/image108.png"/><Relationship Id="rId27" Type="http://schemas.openxmlformats.org/officeDocument/2006/relationships/image" Target="../media/image109.png"/><Relationship Id="rId28" Type="http://schemas.openxmlformats.org/officeDocument/2006/relationships/image" Target="../media/image110.png"/><Relationship Id="rId10" Type="http://schemas.openxmlformats.org/officeDocument/2006/relationships/tags" Target="../tags/tag86.xml"/><Relationship Id="rId11" Type="http://schemas.openxmlformats.org/officeDocument/2006/relationships/tags" Target="../tags/tag87.xml"/><Relationship Id="rId12" Type="http://schemas.openxmlformats.org/officeDocument/2006/relationships/tags" Target="../tags/tag88.xml"/><Relationship Id="rId13" Type="http://schemas.openxmlformats.org/officeDocument/2006/relationships/tags" Target="../tags/tag89.xml"/><Relationship Id="rId14" Type="http://schemas.openxmlformats.org/officeDocument/2006/relationships/tags" Target="../tags/tag90.xml"/><Relationship Id="rId15" Type="http://schemas.openxmlformats.org/officeDocument/2006/relationships/tags" Target="../tags/tag91.xml"/><Relationship Id="rId16" Type="http://schemas.openxmlformats.org/officeDocument/2006/relationships/tags" Target="../tags/tag92.xml"/><Relationship Id="rId17" Type="http://schemas.openxmlformats.org/officeDocument/2006/relationships/slideLayout" Target="../slideLayouts/slideLayout2.xml"/><Relationship Id="rId18" Type="http://schemas.openxmlformats.org/officeDocument/2006/relationships/image" Target="../media/image101.png"/><Relationship Id="rId19" Type="http://schemas.openxmlformats.org/officeDocument/2006/relationships/image" Target="../media/image102.png"/><Relationship Id="rId1" Type="http://schemas.openxmlformats.org/officeDocument/2006/relationships/tags" Target="../tags/tag77.xml"/><Relationship Id="rId2" Type="http://schemas.openxmlformats.org/officeDocument/2006/relationships/tags" Target="../tags/tag78.xml"/><Relationship Id="rId3" Type="http://schemas.openxmlformats.org/officeDocument/2006/relationships/tags" Target="../tags/tag79.xml"/><Relationship Id="rId4" Type="http://schemas.openxmlformats.org/officeDocument/2006/relationships/tags" Target="../tags/tag80.xml"/><Relationship Id="rId5" Type="http://schemas.openxmlformats.org/officeDocument/2006/relationships/tags" Target="../tags/tag81.xml"/><Relationship Id="rId6" Type="http://schemas.openxmlformats.org/officeDocument/2006/relationships/tags" Target="../tags/tag82.xml"/><Relationship Id="rId7" Type="http://schemas.openxmlformats.org/officeDocument/2006/relationships/tags" Target="../tags/tag83.xml"/><Relationship Id="rId8" Type="http://schemas.openxmlformats.org/officeDocument/2006/relationships/tags" Target="../tags/tag84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20" Type="http://schemas.openxmlformats.org/officeDocument/2006/relationships/image" Target="../media/image111.png"/><Relationship Id="rId21" Type="http://schemas.openxmlformats.org/officeDocument/2006/relationships/image" Target="../media/image109.png"/><Relationship Id="rId22" Type="http://schemas.openxmlformats.org/officeDocument/2006/relationships/image" Target="../media/image102.png"/><Relationship Id="rId23" Type="http://schemas.openxmlformats.org/officeDocument/2006/relationships/image" Target="../media/image106.png"/><Relationship Id="rId24" Type="http://schemas.openxmlformats.org/officeDocument/2006/relationships/image" Target="../media/image112.png"/><Relationship Id="rId25" Type="http://schemas.openxmlformats.org/officeDocument/2006/relationships/image" Target="../media/image113.png"/><Relationship Id="rId26" Type="http://schemas.openxmlformats.org/officeDocument/2006/relationships/image" Target="../media/image114.png"/><Relationship Id="rId27" Type="http://schemas.openxmlformats.org/officeDocument/2006/relationships/image" Target="../media/image110.png"/><Relationship Id="rId10" Type="http://schemas.openxmlformats.org/officeDocument/2006/relationships/tags" Target="../tags/tag102.xml"/><Relationship Id="rId11" Type="http://schemas.openxmlformats.org/officeDocument/2006/relationships/tags" Target="../tags/tag103.xml"/><Relationship Id="rId12" Type="http://schemas.openxmlformats.org/officeDocument/2006/relationships/tags" Target="../tags/tag104.xml"/><Relationship Id="rId13" Type="http://schemas.openxmlformats.org/officeDocument/2006/relationships/tags" Target="../tags/tag105.xml"/><Relationship Id="rId14" Type="http://schemas.openxmlformats.org/officeDocument/2006/relationships/tags" Target="../tags/tag106.xml"/><Relationship Id="rId15" Type="http://schemas.openxmlformats.org/officeDocument/2006/relationships/tags" Target="../tags/tag107.xml"/><Relationship Id="rId16" Type="http://schemas.openxmlformats.org/officeDocument/2006/relationships/tags" Target="../tags/tag108.xml"/><Relationship Id="rId17" Type="http://schemas.openxmlformats.org/officeDocument/2006/relationships/slideLayout" Target="../slideLayouts/slideLayout2.xml"/><Relationship Id="rId18" Type="http://schemas.openxmlformats.org/officeDocument/2006/relationships/image" Target="../media/image70.png"/><Relationship Id="rId19" Type="http://schemas.openxmlformats.org/officeDocument/2006/relationships/image" Target="../media/image107.png"/><Relationship Id="rId1" Type="http://schemas.openxmlformats.org/officeDocument/2006/relationships/tags" Target="../tags/tag93.xml"/><Relationship Id="rId2" Type="http://schemas.openxmlformats.org/officeDocument/2006/relationships/tags" Target="../tags/tag94.xml"/><Relationship Id="rId3" Type="http://schemas.openxmlformats.org/officeDocument/2006/relationships/tags" Target="../tags/tag95.xml"/><Relationship Id="rId4" Type="http://schemas.openxmlformats.org/officeDocument/2006/relationships/tags" Target="../tags/tag96.xml"/><Relationship Id="rId5" Type="http://schemas.openxmlformats.org/officeDocument/2006/relationships/tags" Target="../tags/tag97.xml"/><Relationship Id="rId6" Type="http://schemas.openxmlformats.org/officeDocument/2006/relationships/tags" Target="../tags/tag98.xml"/><Relationship Id="rId7" Type="http://schemas.openxmlformats.org/officeDocument/2006/relationships/tags" Target="../tags/tag99.xml"/><Relationship Id="rId8" Type="http://schemas.openxmlformats.org/officeDocument/2006/relationships/tags" Target="../tags/tag10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4" Type="http://schemas.openxmlformats.org/officeDocument/2006/relationships/tags" Target="../tags/tag112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png"/><Relationship Id="rId9" Type="http://schemas.openxmlformats.org/officeDocument/2006/relationships/image" Target="../media/image118.png"/><Relationship Id="rId10" Type="http://schemas.openxmlformats.org/officeDocument/2006/relationships/image" Target="../media/image119.png"/><Relationship Id="rId1" Type="http://schemas.openxmlformats.org/officeDocument/2006/relationships/tags" Target="../tags/tag109.xml"/><Relationship Id="rId2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image" Target="../media/image105.png"/><Relationship Id="rId14" Type="http://schemas.openxmlformats.org/officeDocument/2006/relationships/image" Target="../media/image106.png"/><Relationship Id="rId15" Type="http://schemas.openxmlformats.org/officeDocument/2006/relationships/image" Target="../media/image120.png"/><Relationship Id="rId16" Type="http://schemas.openxmlformats.org/officeDocument/2006/relationships/image" Target="../media/image110.png"/><Relationship Id="rId1" Type="http://schemas.openxmlformats.org/officeDocument/2006/relationships/tags" Target="../tags/tag113.xml"/><Relationship Id="rId2" Type="http://schemas.openxmlformats.org/officeDocument/2006/relationships/tags" Target="../tags/tag114.xml"/><Relationship Id="rId3" Type="http://schemas.openxmlformats.org/officeDocument/2006/relationships/tags" Target="../tags/tag115.xml"/><Relationship Id="rId4" Type="http://schemas.openxmlformats.org/officeDocument/2006/relationships/tags" Target="../tags/tag116.xml"/><Relationship Id="rId5" Type="http://schemas.openxmlformats.org/officeDocument/2006/relationships/tags" Target="../tags/tag117.xml"/><Relationship Id="rId6" Type="http://schemas.openxmlformats.org/officeDocument/2006/relationships/tags" Target="../tags/tag118.xml"/><Relationship Id="rId7" Type="http://schemas.openxmlformats.org/officeDocument/2006/relationships/tags" Target="../tags/tag119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Relationship Id="rId14" Type="http://schemas.openxmlformats.org/officeDocument/2006/relationships/image" Target="../media/image124.png"/><Relationship Id="rId15" Type="http://schemas.openxmlformats.org/officeDocument/2006/relationships/image" Target="../media/image125.png"/><Relationship Id="rId16" Type="http://schemas.openxmlformats.org/officeDocument/2006/relationships/image" Target="../media/image126.png"/><Relationship Id="rId17" Type="http://schemas.openxmlformats.org/officeDocument/2006/relationships/image" Target="../media/image127.png"/><Relationship Id="rId18" Type="http://schemas.openxmlformats.org/officeDocument/2006/relationships/image" Target="../media/image128.png"/><Relationship Id="rId19" Type="http://schemas.openxmlformats.org/officeDocument/2006/relationships/image" Target="../media/image129.png"/><Relationship Id="rId1" Type="http://schemas.openxmlformats.org/officeDocument/2006/relationships/tags" Target="../tags/tag120.xml"/><Relationship Id="rId2" Type="http://schemas.openxmlformats.org/officeDocument/2006/relationships/tags" Target="../tags/tag121.xml"/><Relationship Id="rId3" Type="http://schemas.openxmlformats.org/officeDocument/2006/relationships/tags" Target="../tags/tag122.xml"/><Relationship Id="rId4" Type="http://schemas.openxmlformats.org/officeDocument/2006/relationships/tags" Target="../tags/tag123.xml"/><Relationship Id="rId5" Type="http://schemas.openxmlformats.org/officeDocument/2006/relationships/tags" Target="../tags/tag124.xml"/><Relationship Id="rId6" Type="http://schemas.openxmlformats.org/officeDocument/2006/relationships/tags" Target="../tags/tag125.xml"/><Relationship Id="rId7" Type="http://schemas.openxmlformats.org/officeDocument/2006/relationships/tags" Target="../tags/tag126.xml"/><Relationship Id="rId8" Type="http://schemas.openxmlformats.org/officeDocument/2006/relationships/tags" Target="../tags/tag127.xml"/><Relationship Id="rId9" Type="http://schemas.openxmlformats.org/officeDocument/2006/relationships/tags" Target="../tags/tag128.xml"/><Relationship Id="rId10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4.png"/><Relationship Id="rId12" Type="http://schemas.openxmlformats.org/officeDocument/2006/relationships/image" Target="../media/image125.png"/><Relationship Id="rId13" Type="http://schemas.openxmlformats.org/officeDocument/2006/relationships/image" Target="../media/image127.png"/><Relationship Id="rId14" Type="http://schemas.openxmlformats.org/officeDocument/2006/relationships/image" Target="../media/image123.png"/><Relationship Id="rId15" Type="http://schemas.openxmlformats.org/officeDocument/2006/relationships/image" Target="../media/image128.png"/><Relationship Id="rId16" Type="http://schemas.openxmlformats.org/officeDocument/2006/relationships/image" Target="../media/image130.png"/><Relationship Id="rId17" Type="http://schemas.openxmlformats.org/officeDocument/2006/relationships/image" Target="../media/image131.png"/><Relationship Id="rId18" Type="http://schemas.openxmlformats.org/officeDocument/2006/relationships/image" Target="../media/image132.png"/><Relationship Id="rId19" Type="http://schemas.openxmlformats.org/officeDocument/2006/relationships/image" Target="../media/image133.png"/><Relationship Id="rId1" Type="http://schemas.openxmlformats.org/officeDocument/2006/relationships/tags" Target="../tags/tag129.xml"/><Relationship Id="rId2" Type="http://schemas.openxmlformats.org/officeDocument/2006/relationships/tags" Target="../tags/tag130.xml"/><Relationship Id="rId3" Type="http://schemas.openxmlformats.org/officeDocument/2006/relationships/tags" Target="../tags/tag131.xml"/><Relationship Id="rId4" Type="http://schemas.openxmlformats.org/officeDocument/2006/relationships/tags" Target="../tags/tag132.xml"/><Relationship Id="rId5" Type="http://schemas.openxmlformats.org/officeDocument/2006/relationships/tags" Target="../tags/tag133.xml"/><Relationship Id="rId6" Type="http://schemas.openxmlformats.org/officeDocument/2006/relationships/tags" Target="../tags/tag134.xml"/><Relationship Id="rId7" Type="http://schemas.openxmlformats.org/officeDocument/2006/relationships/tags" Target="../tags/tag135.xml"/><Relationship Id="rId8" Type="http://schemas.openxmlformats.org/officeDocument/2006/relationships/tags" Target="../tags/tag136.xml"/><Relationship Id="rId9" Type="http://schemas.openxmlformats.org/officeDocument/2006/relationships/tags" Target="../tags/tag137.xml"/><Relationship Id="rId10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150.xml"/><Relationship Id="rId14" Type="http://schemas.openxmlformats.org/officeDocument/2006/relationships/tags" Target="../tags/tag151.xml"/><Relationship Id="rId15" Type="http://schemas.openxmlformats.org/officeDocument/2006/relationships/tags" Target="../tags/tag152.xml"/><Relationship Id="rId16" Type="http://schemas.openxmlformats.org/officeDocument/2006/relationships/tags" Target="../tags/tag153.xml"/><Relationship Id="rId17" Type="http://schemas.openxmlformats.org/officeDocument/2006/relationships/tags" Target="../tags/tag154.xml"/><Relationship Id="rId18" Type="http://schemas.openxmlformats.org/officeDocument/2006/relationships/tags" Target="../tags/tag155.xml"/><Relationship Id="rId19" Type="http://schemas.openxmlformats.org/officeDocument/2006/relationships/tags" Target="../tags/tag156.xml"/><Relationship Id="rId63" Type="http://schemas.openxmlformats.org/officeDocument/2006/relationships/image" Target="../media/image158.png"/><Relationship Id="rId50" Type="http://schemas.openxmlformats.org/officeDocument/2006/relationships/image" Target="../media/image145.png"/><Relationship Id="rId51" Type="http://schemas.openxmlformats.org/officeDocument/2006/relationships/image" Target="../media/image146.png"/><Relationship Id="rId52" Type="http://schemas.openxmlformats.org/officeDocument/2006/relationships/image" Target="../media/image147.png"/><Relationship Id="rId53" Type="http://schemas.openxmlformats.org/officeDocument/2006/relationships/image" Target="../media/image148.png"/><Relationship Id="rId54" Type="http://schemas.openxmlformats.org/officeDocument/2006/relationships/image" Target="../media/image149.png"/><Relationship Id="rId55" Type="http://schemas.openxmlformats.org/officeDocument/2006/relationships/image" Target="../media/image150.png"/><Relationship Id="rId56" Type="http://schemas.openxmlformats.org/officeDocument/2006/relationships/image" Target="../media/image151.png"/><Relationship Id="rId57" Type="http://schemas.openxmlformats.org/officeDocument/2006/relationships/image" Target="../media/image152.png"/><Relationship Id="rId58" Type="http://schemas.openxmlformats.org/officeDocument/2006/relationships/image" Target="../media/image153.png"/><Relationship Id="rId59" Type="http://schemas.openxmlformats.org/officeDocument/2006/relationships/image" Target="../media/image154.png"/><Relationship Id="rId40" Type="http://schemas.openxmlformats.org/officeDocument/2006/relationships/image" Target="../media/image123.png"/><Relationship Id="rId41" Type="http://schemas.openxmlformats.org/officeDocument/2006/relationships/image" Target="../media/image128.png"/><Relationship Id="rId42" Type="http://schemas.openxmlformats.org/officeDocument/2006/relationships/image" Target="../media/image129.png"/><Relationship Id="rId43" Type="http://schemas.openxmlformats.org/officeDocument/2006/relationships/image" Target="../media/image138.png"/><Relationship Id="rId44" Type="http://schemas.openxmlformats.org/officeDocument/2006/relationships/image" Target="../media/image139.png"/><Relationship Id="rId45" Type="http://schemas.openxmlformats.org/officeDocument/2006/relationships/image" Target="../media/image140.png"/><Relationship Id="rId46" Type="http://schemas.openxmlformats.org/officeDocument/2006/relationships/image" Target="../media/image141.png"/><Relationship Id="rId47" Type="http://schemas.openxmlformats.org/officeDocument/2006/relationships/image" Target="../media/image142.png"/><Relationship Id="rId48" Type="http://schemas.openxmlformats.org/officeDocument/2006/relationships/image" Target="../media/image143.png"/><Relationship Id="rId49" Type="http://schemas.openxmlformats.org/officeDocument/2006/relationships/image" Target="../media/image144.png"/><Relationship Id="rId1" Type="http://schemas.openxmlformats.org/officeDocument/2006/relationships/tags" Target="../tags/tag138.xml"/><Relationship Id="rId2" Type="http://schemas.openxmlformats.org/officeDocument/2006/relationships/tags" Target="../tags/tag139.xml"/><Relationship Id="rId3" Type="http://schemas.openxmlformats.org/officeDocument/2006/relationships/tags" Target="../tags/tag140.xml"/><Relationship Id="rId4" Type="http://schemas.openxmlformats.org/officeDocument/2006/relationships/tags" Target="../tags/tag141.xml"/><Relationship Id="rId5" Type="http://schemas.openxmlformats.org/officeDocument/2006/relationships/tags" Target="../tags/tag142.xml"/><Relationship Id="rId6" Type="http://schemas.openxmlformats.org/officeDocument/2006/relationships/tags" Target="../tags/tag143.xml"/><Relationship Id="rId7" Type="http://schemas.openxmlformats.org/officeDocument/2006/relationships/tags" Target="../tags/tag144.xml"/><Relationship Id="rId8" Type="http://schemas.openxmlformats.org/officeDocument/2006/relationships/tags" Target="../tags/tag145.xml"/><Relationship Id="rId9" Type="http://schemas.openxmlformats.org/officeDocument/2006/relationships/tags" Target="../tags/tag146.xml"/><Relationship Id="rId30" Type="http://schemas.openxmlformats.org/officeDocument/2006/relationships/tags" Target="../tags/tag167.xml"/><Relationship Id="rId31" Type="http://schemas.openxmlformats.org/officeDocument/2006/relationships/tags" Target="../tags/tag168.xml"/><Relationship Id="rId32" Type="http://schemas.openxmlformats.org/officeDocument/2006/relationships/slideLayout" Target="../slideLayouts/slideLayout2.xml"/><Relationship Id="rId33" Type="http://schemas.openxmlformats.org/officeDocument/2006/relationships/image" Target="../media/image127.png"/><Relationship Id="rId34" Type="http://schemas.openxmlformats.org/officeDocument/2006/relationships/image" Target="../media/image125.png"/><Relationship Id="rId35" Type="http://schemas.openxmlformats.org/officeDocument/2006/relationships/image" Target="../media/image126.png"/><Relationship Id="rId36" Type="http://schemas.openxmlformats.org/officeDocument/2006/relationships/image" Target="../media/image134.png"/><Relationship Id="rId37" Type="http://schemas.openxmlformats.org/officeDocument/2006/relationships/image" Target="../media/image135.png"/><Relationship Id="rId38" Type="http://schemas.openxmlformats.org/officeDocument/2006/relationships/image" Target="../media/image136.png"/><Relationship Id="rId39" Type="http://schemas.openxmlformats.org/officeDocument/2006/relationships/image" Target="../media/image137.png"/><Relationship Id="rId20" Type="http://schemas.openxmlformats.org/officeDocument/2006/relationships/tags" Target="../tags/tag157.xml"/><Relationship Id="rId21" Type="http://schemas.openxmlformats.org/officeDocument/2006/relationships/tags" Target="../tags/tag158.xml"/><Relationship Id="rId22" Type="http://schemas.openxmlformats.org/officeDocument/2006/relationships/tags" Target="../tags/tag159.xml"/><Relationship Id="rId23" Type="http://schemas.openxmlformats.org/officeDocument/2006/relationships/tags" Target="../tags/tag160.xml"/><Relationship Id="rId24" Type="http://schemas.openxmlformats.org/officeDocument/2006/relationships/tags" Target="../tags/tag161.xml"/><Relationship Id="rId25" Type="http://schemas.openxmlformats.org/officeDocument/2006/relationships/tags" Target="../tags/tag162.xml"/><Relationship Id="rId26" Type="http://schemas.openxmlformats.org/officeDocument/2006/relationships/tags" Target="../tags/tag163.xml"/><Relationship Id="rId27" Type="http://schemas.openxmlformats.org/officeDocument/2006/relationships/tags" Target="../tags/tag164.xml"/><Relationship Id="rId28" Type="http://schemas.openxmlformats.org/officeDocument/2006/relationships/tags" Target="../tags/tag165.xml"/><Relationship Id="rId29" Type="http://schemas.openxmlformats.org/officeDocument/2006/relationships/tags" Target="../tags/tag166.xml"/><Relationship Id="rId60" Type="http://schemas.openxmlformats.org/officeDocument/2006/relationships/image" Target="../media/image155.png"/><Relationship Id="rId61" Type="http://schemas.openxmlformats.org/officeDocument/2006/relationships/image" Target="../media/image156.png"/><Relationship Id="rId62" Type="http://schemas.openxmlformats.org/officeDocument/2006/relationships/image" Target="../media/image157.png"/><Relationship Id="rId10" Type="http://schemas.openxmlformats.org/officeDocument/2006/relationships/tags" Target="../tags/tag147.xml"/><Relationship Id="rId11" Type="http://schemas.openxmlformats.org/officeDocument/2006/relationships/tags" Target="../tags/tag148.xml"/><Relationship Id="rId12" Type="http://schemas.openxmlformats.org/officeDocument/2006/relationships/tags" Target="../tags/tag14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tags" Target="../tags/tag169.xml"/><Relationship Id="rId2" Type="http://schemas.openxmlformats.org/officeDocument/2006/relationships/tags" Target="../tags/tag170.xml"/></Relationships>
</file>

<file path=ppt/slides/_rels/slide48.xml.rels><?xml version="1.0" encoding="UTF-8" standalone="yes"?>
<Relationships xmlns="http://schemas.openxmlformats.org/package/2006/relationships"><Relationship Id="rId46" Type="http://schemas.openxmlformats.org/officeDocument/2006/relationships/image" Target="../media/image145.png"/><Relationship Id="rId47" Type="http://schemas.openxmlformats.org/officeDocument/2006/relationships/image" Target="../media/image146.png"/><Relationship Id="rId48" Type="http://schemas.openxmlformats.org/officeDocument/2006/relationships/image" Target="../media/image147.png"/><Relationship Id="rId49" Type="http://schemas.openxmlformats.org/officeDocument/2006/relationships/image" Target="../media/image148.png"/><Relationship Id="rId20" Type="http://schemas.openxmlformats.org/officeDocument/2006/relationships/tags" Target="../tags/tag190.xml"/><Relationship Id="rId21" Type="http://schemas.openxmlformats.org/officeDocument/2006/relationships/tags" Target="../tags/tag191.xml"/><Relationship Id="rId22" Type="http://schemas.openxmlformats.org/officeDocument/2006/relationships/tags" Target="../tags/tag192.xml"/><Relationship Id="rId23" Type="http://schemas.openxmlformats.org/officeDocument/2006/relationships/slideLayout" Target="../slideLayouts/slideLayout2.xml"/><Relationship Id="rId24" Type="http://schemas.openxmlformats.org/officeDocument/2006/relationships/image" Target="../media/image124.png"/><Relationship Id="rId25" Type="http://schemas.openxmlformats.org/officeDocument/2006/relationships/image" Target="../media/image125.png"/><Relationship Id="rId26" Type="http://schemas.openxmlformats.org/officeDocument/2006/relationships/image" Target="../media/image127.png"/><Relationship Id="rId27" Type="http://schemas.openxmlformats.org/officeDocument/2006/relationships/image" Target="../media/image123.png"/><Relationship Id="rId28" Type="http://schemas.openxmlformats.org/officeDocument/2006/relationships/image" Target="../media/image128.png"/><Relationship Id="rId29" Type="http://schemas.openxmlformats.org/officeDocument/2006/relationships/image" Target="../media/image130.png"/><Relationship Id="rId50" Type="http://schemas.openxmlformats.org/officeDocument/2006/relationships/image" Target="../media/image149.png"/><Relationship Id="rId51" Type="http://schemas.openxmlformats.org/officeDocument/2006/relationships/image" Target="../media/image161.png"/><Relationship Id="rId1" Type="http://schemas.openxmlformats.org/officeDocument/2006/relationships/tags" Target="../tags/tag171.xml"/><Relationship Id="rId2" Type="http://schemas.openxmlformats.org/officeDocument/2006/relationships/tags" Target="../tags/tag172.xml"/><Relationship Id="rId3" Type="http://schemas.openxmlformats.org/officeDocument/2006/relationships/tags" Target="../tags/tag173.xml"/><Relationship Id="rId4" Type="http://schemas.openxmlformats.org/officeDocument/2006/relationships/tags" Target="../tags/tag174.xml"/><Relationship Id="rId5" Type="http://schemas.openxmlformats.org/officeDocument/2006/relationships/tags" Target="../tags/tag175.xml"/><Relationship Id="rId30" Type="http://schemas.openxmlformats.org/officeDocument/2006/relationships/image" Target="../media/image131.png"/><Relationship Id="rId31" Type="http://schemas.openxmlformats.org/officeDocument/2006/relationships/image" Target="../media/image132.png"/><Relationship Id="rId32" Type="http://schemas.openxmlformats.org/officeDocument/2006/relationships/image" Target="../media/image133.png"/><Relationship Id="rId9" Type="http://schemas.openxmlformats.org/officeDocument/2006/relationships/tags" Target="../tags/tag179.xml"/><Relationship Id="rId6" Type="http://schemas.openxmlformats.org/officeDocument/2006/relationships/tags" Target="../tags/tag176.xml"/><Relationship Id="rId7" Type="http://schemas.openxmlformats.org/officeDocument/2006/relationships/tags" Target="../tags/tag177.xml"/><Relationship Id="rId8" Type="http://schemas.openxmlformats.org/officeDocument/2006/relationships/tags" Target="../tags/tag178.xml"/><Relationship Id="rId33" Type="http://schemas.openxmlformats.org/officeDocument/2006/relationships/image" Target="../media/image126.png"/><Relationship Id="rId34" Type="http://schemas.openxmlformats.org/officeDocument/2006/relationships/image" Target="../media/image134.png"/><Relationship Id="rId35" Type="http://schemas.openxmlformats.org/officeDocument/2006/relationships/image" Target="../media/image135.png"/><Relationship Id="rId36" Type="http://schemas.openxmlformats.org/officeDocument/2006/relationships/image" Target="../media/image136.png"/><Relationship Id="rId10" Type="http://schemas.openxmlformats.org/officeDocument/2006/relationships/tags" Target="../tags/tag180.xml"/><Relationship Id="rId11" Type="http://schemas.openxmlformats.org/officeDocument/2006/relationships/tags" Target="../tags/tag181.xml"/><Relationship Id="rId12" Type="http://schemas.openxmlformats.org/officeDocument/2006/relationships/tags" Target="../tags/tag182.xml"/><Relationship Id="rId13" Type="http://schemas.openxmlformats.org/officeDocument/2006/relationships/tags" Target="../tags/tag183.xml"/><Relationship Id="rId14" Type="http://schemas.openxmlformats.org/officeDocument/2006/relationships/tags" Target="../tags/tag184.xml"/><Relationship Id="rId15" Type="http://schemas.openxmlformats.org/officeDocument/2006/relationships/tags" Target="../tags/tag185.xml"/><Relationship Id="rId16" Type="http://schemas.openxmlformats.org/officeDocument/2006/relationships/tags" Target="../tags/tag186.xml"/><Relationship Id="rId17" Type="http://schemas.openxmlformats.org/officeDocument/2006/relationships/tags" Target="../tags/tag187.xml"/><Relationship Id="rId18" Type="http://schemas.openxmlformats.org/officeDocument/2006/relationships/tags" Target="../tags/tag188.xml"/><Relationship Id="rId19" Type="http://schemas.openxmlformats.org/officeDocument/2006/relationships/tags" Target="../tags/tag189.xml"/><Relationship Id="rId37" Type="http://schemas.openxmlformats.org/officeDocument/2006/relationships/image" Target="../media/image137.png"/><Relationship Id="rId38" Type="http://schemas.openxmlformats.org/officeDocument/2006/relationships/image" Target="../media/image129.png"/><Relationship Id="rId39" Type="http://schemas.openxmlformats.org/officeDocument/2006/relationships/image" Target="../media/image138.png"/><Relationship Id="rId40" Type="http://schemas.openxmlformats.org/officeDocument/2006/relationships/image" Target="../media/image139.png"/><Relationship Id="rId41" Type="http://schemas.openxmlformats.org/officeDocument/2006/relationships/image" Target="../media/image140.png"/><Relationship Id="rId42" Type="http://schemas.openxmlformats.org/officeDocument/2006/relationships/image" Target="../media/image141.png"/><Relationship Id="rId43" Type="http://schemas.openxmlformats.org/officeDocument/2006/relationships/image" Target="../media/image142.png"/><Relationship Id="rId44" Type="http://schemas.openxmlformats.org/officeDocument/2006/relationships/image" Target="../media/image143.png"/><Relationship Id="rId45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tags" Target="../tags/tag205.xml"/><Relationship Id="rId14" Type="http://schemas.openxmlformats.org/officeDocument/2006/relationships/tags" Target="../tags/tag206.xml"/><Relationship Id="rId15" Type="http://schemas.openxmlformats.org/officeDocument/2006/relationships/tags" Target="../tags/tag207.xml"/><Relationship Id="rId16" Type="http://schemas.openxmlformats.org/officeDocument/2006/relationships/tags" Target="../tags/tag208.xml"/><Relationship Id="rId17" Type="http://schemas.openxmlformats.org/officeDocument/2006/relationships/tags" Target="../tags/tag209.xml"/><Relationship Id="rId18" Type="http://schemas.openxmlformats.org/officeDocument/2006/relationships/tags" Target="../tags/tag210.xml"/><Relationship Id="rId19" Type="http://schemas.openxmlformats.org/officeDocument/2006/relationships/tags" Target="../tags/tag211.xml"/><Relationship Id="rId63" Type="http://schemas.openxmlformats.org/officeDocument/2006/relationships/image" Target="../media/image158.png"/><Relationship Id="rId50" Type="http://schemas.openxmlformats.org/officeDocument/2006/relationships/image" Target="../media/image145.png"/><Relationship Id="rId51" Type="http://schemas.openxmlformats.org/officeDocument/2006/relationships/image" Target="../media/image146.png"/><Relationship Id="rId52" Type="http://schemas.openxmlformats.org/officeDocument/2006/relationships/image" Target="../media/image147.png"/><Relationship Id="rId53" Type="http://schemas.openxmlformats.org/officeDocument/2006/relationships/image" Target="../media/image148.png"/><Relationship Id="rId54" Type="http://schemas.openxmlformats.org/officeDocument/2006/relationships/image" Target="../media/image149.png"/><Relationship Id="rId55" Type="http://schemas.openxmlformats.org/officeDocument/2006/relationships/image" Target="../media/image150.png"/><Relationship Id="rId56" Type="http://schemas.openxmlformats.org/officeDocument/2006/relationships/image" Target="../media/image151.png"/><Relationship Id="rId57" Type="http://schemas.openxmlformats.org/officeDocument/2006/relationships/image" Target="../media/image152.png"/><Relationship Id="rId58" Type="http://schemas.openxmlformats.org/officeDocument/2006/relationships/image" Target="../media/image153.png"/><Relationship Id="rId59" Type="http://schemas.openxmlformats.org/officeDocument/2006/relationships/image" Target="../media/image154.png"/><Relationship Id="rId40" Type="http://schemas.openxmlformats.org/officeDocument/2006/relationships/image" Target="../media/image123.png"/><Relationship Id="rId41" Type="http://schemas.openxmlformats.org/officeDocument/2006/relationships/image" Target="../media/image128.png"/><Relationship Id="rId42" Type="http://schemas.openxmlformats.org/officeDocument/2006/relationships/image" Target="../media/image129.png"/><Relationship Id="rId43" Type="http://schemas.openxmlformats.org/officeDocument/2006/relationships/image" Target="../media/image138.png"/><Relationship Id="rId44" Type="http://schemas.openxmlformats.org/officeDocument/2006/relationships/image" Target="../media/image139.png"/><Relationship Id="rId45" Type="http://schemas.openxmlformats.org/officeDocument/2006/relationships/image" Target="../media/image140.png"/><Relationship Id="rId46" Type="http://schemas.openxmlformats.org/officeDocument/2006/relationships/image" Target="../media/image141.png"/><Relationship Id="rId47" Type="http://schemas.openxmlformats.org/officeDocument/2006/relationships/image" Target="../media/image142.png"/><Relationship Id="rId48" Type="http://schemas.openxmlformats.org/officeDocument/2006/relationships/image" Target="../media/image143.png"/><Relationship Id="rId49" Type="http://schemas.openxmlformats.org/officeDocument/2006/relationships/image" Target="../media/image144.png"/><Relationship Id="rId1" Type="http://schemas.openxmlformats.org/officeDocument/2006/relationships/tags" Target="../tags/tag193.xml"/><Relationship Id="rId2" Type="http://schemas.openxmlformats.org/officeDocument/2006/relationships/tags" Target="../tags/tag194.xml"/><Relationship Id="rId3" Type="http://schemas.openxmlformats.org/officeDocument/2006/relationships/tags" Target="../tags/tag195.xml"/><Relationship Id="rId4" Type="http://schemas.openxmlformats.org/officeDocument/2006/relationships/tags" Target="../tags/tag196.xml"/><Relationship Id="rId5" Type="http://schemas.openxmlformats.org/officeDocument/2006/relationships/tags" Target="../tags/tag197.xml"/><Relationship Id="rId6" Type="http://schemas.openxmlformats.org/officeDocument/2006/relationships/tags" Target="../tags/tag198.xml"/><Relationship Id="rId7" Type="http://schemas.openxmlformats.org/officeDocument/2006/relationships/tags" Target="../tags/tag199.xml"/><Relationship Id="rId8" Type="http://schemas.openxmlformats.org/officeDocument/2006/relationships/tags" Target="../tags/tag200.xml"/><Relationship Id="rId9" Type="http://schemas.openxmlformats.org/officeDocument/2006/relationships/tags" Target="../tags/tag201.xml"/><Relationship Id="rId30" Type="http://schemas.openxmlformats.org/officeDocument/2006/relationships/tags" Target="../tags/tag222.xml"/><Relationship Id="rId31" Type="http://schemas.openxmlformats.org/officeDocument/2006/relationships/tags" Target="../tags/tag223.xml"/><Relationship Id="rId32" Type="http://schemas.openxmlformats.org/officeDocument/2006/relationships/slideLayout" Target="../slideLayouts/slideLayout2.xml"/><Relationship Id="rId33" Type="http://schemas.openxmlformats.org/officeDocument/2006/relationships/image" Target="../media/image127.png"/><Relationship Id="rId34" Type="http://schemas.openxmlformats.org/officeDocument/2006/relationships/image" Target="../media/image125.png"/><Relationship Id="rId35" Type="http://schemas.openxmlformats.org/officeDocument/2006/relationships/image" Target="../media/image126.png"/><Relationship Id="rId36" Type="http://schemas.openxmlformats.org/officeDocument/2006/relationships/image" Target="../media/image134.png"/><Relationship Id="rId37" Type="http://schemas.openxmlformats.org/officeDocument/2006/relationships/image" Target="../media/image135.png"/><Relationship Id="rId38" Type="http://schemas.openxmlformats.org/officeDocument/2006/relationships/image" Target="../media/image136.png"/><Relationship Id="rId39" Type="http://schemas.openxmlformats.org/officeDocument/2006/relationships/image" Target="../media/image137.png"/><Relationship Id="rId20" Type="http://schemas.openxmlformats.org/officeDocument/2006/relationships/tags" Target="../tags/tag212.xml"/><Relationship Id="rId21" Type="http://schemas.openxmlformats.org/officeDocument/2006/relationships/tags" Target="../tags/tag213.xml"/><Relationship Id="rId22" Type="http://schemas.openxmlformats.org/officeDocument/2006/relationships/tags" Target="../tags/tag214.xml"/><Relationship Id="rId23" Type="http://schemas.openxmlformats.org/officeDocument/2006/relationships/tags" Target="../tags/tag215.xml"/><Relationship Id="rId24" Type="http://schemas.openxmlformats.org/officeDocument/2006/relationships/tags" Target="../tags/tag216.xml"/><Relationship Id="rId25" Type="http://schemas.openxmlformats.org/officeDocument/2006/relationships/tags" Target="../tags/tag217.xml"/><Relationship Id="rId26" Type="http://schemas.openxmlformats.org/officeDocument/2006/relationships/tags" Target="../tags/tag218.xml"/><Relationship Id="rId27" Type="http://schemas.openxmlformats.org/officeDocument/2006/relationships/tags" Target="../tags/tag219.xml"/><Relationship Id="rId28" Type="http://schemas.openxmlformats.org/officeDocument/2006/relationships/tags" Target="../tags/tag220.xml"/><Relationship Id="rId29" Type="http://schemas.openxmlformats.org/officeDocument/2006/relationships/tags" Target="../tags/tag221.xml"/><Relationship Id="rId60" Type="http://schemas.openxmlformats.org/officeDocument/2006/relationships/image" Target="../media/image155.png"/><Relationship Id="rId61" Type="http://schemas.openxmlformats.org/officeDocument/2006/relationships/image" Target="../media/image156.png"/><Relationship Id="rId62" Type="http://schemas.openxmlformats.org/officeDocument/2006/relationships/image" Target="../media/image157.png"/><Relationship Id="rId10" Type="http://schemas.openxmlformats.org/officeDocument/2006/relationships/tags" Target="../tags/tag202.xml"/><Relationship Id="rId11" Type="http://schemas.openxmlformats.org/officeDocument/2006/relationships/tags" Target="../tags/tag203.xml"/><Relationship Id="rId12" Type="http://schemas.openxmlformats.org/officeDocument/2006/relationships/tags" Target="../tags/tag20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tags" Target="../tags/tag224.x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4" Type="http://schemas.openxmlformats.org/officeDocument/2006/relationships/tags" Target="../tags/tag228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image" Target="../media/image169.png"/><Relationship Id="rId9" Type="http://schemas.openxmlformats.org/officeDocument/2006/relationships/image" Target="../media/image170.png"/><Relationship Id="rId1" Type="http://schemas.openxmlformats.org/officeDocument/2006/relationships/tags" Target="../tags/tag225.xml"/><Relationship Id="rId2" Type="http://schemas.openxmlformats.org/officeDocument/2006/relationships/tags" Target="../tags/tag2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1" Type="http://schemas.openxmlformats.org/officeDocument/2006/relationships/tags" Target="../tags/tag229.xml"/><Relationship Id="rId2" Type="http://schemas.openxmlformats.org/officeDocument/2006/relationships/tags" Target="../tags/tag23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1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9.png"/><Relationship Id="rId12" Type="http://schemas.openxmlformats.org/officeDocument/2006/relationships/image" Target="../media/image170.png"/><Relationship Id="rId13" Type="http://schemas.openxmlformats.org/officeDocument/2006/relationships/image" Target="../media/image180.png"/><Relationship Id="rId14" Type="http://schemas.openxmlformats.org/officeDocument/2006/relationships/image" Target="../media/image181.png"/><Relationship Id="rId15" Type="http://schemas.openxmlformats.org/officeDocument/2006/relationships/image" Target="../media/image182.png"/><Relationship Id="rId1" Type="http://schemas.openxmlformats.org/officeDocument/2006/relationships/tags" Target="../tags/tag232.xml"/><Relationship Id="rId2" Type="http://schemas.openxmlformats.org/officeDocument/2006/relationships/tags" Target="../tags/tag233.xml"/><Relationship Id="rId3" Type="http://schemas.openxmlformats.org/officeDocument/2006/relationships/tags" Target="../tags/tag234.xml"/><Relationship Id="rId4" Type="http://schemas.openxmlformats.org/officeDocument/2006/relationships/tags" Target="../tags/tag235.xml"/><Relationship Id="rId5" Type="http://schemas.openxmlformats.org/officeDocument/2006/relationships/tags" Target="../tags/tag236.xml"/><Relationship Id="rId6" Type="http://schemas.openxmlformats.org/officeDocument/2006/relationships/tags" Target="../tags/tag237.xml"/><Relationship Id="rId7" Type="http://schemas.openxmlformats.org/officeDocument/2006/relationships/tags" Target="../tags/tag238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167.png"/><Relationship Id="rId10" Type="http://schemas.openxmlformats.org/officeDocument/2006/relationships/image" Target="../media/image16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Relationship Id="rId3" Type="http://schemas.openxmlformats.org/officeDocument/2006/relationships/image" Target="../media/image1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86.png"/><Relationship Id="rId8" Type="http://schemas.openxmlformats.org/officeDocument/2006/relationships/image" Target="../media/image187.png"/><Relationship Id="rId1" Type="http://schemas.openxmlformats.org/officeDocument/2006/relationships/tags" Target="../tags/tag239.xml"/><Relationship Id="rId2" Type="http://schemas.openxmlformats.org/officeDocument/2006/relationships/tags" Target="../tags/tag24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Relationship Id="rId3" Type="http://schemas.openxmlformats.org/officeDocument/2006/relationships/image" Target="../media/image18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6" Type="http://schemas.openxmlformats.org/officeDocument/2006/relationships/image" Target="../media/image191.png"/><Relationship Id="rId7" Type="http://schemas.openxmlformats.org/officeDocument/2006/relationships/image" Target="../media/image192.png"/><Relationship Id="rId1" Type="http://schemas.openxmlformats.org/officeDocument/2006/relationships/tags" Target="../tags/tag242.xml"/><Relationship Id="rId2" Type="http://schemas.openxmlformats.org/officeDocument/2006/relationships/tags" Target="../tags/tag24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tags" Target="../tags/tag24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Bayes’ Nets: Inference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2133600"/>
            <a:ext cx="6886665" cy="3525166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4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3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/>
                <a:cs typeface="Calibri"/>
              </a:rPr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5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4" y="1610537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4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1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5" y="1873691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5" y="6153402"/>
            <a:ext cx="1885951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4" y="6071444"/>
            <a:ext cx="3257551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7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9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21"/>
            <a:ext cx="152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09" y="1129150"/>
            <a:ext cx="15573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/>
                <a:cs typeface="Calibri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9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 smtClean="0">
              <a:latin typeface="Calibri"/>
              <a:cs typeface="Calibri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5"/>
            <a:ext cx="3822723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9" y="3072766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3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8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9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7" y="3665396"/>
            <a:ext cx="1123188" cy="15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9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Inference by Enumeration in Bayes’ Net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7391400" cy="4729164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Given unlimited time, inference in BNs is easy</a:t>
            </a:r>
          </a:p>
          <a:p>
            <a:pPr lvl="7"/>
            <a:endParaRPr lang="en-US" sz="5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Reminder of inference by enumeration by example:</a:t>
            </a:r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8360175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10468307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9457653" y="2415866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10583207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8527913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24" name="AutoShape 6"/>
          <p:cNvCxnSpPr>
            <a:cxnSpLocks noChangeShapeType="1"/>
            <a:endCxn id="22" idx="1"/>
          </p:cNvCxnSpPr>
          <p:nvPr/>
        </p:nvCxnSpPr>
        <p:spPr bwMode="auto">
          <a:xfrm>
            <a:off x="10111370" y="3072138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6"/>
          <p:cNvCxnSpPr>
            <a:cxnSpLocks noChangeShapeType="1"/>
            <a:endCxn id="23" idx="7"/>
          </p:cNvCxnSpPr>
          <p:nvPr/>
        </p:nvCxnSpPr>
        <p:spPr bwMode="auto">
          <a:xfrm flipH="1">
            <a:off x="9178321" y="3072138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"/>
          <p:cNvCxnSpPr>
            <a:cxnSpLocks noChangeShapeType="1"/>
            <a:stCxn id="20" idx="3"/>
            <a:endCxn id="21" idx="7"/>
          </p:cNvCxnSpPr>
          <p:nvPr/>
        </p:nvCxnSpPr>
        <p:spPr bwMode="auto">
          <a:xfrm flipH="1">
            <a:off x="10108062" y="1954409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6"/>
          <p:cNvCxnSpPr>
            <a:cxnSpLocks noChangeShapeType="1"/>
            <a:stCxn id="19" idx="5"/>
            <a:endCxn id="21" idx="1"/>
          </p:cNvCxnSpPr>
          <p:nvPr/>
        </p:nvCxnSpPr>
        <p:spPr bwMode="auto">
          <a:xfrm>
            <a:off x="9010583" y="1954409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2"/>
            <a:ext cx="2362200" cy="37034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8402"/>
            <a:ext cx="3048000" cy="40713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3352800"/>
            <a:ext cx="3390249" cy="72648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19602"/>
            <a:ext cx="6324600" cy="76575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2192000" cy="70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Inference </a:t>
            </a:r>
            <a:r>
              <a:rPr lang="en-US" dirty="0">
                <a:latin typeface="Arial" charset="0"/>
              </a:rPr>
              <a:t>Example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ea typeface="+mn-ea"/>
              </a:rPr>
              <a:t>There are 2 cups.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The first contains 1 penny and 1 quarter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The second contains 2 quarters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sz="2800" dirty="0" smtClean="0">
              <a:ea typeface="+mn-ea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ea typeface="+mn-ea"/>
              </a:rPr>
              <a:t>Say I pick a cup uniformly at random, then pick a coin randomly from that cup. It's a quarter (yes!).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800" dirty="0">
              <a:ea typeface="+mn-ea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ea typeface="+mn-ea"/>
              </a:rPr>
              <a:t>What is the probability that the other coin in that cup is also a quarter?</a:t>
            </a:r>
          </a:p>
        </p:txBody>
      </p:sp>
    </p:spTree>
    <p:extLst>
      <p:ext uri="{BB962C8B-B14F-4D97-AF65-F5344CB8AC3E}">
        <p14:creationId xmlns:p14="http://schemas.microsoft.com/office/powerpoint/2010/main" val="21028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Inference by Enumeration?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600200"/>
            <a:ext cx="638016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19800"/>
            <a:ext cx="71628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Inference by Enumeration vs. Variable Elimination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5867400" cy="1295400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Why is inference by enumeration so slow?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You join up the whole joint distribution before you sum out the hidden variables</a:t>
            </a:r>
          </a:p>
          <a:p>
            <a:pPr lvl="1"/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5181600" cy="3454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0" y="1219200"/>
            <a:ext cx="6096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Idea: interleave joining and marginalizing!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Called </a:t>
            </a:r>
            <a:r>
              <a:rPr lang="ja-JP" altLang="en-US" sz="2000" dirty="0" smtClean="0">
                <a:latin typeface="Calibri"/>
                <a:cs typeface="Calibri"/>
              </a:rPr>
              <a:t>“</a:t>
            </a:r>
            <a:r>
              <a:rPr lang="en-US" altLang="ja-JP" sz="2000" dirty="0" smtClean="0">
                <a:latin typeface="Calibri"/>
                <a:cs typeface="Calibri"/>
              </a:rPr>
              <a:t>Variable Elimination</a:t>
            </a:r>
            <a:r>
              <a:rPr lang="ja-JP" altLang="en-US" sz="2000" dirty="0" smtClean="0">
                <a:latin typeface="Calibri"/>
                <a:cs typeface="Calibri"/>
              </a:rPr>
              <a:t>”</a:t>
            </a:r>
            <a:endParaRPr lang="en-US" altLang="ja-JP" sz="20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Still NP-hard, but usually much faster than inference by enumeration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First we’ll need some new notation: factors</a:t>
            </a:r>
          </a:p>
          <a:p>
            <a:pPr lvl="1"/>
            <a:endParaRPr lang="en-US" sz="2000" dirty="0" smtClean="0">
              <a:latin typeface="Calibri"/>
              <a:cs typeface="Calibri"/>
            </a:endParaRPr>
          </a:p>
          <a:p>
            <a:pPr lvl="1"/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3" y="3200402"/>
            <a:ext cx="5567369" cy="2819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 Zoo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2"/>
            <a:ext cx="8305800" cy="568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35" y="1905000"/>
            <a:ext cx="5379013" cy="4495800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Factor Zoo I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" y="1219202"/>
            <a:ext cx="4343400" cy="4906963"/>
          </a:xfrm>
        </p:spPr>
        <p:txBody>
          <a:bodyPr/>
          <a:lstStyle/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Joint distribution: P(X,Y)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 smtClean="0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) for all x, y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Sums to 1</a:t>
            </a: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Selected joint: P(</a:t>
            </a:r>
            <a:r>
              <a:rPr lang="en-US" sz="2400" dirty="0" err="1" smtClean="0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)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A slice of the joint distribution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 smtClean="0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) for fixed x, all y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Sums to P(x)</a:t>
            </a:r>
          </a:p>
          <a:p>
            <a:pPr lvl="1"/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Number of capitals = dimensionality of the table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5119"/>
              </p:ext>
            </p:extLst>
          </p:nvPr>
        </p:nvGraphicFramePr>
        <p:xfrm>
          <a:off x="4572000" y="1800227"/>
          <a:ext cx="2209801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606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9" y="13716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615990"/>
              </p:ext>
            </p:extLst>
          </p:nvPr>
        </p:nvGraphicFramePr>
        <p:xfrm>
          <a:off x="4648200" y="4543425"/>
          <a:ext cx="2209801" cy="111283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3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9" y="4114800"/>
            <a:ext cx="15351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4281435"/>
            <a:ext cx="4216657" cy="2576564"/>
          </a:xfrm>
          <a:prstGeom prst="rect">
            <a:avLst/>
          </a:prstGeom>
        </p:spPr>
      </p:pic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Factor Zoo II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632744"/>
            <a:ext cx="4191000" cy="4615656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Single conditional: P(Y | x)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Entries P(y | x) for fixed x, all y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Sums to 1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Family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of conditionals: </a:t>
            </a:r>
          </a:p>
          <a:p>
            <a:pPr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P(X |Y)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Multiple conditionals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P(x | y) for all x, y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|Y|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33660"/>
              </p:ext>
            </p:extLst>
          </p:nvPr>
        </p:nvGraphicFramePr>
        <p:xfrm>
          <a:off x="8001000" y="4648202"/>
          <a:ext cx="2209801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54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3" y="4219575"/>
            <a:ext cx="1147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292908"/>
              </p:ext>
            </p:extLst>
          </p:nvPr>
        </p:nvGraphicFramePr>
        <p:xfrm>
          <a:off x="8991600" y="2286000"/>
          <a:ext cx="2209801" cy="111283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54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1857375"/>
            <a:ext cx="14779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10287000" y="5054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10287000" y="5816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1557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4" y="6037265"/>
            <a:ext cx="14763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8" name="Picture 1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283200"/>
            <a:ext cx="13716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39336"/>
            <a:ext cx="3505200" cy="2570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Factor Zoo III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37338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Specified family: P( y | X )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Entries P(y | x) for fixed y,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	but for all x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Sums to … who knows!</a:t>
            </a: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20195"/>
              </p:ext>
            </p:extLst>
          </p:nvPr>
        </p:nvGraphicFramePr>
        <p:xfrm>
          <a:off x="838200" y="4343400"/>
          <a:ext cx="2209801" cy="1112838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70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3914775"/>
            <a:ext cx="1417639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3124201" y="4724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3124201" y="5105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2554" name="Picture 1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724400"/>
            <a:ext cx="1655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5173665"/>
            <a:ext cx="17446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56964"/>
            <a:ext cx="6723552" cy="4219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Factor Zoo Summary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47800" y="1524000"/>
            <a:ext cx="9525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ea typeface="ＭＳ Ｐゴシック" pitchFamily="34" charset="-128"/>
              </a:rPr>
              <a:t>In general, when we write P(Y</a:t>
            </a:r>
            <a:r>
              <a:rPr lang="en-US" sz="2400" baseline="-25000" dirty="0" smtClean="0">
                <a:ea typeface="ＭＳ Ｐゴシック" pitchFamily="34" charset="-128"/>
              </a:rPr>
              <a:t>1</a:t>
            </a:r>
            <a:r>
              <a:rPr lang="en-US" sz="2400" dirty="0" smtClean="0">
                <a:ea typeface="ＭＳ Ｐゴシック" pitchFamily="34" charset="-128"/>
              </a:rPr>
              <a:t> … Y</a:t>
            </a:r>
            <a:r>
              <a:rPr lang="en-US" sz="2400" baseline="-25000" dirty="0" smtClean="0">
                <a:ea typeface="ＭＳ Ｐゴシック" pitchFamily="34" charset="-128"/>
              </a:rPr>
              <a:t>N</a:t>
            </a:r>
            <a:r>
              <a:rPr lang="en-US" sz="2400" dirty="0" smtClean="0">
                <a:ea typeface="ＭＳ Ｐゴシック" pitchFamily="34" charset="-128"/>
              </a:rPr>
              <a:t> | X</a:t>
            </a:r>
            <a:r>
              <a:rPr lang="en-US" sz="2400" baseline="-25000" dirty="0" smtClean="0">
                <a:ea typeface="ＭＳ Ｐゴシック" pitchFamily="34" charset="-128"/>
              </a:rPr>
              <a:t>1</a:t>
            </a:r>
            <a:r>
              <a:rPr lang="en-US" sz="2400" dirty="0" smtClean="0">
                <a:ea typeface="ＭＳ Ｐゴシック" pitchFamily="34" charset="-128"/>
              </a:rPr>
              <a:t> … X</a:t>
            </a:r>
            <a:r>
              <a:rPr lang="en-US" sz="2400" baseline="-25000" dirty="0" smtClean="0">
                <a:ea typeface="ＭＳ Ｐゴシック" pitchFamily="34" charset="-128"/>
              </a:rPr>
              <a:t>M</a:t>
            </a:r>
            <a:r>
              <a:rPr lang="en-US" sz="2400" dirty="0" smtClean="0">
                <a:ea typeface="ＭＳ Ｐゴシック" pitchFamily="34" charset="-128"/>
              </a:rPr>
              <a:t>)</a:t>
            </a:r>
          </a:p>
          <a:p>
            <a:pPr lvl="5"/>
            <a:endParaRPr lang="en-US" sz="12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It is a </a:t>
            </a:r>
            <a:r>
              <a:rPr lang="ja-JP" altLang="en-US" sz="2000" dirty="0" smtClean="0">
                <a:ea typeface="ＭＳ Ｐゴシック" pitchFamily="34" charset="-128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</a:rPr>
              <a:t>factor,</a:t>
            </a:r>
            <a:r>
              <a:rPr lang="ja-JP" altLang="en-US" sz="2000" dirty="0" smtClean="0">
                <a:ea typeface="ＭＳ Ｐゴシック" pitchFamily="34" charset="-128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</a:rPr>
              <a:t> a multi-dimensional array</a:t>
            </a:r>
          </a:p>
          <a:p>
            <a:pPr lvl="5"/>
            <a:endParaRPr lang="en-US" altLang="ja-JP" sz="12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Its values are P(y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  <a:r>
              <a:rPr lang="en-US" sz="2000" dirty="0" smtClean="0">
                <a:ea typeface="ＭＳ Ｐゴシック" pitchFamily="34" charset="-128"/>
              </a:rPr>
              <a:t> … </a:t>
            </a:r>
            <a:r>
              <a:rPr lang="en-US" sz="2000" dirty="0" err="1" smtClean="0">
                <a:ea typeface="ＭＳ Ｐゴシック" pitchFamily="34" charset="-128"/>
              </a:rPr>
              <a:t>y</a:t>
            </a:r>
            <a:r>
              <a:rPr lang="en-US" sz="2000" baseline="-25000" dirty="0" err="1" smtClean="0">
                <a:ea typeface="ＭＳ Ｐゴシック" pitchFamily="34" charset="-128"/>
              </a:rPr>
              <a:t>N</a:t>
            </a:r>
            <a:r>
              <a:rPr lang="en-US" sz="2000" dirty="0" smtClean="0">
                <a:ea typeface="ＭＳ Ｐゴシック" pitchFamily="34" charset="-128"/>
              </a:rPr>
              <a:t> | x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  <a:r>
              <a:rPr lang="en-US" sz="2000" dirty="0" smtClean="0">
                <a:ea typeface="ＭＳ Ｐゴシック" pitchFamily="34" charset="-128"/>
              </a:rPr>
              <a:t> … </a:t>
            </a:r>
            <a:r>
              <a:rPr lang="en-US" sz="2000" dirty="0" err="1" smtClean="0">
                <a:ea typeface="ＭＳ Ｐゴシック" pitchFamily="34" charset="-128"/>
              </a:rPr>
              <a:t>x</a:t>
            </a:r>
            <a:r>
              <a:rPr lang="en-US" sz="2000" baseline="-25000" dirty="0" err="1" smtClean="0">
                <a:ea typeface="ＭＳ Ｐゴシック" pitchFamily="34" charset="-128"/>
              </a:rPr>
              <a:t>M</a:t>
            </a:r>
            <a:r>
              <a:rPr lang="en-US" sz="2000" dirty="0" smtClean="0">
                <a:ea typeface="ＭＳ Ｐゴシック" pitchFamily="34" charset="-128"/>
              </a:rPr>
              <a:t>)</a:t>
            </a:r>
          </a:p>
          <a:p>
            <a:pPr lvl="6"/>
            <a:endParaRPr lang="en-US" sz="12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Any assigned (=lower-case) X or Y is a dimension missing (selected) from the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2" y="4749991"/>
            <a:ext cx="2666999" cy="1955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41" y="4724402"/>
            <a:ext cx="3157059" cy="1981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4770600"/>
            <a:ext cx="3416121" cy="2087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4724400"/>
            <a:ext cx="2514599" cy="210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dirty="0" smtClean="0">
                <a:latin typeface="Calibri"/>
                <a:ea typeface="ＭＳ Ｐゴシック" pitchFamily="34" charset="-128"/>
                <a:cs typeface="Calibri"/>
              </a:rPr>
              <a:t> Net Representation</a:t>
            </a:r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467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directed, acyclic graph, one node per random variable</a:t>
            </a:r>
          </a:p>
          <a:p>
            <a:pPr eaLnBrk="1" hangingPunct="1">
              <a:lnSpc>
                <a:spcPct val="8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conditional probability table (CPT) for each node</a:t>
            </a:r>
          </a:p>
          <a:p>
            <a:pPr lvl="7">
              <a:lnSpc>
                <a:spcPct val="8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A collection of distributions over X, one for each combination of parents</a:t>
            </a:r>
            <a:r>
              <a:rPr lang="ja-JP" alt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altLang="ja-JP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nets implicitly encode 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joint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distributions</a:t>
            </a:r>
          </a:p>
          <a:p>
            <a:pPr lvl="5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As a product of local conditional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distributions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To see what probability a BN gives to a full assignment, multiply all the relevant conditionals together: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766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14731"/>
            <a:ext cx="1927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553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494921"/>
            <a:ext cx="2062552" cy="2362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35" y="1524000"/>
            <a:ext cx="3514965" cy="25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Example: 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600200" y="1600201"/>
            <a:ext cx="10185400" cy="4525965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Random Variables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R: Raining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T: Traffic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L: Late for class!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6172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6172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6172201" y="4000502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6173788" y="2133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6172995" y="2932907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2" y="2895600"/>
            <a:ext cx="10588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9" y="156527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5451" y="4800600"/>
            <a:ext cx="1030288" cy="3135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44271"/>
              </p:ext>
            </p:extLst>
          </p:nvPr>
        </p:nvGraphicFramePr>
        <p:xfrm>
          <a:off x="7924800" y="1946275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70532"/>
              </p:ext>
            </p:extLst>
          </p:nvPr>
        </p:nvGraphicFramePr>
        <p:xfrm>
          <a:off x="7696200" y="3276600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11574"/>
              </p:ext>
            </p:extLst>
          </p:nvPr>
        </p:nvGraphicFramePr>
        <p:xfrm>
          <a:off x="7696200" y="5229225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54500"/>
            <a:ext cx="1828800" cy="469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46" y="4936332"/>
            <a:ext cx="2049055" cy="73116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30" y="5864740"/>
            <a:ext cx="3051324" cy="68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Elimination (VE)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1219200"/>
            <a:ext cx="5066167" cy="50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Inference by Enumeration: Procedural Outline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2"/>
            <a:ext cx="9296400" cy="4525963"/>
          </a:xfrm>
        </p:spPr>
        <p:txBody>
          <a:bodyPr/>
          <a:lstStyle/>
          <a:p>
            <a:r>
              <a:rPr lang="en-US" sz="2600" dirty="0" smtClean="0">
                <a:ea typeface="ＭＳ Ｐゴシック" pitchFamily="34" charset="-128"/>
              </a:rPr>
              <a:t>Track objects called </a:t>
            </a:r>
            <a:r>
              <a:rPr lang="en-US" sz="2600" dirty="0" smtClean="0">
                <a:solidFill>
                  <a:srgbClr val="CC0000"/>
                </a:solidFill>
                <a:ea typeface="ＭＳ Ｐゴシック" pitchFamily="34" charset="-128"/>
              </a:rPr>
              <a:t>factors</a:t>
            </a:r>
          </a:p>
          <a:p>
            <a:r>
              <a:rPr lang="en-US" sz="2600" dirty="0" smtClean="0">
                <a:ea typeface="ＭＳ Ｐゴシック" pitchFamily="34" charset="-128"/>
              </a:rPr>
              <a:t>Initial factors are local CPTs (one per node)</a:t>
            </a:r>
          </a:p>
          <a:p>
            <a:endParaRPr lang="en-US" sz="2600" dirty="0" smtClean="0">
              <a:ea typeface="ＭＳ Ｐゴシック" pitchFamily="34" charset="-128"/>
            </a:endParaRPr>
          </a:p>
          <a:p>
            <a:endParaRPr lang="en-US" sz="2600" dirty="0" smtClean="0">
              <a:ea typeface="ＭＳ Ｐゴシック" pitchFamily="34" charset="-128"/>
            </a:endParaRPr>
          </a:p>
          <a:p>
            <a:endParaRPr lang="en-US" sz="2600" dirty="0" smtClean="0">
              <a:ea typeface="ＭＳ Ｐゴシック" pitchFamily="34" charset="-128"/>
            </a:endParaRPr>
          </a:p>
          <a:p>
            <a:r>
              <a:rPr lang="en-US" sz="2600" dirty="0" smtClean="0">
                <a:ea typeface="ＭＳ Ｐゴシック" pitchFamily="34" charset="-128"/>
              </a:rPr>
              <a:t>Any known values are selected</a:t>
            </a:r>
          </a:p>
          <a:p>
            <a:pPr lvl="1"/>
            <a:r>
              <a:rPr lang="en-US" sz="2200" dirty="0" smtClean="0">
                <a:ea typeface="ＭＳ Ｐゴシック" pitchFamily="34" charset="-128"/>
              </a:rPr>
              <a:t>E.g. if we know                  , the initial factors are</a:t>
            </a: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pPr lvl="1"/>
            <a:endParaRPr lang="en-US" sz="2200" dirty="0" smtClean="0">
              <a:ea typeface="ＭＳ Ｐゴシック" pitchFamily="34" charset="-128"/>
            </a:endParaRPr>
          </a:p>
          <a:p>
            <a:r>
              <a:rPr lang="en-US" sz="2600" dirty="0" smtClean="0">
                <a:ea typeface="ＭＳ Ｐゴシック" pitchFamily="34" charset="-128"/>
              </a:rPr>
              <a:t>Procedure: Join all factors, then eliminate all hidden variables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7" y="2443165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40" y="2443163"/>
            <a:ext cx="10890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2" y="2443163"/>
            <a:ext cx="10588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4802190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4803777"/>
            <a:ext cx="1274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2"/>
            <a:ext cx="10922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447800" y="2841625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276600" y="2841625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249863" y="28416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5257800" y="5181600"/>
          <a:ext cx="1371600" cy="446088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5" name="Picture 4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11650"/>
            <a:ext cx="1120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5181600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5181600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13" y="1447800"/>
            <a:ext cx="4758787" cy="4718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02" y="1371602"/>
            <a:ext cx="5537543" cy="1740541"/>
          </a:xfrm>
          <a:prstGeom prst="rect">
            <a:avLst/>
          </a:prstGeom>
        </p:spPr>
      </p:pic>
      <p:sp>
        <p:nvSpPr>
          <p:cNvPr id="3072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Operation 1: Join Factors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2"/>
            <a:ext cx="5715000" cy="4525963"/>
          </a:xfrm>
        </p:spPr>
        <p:txBody>
          <a:bodyPr/>
          <a:lstStyle/>
          <a:p>
            <a:r>
              <a:rPr lang="en-US" sz="2000" dirty="0" smtClean="0">
                <a:ea typeface="ＭＳ Ｐゴシック" pitchFamily="34" charset="-128"/>
              </a:rPr>
              <a:t>First basic operation: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joining factors</a:t>
            </a:r>
          </a:p>
          <a:p>
            <a:r>
              <a:rPr lang="en-US" sz="2000" dirty="0" smtClean="0">
                <a:ea typeface="ＭＳ Ｐゴシック" pitchFamily="34" charset="-128"/>
              </a:rPr>
              <a:t>Combining factors:</a:t>
            </a:r>
          </a:p>
          <a:p>
            <a:pPr lvl="1"/>
            <a:r>
              <a:rPr lang="en-US" sz="1800" dirty="0" smtClean="0">
                <a:solidFill>
                  <a:srgbClr val="CC0000"/>
                </a:solidFill>
                <a:ea typeface="ＭＳ Ｐゴシック" pitchFamily="34" charset="-128"/>
              </a:rPr>
              <a:t>Just like a database join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Get all factors over the joining variable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Build a new factor over the union of the variables involved</a:t>
            </a:r>
          </a:p>
          <a:p>
            <a:pPr lvl="4"/>
            <a:endParaRPr lang="en-US" sz="1100" dirty="0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000" dirty="0" smtClean="0">
                <a:ea typeface="ＭＳ Ｐゴシック" pitchFamily="34" charset="-128"/>
              </a:rPr>
              <a:t>Example: Join on R</a:t>
            </a:r>
          </a:p>
          <a:p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18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1800" dirty="0" smtClean="0">
              <a:ea typeface="ＭＳ Ｐゴシック" pitchFamily="34" charset="-128"/>
            </a:endParaRP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Computation for each entry: </a:t>
            </a:r>
            <a:r>
              <a:rPr lang="en-US" sz="1800" dirty="0" err="1" smtClean="0">
                <a:ea typeface="ＭＳ Ｐゴシック" pitchFamily="34" charset="-128"/>
              </a:rPr>
              <a:t>pointwise</a:t>
            </a:r>
            <a:r>
              <a:rPr lang="en-US" sz="1800" dirty="0" smtClean="0">
                <a:ea typeface="ＭＳ Ｐゴシック" pitchFamily="34" charset="-128"/>
              </a:rPr>
              <a:t> products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237039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7010400" y="4237037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170362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4167187"/>
            <a:ext cx="128905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159252"/>
            <a:ext cx="13446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6477002"/>
            <a:ext cx="42973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763430"/>
              </p:ext>
            </p:extLst>
          </p:nvPr>
        </p:nvGraphicFramePr>
        <p:xfrm>
          <a:off x="3352800" y="4724400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6158"/>
              </p:ext>
            </p:extLst>
          </p:nvPr>
        </p:nvGraphicFramePr>
        <p:xfrm>
          <a:off x="5334000" y="4724400"/>
          <a:ext cx="1295400" cy="1135332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889348"/>
              </p:ext>
            </p:extLst>
          </p:nvPr>
        </p:nvGraphicFramePr>
        <p:xfrm>
          <a:off x="8305800" y="4724400"/>
          <a:ext cx="1600200" cy="1135332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85" name="Oval 15"/>
          <p:cNvSpPr>
            <a:spLocks noChangeArrowheads="1"/>
          </p:cNvSpPr>
          <p:nvPr/>
        </p:nvSpPr>
        <p:spPr bwMode="auto">
          <a:xfrm>
            <a:off x="2436813" y="53101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6" name="Oval 11"/>
          <p:cNvSpPr>
            <a:spLocks noChangeArrowheads="1"/>
          </p:cNvSpPr>
          <p:nvPr/>
        </p:nvSpPr>
        <p:spPr bwMode="auto">
          <a:xfrm>
            <a:off x="2438400" y="42433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0787" name="AutoShape 12"/>
          <p:cNvCxnSpPr>
            <a:cxnSpLocks noChangeShapeType="1"/>
          </p:cNvCxnSpPr>
          <p:nvPr/>
        </p:nvCxnSpPr>
        <p:spPr bwMode="auto">
          <a:xfrm rot="5400000">
            <a:off x="2437607" y="5042694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 15"/>
          <p:cNvSpPr>
            <a:spLocks noChangeArrowheads="1"/>
          </p:cNvSpPr>
          <p:nvPr/>
        </p:nvSpPr>
        <p:spPr bwMode="auto">
          <a:xfrm>
            <a:off x="10287000" y="4852987"/>
            <a:ext cx="838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R,T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30785" grpId="0" animBg="1"/>
      <p:bldP spid="30786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Example: Multiple Joins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8536056" cy="4487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"/>
            <a:ext cx="3810000" cy="2002971"/>
          </a:xfrm>
          <a:prstGeom prst="rect">
            <a:avLst/>
          </a:prstGeom>
        </p:spPr>
      </p:pic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1534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Multiple Joins</a:t>
            </a:r>
          </a:p>
        </p:txBody>
      </p:sp>
      <p:sp>
        <p:nvSpPr>
          <p:cNvPr id="32771" name="Oval 15"/>
          <p:cNvSpPr>
            <a:spLocks noChangeArrowheads="1"/>
          </p:cNvSpPr>
          <p:nvPr/>
        </p:nvSpPr>
        <p:spPr bwMode="auto">
          <a:xfrm>
            <a:off x="457200" y="32385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2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6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895600"/>
            <a:ext cx="1060451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val 11"/>
          <p:cNvSpPr>
            <a:spLocks noChangeArrowheads="1"/>
          </p:cNvSpPr>
          <p:nvPr/>
        </p:nvSpPr>
        <p:spPr bwMode="auto">
          <a:xfrm>
            <a:off x="458787" y="21717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2775" name="AutoShape 12"/>
          <p:cNvCxnSpPr>
            <a:cxnSpLocks noChangeShapeType="1"/>
            <a:stCxn id="32774" idx="4"/>
            <a:endCxn id="32771" idx="0"/>
          </p:cNvCxnSpPr>
          <p:nvPr/>
        </p:nvCxnSpPr>
        <p:spPr bwMode="auto">
          <a:xfrm rot="5400000">
            <a:off x="457995" y="2971007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667000" y="2247902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32777" name="Oval 25"/>
          <p:cNvSpPr>
            <a:spLocks noChangeArrowheads="1"/>
          </p:cNvSpPr>
          <p:nvPr/>
        </p:nvSpPr>
        <p:spPr bwMode="auto">
          <a:xfrm>
            <a:off x="457200" y="43053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778" name="AutoShape 12"/>
          <p:cNvCxnSpPr>
            <a:cxnSpLocks noChangeShapeType="1"/>
            <a:stCxn id="32771" idx="4"/>
            <a:endCxn id="32777" idx="0"/>
          </p:cNvCxnSpPr>
          <p:nvPr/>
        </p:nvCxnSpPr>
        <p:spPr bwMode="auto">
          <a:xfrm rot="5400000">
            <a:off x="457200" y="4038601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9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7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6553200" y="3429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934200" y="4495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AutoShape 12"/>
          <p:cNvCxnSpPr>
            <a:cxnSpLocks noChangeShapeType="1"/>
            <a:stCxn id="51" idx="4"/>
            <a:endCxn id="30" idx="0"/>
          </p:cNvCxnSpPr>
          <p:nvPr/>
        </p:nvCxnSpPr>
        <p:spPr bwMode="auto">
          <a:xfrm rot="5400000">
            <a:off x="6934201" y="4229102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9" y="2238375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3064"/>
              </p:ext>
            </p:extLst>
          </p:nvPr>
        </p:nvGraphicFramePr>
        <p:xfrm>
          <a:off x="1557337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10511"/>
              </p:ext>
            </p:extLst>
          </p:nvPr>
        </p:nvGraphicFramePr>
        <p:xfrm>
          <a:off x="1511300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811561"/>
              </p:ext>
            </p:extLst>
          </p:nvPr>
        </p:nvGraphicFramePr>
        <p:xfrm>
          <a:off x="1525587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98770"/>
              </p:ext>
            </p:extLst>
          </p:nvPr>
        </p:nvGraphicFramePr>
        <p:xfrm>
          <a:off x="4572000" y="26670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90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65907"/>
              </p:ext>
            </p:extLst>
          </p:nvPr>
        </p:nvGraphicFramePr>
        <p:xfrm>
          <a:off x="4724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3200400" y="30861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9753600" y="25908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36576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717894"/>
              </p:ext>
            </p:extLst>
          </p:nvPr>
        </p:nvGraphicFramePr>
        <p:xfrm>
          <a:off x="9144000" y="40386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8382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8153400" y="30480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467600" y="2362202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</a:t>
            </a:r>
            <a:r>
              <a:rPr lang="en-US" sz="28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</a:t>
            </a:r>
            <a:endParaRPr lang="en-US" sz="28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2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 animBg="1"/>
      <p:bldP spid="30" grpId="0" animBg="1"/>
      <p:bldP spid="41" grpId="0" animBg="1"/>
      <p:bldP spid="26" grpId="0" animBg="1"/>
      <p:bldP spid="33" grpId="0" animBg="1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1447800"/>
            <a:ext cx="6361367" cy="4499640"/>
          </a:xfrm>
          <a:prstGeom prst="rect">
            <a:avLst/>
          </a:prstGeom>
        </p:spPr>
      </p:pic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Operation 2: Eliminate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6134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Second basic operation: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marginalization</a:t>
            </a:r>
          </a:p>
          <a:p>
            <a:pPr lvl="6"/>
            <a:endParaRPr lang="en-US" sz="5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Take a factor and sum out a variable</a:t>
            </a:r>
          </a:p>
          <a:p>
            <a:pPr lvl="2"/>
            <a:endParaRPr lang="en-US" sz="5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Shrinks a factor to a smaller one</a:t>
            </a:r>
          </a:p>
          <a:p>
            <a:pPr lvl="4"/>
            <a:endParaRPr lang="en-US" sz="5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projection</a:t>
            </a:r>
            <a:r>
              <a:rPr lang="en-US" sz="2000" dirty="0" smtClean="0">
                <a:ea typeface="ＭＳ Ｐゴシック" pitchFamily="34" charset="-128"/>
              </a:rPr>
              <a:t> operation</a:t>
            </a:r>
          </a:p>
          <a:p>
            <a:pPr lvl="4"/>
            <a:endParaRPr lang="en-US" sz="1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Example: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34819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1" y="4305300"/>
            <a:ext cx="1346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3276600" y="52197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4" y="4591050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6" y="4718050"/>
            <a:ext cx="11842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287147"/>
              </p:ext>
            </p:extLst>
          </p:nvPr>
        </p:nvGraphicFramePr>
        <p:xfrm>
          <a:off x="1143000" y="48387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7449"/>
              </p:ext>
            </p:extLst>
          </p:nvPr>
        </p:nvGraphicFramePr>
        <p:xfrm>
          <a:off x="4953000" y="51244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73943"/>
            <a:ext cx="8915400" cy="2760256"/>
          </a:xfrm>
          <a:prstGeom prst="rect">
            <a:avLst/>
          </a:prstGeom>
        </p:spPr>
      </p:pic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Multiple Elimination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95800" y="1941515"/>
            <a:ext cx="1447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R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39000" y="1905000"/>
            <a:ext cx="2057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T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9436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2362200"/>
            <a:ext cx="1058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9220200" y="1219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259080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Oval 14"/>
          <p:cNvSpPr>
            <a:spLocks noChangeArrowheads="1"/>
          </p:cNvSpPr>
          <p:nvPr/>
        </p:nvSpPr>
        <p:spPr bwMode="auto">
          <a:xfrm>
            <a:off x="24384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50" name="Picture 1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94727"/>
              </p:ext>
            </p:extLst>
          </p:nvPr>
        </p:nvGraphicFramePr>
        <p:xfrm>
          <a:off x="1828800" y="18288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8382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57653"/>
              </p:ext>
            </p:extLst>
          </p:nvPr>
        </p:nvGraphicFramePr>
        <p:xfrm>
          <a:off x="5943600" y="28194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7366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90140"/>
              </p:ext>
            </p:extLst>
          </p:nvPr>
        </p:nvGraphicFramePr>
        <p:xfrm>
          <a:off x="8936037" y="30289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0.886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4724400" y="32004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7772400" y="31623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7" grpId="0" animBg="1"/>
      <p:bldP spid="21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Thus Far: Multiple Join, Multiple Eliminate (= Inference by Enumeration)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1359263"/>
            <a:ext cx="8785379" cy="55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Marginalizing Early (= Variable Elimination)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10515600" cy="53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4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sp>
        <p:nvSpPr>
          <p:cNvPr id="5" name="Oval 4"/>
          <p:cNvSpPr/>
          <p:nvPr/>
        </p:nvSpPr>
        <p:spPr>
          <a:xfrm>
            <a:off x="2971800" y="1554162"/>
            <a:ext cx="15240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urglary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554162"/>
            <a:ext cx="1447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 smtClean="0">
                <a:latin typeface="Calibri"/>
                <a:cs typeface="Calibri"/>
              </a:rPr>
              <a:t>E</a:t>
            </a:r>
            <a:r>
              <a:rPr lang="en-US" dirty="0" err="1" smtClean="0">
                <a:latin typeface="Calibri"/>
                <a:cs typeface="Calibri"/>
              </a:rPr>
              <a:t>arthqk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62400" y="2544762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larm</a:t>
            </a:r>
          </a:p>
        </p:txBody>
      </p:sp>
      <p:sp>
        <p:nvSpPr>
          <p:cNvPr id="8" name="Oval 7"/>
          <p:cNvSpPr/>
          <p:nvPr/>
        </p:nvSpPr>
        <p:spPr>
          <a:xfrm>
            <a:off x="2819400" y="3611564"/>
            <a:ext cx="1066800" cy="8985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J</a:t>
            </a:r>
            <a:r>
              <a:rPr lang="en-US" dirty="0">
                <a:latin typeface="Calibri"/>
                <a:cs typeface="Calibri"/>
              </a:rPr>
              <a:t>ohn calls</a:t>
            </a:r>
          </a:p>
        </p:txBody>
      </p:sp>
      <p:sp>
        <p:nvSpPr>
          <p:cNvPr id="9" name="Oval 8"/>
          <p:cNvSpPr/>
          <p:nvPr/>
        </p:nvSpPr>
        <p:spPr>
          <a:xfrm>
            <a:off x="5105400" y="3611562"/>
            <a:ext cx="106680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M</a:t>
            </a:r>
            <a:r>
              <a:rPr lang="en-US" dirty="0">
                <a:latin typeface="Calibri"/>
                <a:cs typeface="Calibri"/>
              </a:rPr>
              <a:t>ary calls</a:t>
            </a:r>
          </a:p>
        </p:txBody>
      </p:sp>
      <p:cxnSp>
        <p:nvCxnSpPr>
          <p:cNvPr id="11" name="Straight Arrow Connector 10"/>
          <p:cNvCxnSpPr>
            <a:stCxn id="5" idx="4"/>
            <a:endCxn id="7" idx="1"/>
          </p:cNvCxnSpPr>
          <p:nvPr/>
        </p:nvCxnSpPr>
        <p:spPr>
          <a:xfrm rot="16200000" flipH="1">
            <a:off x="3744914" y="2305050"/>
            <a:ext cx="373063" cy="395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7" idx="7"/>
          </p:cNvCxnSpPr>
          <p:nvPr/>
        </p:nvCxnSpPr>
        <p:spPr>
          <a:xfrm rot="5400000">
            <a:off x="5083177" y="2247901"/>
            <a:ext cx="296863" cy="585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0"/>
          </p:cNvCxnSpPr>
          <p:nvPr/>
        </p:nvCxnSpPr>
        <p:spPr>
          <a:xfrm rot="5400000">
            <a:off x="3630613" y="3113087"/>
            <a:ext cx="220662" cy="776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5"/>
            <a:endCxn id="9" idx="0"/>
          </p:cNvCxnSpPr>
          <p:nvPr/>
        </p:nvCxnSpPr>
        <p:spPr>
          <a:xfrm rot="16200000" flipH="1">
            <a:off x="5178426" y="3151189"/>
            <a:ext cx="220662" cy="700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86164"/>
              </p:ext>
            </p:extLst>
          </p:nvPr>
        </p:nvGraphicFramePr>
        <p:xfrm>
          <a:off x="1524000" y="1427164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998507"/>
              </p:ext>
            </p:extLst>
          </p:nvPr>
        </p:nvGraphicFramePr>
        <p:xfrm>
          <a:off x="7010402" y="1350964"/>
          <a:ext cx="1298576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3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063754"/>
              </p:ext>
            </p:extLst>
          </p:nvPr>
        </p:nvGraphicFramePr>
        <p:xfrm>
          <a:off x="7010400" y="320040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52291"/>
              </p:ext>
            </p:extLst>
          </p:nvPr>
        </p:nvGraphicFramePr>
        <p:xfrm>
          <a:off x="1676400" y="467836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713443"/>
              </p:ext>
            </p:extLst>
          </p:nvPr>
        </p:nvGraphicFramePr>
        <p:xfrm>
          <a:off x="4267200" y="467836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108490" y="6477000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[Demo: BN Applet]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447800" y="2362200"/>
            <a:ext cx="4876800" cy="3459164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Inference by Enumeration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79412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79412" y="3581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379413" y="3314702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381000" y="1447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380207" y="2247107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1828800" cy="46990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781800" y="2362200"/>
            <a:ext cx="4876800" cy="345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>
                <a:ea typeface="ＭＳ Ｐゴシック" pitchFamily="34" charset="-128"/>
              </a:rPr>
              <a:t>Variable Elimination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76600"/>
            <a:ext cx="3505200" cy="638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2933" y="3934378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2089" y="3998910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2" y="4648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02446" y="52578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72600" y="4648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10600" y="6019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29000" y="5257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3352802"/>
            <a:ext cx="3098823" cy="5722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00400" y="5955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4419600" y="3276600"/>
            <a:ext cx="304800" cy="1295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>
            <a:off x="4114800" y="3581400"/>
            <a:ext cx="228600" cy="2057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3962400" y="3962400"/>
            <a:ext cx="152400" cy="2438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>
            <a:off x="3733800" y="4419600"/>
            <a:ext cx="152400" cy="2895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10058400" y="3200400"/>
            <a:ext cx="228600" cy="1371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Left Brace 36"/>
          <p:cNvSpPr/>
          <p:nvPr/>
        </p:nvSpPr>
        <p:spPr>
          <a:xfrm>
            <a:off x="9829800" y="3657600"/>
            <a:ext cx="228600" cy="18288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9448800" y="3886200"/>
            <a:ext cx="228600" cy="27432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>
            <a:off x="9220200" y="4267200"/>
            <a:ext cx="228600" cy="3276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Marginalizing Early! (aka VE)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43400" y="1200090"/>
            <a:ext cx="205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R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215065" y="3048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215065" y="4114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AutoShape 12"/>
          <p:cNvCxnSpPr>
            <a:cxnSpLocks noChangeShapeType="1"/>
            <a:stCxn id="16" idx="4"/>
            <a:endCxn id="17" idx="0"/>
          </p:cNvCxnSpPr>
          <p:nvPr/>
        </p:nvCxnSpPr>
        <p:spPr bwMode="auto">
          <a:xfrm>
            <a:off x="6481765" y="3581400"/>
            <a:ext cx="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" name="Picture 3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730251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9" y="1295400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199620"/>
              </p:ext>
            </p:extLst>
          </p:nvPr>
        </p:nvGraphicFramePr>
        <p:xfrm>
          <a:off x="3124200" y="1724025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90" y="49911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63070"/>
              </p:ext>
            </p:extLst>
          </p:nvPr>
        </p:nvGraphicFramePr>
        <p:xfrm>
          <a:off x="3276600" y="54483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34814"/>
              </p:ext>
            </p:extLst>
          </p:nvPr>
        </p:nvGraphicFramePr>
        <p:xfrm>
          <a:off x="5867400" y="21907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6" name="Picture 4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90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81106"/>
              </p:ext>
            </p:extLst>
          </p:nvPr>
        </p:nvGraphicFramePr>
        <p:xfrm>
          <a:off x="5867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6953" name="Oval 15"/>
          <p:cNvSpPr>
            <a:spLocks noChangeArrowheads="1"/>
          </p:cNvSpPr>
          <p:nvPr/>
        </p:nvSpPr>
        <p:spPr bwMode="auto">
          <a:xfrm>
            <a:off x="76200" y="4038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954" name="Picture 4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55" name="Picture 50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895600"/>
            <a:ext cx="1060451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56" name="Oval 11"/>
          <p:cNvSpPr>
            <a:spLocks noChangeArrowheads="1"/>
          </p:cNvSpPr>
          <p:nvPr/>
        </p:nvSpPr>
        <p:spPr bwMode="auto">
          <a:xfrm>
            <a:off x="77787" y="2971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6957" name="AutoShape 12"/>
          <p:cNvCxnSpPr>
            <a:cxnSpLocks noChangeShapeType="1"/>
            <a:stCxn id="36956" idx="4"/>
            <a:endCxn id="36953" idx="0"/>
          </p:cNvCxnSpPr>
          <p:nvPr/>
        </p:nvCxnSpPr>
        <p:spPr bwMode="auto">
          <a:xfrm rot="5400000">
            <a:off x="76993" y="3771107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58" name="Oval 25"/>
          <p:cNvSpPr>
            <a:spLocks noChangeArrowheads="1"/>
          </p:cNvSpPr>
          <p:nvPr/>
        </p:nvSpPr>
        <p:spPr bwMode="auto">
          <a:xfrm>
            <a:off x="76200" y="5105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959" name="AutoShape 12"/>
          <p:cNvCxnSpPr>
            <a:cxnSpLocks noChangeShapeType="1"/>
            <a:stCxn id="36953" idx="4"/>
            <a:endCxn id="36958" idx="0"/>
          </p:cNvCxnSpPr>
          <p:nvPr/>
        </p:nvCxnSpPr>
        <p:spPr bwMode="auto">
          <a:xfrm rot="5400000">
            <a:off x="76200" y="4838702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6960" name="Picture 5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0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869951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823913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8382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0" name="AutoShape 5"/>
          <p:cNvSpPr>
            <a:spLocks noChangeArrowheads="1"/>
          </p:cNvSpPr>
          <p:nvPr/>
        </p:nvSpPr>
        <p:spPr bwMode="auto">
          <a:xfrm>
            <a:off x="23622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133600" y="114300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276600" y="3124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3657600" y="4191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AutoShape 12"/>
          <p:cNvCxnSpPr>
            <a:cxnSpLocks noChangeShapeType="1"/>
            <a:stCxn id="62" idx="4"/>
            <a:endCxn id="63" idx="0"/>
          </p:cNvCxnSpPr>
          <p:nvPr/>
        </p:nvCxnSpPr>
        <p:spPr bwMode="auto">
          <a:xfrm rot="5400000">
            <a:off x="3657601" y="3924302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8305800" y="3048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4" y="3962400"/>
            <a:ext cx="10572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11069637" y="3124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1" y="421005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885918"/>
              </p:ext>
            </p:extLst>
          </p:nvPr>
        </p:nvGraphicFramePr>
        <p:xfrm>
          <a:off x="8229600" y="43815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7366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882854"/>
              </p:ext>
            </p:extLst>
          </p:nvPr>
        </p:nvGraphicFramePr>
        <p:xfrm>
          <a:off x="10668000" y="464820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/>
                <a:gridCol w="762000"/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51054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74676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239000" y="120009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</a:t>
            </a: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</a:t>
            </a:r>
            <a:endParaRPr lang="en-US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9829800" y="154311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296400" y="1143000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T</a:t>
            </a:r>
            <a:endParaRPr lang="en-US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3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17" grpId="0" animBg="1"/>
      <p:bldP spid="60" grpId="0" animBg="1"/>
      <p:bldP spid="61" grpId="0"/>
      <p:bldP spid="62" grpId="0" animBg="1"/>
      <p:bldP spid="63" grpId="0" animBg="1"/>
      <p:bldP spid="36" grpId="0" animBg="1"/>
      <p:bldP spid="38" grpId="0" animBg="1"/>
      <p:bldP spid="44" grpId="0" animBg="1"/>
      <p:bldP spid="49" grpId="0" animBg="1"/>
      <p:bldP spid="50" grpId="0"/>
      <p:bldP spid="51" grpId="0" animBg="1"/>
      <p:bldP spid="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1905000"/>
            <a:ext cx="4974417" cy="4344412"/>
          </a:xfrm>
          <a:prstGeom prst="rect">
            <a:avLst/>
          </a:prstGeom>
        </p:spPr>
      </p:pic>
      <p:sp>
        <p:nvSpPr>
          <p:cNvPr id="3892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Evidence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2"/>
            <a:ext cx="8229600" cy="4525963"/>
          </a:xfrm>
        </p:spPr>
        <p:txBody>
          <a:bodyPr/>
          <a:lstStyle/>
          <a:p>
            <a:r>
              <a:rPr lang="en-US" sz="2400" smtClean="0">
                <a:ea typeface="ＭＳ Ｐゴシック" pitchFamily="34" charset="-128"/>
              </a:rPr>
              <a:t>If evidence, start with factors that select that evidence</a:t>
            </a:r>
          </a:p>
          <a:p>
            <a:pPr lvl="1"/>
            <a:r>
              <a:rPr lang="en-US" sz="2000" smtClean="0">
                <a:ea typeface="ＭＳ Ｐゴシック" pitchFamily="34" charset="-128"/>
              </a:rPr>
              <a:t>No evidence uses these initial factors:</a:t>
            </a:r>
          </a:p>
          <a:p>
            <a:endParaRPr lang="en-US" sz="2400" smtClean="0">
              <a:ea typeface="ＭＳ Ｐゴシック" pitchFamily="34" charset="-128"/>
            </a:endParaRPr>
          </a:p>
          <a:p>
            <a:endParaRPr lang="en-US" sz="2400" smtClean="0">
              <a:ea typeface="ＭＳ Ｐゴシック" pitchFamily="34" charset="-128"/>
            </a:endParaRPr>
          </a:p>
          <a:p>
            <a:endParaRPr lang="en-US" sz="2400" smtClean="0">
              <a:ea typeface="ＭＳ Ｐゴシック" pitchFamily="34" charset="-128"/>
            </a:endParaRPr>
          </a:p>
          <a:p>
            <a:endParaRPr lang="en-US" sz="2400" smtClean="0">
              <a:ea typeface="ＭＳ Ｐゴシック" pitchFamily="34" charset="-128"/>
            </a:endParaRPr>
          </a:p>
          <a:p>
            <a:pPr lvl="1"/>
            <a:r>
              <a:rPr lang="en-US" sz="2000" smtClean="0">
                <a:ea typeface="ＭＳ Ｐゴシック" pitchFamily="34" charset="-128"/>
              </a:rPr>
              <a:t>Computing                        , the initial factors become:</a:t>
            </a:r>
          </a:p>
          <a:p>
            <a:pPr lvl="1"/>
            <a:endParaRPr lang="en-US" sz="2000" smtClean="0">
              <a:ea typeface="ＭＳ Ｐゴシック" pitchFamily="34" charset="-128"/>
            </a:endParaRPr>
          </a:p>
          <a:p>
            <a:pPr lvl="1"/>
            <a:endParaRPr lang="en-US" sz="2000" smtClean="0">
              <a:ea typeface="ＭＳ Ｐゴシック" pitchFamily="34" charset="-128"/>
            </a:endParaRPr>
          </a:p>
          <a:p>
            <a:pPr lvl="2"/>
            <a:endParaRPr lang="en-US" sz="1600" smtClean="0">
              <a:ea typeface="ＭＳ Ｐゴシック" pitchFamily="34" charset="-128"/>
            </a:endParaRPr>
          </a:p>
          <a:p>
            <a:pPr lvl="2"/>
            <a:endParaRPr lang="en-US" sz="1600" smtClean="0">
              <a:ea typeface="ＭＳ Ｐゴシック" pitchFamily="34" charset="-128"/>
            </a:endParaRPr>
          </a:p>
          <a:p>
            <a:pPr lvl="1"/>
            <a:endParaRPr lang="en-US" sz="2000" smtClean="0">
              <a:ea typeface="ＭＳ Ｐゴシック" pitchFamily="34" charset="-128"/>
            </a:endParaRPr>
          </a:p>
          <a:p>
            <a:r>
              <a:rPr lang="en-US" sz="2400" smtClean="0">
                <a:ea typeface="ＭＳ Ｐゴシック" pitchFamily="34" charset="-128"/>
              </a:rPr>
              <a:t>We eliminate all vars other than query + evidence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1" y="2362202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6" y="2362202"/>
            <a:ext cx="10906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362202"/>
            <a:ext cx="10588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1" y="4595815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40" y="4594225"/>
            <a:ext cx="1430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531939" y="2760663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360739" y="2760663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334000" y="2760663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977069"/>
            <a:ext cx="1428751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4975227"/>
          <a:ext cx="1219200" cy="2227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</a:tblGrid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4975225"/>
          <a:ext cx="1295400" cy="446088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" name="Picture 2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4576763"/>
            <a:ext cx="10588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334000" y="49752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457200"/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1905000"/>
            <a:ext cx="4974417" cy="4344412"/>
          </a:xfrm>
          <a:prstGeom prst="rect">
            <a:avLst/>
          </a:prstGeom>
        </p:spPr>
      </p:pic>
      <p:sp>
        <p:nvSpPr>
          <p:cNvPr id="3994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Evidence II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2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Result will be a selected joint of query and evidence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E.g. for P(L | +r), we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would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 end up with: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To get our answer, just normalize this!</a:t>
            </a: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That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’s it!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2667000"/>
            <a:ext cx="1304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30008"/>
              </p:ext>
            </p:extLst>
          </p:nvPr>
        </p:nvGraphicFramePr>
        <p:xfrm>
          <a:off x="6019800" y="3124200"/>
          <a:ext cx="1143000" cy="628650"/>
        </p:xfrm>
        <a:graphic>
          <a:graphicData uri="http://schemas.openxmlformats.org/drawingml/2006/table">
            <a:tbl>
              <a:tblPr/>
              <a:tblGrid>
                <a:gridCol w="457200"/>
                <a:gridCol w="6858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03527"/>
              </p:ext>
            </p:extLst>
          </p:nvPr>
        </p:nvGraphicFramePr>
        <p:xfrm>
          <a:off x="1676400" y="3124200"/>
          <a:ext cx="1752600" cy="628650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889000"/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0.074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667002"/>
            <a:ext cx="1428751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4191000" y="32766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81400" y="2667000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Normalize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General Variable Elimination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2"/>
            <a:ext cx="5638800" cy="43735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Query: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Start with initial factors: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Local CPTs (but instantiated by evidence)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While there are still hidden variables (not Q or evidence):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Pick a hidden variable 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Join all factors mentioning 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Eliminate (sum out) H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Join all remaining factors and normalize</a:t>
            </a:r>
          </a:p>
        </p:txBody>
      </p:sp>
      <p:pic>
        <p:nvPicPr>
          <p:cNvPr id="4096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2"/>
            <a:ext cx="45720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2" y="3733800"/>
            <a:ext cx="3053791" cy="1546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1202"/>
            <a:ext cx="2252280" cy="1295399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715002"/>
            <a:ext cx="685800" cy="900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19" y="6019802"/>
            <a:ext cx="1307807" cy="4110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</a:t>
            </a:r>
          </a:p>
        </p:txBody>
      </p:sp>
      <p:pic>
        <p:nvPicPr>
          <p:cNvPr id="4198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600200"/>
            <a:ext cx="3805239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2449515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1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430463"/>
            <a:ext cx="996951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1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436815"/>
            <a:ext cx="7683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762000" y="3276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Choose A</a:t>
            </a:r>
          </a:p>
        </p:txBody>
      </p:sp>
      <p:sp>
        <p:nvSpPr>
          <p:cNvPr id="26635" name="AutoShape 24"/>
          <p:cNvSpPr>
            <a:spLocks noChangeArrowheads="1"/>
          </p:cNvSpPr>
          <p:nvPr/>
        </p:nvSpPr>
        <p:spPr bwMode="auto">
          <a:xfrm>
            <a:off x="32004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AutoShape 26"/>
          <p:cNvSpPr>
            <a:spLocks noChangeArrowheads="1"/>
          </p:cNvSpPr>
          <p:nvPr/>
        </p:nvSpPr>
        <p:spPr bwMode="auto">
          <a:xfrm>
            <a:off x="67056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Rectangle 31"/>
          <p:cNvSpPr>
            <a:spLocks noChangeArrowheads="1"/>
          </p:cNvSpPr>
          <p:nvPr/>
        </p:nvSpPr>
        <p:spPr bwMode="auto">
          <a:xfrm>
            <a:off x="1828800" y="5410200"/>
            <a:ext cx="6096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Rectangle 32"/>
          <p:cNvSpPr>
            <a:spLocks noChangeArrowheads="1"/>
          </p:cNvSpPr>
          <p:nvPr/>
        </p:nvSpPr>
        <p:spPr bwMode="auto">
          <a:xfrm>
            <a:off x="9144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9" name="Picture 33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4" y="4421188"/>
            <a:ext cx="2190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34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94200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6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3886201"/>
            <a:ext cx="14890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2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4343402"/>
            <a:ext cx="996951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5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4800602"/>
            <a:ext cx="11191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41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4343402"/>
            <a:ext cx="21955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43" descr="txp_fi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4343402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44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5638802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6388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8" descr="txp_fi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5626102"/>
            <a:ext cx="7683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larm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7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nimBg="1"/>
      <p:bldP spid="26636" grpId="0" animBg="1"/>
      <p:bldP spid="2868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Example</a:t>
            </a: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2514600" y="14478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219200" y="2209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Choose E</a:t>
            </a:r>
          </a:p>
        </p:txBody>
      </p:sp>
      <p:sp>
        <p:nvSpPr>
          <p:cNvPr id="43013" name="AutoShape 9"/>
          <p:cNvSpPr>
            <a:spLocks noChangeArrowheads="1"/>
          </p:cNvSpPr>
          <p:nvPr/>
        </p:nvSpPr>
        <p:spPr bwMode="auto">
          <a:xfrm>
            <a:off x="3657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4" name="AutoShape 10"/>
          <p:cNvSpPr>
            <a:spLocks noChangeArrowheads="1"/>
          </p:cNvSpPr>
          <p:nvPr/>
        </p:nvSpPr>
        <p:spPr bwMode="auto">
          <a:xfrm>
            <a:off x="7086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5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4" y="3060702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33713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8"/>
          <p:cNvSpPr>
            <a:spLocks noChangeArrowheads="1"/>
          </p:cNvSpPr>
          <p:nvPr/>
        </p:nvSpPr>
        <p:spPr bwMode="auto">
          <a:xfrm>
            <a:off x="2438400" y="41910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1219200" y="4876801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 pitchFamily="34" charset="0"/>
                <a:cs typeface="Calibri" pitchFamily="34" charset="0"/>
              </a:rPr>
              <a:t>Finish with B</a:t>
            </a:r>
          </a:p>
        </p:txBody>
      </p:sp>
      <p:sp>
        <p:nvSpPr>
          <p:cNvPr id="29708" name="AutoShape 21"/>
          <p:cNvSpPr>
            <a:spLocks noChangeArrowheads="1"/>
          </p:cNvSpPr>
          <p:nvPr/>
        </p:nvSpPr>
        <p:spPr bwMode="auto">
          <a:xfrm>
            <a:off x="3429000" y="5486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9" name="AutoShape 22"/>
          <p:cNvSpPr>
            <a:spLocks noChangeArrowheads="1"/>
          </p:cNvSpPr>
          <p:nvPr/>
        </p:nvSpPr>
        <p:spPr bwMode="auto">
          <a:xfrm>
            <a:off x="6553200" y="5486400"/>
            <a:ext cx="1447800" cy="685800"/>
          </a:xfrm>
          <a:prstGeom prst="rightArrow">
            <a:avLst>
              <a:gd name="adj1" fmla="val 50000"/>
              <a:gd name="adj2" fmla="val 80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29710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5727702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5637215"/>
            <a:ext cx="16160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2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2" y="1612902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2" y="16129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1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600201"/>
            <a:ext cx="7683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30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3352802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8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819402"/>
            <a:ext cx="7683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33" descr="txp_fi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7" y="2971802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35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971802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36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2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5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343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38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5943602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486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42" descr="txp_fi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5713415"/>
            <a:ext cx="1473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larm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7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7659" grpId="0"/>
      <p:bldP spid="29708" grpId="0" animBg="1"/>
      <p:bldP spid="2970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  <a:cs typeface="Calibri" pitchFamily="34" charset="0"/>
              </a:rPr>
              <a:t>Example 2: P(B|a)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119368"/>
              </p:ext>
            </p:extLst>
          </p:nvPr>
        </p:nvGraphicFramePr>
        <p:xfrm>
          <a:off x="3505200" y="4013200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/>
                <a:gridCol w="838200"/>
                <a:gridCol w="838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" name="Picture 3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584575"/>
            <a:ext cx="1058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72012"/>
              </p:ext>
            </p:extLst>
          </p:nvPr>
        </p:nvGraphicFramePr>
        <p:xfrm>
          <a:off x="228600" y="4800602"/>
          <a:ext cx="2209801" cy="1854201"/>
        </p:xfrm>
        <a:graphic>
          <a:graphicData uri="http://schemas.openxmlformats.org/drawingml/2006/table">
            <a:tbl>
              <a:tblPr/>
              <a:tblGrid>
                <a:gridCol w="828675"/>
                <a:gridCol w="828675"/>
                <a:gridCol w="55245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80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5" y="4343400"/>
            <a:ext cx="10747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759262"/>
              </p:ext>
            </p:extLst>
          </p:nvPr>
        </p:nvGraphicFramePr>
        <p:xfrm>
          <a:off x="304800" y="2819400"/>
          <a:ext cx="1381125" cy="1112838"/>
        </p:xfrm>
        <a:graphic>
          <a:graphicData uri="http://schemas.openxmlformats.org/drawingml/2006/table">
            <a:tbl>
              <a:tblPr/>
              <a:tblGrid>
                <a:gridCol w="762000"/>
                <a:gridCol w="6191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95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1" y="2362200"/>
            <a:ext cx="7604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96" name="Oval 15"/>
          <p:cNvSpPr>
            <a:spLocks noChangeArrowheads="1"/>
          </p:cNvSpPr>
          <p:nvPr/>
        </p:nvSpPr>
        <p:spPr bwMode="auto">
          <a:xfrm>
            <a:off x="2057400" y="3429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/>
                <a:cs typeface="Times New Roman"/>
              </a:rPr>
              <a:t>a</a:t>
            </a:r>
            <a:endParaRPr lang="en-US" sz="2400" baseline="-25000">
              <a:latin typeface="Times New Roman"/>
              <a:cs typeface="Times New Roman"/>
            </a:endParaRPr>
          </a:p>
        </p:txBody>
      </p:sp>
      <p:sp>
        <p:nvSpPr>
          <p:cNvPr id="44097" name="Oval 11"/>
          <p:cNvSpPr>
            <a:spLocks noChangeArrowheads="1"/>
          </p:cNvSpPr>
          <p:nvPr/>
        </p:nvSpPr>
        <p:spPr bwMode="auto">
          <a:xfrm>
            <a:off x="2058988" y="2362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B</a:t>
            </a:r>
          </a:p>
        </p:txBody>
      </p:sp>
      <p:cxnSp>
        <p:nvCxnSpPr>
          <p:cNvPr id="44098" name="AutoShape 12"/>
          <p:cNvCxnSpPr>
            <a:cxnSpLocks noChangeShapeType="1"/>
            <a:stCxn id="44097" idx="4"/>
            <a:endCxn id="44096" idx="0"/>
          </p:cNvCxnSpPr>
          <p:nvPr/>
        </p:nvCxnSpPr>
        <p:spPr bwMode="auto">
          <a:xfrm rot="5400000">
            <a:off x="2058195" y="3161507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962400" y="2362200"/>
            <a:ext cx="1524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a, B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44100" name="TextBox 24"/>
          <p:cNvSpPr txBox="1">
            <a:spLocks noChangeArrowheads="1"/>
          </p:cNvSpPr>
          <p:nvPr/>
        </p:nvSpPr>
        <p:spPr bwMode="auto">
          <a:xfrm>
            <a:off x="152400" y="1524002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Start / Select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810000" y="1533526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on 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29400" y="1533526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28600" y="5715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8600" y="6477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08489"/>
              </p:ext>
            </p:extLst>
          </p:nvPr>
        </p:nvGraphicFramePr>
        <p:xfrm>
          <a:off x="6477000" y="4010025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/>
                <a:gridCol w="838200"/>
                <a:gridCol w="838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9" y="3581400"/>
            <a:ext cx="10017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\\.host\Shared Folders\Shared with PC\p_a_given_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43400"/>
            <a:ext cx="914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>
            <a:endCxn id="40962" idx="1"/>
          </p:cNvCxnSpPr>
          <p:nvPr/>
        </p:nvCxnSpPr>
        <p:spPr>
          <a:xfrm>
            <a:off x="1295400" y="4500565"/>
            <a:ext cx="304800" cy="793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Same Example in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3124200"/>
            <a:ext cx="5867400" cy="32194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US" sz="105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marginal can be obtained from joint by summing out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use Bayes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 net joint distribution expression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use x*(</a:t>
            </a:r>
            <a:r>
              <a:rPr lang="en-US" sz="2000" dirty="0" err="1" smtClean="0">
                <a:ea typeface="ＭＳ Ｐゴシック" pitchFamily="34" charset="-128"/>
              </a:rPr>
              <a:t>y+z</a:t>
            </a:r>
            <a:r>
              <a:rPr lang="en-US" sz="2000" dirty="0" smtClean="0">
                <a:ea typeface="ＭＳ Ｐゴシック" pitchFamily="34" charset="-128"/>
              </a:rPr>
              <a:t>) = </a:t>
            </a:r>
            <a:r>
              <a:rPr lang="en-US" sz="2000" dirty="0" err="1" smtClean="0">
                <a:ea typeface="ＭＳ Ｐゴシック" pitchFamily="34" charset="-128"/>
              </a:rPr>
              <a:t>xy</a:t>
            </a:r>
            <a:r>
              <a:rPr lang="en-US" sz="2000" dirty="0" smtClean="0">
                <a:ea typeface="ＭＳ Ｐゴシック" pitchFamily="34" charset="-128"/>
              </a:rPr>
              <a:t> + </a:t>
            </a:r>
            <a:r>
              <a:rPr lang="en-US" sz="2000" dirty="0" err="1" smtClean="0">
                <a:ea typeface="ＭＳ Ｐゴシック" pitchFamily="34" charset="-128"/>
              </a:rPr>
              <a:t>xz</a:t>
            </a:r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joining on a, and then summing out gives f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</a:t>
            </a:r>
            <a:r>
              <a:rPr lang="en-US" sz="2000" dirty="0" smtClean="0">
                <a:ea typeface="ＭＳ Ｐゴシック" pitchFamily="34" charset="-128"/>
              </a:rPr>
              <a:t>se x*(</a:t>
            </a:r>
            <a:r>
              <a:rPr lang="en-US" sz="2000" dirty="0" err="1" smtClean="0">
                <a:ea typeface="ＭＳ Ｐゴシック" pitchFamily="34" charset="-128"/>
              </a:rPr>
              <a:t>y+z</a:t>
            </a:r>
            <a:r>
              <a:rPr lang="en-US" sz="2000" dirty="0" smtClean="0">
                <a:ea typeface="ＭＳ Ｐゴシック" pitchFamily="34" charset="-128"/>
              </a:rPr>
              <a:t>)  = </a:t>
            </a:r>
            <a:r>
              <a:rPr lang="en-US" sz="2000" dirty="0" err="1" smtClean="0">
                <a:ea typeface="ＭＳ Ｐゴシック" pitchFamily="34" charset="-128"/>
              </a:rPr>
              <a:t>xy</a:t>
            </a:r>
            <a:r>
              <a:rPr lang="en-US" sz="2000" dirty="0" smtClean="0">
                <a:ea typeface="ＭＳ Ｐゴシック" pitchFamily="34" charset="-128"/>
              </a:rPr>
              <a:t> + </a:t>
            </a:r>
            <a:r>
              <a:rPr lang="en-US" sz="2000" dirty="0" err="1" smtClean="0">
                <a:ea typeface="ＭＳ Ｐゴシック" pitchFamily="34" charset="-128"/>
              </a:rPr>
              <a:t>xz</a:t>
            </a:r>
            <a:endParaRPr lang="en-US" sz="20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 smtClean="0">
                <a:ea typeface="ＭＳ Ｐゴシック" pitchFamily="34" charset="-128"/>
              </a:rPr>
              <a:t>joining on e, and then summing out gives f</a:t>
            </a:r>
            <a:r>
              <a:rPr lang="en-US" sz="2000" baseline="-25000" dirty="0" smtClean="0">
                <a:ea typeface="ＭＳ Ｐゴシック" pitchFamily="34" charset="-128"/>
              </a:rPr>
              <a:t>2</a:t>
            </a:r>
          </a:p>
        </p:txBody>
      </p:sp>
      <p:pic>
        <p:nvPicPr>
          <p:cNvPr id="45061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600200"/>
            <a:ext cx="3805239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449515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2430463"/>
            <a:ext cx="996951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1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436815"/>
            <a:ext cx="76835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Rectangle 32"/>
          <p:cNvSpPr>
            <a:spLocks noChangeArrowheads="1"/>
          </p:cNvSpPr>
          <p:nvPr/>
        </p:nvSpPr>
        <p:spPr bwMode="auto">
          <a:xfrm>
            <a:off x="3810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2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1" y="3110823"/>
            <a:ext cx="5791201" cy="30613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069" name="Content Placeholder 2"/>
          <p:cNvSpPr txBox="1">
            <a:spLocks/>
          </p:cNvSpPr>
          <p:nvPr/>
        </p:nvSpPr>
        <p:spPr bwMode="auto">
          <a:xfrm>
            <a:off x="0" y="6477000"/>
            <a:ext cx="1211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we are doing is exploiting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vxy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= (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u+v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w+x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y+z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to improve computational efficiency!</a:t>
            </a:r>
          </a:p>
        </p:txBody>
      </p:sp>
      <p:pic>
        <p:nvPicPr>
          <p:cNvPr id="24" name="Picture 23" descr="alarm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7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607" y="-31750"/>
            <a:ext cx="12190393" cy="1143000"/>
          </a:xfrm>
        </p:spPr>
        <p:txBody>
          <a:bodyPr/>
          <a:lstStyle/>
          <a:p>
            <a:r>
              <a:rPr lang="en-US" sz="3600" dirty="0" smtClean="0">
                <a:ea typeface="ＭＳ Ｐゴシック" pitchFamily="34" charset="-128"/>
              </a:rPr>
              <a:t>Another Variable Elimination Example</a:t>
            </a:r>
          </a:p>
        </p:txBody>
      </p:sp>
      <p:pic>
        <p:nvPicPr>
          <p:cNvPr id="46083" name="Picture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4368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1676402"/>
            <a:ext cx="7239000" cy="50673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58200" y="1371600"/>
            <a:ext cx="2667000" cy="2286000"/>
            <a:chOff x="7467600" y="1524000"/>
            <a:chExt cx="1295400" cy="1563688"/>
          </a:xfrm>
        </p:grpSpPr>
        <p:sp>
          <p:nvSpPr>
            <p:cNvPr id="25" name="Oval 24"/>
            <p:cNvSpPr/>
            <p:nvPr/>
          </p:nvSpPr>
          <p:spPr bwMode="auto">
            <a:xfrm>
              <a:off x="74676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71" name="Picture 7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94163" y="287091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6" name="Straight Arrow Connector 25"/>
            <p:cNvCxnSpPr>
              <a:stCxn id="32" idx="4"/>
              <a:endCxn id="25" idx="0"/>
            </p:cNvCxnSpPr>
            <p:nvPr/>
          </p:nvCxnSpPr>
          <p:spPr bwMode="auto">
            <a:xfrm>
              <a:off x="75819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1" idx="5"/>
              <a:endCxn id="36" idx="1"/>
            </p:cNvCxnSpPr>
            <p:nvPr/>
          </p:nvCxnSpPr>
          <p:spPr bwMode="auto">
            <a:xfrm>
              <a:off x="81962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1" idx="3"/>
              <a:endCxn id="32" idx="7"/>
            </p:cNvCxnSpPr>
            <p:nvPr/>
          </p:nvCxnSpPr>
          <p:spPr bwMode="auto">
            <a:xfrm flipH="1">
              <a:off x="76628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1" idx="4"/>
              <a:endCxn id="33" idx="0"/>
            </p:cNvCxnSpPr>
            <p:nvPr/>
          </p:nvCxnSpPr>
          <p:spPr bwMode="auto">
            <a:xfrm>
              <a:off x="8115300" y="1792288"/>
              <a:ext cx="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 bwMode="auto">
            <a:xfrm>
              <a:off x="80010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8001000" y="15240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62500" lnSpcReduction="20000"/>
            </a:bodyPr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4676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80010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85344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cxnSp>
          <p:nvCxnSpPr>
            <p:cNvPr id="52" name="Straight Arrow Connector 51"/>
            <p:cNvCxnSpPr>
              <a:stCxn id="36" idx="4"/>
              <a:endCxn id="57" idx="0"/>
            </p:cNvCxnSpPr>
            <p:nvPr/>
          </p:nvCxnSpPr>
          <p:spPr bwMode="auto">
            <a:xfrm>
              <a:off x="86487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33" idx="4"/>
              <a:endCxn id="30" idx="0"/>
            </p:cNvCxnSpPr>
            <p:nvPr/>
          </p:nvCxnSpPr>
          <p:spPr bwMode="auto">
            <a:xfrm>
              <a:off x="81153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 bwMode="auto">
            <a:xfrm>
              <a:off x="85344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65" name="Picture 64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38722" y="1565855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Picture 6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01000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Picture 66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2793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9" name="Picture 68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7600" y="22613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3" name="Picture 72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187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5" name="Picture 7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521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6105" name="TextBox 75"/>
          <p:cNvSpPr txBox="1">
            <a:spLocks noChangeArrowheads="1"/>
          </p:cNvSpPr>
          <p:nvPr/>
        </p:nvSpPr>
        <p:spPr bwMode="auto">
          <a:xfrm>
            <a:off x="8153400" y="4267201"/>
            <a:ext cx="3886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Computational complexity critically depends on the largest factor being generated in this process.  Size of factor = number of entries in table.  In example above (assuming binary) all factors generated are of size 2 --- as they all only have one variable (Z, Z, and X</a:t>
            </a:r>
            <a:r>
              <a:rPr lang="en-US" sz="1800" baseline="-25000" dirty="0">
                <a:latin typeface="Calibri"/>
                <a:cs typeface="Calibri"/>
              </a:rPr>
              <a:t>3</a:t>
            </a:r>
            <a:r>
              <a:rPr lang="en-US" sz="1800" dirty="0">
                <a:latin typeface="Calibri"/>
                <a:cs typeface="Calibri"/>
              </a:rPr>
              <a:t> respectively).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BN Applet</a:t>
            </a:r>
            <a:endParaRPr lang="en-US" dirty="0"/>
          </a:p>
        </p:txBody>
      </p:sp>
      <p:pic>
        <p:nvPicPr>
          <p:cNvPr id="5" name="BN Demo Appl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1160663"/>
            <a:ext cx="81534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4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Variable Elimination Ordering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524000" y="1447801"/>
            <a:ext cx="8686800" cy="4602163"/>
          </a:xfrm>
        </p:spPr>
        <p:txBody>
          <a:bodyPr/>
          <a:lstStyle/>
          <a:p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For the query P(X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|y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,…,</a:t>
            </a:r>
            <a:r>
              <a:rPr lang="en-US" sz="2000" dirty="0" err="1" smtClean="0">
                <a:ea typeface="ＭＳ Ｐゴシック" pitchFamily="34" charset="-128"/>
                <a:cs typeface="Calibri" pitchFamily="34" charset="0"/>
              </a:rPr>
              <a:t>y</a:t>
            </a:r>
            <a:r>
              <a:rPr lang="en-US" sz="2000" baseline="-25000" dirty="0" err="1" smtClean="0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) work through the following two different orderings as done in previous slide: Z,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 and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 smtClean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, Z.  What is the size of the maximum factor generated for each of the orderings?</a:t>
            </a: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Answer: 2</a:t>
            </a:r>
            <a:r>
              <a:rPr lang="en-US" sz="2000" baseline="30000" dirty="0" smtClean="0">
                <a:ea typeface="ＭＳ Ｐゴシック" pitchFamily="34" charset="-128"/>
                <a:cs typeface="Calibri" pitchFamily="34" charset="0"/>
              </a:rPr>
              <a:t>n+1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 smtClean="0">
                <a:ea typeface="ＭＳ Ｐゴシック" pitchFamily="34" charset="-128"/>
                <a:cs typeface="Calibri" pitchFamily="34" charset="0"/>
              </a:rPr>
              <a:t>versus 2</a:t>
            </a:r>
            <a:r>
              <a:rPr lang="en-US" sz="2000" baseline="30000" smtClean="0">
                <a:ea typeface="ＭＳ Ｐゴシック" pitchFamily="34" charset="-128"/>
                <a:cs typeface="Calibri" pitchFamily="34" charset="0"/>
              </a:rPr>
              <a:t>2</a:t>
            </a:r>
            <a:r>
              <a:rPr lang="en-US" sz="2000" smtClean="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(assuming binary)</a:t>
            </a:r>
          </a:p>
          <a:p>
            <a:pPr lvl="4"/>
            <a:endParaRPr lang="en-US" sz="8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In general: the ordering can greatly affect efficiency.  </a:t>
            </a:r>
          </a:p>
          <a:p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33800" y="2590800"/>
            <a:ext cx="4343400" cy="2819400"/>
            <a:chOff x="3810000" y="2743200"/>
            <a:chExt cx="2514600" cy="1752600"/>
          </a:xfrm>
        </p:grpSpPr>
        <p:sp>
          <p:nvSpPr>
            <p:cNvPr id="86" name="Oval 85"/>
            <p:cNvSpPr/>
            <p:nvPr/>
          </p:nvSpPr>
          <p:spPr bwMode="auto">
            <a:xfrm>
              <a:off x="59436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4102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54102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4419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8100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5943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" name="Straight Arrow Connector 5"/>
            <p:cNvCxnSpPr>
              <a:stCxn id="12" idx="4"/>
              <a:endCxn id="59" idx="0"/>
            </p:cNvCxnSpPr>
            <p:nvPr/>
          </p:nvCxnSpPr>
          <p:spPr bwMode="auto">
            <a:xfrm>
              <a:off x="40005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11" idx="4"/>
              <a:endCxn id="61" idx="0"/>
            </p:cNvCxnSpPr>
            <p:nvPr/>
          </p:nvCxnSpPr>
          <p:spPr bwMode="auto">
            <a:xfrm>
              <a:off x="5219700" y="3087688"/>
              <a:ext cx="3810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11" idx="4"/>
              <a:endCxn id="12" idx="7"/>
            </p:cNvCxnSpPr>
            <p:nvPr/>
          </p:nvCxnSpPr>
          <p:spPr bwMode="auto">
            <a:xfrm flipH="1">
              <a:off x="4135438" y="3087688"/>
              <a:ext cx="1084262" cy="3968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11" idx="4"/>
              <a:endCxn id="13" idx="0"/>
            </p:cNvCxnSpPr>
            <p:nvPr/>
          </p:nvCxnSpPr>
          <p:spPr bwMode="auto">
            <a:xfrm flipH="1">
              <a:off x="4610100" y="3087688"/>
              <a:ext cx="60960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 bwMode="auto">
            <a:xfrm>
              <a:off x="5029200" y="2743200"/>
              <a:ext cx="381000" cy="3444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92500" lnSpcReduction="20000"/>
            </a:bodyPr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8100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4196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4"/>
              <a:endCxn id="58" idx="0"/>
            </p:cNvCxnSpPr>
            <p:nvPr/>
          </p:nvCxnSpPr>
          <p:spPr bwMode="auto">
            <a:xfrm>
              <a:off x="46101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8" name="Picture 17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3688" y="2819400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5800" y="3565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86200" y="35567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14112" y="420980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3508" y="4202830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2" name="Straight Arrow Connector 31"/>
            <p:cNvCxnSpPr>
              <a:stCxn id="61" idx="4"/>
              <a:endCxn id="57" idx="0"/>
            </p:cNvCxnSpPr>
            <p:nvPr/>
          </p:nvCxnSpPr>
          <p:spPr bwMode="auto">
            <a:xfrm>
              <a:off x="56007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0180" name="Picture 50179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9006" y="3621087"/>
              <a:ext cx="453390" cy="18891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51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200" y="4204956"/>
              <a:ext cx="37187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190" name="Picture 50189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4191000"/>
              <a:ext cx="212499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41" name="Straight Arrow Connector 40"/>
            <p:cNvCxnSpPr>
              <a:stCxn id="11" idx="4"/>
              <a:endCxn id="86" idx="0"/>
            </p:cNvCxnSpPr>
            <p:nvPr/>
          </p:nvCxnSpPr>
          <p:spPr bwMode="auto">
            <a:xfrm>
              <a:off x="5219700" y="3087688"/>
              <a:ext cx="9144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86" idx="4"/>
              <a:endCxn id="75" idx="0"/>
            </p:cNvCxnSpPr>
            <p:nvPr/>
          </p:nvCxnSpPr>
          <p:spPr bwMode="auto">
            <a:xfrm>
              <a:off x="61341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3" name="Picture 52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02092" y="3632917"/>
              <a:ext cx="247915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7134" name="TextBox 53"/>
            <p:cNvSpPr txBox="1">
              <a:spLocks noChangeArrowheads="1"/>
            </p:cNvSpPr>
            <p:nvPr/>
          </p:nvSpPr>
          <p:spPr bwMode="auto">
            <a:xfrm>
              <a:off x="4876800" y="3505200"/>
              <a:ext cx="199180" cy="22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  <p:sp>
          <p:nvSpPr>
            <p:cNvPr id="47135" name="TextBox 95"/>
            <p:cNvSpPr txBox="1">
              <a:spLocks noChangeArrowheads="1"/>
            </p:cNvSpPr>
            <p:nvPr/>
          </p:nvSpPr>
          <p:spPr bwMode="auto">
            <a:xfrm>
              <a:off x="4876800" y="4049713"/>
              <a:ext cx="199180" cy="22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z="4000" dirty="0" smtClean="0">
                <a:ea typeface="ＭＳ Ｐゴシック" pitchFamily="34" charset="-128"/>
              </a:rPr>
              <a:t>VE: Computational and Space Complexity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1295400" y="1397001"/>
            <a:ext cx="97536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The computational and space complexity of variable elimination is determined by the largest factor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The elimination ordering can greatly affect the size of the largest factor.  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E.g., previous slide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s example 2</a:t>
            </a:r>
            <a:r>
              <a:rPr lang="en-US" sz="2000" baseline="30000" dirty="0" smtClean="0">
                <a:ea typeface="ＭＳ Ｐゴシック" pitchFamily="34" charset="-128"/>
              </a:rPr>
              <a:t>n</a:t>
            </a:r>
            <a:r>
              <a:rPr lang="en-US" sz="2000" dirty="0" smtClean="0">
                <a:ea typeface="ＭＳ Ｐゴシック" pitchFamily="34" charset="-128"/>
              </a:rPr>
              <a:t> vs. 2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Does there always exist an ordering that only results in small factors?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No!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Worst Case Complexity?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11430000" cy="58674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CSP:  </a:t>
            </a: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000" dirty="0" smtClean="0">
                <a:ea typeface="ＭＳ Ｐゴシック" pitchFamily="34" charset="-128"/>
              </a:rPr>
              <a:t>If we can answer P(z) equal to zero or not, we answered whether the 3-SAT problem has a solution.</a:t>
            </a:r>
          </a:p>
          <a:p>
            <a:pPr lvl="4"/>
            <a:endParaRPr lang="en-US" sz="900" dirty="0" smtClean="0">
              <a:ea typeface="ＭＳ Ｐゴシック" pitchFamily="34" charset="-128"/>
            </a:endParaRPr>
          </a:p>
          <a:p>
            <a:r>
              <a:rPr lang="en-US" sz="2000" dirty="0" smtClean="0">
                <a:ea typeface="ＭＳ Ｐゴシック" pitchFamily="34" charset="-128"/>
              </a:rPr>
              <a:t>Hence inference in Bayes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 nets is NP-hard.  No known efficient probabilistic inference in general.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24200" y="2286000"/>
            <a:ext cx="7848600" cy="3124200"/>
            <a:chOff x="3124200" y="2286000"/>
            <a:chExt cx="7848600" cy="3124200"/>
          </a:xfrm>
        </p:grpSpPr>
        <p:cxnSp>
          <p:nvCxnSpPr>
            <p:cNvPr id="18" name="Straight Arrow Connector 17"/>
            <p:cNvCxnSpPr>
              <a:stCxn id="16" idx="4"/>
              <a:endCxn id="116" idx="0"/>
            </p:cNvCxnSpPr>
            <p:nvPr/>
          </p:nvCxnSpPr>
          <p:spPr bwMode="auto">
            <a:xfrm flipH="1">
              <a:off x="3314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9157" name="Group 1"/>
            <p:cNvGrpSpPr>
              <a:grpSpLocks/>
            </p:cNvGrpSpPr>
            <p:nvPr/>
          </p:nvGrpSpPr>
          <p:grpSpPr bwMode="auto">
            <a:xfrm>
              <a:off x="3352800" y="2286000"/>
              <a:ext cx="381000" cy="381000"/>
              <a:chOff x="2438400" y="3429000"/>
              <a:chExt cx="381000" cy="381000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2438400" y="3429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14600" y="35567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8" name="Group 52229"/>
            <p:cNvGrpSpPr>
              <a:grpSpLocks/>
            </p:cNvGrpSpPr>
            <p:nvPr/>
          </p:nvGrpSpPr>
          <p:grpSpPr bwMode="auto">
            <a:xfrm>
              <a:off x="4419600" y="2286000"/>
              <a:ext cx="381000" cy="381000"/>
              <a:chOff x="2057400" y="1828800"/>
              <a:chExt cx="381000" cy="3810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2057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28" name="Picture 52227" descr="TP_tmp.png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33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9" name="Group 52232"/>
            <p:cNvGrpSpPr>
              <a:grpSpLocks/>
            </p:cNvGrpSpPr>
            <p:nvPr/>
          </p:nvGrpSpPr>
          <p:grpSpPr bwMode="auto">
            <a:xfrm>
              <a:off x="5486400" y="2286000"/>
              <a:ext cx="381000" cy="381000"/>
              <a:chOff x="3124200" y="1828800"/>
              <a:chExt cx="381000" cy="381000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31242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1" name="Picture 52230" descr="TP_tmp.png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0" name="Group 52235"/>
            <p:cNvGrpSpPr>
              <a:grpSpLocks/>
            </p:cNvGrpSpPr>
            <p:nvPr/>
          </p:nvGrpSpPr>
          <p:grpSpPr bwMode="auto">
            <a:xfrm>
              <a:off x="6553200" y="2286000"/>
              <a:ext cx="381000" cy="381000"/>
              <a:chOff x="4191000" y="1828800"/>
              <a:chExt cx="381000" cy="3810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41910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4" name="Picture 52233" descr="TP_tmp.png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1" name="Group 52238"/>
            <p:cNvGrpSpPr>
              <a:grpSpLocks/>
            </p:cNvGrpSpPr>
            <p:nvPr/>
          </p:nvGrpSpPr>
          <p:grpSpPr bwMode="auto">
            <a:xfrm>
              <a:off x="7620000" y="2286000"/>
              <a:ext cx="381000" cy="381000"/>
              <a:chOff x="5257800" y="1828800"/>
              <a:chExt cx="381000" cy="381000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2578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7" name="Picture 52236" descr="TP_tmp.png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2" name="Group 52241"/>
            <p:cNvGrpSpPr>
              <a:grpSpLocks/>
            </p:cNvGrpSpPr>
            <p:nvPr/>
          </p:nvGrpSpPr>
          <p:grpSpPr bwMode="auto">
            <a:xfrm>
              <a:off x="8686800" y="2286000"/>
              <a:ext cx="381000" cy="381000"/>
              <a:chOff x="6324600" y="1828800"/>
              <a:chExt cx="381000" cy="381000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63246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0" name="Picture 52239" descr="TP_tmp.png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08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3" name="Group 52244"/>
            <p:cNvGrpSpPr>
              <a:grpSpLocks/>
            </p:cNvGrpSpPr>
            <p:nvPr/>
          </p:nvGrpSpPr>
          <p:grpSpPr bwMode="auto">
            <a:xfrm>
              <a:off x="9753600" y="2286000"/>
              <a:ext cx="381000" cy="381000"/>
              <a:chOff x="7391400" y="1828800"/>
              <a:chExt cx="381000" cy="381000"/>
            </a:xfrm>
          </p:grpSpPr>
          <p:sp>
            <p:nvSpPr>
              <p:cNvPr id="68" name="Oval 67"/>
              <p:cNvSpPr/>
              <p:nvPr/>
            </p:nvSpPr>
            <p:spPr bwMode="auto">
              <a:xfrm>
                <a:off x="7391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3" name="Picture 52242" descr="TP_tmp.png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3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67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4" name="Group 52253"/>
            <p:cNvGrpSpPr>
              <a:grpSpLocks/>
            </p:cNvGrpSpPr>
            <p:nvPr/>
          </p:nvGrpSpPr>
          <p:grpSpPr bwMode="auto">
            <a:xfrm>
              <a:off x="3124200" y="3048000"/>
              <a:ext cx="381000" cy="381000"/>
              <a:chOff x="762000" y="2743200"/>
              <a:chExt cx="381000" cy="381000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762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2" name="Picture 52251" descr="TP_tmp.png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4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4763" y="2870918"/>
                <a:ext cx="177082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5" name="Group 225"/>
            <p:cNvGrpSpPr>
              <a:grpSpLocks/>
            </p:cNvGrpSpPr>
            <p:nvPr/>
          </p:nvGrpSpPr>
          <p:grpSpPr bwMode="auto">
            <a:xfrm>
              <a:off x="4191000" y="3048000"/>
              <a:ext cx="381000" cy="381000"/>
              <a:chOff x="1828800" y="2743200"/>
              <a:chExt cx="381000" cy="381000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1828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5" name="Picture 52254" descr="TP_tmp.png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4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22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6" name="Group 229"/>
            <p:cNvGrpSpPr>
              <a:grpSpLocks/>
            </p:cNvGrpSpPr>
            <p:nvPr/>
          </p:nvGrpSpPr>
          <p:grpSpPr bwMode="auto">
            <a:xfrm>
              <a:off x="5257800" y="3048000"/>
              <a:ext cx="381000" cy="381000"/>
              <a:chOff x="2895600" y="2743200"/>
              <a:chExt cx="381000" cy="381000"/>
            </a:xfrm>
          </p:grpSpPr>
          <p:sp>
            <p:nvSpPr>
              <p:cNvPr id="128" name="Oval 127"/>
              <p:cNvSpPr/>
              <p:nvPr/>
            </p:nvSpPr>
            <p:spPr bwMode="auto">
              <a:xfrm>
                <a:off x="2895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27" name="Picture 226" descr="TP_tmp.png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4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89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7" name="Group 232"/>
            <p:cNvGrpSpPr>
              <a:grpSpLocks/>
            </p:cNvGrpSpPr>
            <p:nvPr/>
          </p:nvGrpSpPr>
          <p:grpSpPr bwMode="auto">
            <a:xfrm>
              <a:off x="6324600" y="3048000"/>
              <a:ext cx="381000" cy="381000"/>
              <a:chOff x="3962400" y="2743200"/>
              <a:chExt cx="381000" cy="381000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39624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1" name="Picture 230" descr="TP_tmp.png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4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563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8" name="Group 235"/>
            <p:cNvGrpSpPr>
              <a:grpSpLocks/>
            </p:cNvGrpSpPr>
            <p:nvPr/>
          </p:nvGrpSpPr>
          <p:grpSpPr bwMode="auto">
            <a:xfrm>
              <a:off x="7391400" y="3048000"/>
              <a:ext cx="381000" cy="381000"/>
              <a:chOff x="5029200" y="2743200"/>
              <a:chExt cx="381000" cy="381000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50292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4" name="Picture 233" descr="TP_tmp.png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1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9" name="Group 238"/>
            <p:cNvGrpSpPr>
              <a:grpSpLocks/>
            </p:cNvGrpSpPr>
            <p:nvPr/>
          </p:nvGrpSpPr>
          <p:grpSpPr bwMode="auto">
            <a:xfrm>
              <a:off x="8458200" y="3048000"/>
              <a:ext cx="381000" cy="381000"/>
              <a:chOff x="6096000" y="2743200"/>
              <a:chExt cx="381000" cy="381000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6096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7" name="Picture 236" descr="TP_tmp.pn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4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899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0" name="Group 241"/>
            <p:cNvGrpSpPr>
              <a:grpSpLocks/>
            </p:cNvGrpSpPr>
            <p:nvPr/>
          </p:nvGrpSpPr>
          <p:grpSpPr bwMode="auto">
            <a:xfrm>
              <a:off x="9525000" y="3048000"/>
              <a:ext cx="381000" cy="381000"/>
              <a:chOff x="7162800" y="2743200"/>
              <a:chExt cx="381000" cy="381000"/>
            </a:xfrm>
          </p:grpSpPr>
          <p:sp>
            <p:nvSpPr>
              <p:cNvPr id="152" name="Oval 151"/>
              <p:cNvSpPr/>
              <p:nvPr/>
            </p:nvSpPr>
            <p:spPr bwMode="auto">
              <a:xfrm>
                <a:off x="7162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0" name="Picture 239" descr="TP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4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56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1" name="Group 244"/>
            <p:cNvGrpSpPr>
              <a:grpSpLocks/>
            </p:cNvGrpSpPr>
            <p:nvPr/>
          </p:nvGrpSpPr>
          <p:grpSpPr bwMode="auto">
            <a:xfrm>
              <a:off x="10591800" y="3048000"/>
              <a:ext cx="381000" cy="381000"/>
              <a:chOff x="8229600" y="2743200"/>
              <a:chExt cx="381000" cy="381000"/>
            </a:xfrm>
          </p:grpSpPr>
          <p:sp>
            <p:nvSpPr>
              <p:cNvPr id="155" name="Oval 154"/>
              <p:cNvSpPr/>
              <p:nvPr/>
            </p:nvSpPr>
            <p:spPr bwMode="auto">
              <a:xfrm>
                <a:off x="8229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3" name="Picture 242" descr="TP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4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23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2" name="Group 247"/>
            <p:cNvGrpSpPr>
              <a:grpSpLocks/>
            </p:cNvGrpSpPr>
            <p:nvPr/>
          </p:nvGrpSpPr>
          <p:grpSpPr bwMode="auto">
            <a:xfrm>
              <a:off x="3657600" y="3733800"/>
              <a:ext cx="381000" cy="381000"/>
              <a:chOff x="1295400" y="3276600"/>
              <a:chExt cx="381000" cy="381000"/>
            </a:xfrm>
          </p:grpSpPr>
          <p:sp>
            <p:nvSpPr>
              <p:cNvPr id="164" name="Oval 163"/>
              <p:cNvSpPr/>
              <p:nvPr/>
            </p:nvSpPr>
            <p:spPr bwMode="auto">
              <a:xfrm>
                <a:off x="1295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6" name="Picture 245" descr="TP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4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36183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3" name="Group 204"/>
            <p:cNvGrpSpPr>
              <a:grpSpLocks/>
            </p:cNvGrpSpPr>
            <p:nvPr/>
          </p:nvGrpSpPr>
          <p:grpSpPr bwMode="auto">
            <a:xfrm>
              <a:off x="5791200" y="3733800"/>
              <a:ext cx="381000" cy="381000"/>
              <a:chOff x="3429000" y="3276600"/>
              <a:chExt cx="381000" cy="381000"/>
            </a:xfrm>
          </p:grpSpPr>
          <p:sp>
            <p:nvSpPr>
              <p:cNvPr id="170" name="Oval 169"/>
              <p:cNvSpPr/>
              <p:nvPr/>
            </p:nvSpPr>
            <p:spPr bwMode="auto">
              <a:xfrm>
                <a:off x="34290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3" name="Picture 202" descr="TP_tmp.png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4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7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4" name="Group 253"/>
            <p:cNvGrpSpPr>
              <a:grpSpLocks/>
            </p:cNvGrpSpPr>
            <p:nvPr/>
          </p:nvGrpSpPr>
          <p:grpSpPr bwMode="auto">
            <a:xfrm>
              <a:off x="7924800" y="3733800"/>
              <a:ext cx="381000" cy="381000"/>
              <a:chOff x="5562600" y="3276600"/>
              <a:chExt cx="381000" cy="381000"/>
            </a:xfrm>
          </p:grpSpPr>
          <p:sp>
            <p:nvSpPr>
              <p:cNvPr id="176" name="Oval 175"/>
              <p:cNvSpPr/>
              <p:nvPr/>
            </p:nvSpPr>
            <p:spPr bwMode="auto">
              <a:xfrm>
                <a:off x="55626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2" name="Picture 251" descr="TP_tmp.pn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5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33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5" name="Group 201"/>
            <p:cNvGrpSpPr>
              <a:grpSpLocks/>
            </p:cNvGrpSpPr>
            <p:nvPr/>
          </p:nvGrpSpPr>
          <p:grpSpPr bwMode="auto">
            <a:xfrm>
              <a:off x="10134600" y="3733800"/>
              <a:ext cx="381000" cy="381000"/>
              <a:chOff x="7772400" y="3276600"/>
              <a:chExt cx="381000" cy="381000"/>
            </a:xfrm>
          </p:grpSpPr>
          <p:sp>
            <p:nvSpPr>
              <p:cNvPr id="182" name="Oval 181"/>
              <p:cNvSpPr/>
              <p:nvPr/>
            </p:nvSpPr>
            <p:spPr bwMode="auto">
              <a:xfrm>
                <a:off x="7772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5" name="Picture 254" descr="TP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31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6" name="Group 207"/>
            <p:cNvGrpSpPr>
              <a:grpSpLocks/>
            </p:cNvGrpSpPr>
            <p:nvPr/>
          </p:nvGrpSpPr>
          <p:grpSpPr bwMode="auto">
            <a:xfrm>
              <a:off x="4649788" y="4343400"/>
              <a:ext cx="530225" cy="381000"/>
              <a:chOff x="2287880" y="3810000"/>
              <a:chExt cx="531247" cy="381000"/>
            </a:xfrm>
          </p:grpSpPr>
          <p:sp>
            <p:nvSpPr>
              <p:cNvPr id="188" name="Oval 187"/>
              <p:cNvSpPr/>
              <p:nvPr/>
            </p:nvSpPr>
            <p:spPr bwMode="auto">
              <a:xfrm>
                <a:off x="2362636" y="3810000"/>
                <a:ext cx="38014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6" name="Picture 205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7880" y="3937718"/>
                <a:ext cx="531247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7" name="Group 210"/>
            <p:cNvGrpSpPr>
              <a:grpSpLocks/>
            </p:cNvGrpSpPr>
            <p:nvPr/>
          </p:nvGrpSpPr>
          <p:grpSpPr bwMode="auto">
            <a:xfrm>
              <a:off x="8924925" y="4343400"/>
              <a:ext cx="514350" cy="381000"/>
              <a:chOff x="6563934" y="3810000"/>
              <a:chExt cx="513539" cy="381000"/>
            </a:xfrm>
          </p:grpSpPr>
          <p:sp>
            <p:nvSpPr>
              <p:cNvPr id="194" name="Oval 193"/>
              <p:cNvSpPr/>
              <p:nvPr/>
            </p:nvSpPr>
            <p:spPr bwMode="auto">
              <a:xfrm>
                <a:off x="6628919" y="3810000"/>
                <a:ext cx="38198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9" name="Picture 208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63934" y="3937718"/>
                <a:ext cx="513539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8" name="Group 213"/>
            <p:cNvGrpSpPr>
              <a:grpSpLocks/>
            </p:cNvGrpSpPr>
            <p:nvPr/>
          </p:nvGrpSpPr>
          <p:grpSpPr bwMode="auto">
            <a:xfrm>
              <a:off x="6934200" y="5029200"/>
              <a:ext cx="381000" cy="381000"/>
              <a:chOff x="4572000" y="4191000"/>
              <a:chExt cx="381000" cy="381000"/>
            </a:xfrm>
          </p:grpSpPr>
          <p:sp>
            <p:nvSpPr>
              <p:cNvPr id="200" name="Oval 199"/>
              <p:cNvSpPr/>
              <p:nvPr/>
            </p:nvSpPr>
            <p:spPr bwMode="auto">
              <a:xfrm>
                <a:off x="4572000" y="4191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2" name="Picture 211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1325" y="4318718"/>
                <a:ext cx="123958" cy="14166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225" name="Straight Arrow Connector 224"/>
            <p:cNvCxnSpPr>
              <a:stCxn id="38" idx="4"/>
              <a:endCxn id="116" idx="0"/>
            </p:cNvCxnSpPr>
            <p:nvPr/>
          </p:nvCxnSpPr>
          <p:spPr bwMode="auto">
            <a:xfrm flipH="1">
              <a:off x="33147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stCxn id="44" idx="4"/>
              <a:endCxn id="116" idx="0"/>
            </p:cNvCxnSpPr>
            <p:nvPr/>
          </p:nvCxnSpPr>
          <p:spPr bwMode="auto">
            <a:xfrm flipH="1">
              <a:off x="33147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>
              <a:stCxn id="16" idx="4"/>
              <a:endCxn id="122" idx="0"/>
            </p:cNvCxnSpPr>
            <p:nvPr/>
          </p:nvCxnSpPr>
          <p:spPr bwMode="auto">
            <a:xfrm>
              <a:off x="3543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>
              <a:stCxn id="44" idx="4"/>
              <a:endCxn id="122" idx="0"/>
            </p:cNvCxnSpPr>
            <p:nvPr/>
          </p:nvCxnSpPr>
          <p:spPr bwMode="auto">
            <a:xfrm flipH="1">
              <a:off x="43815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6" name="Straight Arrow Connector 285"/>
            <p:cNvCxnSpPr>
              <a:stCxn id="50" idx="4"/>
              <a:endCxn id="122" idx="0"/>
            </p:cNvCxnSpPr>
            <p:nvPr/>
          </p:nvCxnSpPr>
          <p:spPr bwMode="auto">
            <a:xfrm flipH="1">
              <a:off x="43815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>
              <a:stCxn id="38" idx="4"/>
              <a:endCxn id="140" idx="0"/>
            </p:cNvCxnSpPr>
            <p:nvPr/>
          </p:nvCxnSpPr>
          <p:spPr bwMode="auto">
            <a:xfrm>
              <a:off x="46101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>
              <a:stCxn id="56" idx="4"/>
              <a:endCxn id="140" idx="0"/>
            </p:cNvCxnSpPr>
            <p:nvPr/>
          </p:nvCxnSpPr>
          <p:spPr bwMode="auto">
            <a:xfrm flipH="1">
              <a:off x="75819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>
              <a:stCxn id="68" idx="4"/>
              <a:endCxn id="140" idx="0"/>
            </p:cNvCxnSpPr>
            <p:nvPr/>
          </p:nvCxnSpPr>
          <p:spPr bwMode="auto">
            <a:xfrm flipH="1">
              <a:off x="75819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>
              <a:stCxn id="68" idx="4"/>
              <a:endCxn id="155" idx="0"/>
            </p:cNvCxnSpPr>
            <p:nvPr/>
          </p:nvCxnSpPr>
          <p:spPr bwMode="auto">
            <a:xfrm>
              <a:off x="9944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>
              <a:stCxn id="68" idx="4"/>
              <a:endCxn id="152" idx="0"/>
            </p:cNvCxnSpPr>
            <p:nvPr/>
          </p:nvCxnSpPr>
          <p:spPr bwMode="auto">
            <a:xfrm flipH="1">
              <a:off x="97155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>
              <a:stCxn id="62" idx="4"/>
              <a:endCxn id="155" idx="0"/>
            </p:cNvCxnSpPr>
            <p:nvPr/>
          </p:nvCxnSpPr>
          <p:spPr bwMode="auto">
            <a:xfrm>
              <a:off x="88773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56" idx="4"/>
              <a:endCxn id="155" idx="0"/>
            </p:cNvCxnSpPr>
            <p:nvPr/>
          </p:nvCxnSpPr>
          <p:spPr bwMode="auto">
            <a:xfrm>
              <a:off x="78105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3" name="Straight Arrow Connector 312"/>
            <p:cNvCxnSpPr>
              <a:stCxn id="50" idx="4"/>
              <a:endCxn id="146" idx="0"/>
            </p:cNvCxnSpPr>
            <p:nvPr/>
          </p:nvCxnSpPr>
          <p:spPr bwMode="auto">
            <a:xfrm>
              <a:off x="67437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56" idx="4"/>
              <a:endCxn id="146" idx="0"/>
            </p:cNvCxnSpPr>
            <p:nvPr/>
          </p:nvCxnSpPr>
          <p:spPr bwMode="auto">
            <a:xfrm>
              <a:off x="78105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44" idx="4"/>
              <a:endCxn id="134" idx="0"/>
            </p:cNvCxnSpPr>
            <p:nvPr/>
          </p:nvCxnSpPr>
          <p:spPr bwMode="auto">
            <a:xfrm>
              <a:off x="56769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stCxn id="50" idx="4"/>
              <a:endCxn id="134" idx="0"/>
            </p:cNvCxnSpPr>
            <p:nvPr/>
          </p:nvCxnSpPr>
          <p:spPr bwMode="auto">
            <a:xfrm flipH="1">
              <a:off x="65151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>
              <a:stCxn id="44" idx="4"/>
              <a:endCxn id="128" idx="0"/>
            </p:cNvCxnSpPr>
            <p:nvPr/>
          </p:nvCxnSpPr>
          <p:spPr bwMode="auto">
            <a:xfrm flipH="1">
              <a:off x="54483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>
              <a:stCxn id="38" idx="4"/>
              <a:endCxn id="128" idx="0"/>
            </p:cNvCxnSpPr>
            <p:nvPr/>
          </p:nvCxnSpPr>
          <p:spPr bwMode="auto">
            <a:xfrm>
              <a:off x="4610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50" idx="4"/>
              <a:endCxn id="128" idx="0"/>
            </p:cNvCxnSpPr>
            <p:nvPr/>
          </p:nvCxnSpPr>
          <p:spPr bwMode="auto">
            <a:xfrm flipH="1">
              <a:off x="54483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56" idx="4"/>
              <a:endCxn id="134" idx="0"/>
            </p:cNvCxnSpPr>
            <p:nvPr/>
          </p:nvCxnSpPr>
          <p:spPr bwMode="auto">
            <a:xfrm flipH="1">
              <a:off x="65151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>
              <a:stCxn id="62" idx="4"/>
              <a:endCxn id="146" idx="0"/>
            </p:cNvCxnSpPr>
            <p:nvPr/>
          </p:nvCxnSpPr>
          <p:spPr bwMode="auto">
            <a:xfrm flipH="1">
              <a:off x="8648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>
              <a:stCxn id="62" idx="4"/>
              <a:endCxn id="152" idx="0"/>
            </p:cNvCxnSpPr>
            <p:nvPr/>
          </p:nvCxnSpPr>
          <p:spPr bwMode="auto">
            <a:xfrm>
              <a:off x="8877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>
              <a:stCxn id="56" idx="4"/>
              <a:endCxn id="152" idx="0"/>
            </p:cNvCxnSpPr>
            <p:nvPr/>
          </p:nvCxnSpPr>
          <p:spPr bwMode="auto">
            <a:xfrm>
              <a:off x="78105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116" idx="4"/>
              <a:endCxn id="164" idx="0"/>
            </p:cNvCxnSpPr>
            <p:nvPr/>
          </p:nvCxnSpPr>
          <p:spPr bwMode="auto">
            <a:xfrm>
              <a:off x="3314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122" idx="4"/>
              <a:endCxn id="164" idx="0"/>
            </p:cNvCxnSpPr>
            <p:nvPr/>
          </p:nvCxnSpPr>
          <p:spPr bwMode="auto">
            <a:xfrm flipH="1">
              <a:off x="38481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>
              <a:stCxn id="134" idx="4"/>
              <a:endCxn id="170" idx="0"/>
            </p:cNvCxnSpPr>
            <p:nvPr/>
          </p:nvCxnSpPr>
          <p:spPr bwMode="auto">
            <a:xfrm flipH="1">
              <a:off x="5981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>
              <a:stCxn id="146" idx="4"/>
              <a:endCxn id="176" idx="0"/>
            </p:cNvCxnSpPr>
            <p:nvPr/>
          </p:nvCxnSpPr>
          <p:spPr bwMode="auto">
            <a:xfrm flipH="1">
              <a:off x="8115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155" idx="4"/>
              <a:endCxn id="182" idx="0"/>
            </p:cNvCxnSpPr>
            <p:nvPr/>
          </p:nvCxnSpPr>
          <p:spPr bwMode="auto">
            <a:xfrm flipH="1">
              <a:off x="10325100" y="3429000"/>
              <a:ext cx="4572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152" idx="4"/>
              <a:endCxn id="182" idx="0"/>
            </p:cNvCxnSpPr>
            <p:nvPr/>
          </p:nvCxnSpPr>
          <p:spPr bwMode="auto">
            <a:xfrm>
              <a:off x="9715500" y="3429000"/>
              <a:ext cx="6096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>
              <a:stCxn id="140" idx="4"/>
              <a:endCxn id="176" idx="0"/>
            </p:cNvCxnSpPr>
            <p:nvPr/>
          </p:nvCxnSpPr>
          <p:spPr bwMode="auto">
            <a:xfrm>
              <a:off x="75819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>
              <a:stCxn id="128" idx="4"/>
              <a:endCxn id="170" idx="0"/>
            </p:cNvCxnSpPr>
            <p:nvPr/>
          </p:nvCxnSpPr>
          <p:spPr bwMode="auto">
            <a:xfrm>
              <a:off x="5448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>
              <a:stCxn id="164" idx="4"/>
              <a:endCxn id="188" idx="0"/>
            </p:cNvCxnSpPr>
            <p:nvPr/>
          </p:nvCxnSpPr>
          <p:spPr bwMode="auto">
            <a:xfrm>
              <a:off x="38481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>
              <a:stCxn id="176" idx="4"/>
              <a:endCxn id="194" idx="0"/>
            </p:cNvCxnSpPr>
            <p:nvPr/>
          </p:nvCxnSpPr>
          <p:spPr bwMode="auto">
            <a:xfrm>
              <a:off x="81153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>
              <a:stCxn id="182" idx="4"/>
              <a:endCxn id="194" idx="0"/>
            </p:cNvCxnSpPr>
            <p:nvPr/>
          </p:nvCxnSpPr>
          <p:spPr bwMode="auto">
            <a:xfrm flipH="1">
              <a:off x="9180513" y="4114800"/>
              <a:ext cx="11445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4" name="Straight Arrow Connector 383"/>
            <p:cNvCxnSpPr>
              <a:stCxn id="170" idx="4"/>
              <a:endCxn id="188" idx="0"/>
            </p:cNvCxnSpPr>
            <p:nvPr/>
          </p:nvCxnSpPr>
          <p:spPr bwMode="auto">
            <a:xfrm flipH="1">
              <a:off x="4913313" y="4114800"/>
              <a:ext cx="10683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7" name="Straight Arrow Connector 386"/>
            <p:cNvCxnSpPr>
              <a:stCxn id="194" idx="4"/>
              <a:endCxn id="200" idx="0"/>
            </p:cNvCxnSpPr>
            <p:nvPr/>
          </p:nvCxnSpPr>
          <p:spPr bwMode="auto">
            <a:xfrm flipH="1">
              <a:off x="7124700" y="4724400"/>
              <a:ext cx="2055813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1" name="Straight Arrow Connector 390"/>
            <p:cNvCxnSpPr>
              <a:stCxn id="188" idx="4"/>
              <a:endCxn id="200" idx="0"/>
            </p:cNvCxnSpPr>
            <p:nvPr/>
          </p:nvCxnSpPr>
          <p:spPr bwMode="auto">
            <a:xfrm>
              <a:off x="4913313" y="4724400"/>
              <a:ext cx="2211387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1" y="1752600"/>
            <a:ext cx="11700169" cy="2423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0" name="Picture 35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32" y="2349405"/>
            <a:ext cx="2874831" cy="24139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6" name="Picture 36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62" y="2743202"/>
            <a:ext cx="2241039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8" name="Picture 367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3258933"/>
            <a:ext cx="2241039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0" name="TextBox 364"/>
          <p:cNvSpPr txBox="1">
            <a:spLocks noChangeArrowheads="1"/>
          </p:cNvSpPr>
          <p:nvPr/>
        </p:nvSpPr>
        <p:spPr bwMode="auto">
          <a:xfrm>
            <a:off x="446710" y="3000376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69" name="Picture 36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8" y="3581402"/>
            <a:ext cx="1499856" cy="2704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2" name="TextBox 411"/>
          <p:cNvSpPr txBox="1">
            <a:spLocks noChangeArrowheads="1"/>
          </p:cNvSpPr>
          <p:nvPr/>
        </p:nvSpPr>
        <p:spPr bwMode="auto">
          <a:xfrm>
            <a:off x="413372" y="3733800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8" y="4004230"/>
            <a:ext cx="1458293" cy="2629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10" y="4621144"/>
            <a:ext cx="2022029" cy="2556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320180"/>
            <a:ext cx="1991691" cy="2518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4" name="Picture 373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5073227"/>
            <a:ext cx="2133600" cy="2607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Polytrees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066800" y="1676401"/>
            <a:ext cx="10718800" cy="4449765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A </a:t>
            </a:r>
            <a:r>
              <a:rPr lang="en-US" sz="2400" dirty="0" err="1" smtClean="0">
                <a:ea typeface="ＭＳ Ｐゴシック" pitchFamily="34" charset="-128"/>
              </a:rPr>
              <a:t>polytree</a:t>
            </a:r>
            <a:r>
              <a:rPr lang="en-US" sz="2400" dirty="0" smtClean="0">
                <a:ea typeface="ＭＳ Ｐゴシック" pitchFamily="34" charset="-128"/>
              </a:rPr>
              <a:t> is a directed graph with no undirected cycles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poly-trees you can always find an ordering that is efficient 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Try it!!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Cut-set conditioning for Bayes</a:t>
            </a:r>
            <a:r>
              <a:rPr lang="en-US" altLang="en-US" sz="2400" dirty="0" smtClean="0">
                <a:ea typeface="ＭＳ Ｐゴシック" pitchFamily="34" charset="-128"/>
              </a:rPr>
              <a:t>’</a:t>
            </a:r>
            <a:r>
              <a:rPr lang="en-US" sz="2400" dirty="0" smtClean="0">
                <a:ea typeface="ＭＳ Ｐゴシック" pitchFamily="34" charset="-128"/>
              </a:rPr>
              <a:t> net inference</a:t>
            </a:r>
          </a:p>
          <a:p>
            <a:pPr lvl="6"/>
            <a:endParaRPr lang="en-US" sz="5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Choose set of variables such that if removed only a </a:t>
            </a:r>
            <a:r>
              <a:rPr lang="en-US" sz="2000" dirty="0" err="1" smtClean="0">
                <a:ea typeface="ＭＳ Ｐゴシック" pitchFamily="34" charset="-128"/>
              </a:rPr>
              <a:t>polytree</a:t>
            </a:r>
            <a:r>
              <a:rPr lang="en-US" sz="2000" dirty="0" smtClean="0">
                <a:ea typeface="ＭＳ Ｐゴシック" pitchFamily="34" charset="-128"/>
              </a:rPr>
              <a:t> remains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Exercise: Think about how the specifics would work out!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Bayes</a:t>
            </a:r>
            <a:r>
              <a:rPr lang="en-US" altLang="en-US" smtClean="0">
                <a:ea typeface="ＭＳ Ｐゴシック" pitchFamily="34" charset="-128"/>
              </a:rPr>
              <a:t>’</a:t>
            </a:r>
            <a:r>
              <a:rPr lang="en-US" smtClean="0">
                <a:ea typeface="ＭＳ Ｐゴシック" pitchFamily="34" charset="-128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800"/>
            <a:ext cx="54102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4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 smtClean="0">
              <a:ea typeface="ＭＳ Ｐゴシック" pitchFamily="34" charset="-128"/>
            </a:endParaRPr>
          </a:p>
          <a:p>
            <a:pPr lvl="4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 smtClean="0">
              <a:ea typeface="ＭＳ Ｐゴシック" pitchFamily="34" charset="-128"/>
            </a:endParaRPr>
          </a:p>
          <a:p>
            <a:pPr lvl="3"/>
            <a:endParaRPr lang="en-US" sz="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Learning Bayes</a:t>
            </a:r>
            <a:r>
              <a:rPr lang="en-US" altLang="en-US" sz="2400" dirty="0" smtClean="0">
                <a:ea typeface="ＭＳ Ｐゴシック" pitchFamily="34" charset="-128"/>
              </a:rPr>
              <a:t>’</a:t>
            </a:r>
            <a:r>
              <a:rPr lang="en-US" sz="2400" dirty="0" smtClean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348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348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52800"/>
            <a:ext cx="348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348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348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08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479553"/>
            <a:ext cx="7924800" cy="4987925"/>
          </a:xfrm>
        </p:spPr>
        <p:txBody>
          <a:bodyPr/>
          <a:lstStyle/>
          <a:p>
            <a:r>
              <a:rPr lang="en-US" sz="2400" dirty="0" smtClean="0"/>
              <a:t>Homework </a:t>
            </a:r>
            <a:r>
              <a:rPr lang="en-US" sz="2400" dirty="0"/>
              <a:t>8</a:t>
            </a:r>
            <a:r>
              <a:rPr lang="en-US" sz="2400" dirty="0" smtClean="0"/>
              <a:t> is out</a:t>
            </a:r>
            <a:endParaRPr lang="en-US" sz="2400" dirty="0"/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Due </a:t>
            </a:r>
            <a:r>
              <a:rPr lang="en-US" sz="2000" dirty="0" smtClean="0">
                <a:solidFill>
                  <a:srgbClr val="FF0000"/>
                </a:solidFill>
              </a:rPr>
              <a:t>Monday 4/7 at </a:t>
            </a:r>
            <a:r>
              <a:rPr lang="en-US" sz="2000" dirty="0">
                <a:solidFill>
                  <a:srgbClr val="FF0000"/>
                </a:solidFill>
              </a:rPr>
              <a:t>11:59pm</a:t>
            </a:r>
          </a:p>
          <a:p>
            <a:r>
              <a:rPr lang="en-US" sz="2400" dirty="0"/>
              <a:t>Final Contest (Optional)</a:t>
            </a:r>
            <a:endParaRPr lang="en-US" sz="12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On-going!</a:t>
            </a:r>
          </a:p>
          <a:p>
            <a:pPr lvl="8"/>
            <a:endParaRPr lang="en-US" sz="1200" dirty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1600" dirty="0" smtClean="0"/>
          </a:p>
          <a:p>
            <a:pPr eaLnBrk="1" hangingPunct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5444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/>
                <a:cs typeface="Calibri"/>
              </a:rPr>
              <a:t>CS 188: Artificial Intelligence</a:t>
            </a:r>
            <a:br>
              <a:rPr lang="en-US" dirty="0" smtClean="0">
                <a:latin typeface="Calibri"/>
                <a:cs typeface="Calibri"/>
              </a:rPr>
            </a:br>
            <a:endParaRPr lang="en-US" sz="3600" dirty="0" smtClean="0">
              <a:latin typeface="Calibri"/>
              <a:cs typeface="Calibri"/>
            </a:endParaRP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>
                <a:latin typeface="Calibri"/>
                <a:cs typeface="Calibri"/>
              </a:rPr>
              <a:t>Bayes’ Nets: Sampling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2057402"/>
            <a:ext cx="8822429" cy="3626047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4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00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dirty="0" smtClean="0">
                <a:latin typeface="Calibri"/>
                <a:ea typeface="ＭＳ Ｐゴシック" pitchFamily="34" charset="-128"/>
                <a:cs typeface="Calibri"/>
              </a:rPr>
              <a:t> Net Representation</a:t>
            </a:r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467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directed, acyclic graph, one node per random variable</a:t>
            </a:r>
          </a:p>
          <a:p>
            <a:pPr eaLnBrk="1" hangingPunct="1">
              <a:lnSpc>
                <a:spcPct val="8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conditional probability table (CPT) for each node</a:t>
            </a:r>
          </a:p>
          <a:p>
            <a:pPr lvl="7">
              <a:lnSpc>
                <a:spcPct val="80000"/>
              </a:lnSpc>
            </a:pPr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A collection of distributions over X, one for each combination of parents</a:t>
            </a:r>
            <a:r>
              <a:rPr lang="ja-JP" alt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altLang="ja-JP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nets implicitly encode 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joint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distributions</a:t>
            </a:r>
          </a:p>
          <a:p>
            <a:pPr lvl="5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As a product of local conditional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distributions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To see what probability a BN gives to a full assignment, multiply all the relevant conditionals together: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766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14731"/>
            <a:ext cx="1927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553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1" y="4494919"/>
            <a:ext cx="2062553" cy="2362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35" y="1524000"/>
            <a:ext cx="3514965" cy="25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Variable Elimination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6019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Interleave joining and marginalizing</a:t>
            </a:r>
          </a:p>
          <a:p>
            <a:pPr lvl="5">
              <a:lnSpc>
                <a:spcPct val="90000"/>
              </a:lnSpc>
            </a:pPr>
            <a:endParaRPr lang="en-US" sz="1200" dirty="0" smtClean="0">
              <a:ea typeface="ＭＳ Ｐゴシック" pitchFamily="34" charset="-128"/>
            </a:endParaRPr>
          </a:p>
          <a:p>
            <a:pPr lvl="5">
              <a:lnSpc>
                <a:spcPct val="90000"/>
              </a:lnSpc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err="1" smtClean="0">
                <a:ea typeface="ＭＳ Ｐゴシック" pitchFamily="34" charset="-128"/>
              </a:rPr>
              <a:t>d</a:t>
            </a:r>
            <a:r>
              <a:rPr lang="en-US" sz="2400" baseline="30000" dirty="0" err="1" smtClean="0">
                <a:ea typeface="ＭＳ Ｐゴシック" pitchFamily="34" charset="-128"/>
              </a:rPr>
              <a:t>k</a:t>
            </a:r>
            <a:r>
              <a:rPr lang="en-US" sz="2400" dirty="0" smtClean="0">
                <a:ea typeface="ＭＳ Ｐゴシック" pitchFamily="34" charset="-128"/>
              </a:rPr>
              <a:t> entries computed for a factor over k variables with domain sizes d</a:t>
            </a:r>
          </a:p>
          <a:p>
            <a:pPr lvl="7">
              <a:lnSpc>
                <a:spcPct val="90000"/>
              </a:lnSpc>
            </a:pPr>
            <a:endParaRPr lang="en-US" sz="1200" dirty="0" smtClean="0">
              <a:ea typeface="ＭＳ Ｐゴシック" pitchFamily="34" charset="-128"/>
            </a:endParaRPr>
          </a:p>
          <a:p>
            <a:pPr lvl="7">
              <a:lnSpc>
                <a:spcPct val="90000"/>
              </a:lnSpc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Ordering of elimination of hidden variables can affect size of factors generated</a:t>
            </a:r>
          </a:p>
          <a:p>
            <a:pPr lvl="8">
              <a:lnSpc>
                <a:spcPct val="90000"/>
              </a:lnSpc>
            </a:pPr>
            <a:endParaRPr lang="en-US" sz="1200" dirty="0" smtClean="0">
              <a:ea typeface="ＭＳ Ｐゴシック" pitchFamily="34" charset="-128"/>
            </a:endParaRPr>
          </a:p>
          <a:p>
            <a:pPr lvl="8">
              <a:lnSpc>
                <a:spcPct val="90000"/>
              </a:lnSpc>
            </a:pPr>
            <a:endParaRPr lang="en-US" sz="12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Worst case: running time exponential in the size of the Bayes’ net</a:t>
            </a: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2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58201" y="2971799"/>
            <a:ext cx="2113007" cy="1391819"/>
            <a:chOff x="3810000" y="2743200"/>
            <a:chExt cx="2514600" cy="1778436"/>
          </a:xfrm>
        </p:grpSpPr>
        <p:sp>
          <p:nvSpPr>
            <p:cNvPr id="5" name="Oval 4"/>
            <p:cNvSpPr/>
            <p:nvPr/>
          </p:nvSpPr>
          <p:spPr bwMode="auto">
            <a:xfrm>
              <a:off x="59436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54102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54102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419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8100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943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14" idx="4"/>
            </p:cNvCxnSpPr>
            <p:nvPr/>
          </p:nvCxnSpPr>
          <p:spPr bwMode="auto">
            <a:xfrm>
              <a:off x="40005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3" idx="4"/>
            </p:cNvCxnSpPr>
            <p:nvPr/>
          </p:nvCxnSpPr>
          <p:spPr bwMode="auto">
            <a:xfrm>
              <a:off x="5219700" y="3087688"/>
              <a:ext cx="3810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3" idx="4"/>
              <a:endCxn id="14" idx="7"/>
            </p:cNvCxnSpPr>
            <p:nvPr/>
          </p:nvCxnSpPr>
          <p:spPr bwMode="auto">
            <a:xfrm flipH="1">
              <a:off x="4135438" y="3087688"/>
              <a:ext cx="1084262" cy="3968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3" idx="4"/>
              <a:endCxn id="15" idx="0"/>
            </p:cNvCxnSpPr>
            <p:nvPr/>
          </p:nvCxnSpPr>
          <p:spPr bwMode="auto">
            <a:xfrm flipH="1">
              <a:off x="4610100" y="3087688"/>
              <a:ext cx="60960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 bwMode="auto">
            <a:xfrm>
              <a:off x="5029200" y="2743200"/>
              <a:ext cx="381000" cy="3444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32500" lnSpcReduction="20000"/>
            </a:bodyPr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8100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44196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 b="1" kern="1200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8" name="Straight Arrow Connector 17"/>
            <p:cNvCxnSpPr>
              <a:stCxn id="15" idx="4"/>
            </p:cNvCxnSpPr>
            <p:nvPr/>
          </p:nvCxnSpPr>
          <p:spPr bwMode="auto">
            <a:xfrm>
              <a:off x="46101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9" name="Picture 18" descr="TP_tmp.png"/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3688" y="2819400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 descr="TP_tmp.png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5800" y="3565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P_tmp.png"/>
            <p:cNvPicPr>
              <a:picLocks noChangeAspect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86200" y="35567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TP_tmp.png"/>
            <p:cNvPicPr>
              <a:picLocks noChangeAspect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14112" y="420980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TP_tmp.png"/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3508" y="4202830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 bwMode="auto">
            <a:xfrm>
              <a:off x="56007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25" name="Picture 24" descr="TP_tmp.png"/>
            <p:cNvPicPr>
              <a:picLocks noChangeAspect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9006" y="3621087"/>
              <a:ext cx="453390" cy="18891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5" descr="TP_tmp.png"/>
            <p:cNvPicPr>
              <a:picLocks noChangeAspect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200" y="4204956"/>
              <a:ext cx="37187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 descr="TP_tmp.png"/>
            <p:cNvPicPr>
              <a:picLocks noChangeAspect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4191000"/>
              <a:ext cx="212499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8" name="Straight Arrow Connector 27"/>
            <p:cNvCxnSpPr>
              <a:stCxn id="13" idx="4"/>
            </p:cNvCxnSpPr>
            <p:nvPr/>
          </p:nvCxnSpPr>
          <p:spPr bwMode="auto">
            <a:xfrm>
              <a:off x="5219700" y="3087688"/>
              <a:ext cx="9144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1341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0" name="Picture 29" descr="TP_tmp.png"/>
            <p:cNvPicPr>
              <a:picLocks noChangeAspect="1"/>
            </p:cNvPicPr>
            <p:nvPr/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02092" y="3632917"/>
              <a:ext cx="247915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4876800" y="3505200"/>
              <a:ext cx="409426" cy="47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kern="12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4876800" y="4049712"/>
              <a:ext cx="409426" cy="47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kern="12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91401" y="4800600"/>
            <a:ext cx="4643895" cy="1848540"/>
            <a:chOff x="3124200" y="2286000"/>
            <a:chExt cx="7848600" cy="3124200"/>
          </a:xfrm>
        </p:grpSpPr>
        <p:cxnSp>
          <p:nvCxnSpPr>
            <p:cNvPr id="34" name="Straight Arrow Connector 33"/>
            <p:cNvCxnSpPr>
              <a:stCxn id="136" idx="4"/>
              <a:endCxn id="122" idx="0"/>
            </p:cNvCxnSpPr>
            <p:nvPr/>
          </p:nvCxnSpPr>
          <p:spPr bwMode="auto">
            <a:xfrm flipH="1">
              <a:off x="3314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5" name="Group 1"/>
            <p:cNvGrpSpPr>
              <a:grpSpLocks/>
            </p:cNvGrpSpPr>
            <p:nvPr/>
          </p:nvGrpSpPr>
          <p:grpSpPr bwMode="auto">
            <a:xfrm>
              <a:off x="3352800" y="2286000"/>
              <a:ext cx="381000" cy="381000"/>
              <a:chOff x="2438400" y="3429000"/>
              <a:chExt cx="381000" cy="381000"/>
            </a:xfrm>
          </p:grpSpPr>
          <p:sp>
            <p:nvSpPr>
              <p:cNvPr id="136" name="Oval 135"/>
              <p:cNvSpPr/>
              <p:nvPr/>
            </p:nvSpPr>
            <p:spPr bwMode="auto">
              <a:xfrm>
                <a:off x="2438400" y="3429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37" name="Picture 136" descr="TP_tmp.png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14600" y="35567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36" name="Group 52229"/>
            <p:cNvGrpSpPr>
              <a:grpSpLocks/>
            </p:cNvGrpSpPr>
            <p:nvPr/>
          </p:nvGrpSpPr>
          <p:grpSpPr bwMode="auto">
            <a:xfrm>
              <a:off x="4419600" y="2286000"/>
              <a:ext cx="381000" cy="381000"/>
              <a:chOff x="2057400" y="1828800"/>
              <a:chExt cx="381000" cy="381000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2057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35" name="Picture 134" descr="TP_tmp.png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33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37" name="Group 52232"/>
            <p:cNvGrpSpPr>
              <a:grpSpLocks/>
            </p:cNvGrpSpPr>
            <p:nvPr/>
          </p:nvGrpSpPr>
          <p:grpSpPr bwMode="auto">
            <a:xfrm>
              <a:off x="5486400" y="2286000"/>
              <a:ext cx="381000" cy="381000"/>
              <a:chOff x="3124200" y="1828800"/>
              <a:chExt cx="381000" cy="381000"/>
            </a:xfrm>
          </p:grpSpPr>
          <p:sp>
            <p:nvSpPr>
              <p:cNvPr id="132" name="Oval 131"/>
              <p:cNvSpPr/>
              <p:nvPr/>
            </p:nvSpPr>
            <p:spPr bwMode="auto">
              <a:xfrm>
                <a:off x="31242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33" name="Picture 132" descr="TP_tmp.png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38" name="Group 52235"/>
            <p:cNvGrpSpPr>
              <a:grpSpLocks/>
            </p:cNvGrpSpPr>
            <p:nvPr/>
          </p:nvGrpSpPr>
          <p:grpSpPr bwMode="auto">
            <a:xfrm>
              <a:off x="6553200" y="2286000"/>
              <a:ext cx="381000" cy="381000"/>
              <a:chOff x="4191000" y="1828800"/>
              <a:chExt cx="381000" cy="381000"/>
            </a:xfrm>
          </p:grpSpPr>
          <p:sp>
            <p:nvSpPr>
              <p:cNvPr id="130" name="Oval 129"/>
              <p:cNvSpPr/>
              <p:nvPr/>
            </p:nvSpPr>
            <p:spPr bwMode="auto">
              <a:xfrm>
                <a:off x="41910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31" name="Picture 130" descr="TP_tmp.pn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39" name="Group 52238"/>
            <p:cNvGrpSpPr>
              <a:grpSpLocks/>
            </p:cNvGrpSpPr>
            <p:nvPr/>
          </p:nvGrpSpPr>
          <p:grpSpPr bwMode="auto">
            <a:xfrm>
              <a:off x="7620000" y="2286000"/>
              <a:ext cx="381000" cy="381000"/>
              <a:chOff x="5257800" y="1828800"/>
              <a:chExt cx="381000" cy="381000"/>
            </a:xfrm>
          </p:grpSpPr>
          <p:sp>
            <p:nvSpPr>
              <p:cNvPr id="128" name="Oval 127"/>
              <p:cNvSpPr/>
              <p:nvPr/>
            </p:nvSpPr>
            <p:spPr bwMode="auto">
              <a:xfrm>
                <a:off x="52578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29" name="Picture 128" descr="TP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0" name="Group 52241"/>
            <p:cNvGrpSpPr>
              <a:grpSpLocks/>
            </p:cNvGrpSpPr>
            <p:nvPr/>
          </p:nvGrpSpPr>
          <p:grpSpPr bwMode="auto">
            <a:xfrm>
              <a:off x="8686800" y="2286000"/>
              <a:ext cx="381000" cy="381000"/>
              <a:chOff x="6324600" y="1828800"/>
              <a:chExt cx="381000" cy="381000"/>
            </a:xfrm>
          </p:grpSpPr>
          <p:sp>
            <p:nvSpPr>
              <p:cNvPr id="126" name="Oval 125"/>
              <p:cNvSpPr/>
              <p:nvPr/>
            </p:nvSpPr>
            <p:spPr bwMode="auto">
              <a:xfrm>
                <a:off x="63246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27" name="Picture 126" descr="TP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08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1" name="Group 52244"/>
            <p:cNvGrpSpPr>
              <a:grpSpLocks/>
            </p:cNvGrpSpPr>
            <p:nvPr/>
          </p:nvGrpSpPr>
          <p:grpSpPr bwMode="auto">
            <a:xfrm>
              <a:off x="9753600" y="2286000"/>
              <a:ext cx="381000" cy="381000"/>
              <a:chOff x="7391400" y="1828800"/>
              <a:chExt cx="381000" cy="381000"/>
            </a:xfrm>
          </p:grpSpPr>
          <p:sp>
            <p:nvSpPr>
              <p:cNvPr id="124" name="Oval 123"/>
              <p:cNvSpPr/>
              <p:nvPr/>
            </p:nvSpPr>
            <p:spPr bwMode="auto">
              <a:xfrm>
                <a:off x="7391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25" name="Picture 124" descr="TP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67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2" name="Group 52253"/>
            <p:cNvGrpSpPr>
              <a:grpSpLocks/>
            </p:cNvGrpSpPr>
            <p:nvPr/>
          </p:nvGrpSpPr>
          <p:grpSpPr bwMode="auto">
            <a:xfrm>
              <a:off x="3124200" y="3048000"/>
              <a:ext cx="381000" cy="381000"/>
              <a:chOff x="762000" y="2743200"/>
              <a:chExt cx="381000" cy="381000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762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23" name="Picture 122" descr="TP_tmp.png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4763" y="2870918"/>
                <a:ext cx="177082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3" name="Group 225"/>
            <p:cNvGrpSpPr>
              <a:grpSpLocks/>
            </p:cNvGrpSpPr>
            <p:nvPr/>
          </p:nvGrpSpPr>
          <p:grpSpPr bwMode="auto">
            <a:xfrm>
              <a:off x="4191000" y="3048000"/>
              <a:ext cx="381000" cy="381000"/>
              <a:chOff x="1828800" y="2743200"/>
              <a:chExt cx="381000" cy="381000"/>
            </a:xfrm>
          </p:grpSpPr>
          <p:sp>
            <p:nvSpPr>
              <p:cNvPr id="120" name="Oval 119"/>
              <p:cNvSpPr/>
              <p:nvPr/>
            </p:nvSpPr>
            <p:spPr bwMode="auto">
              <a:xfrm>
                <a:off x="1828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21" name="Picture 120" descr="TP_tmp.pn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22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4" name="Group 229"/>
            <p:cNvGrpSpPr>
              <a:grpSpLocks/>
            </p:cNvGrpSpPr>
            <p:nvPr/>
          </p:nvGrpSpPr>
          <p:grpSpPr bwMode="auto">
            <a:xfrm>
              <a:off x="5257800" y="3048000"/>
              <a:ext cx="381000" cy="381000"/>
              <a:chOff x="2895600" y="2743200"/>
              <a:chExt cx="381000" cy="381000"/>
            </a:xfrm>
          </p:grpSpPr>
          <p:sp>
            <p:nvSpPr>
              <p:cNvPr id="118" name="Oval 117"/>
              <p:cNvSpPr/>
              <p:nvPr/>
            </p:nvSpPr>
            <p:spPr bwMode="auto">
              <a:xfrm>
                <a:off x="2895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19" name="Picture 118" descr="TP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89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5" name="Group 232"/>
            <p:cNvGrpSpPr>
              <a:grpSpLocks/>
            </p:cNvGrpSpPr>
            <p:nvPr/>
          </p:nvGrpSpPr>
          <p:grpSpPr bwMode="auto">
            <a:xfrm>
              <a:off x="6324600" y="3048000"/>
              <a:ext cx="381000" cy="381000"/>
              <a:chOff x="3962400" y="2743200"/>
              <a:chExt cx="381000" cy="381000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39624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17" name="Picture 116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563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6" name="Group 235"/>
            <p:cNvGrpSpPr>
              <a:grpSpLocks/>
            </p:cNvGrpSpPr>
            <p:nvPr/>
          </p:nvGrpSpPr>
          <p:grpSpPr bwMode="auto">
            <a:xfrm>
              <a:off x="7391400" y="3048000"/>
              <a:ext cx="381000" cy="381000"/>
              <a:chOff x="5029200" y="2743200"/>
              <a:chExt cx="381000" cy="381000"/>
            </a:xfrm>
          </p:grpSpPr>
          <p:sp>
            <p:nvSpPr>
              <p:cNvPr id="114" name="Oval 113"/>
              <p:cNvSpPr/>
              <p:nvPr/>
            </p:nvSpPr>
            <p:spPr bwMode="auto">
              <a:xfrm>
                <a:off x="50292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15" name="Picture 114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4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1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7" name="Group 238"/>
            <p:cNvGrpSpPr>
              <a:grpSpLocks/>
            </p:cNvGrpSpPr>
            <p:nvPr/>
          </p:nvGrpSpPr>
          <p:grpSpPr bwMode="auto">
            <a:xfrm>
              <a:off x="8458200" y="3048000"/>
              <a:ext cx="381000" cy="381000"/>
              <a:chOff x="6096000" y="2743200"/>
              <a:chExt cx="381000" cy="381000"/>
            </a:xfrm>
          </p:grpSpPr>
          <p:sp>
            <p:nvSpPr>
              <p:cNvPr id="112" name="Oval 111"/>
              <p:cNvSpPr/>
              <p:nvPr/>
            </p:nvSpPr>
            <p:spPr bwMode="auto">
              <a:xfrm>
                <a:off x="6096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13" name="Picture 112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4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899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8" name="Group 241"/>
            <p:cNvGrpSpPr>
              <a:grpSpLocks/>
            </p:cNvGrpSpPr>
            <p:nvPr/>
          </p:nvGrpSpPr>
          <p:grpSpPr bwMode="auto">
            <a:xfrm>
              <a:off x="9525000" y="3048000"/>
              <a:ext cx="381000" cy="381000"/>
              <a:chOff x="7162800" y="2743200"/>
              <a:chExt cx="381000" cy="381000"/>
            </a:xfrm>
          </p:grpSpPr>
          <p:sp>
            <p:nvSpPr>
              <p:cNvPr id="110" name="Oval 109"/>
              <p:cNvSpPr/>
              <p:nvPr/>
            </p:nvSpPr>
            <p:spPr bwMode="auto">
              <a:xfrm>
                <a:off x="7162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11" name="Picture 110" descr="TP_tmp.png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4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56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" name="Group 244"/>
            <p:cNvGrpSpPr>
              <a:grpSpLocks/>
            </p:cNvGrpSpPr>
            <p:nvPr/>
          </p:nvGrpSpPr>
          <p:grpSpPr bwMode="auto">
            <a:xfrm>
              <a:off x="10591800" y="3048000"/>
              <a:ext cx="381000" cy="381000"/>
              <a:chOff x="8229600" y="2743200"/>
              <a:chExt cx="381000" cy="381000"/>
            </a:xfrm>
          </p:grpSpPr>
          <p:sp>
            <p:nvSpPr>
              <p:cNvPr id="108" name="Oval 107"/>
              <p:cNvSpPr/>
              <p:nvPr/>
            </p:nvSpPr>
            <p:spPr bwMode="auto">
              <a:xfrm>
                <a:off x="8229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09" name="Picture 108" descr="TP_tmp.png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4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23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0" name="Group 247"/>
            <p:cNvGrpSpPr>
              <a:grpSpLocks/>
            </p:cNvGrpSpPr>
            <p:nvPr/>
          </p:nvGrpSpPr>
          <p:grpSpPr bwMode="auto">
            <a:xfrm>
              <a:off x="3657600" y="3733800"/>
              <a:ext cx="381000" cy="381000"/>
              <a:chOff x="1295400" y="3276600"/>
              <a:chExt cx="381000" cy="381000"/>
            </a:xfrm>
          </p:grpSpPr>
          <p:sp>
            <p:nvSpPr>
              <p:cNvPr id="106" name="Oval 105"/>
              <p:cNvSpPr/>
              <p:nvPr/>
            </p:nvSpPr>
            <p:spPr bwMode="auto">
              <a:xfrm>
                <a:off x="1295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07" name="Picture 106" descr="TP_tmp.png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36183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1" name="Group 204"/>
            <p:cNvGrpSpPr>
              <a:grpSpLocks/>
            </p:cNvGrpSpPr>
            <p:nvPr/>
          </p:nvGrpSpPr>
          <p:grpSpPr bwMode="auto">
            <a:xfrm>
              <a:off x="5791200" y="3733800"/>
              <a:ext cx="381000" cy="381000"/>
              <a:chOff x="3429000" y="3276600"/>
              <a:chExt cx="381000" cy="381000"/>
            </a:xfrm>
          </p:grpSpPr>
          <p:sp>
            <p:nvSpPr>
              <p:cNvPr id="104" name="Oval 103"/>
              <p:cNvSpPr/>
              <p:nvPr/>
            </p:nvSpPr>
            <p:spPr bwMode="auto">
              <a:xfrm>
                <a:off x="34290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05" name="Picture 104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7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2" name="Group 253"/>
            <p:cNvGrpSpPr>
              <a:grpSpLocks/>
            </p:cNvGrpSpPr>
            <p:nvPr/>
          </p:nvGrpSpPr>
          <p:grpSpPr bwMode="auto">
            <a:xfrm>
              <a:off x="7924800" y="3733800"/>
              <a:ext cx="381000" cy="381000"/>
              <a:chOff x="5562600" y="3276600"/>
              <a:chExt cx="381000" cy="381000"/>
            </a:xfrm>
          </p:grpSpPr>
          <p:sp>
            <p:nvSpPr>
              <p:cNvPr id="102" name="Oval 101"/>
              <p:cNvSpPr/>
              <p:nvPr/>
            </p:nvSpPr>
            <p:spPr bwMode="auto">
              <a:xfrm>
                <a:off x="55626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03" name="Picture 102" descr="TP_tmp.png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33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3" name="Group 201"/>
            <p:cNvGrpSpPr>
              <a:grpSpLocks/>
            </p:cNvGrpSpPr>
            <p:nvPr/>
          </p:nvGrpSpPr>
          <p:grpSpPr bwMode="auto">
            <a:xfrm>
              <a:off x="10134600" y="3733800"/>
              <a:ext cx="381000" cy="381000"/>
              <a:chOff x="7772400" y="3276600"/>
              <a:chExt cx="381000" cy="381000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7772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101" name="Picture 100" descr="TP_tmp.png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4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31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4" name="Group 207"/>
            <p:cNvGrpSpPr>
              <a:grpSpLocks/>
            </p:cNvGrpSpPr>
            <p:nvPr/>
          </p:nvGrpSpPr>
          <p:grpSpPr bwMode="auto">
            <a:xfrm>
              <a:off x="4649788" y="4343400"/>
              <a:ext cx="530225" cy="381000"/>
              <a:chOff x="2287880" y="3810000"/>
              <a:chExt cx="531247" cy="381000"/>
            </a:xfrm>
          </p:grpSpPr>
          <p:sp>
            <p:nvSpPr>
              <p:cNvPr id="98" name="Oval 97"/>
              <p:cNvSpPr/>
              <p:nvPr/>
            </p:nvSpPr>
            <p:spPr bwMode="auto">
              <a:xfrm>
                <a:off x="2362636" y="3810000"/>
                <a:ext cx="38014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99" name="Picture 98" descr="TP_tmp.pn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7880" y="3937718"/>
                <a:ext cx="531247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5" name="Group 210"/>
            <p:cNvGrpSpPr>
              <a:grpSpLocks/>
            </p:cNvGrpSpPr>
            <p:nvPr/>
          </p:nvGrpSpPr>
          <p:grpSpPr bwMode="auto">
            <a:xfrm>
              <a:off x="8924925" y="4343400"/>
              <a:ext cx="514350" cy="381000"/>
              <a:chOff x="6563934" y="3810000"/>
              <a:chExt cx="513539" cy="381000"/>
            </a:xfrm>
          </p:grpSpPr>
          <p:sp>
            <p:nvSpPr>
              <p:cNvPr id="96" name="Oval 95"/>
              <p:cNvSpPr/>
              <p:nvPr/>
            </p:nvSpPr>
            <p:spPr bwMode="auto">
              <a:xfrm>
                <a:off x="6628919" y="3810000"/>
                <a:ext cx="38198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97" name="Picture 96" descr="TP_tmp.png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63934" y="3937718"/>
                <a:ext cx="513539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6" name="Group 213"/>
            <p:cNvGrpSpPr>
              <a:grpSpLocks/>
            </p:cNvGrpSpPr>
            <p:nvPr/>
          </p:nvGrpSpPr>
          <p:grpSpPr bwMode="auto">
            <a:xfrm>
              <a:off x="6934200" y="5029200"/>
              <a:ext cx="381000" cy="381000"/>
              <a:chOff x="4572000" y="4191000"/>
              <a:chExt cx="381000" cy="381000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4572000" y="4191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95" name="Picture 94" descr="TP_tmp.png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1325" y="4318718"/>
                <a:ext cx="123958" cy="14166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57" name="Straight Arrow Connector 56"/>
            <p:cNvCxnSpPr>
              <a:stCxn id="134" idx="4"/>
              <a:endCxn id="122" idx="0"/>
            </p:cNvCxnSpPr>
            <p:nvPr/>
          </p:nvCxnSpPr>
          <p:spPr bwMode="auto">
            <a:xfrm flipH="1">
              <a:off x="33147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132" idx="4"/>
              <a:endCxn id="122" idx="0"/>
            </p:cNvCxnSpPr>
            <p:nvPr/>
          </p:nvCxnSpPr>
          <p:spPr bwMode="auto">
            <a:xfrm flipH="1">
              <a:off x="33147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136" idx="4"/>
              <a:endCxn id="120" idx="0"/>
            </p:cNvCxnSpPr>
            <p:nvPr/>
          </p:nvCxnSpPr>
          <p:spPr bwMode="auto">
            <a:xfrm>
              <a:off x="3543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132" idx="4"/>
              <a:endCxn id="120" idx="0"/>
            </p:cNvCxnSpPr>
            <p:nvPr/>
          </p:nvCxnSpPr>
          <p:spPr bwMode="auto">
            <a:xfrm flipH="1">
              <a:off x="43815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130" idx="4"/>
              <a:endCxn id="120" idx="0"/>
            </p:cNvCxnSpPr>
            <p:nvPr/>
          </p:nvCxnSpPr>
          <p:spPr bwMode="auto">
            <a:xfrm flipH="1">
              <a:off x="43815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134" idx="4"/>
              <a:endCxn id="114" idx="0"/>
            </p:cNvCxnSpPr>
            <p:nvPr/>
          </p:nvCxnSpPr>
          <p:spPr bwMode="auto">
            <a:xfrm>
              <a:off x="46101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128" idx="4"/>
              <a:endCxn id="114" idx="0"/>
            </p:cNvCxnSpPr>
            <p:nvPr/>
          </p:nvCxnSpPr>
          <p:spPr bwMode="auto">
            <a:xfrm flipH="1">
              <a:off x="75819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24" idx="4"/>
              <a:endCxn id="114" idx="0"/>
            </p:cNvCxnSpPr>
            <p:nvPr/>
          </p:nvCxnSpPr>
          <p:spPr bwMode="auto">
            <a:xfrm flipH="1">
              <a:off x="75819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124" idx="4"/>
              <a:endCxn id="108" idx="0"/>
            </p:cNvCxnSpPr>
            <p:nvPr/>
          </p:nvCxnSpPr>
          <p:spPr bwMode="auto">
            <a:xfrm>
              <a:off x="9944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124" idx="4"/>
              <a:endCxn id="110" idx="0"/>
            </p:cNvCxnSpPr>
            <p:nvPr/>
          </p:nvCxnSpPr>
          <p:spPr bwMode="auto">
            <a:xfrm flipH="1">
              <a:off x="97155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126" idx="4"/>
              <a:endCxn id="108" idx="0"/>
            </p:cNvCxnSpPr>
            <p:nvPr/>
          </p:nvCxnSpPr>
          <p:spPr bwMode="auto">
            <a:xfrm>
              <a:off x="88773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128" idx="4"/>
              <a:endCxn id="108" idx="0"/>
            </p:cNvCxnSpPr>
            <p:nvPr/>
          </p:nvCxnSpPr>
          <p:spPr bwMode="auto">
            <a:xfrm>
              <a:off x="78105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130" idx="4"/>
              <a:endCxn id="112" idx="0"/>
            </p:cNvCxnSpPr>
            <p:nvPr/>
          </p:nvCxnSpPr>
          <p:spPr bwMode="auto">
            <a:xfrm>
              <a:off x="67437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128" idx="4"/>
              <a:endCxn id="112" idx="0"/>
            </p:cNvCxnSpPr>
            <p:nvPr/>
          </p:nvCxnSpPr>
          <p:spPr bwMode="auto">
            <a:xfrm>
              <a:off x="78105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132" idx="4"/>
              <a:endCxn id="116" idx="0"/>
            </p:cNvCxnSpPr>
            <p:nvPr/>
          </p:nvCxnSpPr>
          <p:spPr bwMode="auto">
            <a:xfrm>
              <a:off x="56769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30" idx="4"/>
              <a:endCxn id="116" idx="0"/>
            </p:cNvCxnSpPr>
            <p:nvPr/>
          </p:nvCxnSpPr>
          <p:spPr bwMode="auto">
            <a:xfrm flipH="1">
              <a:off x="65151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132" idx="4"/>
              <a:endCxn id="118" idx="0"/>
            </p:cNvCxnSpPr>
            <p:nvPr/>
          </p:nvCxnSpPr>
          <p:spPr bwMode="auto">
            <a:xfrm flipH="1">
              <a:off x="54483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134" idx="4"/>
              <a:endCxn id="118" idx="0"/>
            </p:cNvCxnSpPr>
            <p:nvPr/>
          </p:nvCxnSpPr>
          <p:spPr bwMode="auto">
            <a:xfrm>
              <a:off x="4610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130" idx="4"/>
              <a:endCxn id="118" idx="0"/>
            </p:cNvCxnSpPr>
            <p:nvPr/>
          </p:nvCxnSpPr>
          <p:spPr bwMode="auto">
            <a:xfrm flipH="1">
              <a:off x="54483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128" idx="4"/>
              <a:endCxn id="116" idx="0"/>
            </p:cNvCxnSpPr>
            <p:nvPr/>
          </p:nvCxnSpPr>
          <p:spPr bwMode="auto">
            <a:xfrm flipH="1">
              <a:off x="65151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126" idx="4"/>
              <a:endCxn id="112" idx="0"/>
            </p:cNvCxnSpPr>
            <p:nvPr/>
          </p:nvCxnSpPr>
          <p:spPr bwMode="auto">
            <a:xfrm flipH="1">
              <a:off x="8648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126" idx="4"/>
              <a:endCxn id="110" idx="0"/>
            </p:cNvCxnSpPr>
            <p:nvPr/>
          </p:nvCxnSpPr>
          <p:spPr bwMode="auto">
            <a:xfrm>
              <a:off x="8877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stCxn id="128" idx="4"/>
              <a:endCxn id="110" idx="0"/>
            </p:cNvCxnSpPr>
            <p:nvPr/>
          </p:nvCxnSpPr>
          <p:spPr bwMode="auto">
            <a:xfrm>
              <a:off x="78105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122" idx="4"/>
              <a:endCxn id="106" idx="0"/>
            </p:cNvCxnSpPr>
            <p:nvPr/>
          </p:nvCxnSpPr>
          <p:spPr bwMode="auto">
            <a:xfrm>
              <a:off x="3314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20" idx="4"/>
              <a:endCxn id="106" idx="0"/>
            </p:cNvCxnSpPr>
            <p:nvPr/>
          </p:nvCxnSpPr>
          <p:spPr bwMode="auto">
            <a:xfrm flipH="1">
              <a:off x="38481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116" idx="4"/>
              <a:endCxn id="104" idx="0"/>
            </p:cNvCxnSpPr>
            <p:nvPr/>
          </p:nvCxnSpPr>
          <p:spPr bwMode="auto">
            <a:xfrm flipH="1">
              <a:off x="5981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112" idx="4"/>
              <a:endCxn id="102" idx="0"/>
            </p:cNvCxnSpPr>
            <p:nvPr/>
          </p:nvCxnSpPr>
          <p:spPr bwMode="auto">
            <a:xfrm flipH="1">
              <a:off x="8115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08" idx="4"/>
              <a:endCxn id="100" idx="0"/>
            </p:cNvCxnSpPr>
            <p:nvPr/>
          </p:nvCxnSpPr>
          <p:spPr bwMode="auto">
            <a:xfrm flipH="1">
              <a:off x="10325100" y="3429000"/>
              <a:ext cx="4572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110" idx="4"/>
              <a:endCxn id="100" idx="0"/>
            </p:cNvCxnSpPr>
            <p:nvPr/>
          </p:nvCxnSpPr>
          <p:spPr bwMode="auto">
            <a:xfrm>
              <a:off x="9715500" y="3429000"/>
              <a:ext cx="6096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114" idx="4"/>
              <a:endCxn id="102" idx="0"/>
            </p:cNvCxnSpPr>
            <p:nvPr/>
          </p:nvCxnSpPr>
          <p:spPr bwMode="auto">
            <a:xfrm>
              <a:off x="75819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118" idx="4"/>
              <a:endCxn id="104" idx="0"/>
            </p:cNvCxnSpPr>
            <p:nvPr/>
          </p:nvCxnSpPr>
          <p:spPr bwMode="auto">
            <a:xfrm>
              <a:off x="5448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106" idx="4"/>
              <a:endCxn id="98" idx="0"/>
            </p:cNvCxnSpPr>
            <p:nvPr/>
          </p:nvCxnSpPr>
          <p:spPr bwMode="auto">
            <a:xfrm>
              <a:off x="38481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102" idx="4"/>
              <a:endCxn id="96" idx="0"/>
            </p:cNvCxnSpPr>
            <p:nvPr/>
          </p:nvCxnSpPr>
          <p:spPr bwMode="auto">
            <a:xfrm>
              <a:off x="81153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100" idx="4"/>
              <a:endCxn id="96" idx="0"/>
            </p:cNvCxnSpPr>
            <p:nvPr/>
          </p:nvCxnSpPr>
          <p:spPr bwMode="auto">
            <a:xfrm flipH="1">
              <a:off x="9180513" y="4114800"/>
              <a:ext cx="11445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104" idx="4"/>
              <a:endCxn id="98" idx="0"/>
            </p:cNvCxnSpPr>
            <p:nvPr/>
          </p:nvCxnSpPr>
          <p:spPr bwMode="auto">
            <a:xfrm flipH="1">
              <a:off x="4913313" y="4114800"/>
              <a:ext cx="10683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96" idx="4"/>
              <a:endCxn id="94" idx="0"/>
            </p:cNvCxnSpPr>
            <p:nvPr/>
          </p:nvCxnSpPr>
          <p:spPr bwMode="auto">
            <a:xfrm flipH="1">
              <a:off x="7124700" y="4724400"/>
              <a:ext cx="2055813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98" idx="4"/>
              <a:endCxn id="94" idx="0"/>
            </p:cNvCxnSpPr>
            <p:nvPr/>
          </p:nvCxnSpPr>
          <p:spPr bwMode="auto">
            <a:xfrm>
              <a:off x="4913313" y="4724400"/>
              <a:ext cx="2211387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38" name="Picture 13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2" y="1371602"/>
            <a:ext cx="2945727" cy="149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021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Worst Case Complexity?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11430000" cy="58674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CSP:  </a:t>
            </a: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 smtClean="0">
              <a:ea typeface="ＭＳ Ｐゴシック" pitchFamily="34" charset="-128"/>
            </a:endParaRPr>
          </a:p>
          <a:p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000" dirty="0" smtClean="0">
                <a:ea typeface="ＭＳ Ｐゴシック" pitchFamily="34" charset="-128"/>
              </a:rPr>
              <a:t>If we can answer P(z) equal to zero or not, we answered whether the 3-SAT problem has a solution.</a:t>
            </a:r>
          </a:p>
          <a:p>
            <a:pPr lvl="4"/>
            <a:endParaRPr lang="en-US" sz="900" dirty="0" smtClean="0">
              <a:ea typeface="ＭＳ Ｐゴシック" pitchFamily="34" charset="-128"/>
            </a:endParaRPr>
          </a:p>
          <a:p>
            <a:r>
              <a:rPr lang="en-US" sz="2000" dirty="0" smtClean="0">
                <a:ea typeface="ＭＳ Ｐゴシック" pitchFamily="34" charset="-128"/>
              </a:rPr>
              <a:t>Hence inference in Bayes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 nets is NP-hard.  No known efficient probabilistic inference in general.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24200" y="2286000"/>
            <a:ext cx="7848600" cy="3124200"/>
            <a:chOff x="3124200" y="2286000"/>
            <a:chExt cx="7848600" cy="3124200"/>
          </a:xfrm>
        </p:grpSpPr>
        <p:cxnSp>
          <p:nvCxnSpPr>
            <p:cNvPr id="18" name="Straight Arrow Connector 17"/>
            <p:cNvCxnSpPr>
              <a:stCxn id="16" idx="4"/>
              <a:endCxn id="116" idx="0"/>
            </p:cNvCxnSpPr>
            <p:nvPr/>
          </p:nvCxnSpPr>
          <p:spPr bwMode="auto">
            <a:xfrm flipH="1">
              <a:off x="3314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9157" name="Group 1"/>
            <p:cNvGrpSpPr>
              <a:grpSpLocks/>
            </p:cNvGrpSpPr>
            <p:nvPr/>
          </p:nvGrpSpPr>
          <p:grpSpPr bwMode="auto">
            <a:xfrm>
              <a:off x="3352800" y="2286000"/>
              <a:ext cx="381000" cy="381000"/>
              <a:chOff x="2438400" y="3429000"/>
              <a:chExt cx="381000" cy="381000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2438400" y="3429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14600" y="35567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8" name="Group 52229"/>
            <p:cNvGrpSpPr>
              <a:grpSpLocks/>
            </p:cNvGrpSpPr>
            <p:nvPr/>
          </p:nvGrpSpPr>
          <p:grpSpPr bwMode="auto">
            <a:xfrm>
              <a:off x="4419600" y="2286000"/>
              <a:ext cx="381000" cy="381000"/>
              <a:chOff x="2057400" y="1828800"/>
              <a:chExt cx="381000" cy="3810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2057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28" name="Picture 52227" descr="TP_tmp.png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33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9" name="Group 52232"/>
            <p:cNvGrpSpPr>
              <a:grpSpLocks/>
            </p:cNvGrpSpPr>
            <p:nvPr/>
          </p:nvGrpSpPr>
          <p:grpSpPr bwMode="auto">
            <a:xfrm>
              <a:off x="5486400" y="2286000"/>
              <a:ext cx="381000" cy="381000"/>
              <a:chOff x="3124200" y="1828800"/>
              <a:chExt cx="381000" cy="381000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31242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1" name="Picture 52230" descr="TP_tmp.png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0" name="Group 52235"/>
            <p:cNvGrpSpPr>
              <a:grpSpLocks/>
            </p:cNvGrpSpPr>
            <p:nvPr/>
          </p:nvGrpSpPr>
          <p:grpSpPr bwMode="auto">
            <a:xfrm>
              <a:off x="6553200" y="2286000"/>
              <a:ext cx="381000" cy="381000"/>
              <a:chOff x="4191000" y="1828800"/>
              <a:chExt cx="381000" cy="3810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41910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4" name="Picture 52233" descr="TP_tmp.png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1" name="Group 52238"/>
            <p:cNvGrpSpPr>
              <a:grpSpLocks/>
            </p:cNvGrpSpPr>
            <p:nvPr/>
          </p:nvGrpSpPr>
          <p:grpSpPr bwMode="auto">
            <a:xfrm>
              <a:off x="7620000" y="2286000"/>
              <a:ext cx="381000" cy="381000"/>
              <a:chOff x="5257800" y="1828800"/>
              <a:chExt cx="381000" cy="381000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2578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7" name="Picture 52236" descr="TP_tmp.png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2" name="Group 52241"/>
            <p:cNvGrpSpPr>
              <a:grpSpLocks/>
            </p:cNvGrpSpPr>
            <p:nvPr/>
          </p:nvGrpSpPr>
          <p:grpSpPr bwMode="auto">
            <a:xfrm>
              <a:off x="8686800" y="2286000"/>
              <a:ext cx="381000" cy="381000"/>
              <a:chOff x="6324600" y="1828800"/>
              <a:chExt cx="381000" cy="381000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63246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0" name="Picture 52239" descr="TP_tmp.png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08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3" name="Group 52244"/>
            <p:cNvGrpSpPr>
              <a:grpSpLocks/>
            </p:cNvGrpSpPr>
            <p:nvPr/>
          </p:nvGrpSpPr>
          <p:grpSpPr bwMode="auto">
            <a:xfrm>
              <a:off x="9753600" y="2286000"/>
              <a:ext cx="381000" cy="381000"/>
              <a:chOff x="7391400" y="1828800"/>
              <a:chExt cx="381000" cy="381000"/>
            </a:xfrm>
          </p:grpSpPr>
          <p:sp>
            <p:nvSpPr>
              <p:cNvPr id="68" name="Oval 67"/>
              <p:cNvSpPr/>
              <p:nvPr/>
            </p:nvSpPr>
            <p:spPr bwMode="auto">
              <a:xfrm>
                <a:off x="7391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3" name="Picture 52242" descr="TP_tmp.png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3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67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4" name="Group 52253"/>
            <p:cNvGrpSpPr>
              <a:grpSpLocks/>
            </p:cNvGrpSpPr>
            <p:nvPr/>
          </p:nvGrpSpPr>
          <p:grpSpPr bwMode="auto">
            <a:xfrm>
              <a:off x="3124200" y="3048000"/>
              <a:ext cx="381000" cy="381000"/>
              <a:chOff x="762000" y="2743200"/>
              <a:chExt cx="381000" cy="381000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762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2" name="Picture 52251" descr="TP_tmp.png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4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4763" y="2870918"/>
                <a:ext cx="177082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5" name="Group 225"/>
            <p:cNvGrpSpPr>
              <a:grpSpLocks/>
            </p:cNvGrpSpPr>
            <p:nvPr/>
          </p:nvGrpSpPr>
          <p:grpSpPr bwMode="auto">
            <a:xfrm>
              <a:off x="4191000" y="3048000"/>
              <a:ext cx="381000" cy="381000"/>
              <a:chOff x="1828800" y="2743200"/>
              <a:chExt cx="381000" cy="381000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1828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5" name="Picture 52254" descr="TP_tmp.png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4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22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6" name="Group 229"/>
            <p:cNvGrpSpPr>
              <a:grpSpLocks/>
            </p:cNvGrpSpPr>
            <p:nvPr/>
          </p:nvGrpSpPr>
          <p:grpSpPr bwMode="auto">
            <a:xfrm>
              <a:off x="5257800" y="3048000"/>
              <a:ext cx="381000" cy="381000"/>
              <a:chOff x="2895600" y="2743200"/>
              <a:chExt cx="381000" cy="381000"/>
            </a:xfrm>
          </p:grpSpPr>
          <p:sp>
            <p:nvSpPr>
              <p:cNvPr id="128" name="Oval 127"/>
              <p:cNvSpPr/>
              <p:nvPr/>
            </p:nvSpPr>
            <p:spPr bwMode="auto">
              <a:xfrm>
                <a:off x="2895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27" name="Picture 226" descr="TP_tmp.png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4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89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7" name="Group 232"/>
            <p:cNvGrpSpPr>
              <a:grpSpLocks/>
            </p:cNvGrpSpPr>
            <p:nvPr/>
          </p:nvGrpSpPr>
          <p:grpSpPr bwMode="auto">
            <a:xfrm>
              <a:off x="6324600" y="3048000"/>
              <a:ext cx="381000" cy="381000"/>
              <a:chOff x="3962400" y="2743200"/>
              <a:chExt cx="381000" cy="381000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39624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1" name="Picture 230" descr="TP_tmp.png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4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563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8" name="Group 235"/>
            <p:cNvGrpSpPr>
              <a:grpSpLocks/>
            </p:cNvGrpSpPr>
            <p:nvPr/>
          </p:nvGrpSpPr>
          <p:grpSpPr bwMode="auto">
            <a:xfrm>
              <a:off x="7391400" y="3048000"/>
              <a:ext cx="381000" cy="381000"/>
              <a:chOff x="5029200" y="2743200"/>
              <a:chExt cx="381000" cy="381000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50292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4" name="Picture 233" descr="TP_tmp.png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1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9" name="Group 238"/>
            <p:cNvGrpSpPr>
              <a:grpSpLocks/>
            </p:cNvGrpSpPr>
            <p:nvPr/>
          </p:nvGrpSpPr>
          <p:grpSpPr bwMode="auto">
            <a:xfrm>
              <a:off x="8458200" y="3048000"/>
              <a:ext cx="381000" cy="381000"/>
              <a:chOff x="6096000" y="2743200"/>
              <a:chExt cx="381000" cy="381000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6096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7" name="Picture 236" descr="TP_tmp.pn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4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899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0" name="Group 241"/>
            <p:cNvGrpSpPr>
              <a:grpSpLocks/>
            </p:cNvGrpSpPr>
            <p:nvPr/>
          </p:nvGrpSpPr>
          <p:grpSpPr bwMode="auto">
            <a:xfrm>
              <a:off x="9525000" y="3048000"/>
              <a:ext cx="381000" cy="381000"/>
              <a:chOff x="7162800" y="2743200"/>
              <a:chExt cx="381000" cy="381000"/>
            </a:xfrm>
          </p:grpSpPr>
          <p:sp>
            <p:nvSpPr>
              <p:cNvPr id="152" name="Oval 151"/>
              <p:cNvSpPr/>
              <p:nvPr/>
            </p:nvSpPr>
            <p:spPr bwMode="auto">
              <a:xfrm>
                <a:off x="7162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0" name="Picture 239" descr="TP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4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56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1" name="Group 244"/>
            <p:cNvGrpSpPr>
              <a:grpSpLocks/>
            </p:cNvGrpSpPr>
            <p:nvPr/>
          </p:nvGrpSpPr>
          <p:grpSpPr bwMode="auto">
            <a:xfrm>
              <a:off x="10591800" y="3048000"/>
              <a:ext cx="381000" cy="381000"/>
              <a:chOff x="8229600" y="2743200"/>
              <a:chExt cx="381000" cy="381000"/>
            </a:xfrm>
          </p:grpSpPr>
          <p:sp>
            <p:nvSpPr>
              <p:cNvPr id="155" name="Oval 154"/>
              <p:cNvSpPr/>
              <p:nvPr/>
            </p:nvSpPr>
            <p:spPr bwMode="auto">
              <a:xfrm>
                <a:off x="8229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3" name="Picture 242" descr="TP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4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23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2" name="Group 247"/>
            <p:cNvGrpSpPr>
              <a:grpSpLocks/>
            </p:cNvGrpSpPr>
            <p:nvPr/>
          </p:nvGrpSpPr>
          <p:grpSpPr bwMode="auto">
            <a:xfrm>
              <a:off x="3657600" y="3733800"/>
              <a:ext cx="381000" cy="381000"/>
              <a:chOff x="1295400" y="3276600"/>
              <a:chExt cx="381000" cy="381000"/>
            </a:xfrm>
          </p:grpSpPr>
          <p:sp>
            <p:nvSpPr>
              <p:cNvPr id="164" name="Oval 163"/>
              <p:cNvSpPr/>
              <p:nvPr/>
            </p:nvSpPr>
            <p:spPr bwMode="auto">
              <a:xfrm>
                <a:off x="1295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6" name="Picture 245" descr="TP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4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36183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3" name="Group 204"/>
            <p:cNvGrpSpPr>
              <a:grpSpLocks/>
            </p:cNvGrpSpPr>
            <p:nvPr/>
          </p:nvGrpSpPr>
          <p:grpSpPr bwMode="auto">
            <a:xfrm>
              <a:off x="5791200" y="3733800"/>
              <a:ext cx="381000" cy="381000"/>
              <a:chOff x="3429000" y="3276600"/>
              <a:chExt cx="381000" cy="381000"/>
            </a:xfrm>
          </p:grpSpPr>
          <p:sp>
            <p:nvSpPr>
              <p:cNvPr id="170" name="Oval 169"/>
              <p:cNvSpPr/>
              <p:nvPr/>
            </p:nvSpPr>
            <p:spPr bwMode="auto">
              <a:xfrm>
                <a:off x="34290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3" name="Picture 202" descr="TP_tmp.png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4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7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4" name="Group 253"/>
            <p:cNvGrpSpPr>
              <a:grpSpLocks/>
            </p:cNvGrpSpPr>
            <p:nvPr/>
          </p:nvGrpSpPr>
          <p:grpSpPr bwMode="auto">
            <a:xfrm>
              <a:off x="7924800" y="3733800"/>
              <a:ext cx="381000" cy="381000"/>
              <a:chOff x="5562600" y="3276600"/>
              <a:chExt cx="381000" cy="381000"/>
            </a:xfrm>
          </p:grpSpPr>
          <p:sp>
            <p:nvSpPr>
              <p:cNvPr id="176" name="Oval 175"/>
              <p:cNvSpPr/>
              <p:nvPr/>
            </p:nvSpPr>
            <p:spPr bwMode="auto">
              <a:xfrm>
                <a:off x="55626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2" name="Picture 251" descr="TP_tmp.pn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5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33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5" name="Group 201"/>
            <p:cNvGrpSpPr>
              <a:grpSpLocks/>
            </p:cNvGrpSpPr>
            <p:nvPr/>
          </p:nvGrpSpPr>
          <p:grpSpPr bwMode="auto">
            <a:xfrm>
              <a:off x="10134600" y="3733800"/>
              <a:ext cx="381000" cy="381000"/>
              <a:chOff x="7772400" y="3276600"/>
              <a:chExt cx="381000" cy="381000"/>
            </a:xfrm>
          </p:grpSpPr>
          <p:sp>
            <p:nvSpPr>
              <p:cNvPr id="182" name="Oval 181"/>
              <p:cNvSpPr/>
              <p:nvPr/>
            </p:nvSpPr>
            <p:spPr bwMode="auto">
              <a:xfrm>
                <a:off x="7772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5" name="Picture 254" descr="TP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31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6" name="Group 207"/>
            <p:cNvGrpSpPr>
              <a:grpSpLocks/>
            </p:cNvGrpSpPr>
            <p:nvPr/>
          </p:nvGrpSpPr>
          <p:grpSpPr bwMode="auto">
            <a:xfrm>
              <a:off x="4649788" y="4343400"/>
              <a:ext cx="530225" cy="381000"/>
              <a:chOff x="2287880" y="3810000"/>
              <a:chExt cx="531247" cy="381000"/>
            </a:xfrm>
          </p:grpSpPr>
          <p:sp>
            <p:nvSpPr>
              <p:cNvPr id="188" name="Oval 187"/>
              <p:cNvSpPr/>
              <p:nvPr/>
            </p:nvSpPr>
            <p:spPr bwMode="auto">
              <a:xfrm>
                <a:off x="2362636" y="3810000"/>
                <a:ext cx="38014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6" name="Picture 205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7880" y="3937718"/>
                <a:ext cx="531247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7" name="Group 210"/>
            <p:cNvGrpSpPr>
              <a:grpSpLocks/>
            </p:cNvGrpSpPr>
            <p:nvPr/>
          </p:nvGrpSpPr>
          <p:grpSpPr bwMode="auto">
            <a:xfrm>
              <a:off x="8924925" y="4343400"/>
              <a:ext cx="514350" cy="381000"/>
              <a:chOff x="6563934" y="3810000"/>
              <a:chExt cx="513539" cy="381000"/>
            </a:xfrm>
          </p:grpSpPr>
          <p:sp>
            <p:nvSpPr>
              <p:cNvPr id="194" name="Oval 193"/>
              <p:cNvSpPr/>
              <p:nvPr/>
            </p:nvSpPr>
            <p:spPr bwMode="auto">
              <a:xfrm>
                <a:off x="6628919" y="3810000"/>
                <a:ext cx="38198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9" name="Picture 208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63934" y="3937718"/>
                <a:ext cx="513539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8" name="Group 213"/>
            <p:cNvGrpSpPr>
              <a:grpSpLocks/>
            </p:cNvGrpSpPr>
            <p:nvPr/>
          </p:nvGrpSpPr>
          <p:grpSpPr bwMode="auto">
            <a:xfrm>
              <a:off x="6934200" y="5029200"/>
              <a:ext cx="381000" cy="381000"/>
              <a:chOff x="4572000" y="4191000"/>
              <a:chExt cx="381000" cy="381000"/>
            </a:xfrm>
          </p:grpSpPr>
          <p:sp>
            <p:nvSpPr>
              <p:cNvPr id="200" name="Oval 199"/>
              <p:cNvSpPr/>
              <p:nvPr/>
            </p:nvSpPr>
            <p:spPr bwMode="auto">
              <a:xfrm>
                <a:off x="4572000" y="4191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2" name="Picture 211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1325" y="4318718"/>
                <a:ext cx="123958" cy="14166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225" name="Straight Arrow Connector 224"/>
            <p:cNvCxnSpPr>
              <a:stCxn id="38" idx="4"/>
              <a:endCxn id="116" idx="0"/>
            </p:cNvCxnSpPr>
            <p:nvPr/>
          </p:nvCxnSpPr>
          <p:spPr bwMode="auto">
            <a:xfrm flipH="1">
              <a:off x="33147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stCxn id="44" idx="4"/>
              <a:endCxn id="116" idx="0"/>
            </p:cNvCxnSpPr>
            <p:nvPr/>
          </p:nvCxnSpPr>
          <p:spPr bwMode="auto">
            <a:xfrm flipH="1">
              <a:off x="33147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>
              <a:stCxn id="16" idx="4"/>
              <a:endCxn id="122" idx="0"/>
            </p:cNvCxnSpPr>
            <p:nvPr/>
          </p:nvCxnSpPr>
          <p:spPr bwMode="auto">
            <a:xfrm>
              <a:off x="3543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>
              <a:stCxn id="44" idx="4"/>
              <a:endCxn id="122" idx="0"/>
            </p:cNvCxnSpPr>
            <p:nvPr/>
          </p:nvCxnSpPr>
          <p:spPr bwMode="auto">
            <a:xfrm flipH="1">
              <a:off x="43815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6" name="Straight Arrow Connector 285"/>
            <p:cNvCxnSpPr>
              <a:stCxn id="50" idx="4"/>
              <a:endCxn id="122" idx="0"/>
            </p:cNvCxnSpPr>
            <p:nvPr/>
          </p:nvCxnSpPr>
          <p:spPr bwMode="auto">
            <a:xfrm flipH="1">
              <a:off x="43815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>
              <a:stCxn id="38" idx="4"/>
              <a:endCxn id="140" idx="0"/>
            </p:cNvCxnSpPr>
            <p:nvPr/>
          </p:nvCxnSpPr>
          <p:spPr bwMode="auto">
            <a:xfrm>
              <a:off x="46101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>
              <a:stCxn id="56" idx="4"/>
              <a:endCxn id="140" idx="0"/>
            </p:cNvCxnSpPr>
            <p:nvPr/>
          </p:nvCxnSpPr>
          <p:spPr bwMode="auto">
            <a:xfrm flipH="1">
              <a:off x="75819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>
              <a:stCxn id="68" idx="4"/>
              <a:endCxn id="140" idx="0"/>
            </p:cNvCxnSpPr>
            <p:nvPr/>
          </p:nvCxnSpPr>
          <p:spPr bwMode="auto">
            <a:xfrm flipH="1">
              <a:off x="75819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>
              <a:stCxn id="68" idx="4"/>
              <a:endCxn id="155" idx="0"/>
            </p:cNvCxnSpPr>
            <p:nvPr/>
          </p:nvCxnSpPr>
          <p:spPr bwMode="auto">
            <a:xfrm>
              <a:off x="9944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>
              <a:stCxn id="68" idx="4"/>
              <a:endCxn id="152" idx="0"/>
            </p:cNvCxnSpPr>
            <p:nvPr/>
          </p:nvCxnSpPr>
          <p:spPr bwMode="auto">
            <a:xfrm flipH="1">
              <a:off x="97155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>
              <a:stCxn id="62" idx="4"/>
              <a:endCxn id="155" idx="0"/>
            </p:cNvCxnSpPr>
            <p:nvPr/>
          </p:nvCxnSpPr>
          <p:spPr bwMode="auto">
            <a:xfrm>
              <a:off x="88773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56" idx="4"/>
              <a:endCxn id="155" idx="0"/>
            </p:cNvCxnSpPr>
            <p:nvPr/>
          </p:nvCxnSpPr>
          <p:spPr bwMode="auto">
            <a:xfrm>
              <a:off x="78105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3" name="Straight Arrow Connector 312"/>
            <p:cNvCxnSpPr>
              <a:stCxn id="50" idx="4"/>
              <a:endCxn id="146" idx="0"/>
            </p:cNvCxnSpPr>
            <p:nvPr/>
          </p:nvCxnSpPr>
          <p:spPr bwMode="auto">
            <a:xfrm>
              <a:off x="67437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56" idx="4"/>
              <a:endCxn id="146" idx="0"/>
            </p:cNvCxnSpPr>
            <p:nvPr/>
          </p:nvCxnSpPr>
          <p:spPr bwMode="auto">
            <a:xfrm>
              <a:off x="78105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44" idx="4"/>
              <a:endCxn id="134" idx="0"/>
            </p:cNvCxnSpPr>
            <p:nvPr/>
          </p:nvCxnSpPr>
          <p:spPr bwMode="auto">
            <a:xfrm>
              <a:off x="56769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stCxn id="50" idx="4"/>
              <a:endCxn id="134" idx="0"/>
            </p:cNvCxnSpPr>
            <p:nvPr/>
          </p:nvCxnSpPr>
          <p:spPr bwMode="auto">
            <a:xfrm flipH="1">
              <a:off x="65151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>
              <a:stCxn id="44" idx="4"/>
              <a:endCxn id="128" idx="0"/>
            </p:cNvCxnSpPr>
            <p:nvPr/>
          </p:nvCxnSpPr>
          <p:spPr bwMode="auto">
            <a:xfrm flipH="1">
              <a:off x="54483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>
              <a:stCxn id="38" idx="4"/>
              <a:endCxn id="128" idx="0"/>
            </p:cNvCxnSpPr>
            <p:nvPr/>
          </p:nvCxnSpPr>
          <p:spPr bwMode="auto">
            <a:xfrm>
              <a:off x="4610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50" idx="4"/>
              <a:endCxn id="128" idx="0"/>
            </p:cNvCxnSpPr>
            <p:nvPr/>
          </p:nvCxnSpPr>
          <p:spPr bwMode="auto">
            <a:xfrm flipH="1">
              <a:off x="54483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56" idx="4"/>
              <a:endCxn id="134" idx="0"/>
            </p:cNvCxnSpPr>
            <p:nvPr/>
          </p:nvCxnSpPr>
          <p:spPr bwMode="auto">
            <a:xfrm flipH="1">
              <a:off x="65151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>
              <a:stCxn id="62" idx="4"/>
              <a:endCxn id="146" idx="0"/>
            </p:cNvCxnSpPr>
            <p:nvPr/>
          </p:nvCxnSpPr>
          <p:spPr bwMode="auto">
            <a:xfrm flipH="1">
              <a:off x="8648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>
              <a:stCxn id="62" idx="4"/>
              <a:endCxn id="152" idx="0"/>
            </p:cNvCxnSpPr>
            <p:nvPr/>
          </p:nvCxnSpPr>
          <p:spPr bwMode="auto">
            <a:xfrm>
              <a:off x="8877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>
              <a:stCxn id="56" idx="4"/>
              <a:endCxn id="152" idx="0"/>
            </p:cNvCxnSpPr>
            <p:nvPr/>
          </p:nvCxnSpPr>
          <p:spPr bwMode="auto">
            <a:xfrm>
              <a:off x="78105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116" idx="4"/>
              <a:endCxn id="164" idx="0"/>
            </p:cNvCxnSpPr>
            <p:nvPr/>
          </p:nvCxnSpPr>
          <p:spPr bwMode="auto">
            <a:xfrm>
              <a:off x="3314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122" idx="4"/>
              <a:endCxn id="164" idx="0"/>
            </p:cNvCxnSpPr>
            <p:nvPr/>
          </p:nvCxnSpPr>
          <p:spPr bwMode="auto">
            <a:xfrm flipH="1">
              <a:off x="38481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>
              <a:stCxn id="134" idx="4"/>
              <a:endCxn id="170" idx="0"/>
            </p:cNvCxnSpPr>
            <p:nvPr/>
          </p:nvCxnSpPr>
          <p:spPr bwMode="auto">
            <a:xfrm flipH="1">
              <a:off x="5981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>
              <a:stCxn id="146" idx="4"/>
              <a:endCxn id="176" idx="0"/>
            </p:cNvCxnSpPr>
            <p:nvPr/>
          </p:nvCxnSpPr>
          <p:spPr bwMode="auto">
            <a:xfrm flipH="1">
              <a:off x="8115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155" idx="4"/>
              <a:endCxn id="182" idx="0"/>
            </p:cNvCxnSpPr>
            <p:nvPr/>
          </p:nvCxnSpPr>
          <p:spPr bwMode="auto">
            <a:xfrm flipH="1">
              <a:off x="10325100" y="3429000"/>
              <a:ext cx="4572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152" idx="4"/>
              <a:endCxn id="182" idx="0"/>
            </p:cNvCxnSpPr>
            <p:nvPr/>
          </p:nvCxnSpPr>
          <p:spPr bwMode="auto">
            <a:xfrm>
              <a:off x="9715500" y="3429000"/>
              <a:ext cx="6096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>
              <a:stCxn id="140" idx="4"/>
              <a:endCxn id="176" idx="0"/>
            </p:cNvCxnSpPr>
            <p:nvPr/>
          </p:nvCxnSpPr>
          <p:spPr bwMode="auto">
            <a:xfrm>
              <a:off x="75819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>
              <a:stCxn id="128" idx="4"/>
              <a:endCxn id="170" idx="0"/>
            </p:cNvCxnSpPr>
            <p:nvPr/>
          </p:nvCxnSpPr>
          <p:spPr bwMode="auto">
            <a:xfrm>
              <a:off x="5448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>
              <a:stCxn id="164" idx="4"/>
              <a:endCxn id="188" idx="0"/>
            </p:cNvCxnSpPr>
            <p:nvPr/>
          </p:nvCxnSpPr>
          <p:spPr bwMode="auto">
            <a:xfrm>
              <a:off x="38481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>
              <a:stCxn id="176" idx="4"/>
              <a:endCxn id="194" idx="0"/>
            </p:cNvCxnSpPr>
            <p:nvPr/>
          </p:nvCxnSpPr>
          <p:spPr bwMode="auto">
            <a:xfrm>
              <a:off x="81153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>
              <a:stCxn id="182" idx="4"/>
              <a:endCxn id="194" idx="0"/>
            </p:cNvCxnSpPr>
            <p:nvPr/>
          </p:nvCxnSpPr>
          <p:spPr bwMode="auto">
            <a:xfrm flipH="1">
              <a:off x="9180513" y="4114800"/>
              <a:ext cx="11445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4" name="Straight Arrow Connector 383"/>
            <p:cNvCxnSpPr>
              <a:stCxn id="170" idx="4"/>
              <a:endCxn id="188" idx="0"/>
            </p:cNvCxnSpPr>
            <p:nvPr/>
          </p:nvCxnSpPr>
          <p:spPr bwMode="auto">
            <a:xfrm flipH="1">
              <a:off x="4913313" y="4114800"/>
              <a:ext cx="10683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7" name="Straight Arrow Connector 386"/>
            <p:cNvCxnSpPr>
              <a:stCxn id="194" idx="4"/>
              <a:endCxn id="200" idx="0"/>
            </p:cNvCxnSpPr>
            <p:nvPr/>
          </p:nvCxnSpPr>
          <p:spPr bwMode="auto">
            <a:xfrm flipH="1">
              <a:off x="7124700" y="4724400"/>
              <a:ext cx="2055813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1" name="Straight Arrow Connector 390"/>
            <p:cNvCxnSpPr>
              <a:stCxn id="188" idx="4"/>
              <a:endCxn id="200" idx="0"/>
            </p:cNvCxnSpPr>
            <p:nvPr/>
          </p:nvCxnSpPr>
          <p:spPr bwMode="auto">
            <a:xfrm>
              <a:off x="4913313" y="4724400"/>
              <a:ext cx="2211387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1" y="1752600"/>
            <a:ext cx="11700169" cy="2423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0" name="Picture 35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32" y="2349405"/>
            <a:ext cx="2874831" cy="24139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6" name="Picture 36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62" y="2743202"/>
            <a:ext cx="2241039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8" name="Picture 367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1" y="3258933"/>
            <a:ext cx="2241039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0" name="TextBox 364"/>
          <p:cNvSpPr txBox="1">
            <a:spLocks noChangeArrowheads="1"/>
          </p:cNvSpPr>
          <p:nvPr/>
        </p:nvSpPr>
        <p:spPr bwMode="auto">
          <a:xfrm>
            <a:off x="446710" y="3000376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69" name="Picture 36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8" y="3581402"/>
            <a:ext cx="1499856" cy="2704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2" name="TextBox 411"/>
          <p:cNvSpPr txBox="1">
            <a:spLocks noChangeArrowheads="1"/>
          </p:cNvSpPr>
          <p:nvPr/>
        </p:nvSpPr>
        <p:spPr bwMode="auto">
          <a:xfrm>
            <a:off x="413372" y="3733800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8" y="4004230"/>
            <a:ext cx="1458293" cy="2629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10" y="4621144"/>
            <a:ext cx="2022029" cy="2556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320180"/>
            <a:ext cx="1991691" cy="2518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4" name="Picture 373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5073227"/>
            <a:ext cx="2133600" cy="2607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509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2" y="1143000"/>
            <a:ext cx="2438399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141863"/>
              </p:ext>
            </p:extLst>
          </p:nvPr>
        </p:nvGraphicFramePr>
        <p:xfrm>
          <a:off x="1447800" y="1350315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481308"/>
              </p:ext>
            </p:extLst>
          </p:nvPr>
        </p:nvGraphicFramePr>
        <p:xfrm>
          <a:off x="6248402" y="1350315"/>
          <a:ext cx="1298576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3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233019"/>
              </p:ext>
            </p:extLst>
          </p:nvPr>
        </p:nvGraphicFramePr>
        <p:xfrm>
          <a:off x="8686800" y="3165134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73011"/>
              </p:ext>
            </p:extLst>
          </p:nvPr>
        </p:nvGraphicFramePr>
        <p:xfrm>
          <a:off x="762000" y="2923056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90127"/>
              </p:ext>
            </p:extLst>
          </p:nvPr>
        </p:nvGraphicFramePr>
        <p:xfrm>
          <a:off x="6248400" y="2923056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9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1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3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6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6" y="2023415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7" y="2023415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2"/>
            <a:ext cx="4267200" cy="430635"/>
          </a:xfrm>
          <a:prstGeom prst="rect">
            <a:avLst/>
          </a:prstGeom>
        </p:spPr>
      </p:pic>
      <p:pic>
        <p:nvPicPr>
          <p:cNvPr id="19" name="Picture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48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Inference: Sampling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2" y="2971802"/>
            <a:ext cx="8743039" cy="20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4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Sampling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6096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Sampling is a lot like repeated simulation</a:t>
            </a:r>
          </a:p>
          <a:p>
            <a:pPr lvl="5">
              <a:lnSpc>
                <a:spcPct val="90000"/>
              </a:lnSpc>
            </a:pPr>
            <a:endParaRPr lang="en-US" sz="7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redicting the weather, basketball games, …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Basic idea</a:t>
            </a:r>
          </a:p>
          <a:p>
            <a:pPr lvl="3">
              <a:lnSpc>
                <a:spcPct val="90000"/>
              </a:lnSpc>
            </a:pPr>
            <a:endParaRPr lang="en-US" sz="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Draw N samples from a sampling distribution S</a:t>
            </a:r>
          </a:p>
          <a:p>
            <a:pPr lvl="4">
              <a:lnSpc>
                <a:spcPct val="90000"/>
              </a:lnSpc>
            </a:pPr>
            <a:endParaRPr lang="en-US" sz="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Compute an approximate posterior probability</a:t>
            </a:r>
          </a:p>
          <a:p>
            <a:pPr lvl="4">
              <a:lnSpc>
                <a:spcPct val="90000"/>
              </a:lnSpc>
            </a:pPr>
            <a:endParaRPr lang="en-US" sz="600" b="1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Show this converges to the true probability P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2" y="4302211"/>
            <a:ext cx="6231629" cy="256122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705600" y="1295400"/>
            <a:ext cx="5181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Why sample?</a:t>
            </a:r>
          </a:p>
          <a:p>
            <a:pPr lvl="5">
              <a:lnSpc>
                <a:spcPct val="90000"/>
              </a:lnSpc>
            </a:pPr>
            <a:endParaRPr lang="en-US" sz="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Learning: get samples from a distribution you don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’t know</a:t>
            </a:r>
          </a:p>
          <a:p>
            <a:pPr lvl="5">
              <a:lnSpc>
                <a:spcPct val="90000"/>
              </a:lnSpc>
            </a:pPr>
            <a:endParaRPr lang="en-US" altLang="ja-JP" sz="5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Inference: getting a sample is faster than computing the right answer (e.g. with variable elimination)</a:t>
            </a: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58221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Sampling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152400" y="1397001"/>
            <a:ext cx="49530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Sampling from given distribution</a:t>
            </a:r>
          </a:p>
          <a:p>
            <a:pPr lvl="6"/>
            <a:endParaRPr lang="en-US" sz="6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Step 1: Get sample </a:t>
            </a:r>
            <a:r>
              <a:rPr lang="en-US" sz="2000" i="1" dirty="0" smtClean="0">
                <a:ea typeface="ＭＳ Ｐゴシック" pitchFamily="34" charset="-128"/>
              </a:rPr>
              <a:t>u</a:t>
            </a:r>
            <a:r>
              <a:rPr lang="en-US" sz="2000" dirty="0" smtClean="0">
                <a:ea typeface="ＭＳ Ｐゴシック" pitchFamily="34" charset="-128"/>
              </a:rPr>
              <a:t> from uniform distribution over [0, 1)</a:t>
            </a:r>
          </a:p>
          <a:p>
            <a:pPr lvl="2"/>
            <a:r>
              <a:rPr lang="en-US" sz="1600" dirty="0" smtClean="0">
                <a:ea typeface="ＭＳ Ｐゴシック" pitchFamily="34" charset="-128"/>
              </a:rPr>
              <a:t>E.g. random() in python</a:t>
            </a:r>
          </a:p>
          <a:p>
            <a:pPr lvl="4"/>
            <a:endParaRPr lang="en-US" sz="6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Step 2: Convert this sample </a:t>
            </a:r>
            <a:r>
              <a:rPr lang="en-US" sz="2000" i="1" dirty="0" smtClean="0">
                <a:ea typeface="ＭＳ Ｐゴシック" pitchFamily="34" charset="-128"/>
              </a:rPr>
              <a:t>u</a:t>
            </a:r>
            <a:r>
              <a:rPr lang="en-US" sz="2000" dirty="0" smtClean="0">
                <a:ea typeface="ＭＳ Ｐゴシック" pitchFamily="34" charset="-128"/>
              </a:rPr>
              <a:t> into an outcome for the given distribution by having each outcome associated with a sub-interval of [0,1) with sub-interval size equal to probability of the outcome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34000" y="1371600"/>
            <a:ext cx="4191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ea typeface="ＭＳ Ｐゴシック" pitchFamily="34" charset="-128"/>
              </a:rPr>
              <a:t>Example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 smtClean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 smtClean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 smtClean="0">
              <a:ea typeface="ＭＳ Ｐゴシック" pitchFamily="34" charset="-128"/>
            </a:endParaRPr>
          </a:p>
          <a:p>
            <a:pPr lvl="1"/>
            <a:r>
              <a:rPr lang="en-US" sz="2000" dirty="0" smtClean="0"/>
              <a:t>If random() returns </a:t>
            </a:r>
            <a:r>
              <a:rPr lang="en-US" sz="2000" i="1" dirty="0" smtClean="0"/>
              <a:t>u</a:t>
            </a:r>
            <a:r>
              <a:rPr lang="en-US" sz="2000" dirty="0" smtClean="0"/>
              <a:t> = 0.83, then our sample is </a:t>
            </a:r>
            <a:r>
              <a:rPr lang="en-US" sz="2000" i="1" dirty="0" smtClean="0"/>
              <a:t>C</a:t>
            </a:r>
            <a:r>
              <a:rPr lang="en-US" sz="2000" dirty="0" smtClean="0"/>
              <a:t> = blue</a:t>
            </a:r>
          </a:p>
          <a:p>
            <a:pPr lvl="1"/>
            <a:r>
              <a:rPr lang="en-US" sz="2000" dirty="0" err="1" smtClean="0"/>
              <a:t>E.g</a:t>
            </a:r>
            <a:r>
              <a:rPr lang="en-US" sz="2000" dirty="0" smtClean="0"/>
              <a:t>, after sampling 8 times:</a:t>
            </a:r>
            <a:endParaRPr lang="en-US" sz="2000" dirty="0" smtClean="0">
              <a:ea typeface="ＭＳ Ｐゴシック" pitchFamily="34" charset="-128"/>
            </a:endParaRPr>
          </a:p>
          <a:p>
            <a:pPr lvl="6"/>
            <a:endParaRPr lang="en-US" sz="600" dirty="0" smtClean="0">
              <a:ea typeface="ＭＳ Ｐゴシック" pitchFamily="34" charset="-12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48866"/>
              </p:ext>
            </p:extLst>
          </p:nvPr>
        </p:nvGraphicFramePr>
        <p:xfrm>
          <a:off x="5715000" y="2209800"/>
          <a:ext cx="25146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7300"/>
                <a:gridCol w="12573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C</a:t>
                      </a:r>
                      <a:endParaRPr lang="en-US" sz="2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P(C)</a:t>
                      </a:r>
                      <a:endParaRPr lang="en-US" sz="2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red</a:t>
                      </a:r>
                      <a:endParaRPr lang="en-US" sz="2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0.6</a:t>
                      </a:r>
                      <a:endParaRPr lang="en-US" sz="2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green</a:t>
                      </a:r>
                      <a:endParaRPr lang="en-US" sz="2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2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blue</a:t>
                      </a:r>
                      <a:endParaRPr lang="en-US" sz="2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2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4876" y="2819400"/>
            <a:ext cx="3514725" cy="1143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5486402"/>
            <a:ext cx="4821156" cy="11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8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Sampling in Bayes</a:t>
            </a:r>
            <a:r>
              <a:rPr lang="en-US" altLang="en-US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 Nets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3429000" y="1828800"/>
            <a:ext cx="5867400" cy="4297365"/>
          </a:xfrm>
        </p:spPr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Prior Sampling</a:t>
            </a:r>
          </a:p>
          <a:p>
            <a:pPr lvl="5"/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Rejection Sampling</a:t>
            </a:r>
          </a:p>
          <a:p>
            <a:pPr lvl="4"/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Likelihood Weighting</a:t>
            </a:r>
          </a:p>
          <a:p>
            <a:pPr lvl="4"/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Gibbs Sampling</a:t>
            </a: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25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Sampling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" y="2895602"/>
            <a:ext cx="12191997" cy="310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2"/>
          <p:cNvSpPr>
            <a:spLocks noChangeArrowheads="1"/>
          </p:cNvSpPr>
          <p:nvPr/>
        </p:nvSpPr>
        <p:spPr bwMode="auto">
          <a:xfrm>
            <a:off x="5715000" y="1489075"/>
            <a:ext cx="11430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25"/>
          <p:cNvSpPr>
            <a:spLocks noChangeArrowheads="1"/>
          </p:cNvSpPr>
          <p:nvPr/>
        </p:nvSpPr>
        <p:spPr bwMode="auto">
          <a:xfrm>
            <a:off x="2667000" y="5527675"/>
            <a:ext cx="2438400" cy="4572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Prior Sampling</a:t>
            </a:r>
          </a:p>
        </p:txBody>
      </p:sp>
      <p:sp>
        <p:nvSpPr>
          <p:cNvPr id="57348" name="Oval 5"/>
          <p:cNvSpPr>
            <a:spLocks noChangeArrowheads="1"/>
          </p:cNvSpPr>
          <p:nvPr/>
        </p:nvSpPr>
        <p:spPr bwMode="auto">
          <a:xfrm>
            <a:off x="5638802" y="2209802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Cloudy</a:t>
            </a:r>
          </a:p>
        </p:txBody>
      </p:sp>
      <p:sp>
        <p:nvSpPr>
          <p:cNvPr id="57349" name="Oval 6"/>
          <p:cNvSpPr>
            <a:spLocks noChangeArrowheads="1"/>
          </p:cNvSpPr>
          <p:nvPr/>
        </p:nvSpPr>
        <p:spPr bwMode="auto">
          <a:xfrm>
            <a:off x="4267202" y="3178177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Sprinkler</a:t>
            </a:r>
          </a:p>
        </p:txBody>
      </p:sp>
      <p:sp>
        <p:nvSpPr>
          <p:cNvPr id="57350" name="Oval 7"/>
          <p:cNvSpPr>
            <a:spLocks noChangeArrowheads="1"/>
          </p:cNvSpPr>
          <p:nvPr/>
        </p:nvSpPr>
        <p:spPr bwMode="auto">
          <a:xfrm>
            <a:off x="7007226" y="3200402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Rain</a:t>
            </a:r>
          </a:p>
        </p:txBody>
      </p:sp>
      <p:sp>
        <p:nvSpPr>
          <p:cNvPr id="57351" name="Oval 8"/>
          <p:cNvSpPr>
            <a:spLocks noChangeArrowheads="1"/>
          </p:cNvSpPr>
          <p:nvPr/>
        </p:nvSpPr>
        <p:spPr bwMode="auto">
          <a:xfrm>
            <a:off x="5635626" y="4191002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WetGrass</a:t>
            </a:r>
          </a:p>
        </p:txBody>
      </p:sp>
      <p:cxnSp>
        <p:nvCxnSpPr>
          <p:cNvPr id="57352" name="AutoShape 9"/>
          <p:cNvCxnSpPr>
            <a:cxnSpLocks noChangeShapeType="1"/>
            <a:stCxn id="57348" idx="5"/>
            <a:endCxn id="57350" idx="1"/>
          </p:cNvCxnSpPr>
          <p:nvPr/>
        </p:nvCxnSpPr>
        <p:spPr bwMode="auto">
          <a:xfrm>
            <a:off x="6681789" y="2714627"/>
            <a:ext cx="504825" cy="5556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53" name="AutoShape 10"/>
          <p:cNvCxnSpPr>
            <a:cxnSpLocks noChangeShapeType="1"/>
            <a:stCxn id="57348" idx="3"/>
            <a:endCxn id="57349" idx="7"/>
          </p:cNvCxnSpPr>
          <p:nvPr/>
        </p:nvCxnSpPr>
        <p:spPr bwMode="auto">
          <a:xfrm flipH="1">
            <a:off x="5310188" y="2714625"/>
            <a:ext cx="50800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54" name="AutoShape 11"/>
          <p:cNvCxnSpPr>
            <a:cxnSpLocks noChangeShapeType="1"/>
            <a:stCxn id="57349" idx="5"/>
            <a:endCxn id="57351" idx="1"/>
          </p:cNvCxnSpPr>
          <p:nvPr/>
        </p:nvCxnSpPr>
        <p:spPr bwMode="auto">
          <a:xfrm>
            <a:off x="5310189" y="3683000"/>
            <a:ext cx="504825" cy="5778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55" name="AutoShape 12"/>
          <p:cNvCxnSpPr>
            <a:cxnSpLocks noChangeShapeType="1"/>
            <a:stCxn id="57350" idx="3"/>
            <a:endCxn id="57351" idx="7"/>
          </p:cNvCxnSpPr>
          <p:nvPr/>
        </p:nvCxnSpPr>
        <p:spPr bwMode="auto">
          <a:xfrm flipH="1">
            <a:off x="6678613" y="3705227"/>
            <a:ext cx="508000" cy="5556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2562" name="Oval 18"/>
          <p:cNvSpPr>
            <a:spLocks noChangeArrowheads="1"/>
          </p:cNvSpPr>
          <p:nvPr/>
        </p:nvSpPr>
        <p:spPr bwMode="auto">
          <a:xfrm>
            <a:off x="5638802" y="2209802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Cloudy</a:t>
            </a:r>
          </a:p>
        </p:txBody>
      </p:sp>
      <p:sp>
        <p:nvSpPr>
          <p:cNvPr id="1132563" name="Oval 19"/>
          <p:cNvSpPr>
            <a:spLocks noChangeArrowheads="1"/>
          </p:cNvSpPr>
          <p:nvPr/>
        </p:nvSpPr>
        <p:spPr bwMode="auto">
          <a:xfrm>
            <a:off x="4267202" y="3178177"/>
            <a:ext cx="1222375" cy="574675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Sprinkler</a:t>
            </a:r>
          </a:p>
        </p:txBody>
      </p:sp>
      <p:sp>
        <p:nvSpPr>
          <p:cNvPr id="1132564" name="Oval 20"/>
          <p:cNvSpPr>
            <a:spLocks noChangeArrowheads="1"/>
          </p:cNvSpPr>
          <p:nvPr/>
        </p:nvSpPr>
        <p:spPr bwMode="auto">
          <a:xfrm>
            <a:off x="7007226" y="3200402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Rain</a:t>
            </a:r>
          </a:p>
        </p:txBody>
      </p:sp>
      <p:sp>
        <p:nvSpPr>
          <p:cNvPr id="1132565" name="Oval 21"/>
          <p:cNvSpPr>
            <a:spLocks noChangeArrowheads="1"/>
          </p:cNvSpPr>
          <p:nvPr/>
        </p:nvSpPr>
        <p:spPr bwMode="auto">
          <a:xfrm>
            <a:off x="5638802" y="4191002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WetGrass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2566" name="Rectangle 22"/>
          <p:cNvSpPr>
            <a:spLocks noChangeArrowheads="1"/>
          </p:cNvSpPr>
          <p:nvPr/>
        </p:nvSpPr>
        <p:spPr bwMode="auto">
          <a:xfrm>
            <a:off x="2667000" y="2703513"/>
            <a:ext cx="13716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7362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1184277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3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327277"/>
            <a:ext cx="10572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188804"/>
              </p:ext>
            </p:extLst>
          </p:nvPr>
        </p:nvGraphicFramePr>
        <p:xfrm>
          <a:off x="5715000" y="1509713"/>
          <a:ext cx="1143000" cy="506694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253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765263"/>
              </p:ext>
            </p:extLst>
          </p:nvPr>
        </p:nvGraphicFramePr>
        <p:xfrm>
          <a:off x="2743200" y="2725738"/>
          <a:ext cx="1295400" cy="1013388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8382000" y="2703513"/>
            <a:ext cx="1371600" cy="538162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7396" name="Picture 3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40" y="2327277"/>
            <a:ext cx="10890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661384"/>
              </p:ext>
            </p:extLst>
          </p:nvPr>
        </p:nvGraphicFramePr>
        <p:xfrm>
          <a:off x="8458200" y="2725738"/>
          <a:ext cx="1295400" cy="1013388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7417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79877"/>
            <a:ext cx="1549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908206"/>
              </p:ext>
            </p:extLst>
          </p:nvPr>
        </p:nvGraphicFramePr>
        <p:xfrm>
          <a:off x="2667000" y="4491038"/>
          <a:ext cx="2438400" cy="202724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</a:tblGrid>
              <a:tr h="25340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7455" name="TextBox 39"/>
          <p:cNvSpPr txBox="1">
            <a:spLocks noChangeArrowheads="1"/>
          </p:cNvSpPr>
          <p:nvPr/>
        </p:nvSpPr>
        <p:spPr bwMode="auto">
          <a:xfrm>
            <a:off x="7924800" y="4232275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  <a:cs typeface="Calibri" pitchFamily="34" charset="0"/>
              </a:rPr>
              <a:t>Samples: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8229600" y="4689475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 pitchFamily="34" charset="0"/>
                <a:cs typeface="Calibri" pitchFamily="34" charset="0"/>
              </a:rPr>
              <a:t>+c, -s, +r, +w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305800" y="5005390"/>
            <a:ext cx="198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  <a:cs typeface="Calibri" pitchFamily="34" charset="0"/>
              </a:rPr>
              <a:t>-c, +s, -r, +w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305800" y="5386390"/>
            <a:ext cx="198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  <a:cs typeface="Calibri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8011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1132562" grpId="0" animBg="1"/>
      <p:bldP spid="1132563" grpId="0" animBg="1"/>
      <p:bldP spid="1132564" grpId="0" animBg="1"/>
      <p:bldP spid="1132565" grpId="0" animBg="1"/>
      <p:bldP spid="1132566" grpId="0" animBg="1"/>
      <p:bldP spid="31" grpId="0" animBg="1"/>
      <p:bldP spid="41" grpId="0"/>
      <p:bldP spid="42" grpId="0"/>
      <p:bldP spid="4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Prior Sampling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2971800" y="1447802"/>
            <a:ext cx="5867400" cy="2108199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For </a:t>
            </a:r>
            <a:r>
              <a:rPr lang="en-US" sz="2800" dirty="0" err="1" smtClean="0">
                <a:ea typeface="ＭＳ Ｐゴシック" pitchFamily="34" charset="-128"/>
              </a:rPr>
              <a:t>i</a:t>
            </a:r>
            <a:r>
              <a:rPr lang="en-US" sz="2800" dirty="0" smtClean="0">
                <a:ea typeface="ＭＳ Ｐゴシック" pitchFamily="34" charset="-128"/>
              </a:rPr>
              <a:t>=1, 2, …, n</a:t>
            </a:r>
          </a:p>
          <a:p>
            <a:pPr lvl="2"/>
            <a:endParaRPr lang="en-US" sz="800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Sample x</a:t>
            </a:r>
            <a:r>
              <a:rPr lang="en-US" sz="2400" baseline="-25000" dirty="0" smtClean="0">
                <a:ea typeface="ＭＳ Ｐゴシック" pitchFamily="34" charset="-128"/>
              </a:rPr>
              <a:t>i</a:t>
            </a:r>
            <a:r>
              <a:rPr lang="en-US" sz="2400" dirty="0" smtClean="0">
                <a:ea typeface="ＭＳ Ｐゴシック" pitchFamily="34" charset="-128"/>
              </a:rPr>
              <a:t> from P(X</a:t>
            </a:r>
            <a:r>
              <a:rPr lang="en-US" sz="2400" baseline="-25000" dirty="0" smtClean="0">
                <a:ea typeface="ＭＳ Ｐゴシック" pitchFamily="34" charset="-128"/>
              </a:rPr>
              <a:t>i</a:t>
            </a:r>
            <a:r>
              <a:rPr lang="en-US" sz="2400" dirty="0" smtClean="0">
                <a:ea typeface="ＭＳ Ｐゴシック" pitchFamily="34" charset="-128"/>
              </a:rPr>
              <a:t> | Parents(X</a:t>
            </a:r>
            <a:r>
              <a:rPr lang="en-US" sz="2400" baseline="-25000" dirty="0" smtClean="0">
                <a:ea typeface="ＭＳ Ｐゴシック" pitchFamily="34" charset="-128"/>
              </a:rPr>
              <a:t>i</a:t>
            </a:r>
            <a:r>
              <a:rPr lang="en-US" sz="2400" dirty="0" smtClean="0">
                <a:ea typeface="ＭＳ Ｐゴシック" pitchFamily="34" charset="-128"/>
              </a:rPr>
              <a:t>))</a:t>
            </a:r>
          </a:p>
          <a:p>
            <a:pPr lvl="1"/>
            <a:endParaRPr lang="en-US" sz="800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Return (x</a:t>
            </a:r>
            <a:r>
              <a:rPr lang="en-US" sz="2800" baseline="-25000" dirty="0" smtClean="0">
                <a:ea typeface="ＭＳ Ｐゴシック" pitchFamily="34" charset="-128"/>
              </a:rPr>
              <a:t>1</a:t>
            </a:r>
            <a:r>
              <a:rPr lang="en-US" sz="2800" dirty="0" smtClean="0">
                <a:ea typeface="ＭＳ Ｐゴシック" pitchFamily="34" charset="-128"/>
              </a:rPr>
              <a:t>, x</a:t>
            </a:r>
            <a:r>
              <a:rPr lang="en-US" sz="2800" baseline="-25000" dirty="0" smtClean="0">
                <a:ea typeface="ＭＳ Ｐゴシック" pitchFamily="34" charset="-128"/>
              </a:rPr>
              <a:t>2</a:t>
            </a:r>
            <a:r>
              <a:rPr lang="en-US" sz="2800" dirty="0" smtClean="0">
                <a:ea typeface="ＭＳ Ｐゴシック" pitchFamily="34" charset="-128"/>
              </a:rPr>
              <a:t>, …, </a:t>
            </a:r>
            <a:r>
              <a:rPr lang="en-US" sz="2800" dirty="0" err="1" smtClean="0">
                <a:ea typeface="ＭＳ Ｐゴシック" pitchFamily="34" charset="-128"/>
              </a:rPr>
              <a:t>x</a:t>
            </a:r>
            <a:r>
              <a:rPr lang="en-US" sz="2800" baseline="-25000" dirty="0" err="1" smtClean="0">
                <a:ea typeface="ＭＳ Ｐゴシック" pitchFamily="34" charset="-128"/>
              </a:rPr>
              <a:t>n</a:t>
            </a:r>
            <a:r>
              <a:rPr lang="en-US" sz="2800" dirty="0" smtClean="0">
                <a:ea typeface="ＭＳ Ｐゴシック" pitchFamily="34" charset="-128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" y="3755744"/>
            <a:ext cx="12191997" cy="310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Prior Sampling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524000"/>
            <a:ext cx="8229600" cy="48768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This process generates samples with probability:</a:t>
            </a: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	…i.e. the BN</a:t>
            </a:r>
            <a:r>
              <a:rPr lang="ja-JP" altLang="en-US" sz="2400" dirty="0" smtClean="0">
                <a:ea typeface="ＭＳ Ｐゴシック" pitchFamily="34" charset="-128"/>
                <a:cs typeface="Calibri" pitchFamily="34" charset="0"/>
              </a:rPr>
              <a:t>’</a:t>
            </a:r>
            <a:r>
              <a:rPr lang="en-US" altLang="ja-JP" sz="2400" dirty="0" smtClean="0">
                <a:ea typeface="ＭＳ Ｐゴシック" pitchFamily="34" charset="-128"/>
                <a:cs typeface="Calibri" pitchFamily="34" charset="0"/>
              </a:rPr>
              <a:t>s joint probability</a:t>
            </a: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Let the number of samples of an event be</a:t>
            </a: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Then</a:t>
            </a: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I.e., the sampling procedure is </a:t>
            </a:r>
            <a:r>
              <a:rPr lang="en-US" sz="2400" dirty="0" smtClean="0">
                <a:solidFill>
                  <a:srgbClr val="A50021"/>
                </a:solidFill>
                <a:ea typeface="ＭＳ Ｐゴシック" pitchFamily="34" charset="-128"/>
                <a:cs typeface="Calibri" pitchFamily="34" charset="0"/>
              </a:rPr>
              <a:t>consistent</a:t>
            </a:r>
          </a:p>
          <a:p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1741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85977"/>
            <a:ext cx="7086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3810000"/>
            <a:ext cx="1860551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6383339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 err="1" smtClean="0">
                <a:latin typeface="Calibri"/>
                <a:ea typeface="ＭＳ Ｐゴシック" pitchFamily="34" charset="-128"/>
                <a:cs typeface="Calibri"/>
              </a:rPr>
              <a:t>ll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 get a bunch of samples from the BN: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	+c,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s, +r, +w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	+c, +s, +r, +w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	-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c, +s, +r, 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w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	+c,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s, +r, +w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	-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c,  -s, 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r, +w</a:t>
            </a: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If we want to know P(W)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We have counts &lt;+w:4,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-w:1&gt;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Normalize to get P(W) =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&lt;+w:0.8,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-w:0.2&gt;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This will get closer to the true distribution with more samples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Can estimate anything else, too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What about P(C| +w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)?  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P(C| +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r,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+w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)? 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P(C| -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r,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-w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)?</a:t>
            </a: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Fast: can use fewer samples if less time (what’s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 the drawback?)</a:t>
            </a:r>
            <a:endParaRPr lang="en-US" sz="2000" dirty="0" smtClean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315201" y="1905002"/>
            <a:ext cx="1652499" cy="1447799"/>
            <a:chOff x="7416868" y="3352800"/>
            <a:chExt cx="2870132" cy="2514600"/>
          </a:xfrm>
        </p:grpSpPr>
        <p:sp>
          <p:nvSpPr>
            <p:cNvPr id="18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20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1" name="AutoShape 6"/>
            <p:cNvCxnSpPr>
              <a:cxnSpLocks noChangeShapeType="1"/>
              <a:stCxn id="19" idx="3"/>
              <a:endCxn id="20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6"/>
            <p:cNvCxnSpPr>
              <a:cxnSpLocks noChangeShapeType="1"/>
              <a:stCxn id="18" idx="5"/>
              <a:endCxn id="20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4" name="AutoShape 6"/>
            <p:cNvCxnSpPr>
              <a:cxnSpLocks noChangeShapeType="1"/>
              <a:stCxn id="23" idx="5"/>
              <a:endCxn id="19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6"/>
            <p:cNvCxnSpPr>
              <a:cxnSpLocks noChangeShapeType="1"/>
              <a:stCxn id="23" idx="3"/>
              <a:endCxn id="18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7314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Rejection Sampling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2782858"/>
            <a:ext cx="12039597" cy="313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2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901502"/>
              </p:ext>
            </p:extLst>
          </p:nvPr>
        </p:nvGraphicFramePr>
        <p:xfrm>
          <a:off x="1447800" y="1350315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/>
                <a:gridCol w="762000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34413"/>
              </p:ext>
            </p:extLst>
          </p:nvPr>
        </p:nvGraphicFramePr>
        <p:xfrm>
          <a:off x="6248402" y="1350315"/>
          <a:ext cx="1298576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3"/>
                <a:gridCol w="761813"/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9" marR="914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184611"/>
              </p:ext>
            </p:extLst>
          </p:nvPr>
        </p:nvGraphicFramePr>
        <p:xfrm>
          <a:off x="8686800" y="3165134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/>
                <a:gridCol w="529907"/>
                <a:gridCol w="533400"/>
                <a:gridCol w="1219200"/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0.94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0.06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0.29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0.001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0.999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12033"/>
              </p:ext>
            </p:extLst>
          </p:nvPr>
        </p:nvGraphicFramePr>
        <p:xfrm>
          <a:off x="762000" y="2923056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533400"/>
                <a:gridCol w="917893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262832"/>
              </p:ext>
            </p:extLst>
          </p:nvPr>
        </p:nvGraphicFramePr>
        <p:xfrm>
          <a:off x="6248400" y="2923056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/>
                <a:gridCol w="613093"/>
                <a:gridCol w="9144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9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1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3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 smtClean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6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6" y="2023415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7" y="2023415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2"/>
            <a:ext cx="4267200" cy="430635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6324600"/>
            <a:ext cx="4896995" cy="283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01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7315200" y="4849812"/>
            <a:ext cx="2895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en-US" sz="2000">
                <a:latin typeface="Calibri"/>
                <a:cs typeface="Calibri"/>
              </a:rPr>
              <a:t>	+c, </a:t>
            </a:r>
            <a:r>
              <a:rPr lang="en-US" sz="200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>
                <a:latin typeface="Calibri"/>
                <a:cs typeface="Calibri"/>
              </a:rPr>
              <a:t>s, +r, +w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>
                <a:latin typeface="Calibri"/>
                <a:cs typeface="Calibri"/>
              </a:rPr>
              <a:t>	+c, +s, +r, +w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>
                <a:latin typeface="Calibri"/>
                <a:cs typeface="Calibri"/>
                <a:sym typeface="Symbol" pitchFamily="18" charset="2"/>
              </a:rPr>
              <a:t>	-</a:t>
            </a:r>
            <a:r>
              <a:rPr lang="en-US" sz="2000">
                <a:latin typeface="Calibri"/>
                <a:cs typeface="Calibri"/>
              </a:rPr>
              <a:t>c, +s, +r,  </a:t>
            </a:r>
            <a:r>
              <a:rPr lang="en-US" sz="200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>
                <a:latin typeface="Calibri"/>
                <a:cs typeface="Calibri"/>
              </a:rPr>
              <a:t>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>
                <a:latin typeface="Calibri"/>
                <a:cs typeface="Calibri"/>
              </a:rPr>
              <a:t>	+c, </a:t>
            </a:r>
            <a:r>
              <a:rPr lang="en-US" sz="200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>
                <a:latin typeface="Calibri"/>
                <a:cs typeface="Calibri"/>
              </a:rPr>
              <a:t>s, +r, +w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000">
                <a:latin typeface="Calibri"/>
                <a:cs typeface="Calibri"/>
                <a:sym typeface="Symbol" pitchFamily="18" charset="2"/>
              </a:rPr>
              <a:t>	-</a:t>
            </a:r>
            <a:r>
              <a:rPr lang="en-US" sz="2000">
                <a:latin typeface="Calibri"/>
                <a:cs typeface="Calibri"/>
              </a:rPr>
              <a:t>c,  -s,  </a:t>
            </a:r>
            <a:r>
              <a:rPr lang="en-US" sz="2000">
                <a:latin typeface="Calibri"/>
                <a:cs typeface="Calibri"/>
                <a:sym typeface="Symbol" pitchFamily="18" charset="2"/>
              </a:rPr>
              <a:t>-</a:t>
            </a:r>
            <a:r>
              <a:rPr lang="en-US" sz="2000">
                <a:latin typeface="Calibri"/>
                <a:cs typeface="Calibri"/>
              </a:rPr>
              <a:t>r, +w</a:t>
            </a: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Rejection Sampling</a:t>
            </a:r>
          </a:p>
        </p:txBody>
      </p:sp>
      <p:sp>
        <p:nvSpPr>
          <p:cNvPr id="113459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00202"/>
            <a:ext cx="5867400" cy="4525963"/>
          </a:xfrm>
        </p:spPr>
        <p:txBody>
          <a:bodyPr/>
          <a:lstStyle/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Let</a:t>
            </a:r>
            <a:r>
              <a:rPr lang="ja-JP" altLang="en-US" sz="2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800" dirty="0" smtClean="0">
                <a:latin typeface="Calibri"/>
                <a:ea typeface="ＭＳ Ｐゴシック" pitchFamily="34" charset="-128"/>
                <a:cs typeface="Calibri"/>
              </a:rPr>
              <a:t>s say we want P(C)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No point keeping all samples around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Just tally counts of C as we go</a:t>
            </a:r>
          </a:p>
          <a:p>
            <a:pPr lvl="2"/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Let</a:t>
            </a:r>
            <a:r>
              <a:rPr lang="ja-JP" altLang="en-US" sz="2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800" dirty="0" smtClean="0">
                <a:latin typeface="Calibri"/>
                <a:ea typeface="ＭＳ Ｐゴシック" pitchFamily="34" charset="-128"/>
                <a:cs typeface="Calibri"/>
              </a:rPr>
              <a:t>s say we want </a:t>
            </a:r>
            <a:r>
              <a:rPr lang="en-US" altLang="ja-JP" sz="28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P(C| +s</a:t>
            </a:r>
            <a:r>
              <a:rPr lang="en-US" altLang="ja-JP" sz="2800" dirty="0" smtClean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Same thing: tally C outcomes, but ignore (reject) samples which don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t have S=+s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This is called rejection sampling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It is also consistent for conditional probabilities (i.e., correct in the limit)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077201" y="2971801"/>
            <a:ext cx="1652499" cy="1447799"/>
            <a:chOff x="7416868" y="3352800"/>
            <a:chExt cx="2870132" cy="2514600"/>
          </a:xfrm>
        </p:grpSpPr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20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21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2" name="AutoShape 6"/>
            <p:cNvCxnSpPr>
              <a:cxnSpLocks noChangeShapeType="1"/>
              <a:stCxn id="20" idx="3"/>
              <a:endCxn id="21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6"/>
            <p:cNvCxnSpPr>
              <a:cxnSpLocks noChangeShapeType="1"/>
              <a:stCxn id="19" idx="5"/>
              <a:endCxn id="21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5" name="AutoShape 6"/>
            <p:cNvCxnSpPr>
              <a:cxnSpLocks noChangeShapeType="1"/>
              <a:stCxn id="24" idx="5"/>
              <a:endCxn id="20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6"/>
            <p:cNvCxnSpPr>
              <a:cxnSpLocks noChangeShapeType="1"/>
              <a:stCxn id="24" idx="3"/>
              <a:endCxn id="19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6474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Rejection Sampling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3429000" y="1295400"/>
            <a:ext cx="6096000" cy="2438400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2000" dirty="0" smtClean="0">
                <a:ea typeface="ＭＳ Ｐゴシック" pitchFamily="34" charset="-128"/>
              </a:rPr>
              <a:t>IN</a:t>
            </a:r>
            <a:r>
              <a:rPr lang="en-US" sz="2000" dirty="0">
                <a:ea typeface="ＭＳ Ｐゴシック" pitchFamily="34" charset="-128"/>
              </a:rPr>
              <a:t>: evidence </a:t>
            </a:r>
            <a:r>
              <a:rPr lang="en-US" sz="2000" dirty="0" smtClean="0">
                <a:ea typeface="ＭＳ Ｐゴシック" pitchFamily="34" charset="-128"/>
              </a:rPr>
              <a:t>instantiation</a:t>
            </a:r>
          </a:p>
          <a:p>
            <a:r>
              <a:rPr lang="en-US" sz="2000" dirty="0" smtClean="0">
                <a:ea typeface="ＭＳ Ｐゴシック" pitchFamily="34" charset="-128"/>
              </a:rPr>
              <a:t>For </a:t>
            </a:r>
            <a:r>
              <a:rPr lang="en-US" sz="2000" dirty="0" err="1" smtClean="0">
                <a:ea typeface="ＭＳ Ｐゴシック" pitchFamily="34" charset="-128"/>
              </a:rPr>
              <a:t>i</a:t>
            </a:r>
            <a:r>
              <a:rPr lang="en-US" sz="2000" dirty="0" smtClean="0">
                <a:ea typeface="ＭＳ Ｐゴシック" pitchFamily="34" charset="-128"/>
              </a:rPr>
              <a:t>=1, 2, …, n</a:t>
            </a:r>
          </a:p>
          <a:p>
            <a:pPr lvl="2"/>
            <a:endParaRPr lang="en-US" sz="600" dirty="0" smtClean="0">
              <a:ea typeface="ＭＳ Ｐゴシック" pitchFamily="34" charset="-128"/>
            </a:endParaRP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Sample x</a:t>
            </a:r>
            <a:r>
              <a:rPr lang="en-US" sz="1800" baseline="-25000" dirty="0" smtClean="0">
                <a:ea typeface="ＭＳ Ｐゴシック" pitchFamily="34" charset="-128"/>
              </a:rPr>
              <a:t>i</a:t>
            </a:r>
            <a:r>
              <a:rPr lang="en-US" sz="1800" dirty="0" smtClean="0">
                <a:ea typeface="ＭＳ Ｐゴシック" pitchFamily="34" charset="-128"/>
              </a:rPr>
              <a:t> from P(X</a:t>
            </a:r>
            <a:r>
              <a:rPr lang="en-US" sz="1800" baseline="-25000" dirty="0" smtClean="0">
                <a:ea typeface="ＭＳ Ｐゴシック" pitchFamily="34" charset="-128"/>
              </a:rPr>
              <a:t>i</a:t>
            </a:r>
            <a:r>
              <a:rPr lang="en-US" sz="1800" dirty="0" smtClean="0">
                <a:ea typeface="ＭＳ Ｐゴシック" pitchFamily="34" charset="-128"/>
              </a:rPr>
              <a:t> | Parents(X</a:t>
            </a:r>
            <a:r>
              <a:rPr lang="en-US" sz="1800" baseline="-25000" dirty="0" smtClean="0">
                <a:ea typeface="ＭＳ Ｐゴシック" pitchFamily="34" charset="-128"/>
              </a:rPr>
              <a:t>i</a:t>
            </a:r>
            <a:r>
              <a:rPr lang="en-US" sz="1800" dirty="0" smtClean="0">
                <a:ea typeface="ＭＳ Ｐゴシック" pitchFamily="34" charset="-128"/>
              </a:rPr>
              <a:t>))</a:t>
            </a:r>
          </a:p>
          <a:p>
            <a:pPr lvl="1"/>
            <a:endParaRPr lang="en-US" sz="600" dirty="0" smtClean="0">
              <a:ea typeface="ＭＳ Ｐゴシック" pitchFamily="34" charset="-128"/>
            </a:endParaRP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If x</a:t>
            </a:r>
            <a:r>
              <a:rPr lang="en-US" sz="1800" baseline="-25000" dirty="0" smtClean="0">
                <a:ea typeface="ＭＳ Ｐゴシック" pitchFamily="34" charset="-128"/>
              </a:rPr>
              <a:t>i</a:t>
            </a:r>
            <a:r>
              <a:rPr lang="en-US" sz="1800" dirty="0" smtClean="0">
                <a:ea typeface="ＭＳ Ｐゴシック" pitchFamily="34" charset="-128"/>
              </a:rPr>
              <a:t> not consistent with evidence</a:t>
            </a:r>
          </a:p>
          <a:p>
            <a:pPr lvl="2"/>
            <a:r>
              <a:rPr lang="en-US" sz="1600" dirty="0" smtClean="0">
                <a:ea typeface="ＭＳ Ｐゴシック" pitchFamily="34" charset="-128"/>
              </a:rPr>
              <a:t>Reject: Return, and no sample is generated in this cycle</a:t>
            </a:r>
          </a:p>
          <a:p>
            <a:pPr lvl="1"/>
            <a:endParaRPr lang="en-US" sz="600" dirty="0" smtClean="0">
              <a:ea typeface="ＭＳ Ｐゴシック" pitchFamily="34" charset="-128"/>
            </a:endParaRPr>
          </a:p>
          <a:p>
            <a:r>
              <a:rPr lang="en-US" sz="2000" dirty="0" smtClean="0">
                <a:ea typeface="ＭＳ Ｐゴシック" pitchFamily="34" charset="-128"/>
              </a:rPr>
              <a:t>Return (x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  <a:r>
              <a:rPr lang="en-US" sz="2000" dirty="0" smtClean="0">
                <a:ea typeface="ＭＳ Ｐゴシック" pitchFamily="34" charset="-128"/>
              </a:rPr>
              <a:t>, x</a:t>
            </a:r>
            <a:r>
              <a:rPr lang="en-US" sz="2000" baseline="-25000" dirty="0" smtClean="0">
                <a:ea typeface="ＭＳ Ｐゴシック" pitchFamily="34" charset="-128"/>
              </a:rPr>
              <a:t>2</a:t>
            </a:r>
            <a:r>
              <a:rPr lang="en-US" sz="2000" dirty="0" smtClean="0">
                <a:ea typeface="ＭＳ Ｐゴシック" pitchFamily="34" charset="-128"/>
              </a:rPr>
              <a:t>, …, </a:t>
            </a:r>
            <a:r>
              <a:rPr lang="en-US" sz="2000" dirty="0" err="1" smtClean="0">
                <a:ea typeface="ＭＳ Ｐゴシック" pitchFamily="34" charset="-128"/>
              </a:rPr>
              <a:t>x</a:t>
            </a:r>
            <a:r>
              <a:rPr lang="en-US" sz="2000" baseline="-25000" dirty="0" err="1" smtClean="0">
                <a:ea typeface="ＭＳ Ｐゴシック" pitchFamily="34" charset="-128"/>
              </a:rPr>
              <a:t>n</a:t>
            </a:r>
            <a:r>
              <a:rPr lang="en-US" sz="2000" dirty="0" smtClean="0">
                <a:ea typeface="ＭＳ Ｐゴシック" pitchFamily="34" charset="-128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3" y="4319829"/>
            <a:ext cx="9753596" cy="253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0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Inference </a:t>
            </a:r>
            <a:r>
              <a:rPr lang="en-US" dirty="0">
                <a:latin typeface="Arial" charset="0"/>
              </a:rPr>
              <a:t>Example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ea typeface="+mn-ea"/>
              </a:rPr>
              <a:t>There are 2 cups.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The first contains 1 penny and 1 quarter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The second contains 2 quarters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sz="2800" dirty="0" smtClean="0">
              <a:ea typeface="+mn-ea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ea typeface="+mn-ea"/>
              </a:rPr>
              <a:t>Say I pick a cup uniformly at random, then pick a coin randomly from that cup. It's a quarter (yes!).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800" dirty="0">
              <a:ea typeface="+mn-ea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ea typeface="+mn-ea"/>
              </a:rPr>
              <a:t>What is the probability that the other coin in that cup is also a quarter?</a:t>
            </a:r>
          </a:p>
        </p:txBody>
      </p:sp>
    </p:spTree>
    <p:extLst>
      <p:ext uri="{BB962C8B-B14F-4D97-AF65-F5344CB8AC3E}">
        <p14:creationId xmlns:p14="http://schemas.microsoft.com/office/powerpoint/2010/main" val="158602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Likelihood Weighting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337642"/>
            <a:ext cx="12191999" cy="2910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0"/>
            <a:ext cx="2622551" cy="20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096000" y="1524000"/>
            <a:ext cx="5943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Idea: fix evidence variables and sample the rest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Problem: sample distribution not consistent!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Solution: weight by probability of evidence given parents</a:t>
            </a:r>
          </a:p>
        </p:txBody>
      </p:sp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Likelihood Weighting</a:t>
            </a:r>
          </a:p>
        </p:txBody>
      </p:sp>
      <p:sp>
        <p:nvSpPr>
          <p:cNvPr id="113664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5867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  <a:cs typeface="Calibri" pitchFamily="34" charset="0"/>
              </a:rPr>
              <a:t>Problem with rejection sampling: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If evidence is unlikely, rejects lots of samples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Evidence not exploited </a:t>
            </a:r>
            <a:r>
              <a:rPr lang="en-US" altLang="ja-JP" sz="2000" dirty="0" smtClean="0">
                <a:ea typeface="ＭＳ Ｐゴシック" pitchFamily="34" charset="-128"/>
                <a:cs typeface="Calibri" pitchFamily="34" charset="0"/>
              </a:rPr>
              <a:t>as you sample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Consider P(</a:t>
            </a:r>
            <a:r>
              <a:rPr lang="en-US" sz="2000" dirty="0" err="1" smtClean="0">
                <a:ea typeface="ＭＳ Ｐゴシック" pitchFamily="34" charset="-128"/>
                <a:cs typeface="Calibri" pitchFamily="34" charset="0"/>
              </a:rPr>
              <a:t>Shape|blue</a:t>
            </a:r>
            <a:r>
              <a:rPr lang="en-US" sz="2000" dirty="0" smtClean="0">
                <a:ea typeface="ＭＳ Ｐゴシック" pitchFamily="34" charset="-128"/>
                <a:cs typeface="Calibri" pitchFamily="34" charset="0"/>
              </a:rPr>
              <a:t>)</a:t>
            </a:r>
          </a:p>
          <a:p>
            <a:pPr lvl="1">
              <a:lnSpc>
                <a:spcPct val="90000"/>
              </a:lnSpc>
            </a:pPr>
            <a:endParaRPr lang="en-US" sz="2000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1136645" name="AutoShape 5"/>
          <p:cNvCxnSpPr>
            <a:cxnSpLocks noChangeShapeType="1"/>
            <a:stCxn id="1136646" idx="6"/>
            <a:endCxn id="1136647" idx="2"/>
          </p:cNvCxnSpPr>
          <p:nvPr/>
        </p:nvCxnSpPr>
        <p:spPr bwMode="auto">
          <a:xfrm>
            <a:off x="7408862" y="3944938"/>
            <a:ext cx="958851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646" name="Oval 6"/>
          <p:cNvSpPr>
            <a:spLocks noChangeArrowheads="1"/>
          </p:cNvSpPr>
          <p:nvPr/>
        </p:nvSpPr>
        <p:spPr bwMode="auto">
          <a:xfrm>
            <a:off x="6172202" y="3657602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647" name="Oval 7"/>
          <p:cNvSpPr>
            <a:spLocks noChangeArrowheads="1"/>
          </p:cNvSpPr>
          <p:nvPr/>
        </p:nvSpPr>
        <p:spPr bwMode="auto">
          <a:xfrm>
            <a:off x="8382002" y="3657602"/>
            <a:ext cx="1222375" cy="574675"/>
          </a:xfrm>
          <a:prstGeom prst="ellipse">
            <a:avLst/>
          </a:prstGeom>
          <a:solidFill>
            <a:srgbClr val="3333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Color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649" name="Line 9"/>
          <p:cNvSpPr>
            <a:spLocks noChangeShapeType="1"/>
          </p:cNvSpPr>
          <p:nvPr/>
        </p:nvSpPr>
        <p:spPr bwMode="auto">
          <a:xfrm flipV="1">
            <a:off x="8534400" y="3657600"/>
            <a:ext cx="609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650" name="Line 10"/>
          <p:cNvSpPr>
            <a:spLocks noChangeShapeType="1"/>
          </p:cNvSpPr>
          <p:nvPr/>
        </p:nvSpPr>
        <p:spPr bwMode="auto">
          <a:xfrm flipV="1">
            <a:off x="8915400" y="3733800"/>
            <a:ext cx="533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36651" name="AutoShape 11"/>
          <p:cNvCxnSpPr>
            <a:cxnSpLocks noChangeShapeType="1"/>
            <a:stCxn id="1136652" idx="6"/>
            <a:endCxn id="1136653" idx="2"/>
          </p:cNvCxnSpPr>
          <p:nvPr/>
        </p:nvCxnSpPr>
        <p:spPr bwMode="auto">
          <a:xfrm>
            <a:off x="1524000" y="3944938"/>
            <a:ext cx="5334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652" name="Oval 12"/>
          <p:cNvSpPr>
            <a:spLocks noChangeArrowheads="1"/>
          </p:cNvSpPr>
          <p:nvPr/>
        </p:nvSpPr>
        <p:spPr bwMode="auto">
          <a:xfrm>
            <a:off x="301626" y="3657602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653" name="Oval 13"/>
          <p:cNvSpPr>
            <a:spLocks noChangeArrowheads="1"/>
          </p:cNvSpPr>
          <p:nvPr/>
        </p:nvSpPr>
        <p:spPr bwMode="auto">
          <a:xfrm>
            <a:off x="2057402" y="3657602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Color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124200" y="3124201"/>
            <a:ext cx="2514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strike="sngStrike" dirty="0" smtClean="0">
                <a:latin typeface="Calibri" pitchFamily="34" charset="0"/>
                <a:cs typeface="Calibri" pitchFamily="34" charset="0"/>
              </a:rPr>
              <a:t>pyramid,  green</a:t>
            </a:r>
            <a:endParaRPr lang="en-US" sz="2000" strike="sngStrike" dirty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strike="sngStrike" dirty="0" smtClean="0">
                <a:latin typeface="Calibri" pitchFamily="34" charset="0"/>
                <a:cs typeface="Calibri" pitchFamily="34" charset="0"/>
              </a:rPr>
              <a:t>pyramid,  red</a:t>
            </a:r>
            <a:endParaRPr lang="en-US" sz="2000" strike="sngStrike" dirty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sphere,     blue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strike="sngStrike" dirty="0" smtClean="0">
                <a:latin typeface="Calibri" pitchFamily="34" charset="0"/>
                <a:cs typeface="Calibri" pitchFamily="34" charset="0"/>
              </a:rPr>
              <a:t>cube,         red</a:t>
            </a:r>
            <a:endParaRPr lang="en-US" sz="2000" strike="sngStrike" dirty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n-US" sz="2000" strike="sngStrike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strike="sngStrike" dirty="0" smtClean="0">
                <a:latin typeface="Calibri" pitchFamily="34" charset="0"/>
                <a:cs typeface="Calibri" pitchFamily="34" charset="0"/>
              </a:rPr>
              <a:t>sphere,      green</a:t>
            </a:r>
            <a:endParaRPr lang="en-US" sz="2000" strike="sngStrik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9448800" y="3093185"/>
            <a:ext cx="2743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pyramid,  blue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pyramid,  blue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sphere,     blue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lvl="1" eaLnBrk="1" hangingPunct="1"/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cube,         blue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sphere,      blue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257802"/>
            <a:ext cx="5791200" cy="1382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5294590"/>
            <a:ext cx="5486399" cy="14277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450080"/>
            <a:ext cx="129540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0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46" grpId="0" animBg="1"/>
      <p:bldP spid="1136647" grpId="0" animBg="1"/>
      <p:bldP spid="1136649" grpId="0" animBg="1"/>
      <p:bldP spid="1136650" grpId="0" animBg="1"/>
      <p:bldP spid="1136652" grpId="0" animBg="1"/>
      <p:bldP spid="1136653" grpId="0" animBg="1"/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2"/>
          <p:cNvSpPr>
            <a:spLocks noChangeArrowheads="1"/>
          </p:cNvSpPr>
          <p:nvPr/>
        </p:nvSpPr>
        <p:spPr bwMode="auto">
          <a:xfrm>
            <a:off x="5486400" y="1600200"/>
            <a:ext cx="11430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25"/>
          <p:cNvSpPr>
            <a:spLocks noChangeArrowheads="1"/>
          </p:cNvSpPr>
          <p:nvPr/>
        </p:nvSpPr>
        <p:spPr bwMode="auto">
          <a:xfrm>
            <a:off x="2438400" y="4572000"/>
            <a:ext cx="24384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Likelihood Weighting</a:t>
            </a:r>
          </a:p>
        </p:txBody>
      </p:sp>
      <p:sp>
        <p:nvSpPr>
          <p:cNvPr id="1132566" name="Rectangle 22"/>
          <p:cNvSpPr>
            <a:spLocks noChangeArrowheads="1"/>
          </p:cNvSpPr>
          <p:nvPr/>
        </p:nvSpPr>
        <p:spPr bwMode="auto">
          <a:xfrm>
            <a:off x="2438400" y="2814638"/>
            <a:ext cx="1371600" cy="5334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3495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2" y="1295402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2438402"/>
            <a:ext cx="10572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540245"/>
              </p:ext>
            </p:extLst>
          </p:nvPr>
        </p:nvGraphicFramePr>
        <p:xfrm>
          <a:off x="5486400" y="1620838"/>
          <a:ext cx="1143000" cy="506694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253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024556"/>
              </p:ext>
            </p:extLst>
          </p:nvPr>
        </p:nvGraphicFramePr>
        <p:xfrm>
          <a:off x="2514600" y="2836863"/>
          <a:ext cx="1295400" cy="1013388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8153400" y="2814638"/>
            <a:ext cx="1371600" cy="538162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3529" name="Picture 3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740" y="2438402"/>
            <a:ext cx="10890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491785"/>
              </p:ext>
            </p:extLst>
          </p:nvPr>
        </p:nvGraphicFramePr>
        <p:xfrm>
          <a:off x="8229600" y="2836863"/>
          <a:ext cx="1295400" cy="1013388"/>
        </p:xfrm>
        <a:graphic>
          <a:graphicData uri="http://schemas.openxmlformats.org/drawingml/2006/table">
            <a:tbl>
              <a:tblPr/>
              <a:tblGrid>
                <a:gridCol w="431800"/>
                <a:gridCol w="431800"/>
                <a:gridCol w="431800"/>
              </a:tblGrid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06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3550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2"/>
            <a:ext cx="1549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736955"/>
              </p:ext>
            </p:extLst>
          </p:nvPr>
        </p:nvGraphicFramePr>
        <p:xfrm>
          <a:off x="2438400" y="4602163"/>
          <a:ext cx="2438400" cy="202724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</a:tblGrid>
              <a:tr h="25340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ctr" fontAlgn="b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5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3588" name="TextBox 39"/>
          <p:cNvSpPr txBox="1">
            <a:spLocks noChangeArrowheads="1"/>
          </p:cNvSpPr>
          <p:nvPr/>
        </p:nvSpPr>
        <p:spPr bwMode="auto">
          <a:xfrm>
            <a:off x="7696200" y="43434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  <a:cs typeface="Calibri" pitchFamily="34" charset="0"/>
              </a:rPr>
              <a:t>Samples:</a:t>
            </a:r>
          </a:p>
        </p:txBody>
      </p:sp>
      <p:sp>
        <p:nvSpPr>
          <p:cNvPr id="63589" name="TextBox 40"/>
          <p:cNvSpPr txBox="1">
            <a:spLocks noChangeArrowheads="1"/>
          </p:cNvSpPr>
          <p:nvPr/>
        </p:nvSpPr>
        <p:spPr bwMode="auto">
          <a:xfrm>
            <a:off x="8001000" y="4800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  <a:cs typeface="Calibri" pitchFamily="34" charset="0"/>
              </a:rPr>
              <a:t>+c, +s, +r, +w</a:t>
            </a:r>
          </a:p>
        </p:txBody>
      </p:sp>
      <p:sp>
        <p:nvSpPr>
          <p:cNvPr id="63590" name="TextBox 42"/>
          <p:cNvSpPr txBox="1">
            <a:spLocks noChangeArrowheads="1"/>
          </p:cNvSpPr>
          <p:nvPr/>
        </p:nvSpPr>
        <p:spPr bwMode="auto">
          <a:xfrm>
            <a:off x="8077200" y="51054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  <a:cs typeface="Calibri" pitchFamily="34" charset="0"/>
              </a:rPr>
              <a:t>…</a:t>
            </a:r>
          </a:p>
        </p:txBody>
      </p:sp>
      <p:sp>
        <p:nvSpPr>
          <p:cNvPr id="63591" name="Oval 4"/>
          <p:cNvSpPr>
            <a:spLocks noChangeArrowheads="1"/>
          </p:cNvSpPr>
          <p:nvPr/>
        </p:nvSpPr>
        <p:spPr bwMode="auto">
          <a:xfrm>
            <a:off x="5410202" y="2397127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Cloudy</a:t>
            </a:r>
          </a:p>
        </p:txBody>
      </p:sp>
      <p:sp>
        <p:nvSpPr>
          <p:cNvPr id="63592" name="Oval 5"/>
          <p:cNvSpPr>
            <a:spLocks noChangeArrowheads="1"/>
          </p:cNvSpPr>
          <p:nvPr/>
        </p:nvSpPr>
        <p:spPr bwMode="auto">
          <a:xfrm>
            <a:off x="4038602" y="3365502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Sprinkler</a:t>
            </a:r>
          </a:p>
        </p:txBody>
      </p:sp>
      <p:sp>
        <p:nvSpPr>
          <p:cNvPr id="63593" name="Oval 6"/>
          <p:cNvSpPr>
            <a:spLocks noChangeArrowheads="1"/>
          </p:cNvSpPr>
          <p:nvPr/>
        </p:nvSpPr>
        <p:spPr bwMode="auto">
          <a:xfrm>
            <a:off x="6778626" y="3387727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Rain</a:t>
            </a:r>
          </a:p>
        </p:txBody>
      </p:sp>
      <p:sp>
        <p:nvSpPr>
          <p:cNvPr id="63594" name="Oval 7"/>
          <p:cNvSpPr>
            <a:spLocks noChangeArrowheads="1"/>
          </p:cNvSpPr>
          <p:nvPr/>
        </p:nvSpPr>
        <p:spPr bwMode="auto">
          <a:xfrm>
            <a:off x="5407026" y="4378327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WetGrass</a:t>
            </a:r>
          </a:p>
        </p:txBody>
      </p:sp>
      <p:cxnSp>
        <p:nvCxnSpPr>
          <p:cNvPr id="63595" name="AutoShape 8"/>
          <p:cNvCxnSpPr>
            <a:cxnSpLocks noChangeShapeType="1"/>
            <a:stCxn id="51" idx="5"/>
            <a:endCxn id="63593" idx="1"/>
          </p:cNvCxnSpPr>
          <p:nvPr/>
        </p:nvCxnSpPr>
        <p:spPr bwMode="auto">
          <a:xfrm>
            <a:off x="6453189" y="2901952"/>
            <a:ext cx="504825" cy="5556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96" name="AutoShape 9"/>
          <p:cNvCxnSpPr>
            <a:cxnSpLocks noChangeShapeType="1"/>
            <a:stCxn id="63591" idx="3"/>
            <a:endCxn id="63592" idx="7"/>
          </p:cNvCxnSpPr>
          <p:nvPr/>
        </p:nvCxnSpPr>
        <p:spPr bwMode="auto">
          <a:xfrm flipH="1">
            <a:off x="5081588" y="2901950"/>
            <a:ext cx="50800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97" name="AutoShape 10"/>
          <p:cNvCxnSpPr>
            <a:cxnSpLocks noChangeShapeType="1"/>
            <a:stCxn id="63592" idx="5"/>
            <a:endCxn id="63594" idx="1"/>
          </p:cNvCxnSpPr>
          <p:nvPr/>
        </p:nvCxnSpPr>
        <p:spPr bwMode="auto">
          <a:xfrm>
            <a:off x="5081589" y="3870325"/>
            <a:ext cx="504825" cy="5778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598" name="AutoShape 11"/>
          <p:cNvCxnSpPr>
            <a:cxnSpLocks noChangeShapeType="1"/>
            <a:stCxn id="63593" idx="3"/>
            <a:endCxn id="63594" idx="7"/>
          </p:cNvCxnSpPr>
          <p:nvPr/>
        </p:nvCxnSpPr>
        <p:spPr bwMode="auto">
          <a:xfrm flipH="1">
            <a:off x="6450013" y="3892552"/>
            <a:ext cx="508000" cy="5556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5410202" y="2397127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Cloudy</a:t>
            </a:r>
          </a:p>
        </p:txBody>
      </p:sp>
      <p:sp>
        <p:nvSpPr>
          <p:cNvPr id="63600" name="Oval 17"/>
          <p:cNvSpPr>
            <a:spLocks noChangeArrowheads="1"/>
          </p:cNvSpPr>
          <p:nvPr/>
        </p:nvSpPr>
        <p:spPr bwMode="auto">
          <a:xfrm>
            <a:off x="4038602" y="3365502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Sprinkler</a:t>
            </a:r>
          </a:p>
        </p:txBody>
      </p:sp>
      <p:sp>
        <p:nvSpPr>
          <p:cNvPr id="53" name="Oval 18"/>
          <p:cNvSpPr>
            <a:spLocks noChangeArrowheads="1"/>
          </p:cNvSpPr>
          <p:nvPr/>
        </p:nvSpPr>
        <p:spPr bwMode="auto">
          <a:xfrm>
            <a:off x="6778626" y="3387727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Rain</a:t>
            </a:r>
          </a:p>
        </p:txBody>
      </p:sp>
      <p:sp>
        <p:nvSpPr>
          <p:cNvPr id="63602" name="Oval 19"/>
          <p:cNvSpPr>
            <a:spLocks noChangeArrowheads="1"/>
          </p:cNvSpPr>
          <p:nvPr/>
        </p:nvSpPr>
        <p:spPr bwMode="auto">
          <a:xfrm>
            <a:off x="5410202" y="4378327"/>
            <a:ext cx="1222375" cy="574675"/>
          </a:xfrm>
          <a:prstGeom prst="ellipse">
            <a:avLst/>
          </a:prstGeom>
          <a:solidFill>
            <a:srgbClr val="33CC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WetGrass</a:t>
            </a:r>
          </a:p>
        </p:txBody>
      </p:sp>
      <p:sp>
        <p:nvSpPr>
          <p:cNvPr id="63603" name="Line 23"/>
          <p:cNvSpPr>
            <a:spLocks noChangeShapeType="1"/>
          </p:cNvSpPr>
          <p:nvPr/>
        </p:nvSpPr>
        <p:spPr bwMode="auto">
          <a:xfrm flipV="1">
            <a:off x="5562600" y="4419600"/>
            <a:ext cx="609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604" name="Line 24"/>
          <p:cNvSpPr>
            <a:spLocks noChangeShapeType="1"/>
          </p:cNvSpPr>
          <p:nvPr/>
        </p:nvSpPr>
        <p:spPr bwMode="auto">
          <a:xfrm flipV="1">
            <a:off x="5943600" y="4495800"/>
            <a:ext cx="533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605" name="Line 25"/>
          <p:cNvSpPr>
            <a:spLocks noChangeShapeType="1"/>
          </p:cNvSpPr>
          <p:nvPr/>
        </p:nvSpPr>
        <p:spPr bwMode="auto">
          <a:xfrm flipV="1">
            <a:off x="4114800" y="3352800"/>
            <a:ext cx="609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606" name="Line 26"/>
          <p:cNvSpPr>
            <a:spLocks noChangeShapeType="1"/>
          </p:cNvSpPr>
          <p:nvPr/>
        </p:nvSpPr>
        <p:spPr bwMode="auto">
          <a:xfrm flipV="1">
            <a:off x="4495800" y="3429000"/>
            <a:ext cx="533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3607" name="Picture 2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2" y="5969000"/>
            <a:ext cx="10445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9" y="5969000"/>
            <a:ext cx="58261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7" y="5943600"/>
            <a:ext cx="75882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52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1132566" grpId="0" animBg="1"/>
      <p:bldP spid="31" grpId="0" animBg="1"/>
      <p:bldP spid="51" grpId="0" animBg="1"/>
      <p:bldP spid="5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Likelihood Weighting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3810000" y="1219202"/>
            <a:ext cx="4191000" cy="3174999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sz="2000" dirty="0" smtClean="0">
                <a:ea typeface="ＭＳ Ｐゴシック" pitchFamily="34" charset="-128"/>
              </a:rPr>
              <a:t>IN: evidence instantiation</a:t>
            </a:r>
          </a:p>
          <a:p>
            <a:r>
              <a:rPr lang="en-US" sz="2000" dirty="0" smtClean="0">
                <a:ea typeface="ＭＳ Ｐゴシック" pitchFamily="34" charset="-128"/>
              </a:rPr>
              <a:t>w = 1.0</a:t>
            </a:r>
          </a:p>
          <a:p>
            <a:r>
              <a:rPr lang="en-US" sz="2000" dirty="0">
                <a:ea typeface="ＭＳ Ｐゴシック" pitchFamily="34" charset="-128"/>
              </a:rPr>
              <a:t>f</a:t>
            </a:r>
            <a:r>
              <a:rPr lang="en-US" sz="2000" dirty="0" smtClean="0">
                <a:ea typeface="ＭＳ Ｐゴシック" pitchFamily="34" charset="-128"/>
              </a:rPr>
              <a:t>or </a:t>
            </a:r>
            <a:r>
              <a:rPr lang="en-US" sz="2000" dirty="0" err="1" smtClean="0">
                <a:ea typeface="ＭＳ Ｐゴシック" pitchFamily="34" charset="-128"/>
              </a:rPr>
              <a:t>i</a:t>
            </a:r>
            <a:r>
              <a:rPr lang="en-US" sz="2000" dirty="0" smtClean="0">
                <a:ea typeface="ＭＳ Ｐゴシック" pitchFamily="34" charset="-128"/>
              </a:rPr>
              <a:t>=1, 2, …, n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i</a:t>
            </a:r>
            <a:r>
              <a:rPr lang="en-US" sz="1800" dirty="0" smtClean="0">
                <a:ea typeface="ＭＳ Ｐゴシック" pitchFamily="34" charset="-128"/>
              </a:rPr>
              <a:t>f X</a:t>
            </a:r>
            <a:r>
              <a:rPr lang="en-US" sz="1800" baseline="-25000" dirty="0" smtClean="0">
                <a:ea typeface="ＭＳ Ｐゴシック" pitchFamily="34" charset="-128"/>
              </a:rPr>
              <a:t>i</a:t>
            </a:r>
            <a:r>
              <a:rPr lang="en-US" sz="1800" dirty="0" smtClean="0">
                <a:ea typeface="ＭＳ Ｐゴシック" pitchFamily="34" charset="-128"/>
              </a:rPr>
              <a:t> is an evidence variable</a:t>
            </a:r>
          </a:p>
          <a:p>
            <a:pPr lvl="2"/>
            <a:r>
              <a:rPr lang="en-US" sz="1600" dirty="0" smtClean="0">
                <a:ea typeface="ＭＳ Ｐゴシック" pitchFamily="34" charset="-128"/>
              </a:rPr>
              <a:t>X</a:t>
            </a:r>
            <a:r>
              <a:rPr lang="en-US" sz="1600" baseline="-25000" dirty="0" smtClean="0">
                <a:ea typeface="ＭＳ Ｐゴシック" pitchFamily="34" charset="-128"/>
              </a:rPr>
              <a:t>i</a:t>
            </a:r>
            <a:r>
              <a:rPr lang="en-US" sz="1600" dirty="0" smtClean="0">
                <a:ea typeface="ＭＳ Ｐゴシック" pitchFamily="34" charset="-128"/>
              </a:rPr>
              <a:t> = observation x</a:t>
            </a:r>
            <a:r>
              <a:rPr lang="en-US" sz="1600" baseline="-25000" dirty="0" smtClean="0">
                <a:ea typeface="ＭＳ Ｐゴシック" pitchFamily="34" charset="-128"/>
              </a:rPr>
              <a:t>i</a:t>
            </a:r>
            <a:r>
              <a:rPr lang="en-US" sz="1600" dirty="0" smtClean="0">
                <a:ea typeface="ＭＳ Ｐゴシック" pitchFamily="34" charset="-128"/>
              </a:rPr>
              <a:t> for X</a:t>
            </a:r>
            <a:r>
              <a:rPr lang="en-US" sz="1600" baseline="-25000" dirty="0" smtClean="0">
                <a:ea typeface="ＭＳ Ｐゴシック" pitchFamily="34" charset="-128"/>
              </a:rPr>
              <a:t>i</a:t>
            </a:r>
          </a:p>
          <a:p>
            <a:pPr lvl="2"/>
            <a:r>
              <a:rPr lang="en-US" sz="1600" dirty="0" smtClean="0">
                <a:ea typeface="ＭＳ Ｐゴシック" pitchFamily="34" charset="-128"/>
              </a:rPr>
              <a:t>Set w = w * P(x</a:t>
            </a:r>
            <a:r>
              <a:rPr lang="en-US" sz="1600" baseline="-25000" dirty="0" smtClean="0">
                <a:ea typeface="ＭＳ Ｐゴシック" pitchFamily="34" charset="-128"/>
              </a:rPr>
              <a:t>i</a:t>
            </a:r>
            <a:r>
              <a:rPr lang="en-US" sz="1600" dirty="0" smtClean="0">
                <a:ea typeface="ＭＳ Ｐゴシック" pitchFamily="34" charset="-128"/>
              </a:rPr>
              <a:t> | Parents(X</a:t>
            </a:r>
            <a:r>
              <a:rPr lang="en-US" sz="1600" baseline="-25000" dirty="0" smtClean="0">
                <a:ea typeface="ＭＳ Ｐゴシック" pitchFamily="34" charset="-128"/>
              </a:rPr>
              <a:t>i</a:t>
            </a:r>
            <a:r>
              <a:rPr lang="en-US" sz="1600" dirty="0" smtClean="0">
                <a:ea typeface="ＭＳ Ｐゴシック" pitchFamily="34" charset="-128"/>
              </a:rPr>
              <a:t>))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e</a:t>
            </a:r>
            <a:r>
              <a:rPr lang="en-US" sz="1800" dirty="0" smtClean="0">
                <a:ea typeface="ＭＳ Ｐゴシック" pitchFamily="34" charset="-128"/>
              </a:rPr>
              <a:t>lse</a:t>
            </a:r>
          </a:p>
          <a:p>
            <a:pPr lvl="2"/>
            <a:r>
              <a:rPr lang="en-US" sz="1600" dirty="0" smtClean="0">
                <a:ea typeface="ＭＳ Ｐゴシック" pitchFamily="34" charset="-128"/>
              </a:rPr>
              <a:t>Sample x</a:t>
            </a:r>
            <a:r>
              <a:rPr lang="en-US" sz="1600" baseline="-25000" dirty="0" smtClean="0">
                <a:ea typeface="ＭＳ Ｐゴシック" pitchFamily="34" charset="-128"/>
              </a:rPr>
              <a:t>i</a:t>
            </a:r>
            <a:r>
              <a:rPr lang="en-US" sz="1600" dirty="0" smtClean="0">
                <a:ea typeface="ＭＳ Ｐゴシック" pitchFamily="34" charset="-128"/>
              </a:rPr>
              <a:t> from P(X</a:t>
            </a:r>
            <a:r>
              <a:rPr lang="en-US" sz="1600" baseline="-25000" dirty="0" smtClean="0">
                <a:ea typeface="ＭＳ Ｐゴシック" pitchFamily="34" charset="-128"/>
              </a:rPr>
              <a:t>i</a:t>
            </a:r>
            <a:r>
              <a:rPr lang="en-US" sz="1600" dirty="0" smtClean="0">
                <a:ea typeface="ＭＳ Ｐゴシック" pitchFamily="34" charset="-128"/>
              </a:rPr>
              <a:t> | Parents(X</a:t>
            </a:r>
            <a:r>
              <a:rPr lang="en-US" sz="1600" baseline="-25000" dirty="0" smtClean="0">
                <a:ea typeface="ＭＳ Ｐゴシック" pitchFamily="34" charset="-128"/>
              </a:rPr>
              <a:t>i</a:t>
            </a:r>
            <a:r>
              <a:rPr lang="en-US" sz="1600" dirty="0" smtClean="0">
                <a:ea typeface="ＭＳ Ｐゴシック" pitchFamily="34" charset="-128"/>
              </a:rPr>
              <a:t>))</a:t>
            </a:r>
          </a:p>
          <a:p>
            <a:r>
              <a:rPr lang="en-US" sz="2000" dirty="0">
                <a:ea typeface="ＭＳ Ｐゴシック" pitchFamily="34" charset="-128"/>
              </a:rPr>
              <a:t>r</a:t>
            </a:r>
            <a:r>
              <a:rPr lang="en-US" sz="2000" dirty="0" smtClean="0">
                <a:ea typeface="ＭＳ Ｐゴシック" pitchFamily="34" charset="-128"/>
              </a:rPr>
              <a:t>eturn (x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  <a:r>
              <a:rPr lang="en-US" sz="2000" dirty="0" smtClean="0">
                <a:ea typeface="ＭＳ Ｐゴシック" pitchFamily="34" charset="-128"/>
              </a:rPr>
              <a:t>, x</a:t>
            </a:r>
            <a:r>
              <a:rPr lang="en-US" sz="2000" baseline="-25000" dirty="0" smtClean="0">
                <a:ea typeface="ＭＳ Ｐゴシック" pitchFamily="34" charset="-128"/>
              </a:rPr>
              <a:t>2</a:t>
            </a:r>
            <a:r>
              <a:rPr lang="en-US" sz="2000" dirty="0" smtClean="0">
                <a:ea typeface="ＭＳ Ｐゴシック" pitchFamily="34" charset="-128"/>
              </a:rPr>
              <a:t>, …, </a:t>
            </a:r>
            <a:r>
              <a:rPr lang="en-US" sz="2000" dirty="0" err="1" smtClean="0">
                <a:ea typeface="ＭＳ Ｐゴシック" pitchFamily="34" charset="-128"/>
              </a:rPr>
              <a:t>x</a:t>
            </a:r>
            <a:r>
              <a:rPr lang="en-US" sz="2000" baseline="-25000" dirty="0" err="1" smtClean="0">
                <a:ea typeface="ＭＳ Ｐゴシック" pitchFamily="34" charset="-128"/>
              </a:rPr>
              <a:t>n</a:t>
            </a:r>
            <a:r>
              <a:rPr lang="en-US" sz="2000" dirty="0" smtClean="0">
                <a:ea typeface="ＭＳ Ｐゴシック" pitchFamily="34" charset="-128"/>
              </a:rPr>
              <a:t>), 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97576"/>
            <a:ext cx="9372600" cy="2237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201160"/>
            <a:ext cx="99060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1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Likelihood Weighting</a:t>
            </a:r>
          </a:p>
        </p:txBody>
      </p:sp>
      <p:sp>
        <p:nvSpPr>
          <p:cNvPr id="113766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153400" cy="3581400"/>
          </a:xfrm>
        </p:spPr>
        <p:txBody>
          <a:bodyPr/>
          <a:lstStyle/>
          <a:p>
            <a:r>
              <a:rPr lang="en-US" sz="2000" smtClean="0">
                <a:ea typeface="ＭＳ Ｐゴシック" pitchFamily="34" charset="-128"/>
                <a:cs typeface="Calibri" pitchFamily="34" charset="0"/>
              </a:rPr>
              <a:t>Sampling distribution if z sampled and e fixed evidence</a:t>
            </a:r>
          </a:p>
          <a:p>
            <a:endParaRPr lang="en-US" sz="200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smtClean="0">
                <a:ea typeface="ＭＳ Ｐゴシック" pitchFamily="34" charset="-128"/>
                <a:cs typeface="Calibri" pitchFamily="34" charset="0"/>
              </a:rPr>
              <a:t>Now, samples have weights</a:t>
            </a:r>
          </a:p>
          <a:p>
            <a:endParaRPr lang="en-US" sz="200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smtClean="0">
              <a:ea typeface="ＭＳ Ｐゴシック" pitchFamily="34" charset="-128"/>
              <a:cs typeface="Calibri" pitchFamily="34" charset="0"/>
            </a:endParaRPr>
          </a:p>
          <a:p>
            <a:endParaRPr lang="en-US" sz="2000" smtClean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smtClean="0">
                <a:ea typeface="ＭＳ Ｐゴシック" pitchFamily="34" charset="-128"/>
                <a:cs typeface="Calibri" pitchFamily="34" charset="0"/>
              </a:rPr>
              <a:t>Together, weighted sampling distribution is consistent</a:t>
            </a:r>
          </a:p>
          <a:p>
            <a:endParaRPr lang="en-US" sz="2000" smtClean="0"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6451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2133602"/>
            <a:ext cx="4491039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67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9" y="3581400"/>
            <a:ext cx="41386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67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172202"/>
            <a:ext cx="120808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8" name="Group 30"/>
          <p:cNvGrpSpPr>
            <a:grpSpLocks/>
          </p:cNvGrpSpPr>
          <p:nvPr/>
        </p:nvGrpSpPr>
        <p:grpSpPr bwMode="auto">
          <a:xfrm>
            <a:off x="7848600" y="2438402"/>
            <a:ext cx="2438400" cy="1573213"/>
            <a:chOff x="3456" y="1414"/>
            <a:chExt cx="2496" cy="1610"/>
          </a:xfrm>
        </p:grpSpPr>
        <p:sp>
          <p:nvSpPr>
            <p:cNvPr id="64521" name="Oval 14"/>
            <p:cNvSpPr>
              <a:spLocks noChangeArrowheads="1"/>
            </p:cNvSpPr>
            <p:nvPr/>
          </p:nvSpPr>
          <p:spPr bwMode="auto">
            <a:xfrm>
              <a:off x="4320" y="1414"/>
              <a:ext cx="770" cy="3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Cloudy</a:t>
              </a:r>
            </a:p>
          </p:txBody>
        </p:sp>
        <p:sp>
          <p:nvSpPr>
            <p:cNvPr id="64522" name="Oval 15"/>
            <p:cNvSpPr>
              <a:spLocks noChangeArrowheads="1"/>
            </p:cNvSpPr>
            <p:nvPr/>
          </p:nvSpPr>
          <p:spPr bwMode="auto">
            <a:xfrm>
              <a:off x="3456" y="2024"/>
              <a:ext cx="770" cy="3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4523" name="Oval 16"/>
            <p:cNvSpPr>
              <a:spLocks noChangeArrowheads="1"/>
            </p:cNvSpPr>
            <p:nvPr/>
          </p:nvSpPr>
          <p:spPr bwMode="auto">
            <a:xfrm>
              <a:off x="5182" y="2038"/>
              <a:ext cx="770" cy="3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R</a:t>
              </a:r>
            </a:p>
          </p:txBody>
        </p:sp>
        <p:sp>
          <p:nvSpPr>
            <p:cNvPr id="64524" name="Oval 17"/>
            <p:cNvSpPr>
              <a:spLocks noChangeArrowheads="1"/>
            </p:cNvSpPr>
            <p:nvPr/>
          </p:nvSpPr>
          <p:spPr bwMode="auto">
            <a:xfrm>
              <a:off x="4318" y="2662"/>
              <a:ext cx="770" cy="3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4525" name="AutoShape 18"/>
            <p:cNvCxnSpPr>
              <a:cxnSpLocks noChangeShapeType="1"/>
              <a:stCxn id="64529" idx="5"/>
              <a:endCxn id="64523" idx="1"/>
            </p:cNvCxnSpPr>
            <p:nvPr/>
          </p:nvCxnSpPr>
          <p:spPr bwMode="auto">
            <a:xfrm>
              <a:off x="4977" y="1732"/>
              <a:ext cx="318" cy="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6" name="AutoShape 19"/>
            <p:cNvCxnSpPr>
              <a:cxnSpLocks noChangeShapeType="1"/>
              <a:stCxn id="64521" idx="3"/>
              <a:endCxn id="64522" idx="7"/>
            </p:cNvCxnSpPr>
            <p:nvPr/>
          </p:nvCxnSpPr>
          <p:spPr bwMode="auto">
            <a:xfrm flipH="1">
              <a:off x="4113" y="1732"/>
              <a:ext cx="320" cy="33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7" name="AutoShape 20"/>
            <p:cNvCxnSpPr>
              <a:cxnSpLocks noChangeShapeType="1"/>
              <a:stCxn id="64522" idx="5"/>
              <a:endCxn id="64524" idx="1"/>
            </p:cNvCxnSpPr>
            <p:nvPr/>
          </p:nvCxnSpPr>
          <p:spPr bwMode="auto">
            <a:xfrm>
              <a:off x="4113" y="2342"/>
              <a:ext cx="318" cy="36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8" name="AutoShape 21"/>
            <p:cNvCxnSpPr>
              <a:cxnSpLocks noChangeShapeType="1"/>
              <a:stCxn id="64523" idx="3"/>
              <a:endCxn id="64524" idx="7"/>
            </p:cNvCxnSpPr>
            <p:nvPr/>
          </p:nvCxnSpPr>
          <p:spPr bwMode="auto">
            <a:xfrm flipH="1">
              <a:off x="4975" y="2356"/>
              <a:ext cx="320" cy="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29" name="Oval 22"/>
            <p:cNvSpPr>
              <a:spLocks noChangeArrowheads="1"/>
            </p:cNvSpPr>
            <p:nvPr/>
          </p:nvSpPr>
          <p:spPr bwMode="auto">
            <a:xfrm>
              <a:off x="4320" y="1414"/>
              <a:ext cx="770" cy="3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64530" name="Oval 23"/>
            <p:cNvSpPr>
              <a:spLocks noChangeArrowheads="1"/>
            </p:cNvSpPr>
            <p:nvPr/>
          </p:nvSpPr>
          <p:spPr bwMode="auto">
            <a:xfrm>
              <a:off x="3456" y="2024"/>
              <a:ext cx="770" cy="362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S</a:t>
              </a:r>
            </a:p>
          </p:txBody>
        </p:sp>
        <p:sp>
          <p:nvSpPr>
            <p:cNvPr id="64531" name="Oval 25"/>
            <p:cNvSpPr>
              <a:spLocks noChangeArrowheads="1"/>
            </p:cNvSpPr>
            <p:nvPr/>
          </p:nvSpPr>
          <p:spPr bwMode="auto">
            <a:xfrm>
              <a:off x="4320" y="2662"/>
              <a:ext cx="770" cy="362"/>
            </a:xfrm>
            <a:prstGeom prst="ellipse">
              <a:avLst/>
            </a:prstGeom>
            <a:solidFill>
              <a:srgbClr val="33CC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</a:t>
              </a:r>
            </a:p>
          </p:txBody>
        </p:sp>
        <p:sp>
          <p:nvSpPr>
            <p:cNvPr id="64532" name="Line 26"/>
            <p:cNvSpPr>
              <a:spLocks noChangeShapeType="1"/>
            </p:cNvSpPr>
            <p:nvPr/>
          </p:nvSpPr>
          <p:spPr bwMode="auto">
            <a:xfrm flipV="1">
              <a:off x="4392" y="2662"/>
              <a:ext cx="384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4533" name="Line 27"/>
            <p:cNvSpPr>
              <a:spLocks noChangeShapeType="1"/>
            </p:cNvSpPr>
            <p:nvPr/>
          </p:nvSpPr>
          <p:spPr bwMode="auto">
            <a:xfrm flipV="1">
              <a:off x="4632" y="2710"/>
              <a:ext cx="336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4534" name="Line 28"/>
            <p:cNvSpPr>
              <a:spLocks noChangeShapeType="1"/>
            </p:cNvSpPr>
            <p:nvPr/>
          </p:nvSpPr>
          <p:spPr bwMode="auto">
            <a:xfrm flipV="1">
              <a:off x="3504" y="2016"/>
              <a:ext cx="384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4535" name="Line 29"/>
            <p:cNvSpPr>
              <a:spLocks noChangeShapeType="1"/>
            </p:cNvSpPr>
            <p:nvPr/>
          </p:nvSpPr>
          <p:spPr bwMode="auto">
            <a:xfrm flipV="1">
              <a:off x="3744" y="2064"/>
              <a:ext cx="336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39938" name="Picture 2" descr="\\.host\Shared Folders\Shared with PC\likelihood_weight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05388"/>
            <a:ext cx="83820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75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Likelihood Weighting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5562600" cy="2362200"/>
          </a:xfrm>
        </p:spPr>
        <p:txBody>
          <a:bodyPr/>
          <a:lstStyle/>
          <a:p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Likelihood weighting is good</a:t>
            </a:r>
          </a:p>
          <a:p>
            <a:pPr lvl="1"/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We have taken evidence into account as we generate the sample</a:t>
            </a:r>
          </a:p>
          <a:p>
            <a:pPr lvl="1"/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E.g. here, W</a:t>
            </a:r>
            <a:r>
              <a:rPr lang="ja-JP" altLang="en-US" sz="1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s value will get picked based on the evidence values of S, R</a:t>
            </a:r>
          </a:p>
          <a:p>
            <a:pPr lvl="1"/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More of our samples will reflect the state of the world suggested by the evidence</a:t>
            </a:r>
          </a:p>
          <a:p>
            <a:pPr marL="0" indent="0">
              <a:buNone/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6324600" y="1371602"/>
            <a:ext cx="5562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Likelihood weighting doesn’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t solve all our problems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Evidence influences the choice of downstream variables, but not upstream ones (C isn’</a:t>
            </a:r>
            <a:r>
              <a:rPr lang="en-US" altLang="ja-JP" sz="1800" dirty="0" smtClean="0">
                <a:latin typeface="Calibri"/>
                <a:cs typeface="Calibri"/>
              </a:rPr>
              <a:t>t more likely to get a value matching the evidence)</a:t>
            </a:r>
          </a:p>
          <a:p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We would like to consider evidence when we sample every variable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  <a:sym typeface="Wingdings" pitchFamily="2" charset="2"/>
              </a:rPr>
              <a:t> Gibbs sampling</a:t>
            </a: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97576"/>
            <a:ext cx="9372600" cy="2237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693160"/>
            <a:ext cx="1479551" cy="11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8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Gibbs Sampling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1295400"/>
            <a:ext cx="6828713" cy="54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7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Modeling </a:t>
            </a:r>
            <a:r>
              <a:rPr lang="en-US" dirty="0">
                <a:latin typeface="Arial" charset="0"/>
              </a:rPr>
              <a:t>Example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ea typeface="+mn-ea"/>
              </a:rPr>
              <a:t>There are 2 cups.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The first contains 1 penny and 1 quarter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The second contains 2 quarters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sz="2800" dirty="0" smtClean="0">
              <a:ea typeface="+mn-ea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ea typeface="+mn-ea"/>
              </a:rPr>
              <a:t>Say I pick a cup uniformly at random, then pick a coin randomly from that cup. It's a quarter (yes!).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800" dirty="0">
              <a:ea typeface="+mn-ea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ea typeface="+mn-ea"/>
              </a:rPr>
              <a:t>What is the probability that the other coin in that cup is also a quarter?</a:t>
            </a:r>
          </a:p>
        </p:txBody>
      </p:sp>
    </p:spTree>
    <p:extLst>
      <p:ext uri="{BB962C8B-B14F-4D97-AF65-F5344CB8AC3E}">
        <p14:creationId xmlns:p14="http://schemas.microsoft.com/office/powerpoint/2010/main" val="259705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Gibbs Sampling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24400"/>
          </a:xfrm>
        </p:spPr>
        <p:txBody>
          <a:bodyPr/>
          <a:lstStyle/>
          <a:p>
            <a:r>
              <a:rPr lang="en-US" sz="2000" i="1" dirty="0" smtClean="0">
                <a:ea typeface="ＭＳ Ｐゴシック" pitchFamily="34" charset="-128"/>
              </a:rPr>
              <a:t>Procedure: </a:t>
            </a:r>
            <a:r>
              <a:rPr lang="en-US" sz="2000" dirty="0" smtClean="0">
                <a:ea typeface="ＭＳ Ｐゴシック" pitchFamily="34" charset="-128"/>
              </a:rPr>
              <a:t>keep track of a full instantiation x</a:t>
            </a:r>
            <a:r>
              <a:rPr lang="en-US" sz="2000" baseline="-25000" dirty="0" smtClean="0">
                <a:ea typeface="ＭＳ Ｐゴシック" pitchFamily="34" charset="-128"/>
              </a:rPr>
              <a:t>1</a:t>
            </a:r>
            <a:r>
              <a:rPr lang="en-US" sz="2000" dirty="0" smtClean="0">
                <a:ea typeface="ＭＳ Ｐゴシック" pitchFamily="34" charset="-128"/>
              </a:rPr>
              <a:t>, x</a:t>
            </a:r>
            <a:r>
              <a:rPr lang="en-US" sz="2000" baseline="-25000" dirty="0" smtClean="0">
                <a:ea typeface="ＭＳ Ｐゴシック" pitchFamily="34" charset="-128"/>
              </a:rPr>
              <a:t>2</a:t>
            </a:r>
            <a:r>
              <a:rPr lang="en-US" sz="2000" dirty="0" smtClean="0">
                <a:ea typeface="ＭＳ Ｐゴシック" pitchFamily="34" charset="-128"/>
              </a:rPr>
              <a:t>, …, </a:t>
            </a:r>
            <a:r>
              <a:rPr lang="en-US" sz="2000" dirty="0" err="1" smtClean="0">
                <a:ea typeface="ＭＳ Ｐゴシック" pitchFamily="34" charset="-128"/>
              </a:rPr>
              <a:t>x</a:t>
            </a:r>
            <a:r>
              <a:rPr lang="en-US" sz="2000" baseline="-25000" dirty="0" err="1" smtClean="0">
                <a:ea typeface="ＭＳ Ｐゴシック" pitchFamily="34" charset="-128"/>
              </a:rPr>
              <a:t>n</a:t>
            </a:r>
            <a:r>
              <a:rPr lang="en-US" sz="2000" dirty="0" smtClean="0">
                <a:ea typeface="ＭＳ Ｐゴシック" pitchFamily="34" charset="-128"/>
              </a:rPr>
              <a:t>.   Start with an arbitrary instantiation consistent with the evidence.  Sample one variable at a time, conditioned on all the rest, but keep evidence fixed.  Keep repeating this for a long time.</a:t>
            </a:r>
          </a:p>
          <a:p>
            <a:pPr lvl="3"/>
            <a:endParaRPr lang="en-US" sz="800" i="1" dirty="0" smtClean="0">
              <a:ea typeface="ＭＳ Ｐゴシック" pitchFamily="34" charset="-128"/>
            </a:endParaRPr>
          </a:p>
          <a:p>
            <a:r>
              <a:rPr lang="en-US" sz="2000" i="1" dirty="0" smtClean="0">
                <a:ea typeface="ＭＳ Ｐゴシック" pitchFamily="34" charset="-128"/>
              </a:rPr>
              <a:t>Property: </a:t>
            </a:r>
            <a:r>
              <a:rPr lang="en-US" sz="2000" dirty="0" smtClean="0">
                <a:ea typeface="ＭＳ Ｐゴシック" pitchFamily="34" charset="-128"/>
              </a:rPr>
              <a:t>in the limit of repeating this infinitely many times the resulting sample is coming from the correct distribution</a:t>
            </a:r>
          </a:p>
          <a:p>
            <a:pPr lvl="3"/>
            <a:endParaRPr lang="en-US" sz="800" i="1" dirty="0" smtClean="0">
              <a:ea typeface="ＭＳ Ｐゴシック" pitchFamily="34" charset="-128"/>
            </a:endParaRPr>
          </a:p>
          <a:p>
            <a:r>
              <a:rPr lang="en-US" sz="2000" i="1" dirty="0" smtClean="0">
                <a:ea typeface="ＭＳ Ｐゴシック" pitchFamily="34" charset="-128"/>
              </a:rPr>
              <a:t>Rationale</a:t>
            </a:r>
            <a:r>
              <a:rPr lang="en-US" sz="2000" dirty="0" smtClean="0">
                <a:ea typeface="ＭＳ Ｐゴシック" pitchFamily="34" charset="-128"/>
              </a:rPr>
              <a:t>: both upstream and downstream variables condition on evidence.</a:t>
            </a:r>
          </a:p>
          <a:p>
            <a:pPr marL="1371531" lvl="3" indent="0">
              <a:buNone/>
            </a:pPr>
            <a:r>
              <a:rPr lang="en-US" sz="800" dirty="0" smtClean="0">
                <a:ea typeface="ＭＳ Ｐゴシック" pitchFamily="34" charset="-128"/>
              </a:rPr>
              <a:t> </a:t>
            </a:r>
            <a:endParaRPr lang="en-US" sz="800" dirty="0">
              <a:ea typeface="ＭＳ Ｐゴシック" pitchFamily="34" charset="-128"/>
            </a:endParaRPr>
          </a:p>
          <a:p>
            <a:r>
              <a:rPr lang="en-US" sz="2000" dirty="0" smtClean="0">
                <a:ea typeface="ＭＳ Ｐゴシック" pitchFamily="34" charset="-128"/>
              </a:rPr>
              <a:t>In contrast: likelihood weighting only conditions on upstream evidence, and hence weights obtained in likelihood weighting can sometimes be very small.  Sum of weights over all samples is indicative of how many </a:t>
            </a:r>
            <a:r>
              <a:rPr lang="en-US" altLang="en-US" sz="2000" dirty="0" smtClean="0">
                <a:ea typeface="ＭＳ Ｐゴシック" pitchFamily="34" charset="-128"/>
              </a:rPr>
              <a:t>“</a:t>
            </a:r>
            <a:r>
              <a:rPr lang="en-US" sz="2000" dirty="0" smtClean="0">
                <a:ea typeface="ＭＳ Ｐゴシック" pitchFamily="34" charset="-128"/>
              </a:rPr>
              <a:t>effective</a:t>
            </a:r>
            <a:r>
              <a:rPr lang="en-US" altLang="en-US" sz="2000" dirty="0" smtClean="0">
                <a:ea typeface="ＭＳ Ｐゴシック" pitchFamily="34" charset="-128"/>
              </a:rPr>
              <a:t>”</a:t>
            </a:r>
            <a:r>
              <a:rPr lang="en-US" sz="2000" dirty="0" smtClean="0">
                <a:ea typeface="ＭＳ Ｐゴシック" pitchFamily="34" charset="-128"/>
              </a:rPr>
              <a:t> samples were obtained, so want high weight.</a:t>
            </a:r>
          </a:p>
        </p:txBody>
      </p:sp>
    </p:spTree>
    <p:extLst>
      <p:ext uri="{BB962C8B-B14F-4D97-AF65-F5344CB8AC3E}">
        <p14:creationId xmlns:p14="http://schemas.microsoft.com/office/powerpoint/2010/main" val="201898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5486400" y="1371600"/>
            <a:ext cx="65278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ea typeface="ＭＳ Ｐゴシック" pitchFamily="34" charset="-128"/>
              </a:rPr>
              <a:t>Step 2: Initialize other variables 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Randomly</a:t>
            </a:r>
          </a:p>
        </p:txBody>
      </p:sp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Gibbs Sampling Example: P( S | +r)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5278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Step 1: Fix evidence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R = +r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pPr lvl="4"/>
            <a:endParaRPr lang="en-US" sz="1200" dirty="0" smtClean="0">
              <a:ea typeface="ＭＳ Ｐゴシック" pitchFamily="34" charset="-128"/>
            </a:endParaRPr>
          </a:p>
          <a:p>
            <a:pPr lvl="4"/>
            <a:endParaRPr lang="en-US" sz="12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Steps 3: Repeat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Choose a non-evidence variable X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Resample X from P( X | all other variables)</a:t>
            </a:r>
            <a:endParaRPr lang="en-US" sz="1400" dirty="0" smtClean="0">
              <a:ea typeface="ＭＳ Ｐゴシック" pitchFamily="34" charset="-128"/>
            </a:endParaRPr>
          </a:p>
          <a:p>
            <a:pPr lvl="1"/>
            <a:endParaRPr lang="en-US" sz="2000" dirty="0" smtClean="0">
              <a:ea typeface="ＭＳ Ｐゴシック" pitchFamily="34" charset="-12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505201" y="1524002"/>
            <a:ext cx="1652499" cy="1447799"/>
            <a:chOff x="7416868" y="3352800"/>
            <a:chExt cx="2870132" cy="2514600"/>
          </a:xfrm>
        </p:grpSpPr>
        <p:sp>
          <p:nvSpPr>
            <p:cNvPr id="17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8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0" name="AutoShape 6"/>
            <p:cNvCxnSpPr>
              <a:cxnSpLocks noChangeShapeType="1"/>
              <a:stCxn id="18" idx="3"/>
              <a:endCxn id="19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6"/>
            <p:cNvCxnSpPr>
              <a:cxnSpLocks noChangeShapeType="1"/>
              <a:stCxn id="17" idx="5"/>
              <a:endCxn id="19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23" name="AutoShape 6"/>
            <p:cNvCxnSpPr>
              <a:cxnSpLocks noChangeShapeType="1"/>
              <a:stCxn id="22" idx="5"/>
              <a:endCxn id="18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6"/>
            <p:cNvCxnSpPr>
              <a:cxnSpLocks noChangeShapeType="1"/>
              <a:stCxn id="22" idx="3"/>
              <a:endCxn id="17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" name="Group 39"/>
          <p:cNvGrpSpPr/>
          <p:nvPr/>
        </p:nvGrpSpPr>
        <p:grpSpPr>
          <a:xfrm>
            <a:off x="10134601" y="1524002"/>
            <a:ext cx="1652499" cy="1447799"/>
            <a:chOff x="7416868" y="3352800"/>
            <a:chExt cx="2870132" cy="2514600"/>
          </a:xfrm>
        </p:grpSpPr>
        <p:sp>
          <p:nvSpPr>
            <p:cNvPr id="41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42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43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44" name="AutoShape 6"/>
            <p:cNvCxnSpPr>
              <a:cxnSpLocks noChangeShapeType="1"/>
              <a:stCxn id="42" idx="3"/>
              <a:endCxn id="43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AutoShape 6"/>
            <p:cNvCxnSpPr>
              <a:cxnSpLocks noChangeShapeType="1"/>
              <a:stCxn id="41" idx="5"/>
              <a:endCxn id="43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47" name="AutoShape 6"/>
            <p:cNvCxnSpPr>
              <a:cxnSpLocks noChangeShapeType="1"/>
              <a:stCxn id="46" idx="5"/>
              <a:endCxn id="42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6"/>
            <p:cNvCxnSpPr>
              <a:cxnSpLocks noChangeShapeType="1"/>
              <a:stCxn id="46" idx="3"/>
              <a:endCxn id="41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0" name="Group 49"/>
          <p:cNvGrpSpPr/>
          <p:nvPr/>
        </p:nvGrpSpPr>
        <p:grpSpPr>
          <a:xfrm>
            <a:off x="304802" y="4343400"/>
            <a:ext cx="1142999" cy="1001412"/>
            <a:chOff x="7416868" y="3352800"/>
            <a:chExt cx="2870132" cy="2514600"/>
          </a:xfrm>
        </p:grpSpPr>
        <p:sp>
          <p:nvSpPr>
            <p:cNvPr id="51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52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53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54" name="AutoShape 6"/>
            <p:cNvCxnSpPr>
              <a:cxnSpLocks noChangeShapeType="1"/>
              <a:stCxn id="52" idx="3"/>
              <a:endCxn id="53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6"/>
            <p:cNvCxnSpPr>
              <a:cxnSpLocks noChangeShapeType="1"/>
              <a:stCxn id="51" idx="5"/>
              <a:endCxn id="53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57" name="AutoShape 6"/>
            <p:cNvCxnSpPr>
              <a:cxnSpLocks noChangeShapeType="1"/>
              <a:stCxn id="56" idx="5"/>
              <a:endCxn id="52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6"/>
            <p:cNvCxnSpPr>
              <a:cxnSpLocks noChangeShapeType="1"/>
              <a:stCxn id="56" idx="3"/>
              <a:endCxn id="51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" name="Group 58"/>
          <p:cNvGrpSpPr/>
          <p:nvPr/>
        </p:nvGrpSpPr>
        <p:grpSpPr>
          <a:xfrm>
            <a:off x="2286002" y="4343400"/>
            <a:ext cx="1142999" cy="1001412"/>
            <a:chOff x="7416868" y="3352800"/>
            <a:chExt cx="2870132" cy="2514600"/>
          </a:xfrm>
        </p:grpSpPr>
        <p:sp>
          <p:nvSpPr>
            <p:cNvPr id="60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61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62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63" name="AutoShape 6"/>
            <p:cNvCxnSpPr>
              <a:cxnSpLocks noChangeShapeType="1"/>
              <a:stCxn id="61" idx="3"/>
              <a:endCxn id="62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6"/>
            <p:cNvCxnSpPr>
              <a:cxnSpLocks noChangeShapeType="1"/>
              <a:stCxn id="60" idx="5"/>
              <a:endCxn id="62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66" name="AutoShape 6"/>
            <p:cNvCxnSpPr>
              <a:cxnSpLocks noChangeShapeType="1"/>
              <a:stCxn id="65" idx="5"/>
              <a:endCxn id="61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AutoShape 6"/>
            <p:cNvCxnSpPr>
              <a:cxnSpLocks noChangeShapeType="1"/>
              <a:stCxn id="65" idx="3"/>
              <a:endCxn id="60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7595" name="Straight Arrow Connector 67594"/>
          <p:cNvCxnSpPr/>
          <p:nvPr/>
        </p:nvCxnSpPr>
        <p:spPr>
          <a:xfrm>
            <a:off x="1676400" y="483648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3657600" y="483648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4191002" y="4343400"/>
            <a:ext cx="1142999" cy="1001412"/>
            <a:chOff x="7416868" y="3352800"/>
            <a:chExt cx="2870132" cy="2514600"/>
          </a:xfrm>
        </p:grpSpPr>
        <p:sp>
          <p:nvSpPr>
            <p:cNvPr id="75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76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77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78" name="AutoShape 6"/>
            <p:cNvCxnSpPr>
              <a:cxnSpLocks noChangeShapeType="1"/>
              <a:stCxn id="76" idx="3"/>
              <a:endCxn id="77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AutoShape 6"/>
            <p:cNvCxnSpPr>
              <a:cxnSpLocks noChangeShapeType="1"/>
              <a:stCxn id="75" idx="5"/>
              <a:endCxn id="77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81" name="AutoShape 6"/>
            <p:cNvCxnSpPr>
              <a:cxnSpLocks noChangeShapeType="1"/>
              <a:stCxn id="80" idx="5"/>
              <a:endCxn id="76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AutoShape 6"/>
            <p:cNvCxnSpPr>
              <a:cxnSpLocks noChangeShapeType="1"/>
              <a:stCxn id="80" idx="3"/>
              <a:endCxn id="75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3" name="Group 82"/>
          <p:cNvGrpSpPr/>
          <p:nvPr/>
        </p:nvGrpSpPr>
        <p:grpSpPr>
          <a:xfrm>
            <a:off x="6172202" y="4343400"/>
            <a:ext cx="1142999" cy="1001412"/>
            <a:chOff x="7416868" y="3352800"/>
            <a:chExt cx="2870132" cy="2514600"/>
          </a:xfrm>
        </p:grpSpPr>
        <p:sp>
          <p:nvSpPr>
            <p:cNvPr id="84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5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6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87" name="AutoShape 6"/>
            <p:cNvCxnSpPr>
              <a:cxnSpLocks noChangeShapeType="1"/>
              <a:stCxn id="85" idx="3"/>
              <a:endCxn id="86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AutoShape 6"/>
            <p:cNvCxnSpPr>
              <a:cxnSpLocks noChangeShapeType="1"/>
              <a:stCxn id="84" idx="5"/>
              <a:endCxn id="86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90" name="AutoShape 6"/>
            <p:cNvCxnSpPr>
              <a:cxnSpLocks noChangeShapeType="1"/>
              <a:stCxn id="89" idx="5"/>
              <a:endCxn id="85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6"/>
            <p:cNvCxnSpPr>
              <a:cxnSpLocks noChangeShapeType="1"/>
              <a:stCxn id="89" idx="3"/>
              <a:endCxn id="84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92" name="Straight Arrow Connector 91"/>
          <p:cNvCxnSpPr/>
          <p:nvPr/>
        </p:nvCxnSpPr>
        <p:spPr>
          <a:xfrm>
            <a:off x="5562600" y="483648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7543800" y="483648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8001002" y="4343400"/>
            <a:ext cx="1142999" cy="1001412"/>
            <a:chOff x="7416868" y="3352800"/>
            <a:chExt cx="2870132" cy="2514600"/>
          </a:xfrm>
        </p:grpSpPr>
        <p:sp>
          <p:nvSpPr>
            <p:cNvPr id="95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96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97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98" name="AutoShape 6"/>
            <p:cNvCxnSpPr>
              <a:cxnSpLocks noChangeShapeType="1"/>
              <a:stCxn id="96" idx="3"/>
              <a:endCxn id="97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AutoShape 6"/>
            <p:cNvCxnSpPr>
              <a:cxnSpLocks noChangeShapeType="1"/>
              <a:stCxn id="95" idx="5"/>
              <a:endCxn id="97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101" name="AutoShape 6"/>
            <p:cNvCxnSpPr>
              <a:cxnSpLocks noChangeShapeType="1"/>
              <a:stCxn id="100" idx="5"/>
              <a:endCxn id="96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AutoShape 6"/>
            <p:cNvCxnSpPr>
              <a:cxnSpLocks noChangeShapeType="1"/>
              <a:stCxn id="100" idx="3"/>
              <a:endCxn id="95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3" name="Group 102"/>
          <p:cNvGrpSpPr/>
          <p:nvPr/>
        </p:nvGrpSpPr>
        <p:grpSpPr>
          <a:xfrm>
            <a:off x="9982202" y="4343400"/>
            <a:ext cx="1142999" cy="1001412"/>
            <a:chOff x="7416868" y="3352800"/>
            <a:chExt cx="2870132" cy="2514600"/>
          </a:xfrm>
        </p:grpSpPr>
        <p:sp>
          <p:nvSpPr>
            <p:cNvPr id="104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05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106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107" name="AutoShape 6"/>
            <p:cNvCxnSpPr>
              <a:cxnSpLocks noChangeShapeType="1"/>
              <a:stCxn id="105" idx="3"/>
              <a:endCxn id="106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AutoShape 6"/>
            <p:cNvCxnSpPr>
              <a:cxnSpLocks noChangeShapeType="1"/>
              <a:stCxn id="104" idx="5"/>
              <a:endCxn id="106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9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110" name="AutoShape 6"/>
            <p:cNvCxnSpPr>
              <a:cxnSpLocks noChangeShapeType="1"/>
              <a:stCxn id="109" idx="5"/>
              <a:endCxn id="105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AutoShape 6"/>
            <p:cNvCxnSpPr>
              <a:cxnSpLocks noChangeShapeType="1"/>
              <a:stCxn id="109" idx="3"/>
              <a:endCxn id="104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12" name="Straight Arrow Connector 111"/>
          <p:cNvCxnSpPr/>
          <p:nvPr/>
        </p:nvCxnSpPr>
        <p:spPr>
          <a:xfrm>
            <a:off x="9372600" y="483648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11430000" y="4871892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598" name="Picture 6759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86400"/>
            <a:ext cx="3454400" cy="279400"/>
          </a:xfrm>
          <a:prstGeom prst="rect">
            <a:avLst/>
          </a:prstGeom>
        </p:spPr>
      </p:pic>
      <p:pic>
        <p:nvPicPr>
          <p:cNvPr id="67600" name="Picture 6759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4500" y="5486400"/>
            <a:ext cx="3479800" cy="279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601" name="Picture 6760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5486400"/>
            <a:ext cx="3479800" cy="279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086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Gibbs Sampling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How is this better than sampling from the full joint?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In a Bayes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 Net, sampling a variable given all the other variables (e.g. P(R|S,C,W)) is usually much easier than sampling from the full joint distribution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Only requires a join on the variable to be sampled (in this case, a join on R)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The resulting factor only depends on the variable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s parents, its children, and its children</a:t>
            </a:r>
            <a:r>
              <a:rPr lang="en-US" altLang="en-US" sz="2000" dirty="0" smtClean="0">
                <a:ea typeface="ＭＳ Ｐゴシック" pitchFamily="34" charset="-128"/>
              </a:rPr>
              <a:t>’</a:t>
            </a:r>
            <a:r>
              <a:rPr lang="en-US" sz="2000" dirty="0" smtClean="0">
                <a:ea typeface="ＭＳ Ｐゴシック" pitchFamily="34" charset="-128"/>
              </a:rPr>
              <a:t>s parents (this is often referred to as its Markov blanket)</a:t>
            </a:r>
          </a:p>
        </p:txBody>
      </p:sp>
    </p:spTree>
    <p:extLst>
      <p:ext uri="{BB962C8B-B14F-4D97-AF65-F5344CB8AC3E}">
        <p14:creationId xmlns:p14="http://schemas.microsoft.com/office/powerpoint/2010/main" val="34701455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Efficient Resampling of One Variable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>
                <a:ea typeface="ＭＳ Ｐゴシック" pitchFamily="34" charset="-128"/>
              </a:rPr>
              <a:t>S</a:t>
            </a:r>
            <a:r>
              <a:rPr lang="en-US" sz="2400" dirty="0" smtClean="0">
                <a:ea typeface="ＭＳ Ｐゴシック" pitchFamily="34" charset="-128"/>
              </a:rPr>
              <a:t>ample from P(S | +c, +r, -w)	</a:t>
            </a:r>
          </a:p>
          <a:p>
            <a:pPr lvl="1"/>
            <a:endParaRPr lang="en-US" dirty="0" smtClean="0">
              <a:ea typeface="ＭＳ Ｐゴシック" pitchFamily="34" charset="-128"/>
            </a:endParaRPr>
          </a:p>
          <a:p>
            <a:pPr lvl="1"/>
            <a:endParaRPr lang="en-US" dirty="0" smtClean="0">
              <a:ea typeface="ＭＳ Ｐゴシック" pitchFamily="34" charset="-128"/>
            </a:endParaRPr>
          </a:p>
          <a:p>
            <a:pPr lvl="1"/>
            <a:endParaRPr lang="en-US" dirty="0" smtClean="0">
              <a:ea typeface="ＭＳ Ｐゴシック" pitchFamily="34" charset="-128"/>
            </a:endParaRPr>
          </a:p>
          <a:p>
            <a:pPr lvl="1"/>
            <a:endParaRPr lang="en-US" dirty="0" smtClean="0">
              <a:ea typeface="ＭＳ Ｐゴシック" pitchFamily="34" charset="-128"/>
            </a:endParaRPr>
          </a:p>
          <a:p>
            <a:pPr lvl="1"/>
            <a:endParaRPr lang="en-US" dirty="0" smtClean="0">
              <a:ea typeface="ＭＳ Ｐゴシック" pitchFamily="34" charset="-128"/>
            </a:endParaRPr>
          </a:p>
          <a:p>
            <a:pPr lvl="1"/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Many things cancel out – only CPTs with S remain!</a:t>
            </a:r>
          </a:p>
          <a:p>
            <a:r>
              <a:rPr lang="en-US" sz="2400" dirty="0" smtClean="0">
                <a:ea typeface="ＭＳ Ｐゴシック" pitchFamily="34" charset="-128"/>
              </a:rPr>
              <a:t>More generally: only CPTs that have resampled variable need to be considered, and joined together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448800" y="1371600"/>
            <a:ext cx="1752600" cy="1535500"/>
            <a:chOff x="7416868" y="3352800"/>
            <a:chExt cx="2870132" cy="2514600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7416868" y="4267200"/>
              <a:ext cx="762000" cy="762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S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9525000" y="42672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+r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8483668" y="5105400"/>
              <a:ext cx="762000" cy="762000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W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9" name="AutoShape 6"/>
            <p:cNvCxnSpPr>
              <a:cxnSpLocks noChangeShapeType="1"/>
              <a:stCxn id="7" idx="3"/>
              <a:endCxn id="8" idx="7"/>
            </p:cNvCxnSpPr>
            <p:nvPr/>
          </p:nvCxnSpPr>
          <p:spPr bwMode="auto">
            <a:xfrm flipH="1">
              <a:off x="9134076" y="4917608"/>
              <a:ext cx="502516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6"/>
            <p:cNvCxnSpPr>
              <a:cxnSpLocks noChangeShapeType="1"/>
              <a:stCxn id="6" idx="5"/>
              <a:endCxn id="8" idx="1"/>
            </p:cNvCxnSpPr>
            <p:nvPr/>
          </p:nvCxnSpPr>
          <p:spPr bwMode="auto">
            <a:xfrm>
              <a:off x="8067276" y="4917608"/>
              <a:ext cx="527984" cy="299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8483668" y="3352800"/>
              <a:ext cx="762000" cy="762000"/>
            </a:xfrm>
            <a:prstGeom prst="ellipse">
              <a:avLst/>
            </a:prstGeom>
            <a:solidFill>
              <a:srgbClr val="00FF4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 smtClean="0">
                  <a:latin typeface="Calibri"/>
                  <a:cs typeface="Calibri"/>
                </a:rPr>
                <a:t>C</a:t>
              </a:r>
              <a:endParaRPr lang="en-US" baseline="-25000" dirty="0">
                <a:latin typeface="Calibri"/>
                <a:cs typeface="Calibri"/>
              </a:endParaRPr>
            </a:p>
          </p:txBody>
        </p:sp>
        <p:cxnSp>
          <p:nvCxnSpPr>
            <p:cNvPr id="12" name="AutoShape 6"/>
            <p:cNvCxnSpPr>
              <a:cxnSpLocks noChangeShapeType="1"/>
              <a:stCxn id="11" idx="5"/>
              <a:endCxn id="7" idx="1"/>
            </p:cNvCxnSpPr>
            <p:nvPr/>
          </p:nvCxnSpPr>
          <p:spPr bwMode="auto">
            <a:xfrm>
              <a:off x="9134076" y="4003208"/>
              <a:ext cx="502516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6"/>
            <p:cNvCxnSpPr>
              <a:cxnSpLocks noChangeShapeType="1"/>
              <a:stCxn id="11" idx="3"/>
              <a:endCxn id="6" idx="7"/>
            </p:cNvCxnSpPr>
            <p:nvPr/>
          </p:nvCxnSpPr>
          <p:spPr bwMode="auto">
            <a:xfrm flipH="1">
              <a:off x="8067276" y="4003208"/>
              <a:ext cx="527984" cy="3755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200"/>
            <a:ext cx="6644789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7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2" y="4020855"/>
            <a:ext cx="3581399" cy="2837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Bayes’ Net Sampling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5918200" cy="4729164"/>
          </a:xfrm>
        </p:spPr>
        <p:txBody>
          <a:bodyPr/>
          <a:lstStyle/>
          <a:p>
            <a:r>
              <a:rPr lang="en-US" sz="2400" dirty="0" smtClean="0"/>
              <a:t>Prior Sampling  P</a:t>
            </a:r>
          </a:p>
          <a:p>
            <a:endParaRPr lang="en-US" sz="2400" dirty="0" smtClean="0"/>
          </a:p>
          <a:p>
            <a:endParaRPr lang="en-US" sz="8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pPr lvl="8"/>
            <a:endParaRPr lang="en-US" sz="1200" dirty="0" smtClean="0"/>
          </a:p>
          <a:p>
            <a:r>
              <a:rPr lang="en-US" sz="2400" dirty="0" smtClean="0"/>
              <a:t>Likelihood Weighting  P( Q | e)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969000" y="1219200"/>
            <a:ext cx="5918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Rejection Sampling  P( Q | e )</a:t>
            </a:r>
            <a:endParaRPr lang="en-US" sz="1200" dirty="0" smtClean="0"/>
          </a:p>
          <a:p>
            <a:endParaRPr lang="en-US" sz="2400" dirty="0" smtClean="0"/>
          </a:p>
          <a:p>
            <a:endParaRPr lang="en-US" sz="8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lvl="7"/>
            <a:endParaRPr lang="en-US" sz="1200" dirty="0" smtClean="0"/>
          </a:p>
          <a:p>
            <a:r>
              <a:rPr lang="en-US" sz="2400" dirty="0" smtClean="0"/>
              <a:t>Gibbs Sampling  P( Q | e 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53000"/>
            <a:ext cx="5105400" cy="121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196455"/>
            <a:ext cx="5029200" cy="1308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2133602"/>
            <a:ext cx="5181599" cy="13184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55160"/>
            <a:ext cx="908051" cy="7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Further Reading on Gibbs Sampling*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10744200" cy="4729164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Gibbs sampling produces sample from the query distribution P( Q | e ) in limit of re-sampling infinitely often</a:t>
            </a:r>
          </a:p>
          <a:p>
            <a:pPr lvl="4"/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Gibbs sampling is a special case of more general methods called Markov chain Monte Carlo (MCMC) methods </a:t>
            </a:r>
          </a:p>
          <a:p>
            <a:pPr lvl="8"/>
            <a:endParaRPr lang="en-US" sz="1600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Metropolis-Hastings is one of the more famous MCMC methods (in fact, Gibbs sampling is a special case of Metropolis-Hastings) </a:t>
            </a:r>
          </a:p>
          <a:p>
            <a:pPr lvl="3"/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You may read about Monte Carlo methods – they</a:t>
            </a:r>
            <a:r>
              <a:rPr lang="en-US" altLang="en-US" sz="2800" dirty="0" smtClean="0">
                <a:ea typeface="ＭＳ Ｐゴシック" pitchFamily="34" charset="-128"/>
              </a:rPr>
              <a:t>’</a:t>
            </a:r>
            <a:r>
              <a:rPr lang="en-US" sz="2800" dirty="0" smtClean="0">
                <a:ea typeface="ＭＳ Ｐゴシック" pitchFamily="34" charset="-128"/>
              </a:rPr>
              <a:t>re just sampling</a:t>
            </a:r>
          </a:p>
        </p:txBody>
      </p:sp>
    </p:spTree>
    <p:extLst>
      <p:ext uri="{BB962C8B-B14F-4D97-AF65-F5344CB8AC3E}">
        <p14:creationId xmlns:p14="http://schemas.microsoft.com/office/powerpoint/2010/main" val="180508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305800" cy="1143000"/>
          </a:xfrm>
        </p:spPr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How About Particle Filtering?</a:t>
            </a:r>
          </a:p>
        </p:txBody>
      </p:sp>
      <p:sp>
        <p:nvSpPr>
          <p:cNvPr id="77828" name="TextBox 24"/>
          <p:cNvSpPr txBox="1">
            <a:spLocks noChangeArrowheads="1"/>
          </p:cNvSpPr>
          <p:nvPr/>
        </p:nvSpPr>
        <p:spPr bwMode="auto">
          <a:xfrm>
            <a:off x="1295400" y="4810127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77884" name="Group 37"/>
          <p:cNvGrpSpPr>
            <a:grpSpLocks/>
          </p:cNvGrpSpPr>
          <p:nvPr/>
        </p:nvGrpSpPr>
        <p:grpSpPr bwMode="auto">
          <a:xfrm rot="16200000">
            <a:off x="838541" y="3090524"/>
            <a:ext cx="1566862" cy="1567543"/>
            <a:chOff x="6324600" y="4419600"/>
            <a:chExt cx="2057400" cy="2057400"/>
          </a:xfrm>
        </p:grpSpPr>
        <p:grpSp>
          <p:nvGrpSpPr>
            <p:cNvPr id="77907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7918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919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920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921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922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923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924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925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926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77908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09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10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11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12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13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14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15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16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17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Isosceles Triangle 46"/>
          <p:cNvSpPr/>
          <p:nvPr/>
        </p:nvSpPr>
        <p:spPr bwMode="auto">
          <a:xfrm rot="16200000" flipV="1">
            <a:off x="2736056" y="3729833"/>
            <a:ext cx="639762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grpSp>
        <p:nvGrpSpPr>
          <p:cNvPr id="77886" name="Group 4"/>
          <p:cNvGrpSpPr>
            <a:grpSpLocks/>
          </p:cNvGrpSpPr>
          <p:nvPr/>
        </p:nvGrpSpPr>
        <p:grpSpPr bwMode="auto">
          <a:xfrm rot="16200000">
            <a:off x="3581741" y="3090524"/>
            <a:ext cx="1566862" cy="1567543"/>
            <a:chOff x="3984" y="1056"/>
            <a:chExt cx="1296" cy="1296"/>
          </a:xfrm>
        </p:grpSpPr>
        <p:sp>
          <p:nvSpPr>
            <p:cNvPr id="77898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899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00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01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02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03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04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05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906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77887" name="Oval 14"/>
          <p:cNvSpPr>
            <a:spLocks noChangeArrowheads="1"/>
          </p:cNvSpPr>
          <p:nvPr/>
        </p:nvSpPr>
        <p:spPr bwMode="auto">
          <a:xfrm rot="16200000">
            <a:off x="4742568" y="3845253"/>
            <a:ext cx="116064" cy="116115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77888" name="Oval 15"/>
          <p:cNvSpPr>
            <a:spLocks noChangeArrowheads="1"/>
          </p:cNvSpPr>
          <p:nvPr/>
        </p:nvSpPr>
        <p:spPr bwMode="auto">
          <a:xfrm rot="16200000">
            <a:off x="4916740" y="3729189"/>
            <a:ext cx="116064" cy="116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77889" name="Oval 16"/>
          <p:cNvSpPr>
            <a:spLocks noChangeArrowheads="1"/>
          </p:cNvSpPr>
          <p:nvPr/>
        </p:nvSpPr>
        <p:spPr bwMode="auto">
          <a:xfrm rot="16200000">
            <a:off x="4916740" y="3961317"/>
            <a:ext cx="116064" cy="116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77890" name="Oval 17"/>
          <p:cNvSpPr>
            <a:spLocks noChangeArrowheads="1"/>
          </p:cNvSpPr>
          <p:nvPr/>
        </p:nvSpPr>
        <p:spPr bwMode="auto">
          <a:xfrm rot="16200000">
            <a:off x="4858683" y="3206902"/>
            <a:ext cx="116064" cy="116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77891" name="Oval 18"/>
          <p:cNvSpPr>
            <a:spLocks noChangeArrowheads="1"/>
          </p:cNvSpPr>
          <p:nvPr/>
        </p:nvSpPr>
        <p:spPr bwMode="auto">
          <a:xfrm rot="16200000">
            <a:off x="4336168" y="3845253"/>
            <a:ext cx="116064" cy="116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77892" name="Oval 19"/>
          <p:cNvSpPr>
            <a:spLocks noChangeArrowheads="1"/>
          </p:cNvSpPr>
          <p:nvPr/>
        </p:nvSpPr>
        <p:spPr bwMode="auto">
          <a:xfrm rot="16200000">
            <a:off x="4858683" y="4367540"/>
            <a:ext cx="116064" cy="116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77893" name="Oval 20"/>
          <p:cNvSpPr>
            <a:spLocks noChangeArrowheads="1"/>
          </p:cNvSpPr>
          <p:nvPr/>
        </p:nvSpPr>
        <p:spPr bwMode="auto">
          <a:xfrm rot="16200000">
            <a:off x="3813655" y="3322965"/>
            <a:ext cx="116064" cy="116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77894" name="Oval 21"/>
          <p:cNvSpPr>
            <a:spLocks noChangeArrowheads="1"/>
          </p:cNvSpPr>
          <p:nvPr/>
        </p:nvSpPr>
        <p:spPr bwMode="auto">
          <a:xfrm rot="16200000">
            <a:off x="4858683" y="3380997"/>
            <a:ext cx="116064" cy="116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77895" name="Oval 22"/>
          <p:cNvSpPr>
            <a:spLocks noChangeArrowheads="1"/>
          </p:cNvSpPr>
          <p:nvPr/>
        </p:nvSpPr>
        <p:spPr bwMode="auto">
          <a:xfrm rot="16200000">
            <a:off x="4336168" y="3380997"/>
            <a:ext cx="116064" cy="116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77896" name="Oval 23"/>
          <p:cNvSpPr>
            <a:spLocks noChangeArrowheads="1"/>
          </p:cNvSpPr>
          <p:nvPr/>
        </p:nvSpPr>
        <p:spPr bwMode="auto">
          <a:xfrm rot="16200000">
            <a:off x="4336168" y="3206902"/>
            <a:ext cx="116064" cy="1161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68" name="Shape 67"/>
          <p:cNvCxnSpPr>
            <a:stCxn id="77912" idx="4"/>
            <a:endCxn id="77887" idx="6"/>
          </p:cNvCxnSpPr>
          <p:nvPr/>
        </p:nvCxnSpPr>
        <p:spPr bwMode="auto">
          <a:xfrm>
            <a:off x="2289629" y="3206929"/>
            <a:ext cx="2510971" cy="638351"/>
          </a:xfrm>
          <a:prstGeom prst="curvedConnector2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723044" y="2227365"/>
            <a:ext cx="1566862" cy="3293867"/>
            <a:chOff x="6400800" y="2001858"/>
            <a:chExt cx="2057400" cy="4322742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15726" y="3224532"/>
              <a:ext cx="840054" cy="38125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77860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7875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76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77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78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79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80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81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82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83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77861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7867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68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69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70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71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72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73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74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77862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77863" name="Group 45"/>
            <p:cNvGrpSpPr>
              <a:grpSpLocks/>
            </p:cNvGrpSpPr>
            <p:nvPr/>
          </p:nvGrpSpPr>
          <p:grpSpPr bwMode="auto">
            <a:xfrm>
              <a:off x="7291478" y="2001858"/>
              <a:ext cx="862023" cy="3790991"/>
              <a:chOff x="4641" y="1261"/>
              <a:chExt cx="543" cy="2388"/>
            </a:xfrm>
          </p:grpSpPr>
          <p:sp>
            <p:nvSpPr>
              <p:cNvPr id="77865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77866" name="AutoShape 47"/>
              <p:cNvCxnSpPr>
                <a:cxnSpLocks noChangeShapeType="1"/>
                <a:stCxn id="77887" idx="4"/>
                <a:endCxn id="77867" idx="0"/>
              </p:cNvCxnSpPr>
              <p:nvPr/>
            </p:nvCxnSpPr>
            <p:spPr bwMode="auto">
              <a:xfrm rot="5400000" flipV="1">
                <a:off x="3479" y="2423"/>
                <a:ext cx="2388" cy="63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7864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9309101" y="2620964"/>
            <a:ext cx="1566862" cy="2506663"/>
            <a:chOff x="6400800" y="3033471"/>
            <a:chExt cx="2057400" cy="3291129"/>
          </a:xfrm>
        </p:grpSpPr>
        <p:grpSp>
          <p:nvGrpSpPr>
            <p:cNvPr id="77838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7850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51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52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53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54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55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56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57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858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77839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840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841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842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843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844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845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846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847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7848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15725" y="3033471"/>
              <a:ext cx="840054" cy="38142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77832" name="TextBox 163"/>
          <p:cNvSpPr txBox="1">
            <a:spLocks noChangeArrowheads="1"/>
          </p:cNvSpPr>
          <p:nvPr/>
        </p:nvSpPr>
        <p:spPr bwMode="auto">
          <a:xfrm>
            <a:off x="2133600" y="2524125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Elapse</a:t>
            </a:r>
          </a:p>
        </p:txBody>
      </p:sp>
      <p:sp>
        <p:nvSpPr>
          <p:cNvPr id="77833" name="TextBox 164"/>
          <p:cNvSpPr txBox="1">
            <a:spLocks noChangeArrowheads="1"/>
          </p:cNvSpPr>
          <p:nvPr/>
        </p:nvSpPr>
        <p:spPr bwMode="auto">
          <a:xfrm>
            <a:off x="5029200" y="2524125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77834" name="TextBox 165"/>
          <p:cNvSpPr txBox="1">
            <a:spLocks noChangeArrowheads="1"/>
          </p:cNvSpPr>
          <p:nvPr/>
        </p:nvSpPr>
        <p:spPr bwMode="auto">
          <a:xfrm>
            <a:off x="8153400" y="2524125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3962400" y="4810127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934200" y="4810127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982200" y="4810126"/>
            <a:ext cx="1371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grpSp>
        <p:nvGrpSpPr>
          <p:cNvPr id="102" name="Group 17"/>
          <p:cNvGrpSpPr>
            <a:grpSpLocks/>
          </p:cNvGrpSpPr>
          <p:nvPr/>
        </p:nvGrpSpPr>
        <p:grpSpPr bwMode="auto">
          <a:xfrm>
            <a:off x="8305800" y="110067"/>
            <a:ext cx="2133600" cy="785593"/>
            <a:chOff x="4800" y="1056"/>
            <a:chExt cx="912" cy="336"/>
          </a:xfrm>
        </p:grpSpPr>
        <p:sp>
          <p:nvSpPr>
            <p:cNvPr id="103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Times New Roman" charset="0"/>
                  <a:cs typeface="Times New Roman" charset="0"/>
                </a:rPr>
                <a:t>X</a:t>
              </a:r>
              <a:r>
                <a:rPr lang="en-US" sz="2400" baseline="-25000" dirty="0">
                  <a:latin typeface="Times New Roman" charset="0"/>
                  <a:cs typeface="Times New Roman" charset="0"/>
                </a:rPr>
                <a:t>2</a:t>
              </a:r>
            </a:p>
          </p:txBody>
        </p:sp>
        <p:cxnSp>
          <p:nvCxnSpPr>
            <p:cNvPr id="104" name="AutoShape 14"/>
            <p:cNvCxnSpPr>
              <a:cxnSpLocks noChangeShapeType="1"/>
              <a:stCxn id="105" idx="6"/>
              <a:endCxn id="103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5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Times New Roman" charset="0"/>
                  <a:cs typeface="Times New Roman" charset="0"/>
                </a:rPr>
                <a:t>X</a:t>
              </a:r>
              <a:r>
                <a:rPr lang="en-US" sz="2400" baseline="-25000" dirty="0">
                  <a:latin typeface="Times New Roman" charset="0"/>
                  <a:cs typeface="Times New Roman" charset="0"/>
                </a:rPr>
                <a:t>1</a:t>
              </a:r>
            </a:p>
          </p:txBody>
        </p:sp>
      </p:grpSp>
      <p:grpSp>
        <p:nvGrpSpPr>
          <p:cNvPr id="107" name="Group 25"/>
          <p:cNvGrpSpPr>
            <a:grpSpLocks/>
          </p:cNvGrpSpPr>
          <p:nvPr/>
        </p:nvGrpSpPr>
        <p:grpSpPr bwMode="auto">
          <a:xfrm>
            <a:off x="9663290" y="110070"/>
            <a:ext cx="776111" cy="2328330"/>
            <a:chOff x="5256" y="2199"/>
            <a:chExt cx="336" cy="1008"/>
          </a:xfrm>
        </p:grpSpPr>
        <p:sp>
          <p:nvSpPr>
            <p:cNvPr id="108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Times New Roman" charset="0"/>
                  <a:cs typeface="Times New Roman" charset="0"/>
                </a:rPr>
                <a:t>X</a:t>
              </a:r>
              <a:r>
                <a:rPr lang="en-US" sz="2400" baseline="-25000" dirty="0">
                  <a:latin typeface="Times New Roman" charset="0"/>
                  <a:cs typeface="Times New Roman" charset="0"/>
                </a:rPr>
                <a:t>2</a:t>
              </a:r>
              <a:endParaRPr lang="en-US" sz="1400" baseline="-25000" dirty="0">
                <a:latin typeface="Times New Roman" charset="0"/>
                <a:cs typeface="Times New Roman" charset="0"/>
              </a:endParaRPr>
            </a:p>
          </p:txBody>
        </p:sp>
        <p:cxnSp>
          <p:nvCxnSpPr>
            <p:cNvPr id="109" name="AutoShape 19"/>
            <p:cNvCxnSpPr>
              <a:cxnSpLocks noChangeShapeType="1"/>
              <a:stCxn id="108" idx="4"/>
              <a:endCxn id="110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Times New Roman" charset="0"/>
                  <a:cs typeface="Times New Roman" charset="0"/>
                </a:rPr>
                <a:t>E</a:t>
              </a:r>
              <a:r>
                <a:rPr lang="en-US" sz="2400" baseline="-25000" dirty="0">
                  <a:latin typeface="Times New Roman" charset="0"/>
                  <a:cs typeface="Times New Roman" charset="0"/>
                </a:rPr>
                <a:t>2</a:t>
              </a:r>
              <a:endParaRPr lang="en-US" sz="1400" baseline="-25000" dirty="0"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3" name="Left Brace 2"/>
          <p:cNvSpPr/>
          <p:nvPr/>
        </p:nvSpPr>
        <p:spPr>
          <a:xfrm>
            <a:off x="4191000" y="-1371600"/>
            <a:ext cx="533400" cy="7391400"/>
          </a:xfrm>
          <a:prstGeom prst="leftBrace">
            <a:avLst/>
          </a:prstGeom>
          <a:ln>
            <a:solidFill>
              <a:srgbClr val="FF0000"/>
            </a:solidFill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12906" y="1447800"/>
            <a:ext cx="260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= likelihood weighting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1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/>
      <p:bldP spid="17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Particle Filtering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10744200" cy="4729164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Particle filtering operates on ensemble of samples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Performs likelihood weighting for each individual sample to elapse time and incorporate evidence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Resamples from the weighted ensemble of samples to focus computation for the next time step where most of the probability mass is estimated to be</a:t>
            </a:r>
            <a:endParaRPr lang="en-US" sz="20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114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Markov Chain Monte Carlo*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219200" y="1417639"/>
            <a:ext cx="8839200" cy="4525963"/>
          </a:xfrm>
        </p:spPr>
        <p:txBody>
          <a:bodyPr/>
          <a:lstStyle/>
          <a:p>
            <a:r>
              <a:rPr lang="en-US" sz="2400" i="1" dirty="0" smtClean="0">
                <a:ea typeface="ＭＳ Ｐゴシック" pitchFamily="34" charset="-128"/>
              </a:rPr>
              <a:t>Idea</a:t>
            </a:r>
            <a:r>
              <a:rPr lang="en-US" sz="2400" dirty="0" smtClean="0">
                <a:ea typeface="ＭＳ Ｐゴシック" pitchFamily="34" charset="-128"/>
              </a:rPr>
              <a:t>: instead of sampling from scratch, create samples that are each like the last one.</a:t>
            </a:r>
          </a:p>
          <a:p>
            <a:pPr lvl="2"/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400" i="1" dirty="0" smtClean="0">
                <a:ea typeface="ＭＳ Ｐゴシック" pitchFamily="34" charset="-128"/>
              </a:rPr>
              <a:t>Procedure</a:t>
            </a:r>
            <a:r>
              <a:rPr lang="en-US" sz="2400" dirty="0" smtClean="0">
                <a:ea typeface="ＭＳ Ｐゴシック" pitchFamily="34" charset="-128"/>
              </a:rPr>
              <a:t>: resample one variable at a time, conditioned on all the rest, but keep evidence fixed.  E.g., for P(</a:t>
            </a:r>
            <a:r>
              <a:rPr lang="en-US" sz="2400" dirty="0" err="1" smtClean="0">
                <a:ea typeface="ＭＳ Ｐゴシック" pitchFamily="34" charset="-128"/>
              </a:rPr>
              <a:t>b|c</a:t>
            </a:r>
            <a:r>
              <a:rPr lang="en-US" sz="2400" dirty="0" smtClean="0">
                <a:ea typeface="ＭＳ Ｐゴシック" pitchFamily="34" charset="-128"/>
              </a:rPr>
              <a:t>):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i="1" dirty="0" smtClean="0">
                <a:ea typeface="ＭＳ Ｐゴシック" pitchFamily="34" charset="-128"/>
              </a:rPr>
              <a:t>Properties</a:t>
            </a:r>
            <a:r>
              <a:rPr lang="en-US" sz="2400" dirty="0" smtClean="0">
                <a:ea typeface="ＭＳ Ｐゴシック" pitchFamily="34" charset="-128"/>
              </a:rPr>
              <a:t>: Now samples are not independent (in fact they</a:t>
            </a:r>
            <a:r>
              <a:rPr lang="ja-JP" altLang="en-US" sz="2400" dirty="0" smtClean="0">
                <a:ea typeface="ＭＳ Ｐゴシック" pitchFamily="34" charset="-128"/>
              </a:rPr>
              <a:t>’</a:t>
            </a:r>
            <a:r>
              <a:rPr lang="en-US" altLang="ja-JP" sz="2400" dirty="0" smtClean="0">
                <a:ea typeface="ＭＳ Ｐゴシック" pitchFamily="34" charset="-128"/>
              </a:rPr>
              <a:t>re nearly identical), but sample averages are still consistent estimators!</a:t>
            </a:r>
          </a:p>
          <a:p>
            <a:pPr lvl="2"/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400" i="1" dirty="0" smtClean="0">
                <a:ea typeface="ＭＳ Ｐゴシック" pitchFamily="34" charset="-128"/>
              </a:rPr>
              <a:t>What</a:t>
            </a:r>
            <a:r>
              <a:rPr lang="ja-JP" altLang="en-US" sz="2400" i="1" dirty="0" smtClean="0">
                <a:ea typeface="ＭＳ Ｐゴシック" pitchFamily="34" charset="-128"/>
              </a:rPr>
              <a:t>’</a:t>
            </a:r>
            <a:r>
              <a:rPr lang="en-US" altLang="ja-JP" sz="2400" i="1" dirty="0" smtClean="0">
                <a:ea typeface="ＭＳ Ｐゴシック" pitchFamily="34" charset="-128"/>
              </a:rPr>
              <a:t>s the point</a:t>
            </a:r>
            <a:r>
              <a:rPr lang="en-US" altLang="ja-JP" sz="2400" dirty="0" smtClean="0">
                <a:ea typeface="ＭＳ Ｐゴシック" pitchFamily="34" charset="-128"/>
              </a:rPr>
              <a:t>: both upstream and downstream variables condition on evidence.</a:t>
            </a:r>
            <a:endParaRPr lang="en-US" sz="2400" dirty="0" smtClean="0">
              <a:ea typeface="ＭＳ Ｐゴシック" pitchFamily="34" charset="-128"/>
            </a:endParaRPr>
          </a:p>
        </p:txBody>
      </p:sp>
      <p:sp>
        <p:nvSpPr>
          <p:cNvPr id="71684" name="Oval 4"/>
          <p:cNvSpPr>
            <a:spLocks noChangeArrowheads="1"/>
          </p:cNvSpPr>
          <p:nvPr/>
        </p:nvSpPr>
        <p:spPr bwMode="auto">
          <a:xfrm>
            <a:off x="2286000" y="356711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+a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5" name="Oval 5"/>
          <p:cNvSpPr>
            <a:spLocks noChangeArrowheads="1"/>
          </p:cNvSpPr>
          <p:nvPr/>
        </p:nvSpPr>
        <p:spPr bwMode="auto">
          <a:xfrm>
            <a:off x="3048000" y="356711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+c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686" name="AutoShape 6"/>
          <p:cNvCxnSpPr>
            <a:cxnSpLocks noChangeShapeType="1"/>
            <a:stCxn id="71684" idx="6"/>
            <a:endCxn id="71685" idx="2"/>
          </p:cNvCxnSpPr>
          <p:nvPr/>
        </p:nvCxnSpPr>
        <p:spPr bwMode="auto">
          <a:xfrm>
            <a:off x="2819400" y="3833812"/>
            <a:ext cx="2286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87" name="Oval 11"/>
          <p:cNvSpPr>
            <a:spLocks noChangeArrowheads="1"/>
          </p:cNvSpPr>
          <p:nvPr/>
        </p:nvSpPr>
        <p:spPr bwMode="auto">
          <a:xfrm>
            <a:off x="1524000" y="356711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+b</a:t>
            </a:r>
          </a:p>
        </p:txBody>
      </p:sp>
      <p:cxnSp>
        <p:nvCxnSpPr>
          <p:cNvPr id="71688" name="AutoShape 12"/>
          <p:cNvCxnSpPr>
            <a:cxnSpLocks noChangeShapeType="1"/>
            <a:stCxn id="71687" idx="6"/>
            <a:endCxn id="71684" idx="2"/>
          </p:cNvCxnSpPr>
          <p:nvPr/>
        </p:nvCxnSpPr>
        <p:spPr bwMode="auto">
          <a:xfrm>
            <a:off x="2057400" y="3833812"/>
            <a:ext cx="2286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0" name="Oval 18"/>
          <p:cNvSpPr>
            <a:spLocks noChangeArrowheads="1"/>
          </p:cNvSpPr>
          <p:nvPr/>
        </p:nvSpPr>
        <p:spPr bwMode="auto">
          <a:xfrm>
            <a:off x="5105400" y="355123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+a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5867400" y="355123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+c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612" name="AutoShape 6"/>
          <p:cNvCxnSpPr>
            <a:cxnSpLocks noChangeShapeType="1"/>
            <a:stCxn id="25610" idx="6"/>
            <a:endCxn id="25611" idx="2"/>
          </p:cNvCxnSpPr>
          <p:nvPr/>
        </p:nvCxnSpPr>
        <p:spPr bwMode="auto">
          <a:xfrm>
            <a:off x="5638800" y="3817937"/>
            <a:ext cx="2286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3" name="Oval 11"/>
          <p:cNvSpPr>
            <a:spLocks noChangeArrowheads="1"/>
          </p:cNvSpPr>
          <p:nvPr/>
        </p:nvSpPr>
        <p:spPr bwMode="auto">
          <a:xfrm>
            <a:off x="4343400" y="355123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cxnSp>
        <p:nvCxnSpPr>
          <p:cNvPr id="25614" name="AutoShape 12"/>
          <p:cNvCxnSpPr>
            <a:cxnSpLocks noChangeShapeType="1"/>
            <a:stCxn id="25613" idx="6"/>
            <a:endCxn id="25610" idx="2"/>
          </p:cNvCxnSpPr>
          <p:nvPr/>
        </p:nvCxnSpPr>
        <p:spPr bwMode="auto">
          <a:xfrm>
            <a:off x="4876800" y="3817937"/>
            <a:ext cx="2286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5" name="Oval 23"/>
          <p:cNvSpPr>
            <a:spLocks noChangeArrowheads="1"/>
          </p:cNvSpPr>
          <p:nvPr/>
        </p:nvSpPr>
        <p:spPr bwMode="auto">
          <a:xfrm>
            <a:off x="7772400" y="355123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16" name="Oval 24"/>
          <p:cNvSpPr>
            <a:spLocks noChangeArrowheads="1"/>
          </p:cNvSpPr>
          <p:nvPr/>
        </p:nvSpPr>
        <p:spPr bwMode="auto">
          <a:xfrm>
            <a:off x="8534400" y="355123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+c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617" name="AutoShape 6"/>
          <p:cNvCxnSpPr>
            <a:cxnSpLocks noChangeShapeType="1"/>
            <a:stCxn id="25615" idx="6"/>
            <a:endCxn id="25616" idx="2"/>
          </p:cNvCxnSpPr>
          <p:nvPr/>
        </p:nvCxnSpPr>
        <p:spPr bwMode="auto">
          <a:xfrm>
            <a:off x="8305800" y="3817937"/>
            <a:ext cx="2286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8" name="Oval 11"/>
          <p:cNvSpPr>
            <a:spLocks noChangeArrowheads="1"/>
          </p:cNvSpPr>
          <p:nvPr/>
        </p:nvSpPr>
        <p:spPr bwMode="auto">
          <a:xfrm>
            <a:off x="7010400" y="355123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cxnSp>
        <p:nvCxnSpPr>
          <p:cNvPr id="25619" name="AutoShape 12"/>
          <p:cNvCxnSpPr>
            <a:cxnSpLocks noChangeShapeType="1"/>
            <a:stCxn id="25618" idx="6"/>
            <a:endCxn id="25615" idx="2"/>
          </p:cNvCxnSpPr>
          <p:nvPr/>
        </p:nvCxnSpPr>
        <p:spPr bwMode="auto">
          <a:xfrm>
            <a:off x="7543800" y="3817937"/>
            <a:ext cx="2286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stCxn id="71684" idx="7"/>
            <a:endCxn id="71684" idx="3"/>
          </p:cNvCxnSpPr>
          <p:nvPr/>
        </p:nvCxnSpPr>
        <p:spPr>
          <a:xfrm rot="16200000" flipH="1" flipV="1">
            <a:off x="2363789" y="3644902"/>
            <a:ext cx="377825" cy="377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71685" idx="7"/>
            <a:endCxn id="71685" idx="3"/>
          </p:cNvCxnSpPr>
          <p:nvPr/>
        </p:nvCxnSpPr>
        <p:spPr>
          <a:xfrm rot="16200000" flipH="1" flipV="1">
            <a:off x="3125789" y="3644902"/>
            <a:ext cx="377825" cy="377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5613" idx="7"/>
            <a:endCxn id="25613" idx="3"/>
          </p:cNvCxnSpPr>
          <p:nvPr/>
        </p:nvCxnSpPr>
        <p:spPr>
          <a:xfrm rot="16200000" flipH="1" flipV="1">
            <a:off x="4421189" y="3629027"/>
            <a:ext cx="377825" cy="377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5611" idx="7"/>
            <a:endCxn id="25611" idx="3"/>
          </p:cNvCxnSpPr>
          <p:nvPr/>
        </p:nvCxnSpPr>
        <p:spPr>
          <a:xfrm rot="16200000" flipH="1" flipV="1">
            <a:off x="5945189" y="3629027"/>
            <a:ext cx="377825" cy="377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5618" idx="7"/>
            <a:endCxn id="25618" idx="3"/>
          </p:cNvCxnSpPr>
          <p:nvPr/>
        </p:nvCxnSpPr>
        <p:spPr>
          <a:xfrm rot="16200000" flipH="1" flipV="1">
            <a:off x="7088189" y="3629027"/>
            <a:ext cx="377825" cy="377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5615" idx="7"/>
            <a:endCxn id="25615" idx="3"/>
          </p:cNvCxnSpPr>
          <p:nvPr/>
        </p:nvCxnSpPr>
        <p:spPr>
          <a:xfrm rot="16200000" flipH="1" flipV="1">
            <a:off x="7850189" y="3629027"/>
            <a:ext cx="377825" cy="377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524000" y="3567112"/>
            <a:ext cx="533400" cy="53340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05400" y="3567112"/>
            <a:ext cx="533400" cy="53340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534400" y="3567112"/>
            <a:ext cx="533400" cy="53340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0089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 animBg="1"/>
      <p:bldP spid="25611" grpId="0" animBg="1"/>
      <p:bldP spid="25613" grpId="0" animBg="1"/>
      <p:bldP spid="25615" grpId="0" animBg="1"/>
      <p:bldP spid="25616" grpId="0" animBg="1"/>
      <p:bldP spid="25618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en-US" altLang="en-US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048000" y="1447800"/>
            <a:ext cx="6324600" cy="4729164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Representation</a:t>
            </a:r>
          </a:p>
          <a:p>
            <a:pPr lvl="6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2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Conditional Independences</a:t>
            </a:r>
          </a:p>
          <a:p>
            <a:pPr lvl="8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2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Probabilistic Inference</a:t>
            </a:r>
          </a:p>
          <a:p>
            <a:pPr lvl="7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Enumeration (exact, exponential complexity)</a:t>
            </a:r>
          </a:p>
          <a:p>
            <a:pPr lvl="6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Variable elimination (exact, worst-case exponential complexity, often better)</a:t>
            </a:r>
          </a:p>
          <a:p>
            <a:pPr lvl="6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Inference is NP-complete</a:t>
            </a:r>
          </a:p>
          <a:p>
            <a:pPr lvl="5"/>
            <a:endParaRPr lang="en-US" sz="9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Sampling (approximate)</a:t>
            </a:r>
          </a:p>
          <a:p>
            <a:pPr lvl="5"/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3"/>
            <a:endParaRPr lang="en-US" sz="2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Learning Bayes</a:t>
            </a:r>
            <a:r>
              <a:rPr lang="en-US" altLang="en-US" sz="24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37593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37593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00800" y="1447802"/>
            <a:ext cx="5410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Examples:</a:t>
            </a:r>
          </a:p>
          <a:p>
            <a:pPr lvl="8">
              <a:lnSpc>
                <a:spcPct val="9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Posterior probability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Most likely explanation: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Inference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2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Inference: calculating some useful quantity from a joint probability distribution</a:t>
            </a:r>
          </a:p>
          <a:p>
            <a:pPr lvl="8">
              <a:lnSpc>
                <a:spcPct val="90000"/>
              </a:lnSpc>
            </a:pPr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9459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2"/>
            <a:ext cx="3733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2"/>
            <a:ext cx="4413251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4367515"/>
            <a:ext cx="10285809" cy="2477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mbox{argmax}_q \,\, P(Q = q| E_1 = e_1 \ldots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294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E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0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6"/>
  <p:tag name="PICTUREFILESIZE" val="560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,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2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|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"/>
  <p:tag name="PICTUREFILESIZE" val="42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9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 | 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416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P(B |j,m) \propto P(B, j, m)&#10;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1111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B |j,m) &amp; \propto &amp; P(B, j, m) \\&#10;&amp; = &amp; \sum_{e, a} P(B, j, m, e, a) \\&#10;&amp; = &amp; \sum_{e,a} P(B) P(e) P( a | B, e) P( j | a) P(m | a) \\&#10;&amp; = &amp; \sum_{e} P(B) P(e) \sum_a P( a | B, e) P(j | a) P(m | a)\\&#10;&amp; = &amp; \sum_{e} P(B) P(e) f_1(B, e, j, m) \\&#10;&amp; = &amp; P(B) \sum_e P(e) f_1(B, e, j, m) \\&#10;&amp; = &amp; P(B) f_2(B, j, m) 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24"/>
  <p:tag name="PICTUREFILESIZE" val="1308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Query:  $P(X_3 | Y_1 = y_1, Y_2 = y_2, Y_3 = y_3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006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\usepackage{amsmath}&#10;&#10;\begin{document} &#10;&#10;&#10;Start by inserting evidence, which gives the following initial factors:&#10;\begin{align*}&#10;p(Z)   p(X_1|Z) p(X_2|Z)p(X_3|Z) p(y_1|X_1)p(y_2|X_2) p(y_3 | X_3)&#10;\end{align*}&#10;Eliminate $X_1$, this introduces the factor &#10;$f_1(Z,y_1) = \sum_{x_1} p(x_1|Z) p(y_1|x_1)$, and we are left with:&#10;\begin{align*}&#10;p(Z)  f_1(Z,y_1)  p(X_2|Z)p(X_3|Z)p(y_2|X_2)p(y_3|X_3)&#10;\end{align*}&#10;Eliminate $X_2$, this introduces the factor &#10;$f_2(Z,y_2) = \sum_{x_2} p(x_2|Z) p(y_2|x_2)$, and we are left with:&#10;\begin{align*}&#10;p(Z)  f_1(Z,y_1) f_2(Z,y_2)  p(X_3|Z) p(y_3|X_3)   &#10;\end{align*}&#10;Eliminate $Z$, this introduces the factor &#10;$f_3(y_1, y_2, X_3) = \sum_{z} p(z) f_1(z,y_1) &#10;f_2(z,y_2)  p(X_3|z)$, and we are left:&#10;\begin{align*}&#10;p(y_3 | X_3), f_3(y_1,y_2, X_3) &#10;\end{align*}&#10;No hidden variables left.  Join the remaining factors to get:&#10;\begin{align*}&#10;f_4(y_1, y_2, y_3, X_3) = P(y_3 | X_3) f_3(y_1, y_2, X_3).&#10;\end{align*}&#10;Normalizing over $X_3$ gives $P(X_3 | y_1, y_2, y_3)$.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80"/>
  <p:tag name="PICTUREFILESIZE" val="23415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4"/>
  <p:tag name="PICTUREFILESIZE" val="184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1"/>
  <p:tag name="PICTUREFILESIZE" val="159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"/>
  <p:tag name="PICTUREFILESIZE" val="159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&#10;(x_1 \vee x_2 \vee \neg x_3)&#10;\wedge &#10;(\neg x_1 \vee x_3 \vee \neg x_4)&#10;\wedge&#10;(x_2 \vee \neg x_2 \vee x_4)&#10;\wedge&#10;(\neg x_3 \vee \neg x_4 \vee \neg x_5)&#10;\wedge&#10;(x_2 \vee x_5 \vee x_7)&#10;\wedge&#10;(x_4 \vee x_5 \vee x_6)&#10;\wedge&#10;(\neg x_5 \vee x_6 \vee \neg x_7)&#10;\wedge&#10;(\neg x_5 \vee \neg x_6 \vee x_7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31"/>
  <p:tag name="PICTUREFILESIZE" val="2672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P(X_i = 0) = P(X_i = 1) = 0.5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1"/>
  <p:tag name="PICTUREFILESIZE" val="65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1 = X_1 \vee X_2 \vee \neg X_3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483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8 = \neg X_5 \vee X_6 \vee X_7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532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2} = Y_1 \wedge Y_2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46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7,8} = Y_7 \wedge Y_8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89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5, 6, 7, 8} = Y_{5,6} \wedge Y_{7,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538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 2, 3, 4} = Y_{1, 2} \wedge Y_{3, 4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486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Z = Y_{1, 2, 3, 4} \wedge Y_{5, 6, 7, 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0"/>
  <p:tag name="PICTUREFILESIZE" val="605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,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89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,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0"/>
  <p:tag name="PICTUREFILESIZE" val="25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6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4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85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69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8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8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1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6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4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0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5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a_1 \ldots a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7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 = \prod_{i=1}^n P(x_i | \mbox{\it parents}(X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92"/>
  <p:tag name="PICTUREFILESIZE" val="239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,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89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,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0"/>
  <p:tag name="PICTUREFILESIZE" val="251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6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4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85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69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8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8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2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1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6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4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0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&#10;(x_1 \vee x_2 \vee \neg x_3)&#10;\wedge &#10;(\neg x_1 \vee x_3 \vee \neg x_4)&#10;\wedge&#10;(x_2 \vee \neg x_2 \vee x_4)&#10;\wedge&#10;(\neg x_3 \vee \neg x_4 \vee \neg x_5)&#10;\wedge&#10;(x_2 \vee x_5 \vee x_7)&#10;\wedge&#10;(x_4 \vee x_5 \vee x_6)&#10;\wedge&#10;(\neg x_5 \vee x_6 \vee \neg x_7)&#10;\wedge&#10;(\neg x_5 \vee \neg x_6 \vee x_7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31"/>
  <p:tag name="PICTUREFILESIZE" val="2672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P(X_i = 0) = P(X_i = 1) = 0.5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1"/>
  <p:tag name="PICTUREFILESIZE" val="650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1 = X_1 \vee X_2 \vee \neg X_3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483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8 = \neg X_5 \vee X_6 \vee X_7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532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2} = Y_1 \wedge Y_2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46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7,8} = Y_7 \wedge Y_8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89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5, 6, 7, 8} = Y_{5,6} \wedge Y_{7,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53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a_1 \ldots a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7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 2, 3, 4} = Y_{1, 2} \wedge Y_{3, 4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486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Z = Y_{1, 2, 3, 4} \wedge Y_{5, 6, 7, 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0"/>
  <p:tag name="PICTUREFILESIZE" val="605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,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89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,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0"/>
  <p:tag name="PICTUREFILESIZE" val="251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6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4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85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69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8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8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2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1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6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4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old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3"/>
  <p:tag name="PICTUREFILESIZE" val="635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5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}&#10;\pagestyle{empty}&#10;&#10;\begin{document}&#10;&#10;\begin{align*}&#10;0 \leq u &lt; 0.6, &amp;\rightarrow C = red \\&#10;0.6  \leq u &lt;  0.7, &amp; \rightarrow C = green \\&#10;0.7  \leq u &lt; 1, &amp;  \rightarrow C = blue&#10;\end{align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23"/>
  <p:tag name="PICTUREFILESIZE" val="2031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13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S|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457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|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47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S,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1"/>
  <p:tag name="PICTUREFILESIZE" val="644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S_{PS}(x_1\ldots x_n) = \prod_{i=1}^n P(x_i | \mbox{Parents}(X_i))&#10;    = P(x_1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22"/>
  <p:tag name="PICTUREFILESIZE" val="286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_{PS}(x_1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7"/>
  <p:tag name="PICTUREFILESIZE" val="728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to{\rightarrow}&#10;\begin{eqnarray*}&#10;  \lim_{N\to\infty} \hat P(x_1,\ldots, x_n) &#10;      &amp; = &amp; \lim_{N\to\infty} N_{PS}(x_1,\ldots, x_n)/N \\&#10;      &amp; = &amp; S_{PS}(x_1,\ldots,x_n) \\&#10;      &amp; = &amp; P(x_1\ldots x_n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70"/>
  <p:tag name="PICTUREFILESIZE" val="3995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13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S|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457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|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47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S,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1"/>
  <p:tag name="PICTUREFILESIZE" val="644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 = 1.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7"/>
  <p:tag name="PICTUREFILESIZE" val="243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 0.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3"/>
  <p:tag name="PICTUREFILESIZE" val="209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 0.99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6"/>
  <p:tag name="PICTUREFILESIZE" val="352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S_{WS}({\bf z},{\bf e}) = \prod_{i= 1}^l P(z_i|\mbox{Parents}(Z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31"/>
  <p:tag name="PICTUREFILESIZE" val="221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Red}{w({\bf z},{\bf e}) = \prod_{i = 1}^m P(e_i | \mbox{Parents}(E_i)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305"/>
  <p:tag name="PICTUREFILESIZE" val="3416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= P({\bf z}, {\bf e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89"/>
  <p:tag name="PICTUREFILESIZE" val="675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Sample from $P(S | +c, -w, +r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6"/>
  <p:tag name="PICTUREFILESIZE" val="796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Sample from $P(C | +s, -w, +r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7"/>
  <p:tag name="PICTUREFILESIZE" val="811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Sample from $P(W | +s, +c, +r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7"/>
  <p:tag name="PICTUREFILESIZE" val="808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math}&#10;\pagestyle{empty}&#10;&#10;\begin{document}&#10;&#10;\begin{align*}&#10;P(S | +c, +r,  -w) &amp; = \frac{P(S, +c, +r, -w)}{P(+c, +r, -w)} \\&#10;&amp; = \frac{P(S, +c, +r, -w)}{\sum_{s} P(s, +c, +r, -w) } \\&#10;&amp; = \frac{ P(+c) P(S | +c) P(+r | +c) P(-w | S, +r) } {\sum_s P(+c) P(s | +c) P(+r | +c) P(-w | s, +r)} \\&#10;&amp; = \frac{ P(+c) P(S | +c) P(+r | +c) P(-w | S, +r)}  {P(+c) P(+r | +c) \sum_s P(s | +c) P(-w | s, +r) } \\&#10;&amp; = \frac{P(S | +c) P(-w | S, +r) } {\sum_s P(s | +c) P(-w | s, +r) } &#10;\end{align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9519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2"/>
  <p:tag name="PICTUREFILESIZE" val="59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5"/>
  <p:tag name="PICTUREFILESIZE" val="57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1"/>
  <p:tag name="PICTUREFILESIZE" val="69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72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 = \prod_{i=1}^n P(x_i | \mbox{\it parents}(X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92"/>
  <p:tag name="PICTUREFILESIZE" val="239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\el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37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L = +\ell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22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 |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r,t : \quad P(r, t) = P(r) \cdot 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2"/>
  <p:tag name="PICTUREFILESIZE" val="124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sum $R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5"/>
  <p:tag name="PICTUREFILESIZE" val="263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3"/>
  <p:tag name="PICTUREFILESIZE" val="30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40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401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times \frac{1}{Z}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36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 \propto P(B, j, 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111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0.001 \times 0.998 \times 0.94 \times 0.1 \times 0.7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8"/>
  <p:tag name="PICTUREFILESIZE" val="691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A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795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570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64372</TotalTime>
  <Words>5051</Words>
  <Application>Microsoft Macintosh PowerPoint</Application>
  <PresentationFormat>Custom</PresentationFormat>
  <Paragraphs>1707</Paragraphs>
  <Slides>78</Slides>
  <Notes>10</Notes>
  <HiddenSlides>9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dan-berkeley-nlp-v1</vt:lpstr>
      <vt:lpstr>CS 188: Artificial Intelligence </vt:lpstr>
      <vt:lpstr>Bayes’ Net Representation</vt:lpstr>
      <vt:lpstr>Example: Alarm Network</vt:lpstr>
      <vt:lpstr>Video of Demo BN Applet</vt:lpstr>
      <vt:lpstr>Example: Alarm Network</vt:lpstr>
      <vt:lpstr>Example: Alarm Network</vt:lpstr>
      <vt:lpstr>Modeling Example</vt:lpstr>
      <vt:lpstr>Bayes’ Nets</vt:lpstr>
      <vt:lpstr>Inference</vt:lpstr>
      <vt:lpstr>Inference by Enumeration</vt:lpstr>
      <vt:lpstr>Inference by Enumeration in Bayes’ Net</vt:lpstr>
      <vt:lpstr>Inference Example</vt:lpstr>
      <vt:lpstr>Inference by Enumeration?</vt:lpstr>
      <vt:lpstr>Inference by Enumeration vs. Variable Elimination</vt:lpstr>
      <vt:lpstr>Factor Zoo</vt:lpstr>
      <vt:lpstr>Factor Zoo I</vt:lpstr>
      <vt:lpstr>Factor Zoo II</vt:lpstr>
      <vt:lpstr>Factor Zoo III</vt:lpstr>
      <vt:lpstr>Factor Zoo Summary</vt:lpstr>
      <vt:lpstr>Example: Traffic Domain</vt:lpstr>
      <vt:lpstr>Variable Elimination (VE)</vt:lpstr>
      <vt:lpstr>Inference by Enumeration: Procedural Outline</vt:lpstr>
      <vt:lpstr>Operation 1: Join Factors</vt:lpstr>
      <vt:lpstr>Example: Multiple Joins</vt:lpstr>
      <vt:lpstr>Example: Multiple Joins</vt:lpstr>
      <vt:lpstr>Operation 2: Eliminate</vt:lpstr>
      <vt:lpstr>Multiple Elimination</vt:lpstr>
      <vt:lpstr>Thus Far: Multiple Join, Multiple Eliminate (= Inference by Enumeration)</vt:lpstr>
      <vt:lpstr>Marginalizing Early (= Variable Elimination)</vt:lpstr>
      <vt:lpstr>Traffic Domain</vt:lpstr>
      <vt:lpstr>Marginalizing Early! (aka VE)</vt:lpstr>
      <vt:lpstr>Evidence</vt:lpstr>
      <vt:lpstr>Evidence II</vt:lpstr>
      <vt:lpstr>General Variable Elimination</vt:lpstr>
      <vt:lpstr>Example</vt:lpstr>
      <vt:lpstr>Example</vt:lpstr>
      <vt:lpstr>Example 2: P(B|a)</vt:lpstr>
      <vt:lpstr>Same Example in Equations</vt:lpstr>
      <vt:lpstr>Another Variable Elimination Example</vt:lpstr>
      <vt:lpstr>Variable Elimination Ordering</vt:lpstr>
      <vt:lpstr>VE: Computational and Space Complexity</vt:lpstr>
      <vt:lpstr>Worst Case Complexity?</vt:lpstr>
      <vt:lpstr>Polytrees</vt:lpstr>
      <vt:lpstr>Bayes’ Nets</vt:lpstr>
      <vt:lpstr>Announcements</vt:lpstr>
      <vt:lpstr>CS 188: Artificial Intelligence </vt:lpstr>
      <vt:lpstr>Bayes’ Net Representation</vt:lpstr>
      <vt:lpstr>Variable Elimination</vt:lpstr>
      <vt:lpstr>Worst Case Complexity?</vt:lpstr>
      <vt:lpstr>Approximate Inference: Sampling</vt:lpstr>
      <vt:lpstr>Sampling</vt:lpstr>
      <vt:lpstr>Sampling</vt:lpstr>
      <vt:lpstr>Sampling in Bayes’ Nets</vt:lpstr>
      <vt:lpstr>Prior Sampling</vt:lpstr>
      <vt:lpstr>Prior Sampling</vt:lpstr>
      <vt:lpstr>Prior Sampling</vt:lpstr>
      <vt:lpstr>Prior Sampling</vt:lpstr>
      <vt:lpstr>Example</vt:lpstr>
      <vt:lpstr>Rejection Sampling</vt:lpstr>
      <vt:lpstr>Rejection Sampling</vt:lpstr>
      <vt:lpstr>Rejection Sampling</vt:lpstr>
      <vt:lpstr>Inference Example</vt:lpstr>
      <vt:lpstr>Likelihood Weighting</vt:lpstr>
      <vt:lpstr>Likelihood Weighting</vt:lpstr>
      <vt:lpstr>Likelihood Weighting</vt:lpstr>
      <vt:lpstr>Likelihood Weighting</vt:lpstr>
      <vt:lpstr>Likelihood Weighting</vt:lpstr>
      <vt:lpstr>Likelihood Weighting</vt:lpstr>
      <vt:lpstr>Gibbs Sampling</vt:lpstr>
      <vt:lpstr>Gibbs Sampling</vt:lpstr>
      <vt:lpstr>Gibbs Sampling Example: P( S | +r)</vt:lpstr>
      <vt:lpstr>Gibbs Sampling</vt:lpstr>
      <vt:lpstr>Efficient Resampling of One Variable</vt:lpstr>
      <vt:lpstr>Bayes’ Net Sampling Summary</vt:lpstr>
      <vt:lpstr>Further Reading on Gibbs Sampling*</vt:lpstr>
      <vt:lpstr>How About Particle Filtering?</vt:lpstr>
      <vt:lpstr>Particle Filtering</vt:lpstr>
      <vt:lpstr>Markov Chain Monte Carlo*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Peter Stone</cp:lastModifiedBy>
  <cp:revision>3698</cp:revision>
  <cp:lastPrinted>2014-04-01T00:57:28Z</cp:lastPrinted>
  <dcterms:created xsi:type="dcterms:W3CDTF">2004-08-27T04:16:05Z</dcterms:created>
  <dcterms:modified xsi:type="dcterms:W3CDTF">2015-03-24T12:50:52Z</dcterms:modified>
</cp:coreProperties>
</file>