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4"/>
  </p:notesMasterIdLst>
  <p:sldIdLst>
    <p:sldId id="256" r:id="rId2"/>
    <p:sldId id="258" r:id="rId3"/>
    <p:sldId id="257" r:id="rId4"/>
    <p:sldId id="270" r:id="rId5"/>
    <p:sldId id="261" r:id="rId6"/>
    <p:sldId id="289" r:id="rId7"/>
    <p:sldId id="297" r:id="rId8"/>
    <p:sldId id="298" r:id="rId9"/>
    <p:sldId id="313" r:id="rId10"/>
    <p:sldId id="300" r:id="rId11"/>
    <p:sldId id="320" r:id="rId12"/>
    <p:sldId id="282" r:id="rId13"/>
    <p:sldId id="285" r:id="rId14"/>
    <p:sldId id="260" r:id="rId15"/>
    <p:sldId id="275" r:id="rId16"/>
    <p:sldId id="304" r:id="rId17"/>
    <p:sldId id="264" r:id="rId18"/>
    <p:sldId id="303" r:id="rId19"/>
    <p:sldId id="286" r:id="rId20"/>
    <p:sldId id="305" r:id="rId21"/>
    <p:sldId id="281" r:id="rId22"/>
    <p:sldId id="272" r:id="rId23"/>
    <p:sldId id="268" r:id="rId24"/>
    <p:sldId id="269" r:id="rId25"/>
    <p:sldId id="316" r:id="rId26"/>
    <p:sldId id="317" r:id="rId27"/>
    <p:sldId id="271" r:id="rId28"/>
    <p:sldId id="318" r:id="rId29"/>
    <p:sldId id="319" r:id="rId30"/>
    <p:sldId id="315" r:id="rId31"/>
    <p:sldId id="259" r:id="rId32"/>
    <p:sldId id="26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6424"/>
    <a:srgbClr val="DA6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1"/>
    <p:restoredTop sz="84467"/>
  </p:normalViewPr>
  <p:slideViewPr>
    <p:cSldViewPr snapToGrid="0" snapToObjects="1">
      <p:cViewPr>
        <p:scale>
          <a:sx n="110" d="100"/>
          <a:sy n="110" d="100"/>
        </p:scale>
        <p:origin x="1256" y="-6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CC771-5F3E-3B48-8C45-0B20A6F5F789}" type="datetimeFigureOut">
              <a:rPr lang="en-US" smtClean="0"/>
              <a:t>5/16/16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8A6C-3B95-AC49-86F9-50704F15A996}" type="slidenum">
              <a:rPr lang="en-US" smtClean="0"/>
              <a:t>‹#›</a:t>
            </a:fld>
            <a:endParaRPr lang="en-US"/>
          </a:p>
        </p:txBody>
      </p:sp>
    </p:spTree>
    <p:extLst>
      <p:ext uri="{BB962C8B-B14F-4D97-AF65-F5344CB8AC3E}">
        <p14:creationId xmlns:p14="http://schemas.microsoft.com/office/powerpoint/2010/main" val="196302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a:t>
            </a:fld>
            <a:endParaRPr lang="en-US"/>
          </a:p>
        </p:txBody>
      </p:sp>
    </p:spTree>
    <p:extLst>
      <p:ext uri="{BB962C8B-B14F-4D97-AF65-F5344CB8AC3E}">
        <p14:creationId xmlns:p14="http://schemas.microsoft.com/office/powerpoint/2010/main" val="82116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I’m going</a:t>
            </a:r>
            <a:r>
              <a:rPr lang="en-US" baseline="0" dirty="0" smtClean="0"/>
              <a:t> to talk about 3 of them. One uses domain knowledge, the other two observe the agent.</a:t>
            </a:r>
          </a:p>
          <a:p>
            <a:r>
              <a:rPr lang="en-US" baseline="0" dirty="0" smtClean="0"/>
              <a:t>The rest you can find in the paper.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12</a:t>
            </a:fld>
            <a:endParaRPr lang="en-US"/>
          </a:p>
        </p:txBody>
      </p:sp>
    </p:spTree>
    <p:extLst>
      <p:ext uri="{BB962C8B-B14F-4D97-AF65-F5344CB8AC3E}">
        <p14:creationId xmlns:p14="http://schemas.microsoft.com/office/powerpoint/2010/main" val="1933374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quickly introduce </a:t>
            </a:r>
            <a:r>
              <a:rPr lang="en-US" baseline="0" dirty="0" smtClean="0"/>
              <a:t>2 additional experimental domains </a:t>
            </a:r>
          </a:p>
          <a:p>
            <a:r>
              <a:rPr lang="en-US" baseline="0" dirty="0" smtClean="0"/>
              <a:t>To show how we can use these functions to create tasks in different domains. </a:t>
            </a:r>
          </a:p>
          <a:p>
            <a:endParaRPr lang="en-US" baseline="0" dirty="0" smtClean="0"/>
          </a:p>
          <a:p>
            <a:r>
              <a:rPr lang="en-US" baseline="0" dirty="0" err="1" smtClean="0"/>
              <a:t>Pacman</a:t>
            </a:r>
            <a:r>
              <a:rPr lang="en-US" baseline="0" dirty="0" smtClean="0"/>
              <a:t>: you control </a:t>
            </a:r>
            <a:r>
              <a:rPr lang="en-US" baseline="0" dirty="0" err="1" smtClean="0"/>
              <a:t>ms.</a:t>
            </a:r>
            <a:r>
              <a:rPr lang="en-US" baseline="0" dirty="0" smtClean="0"/>
              <a:t> Pac-man. Goal is to accumulate points by eating things like pills while avoiding getting eaten by ghosts</a:t>
            </a:r>
          </a:p>
          <a:p>
            <a:r>
              <a:rPr lang="en-US" baseline="0" dirty="0" smtClean="0"/>
              <a:t>HFO: subset of full simulated soccer game. Goal is to score against an opposing team.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13</a:t>
            </a:fld>
            <a:endParaRPr lang="en-US"/>
          </a:p>
        </p:txBody>
      </p:sp>
    </p:spTree>
    <p:extLst>
      <p:ext uri="{BB962C8B-B14F-4D97-AF65-F5344CB8AC3E}">
        <p14:creationId xmlns:p14="http://schemas.microsoft.com/office/powerpoint/2010/main" val="82255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Quickchess</a:t>
            </a:r>
            <a:r>
              <a:rPr lang="en-US" dirty="0" smtClean="0"/>
              <a:t>: board size, number of each</a:t>
            </a:r>
            <a:r>
              <a:rPr lang="en-US" baseline="0" dirty="0" smtClean="0"/>
              <a:t> type of piece</a:t>
            </a:r>
            <a:endParaRPr lang="en-US" dirty="0" smtClean="0"/>
          </a:p>
          <a:p>
            <a:r>
              <a:rPr lang="en-US" dirty="0" err="1" smtClean="0"/>
              <a:t>Pacman</a:t>
            </a:r>
            <a:r>
              <a:rPr lang="en-US" dirty="0" smtClean="0"/>
              <a:t>: remove ghosts, change</a:t>
            </a:r>
            <a:r>
              <a:rPr lang="en-US" baseline="0" dirty="0" smtClean="0"/>
              <a:t> maze size, change ghost behavior</a:t>
            </a:r>
            <a:endParaRPr lang="en-US" dirty="0" smtClean="0"/>
          </a:p>
          <a:p>
            <a:r>
              <a:rPr lang="en-US" dirty="0" smtClean="0"/>
              <a:t>HFO: add teammates, remove defenders, change</a:t>
            </a:r>
            <a:r>
              <a:rPr lang="en-US" baseline="0" dirty="0" smtClean="0"/>
              <a:t> behaviors, world physics</a:t>
            </a:r>
            <a:endParaRPr lang="en-US" dirty="0" smtClean="0"/>
          </a:p>
          <a:p>
            <a:endParaRPr lang="en-US" dirty="0" smtClean="0"/>
          </a:p>
          <a:p>
            <a:r>
              <a:rPr lang="en-US" dirty="0" smtClean="0"/>
              <a:t>This is the most common way people create source tasks for</a:t>
            </a:r>
            <a:r>
              <a:rPr lang="en-US" baseline="0" dirty="0" smtClean="0"/>
              <a:t> transfer learning. Usually alters multiple aspects of an MDP at a time (S,A,P,R). </a:t>
            </a:r>
          </a:p>
          <a:p>
            <a:endParaRPr lang="en-US" baseline="0" dirty="0" smtClean="0"/>
          </a:p>
          <a:p>
            <a:r>
              <a:rPr lang="en-US" baseline="0" dirty="0" smtClean="0"/>
              <a:t>Show pictures that these apply to many different domains.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14</a:t>
            </a:fld>
            <a:endParaRPr lang="en-US"/>
          </a:p>
        </p:txBody>
      </p:sp>
    </p:spTree>
    <p:extLst>
      <p:ext uri="{BB962C8B-B14F-4D97-AF65-F5344CB8AC3E}">
        <p14:creationId xmlns:p14="http://schemas.microsoft.com/office/powerpoint/2010/main" val="1794429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Verbally emphasize next two are domain independent. </a:t>
            </a:r>
          </a:p>
          <a:p>
            <a:r>
              <a:rPr lang="en-US" dirty="0" smtClean="0"/>
              <a:t>Make the most of obtained reward signal. Show the MDP and circle which elements this changes. </a:t>
            </a:r>
          </a:p>
          <a:p>
            <a:r>
              <a:rPr lang="en-US" dirty="0" smtClean="0"/>
              <a:t>Why do</a:t>
            </a:r>
            <a:r>
              <a:rPr lang="en-US" baseline="0" dirty="0" smtClean="0"/>
              <a:t> this?</a:t>
            </a:r>
          </a:p>
          <a:p>
            <a:r>
              <a:rPr lang="en-US" baseline="0" dirty="0" smtClean="0"/>
              <a:t>	</a:t>
            </a:r>
            <a:r>
              <a:rPr lang="en-US" sz="1200" b="0" i="0" kern="1200" dirty="0" smtClean="0">
                <a:solidFill>
                  <a:schemeClr val="tx1"/>
                </a:solidFill>
                <a:effectLst/>
                <a:latin typeface="+mn-lt"/>
                <a:ea typeface="+mn-ea"/>
                <a:cs typeface="+mn-cs"/>
              </a:rPr>
              <a:t>sparse reward signal because random actions won't get you</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there.</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15</a:t>
            </a:fld>
            <a:endParaRPr lang="en-US"/>
          </a:p>
        </p:txBody>
      </p:sp>
    </p:spTree>
    <p:extLst>
      <p:ext uri="{BB962C8B-B14F-4D97-AF65-F5344CB8AC3E}">
        <p14:creationId xmlns:p14="http://schemas.microsoft.com/office/powerpoint/2010/main" val="1794028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We</a:t>
            </a:r>
            <a:r>
              <a:rPr lang="en-US" sz="2000" baseline="0" dirty="0" smtClean="0"/>
              <a:t> assume they are specified in the domain, but a generic example would be termination in non-goal state. </a:t>
            </a:r>
            <a:endParaRPr lang="en-US" sz="2000" dirty="0" smtClean="0"/>
          </a:p>
          <a:p>
            <a:r>
              <a:rPr lang="en-US" sz="2000" dirty="0" smtClean="0"/>
              <a:t>Idea: Provides faster access</a:t>
            </a:r>
            <a:r>
              <a:rPr lang="en-US" sz="2000" baseline="0" dirty="0" smtClean="0"/>
              <a:t> to interesting areas, since you don’t need to waste time recreating this situation from scratch</a:t>
            </a:r>
            <a:endParaRPr lang="en-US" sz="2000" dirty="0" smtClean="0"/>
          </a:p>
          <a:p>
            <a:endParaRPr lang="en-US" sz="2000" dirty="0" smtClean="0"/>
          </a:p>
          <a:p>
            <a:r>
              <a:rPr lang="en-US" sz="2000" dirty="0" smtClean="0"/>
              <a:t>Mistake:</a:t>
            </a:r>
            <a:r>
              <a:rPr lang="en-US" sz="2000" baseline="0" dirty="0" smtClean="0"/>
              <a:t> losing or terminating in a non-goal state</a:t>
            </a:r>
            <a:endParaRPr lang="en-US" sz="2000" dirty="0" smtClean="0"/>
          </a:p>
          <a:p>
            <a:endParaRPr lang="en-US" sz="2000" dirty="0" smtClean="0"/>
          </a:p>
          <a:p>
            <a:r>
              <a:rPr lang="en-US" sz="2000" dirty="0" smtClean="0"/>
              <a:t>Mistake: any deviation from the optimal policy</a:t>
            </a:r>
          </a:p>
          <a:p>
            <a:r>
              <a:rPr lang="en-US" sz="2000" dirty="0" smtClean="0"/>
              <a:t>Not known in advance, so use 3 characteristics to approximate</a:t>
            </a:r>
          </a:p>
          <a:p>
            <a:pPr lvl="1"/>
            <a:r>
              <a:rPr lang="en-US" sz="1800" dirty="0" smtClean="0"/>
              <a:t>Actions leading to unsuccessful (non-goal state) termination</a:t>
            </a:r>
          </a:p>
          <a:p>
            <a:pPr lvl="1"/>
            <a:r>
              <a:rPr lang="en-US" sz="1800" dirty="0" smtClean="0"/>
              <a:t>Actions incurring large negative rewards</a:t>
            </a:r>
          </a:p>
          <a:p>
            <a:pPr lvl="1"/>
            <a:r>
              <a:rPr lang="en-US" sz="1800" dirty="0" smtClean="0"/>
              <a:t>Actions resulting in no change in state</a:t>
            </a:r>
          </a:p>
          <a:p>
            <a:r>
              <a:rPr lang="en-US" sz="2000" dirty="0" smtClean="0"/>
              <a:t>	</a:t>
            </a:r>
          </a:p>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17</a:t>
            </a:fld>
            <a:endParaRPr lang="en-US"/>
          </a:p>
        </p:txBody>
      </p:sp>
    </p:spTree>
    <p:extLst>
      <p:ext uri="{BB962C8B-B14F-4D97-AF65-F5344CB8AC3E}">
        <p14:creationId xmlns:p14="http://schemas.microsoft.com/office/powerpoint/2010/main" val="721990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How far</a:t>
            </a:r>
            <a:r>
              <a:rPr lang="en-US" baseline="0" dirty="0" smtClean="0"/>
              <a:t> back? – For now, we assume fixed, but could depend on type of mistake and where it was made. </a:t>
            </a:r>
            <a:endParaRPr lang="en-US" dirty="0" smtClean="0"/>
          </a:p>
          <a:p>
            <a:endParaRPr lang="en-US" dirty="0" smtClean="0"/>
          </a:p>
          <a:p>
            <a:r>
              <a:rPr lang="en-US" sz="1200" kern="1200" dirty="0" smtClean="0">
                <a:solidFill>
                  <a:schemeClr val="tx1"/>
                </a:solidFill>
                <a:latin typeface="+mn-lt"/>
                <a:ea typeface="+mn-ea"/>
                <a:cs typeface="+mn-cs"/>
              </a:rPr>
              <a:t>Also after heuristics, say these affect the initial distributions. Paper talks about some that alter actions, etc.  A</a:t>
            </a:r>
            <a:endParaRPr lang="en-US" dirty="0" smtClean="0"/>
          </a:p>
          <a:p>
            <a:endParaRPr lang="en-US" dirty="0" smtClean="0"/>
          </a:p>
          <a:p>
            <a:endParaRPr lang="en-US" dirty="0" smtClean="0"/>
          </a:p>
          <a:p>
            <a:r>
              <a:rPr lang="en-US" dirty="0" err="1" smtClean="0"/>
              <a:t>Pacman</a:t>
            </a:r>
            <a:r>
              <a:rPr lang="en-US" baseline="0" dirty="0" smtClean="0"/>
              <a:t> mistakes: getting eaten by a ghost, failing to eat a ghost after eating a power pill</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18</a:t>
            </a:fld>
            <a:endParaRPr lang="en-US"/>
          </a:p>
        </p:txBody>
      </p:sp>
    </p:spTree>
    <p:extLst>
      <p:ext uri="{BB962C8B-B14F-4D97-AF65-F5344CB8AC3E}">
        <p14:creationId xmlns:p14="http://schemas.microsoft.com/office/powerpoint/2010/main" val="1442097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Tested these functions to create source tasks in 2 domains. I’m going to present the ones in HFO.</a:t>
            </a:r>
            <a:r>
              <a:rPr lang="en-US" baseline="0" dirty="0" smtClean="0"/>
              <a:t> </a:t>
            </a:r>
            <a:r>
              <a:rPr lang="en-US" baseline="0" dirty="0" err="1" smtClean="0"/>
              <a:t>Pacman</a:t>
            </a:r>
            <a:r>
              <a:rPr lang="en-US" baseline="0" dirty="0" smtClean="0"/>
              <a:t> is in the paper. </a:t>
            </a:r>
          </a:p>
          <a:p>
            <a:r>
              <a:rPr lang="en-US" baseline="0" dirty="0" smtClean="0"/>
              <a:t>Emphasize functions that we created can create a successful curriculum. For now, we will be manually sequencing. </a:t>
            </a:r>
          </a:p>
          <a:p>
            <a:endParaRPr lang="en-US" baseline="0" dirty="0" smtClean="0"/>
          </a:p>
          <a:p>
            <a:r>
              <a:rPr lang="en-US" baseline="0" dirty="0" smtClean="0"/>
              <a:t>2v2 HFO is 2 offense vs 1 defender and a goalie.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19</a:t>
            </a:fld>
            <a:endParaRPr lang="en-US"/>
          </a:p>
        </p:txBody>
      </p:sp>
    </p:spTree>
    <p:extLst>
      <p:ext uri="{BB962C8B-B14F-4D97-AF65-F5344CB8AC3E}">
        <p14:creationId xmlns:p14="http://schemas.microsoft.com/office/powerpoint/2010/main" val="1125985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having extra field players,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20</a:t>
            </a:fld>
            <a:endParaRPr lang="en-US"/>
          </a:p>
        </p:txBody>
      </p:sp>
    </p:spTree>
    <p:extLst>
      <p:ext uri="{BB962C8B-B14F-4D97-AF65-F5344CB8AC3E}">
        <p14:creationId xmlns:p14="http://schemas.microsoft.com/office/powerpoint/2010/main" val="541506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Manual sequencing</a:t>
            </a:r>
          </a:p>
          <a:p>
            <a:r>
              <a:rPr lang="en-US" dirty="0" smtClean="0"/>
              <a:t>Point is to show in this space, there is a</a:t>
            </a:r>
            <a:r>
              <a:rPr lang="en-US" baseline="0" dirty="0" smtClean="0"/>
              <a:t> curriculum useful for learning. </a:t>
            </a:r>
            <a:endParaRPr lang="en-US" dirty="0" smtClean="0"/>
          </a:p>
          <a:p>
            <a:endParaRPr lang="en-US" dirty="0" smtClean="0"/>
          </a:p>
          <a:p>
            <a:r>
              <a:rPr lang="en-US" dirty="0" smtClean="0"/>
              <a:t>Quick</a:t>
            </a:r>
            <a:r>
              <a:rPr lang="en-US" baseline="0" dirty="0" smtClean="0"/>
              <a:t> chess is just a motivating example. We're going to do something different: </a:t>
            </a:r>
          </a:p>
          <a:p>
            <a:endParaRPr lang="en-US" baseline="0" dirty="0" smtClean="0"/>
          </a:p>
          <a:p>
            <a:r>
              <a:rPr lang="en-US" baseline="0" dirty="0" smtClean="0"/>
              <a:t>Show that we generate trajectories on each task, and use those to inform task creation. We generated haystack. Looking for needle</a:t>
            </a:r>
          </a:p>
          <a:p>
            <a:r>
              <a:rPr lang="en-US" baseline="0" dirty="0" smtClean="0"/>
              <a:t>While animating this, you could have some arrows saying these tasks were created using X heuristics.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21</a:t>
            </a:fld>
            <a:endParaRPr lang="en-US"/>
          </a:p>
        </p:txBody>
      </p:sp>
    </p:spTree>
    <p:extLst>
      <p:ext uri="{BB962C8B-B14F-4D97-AF65-F5344CB8AC3E}">
        <p14:creationId xmlns:p14="http://schemas.microsoft.com/office/powerpoint/2010/main" val="179111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led to 2 tasks. Shoot task using promising initializations – agent learns to shoot</a:t>
            </a:r>
            <a:r>
              <a:rPr lang="en-US" baseline="0" dirty="0" smtClean="0"/>
              <a:t> on goal.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22</a:t>
            </a:fld>
            <a:endParaRPr lang="en-US"/>
          </a:p>
        </p:txBody>
      </p:sp>
    </p:spTree>
    <p:extLst>
      <p:ext uri="{BB962C8B-B14F-4D97-AF65-F5344CB8AC3E}">
        <p14:creationId xmlns:p14="http://schemas.microsoft.com/office/powerpoint/2010/main" val="180481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using a curriculum</a:t>
            </a:r>
            <a:r>
              <a:rPr lang="en-US" baseline="0" dirty="0" smtClean="0"/>
              <a:t> to guide human learning is used everywhere</a:t>
            </a:r>
            <a:endParaRPr lang="en-US" dirty="0" smtClean="0"/>
          </a:p>
          <a:p>
            <a:endParaRPr lang="en-US" dirty="0" smtClean="0"/>
          </a:p>
          <a:p>
            <a:r>
              <a:rPr lang="en-US" dirty="0" smtClean="0"/>
              <a:t>Often times… they depend</a:t>
            </a:r>
            <a:r>
              <a:rPr lang="en-US" baseline="0" dirty="0" smtClean="0"/>
              <a:t> on </a:t>
            </a:r>
            <a:r>
              <a:rPr lang="en-US" baseline="0" dirty="0" err="1" smtClean="0"/>
              <a:t>subskills</a:t>
            </a:r>
            <a:r>
              <a:rPr lang="en-US" baseline="0" dirty="0" smtClean="0"/>
              <a:t>, that are easier to learn independently and combine</a:t>
            </a:r>
            <a:endParaRPr lang="en-US" dirty="0" smtClean="0"/>
          </a:p>
          <a:p>
            <a:r>
              <a:rPr lang="en-US" dirty="0" smtClean="0"/>
              <a:t>We use curricula because … </a:t>
            </a:r>
          </a:p>
          <a:p>
            <a:endParaRPr lang="en-US" dirty="0" smtClean="0"/>
          </a:p>
          <a:p>
            <a:r>
              <a:rPr lang="en-US" dirty="0" smtClean="0"/>
              <a:t>Seeks to address these problems by</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a:t>
            </a:fld>
            <a:endParaRPr lang="en-US"/>
          </a:p>
        </p:txBody>
      </p:sp>
    </p:spTree>
    <p:extLst>
      <p:ext uri="{BB962C8B-B14F-4D97-AF65-F5344CB8AC3E}">
        <p14:creationId xmlns:p14="http://schemas.microsoft.com/office/powerpoint/2010/main" val="194583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Dribble task: used two other functions (described</a:t>
            </a:r>
            <a:r>
              <a:rPr lang="en-US" baseline="0" dirty="0" smtClean="0"/>
              <a:t> in paper</a:t>
            </a:r>
            <a:r>
              <a:rPr lang="en-US" dirty="0" smtClean="0"/>
              <a:t>) which simplifies</a:t>
            </a:r>
            <a:r>
              <a:rPr lang="en-US" baseline="0" dirty="0" smtClean="0"/>
              <a:t> the action space and connects it to the shoot task, </a:t>
            </a:r>
          </a:p>
          <a:p>
            <a:r>
              <a:rPr lang="en-US" baseline="0" dirty="0" smtClean="0"/>
              <a:t>to learn how to dribble up field while maintaining possession. </a:t>
            </a:r>
          </a:p>
          <a:p>
            <a:r>
              <a:rPr lang="en-US" baseline="0" dirty="0" smtClean="0"/>
              <a:t>Dribble task ends before goal. </a:t>
            </a:r>
            <a:endParaRPr lang="en-US" dirty="0" smtClean="0"/>
          </a:p>
          <a:p>
            <a:endParaRPr lang="en-US" dirty="0" smtClean="0"/>
          </a:p>
          <a:p>
            <a:r>
              <a:rPr lang="en-US" dirty="0" smtClean="0"/>
              <a:t>Emphasis on</a:t>
            </a:r>
            <a:r>
              <a:rPr lang="en-US" baseline="0" dirty="0" smtClean="0"/>
              <a:t> c</a:t>
            </a:r>
            <a:r>
              <a:rPr lang="en-US" dirty="0" smtClean="0"/>
              <a:t>reated a formalism</a:t>
            </a:r>
            <a:r>
              <a:rPr lang="en-US" baseline="0" dirty="0" smtClean="0"/>
              <a:t>. Show </a:t>
            </a:r>
          </a:p>
          <a:p>
            <a:endParaRPr lang="en-US" baseline="0" dirty="0" smtClean="0"/>
          </a:p>
          <a:p>
            <a:r>
              <a:rPr lang="en-US" baseline="0" dirty="0" smtClean="0"/>
              <a:t>Remove transitions. Let video show while playing. Same for previous task</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23</a:t>
            </a:fld>
            <a:endParaRPr lang="en-US"/>
          </a:p>
        </p:txBody>
      </p:sp>
    </p:spTree>
    <p:extLst>
      <p:ext uri="{BB962C8B-B14F-4D97-AF65-F5344CB8AC3E}">
        <p14:creationId xmlns:p14="http://schemas.microsoft.com/office/powerpoint/2010/main" val="1137460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Curves offset to represent time training in source tasks.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curves one “curriculum step” at a time</a:t>
            </a:r>
          </a:p>
          <a:p>
            <a:endParaRPr lang="en-US" dirty="0" smtClean="0"/>
          </a:p>
          <a:p>
            <a:r>
              <a:rPr lang="en-US" dirty="0" smtClean="0"/>
              <a:t>Mention additional results in </a:t>
            </a:r>
            <a:r>
              <a:rPr lang="en-US" dirty="0" err="1" smtClean="0"/>
              <a:t>pacman</a:t>
            </a:r>
            <a:r>
              <a:rPr lang="en-US" dirty="0" smtClean="0"/>
              <a:t> domain. Change legend to baseline = HFO. dribble -&gt; HFO.</a:t>
            </a:r>
          </a:p>
          <a:p>
            <a:endParaRPr lang="en-US" dirty="0" smtClean="0"/>
          </a:p>
          <a:p>
            <a:r>
              <a:rPr lang="en-US" dirty="0" smtClean="0"/>
              <a:t>Statistical analysis in paper. Briefly mention the offset</a:t>
            </a:r>
            <a:r>
              <a:rPr lang="en-US" baseline="0" dirty="0" smtClean="0"/>
              <a:t> is to signify strong transfer, where even if we account time spent in source tasks, we still do better.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24</a:t>
            </a:fld>
            <a:endParaRPr lang="en-US"/>
          </a:p>
        </p:txBody>
      </p:sp>
    </p:spTree>
    <p:extLst>
      <p:ext uri="{BB962C8B-B14F-4D97-AF65-F5344CB8AC3E}">
        <p14:creationId xmlns:p14="http://schemas.microsoft.com/office/powerpoint/2010/main" val="257891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Curves offset to represent time training in source tasks.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curves one “curriculum step” at a time</a:t>
            </a:r>
          </a:p>
          <a:p>
            <a:endParaRPr lang="en-US" dirty="0" smtClean="0"/>
          </a:p>
          <a:p>
            <a:r>
              <a:rPr lang="en-US" dirty="0" smtClean="0"/>
              <a:t>Mention additional results in </a:t>
            </a:r>
            <a:r>
              <a:rPr lang="en-US" dirty="0" err="1" smtClean="0"/>
              <a:t>pacman</a:t>
            </a:r>
            <a:r>
              <a:rPr lang="en-US" dirty="0" smtClean="0"/>
              <a:t> domain. Change legend to baseline = HFO. dribble -&gt; HFO.</a:t>
            </a:r>
          </a:p>
          <a:p>
            <a:endParaRPr lang="en-US" dirty="0" smtClean="0"/>
          </a:p>
          <a:p>
            <a:r>
              <a:rPr lang="en-US" dirty="0" smtClean="0"/>
              <a:t>Statistical analysis in paper. Briefly mention the offset</a:t>
            </a:r>
            <a:r>
              <a:rPr lang="en-US" baseline="0" dirty="0" smtClean="0"/>
              <a:t> is to signify strong transfer, where even if we account time spent in source tasks, we still do better.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25</a:t>
            </a:fld>
            <a:endParaRPr lang="en-US"/>
          </a:p>
        </p:txBody>
      </p:sp>
    </p:spTree>
    <p:extLst>
      <p:ext uri="{BB962C8B-B14F-4D97-AF65-F5344CB8AC3E}">
        <p14:creationId xmlns:p14="http://schemas.microsoft.com/office/powerpoint/2010/main" val="413084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Curves offset to represent time training in source tasks.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 curves one “curriculum step” at a time</a:t>
            </a:r>
          </a:p>
          <a:p>
            <a:endParaRPr lang="en-US" dirty="0" smtClean="0"/>
          </a:p>
          <a:p>
            <a:r>
              <a:rPr lang="en-US" dirty="0" smtClean="0"/>
              <a:t>Mention additional results in </a:t>
            </a:r>
            <a:r>
              <a:rPr lang="en-US" dirty="0" err="1" smtClean="0"/>
              <a:t>pacman</a:t>
            </a:r>
            <a:r>
              <a:rPr lang="en-US" dirty="0" smtClean="0"/>
              <a:t> domain. Change legend to baseline = HFO. dribble -&gt; HFO.</a:t>
            </a:r>
          </a:p>
          <a:p>
            <a:endParaRPr lang="en-US" dirty="0" smtClean="0"/>
          </a:p>
          <a:p>
            <a:r>
              <a:rPr lang="en-US" dirty="0" smtClean="0"/>
              <a:t>Statistical analysis in paper. Briefly mention the offset</a:t>
            </a:r>
            <a:r>
              <a:rPr lang="en-US" baseline="0" dirty="0" smtClean="0"/>
              <a:t> is to signify strong transfer, where even if we account time spent in source tasks, we still do better.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26</a:t>
            </a:fld>
            <a:endParaRPr lang="en-US"/>
          </a:p>
        </p:txBody>
      </p:sp>
    </p:spTree>
    <p:extLst>
      <p:ext uri="{BB962C8B-B14F-4D97-AF65-F5344CB8AC3E}">
        <p14:creationId xmlns:p14="http://schemas.microsoft.com/office/powerpoint/2010/main" val="1024208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27</a:t>
            </a:fld>
            <a:endParaRPr lang="en-US"/>
          </a:p>
        </p:txBody>
      </p:sp>
    </p:spTree>
    <p:extLst>
      <p:ext uri="{BB962C8B-B14F-4D97-AF65-F5344CB8AC3E}">
        <p14:creationId xmlns:p14="http://schemas.microsoft.com/office/powerpoint/2010/main" val="184578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28</a:t>
            </a:fld>
            <a:endParaRPr lang="en-US"/>
          </a:p>
        </p:txBody>
      </p:sp>
    </p:spTree>
    <p:extLst>
      <p:ext uri="{BB962C8B-B14F-4D97-AF65-F5344CB8AC3E}">
        <p14:creationId xmlns:p14="http://schemas.microsoft.com/office/powerpoint/2010/main" val="1470183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29</a:t>
            </a:fld>
            <a:endParaRPr lang="en-US"/>
          </a:p>
        </p:txBody>
      </p:sp>
    </p:spTree>
    <p:extLst>
      <p:ext uri="{BB962C8B-B14F-4D97-AF65-F5344CB8AC3E}">
        <p14:creationId xmlns:p14="http://schemas.microsoft.com/office/powerpoint/2010/main" val="3457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Summarize point of experiments</a:t>
            </a:r>
          </a:p>
          <a:p>
            <a:r>
              <a:rPr lang="en-US" sz="1200" dirty="0" smtClean="0"/>
              <a:t>Tasks automatically created can be used for a curricula.</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30</a:t>
            </a:fld>
            <a:endParaRPr lang="en-US"/>
          </a:p>
        </p:txBody>
      </p:sp>
    </p:spTree>
    <p:extLst>
      <p:ext uri="{BB962C8B-B14F-4D97-AF65-F5344CB8AC3E}">
        <p14:creationId xmlns:p14="http://schemas.microsoft.com/office/powerpoint/2010/main" val="120123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explicitly restate the contributions</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32</a:t>
            </a:fld>
            <a:endParaRPr lang="en-US"/>
          </a:p>
        </p:txBody>
      </p:sp>
    </p:spTree>
    <p:extLst>
      <p:ext uri="{BB962C8B-B14F-4D97-AF65-F5344CB8AC3E}">
        <p14:creationId xmlns:p14="http://schemas.microsoft.com/office/powerpoint/2010/main" val="1053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 example of a curriculum, used to</a:t>
            </a:r>
            <a:r>
              <a:rPr lang="en-US" baseline="0" dirty="0" smtClean="0"/>
              <a:t> teach people how to play chess</a:t>
            </a:r>
            <a:endParaRPr lang="en-US" dirty="0" smtClean="0"/>
          </a:p>
          <a:p>
            <a:r>
              <a:rPr lang="en-US" dirty="0" smtClean="0"/>
              <a:t>It uses a simplified board and gradually introduces</a:t>
            </a:r>
            <a:r>
              <a:rPr lang="en-US" baseline="0" dirty="0" smtClean="0"/>
              <a:t> different elements of the game</a:t>
            </a:r>
            <a:endParaRPr lang="en-US" dirty="0" smtClean="0"/>
          </a:p>
          <a:p>
            <a:endParaRPr lang="en-US" dirty="0" smtClean="0"/>
          </a:p>
          <a:p>
            <a:endParaRPr lang="en-US" dirty="0" smtClean="0"/>
          </a:p>
          <a:p>
            <a:r>
              <a:rPr lang="en-US" dirty="0" smtClean="0"/>
              <a:t>which</a:t>
            </a:r>
            <a:r>
              <a:rPr lang="en-US" baseline="0" dirty="0" smtClean="0"/>
              <a:t> I’ll use to explain ideas later</a:t>
            </a:r>
            <a:endParaRPr lang="en-US" dirty="0" smtClean="0"/>
          </a:p>
          <a:p>
            <a:r>
              <a:rPr lang="en-US" dirty="0" smtClean="0"/>
              <a:t>Game designed</a:t>
            </a:r>
            <a:r>
              <a:rPr lang="en-US" baseline="0" dirty="0" smtClean="0"/>
              <a:t> to gradually introduce players to the full game of chess.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3</a:t>
            </a:fld>
            <a:endParaRPr lang="en-US"/>
          </a:p>
        </p:txBody>
      </p:sp>
    </p:spTree>
    <p:extLst>
      <p:ext uri="{BB962C8B-B14F-4D97-AF65-F5344CB8AC3E}">
        <p14:creationId xmlns:p14="http://schemas.microsoft.com/office/powerpoint/2010/main" val="23970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 for example, the first game would be a game</a:t>
            </a:r>
            <a:r>
              <a:rPr lang="en-US" baseline="0" dirty="0" smtClean="0"/>
              <a:t> with only pawns, where you learn how they move. </a:t>
            </a:r>
          </a:p>
          <a:p>
            <a:r>
              <a:rPr lang="en-US" baseline="0" dirty="0" smtClean="0"/>
              <a:t>Next game has a king, next a rook, etc. Each successive game adds new elements until you reach the full game</a:t>
            </a:r>
            <a:endParaRPr lang="en-US" dirty="0" smtClean="0"/>
          </a:p>
          <a:p>
            <a:endParaRPr lang="en-US" dirty="0" smtClean="0"/>
          </a:p>
          <a:p>
            <a:r>
              <a:rPr lang="en-US" dirty="0" smtClean="0"/>
              <a:t>Keep</a:t>
            </a:r>
            <a:r>
              <a:rPr lang="en-US" baseline="0" dirty="0" smtClean="0"/>
              <a:t> rules real. Fix images to exactly match the game</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4</a:t>
            </a:fld>
            <a:endParaRPr lang="en-US"/>
          </a:p>
        </p:txBody>
      </p:sp>
    </p:spTree>
    <p:extLst>
      <p:ext uri="{BB962C8B-B14F-4D97-AF65-F5344CB8AC3E}">
        <p14:creationId xmlns:p14="http://schemas.microsoft.com/office/powerpoint/2010/main" val="780308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represent this curriculum is as follows:</a:t>
            </a:r>
          </a:p>
          <a:p>
            <a:r>
              <a:rPr lang="en-US" dirty="0" smtClean="0"/>
              <a:t>So if you think about this as</a:t>
            </a:r>
            <a:r>
              <a:rPr lang="en-US" baseline="0" dirty="0" smtClean="0"/>
              <a:t> a curriculum, basically </a:t>
            </a:r>
          </a:p>
          <a:p>
            <a:r>
              <a:rPr lang="en-US" baseline="0" dirty="0" smtClean="0"/>
              <a:t>The orange circles represent all the possible quick chess “</a:t>
            </a:r>
            <a:r>
              <a:rPr lang="en-US" baseline="0" dirty="0" err="1" smtClean="0"/>
              <a:t>subgames</a:t>
            </a:r>
            <a:r>
              <a:rPr lang="en-US" baseline="0" dirty="0" smtClean="0"/>
              <a:t>”.</a:t>
            </a:r>
          </a:p>
          <a:p>
            <a:r>
              <a:rPr lang="en-US" baseline="0" dirty="0" smtClean="0"/>
              <a:t>So for example, in the curriculum we just showed, </a:t>
            </a:r>
          </a:p>
          <a:p>
            <a:r>
              <a:rPr lang="en-US" baseline="0" dirty="0" smtClean="0"/>
              <a:t>A curriculum is some path through this space.</a:t>
            </a:r>
          </a:p>
          <a:p>
            <a:endParaRPr lang="en-US" baseline="0" dirty="0" smtClean="0"/>
          </a:p>
          <a:p>
            <a:endParaRPr lang="en-US" dirty="0" smtClean="0"/>
          </a:p>
          <a:p>
            <a:endParaRPr lang="en-US" dirty="0" smtClean="0"/>
          </a:p>
          <a:p>
            <a:r>
              <a:rPr lang="en-US" dirty="0" smtClean="0"/>
              <a:t>At some point in this slide, we have</a:t>
            </a:r>
            <a:r>
              <a:rPr lang="en-US" baseline="0" dirty="0" smtClean="0"/>
              <a:t> to say rather than creating a fixed curriculum for everyone (and a fixed set of tasks), we want to incrementally build one based on observing the agent’s performance in the task. So the goal is to create these nodes. State research question and contributions. Maybe show recursively building a curricula by . Say we create a set of heuristic functions to create these tasks. And then we show that these are useful in creating a successful and useful curriculum for transfer. However, suppose the agent already has some of this knowledge, or due to different sensors or representation, it learns differently….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5</a:t>
            </a:fld>
            <a:endParaRPr lang="en-US"/>
          </a:p>
        </p:txBody>
      </p:sp>
    </p:spTree>
    <p:extLst>
      <p:ext uri="{BB962C8B-B14F-4D97-AF65-F5344CB8AC3E}">
        <p14:creationId xmlns:p14="http://schemas.microsoft.com/office/powerpoint/2010/main" val="16604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do this,</a:t>
            </a:r>
            <a:r>
              <a:rPr lang="en-US" baseline="0" dirty="0" smtClean="0"/>
              <a:t> there are 3 parts</a:t>
            </a:r>
            <a:endParaRPr lang="en-US" dirty="0" smtClean="0"/>
          </a:p>
          <a:p>
            <a:r>
              <a:rPr lang="en-US" dirty="0" smtClean="0"/>
              <a:t>Firs</a:t>
            </a:r>
            <a:r>
              <a:rPr lang="en-US" baseline="0" dirty="0" smtClean="0"/>
              <a:t>t we need to come up with a space of source tasks. Here (in RL) a task is represented as an MDP</a:t>
            </a:r>
          </a:p>
          <a:p>
            <a:r>
              <a:rPr lang="en-US" baseline="0" dirty="0" smtClean="0"/>
              <a:t>Then we need to find a sequence of such tasks</a:t>
            </a:r>
          </a:p>
          <a:p>
            <a:r>
              <a:rPr lang="en-US" baseline="0" dirty="0" smtClean="0"/>
              <a:t>During this process, we need to transfer knowledge between </a:t>
            </a:r>
          </a:p>
          <a:p>
            <a:r>
              <a:rPr lang="en-US" baseline="0" dirty="0" smtClean="0"/>
              <a:t>The full problem of curriculum learning … </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6</a:t>
            </a:fld>
            <a:endParaRPr lang="en-US"/>
          </a:p>
        </p:txBody>
      </p:sp>
    </p:spTree>
    <p:extLst>
      <p:ext uri="{BB962C8B-B14F-4D97-AF65-F5344CB8AC3E}">
        <p14:creationId xmlns:p14="http://schemas.microsoft.com/office/powerpoint/2010/main" val="17655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a lot of work on this part of the problem. We *leverage* these results… </a:t>
            </a:r>
          </a:p>
          <a:p>
            <a:r>
              <a:rPr lang="en-US" dirty="0" smtClean="0"/>
              <a:t>Say</a:t>
            </a:r>
            <a:r>
              <a:rPr lang="en-US" baseline="0" dirty="0" smtClean="0"/>
              <a:t> value function seeds learning. </a:t>
            </a:r>
            <a:endParaRPr lang="en-US" dirty="0" smtClean="0"/>
          </a:p>
          <a:p>
            <a:r>
              <a:rPr lang="en-US" dirty="0" smtClean="0"/>
              <a:t>A</a:t>
            </a:r>
            <a:r>
              <a:rPr lang="en-US" baseline="0" dirty="0" smtClean="0"/>
              <a:t> number of methods have been proposed to do this: transferring models, policies, samples, etc.</a:t>
            </a:r>
          </a:p>
          <a:p>
            <a:endParaRPr lang="en-US" dirty="0" smtClean="0"/>
          </a:p>
          <a:p>
            <a:r>
              <a:rPr lang="en-US" dirty="0" smtClean="0"/>
              <a:t>We are going to assume that some suitable</a:t>
            </a:r>
            <a:r>
              <a:rPr lang="en-US" baseline="0" dirty="0" smtClean="0"/>
              <a:t> way exists (i.e. one of those listed before works)</a:t>
            </a:r>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7</a:t>
            </a:fld>
            <a:endParaRPr lang="en-US"/>
          </a:p>
        </p:txBody>
      </p:sp>
    </p:spTree>
    <p:extLst>
      <p:ext uri="{BB962C8B-B14F-4D97-AF65-F5344CB8AC3E}">
        <p14:creationId xmlns:p14="http://schemas.microsoft.com/office/powerpoint/2010/main" val="26706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other 2 are new problems. This talk is going to address the first of these 2 problems. </a:t>
            </a:r>
          </a:p>
          <a:p>
            <a:r>
              <a:rPr lang="en-US" dirty="0" smtClean="0"/>
              <a:t>Emphasize more that</a:t>
            </a:r>
            <a:r>
              <a:rPr lang="en-US" baseline="0" dirty="0" smtClean="0"/>
              <a:t> sequencing will be future work. </a:t>
            </a:r>
            <a:endParaRPr lang="en-US" dirty="0" smtClean="0"/>
          </a:p>
          <a:p>
            <a:r>
              <a:rPr lang="en-US" dirty="0" smtClean="0"/>
              <a:t>(Instead)</a:t>
            </a:r>
            <a:r>
              <a:rPr lang="en-US" baseline="0" dirty="0" smtClean="0"/>
              <a:t> this (or the rest of this) talk focus on task creation (forming the orange bubbles)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Challenge is to create orange in domain –independent way.</a:t>
            </a:r>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3918A6C-3B95-AC49-86F9-50704F15A996}" type="slidenum">
              <a:rPr lang="en-US" smtClean="0"/>
              <a:t>8</a:t>
            </a:fld>
            <a:endParaRPr lang="en-US"/>
          </a:p>
        </p:txBody>
      </p:sp>
    </p:spTree>
    <p:extLst>
      <p:ext uri="{BB962C8B-B14F-4D97-AF65-F5344CB8AC3E}">
        <p14:creationId xmlns:p14="http://schemas.microsoft.com/office/powerpoint/2010/main" val="144374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formalize how a new source </a:t>
            </a:r>
            <a:r>
              <a:rPr lang="en-US" dirty="0" err="1" smtClean="0"/>
              <a:t>mdp</a:t>
            </a:r>
            <a:r>
              <a:rPr lang="en-US" dirty="0" smtClean="0"/>
              <a:t> can be created given</a:t>
            </a:r>
            <a:r>
              <a:rPr lang="en-US" baseline="0" dirty="0" smtClean="0"/>
              <a:t> a target task MDP.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Quick chess used a fixed curriculum for everyone. We would instead like to suggest source tasks also based on observing agent performance.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State dynamically created tasks? Or that each modifies an MDP? </a:t>
            </a:r>
            <a:endParaRPr lang="en-US" dirty="0" smtClean="0"/>
          </a:p>
          <a:p>
            <a:endParaRPr lang="en-US" dirty="0"/>
          </a:p>
        </p:txBody>
      </p:sp>
      <p:sp>
        <p:nvSpPr>
          <p:cNvPr id="4" name="Slide Number Placeholder 3"/>
          <p:cNvSpPr>
            <a:spLocks noGrp="1"/>
          </p:cNvSpPr>
          <p:nvPr>
            <p:ph type="sldNum" sz="quarter" idx="10"/>
          </p:nvPr>
        </p:nvSpPr>
        <p:spPr/>
        <p:txBody>
          <a:bodyPr/>
          <a:lstStyle/>
          <a:p>
            <a:fld id="{63918A6C-3B95-AC49-86F9-50704F15A996}" type="slidenum">
              <a:rPr lang="en-US" smtClean="0"/>
              <a:t>10</a:t>
            </a:fld>
            <a:endParaRPr lang="en-US"/>
          </a:p>
        </p:txBody>
      </p:sp>
    </p:spTree>
    <p:extLst>
      <p:ext uri="{BB962C8B-B14F-4D97-AF65-F5344CB8AC3E}">
        <p14:creationId xmlns:p14="http://schemas.microsoft.com/office/powerpoint/2010/main" val="456793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University of Texas at Austin</a:t>
            </a:r>
            <a:endParaRPr lang="en-US" dirty="0"/>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6" name="Slide Number Placeholder 5"/>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49504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University of Texas at Austin</a:t>
            </a:r>
            <a:endParaRPr lang="en-US" dirty="0"/>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6" name="Slide Number Placeholder 5"/>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130426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University of Texas at Austin</a:t>
            </a:r>
            <a:endParaRPr lang="en-US" dirty="0"/>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6" name="Slide Number Placeholder 5"/>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146855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University of Texas at Austin</a:t>
            </a:r>
            <a:endParaRPr lang="en-US" dirty="0"/>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6" name="Slide Number Placeholder 5"/>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78988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University of Texas at Austin</a:t>
            </a:r>
            <a:endParaRPr lang="en-US" dirty="0"/>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6" name="Slide Number Placeholder 5"/>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197880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University of Texas at Austin</a:t>
            </a:r>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7" name="Slide Number Placeholder 6"/>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186310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University of Texas at Austin</a:t>
            </a:r>
            <a:endParaRPr lang="en-US" dirty="0"/>
          </a:p>
        </p:txBody>
      </p:sp>
      <p:sp>
        <p:nvSpPr>
          <p:cNvPr id="8" name="Footer Placeholder 7"/>
          <p:cNvSpPr>
            <a:spLocks noGrp="1"/>
          </p:cNvSpPr>
          <p:nvPr>
            <p:ph type="ftr" sz="quarter" idx="11"/>
          </p:nvPr>
        </p:nvSpPr>
        <p:spPr/>
        <p:txBody>
          <a:bodyPr/>
          <a:lstStyle/>
          <a:p>
            <a:r>
              <a:rPr lang="en-US" smtClean="0"/>
              <a:t>Sanmit Narvekar</a:t>
            </a:r>
            <a:endParaRPr lang="en-US" dirty="0"/>
          </a:p>
        </p:txBody>
      </p:sp>
      <p:sp>
        <p:nvSpPr>
          <p:cNvPr id="9" name="Slide Number Placeholder 8"/>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74274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University of Texas at Austin</a:t>
            </a:r>
            <a:endParaRPr lang="en-US" dirty="0"/>
          </a:p>
        </p:txBody>
      </p:sp>
      <p:sp>
        <p:nvSpPr>
          <p:cNvPr id="4" name="Footer Placeholder 3"/>
          <p:cNvSpPr>
            <a:spLocks noGrp="1"/>
          </p:cNvSpPr>
          <p:nvPr>
            <p:ph type="ftr" sz="quarter" idx="11"/>
          </p:nvPr>
        </p:nvSpPr>
        <p:spPr/>
        <p:txBody>
          <a:bodyPr/>
          <a:lstStyle/>
          <a:p>
            <a:r>
              <a:rPr lang="en-US" smtClean="0"/>
              <a:t>Sanmit Narvekar</a:t>
            </a:r>
            <a:endParaRPr lang="en-US" dirty="0"/>
          </a:p>
        </p:txBody>
      </p:sp>
      <p:sp>
        <p:nvSpPr>
          <p:cNvPr id="5" name="Slide Number Placeholder 4"/>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2144544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University of Texas at Austin</a:t>
            </a:r>
            <a:endParaRPr lang="en-US" dirty="0"/>
          </a:p>
        </p:txBody>
      </p:sp>
      <p:sp>
        <p:nvSpPr>
          <p:cNvPr id="3" name="Footer Placeholder 2"/>
          <p:cNvSpPr>
            <a:spLocks noGrp="1"/>
          </p:cNvSpPr>
          <p:nvPr>
            <p:ph type="ftr" sz="quarter" idx="11"/>
          </p:nvPr>
        </p:nvSpPr>
        <p:spPr/>
        <p:txBody>
          <a:bodyPr/>
          <a:lstStyle/>
          <a:p>
            <a:r>
              <a:rPr lang="en-US" smtClean="0"/>
              <a:t>Sanmit Narvekar</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214003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University of Texas at Austin</a:t>
            </a:r>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7" name="Slide Number Placeholder 6"/>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1531385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University of Texas at Austin</a:t>
            </a:r>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7" name="Slide Number Placeholder 6"/>
          <p:cNvSpPr>
            <a:spLocks noGrp="1"/>
          </p:cNvSpPr>
          <p:nvPr>
            <p:ph type="sldNum" sz="quarter" idx="12"/>
          </p:nvPr>
        </p:nvSpPr>
        <p:spPr/>
        <p:txBody>
          <a:bodyPr/>
          <a:lstStyle/>
          <a:p>
            <a:fld id="{24B76CFB-2F50-964C-B010-42899D99016B}" type="slidenum">
              <a:rPr lang="en-US" smtClean="0"/>
              <a:t>‹#›</a:t>
            </a:fld>
            <a:endParaRPr lang="en-US" dirty="0"/>
          </a:p>
        </p:txBody>
      </p:sp>
    </p:spTree>
    <p:extLst>
      <p:ext uri="{BB962C8B-B14F-4D97-AF65-F5344CB8AC3E}">
        <p14:creationId xmlns:p14="http://schemas.microsoft.com/office/powerpoint/2010/main" val="410740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University of Texas at Austin</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Sanmit Narvekar</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76CFB-2F50-964C-B010-42899D99016B}" type="slidenum">
              <a:rPr lang="en-US" smtClean="0"/>
              <a:t>‹#›</a:t>
            </a:fld>
            <a:endParaRPr lang="en-US" dirty="0"/>
          </a:p>
        </p:txBody>
      </p:sp>
    </p:spTree>
    <p:extLst>
      <p:ext uri="{BB962C8B-B14F-4D97-AF65-F5344CB8AC3E}">
        <p14:creationId xmlns:p14="http://schemas.microsoft.com/office/powerpoint/2010/main" val="1218091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5.xml"/><Relationship Id="rId6" Type="http://schemas.openxmlformats.org/officeDocument/2006/relationships/notesSlide" Target="../notesSlides/notesSlide11.xml"/><Relationship Id="rId7" Type="http://schemas.openxmlformats.org/officeDocument/2006/relationships/image" Target="../media/image17.png"/><Relationship Id="rId8" Type="http://schemas.openxmlformats.org/officeDocument/2006/relationships/image" Target="../media/image18.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13.tiff"/><Relationship Id="rId6" Type="http://schemas.openxmlformats.org/officeDocument/2006/relationships/image" Target="../media/image12.tiff"/><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15.tiff"/><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35.tiff"/><Relationship Id="rId5"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9.xml"/><Relationship Id="rId5" Type="http://schemas.openxmlformats.org/officeDocument/2006/relationships/image" Target="../media/image42.png"/><Relationship Id="rId6" Type="http://schemas.openxmlformats.org/officeDocument/2006/relationships/image" Target="../media/image43.png"/><Relationship Id="rId1" Type="http://schemas.microsoft.com/office/2007/relationships/media" Target="../media/media3.mov"/><Relationship Id="rId2" Type="http://schemas.openxmlformats.org/officeDocument/2006/relationships/video" Target="../media/media3.mo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0.xml"/><Relationship Id="rId5" Type="http://schemas.openxmlformats.org/officeDocument/2006/relationships/image" Target="../media/image44.png"/><Relationship Id="rId6" Type="http://schemas.openxmlformats.org/officeDocument/2006/relationships/image" Target="../media/image45.png"/><Relationship Id="rId1" Type="http://schemas.microsoft.com/office/2007/relationships/media" Target="../media/media4.mov"/><Relationship Id="rId2" Type="http://schemas.openxmlformats.org/officeDocument/2006/relationships/video" Target="../media/media4.mo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2.tiff"/><Relationship Id="rId5" Type="http://schemas.openxmlformats.org/officeDocument/2006/relationships/image" Target="../media/image52.png"/><Relationship Id="rId6" Type="http://schemas.openxmlformats.org/officeDocument/2006/relationships/image" Target="../media/image48.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86072"/>
            <a:ext cx="6858000" cy="1126877"/>
          </a:xfrm>
        </p:spPr>
        <p:txBody>
          <a:bodyPr>
            <a:normAutofit/>
          </a:bodyPr>
          <a:lstStyle/>
          <a:p>
            <a:r>
              <a:rPr lang="en-US" sz="3600" dirty="0"/>
              <a:t>Source Task Creation for </a:t>
            </a:r>
            <a:br>
              <a:rPr lang="en-US" sz="3600" dirty="0"/>
            </a:br>
            <a:r>
              <a:rPr lang="en-US" sz="3600" dirty="0"/>
              <a:t>Curriculum Learning</a:t>
            </a:r>
          </a:p>
        </p:txBody>
      </p:sp>
      <p:sp>
        <p:nvSpPr>
          <p:cNvPr id="3" name="Subtitle 2"/>
          <p:cNvSpPr>
            <a:spLocks noGrp="1"/>
          </p:cNvSpPr>
          <p:nvPr>
            <p:ph type="subTitle" idx="1"/>
          </p:nvPr>
        </p:nvSpPr>
        <p:spPr>
          <a:xfrm>
            <a:off x="1143000" y="3742429"/>
            <a:ext cx="6858000" cy="1461681"/>
          </a:xfrm>
        </p:spPr>
        <p:txBody>
          <a:bodyPr>
            <a:normAutofit fontScale="77500" lnSpcReduction="20000"/>
          </a:bodyPr>
          <a:lstStyle/>
          <a:p>
            <a:r>
              <a:rPr lang="en-US" b="1" dirty="0" smtClean="0"/>
              <a:t>Sanmit Narvekar</a:t>
            </a:r>
            <a:r>
              <a:rPr lang="en-US" dirty="0" smtClean="0"/>
              <a:t>, </a:t>
            </a:r>
            <a:r>
              <a:rPr lang="en-US" dirty="0" err="1" smtClean="0"/>
              <a:t>Jivko</a:t>
            </a:r>
            <a:r>
              <a:rPr lang="en-US" dirty="0" smtClean="0"/>
              <a:t> </a:t>
            </a:r>
            <a:r>
              <a:rPr lang="en-US" dirty="0" err="1" smtClean="0"/>
              <a:t>Sinapov</a:t>
            </a:r>
            <a:r>
              <a:rPr lang="en-US" dirty="0" smtClean="0"/>
              <a:t>, Matteo </a:t>
            </a:r>
            <a:r>
              <a:rPr lang="en-US" dirty="0" err="1" smtClean="0"/>
              <a:t>Leonetti</a:t>
            </a:r>
            <a:r>
              <a:rPr lang="en-US" dirty="0" smtClean="0"/>
              <a:t>, and Peter Stone</a:t>
            </a:r>
          </a:p>
          <a:p>
            <a:r>
              <a:rPr lang="en-US" dirty="0" smtClean="0"/>
              <a:t>Department of Computer Science</a:t>
            </a:r>
          </a:p>
          <a:p>
            <a:r>
              <a:rPr lang="en-US" dirty="0" smtClean="0"/>
              <a:t>University of Texas at Austin</a:t>
            </a:r>
          </a:p>
          <a:p>
            <a:r>
              <a:rPr lang="en-US" dirty="0" smtClean="0"/>
              <a:t>{</a:t>
            </a:r>
            <a:r>
              <a:rPr lang="en-US" dirty="0" err="1" smtClean="0"/>
              <a:t>sanmit</a:t>
            </a:r>
            <a:r>
              <a:rPr lang="en-US" dirty="0" smtClean="0"/>
              <a:t>, </a:t>
            </a:r>
            <a:r>
              <a:rPr lang="en-US" dirty="0" err="1" smtClean="0"/>
              <a:t>jsinapov</a:t>
            </a:r>
            <a:r>
              <a:rPr lang="en-US" dirty="0" smtClean="0"/>
              <a:t>, </a:t>
            </a:r>
            <a:r>
              <a:rPr lang="en-US" dirty="0" err="1" smtClean="0"/>
              <a:t>matteo</a:t>
            </a:r>
            <a:r>
              <a:rPr lang="en-US" dirty="0" smtClean="0"/>
              <a:t>, </a:t>
            </a:r>
            <a:r>
              <a:rPr lang="en-US" dirty="0" err="1" smtClean="0"/>
              <a:t>pstone</a:t>
            </a:r>
            <a:r>
              <a:rPr lang="en-US" dirty="0" smtClean="0"/>
              <a:t>} @</a:t>
            </a:r>
            <a:r>
              <a:rPr lang="en-US" dirty="0" err="1" smtClean="0"/>
              <a:t>cs.utexas.edu</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620" y="5643950"/>
            <a:ext cx="2299135" cy="9934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25" y="5505680"/>
            <a:ext cx="1215765" cy="1214050"/>
          </a:xfrm>
          <a:prstGeom prst="rect">
            <a:avLst/>
          </a:prstGeom>
        </p:spPr>
      </p:pic>
    </p:spTree>
    <p:extLst>
      <p:ext uri="{BB962C8B-B14F-4D97-AF65-F5344CB8AC3E}">
        <p14:creationId xmlns:p14="http://schemas.microsoft.com/office/powerpoint/2010/main" val="1220867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Formalism for Task Creation</a:t>
            </a:r>
            <a:endParaRPr lang="en-US" dirty="0"/>
          </a:p>
        </p:txBody>
      </p:sp>
      <p:sp>
        <p:nvSpPr>
          <p:cNvPr id="3" name="Content Placeholder 2"/>
          <p:cNvSpPr>
            <a:spLocks noGrp="1"/>
          </p:cNvSpPr>
          <p:nvPr>
            <p:ph idx="1"/>
          </p:nvPr>
        </p:nvSpPr>
        <p:spPr>
          <a:xfrm>
            <a:off x="628650" y="1825625"/>
            <a:ext cx="7886700" cy="3415148"/>
          </a:xfrm>
        </p:spPr>
        <p:txBody>
          <a:bodyPr>
            <a:normAutofit/>
          </a:bodyPr>
          <a:lstStyle/>
          <a:p>
            <a:r>
              <a:rPr lang="en-US" sz="2000" dirty="0" smtClean="0"/>
              <a:t>Key Idea: create tasks using both </a:t>
            </a:r>
            <a:r>
              <a:rPr lang="en-US" sz="2000" dirty="0" smtClean="0">
                <a:solidFill>
                  <a:srgbClr val="C26424"/>
                </a:solidFill>
              </a:rPr>
              <a:t>domain knowledge</a:t>
            </a:r>
            <a:r>
              <a:rPr lang="en-US" sz="2000" dirty="0" smtClean="0"/>
              <a:t> and by </a:t>
            </a:r>
            <a:r>
              <a:rPr lang="en-US" sz="2000" dirty="0" smtClean="0">
                <a:solidFill>
                  <a:srgbClr val="C26424"/>
                </a:solidFill>
              </a:rPr>
              <a:t>observing the agent’s performance</a:t>
            </a:r>
            <a:r>
              <a:rPr lang="en-US" sz="2000" dirty="0" smtClean="0"/>
              <a:t> on a task</a:t>
            </a:r>
          </a:p>
          <a:p>
            <a:r>
              <a:rPr lang="en-US" sz="2000" dirty="0" smtClean="0"/>
              <a:t>We propose a </a:t>
            </a:r>
            <a:r>
              <a:rPr lang="en-US" sz="2000" dirty="0" smtClean="0">
                <a:solidFill>
                  <a:srgbClr val="C26424"/>
                </a:solidFill>
              </a:rPr>
              <a:t>formalism </a:t>
            </a:r>
            <a:r>
              <a:rPr lang="en-US" sz="2000" dirty="0" smtClean="0"/>
              <a:t>for task creation</a:t>
            </a:r>
          </a:p>
          <a:p>
            <a:r>
              <a:rPr lang="en-US" sz="2000" dirty="0"/>
              <a:t>Consists of a set of </a:t>
            </a:r>
            <a:r>
              <a:rPr lang="en-US" sz="2000" dirty="0">
                <a:solidFill>
                  <a:srgbClr val="C26424"/>
                </a:solidFill>
              </a:rPr>
              <a:t>heuristic functions</a:t>
            </a:r>
          </a:p>
          <a:p>
            <a:pPr marL="0" indent="0">
              <a:buNone/>
            </a:pPr>
            <a:r>
              <a:rPr lang="en-US" sz="2000" dirty="0"/>
              <a:t>    that create a source task </a:t>
            </a:r>
            <a:r>
              <a:rPr lang="en-US" sz="2000" dirty="0" err="1"/>
              <a:t>M</a:t>
            </a:r>
            <a:r>
              <a:rPr lang="en-US" sz="2000" baseline="-25000" dirty="0" err="1"/>
              <a:t>s</a:t>
            </a:r>
            <a:r>
              <a:rPr lang="en-US" sz="2000" dirty="0"/>
              <a:t> given a target task M</a:t>
            </a:r>
            <a:r>
              <a:rPr lang="en-US" sz="2000" baseline="-25000" dirty="0"/>
              <a:t>t</a:t>
            </a:r>
            <a:r>
              <a:rPr lang="en-US" sz="2000" dirty="0"/>
              <a:t> and (</a:t>
            </a:r>
            <a:r>
              <a:rPr lang="en-US" sz="2000" dirty="0" err="1"/>
              <a:t>s,a,s’,r</a:t>
            </a:r>
            <a:r>
              <a:rPr lang="en-US" sz="2000" dirty="0"/>
              <a:t>) trajectory tuples X from </a:t>
            </a:r>
            <a:r>
              <a:rPr lang="en-US" sz="2000" dirty="0" smtClean="0"/>
              <a:t>M</a:t>
            </a:r>
            <a:r>
              <a:rPr lang="en-US" sz="2000" baseline="-25000" dirty="0" smtClean="0"/>
              <a:t>t</a:t>
            </a:r>
            <a:endParaRPr lang="en-US" sz="2000" dirty="0" smtClean="0"/>
          </a:p>
          <a:p>
            <a:r>
              <a:rPr lang="en-US" sz="2000" dirty="0" smtClean="0"/>
              <a:t>Formalism is </a:t>
            </a:r>
            <a:r>
              <a:rPr lang="en-US" sz="2000" dirty="0" smtClean="0">
                <a:solidFill>
                  <a:srgbClr val="C26424"/>
                </a:solidFill>
              </a:rPr>
              <a:t>domain-independent</a:t>
            </a:r>
            <a:r>
              <a:rPr lang="en-US" sz="2000" dirty="0" smtClean="0"/>
              <a:t> (applicable to many domains)</a:t>
            </a:r>
          </a:p>
          <a:p>
            <a:endParaRPr lang="en-US" sz="2000" dirty="0"/>
          </a:p>
        </p:txBody>
      </p:sp>
      <p:sp>
        <p:nvSpPr>
          <p:cNvPr id="4" name="Slide Number Placeholder 3"/>
          <p:cNvSpPr>
            <a:spLocks noGrp="1"/>
          </p:cNvSpPr>
          <p:nvPr>
            <p:ph type="sldNum" sz="quarter" idx="12"/>
          </p:nvPr>
        </p:nvSpPr>
        <p:spPr/>
        <p:txBody>
          <a:bodyPr/>
          <a:lstStyle/>
          <a:p>
            <a:fld id="{24B76CFB-2F50-964C-B010-42899D99016B}" type="slidenum">
              <a:rPr lang="en-US" smtClean="0"/>
              <a:t>10</a:t>
            </a:fld>
            <a:endParaRPr lang="en-US" dirty="0"/>
          </a:p>
        </p:txBody>
      </p:sp>
      <p:grpSp>
        <p:nvGrpSpPr>
          <p:cNvPr id="25" name="Group 24"/>
          <p:cNvGrpSpPr/>
          <p:nvPr/>
        </p:nvGrpSpPr>
        <p:grpSpPr>
          <a:xfrm>
            <a:off x="2272518" y="4593772"/>
            <a:ext cx="4598965" cy="1762580"/>
            <a:chOff x="1355343" y="3696864"/>
            <a:chExt cx="6705163" cy="2569793"/>
          </a:xfrm>
        </p:grpSpPr>
        <p:grpSp>
          <p:nvGrpSpPr>
            <p:cNvPr id="5" name="Group 4"/>
            <p:cNvGrpSpPr/>
            <p:nvPr/>
          </p:nvGrpSpPr>
          <p:grpSpPr>
            <a:xfrm>
              <a:off x="1355343" y="3696864"/>
              <a:ext cx="6705163" cy="2569793"/>
              <a:chOff x="707316" y="1639638"/>
              <a:chExt cx="8017136" cy="3072615"/>
            </a:xfrm>
          </p:grpSpPr>
          <p:sp>
            <p:nvSpPr>
              <p:cNvPr id="6" name="Oval 5"/>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1849627" y="4301141"/>
              <a:ext cx="5716594" cy="1560805"/>
              <a:chOff x="1298315" y="2512758"/>
              <a:chExt cx="6835138" cy="1866202"/>
            </a:xfrm>
          </p:grpSpPr>
          <p:cxnSp>
            <p:nvCxnSpPr>
              <p:cNvPr id="19" name="Straight Arrow Connector 18"/>
              <p:cNvCxnSpPr/>
              <p:nvPr/>
            </p:nvCxnSpPr>
            <p:spPr>
              <a:xfrm flipV="1">
                <a:off x="1298315" y="3333842"/>
                <a:ext cx="657220" cy="4294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68880" y="2512758"/>
                <a:ext cx="657896" cy="49464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717775" y="2512758"/>
                <a:ext cx="579905" cy="3725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8069" y="3288888"/>
                <a:ext cx="524811" cy="474442"/>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811521" y="4096017"/>
                <a:ext cx="773841" cy="282943"/>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79230" y="3814528"/>
                <a:ext cx="854223" cy="43029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252" y="2906337"/>
            <a:ext cx="2221772" cy="328637"/>
          </a:xfrm>
          <a:prstGeom prst="rect">
            <a:avLst/>
          </a:prstGeom>
        </p:spPr>
      </p:pic>
      <p:sp>
        <p:nvSpPr>
          <p:cNvPr id="28" name="Footer Placeholder 27"/>
          <p:cNvSpPr>
            <a:spLocks noGrp="1"/>
          </p:cNvSpPr>
          <p:nvPr>
            <p:ph type="ftr" sz="quarter" idx="11"/>
          </p:nvPr>
        </p:nvSpPr>
        <p:spPr/>
        <p:txBody>
          <a:bodyPr/>
          <a:lstStyle/>
          <a:p>
            <a:r>
              <a:rPr lang="en-US" smtClean="0"/>
              <a:t>Sanmit Narvekar</a:t>
            </a:r>
            <a:endParaRPr lang="en-US" dirty="0"/>
          </a:p>
        </p:txBody>
      </p:sp>
      <p:sp>
        <p:nvSpPr>
          <p:cNvPr id="29" name="Date Placeholder 2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42163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254"/>
            <a:ext cx="7886700" cy="1325563"/>
          </a:xfrm>
        </p:spPr>
        <p:txBody>
          <a:bodyPr/>
          <a:lstStyle/>
          <a:p>
            <a:r>
              <a:rPr lang="en-US" dirty="0" smtClean="0"/>
              <a:t>Formalism for Task Creation</a:t>
            </a:r>
            <a:endParaRPr lang="en-US" dirty="0"/>
          </a:p>
        </p:txBody>
      </p:sp>
      <p:sp>
        <p:nvSpPr>
          <p:cNvPr id="3" name="Content Placeholder 2"/>
          <p:cNvSpPr>
            <a:spLocks noGrp="1"/>
          </p:cNvSpPr>
          <p:nvPr>
            <p:ph idx="1"/>
          </p:nvPr>
        </p:nvSpPr>
        <p:spPr>
          <a:xfrm>
            <a:off x="628650" y="1569148"/>
            <a:ext cx="7886700" cy="917575"/>
          </a:xfrm>
        </p:spPr>
        <p:txBody>
          <a:bodyPr>
            <a:normAutofit/>
          </a:bodyPr>
          <a:lstStyle/>
          <a:p>
            <a:r>
              <a:rPr lang="en-US" sz="2400" dirty="0" smtClean="0"/>
              <a:t>Each function </a:t>
            </a:r>
            <a:r>
              <a:rPr lang="en-US" sz="2400" dirty="0" smtClean="0">
                <a:solidFill>
                  <a:srgbClr val="C26424"/>
                </a:solidFill>
              </a:rPr>
              <a:t>alters</a:t>
            </a:r>
            <a:r>
              <a:rPr lang="en-US" sz="2400" dirty="0" smtClean="0"/>
              <a:t> </a:t>
            </a:r>
            <a:r>
              <a:rPr lang="en-US" sz="2400" dirty="0" smtClean="0">
                <a:solidFill>
                  <a:srgbClr val="C26424"/>
                </a:solidFill>
              </a:rPr>
              <a:t>different parts</a:t>
            </a:r>
            <a:r>
              <a:rPr lang="en-US" sz="2400" dirty="0" smtClean="0"/>
              <a:t> of the </a:t>
            </a:r>
            <a:r>
              <a:rPr lang="en-US" sz="2400" dirty="0" smtClean="0">
                <a:solidFill>
                  <a:srgbClr val="C26424"/>
                </a:solidFill>
              </a:rPr>
              <a:t>MDP </a:t>
            </a:r>
            <a:r>
              <a:rPr lang="en-US" sz="2400" i="1" dirty="0" smtClean="0">
                <a:solidFill>
                  <a:srgbClr val="C26424"/>
                </a:solidFill>
              </a:rPr>
              <a:t>M</a:t>
            </a:r>
            <a:r>
              <a:rPr lang="en-US" sz="2400" dirty="0" smtClean="0"/>
              <a:t> to create source tasks</a:t>
            </a:r>
            <a:endParaRPr lang="en-US" sz="2400" dirty="0"/>
          </a:p>
        </p:txBody>
      </p:sp>
      <p:sp>
        <p:nvSpPr>
          <p:cNvPr id="4" name="Date Placeholder 3"/>
          <p:cNvSpPr>
            <a:spLocks noGrp="1"/>
          </p:cNvSpPr>
          <p:nvPr>
            <p:ph type="dt" sz="half" idx="10"/>
          </p:nvPr>
        </p:nvSpPr>
        <p:spPr/>
        <p:txBody>
          <a:bodyPr/>
          <a:lstStyle/>
          <a:p>
            <a:r>
              <a:rPr lang="en-US" smtClean="0"/>
              <a:t>University of Texas at Austin</a:t>
            </a:r>
            <a:endParaRPr lang="en-US"/>
          </a:p>
        </p:txBody>
      </p:sp>
      <p:sp>
        <p:nvSpPr>
          <p:cNvPr id="5" name="Footer Placeholder 4"/>
          <p:cNvSpPr>
            <a:spLocks noGrp="1"/>
          </p:cNvSpPr>
          <p:nvPr>
            <p:ph type="ftr" sz="quarter" idx="11"/>
          </p:nvPr>
        </p:nvSpPr>
        <p:spPr/>
        <p:txBody>
          <a:bodyPr/>
          <a:lstStyle/>
          <a:p>
            <a:r>
              <a:rPr lang="en-US" smtClean="0"/>
              <a:t>Sanmit Narvekar</a:t>
            </a:r>
            <a:endParaRPr lang="en-US"/>
          </a:p>
        </p:txBody>
      </p:sp>
      <p:sp>
        <p:nvSpPr>
          <p:cNvPr id="6" name="Slide Number Placeholder 5"/>
          <p:cNvSpPr>
            <a:spLocks noGrp="1"/>
          </p:cNvSpPr>
          <p:nvPr>
            <p:ph type="sldNum" sz="quarter" idx="12"/>
          </p:nvPr>
        </p:nvSpPr>
        <p:spPr/>
        <p:txBody>
          <a:bodyPr/>
          <a:lstStyle/>
          <a:p>
            <a:fld id="{4C4DF978-A872-274A-A048-EC20B0EB4084}" type="slidenum">
              <a:rPr lang="en-US" smtClean="0"/>
              <a:t>11</a:t>
            </a:fld>
            <a:endParaRPr lang="en-US"/>
          </a:p>
        </p:txBody>
      </p:sp>
      <p:grpSp>
        <p:nvGrpSpPr>
          <p:cNvPr id="18" name="Group 17"/>
          <p:cNvGrpSpPr/>
          <p:nvPr/>
        </p:nvGrpSpPr>
        <p:grpSpPr>
          <a:xfrm>
            <a:off x="274631" y="2535599"/>
            <a:ext cx="4626343" cy="2066871"/>
            <a:chOff x="274631" y="2535599"/>
            <a:chExt cx="4626343" cy="2066871"/>
          </a:xfrm>
        </p:grpSpPr>
        <p:sp>
          <p:nvSpPr>
            <p:cNvPr id="7" name="TextBox 6"/>
            <p:cNvSpPr txBox="1"/>
            <p:nvPr/>
          </p:nvSpPr>
          <p:spPr>
            <a:xfrm>
              <a:off x="274631" y="3010548"/>
              <a:ext cx="1995290" cy="369332"/>
            </a:xfrm>
            <a:prstGeom prst="rect">
              <a:avLst/>
            </a:prstGeom>
            <a:noFill/>
          </p:spPr>
          <p:txBody>
            <a:bodyPr wrap="none" rtlCol="0">
              <a:spAutoFit/>
            </a:bodyPr>
            <a:lstStyle/>
            <a:p>
              <a:r>
                <a:rPr lang="en-US" b="1" dirty="0" smtClean="0"/>
                <a:t>State/Action Space</a:t>
              </a:r>
              <a:endParaRPr lang="en-US" b="1" dirty="0"/>
            </a:p>
          </p:txBody>
        </p:sp>
        <p:pic>
          <p:nvPicPr>
            <p:cNvPr id="11" name="Picture 10"/>
            <p:cNvPicPr>
              <a:picLocks noChangeAspect="1"/>
            </p:cNvPicPr>
            <p:nvPr/>
          </p:nvPicPr>
          <p:blipFill>
            <a:blip r:embed="rId2"/>
            <a:stretch>
              <a:fillRect/>
            </a:stretch>
          </p:blipFill>
          <p:spPr>
            <a:xfrm>
              <a:off x="3921548" y="2535599"/>
              <a:ext cx="979426" cy="1127719"/>
            </a:xfrm>
            <a:prstGeom prst="rect">
              <a:avLst/>
            </a:prstGeom>
          </p:spPr>
        </p:pic>
        <p:pic>
          <p:nvPicPr>
            <p:cNvPr id="12" name="Picture 11"/>
            <p:cNvPicPr>
              <a:picLocks noChangeAspect="1"/>
            </p:cNvPicPr>
            <p:nvPr/>
          </p:nvPicPr>
          <p:blipFill>
            <a:blip r:embed="rId3"/>
            <a:stretch>
              <a:fillRect/>
            </a:stretch>
          </p:blipFill>
          <p:spPr>
            <a:xfrm>
              <a:off x="2366903" y="3471543"/>
              <a:ext cx="964919" cy="1130927"/>
            </a:xfrm>
            <a:prstGeom prst="rect">
              <a:avLst/>
            </a:prstGeom>
          </p:spPr>
        </p:pic>
      </p:grpSp>
      <p:grpSp>
        <p:nvGrpSpPr>
          <p:cNvPr id="21" name="Group 20"/>
          <p:cNvGrpSpPr/>
          <p:nvPr/>
        </p:nvGrpSpPr>
        <p:grpSpPr>
          <a:xfrm>
            <a:off x="5700759" y="2864182"/>
            <a:ext cx="3202921" cy="1289018"/>
            <a:chOff x="5700759" y="2864182"/>
            <a:chExt cx="3202921" cy="1289018"/>
          </a:xfrm>
        </p:grpSpPr>
        <p:sp>
          <p:nvSpPr>
            <p:cNvPr id="9" name="TextBox 8"/>
            <p:cNvSpPr txBox="1"/>
            <p:nvPr/>
          </p:nvSpPr>
          <p:spPr>
            <a:xfrm>
              <a:off x="7248852" y="2864182"/>
              <a:ext cx="1002647" cy="369332"/>
            </a:xfrm>
            <a:prstGeom prst="rect">
              <a:avLst/>
            </a:prstGeom>
            <a:noFill/>
          </p:spPr>
          <p:txBody>
            <a:bodyPr wrap="none" rtlCol="0">
              <a:spAutoFit/>
            </a:bodyPr>
            <a:lstStyle/>
            <a:p>
              <a:r>
                <a:rPr lang="en-US" b="1" dirty="0" smtClean="0"/>
                <a:t>Rewards</a:t>
              </a:r>
              <a:endParaRPr lang="en-US" b="1" dirty="0"/>
            </a:p>
          </p:txBody>
        </p:sp>
        <p:pic>
          <p:nvPicPr>
            <p:cNvPr id="10" name="Picture 9"/>
            <p:cNvPicPr>
              <a:picLocks noChangeAspect="1"/>
            </p:cNvPicPr>
            <p:nvPr/>
          </p:nvPicPr>
          <p:blipFill>
            <a:blip r:embed="rId4"/>
            <a:stretch>
              <a:fillRect/>
            </a:stretch>
          </p:blipFill>
          <p:spPr>
            <a:xfrm>
              <a:off x="5700759" y="3019064"/>
              <a:ext cx="974594" cy="1134136"/>
            </a:xfrm>
            <a:prstGeom prst="rect">
              <a:avLst/>
            </a:prstGeom>
          </p:spPr>
        </p:pic>
        <p:sp>
          <p:nvSpPr>
            <p:cNvPr id="13" name="TextBox 12"/>
            <p:cNvSpPr txBox="1"/>
            <p:nvPr/>
          </p:nvSpPr>
          <p:spPr>
            <a:xfrm>
              <a:off x="6866519" y="3210603"/>
              <a:ext cx="2037161" cy="338554"/>
            </a:xfrm>
            <a:prstGeom prst="rect">
              <a:avLst/>
            </a:prstGeom>
            <a:noFill/>
          </p:spPr>
          <p:txBody>
            <a:bodyPr wrap="none" rtlCol="0">
              <a:spAutoFit/>
            </a:bodyPr>
            <a:lstStyle/>
            <a:p>
              <a:r>
                <a:rPr lang="en-US" sz="1600" dirty="0" smtClean="0"/>
                <a:t>Reward for promotion</a:t>
              </a:r>
              <a:endParaRPr lang="en-US" sz="1600" dirty="0"/>
            </a:p>
          </p:txBody>
        </p:sp>
      </p:grpSp>
      <p:grpSp>
        <p:nvGrpSpPr>
          <p:cNvPr id="24" name="Group 23"/>
          <p:cNvGrpSpPr/>
          <p:nvPr/>
        </p:nvGrpSpPr>
        <p:grpSpPr>
          <a:xfrm>
            <a:off x="1059409" y="5114251"/>
            <a:ext cx="2987463" cy="909218"/>
            <a:chOff x="1059409" y="5114251"/>
            <a:chExt cx="2987463" cy="909218"/>
          </a:xfrm>
        </p:grpSpPr>
        <p:sp>
          <p:nvSpPr>
            <p:cNvPr id="8" name="TextBox 7"/>
            <p:cNvSpPr txBox="1"/>
            <p:nvPr/>
          </p:nvSpPr>
          <p:spPr>
            <a:xfrm>
              <a:off x="1059409" y="5341823"/>
              <a:ext cx="1222771" cy="369332"/>
            </a:xfrm>
            <a:prstGeom prst="rect">
              <a:avLst/>
            </a:prstGeom>
            <a:noFill/>
          </p:spPr>
          <p:txBody>
            <a:bodyPr wrap="none" rtlCol="0">
              <a:spAutoFit/>
            </a:bodyPr>
            <a:lstStyle/>
            <a:p>
              <a:r>
                <a:rPr lang="en-US" b="1" dirty="0" smtClean="0"/>
                <a:t>Transitions</a:t>
              </a:r>
              <a:endParaRPr lang="en-US" b="1" dirty="0"/>
            </a:p>
          </p:txBody>
        </p:sp>
        <p:grpSp>
          <p:nvGrpSpPr>
            <p:cNvPr id="19" name="Group 18"/>
            <p:cNvGrpSpPr/>
            <p:nvPr/>
          </p:nvGrpSpPr>
          <p:grpSpPr>
            <a:xfrm>
              <a:off x="2774173" y="5114251"/>
              <a:ext cx="1272699" cy="909218"/>
              <a:chOff x="6556286" y="4106442"/>
              <a:chExt cx="1788577" cy="1277762"/>
            </a:xfrm>
          </p:grpSpPr>
          <p:pic>
            <p:nvPicPr>
              <p:cNvPr id="15" name="Picture 14"/>
              <p:cNvPicPr>
                <a:picLocks noChangeAspect="1"/>
              </p:cNvPicPr>
              <p:nvPr/>
            </p:nvPicPr>
            <p:blipFill>
              <a:blip r:embed="rId5"/>
              <a:stretch>
                <a:fillRect/>
              </a:stretch>
            </p:blipFill>
            <p:spPr>
              <a:xfrm>
                <a:off x="6556286" y="4106442"/>
                <a:ext cx="1788577" cy="890278"/>
              </a:xfrm>
              <a:prstGeom prst="rect">
                <a:avLst/>
              </a:prstGeom>
            </p:spPr>
          </p:pic>
          <p:cxnSp>
            <p:nvCxnSpPr>
              <p:cNvPr id="16" name="Straight Arrow Connector 15"/>
              <p:cNvCxnSpPr/>
              <p:nvPr/>
            </p:nvCxnSpPr>
            <p:spPr>
              <a:xfrm flipH="1">
                <a:off x="7245926" y="4778946"/>
                <a:ext cx="644492" cy="0"/>
              </a:xfrm>
              <a:prstGeom prst="straightConnector1">
                <a:avLst/>
              </a:prstGeom>
              <a:ln w="508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Curved Up Arrow 16"/>
              <p:cNvSpPr/>
              <p:nvPr/>
            </p:nvSpPr>
            <p:spPr>
              <a:xfrm>
                <a:off x="6841107" y="5016452"/>
                <a:ext cx="921320" cy="367752"/>
              </a:xfrm>
              <a:prstGeom prst="curvedUpArrow">
                <a:avLst/>
              </a:prstGeom>
              <a:solidFill>
                <a:schemeClr val="accent6">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3" name="Group 22"/>
          <p:cNvGrpSpPr/>
          <p:nvPr/>
        </p:nvGrpSpPr>
        <p:grpSpPr>
          <a:xfrm>
            <a:off x="5308277" y="4581158"/>
            <a:ext cx="3683777" cy="1588537"/>
            <a:chOff x="5308277" y="4581158"/>
            <a:chExt cx="3683777" cy="1588537"/>
          </a:xfrm>
        </p:grpSpPr>
        <p:sp>
          <p:nvSpPr>
            <p:cNvPr id="14" name="TextBox 13"/>
            <p:cNvSpPr txBox="1"/>
            <p:nvPr/>
          </p:nvSpPr>
          <p:spPr>
            <a:xfrm>
              <a:off x="5505650" y="5800363"/>
              <a:ext cx="3486404" cy="369332"/>
            </a:xfrm>
            <a:prstGeom prst="rect">
              <a:avLst/>
            </a:prstGeom>
            <a:noFill/>
          </p:spPr>
          <p:txBody>
            <a:bodyPr wrap="none" rtlCol="0">
              <a:spAutoFit/>
            </a:bodyPr>
            <a:lstStyle/>
            <a:p>
              <a:r>
                <a:rPr lang="en-US" b="1" dirty="0" smtClean="0"/>
                <a:t>Initial/Terminal </a:t>
              </a:r>
              <a:r>
                <a:rPr lang="en-US" b="1" smtClean="0"/>
                <a:t>State Distributions</a:t>
              </a:r>
              <a:endParaRPr lang="en-US" b="1"/>
            </a:p>
          </p:txBody>
        </p:sp>
        <p:pic>
          <p:nvPicPr>
            <p:cNvPr id="20" name="Picture 19"/>
            <p:cNvPicPr>
              <a:picLocks noChangeAspect="1"/>
            </p:cNvPicPr>
            <p:nvPr/>
          </p:nvPicPr>
          <p:blipFill>
            <a:blip r:embed="rId6"/>
            <a:stretch>
              <a:fillRect/>
            </a:stretch>
          </p:blipFill>
          <p:spPr>
            <a:xfrm>
              <a:off x="5308277" y="4581158"/>
              <a:ext cx="1149673" cy="1134136"/>
            </a:xfrm>
            <a:prstGeom prst="rect">
              <a:avLst/>
            </a:prstGeom>
          </p:spPr>
        </p:pic>
      </p:grpSp>
      <p:pic>
        <p:nvPicPr>
          <p:cNvPr id="22" name="Picture 21"/>
          <p:cNvPicPr>
            <a:picLocks noChangeAspect="1"/>
          </p:cNvPicPr>
          <p:nvPr/>
        </p:nvPicPr>
        <p:blipFill>
          <a:blip r:embed="rId7"/>
          <a:stretch>
            <a:fillRect/>
          </a:stretch>
        </p:blipFill>
        <p:spPr>
          <a:xfrm>
            <a:off x="3467379" y="4157256"/>
            <a:ext cx="2097823" cy="216036"/>
          </a:xfrm>
          <a:prstGeom prst="rect">
            <a:avLst/>
          </a:prstGeom>
        </p:spPr>
      </p:pic>
    </p:spTree>
    <p:extLst>
      <p:ext uri="{BB962C8B-B14F-4D97-AF65-F5344CB8AC3E}">
        <p14:creationId xmlns:p14="http://schemas.microsoft.com/office/powerpoint/2010/main" val="126028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Heuristic Functions</a:t>
            </a:r>
            <a:endParaRPr lang="en-US" dirty="0"/>
          </a:p>
        </p:txBody>
      </p:sp>
      <p:sp>
        <p:nvSpPr>
          <p:cNvPr id="3" name="Content Placeholder 2"/>
          <p:cNvSpPr>
            <a:spLocks noGrp="1"/>
          </p:cNvSpPr>
          <p:nvPr>
            <p:ph idx="1"/>
          </p:nvPr>
        </p:nvSpPr>
        <p:spPr>
          <a:xfrm>
            <a:off x="628650" y="1825624"/>
            <a:ext cx="7886700" cy="4895851"/>
          </a:xfrm>
        </p:spPr>
        <p:txBody>
          <a:bodyPr>
            <a:normAutofit/>
          </a:bodyPr>
          <a:lstStyle/>
          <a:p>
            <a:pPr marL="457200" indent="-457200">
              <a:buFont typeface="+mj-lt"/>
              <a:buAutoNum type="arabicPeriod"/>
            </a:pPr>
            <a:r>
              <a:rPr lang="en-US" sz="2000" dirty="0" smtClean="0">
                <a:solidFill>
                  <a:srgbClr val="C26424"/>
                </a:solidFill>
              </a:rPr>
              <a:t>Task Simplification</a:t>
            </a:r>
          </a:p>
          <a:p>
            <a:pPr marL="457200" indent="-457200">
              <a:buFont typeface="+mj-lt"/>
              <a:buAutoNum type="arabicPeriod"/>
            </a:pPr>
            <a:endParaRPr lang="en-US" sz="2000" dirty="0" smtClean="0">
              <a:solidFill>
                <a:srgbClr val="C26424"/>
              </a:solidFill>
            </a:endParaRPr>
          </a:p>
          <a:p>
            <a:pPr marL="457200" indent="-457200">
              <a:buFont typeface="+mj-lt"/>
              <a:buAutoNum type="arabicPeriod"/>
            </a:pPr>
            <a:r>
              <a:rPr lang="en-US" sz="2000" dirty="0" smtClean="0">
                <a:solidFill>
                  <a:srgbClr val="C26424"/>
                </a:solidFill>
              </a:rPr>
              <a:t>Promising Initializations</a:t>
            </a:r>
          </a:p>
          <a:p>
            <a:pPr marL="457200" indent="-457200">
              <a:buFont typeface="+mj-lt"/>
              <a:buAutoNum type="arabicPeriod"/>
            </a:pPr>
            <a:endParaRPr lang="en-US" sz="2000" dirty="0" smtClean="0">
              <a:solidFill>
                <a:srgbClr val="C26424"/>
              </a:solidFill>
            </a:endParaRPr>
          </a:p>
          <a:p>
            <a:pPr marL="457200" indent="-457200">
              <a:buFont typeface="+mj-lt"/>
              <a:buAutoNum type="arabicPeriod"/>
            </a:pPr>
            <a:r>
              <a:rPr lang="en-US" sz="2000" dirty="0" smtClean="0">
                <a:solidFill>
                  <a:srgbClr val="C26424"/>
                </a:solidFill>
              </a:rPr>
              <a:t>Mistake Learning</a:t>
            </a:r>
          </a:p>
          <a:p>
            <a:pPr marL="457200" indent="-457200">
              <a:buFont typeface="+mj-lt"/>
              <a:buAutoNum type="arabicPeriod"/>
            </a:pPr>
            <a:endParaRPr lang="en-US" sz="2000" dirty="0"/>
          </a:p>
          <a:p>
            <a:pPr marL="457200" indent="-457200">
              <a:buFont typeface="+mj-lt"/>
              <a:buAutoNum type="arabicPeriod"/>
            </a:pPr>
            <a:r>
              <a:rPr lang="en-US" sz="2000" dirty="0" smtClean="0"/>
              <a:t>Action Simplification</a:t>
            </a:r>
          </a:p>
          <a:p>
            <a:pPr marL="457200" indent="-457200">
              <a:buFont typeface="+mj-lt"/>
              <a:buAutoNum type="arabicPeriod"/>
            </a:pPr>
            <a:r>
              <a:rPr lang="en-US" sz="2000" dirty="0" smtClean="0"/>
              <a:t>Option-based </a:t>
            </a:r>
            <a:r>
              <a:rPr lang="en-US" sz="2000" dirty="0" err="1" smtClean="0"/>
              <a:t>Subgoals</a:t>
            </a:r>
            <a:endParaRPr lang="en-US" sz="2000" dirty="0" smtClean="0"/>
          </a:p>
          <a:p>
            <a:pPr marL="457200" indent="-457200">
              <a:buFont typeface="+mj-lt"/>
              <a:buAutoNum type="arabicPeriod"/>
            </a:pPr>
            <a:r>
              <a:rPr lang="en-US" sz="2000" dirty="0" smtClean="0"/>
              <a:t>Task-based </a:t>
            </a:r>
            <a:r>
              <a:rPr lang="en-US" sz="2000" dirty="0" err="1" smtClean="0"/>
              <a:t>Subgoals</a:t>
            </a:r>
            <a:endParaRPr lang="en-US" sz="2000" dirty="0" smtClean="0"/>
          </a:p>
          <a:p>
            <a:pPr marL="457200" indent="-457200">
              <a:buFont typeface="+mj-lt"/>
              <a:buAutoNum type="arabicPeriod"/>
            </a:pPr>
            <a:r>
              <a:rPr lang="en-US" sz="2000" dirty="0" smtClean="0"/>
              <a:t>Composite Subtasks</a:t>
            </a:r>
          </a:p>
        </p:txBody>
      </p:sp>
      <p:sp>
        <p:nvSpPr>
          <p:cNvPr id="4" name="Slide Number Placeholder 3"/>
          <p:cNvSpPr>
            <a:spLocks noGrp="1"/>
          </p:cNvSpPr>
          <p:nvPr>
            <p:ph type="sldNum" sz="quarter" idx="12"/>
          </p:nvPr>
        </p:nvSpPr>
        <p:spPr/>
        <p:txBody>
          <a:bodyPr/>
          <a:lstStyle/>
          <a:p>
            <a:fld id="{24B76CFB-2F50-964C-B010-42899D99016B}" type="slidenum">
              <a:rPr lang="en-US" smtClean="0"/>
              <a:t>12</a:t>
            </a:fld>
            <a:endParaRPr lang="en-US" dirty="0"/>
          </a:p>
        </p:txBody>
      </p:sp>
      <p:grpSp>
        <p:nvGrpSpPr>
          <p:cNvPr id="12" name="Group 11"/>
          <p:cNvGrpSpPr/>
          <p:nvPr/>
        </p:nvGrpSpPr>
        <p:grpSpPr>
          <a:xfrm>
            <a:off x="3930732" y="2719449"/>
            <a:ext cx="3974503" cy="2697503"/>
            <a:chOff x="3930732" y="2719449"/>
            <a:chExt cx="3974503" cy="2697503"/>
          </a:xfrm>
        </p:grpSpPr>
        <p:sp>
          <p:nvSpPr>
            <p:cNvPr id="6" name="TextBox 5"/>
            <p:cNvSpPr txBox="1"/>
            <p:nvPr/>
          </p:nvSpPr>
          <p:spPr>
            <a:xfrm>
              <a:off x="5902764" y="3883534"/>
              <a:ext cx="2002471" cy="369332"/>
            </a:xfrm>
            <a:prstGeom prst="rect">
              <a:avLst/>
            </a:prstGeom>
            <a:noFill/>
          </p:spPr>
          <p:txBody>
            <a:bodyPr wrap="none" rtlCol="0">
              <a:spAutoFit/>
            </a:bodyPr>
            <a:lstStyle/>
            <a:p>
              <a:r>
                <a:rPr lang="en-US" dirty="0" smtClean="0"/>
                <a:t>Observes the agent</a:t>
              </a:r>
              <a:endParaRPr lang="en-US" dirty="0"/>
            </a:p>
          </p:txBody>
        </p:sp>
        <p:sp>
          <p:nvSpPr>
            <p:cNvPr id="8" name="Right Brace 7"/>
            <p:cNvSpPr/>
            <p:nvPr/>
          </p:nvSpPr>
          <p:spPr>
            <a:xfrm>
              <a:off x="3930732" y="2719449"/>
              <a:ext cx="641268" cy="2697503"/>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p:cNvGrpSpPr/>
          <p:nvPr/>
        </p:nvGrpSpPr>
        <p:grpSpPr>
          <a:xfrm>
            <a:off x="3930732" y="1741013"/>
            <a:ext cx="4331493" cy="469981"/>
            <a:chOff x="3930732" y="1741013"/>
            <a:chExt cx="4331493" cy="469981"/>
          </a:xfrm>
        </p:grpSpPr>
        <p:sp>
          <p:nvSpPr>
            <p:cNvPr id="5" name="TextBox 4"/>
            <p:cNvSpPr txBox="1"/>
            <p:nvPr/>
          </p:nvSpPr>
          <p:spPr>
            <a:xfrm>
              <a:off x="5545776" y="1791338"/>
              <a:ext cx="2716449" cy="369332"/>
            </a:xfrm>
            <a:prstGeom prst="rect">
              <a:avLst/>
            </a:prstGeom>
            <a:noFill/>
          </p:spPr>
          <p:txBody>
            <a:bodyPr wrap="none" rtlCol="0">
              <a:spAutoFit/>
            </a:bodyPr>
            <a:lstStyle/>
            <a:p>
              <a:r>
                <a:rPr lang="en-US" dirty="0" smtClean="0"/>
                <a:t>Uses knowledge of domain</a:t>
              </a:r>
              <a:endParaRPr lang="en-US" dirty="0"/>
            </a:p>
          </p:txBody>
        </p:sp>
        <p:sp>
          <p:nvSpPr>
            <p:cNvPr id="10" name="Right Brace 9"/>
            <p:cNvSpPr/>
            <p:nvPr/>
          </p:nvSpPr>
          <p:spPr>
            <a:xfrm>
              <a:off x="3930732" y="1741013"/>
              <a:ext cx="641268" cy="469981"/>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Footer Placeholder 14"/>
          <p:cNvSpPr>
            <a:spLocks noGrp="1"/>
          </p:cNvSpPr>
          <p:nvPr>
            <p:ph type="ftr" sz="quarter" idx="11"/>
          </p:nvPr>
        </p:nvSpPr>
        <p:spPr/>
        <p:txBody>
          <a:bodyPr/>
          <a:lstStyle/>
          <a:p>
            <a:r>
              <a:rPr lang="en-US" smtClean="0"/>
              <a:t>Sanmit Narvekar</a:t>
            </a:r>
            <a:endParaRPr lang="en-US" dirty="0"/>
          </a:p>
        </p:txBody>
      </p:sp>
      <p:sp>
        <p:nvSpPr>
          <p:cNvPr id="16" name="Date Placeholder 15"/>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82353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Domains</a:t>
            </a:r>
            <a:endParaRPr lang="en-US" dirty="0"/>
          </a:p>
        </p:txBody>
      </p:sp>
      <p:sp>
        <p:nvSpPr>
          <p:cNvPr id="7" name="Text Placeholder 6"/>
          <p:cNvSpPr>
            <a:spLocks noGrp="1"/>
          </p:cNvSpPr>
          <p:nvPr>
            <p:ph type="body" idx="1"/>
          </p:nvPr>
        </p:nvSpPr>
        <p:spPr>
          <a:xfrm>
            <a:off x="629842" y="1681163"/>
            <a:ext cx="3868340" cy="411956"/>
          </a:xfrm>
        </p:spPr>
        <p:txBody>
          <a:bodyPr>
            <a:normAutofit lnSpcReduction="10000"/>
          </a:bodyPr>
          <a:lstStyle/>
          <a:p>
            <a:pPr algn="ctr"/>
            <a:r>
              <a:rPr lang="en-US" dirty="0"/>
              <a:t>Ms. </a:t>
            </a:r>
            <a:r>
              <a:rPr lang="en-US" dirty="0" smtClean="0"/>
              <a:t>Pac-Man</a:t>
            </a:r>
            <a:endParaRPr lang="en-US" dirty="0"/>
          </a:p>
        </p:txBody>
      </p:sp>
      <p:pic>
        <p:nvPicPr>
          <p:cNvPr id="9" name="pacman.mo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894189" y="2093119"/>
            <a:ext cx="3349952" cy="4096544"/>
          </a:xfrm>
        </p:spPr>
      </p:pic>
      <p:sp>
        <p:nvSpPr>
          <p:cNvPr id="8" name="Text Placeholder 7"/>
          <p:cNvSpPr>
            <a:spLocks noGrp="1"/>
          </p:cNvSpPr>
          <p:nvPr>
            <p:ph type="body" sz="quarter" idx="3"/>
          </p:nvPr>
        </p:nvSpPr>
        <p:spPr>
          <a:xfrm>
            <a:off x="4627959" y="1651399"/>
            <a:ext cx="3887391" cy="411956"/>
          </a:xfrm>
        </p:spPr>
        <p:txBody>
          <a:bodyPr>
            <a:normAutofit lnSpcReduction="10000"/>
          </a:bodyPr>
          <a:lstStyle/>
          <a:p>
            <a:pPr algn="ctr"/>
            <a:r>
              <a:rPr lang="en-US" dirty="0" smtClean="0"/>
              <a:t>Half </a:t>
            </a:r>
            <a:r>
              <a:rPr lang="en-US" smtClean="0"/>
              <a:t>Field Offense</a:t>
            </a:r>
            <a:endParaRPr lang="en-US"/>
          </a:p>
        </p:txBody>
      </p:sp>
      <p:pic>
        <p:nvPicPr>
          <p:cNvPr id="3" name="hfo.mov">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tretch>
            <a:fillRect/>
          </a:stretch>
        </p:blipFill>
        <p:spPr>
          <a:xfrm>
            <a:off x="4626768" y="2057807"/>
            <a:ext cx="3512345" cy="4131856"/>
          </a:xfrm>
        </p:spPr>
      </p:pic>
      <p:sp>
        <p:nvSpPr>
          <p:cNvPr id="4" name="Slide Number Placeholder 3"/>
          <p:cNvSpPr>
            <a:spLocks noGrp="1"/>
          </p:cNvSpPr>
          <p:nvPr>
            <p:ph type="sldNum" sz="quarter" idx="12"/>
          </p:nvPr>
        </p:nvSpPr>
        <p:spPr/>
        <p:txBody>
          <a:bodyPr/>
          <a:lstStyle/>
          <a:p>
            <a:fld id="{24B76CFB-2F50-964C-B010-42899D99016B}" type="slidenum">
              <a:rPr lang="en-US" smtClean="0"/>
              <a:t>13</a:t>
            </a:fld>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10" name="Date Placeholder 9"/>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0196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3" fill="hold"/>
                                        <p:tgtEl>
                                          <p:spTgt spid="9"/>
                                        </p:tgtEl>
                                      </p:cBhvr>
                                    </p:cmd>
                                  </p:childTnLst>
                                </p:cTn>
                              </p:par>
                            </p:childTnLst>
                          </p:cTn>
                        </p:par>
                        <p:par>
                          <p:cTn id="7" fill="hold">
                            <p:stCondLst>
                              <p:cond delay="23233"/>
                            </p:stCondLst>
                            <p:childTnLst>
                              <p:par>
                                <p:cTn id="8" presetID="1" presetClass="mediacall" presetSubtype="0" fill="hold" nodeType="afterEffect">
                                  <p:stCondLst>
                                    <p:cond delay="0"/>
                                  </p:stCondLst>
                                  <p:childTnLst>
                                    <p:cmd type="call" cmd="playFrom(0.0)">
                                      <p:cBhvr>
                                        <p:cTn id="9" dur="29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Simplification</a:t>
            </a:r>
            <a:endParaRPr lang="en-US" dirty="0"/>
          </a:p>
        </p:txBody>
      </p:sp>
      <p:sp>
        <p:nvSpPr>
          <p:cNvPr id="3" name="Content Placeholder 2"/>
          <p:cNvSpPr>
            <a:spLocks noGrp="1"/>
          </p:cNvSpPr>
          <p:nvPr>
            <p:ph idx="1"/>
          </p:nvPr>
        </p:nvSpPr>
        <p:spPr>
          <a:xfrm>
            <a:off x="628650" y="1690689"/>
            <a:ext cx="7886700" cy="2607906"/>
          </a:xfrm>
        </p:spPr>
        <p:txBody>
          <a:bodyPr>
            <a:normAutofit/>
          </a:bodyPr>
          <a:lstStyle/>
          <a:p>
            <a:r>
              <a:rPr lang="en-US" sz="2000" dirty="0" smtClean="0"/>
              <a:t>Use </a:t>
            </a:r>
            <a:r>
              <a:rPr lang="en-US" sz="2000" dirty="0" smtClean="0">
                <a:solidFill>
                  <a:srgbClr val="C26424"/>
                </a:solidFill>
              </a:rPr>
              <a:t>knowledge of the domain</a:t>
            </a:r>
            <a:r>
              <a:rPr lang="en-US" sz="2000" dirty="0" smtClean="0"/>
              <a:t> encoded in </a:t>
            </a:r>
            <a:r>
              <a:rPr lang="en-US" sz="2000" dirty="0" smtClean="0">
                <a:solidFill>
                  <a:srgbClr val="C26424"/>
                </a:solidFill>
              </a:rPr>
              <a:t>degrees of freedom F</a:t>
            </a:r>
            <a:r>
              <a:rPr lang="en-US" sz="2000" dirty="0" smtClean="0"/>
              <a:t> to simplify the task</a:t>
            </a:r>
          </a:p>
          <a:p>
            <a:pPr lvl="1"/>
            <a:r>
              <a:rPr lang="en-US" sz="1800" dirty="0" smtClean="0"/>
              <a:t>F </a:t>
            </a:r>
            <a:r>
              <a:rPr lang="en-US" sz="1800" dirty="0"/>
              <a:t>= [F</a:t>
            </a:r>
            <a:r>
              <a:rPr lang="en-US" sz="1800" baseline="-25000" dirty="0"/>
              <a:t>1</a:t>
            </a:r>
            <a:r>
              <a:rPr lang="en-US" sz="1800" dirty="0"/>
              <a:t>, F</a:t>
            </a:r>
            <a:r>
              <a:rPr lang="en-US" sz="1800" baseline="-25000" dirty="0"/>
              <a:t>2</a:t>
            </a:r>
            <a:r>
              <a:rPr lang="en-US" sz="1800" dirty="0"/>
              <a:t>, … </a:t>
            </a:r>
            <a:r>
              <a:rPr lang="en-US" sz="1800" dirty="0" err="1"/>
              <a:t>F</a:t>
            </a:r>
            <a:r>
              <a:rPr lang="en-US" sz="1800" baseline="-25000" dirty="0" err="1"/>
              <a:t>n</a:t>
            </a:r>
            <a:r>
              <a:rPr lang="en-US" sz="1800" dirty="0"/>
              <a:t>] </a:t>
            </a:r>
            <a:r>
              <a:rPr lang="en-US" sz="1800" dirty="0" smtClean="0"/>
              <a:t>vector of features that </a:t>
            </a:r>
            <a:r>
              <a:rPr lang="en-US" sz="1800" dirty="0"/>
              <a:t>parameterize the </a:t>
            </a:r>
            <a:r>
              <a:rPr lang="en-US" sz="1800" dirty="0" smtClean="0"/>
              <a:t>domain</a:t>
            </a:r>
          </a:p>
          <a:p>
            <a:r>
              <a:rPr lang="en-US" sz="2000" dirty="0" smtClean="0">
                <a:solidFill>
                  <a:srgbClr val="C26424"/>
                </a:solidFill>
              </a:rPr>
              <a:t>Assumes ordering </a:t>
            </a:r>
            <a:r>
              <a:rPr lang="en-US" sz="2000" dirty="0" smtClean="0"/>
              <a:t>over each F</a:t>
            </a:r>
            <a:r>
              <a:rPr lang="en-US" sz="2000" baseline="-25000" dirty="0" smtClean="0"/>
              <a:t>i</a:t>
            </a:r>
            <a:r>
              <a:rPr lang="en-US" sz="2000" dirty="0" smtClean="0"/>
              <a:t> corresponding to </a:t>
            </a:r>
            <a:r>
              <a:rPr lang="en-US" sz="2000" dirty="0" smtClean="0">
                <a:solidFill>
                  <a:srgbClr val="C26424"/>
                </a:solidFill>
              </a:rPr>
              <a:t>task complexity</a:t>
            </a:r>
          </a:p>
          <a:p>
            <a:r>
              <a:rPr lang="en-US" sz="2000" dirty="0" smtClean="0">
                <a:solidFill>
                  <a:srgbClr val="C26424"/>
                </a:solidFill>
              </a:rPr>
              <a:t>Reduces</a:t>
            </a:r>
            <a:r>
              <a:rPr lang="en-US" sz="2000" dirty="0" smtClean="0"/>
              <a:t> the complexity of one degree of freedom at a time</a:t>
            </a:r>
          </a:p>
          <a:p>
            <a:endParaRPr lang="en-US" sz="2000" dirty="0"/>
          </a:p>
          <a:p>
            <a:endParaRPr lang="en-US" sz="2000" dirty="0"/>
          </a:p>
        </p:txBody>
      </p:sp>
      <p:sp>
        <p:nvSpPr>
          <p:cNvPr id="4" name="Slide Number Placeholder 3"/>
          <p:cNvSpPr>
            <a:spLocks noGrp="1"/>
          </p:cNvSpPr>
          <p:nvPr>
            <p:ph type="sldNum" sz="quarter" idx="12"/>
          </p:nvPr>
        </p:nvSpPr>
        <p:spPr/>
        <p:txBody>
          <a:bodyPr/>
          <a:lstStyle/>
          <a:p>
            <a:fld id="{24B76CFB-2F50-964C-B010-42899D99016B}" type="slidenum">
              <a:rPr lang="en-US" smtClean="0"/>
              <a:t>14</a:t>
            </a:fld>
            <a:endParaRPr lang="en-US" dirty="0"/>
          </a:p>
        </p:txBody>
      </p:sp>
      <p:grpSp>
        <p:nvGrpSpPr>
          <p:cNvPr id="12" name="Group 11"/>
          <p:cNvGrpSpPr/>
          <p:nvPr/>
        </p:nvGrpSpPr>
        <p:grpSpPr>
          <a:xfrm>
            <a:off x="1410605" y="3842502"/>
            <a:ext cx="2082699" cy="2559222"/>
            <a:chOff x="1410605" y="3842502"/>
            <a:chExt cx="2082699" cy="2559222"/>
          </a:xfrm>
        </p:grpSpPr>
        <p:pic>
          <p:nvPicPr>
            <p:cNvPr id="7" name="Picture 6"/>
            <p:cNvPicPr>
              <a:picLocks noChangeAspect="1"/>
            </p:cNvPicPr>
            <p:nvPr/>
          </p:nvPicPr>
          <p:blipFill rotWithShape="1">
            <a:blip r:embed="rId3"/>
            <a:srcRect r="4079"/>
            <a:stretch/>
          </p:blipFill>
          <p:spPr>
            <a:xfrm>
              <a:off x="1609725" y="4241008"/>
              <a:ext cx="518347" cy="548871"/>
            </a:xfrm>
            <a:prstGeom prst="rect">
              <a:avLst/>
            </a:prstGeom>
          </p:spPr>
        </p:pic>
        <p:pic>
          <p:nvPicPr>
            <p:cNvPr id="8" name="Picture 7"/>
            <p:cNvPicPr>
              <a:picLocks noChangeAspect="1"/>
            </p:cNvPicPr>
            <p:nvPr/>
          </p:nvPicPr>
          <p:blipFill>
            <a:blip r:embed="rId4"/>
            <a:stretch>
              <a:fillRect/>
            </a:stretch>
          </p:blipFill>
          <p:spPr>
            <a:xfrm>
              <a:off x="1410605" y="5340816"/>
              <a:ext cx="916587" cy="903351"/>
            </a:xfrm>
            <a:prstGeom prst="rect">
              <a:avLst/>
            </a:prstGeom>
          </p:spPr>
        </p:pic>
        <p:pic>
          <p:nvPicPr>
            <p:cNvPr id="9" name="Picture 8"/>
            <p:cNvPicPr>
              <a:picLocks noChangeAspect="1"/>
            </p:cNvPicPr>
            <p:nvPr/>
          </p:nvPicPr>
          <p:blipFill>
            <a:blip r:embed="rId5"/>
            <a:stretch>
              <a:fillRect/>
            </a:stretch>
          </p:blipFill>
          <p:spPr>
            <a:xfrm>
              <a:off x="2518710" y="3842502"/>
              <a:ext cx="974594" cy="1134136"/>
            </a:xfrm>
            <a:prstGeom prst="rect">
              <a:avLst/>
            </a:prstGeom>
          </p:spPr>
        </p:pic>
        <p:pic>
          <p:nvPicPr>
            <p:cNvPr id="10" name="Picture 9"/>
            <p:cNvPicPr>
              <a:picLocks noChangeAspect="1"/>
            </p:cNvPicPr>
            <p:nvPr/>
          </p:nvPicPr>
          <p:blipFill>
            <a:blip r:embed="rId6"/>
            <a:stretch>
              <a:fillRect/>
            </a:stretch>
          </p:blipFill>
          <p:spPr>
            <a:xfrm>
              <a:off x="2513878" y="5274005"/>
              <a:ext cx="979426" cy="1127719"/>
            </a:xfrm>
            <a:prstGeom prst="rect">
              <a:avLst/>
            </a:prstGeom>
          </p:spPr>
        </p:pic>
      </p:grpSp>
      <p:grpSp>
        <p:nvGrpSpPr>
          <p:cNvPr id="11" name="Group 10"/>
          <p:cNvGrpSpPr/>
          <p:nvPr/>
        </p:nvGrpSpPr>
        <p:grpSpPr>
          <a:xfrm>
            <a:off x="239140" y="3777186"/>
            <a:ext cx="834074" cy="2792572"/>
            <a:chOff x="239140" y="3777186"/>
            <a:chExt cx="834074" cy="2792572"/>
          </a:xfrm>
        </p:grpSpPr>
        <p:sp>
          <p:nvSpPr>
            <p:cNvPr id="5" name="TextBox 4"/>
            <p:cNvSpPr txBox="1"/>
            <p:nvPr/>
          </p:nvSpPr>
          <p:spPr>
            <a:xfrm>
              <a:off x="267671" y="3777186"/>
              <a:ext cx="805543" cy="369332"/>
            </a:xfrm>
            <a:prstGeom prst="rect">
              <a:avLst/>
            </a:prstGeom>
            <a:noFill/>
          </p:spPr>
          <p:txBody>
            <a:bodyPr wrap="square" rtlCol="0">
              <a:spAutoFit/>
            </a:bodyPr>
            <a:lstStyle/>
            <a:p>
              <a:pPr algn="ctr"/>
              <a:r>
                <a:rPr lang="en-US" dirty="0" smtClean="0"/>
                <a:t>Easier</a:t>
              </a:r>
              <a:endParaRPr lang="en-US" dirty="0"/>
            </a:p>
          </p:txBody>
        </p:sp>
        <p:sp>
          <p:nvSpPr>
            <p:cNvPr id="6" name="TextBox 5"/>
            <p:cNvSpPr txBox="1"/>
            <p:nvPr/>
          </p:nvSpPr>
          <p:spPr>
            <a:xfrm>
              <a:off x="239140" y="6200426"/>
              <a:ext cx="834074" cy="369332"/>
            </a:xfrm>
            <a:prstGeom prst="rect">
              <a:avLst/>
            </a:prstGeom>
            <a:noFill/>
          </p:spPr>
          <p:txBody>
            <a:bodyPr wrap="none" rtlCol="0">
              <a:spAutoFit/>
            </a:bodyPr>
            <a:lstStyle/>
            <a:p>
              <a:pPr algn="ctr"/>
              <a:r>
                <a:rPr lang="en-US" dirty="0" smtClean="0"/>
                <a:t>Harder</a:t>
              </a:r>
              <a:endParaRPr lang="en-US" dirty="0"/>
            </a:p>
          </p:txBody>
        </p:sp>
        <p:cxnSp>
          <p:nvCxnSpPr>
            <p:cNvPr id="20" name="Straight Arrow Connector 19"/>
            <p:cNvCxnSpPr>
              <a:stCxn id="5" idx="2"/>
              <a:endCxn id="6" idx="0"/>
            </p:cNvCxnSpPr>
            <p:nvPr/>
          </p:nvCxnSpPr>
          <p:spPr>
            <a:xfrm flipH="1">
              <a:off x="656177" y="4146518"/>
              <a:ext cx="14266" cy="2053908"/>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891307" y="3777186"/>
            <a:ext cx="2406511" cy="2922847"/>
            <a:chOff x="3891307" y="3777186"/>
            <a:chExt cx="2406511" cy="2922847"/>
          </a:xfrm>
        </p:grpSpPr>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16611" t="15009" r="16271" b="19153"/>
            <a:stretch/>
          </p:blipFill>
          <p:spPr>
            <a:xfrm>
              <a:off x="3891307" y="3777186"/>
              <a:ext cx="1160821" cy="1398261"/>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15967" t="12940" r="16722" b="19151"/>
            <a:stretch/>
          </p:blipFill>
          <p:spPr>
            <a:xfrm>
              <a:off x="3891308" y="5274005"/>
              <a:ext cx="1160821" cy="1426028"/>
            </a:xfrm>
            <a:prstGeom prst="rect">
              <a:avLst/>
            </a:prstGeom>
          </p:spPr>
        </p:pic>
        <p:pic>
          <p:nvPicPr>
            <p:cNvPr id="26" name="Picture 25"/>
            <p:cNvPicPr>
              <a:picLocks noChangeAspect="1"/>
            </p:cNvPicPr>
            <p:nvPr/>
          </p:nvPicPr>
          <p:blipFill rotWithShape="1">
            <a:blip r:embed="rId9">
              <a:extLst>
                <a:ext uri="{28A0092B-C50C-407E-A947-70E740481C1C}">
                  <a14:useLocalDpi xmlns:a14="http://schemas.microsoft.com/office/drawing/2010/main" val="0"/>
                </a:ext>
              </a:extLst>
            </a:blip>
            <a:srcRect l="16470" t="12940" r="15966" b="19151"/>
            <a:stretch/>
          </p:blipFill>
          <p:spPr>
            <a:xfrm>
              <a:off x="5135389" y="3777186"/>
              <a:ext cx="1142480" cy="1398261"/>
            </a:xfrm>
            <a:prstGeom prst="rect">
              <a:avLst/>
            </a:prstGeom>
          </p:spPr>
        </p:pic>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16218" t="13354" r="15966" b="18323"/>
            <a:stretch/>
          </p:blipFill>
          <p:spPr>
            <a:xfrm>
              <a:off x="5135389" y="5274005"/>
              <a:ext cx="1162429" cy="1426028"/>
            </a:xfrm>
            <a:prstGeom prst="rect">
              <a:avLst/>
            </a:prstGeom>
          </p:spPr>
        </p:pic>
      </p:grpSp>
      <p:grpSp>
        <p:nvGrpSpPr>
          <p:cNvPr id="14" name="Group 13"/>
          <p:cNvGrpSpPr/>
          <p:nvPr/>
        </p:nvGrpSpPr>
        <p:grpSpPr>
          <a:xfrm>
            <a:off x="6617664" y="3777186"/>
            <a:ext cx="904274" cy="2876199"/>
            <a:chOff x="6617664" y="3777186"/>
            <a:chExt cx="904274" cy="2876199"/>
          </a:xfrm>
        </p:grpSpPr>
        <p:pic>
          <p:nvPicPr>
            <p:cNvPr id="30" name="Picture 29" descr="Screen Shot 2015-07-05 at 3.54.15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38848" y="3777186"/>
              <a:ext cx="878108" cy="1398261"/>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7664" y="5340817"/>
              <a:ext cx="904274" cy="1312568"/>
            </a:xfrm>
            <a:prstGeom prst="rect">
              <a:avLst/>
            </a:prstGeom>
          </p:spPr>
        </p:pic>
      </p:grpSp>
      <p:sp>
        <p:nvSpPr>
          <p:cNvPr id="16" name="Footer Placeholder 15"/>
          <p:cNvSpPr>
            <a:spLocks noGrp="1"/>
          </p:cNvSpPr>
          <p:nvPr>
            <p:ph type="ftr" sz="quarter" idx="11"/>
          </p:nvPr>
        </p:nvSpPr>
        <p:spPr/>
        <p:txBody>
          <a:bodyPr/>
          <a:lstStyle/>
          <a:p>
            <a:r>
              <a:rPr lang="en-US" smtClean="0"/>
              <a:t>Sanmit Narvekar</a:t>
            </a:r>
            <a:endParaRPr lang="en-US" dirty="0"/>
          </a:p>
        </p:txBody>
      </p:sp>
      <p:sp>
        <p:nvSpPr>
          <p:cNvPr id="17" name="Date Placeholder 16"/>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7577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Initializations</a:t>
            </a:r>
            <a:endParaRPr lang="en-US" dirty="0"/>
          </a:p>
        </p:txBody>
      </p:sp>
      <p:sp>
        <p:nvSpPr>
          <p:cNvPr id="3" name="Content Placeholder 2"/>
          <p:cNvSpPr>
            <a:spLocks noGrp="1"/>
          </p:cNvSpPr>
          <p:nvPr>
            <p:ph idx="1"/>
          </p:nvPr>
        </p:nvSpPr>
        <p:spPr>
          <a:xfrm>
            <a:off x="451263" y="1825625"/>
            <a:ext cx="8431480" cy="4351338"/>
          </a:xfrm>
        </p:spPr>
        <p:txBody>
          <a:bodyPr>
            <a:normAutofit/>
          </a:bodyPr>
          <a:lstStyle/>
          <a:p>
            <a:r>
              <a:rPr lang="en-US" sz="2000" dirty="0" smtClean="0">
                <a:solidFill>
                  <a:srgbClr val="C26424"/>
                </a:solidFill>
              </a:rPr>
              <a:t>Positive outcomes</a:t>
            </a:r>
            <a:r>
              <a:rPr lang="en-US" sz="2000" dirty="0" smtClean="0"/>
              <a:t> can be </a:t>
            </a:r>
            <a:r>
              <a:rPr lang="en-US" sz="2000" dirty="0" smtClean="0">
                <a:solidFill>
                  <a:srgbClr val="C26424"/>
                </a:solidFill>
              </a:rPr>
              <a:t>rare</a:t>
            </a:r>
            <a:r>
              <a:rPr lang="en-US" sz="2000" dirty="0" smtClean="0"/>
              <a:t> at onset of learning</a:t>
            </a:r>
          </a:p>
          <a:p>
            <a:r>
              <a:rPr lang="en-US" sz="2000" dirty="0" smtClean="0"/>
              <a:t>Explores regions of state space </a:t>
            </a:r>
            <a:r>
              <a:rPr lang="en-US" sz="2000" dirty="0" smtClean="0">
                <a:solidFill>
                  <a:srgbClr val="C26424"/>
                </a:solidFill>
              </a:rPr>
              <a:t>near positive outcomes/rewards</a:t>
            </a:r>
          </a:p>
          <a:p>
            <a:endParaRPr lang="en-US" sz="2000" dirty="0" smtClean="0"/>
          </a:p>
          <a:p>
            <a:endParaRPr lang="en-US" sz="2000" dirty="0"/>
          </a:p>
          <a:p>
            <a:r>
              <a:rPr lang="en-US" sz="2000" dirty="0" smtClean="0"/>
              <a:t>C(s</a:t>
            </a:r>
            <a:r>
              <a:rPr lang="en-US" sz="2000" baseline="-25000" dirty="0" smtClean="0"/>
              <a:t>1</a:t>
            </a:r>
            <a:r>
              <a:rPr lang="en-US" sz="2000" dirty="0" smtClean="0"/>
              <a:t>, s</a:t>
            </a:r>
            <a:r>
              <a:rPr lang="en-US" sz="2000" baseline="-25000" dirty="0" smtClean="0"/>
              <a:t>2</a:t>
            </a:r>
            <a:r>
              <a:rPr lang="en-US" sz="2000" dirty="0" smtClean="0"/>
              <a:t>): distance measure quantifying state proximity</a:t>
            </a:r>
          </a:p>
          <a:p>
            <a:r>
              <a:rPr lang="en-US" sz="2000" dirty="0" smtClean="0"/>
              <a:t>     : threshold on distance</a:t>
            </a:r>
          </a:p>
          <a:p>
            <a:r>
              <a:rPr lang="en-US" sz="2000" dirty="0"/>
              <a:t> </a:t>
            </a:r>
            <a:r>
              <a:rPr lang="en-US" sz="2000" dirty="0" smtClean="0"/>
              <a:t>    : percentile threshold on which states/rewards in X are positive outcomes</a:t>
            </a:r>
          </a:p>
          <a:p>
            <a:r>
              <a:rPr lang="en-US" sz="2000" dirty="0" smtClean="0"/>
              <a:t>Returns MDP that initializes start state distribution to these states</a:t>
            </a:r>
            <a:endParaRPr lang="en-US" sz="2000" dirty="0"/>
          </a:p>
        </p:txBody>
      </p:sp>
      <p:sp>
        <p:nvSpPr>
          <p:cNvPr id="4" name="Slide Number Placeholder 3"/>
          <p:cNvSpPr>
            <a:spLocks noGrp="1"/>
          </p:cNvSpPr>
          <p:nvPr>
            <p:ph type="sldNum" sz="quarter" idx="12"/>
          </p:nvPr>
        </p:nvSpPr>
        <p:spPr/>
        <p:txBody>
          <a:bodyPr/>
          <a:lstStyle/>
          <a:p>
            <a:fld id="{24B76CFB-2F50-964C-B010-42899D99016B}" type="slidenum">
              <a:rPr lang="en-US" smtClean="0"/>
              <a:t>15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803" y="2906312"/>
            <a:ext cx="4280395" cy="2550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64" y="3879572"/>
            <a:ext cx="174208" cy="2434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59" y="4329202"/>
            <a:ext cx="172453" cy="242796"/>
          </a:xfrm>
          <a:prstGeom prst="rect">
            <a:avLst/>
          </a:prstGeom>
        </p:spPr>
      </p:pic>
      <p:sp>
        <p:nvSpPr>
          <p:cNvPr id="9" name="Footer Placeholder 8"/>
          <p:cNvSpPr>
            <a:spLocks noGrp="1"/>
          </p:cNvSpPr>
          <p:nvPr>
            <p:ph type="ftr" sz="quarter" idx="11"/>
          </p:nvPr>
        </p:nvSpPr>
        <p:spPr/>
        <p:txBody>
          <a:bodyPr/>
          <a:lstStyle/>
          <a:p>
            <a:r>
              <a:rPr lang="en-US" smtClean="0"/>
              <a:t>Sanmit Narvekar</a:t>
            </a:r>
            <a:endParaRPr lang="en-US" dirty="0"/>
          </a:p>
        </p:txBody>
      </p:sp>
      <p:sp>
        <p:nvSpPr>
          <p:cNvPr id="10" name="Date Placeholder 9"/>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952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Promising Initializations</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16</a:t>
            </a:fld>
            <a:endParaRPr lang="en-US" dirty="0"/>
          </a:p>
        </p:txBody>
      </p:sp>
      <p:grpSp>
        <p:nvGrpSpPr>
          <p:cNvPr id="8" name="Group 7"/>
          <p:cNvGrpSpPr/>
          <p:nvPr/>
        </p:nvGrpSpPr>
        <p:grpSpPr>
          <a:xfrm>
            <a:off x="3598777" y="1862803"/>
            <a:ext cx="2278701" cy="4858673"/>
            <a:chOff x="3598777" y="1862803"/>
            <a:chExt cx="2278701" cy="4858673"/>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5882" t="13285" r="16471" b="25363"/>
            <a:stretch/>
          </p:blipFill>
          <p:spPr>
            <a:xfrm>
              <a:off x="3806628" y="4664076"/>
              <a:ext cx="1863000" cy="20574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5882" t="13768" r="15883" b="25121"/>
            <a:stretch/>
          </p:blipFill>
          <p:spPr>
            <a:xfrm>
              <a:off x="3806628" y="2435240"/>
              <a:ext cx="1863000" cy="2031633"/>
            </a:xfrm>
            <a:prstGeom prst="rect">
              <a:avLst/>
            </a:prstGeom>
          </p:spPr>
        </p:pic>
        <p:sp>
          <p:nvSpPr>
            <p:cNvPr id="14" name="TextBox 13"/>
            <p:cNvSpPr txBox="1"/>
            <p:nvPr/>
          </p:nvSpPr>
          <p:spPr>
            <a:xfrm>
              <a:off x="3598777" y="1862803"/>
              <a:ext cx="2278701" cy="369332"/>
            </a:xfrm>
            <a:prstGeom prst="rect">
              <a:avLst/>
            </a:prstGeom>
            <a:noFill/>
          </p:spPr>
          <p:txBody>
            <a:bodyPr wrap="none" rtlCol="0">
              <a:spAutoFit/>
            </a:bodyPr>
            <a:lstStyle/>
            <a:p>
              <a:r>
                <a:rPr lang="en-US" dirty="0" smtClean="0"/>
                <a:t>Number of steps away</a:t>
              </a:r>
              <a:endParaRPr lang="en-US" dirty="0"/>
            </a:p>
          </p:txBody>
        </p:sp>
      </p:grpSp>
      <p:grpSp>
        <p:nvGrpSpPr>
          <p:cNvPr id="9" name="Group 8"/>
          <p:cNvGrpSpPr/>
          <p:nvPr/>
        </p:nvGrpSpPr>
        <p:grpSpPr>
          <a:xfrm>
            <a:off x="6567894" y="1899697"/>
            <a:ext cx="1947456" cy="4678874"/>
            <a:chOff x="6567894" y="1899697"/>
            <a:chExt cx="1947456" cy="467887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974" y="2342977"/>
              <a:ext cx="1145351" cy="203163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596" y="4664076"/>
              <a:ext cx="1109729" cy="1914495"/>
            </a:xfrm>
            <a:prstGeom prst="rect">
              <a:avLst/>
            </a:prstGeom>
          </p:spPr>
        </p:pic>
        <p:sp>
          <p:nvSpPr>
            <p:cNvPr id="15" name="TextBox 14"/>
            <p:cNvSpPr txBox="1"/>
            <p:nvPr/>
          </p:nvSpPr>
          <p:spPr>
            <a:xfrm>
              <a:off x="6567894" y="1899697"/>
              <a:ext cx="1947456" cy="369332"/>
            </a:xfrm>
            <a:prstGeom prst="rect">
              <a:avLst/>
            </a:prstGeom>
            <a:noFill/>
          </p:spPr>
          <p:txBody>
            <a:bodyPr wrap="none" rtlCol="0">
              <a:spAutoFit/>
            </a:bodyPr>
            <a:lstStyle/>
            <a:p>
              <a:r>
                <a:rPr lang="en-US" smtClean="0"/>
                <a:t>Euclidean Distance</a:t>
              </a:r>
              <a:endParaRPr lang="en-US" dirty="0"/>
            </a:p>
          </p:txBody>
        </p:sp>
      </p:grpSp>
      <p:grpSp>
        <p:nvGrpSpPr>
          <p:cNvPr id="3" name="Group 2"/>
          <p:cNvGrpSpPr/>
          <p:nvPr/>
        </p:nvGrpSpPr>
        <p:grpSpPr>
          <a:xfrm>
            <a:off x="422771" y="1899697"/>
            <a:ext cx="2648610" cy="4354317"/>
            <a:chOff x="422771" y="1899697"/>
            <a:chExt cx="2648610" cy="4354317"/>
          </a:xfrm>
        </p:grpSpPr>
        <p:grpSp>
          <p:nvGrpSpPr>
            <p:cNvPr id="5" name="Group 4"/>
            <p:cNvGrpSpPr/>
            <p:nvPr/>
          </p:nvGrpSpPr>
          <p:grpSpPr>
            <a:xfrm>
              <a:off x="422771" y="1899697"/>
              <a:ext cx="2648610" cy="2063843"/>
              <a:chOff x="3329257" y="4630223"/>
              <a:chExt cx="2648610" cy="2063843"/>
            </a:xfrm>
          </p:grpSpPr>
          <p:pic>
            <p:nvPicPr>
              <p:cNvPr id="6" name="Picture 5"/>
              <p:cNvPicPr>
                <a:picLocks noChangeAspect="1"/>
              </p:cNvPicPr>
              <p:nvPr/>
            </p:nvPicPr>
            <p:blipFill>
              <a:blip r:embed="rId6"/>
              <a:stretch>
                <a:fillRect/>
              </a:stretch>
            </p:blipFill>
            <p:spPr>
              <a:xfrm>
                <a:off x="3882093" y="5165766"/>
                <a:ext cx="1549236" cy="1528300"/>
              </a:xfrm>
              <a:prstGeom prst="rect">
                <a:avLst/>
              </a:prstGeom>
            </p:spPr>
          </p:pic>
          <p:sp>
            <p:nvSpPr>
              <p:cNvPr id="7" name="TextBox 6"/>
              <p:cNvSpPr txBox="1"/>
              <p:nvPr/>
            </p:nvSpPr>
            <p:spPr>
              <a:xfrm>
                <a:off x="3329257" y="4630223"/>
                <a:ext cx="2648610" cy="369332"/>
              </a:xfrm>
              <a:prstGeom prst="rect">
                <a:avLst/>
              </a:prstGeom>
              <a:noFill/>
            </p:spPr>
            <p:txBody>
              <a:bodyPr wrap="none" rtlCol="0">
                <a:spAutoFit/>
              </a:bodyPr>
              <a:lstStyle/>
              <a:p>
                <a:r>
                  <a:rPr lang="en-US" dirty="0" smtClean="0"/>
                  <a:t> </a:t>
                </a:r>
                <a:r>
                  <a:rPr lang="en-US" dirty="0"/>
                  <a:t>N</a:t>
                </a:r>
                <a:r>
                  <a:rPr lang="en-US" dirty="0" smtClean="0"/>
                  <a:t>umber of “moves” away</a:t>
                </a:r>
              </a:p>
            </p:txBody>
          </p:sp>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607" y="4708267"/>
              <a:ext cx="1549236" cy="1545747"/>
            </a:xfrm>
            <a:prstGeom prst="rect">
              <a:avLst/>
            </a:prstGeom>
          </p:spPr>
        </p:pic>
      </p:grpSp>
      <p:sp>
        <p:nvSpPr>
          <p:cNvPr id="18" name="Footer Placeholder 17"/>
          <p:cNvSpPr>
            <a:spLocks noGrp="1"/>
          </p:cNvSpPr>
          <p:nvPr>
            <p:ph type="ftr" sz="quarter" idx="11"/>
          </p:nvPr>
        </p:nvSpPr>
        <p:spPr/>
        <p:txBody>
          <a:bodyPr/>
          <a:lstStyle/>
          <a:p>
            <a:r>
              <a:rPr lang="en-US" smtClean="0"/>
              <a:t>Sanmit Narvekar</a:t>
            </a:r>
            <a:endParaRPr lang="en-US" dirty="0"/>
          </a:p>
        </p:txBody>
      </p:sp>
      <p:sp>
        <p:nvSpPr>
          <p:cNvPr id="19" name="Date Placeholder 1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08742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Mistake Learning</a:t>
            </a:r>
            <a:endParaRPr lang="en-US" dirty="0"/>
          </a:p>
        </p:txBody>
      </p:sp>
      <p:sp>
        <p:nvSpPr>
          <p:cNvPr id="3" name="Content Placeholder 2"/>
          <p:cNvSpPr>
            <a:spLocks noGrp="1"/>
          </p:cNvSpPr>
          <p:nvPr>
            <p:ph idx="1"/>
          </p:nvPr>
        </p:nvSpPr>
        <p:spPr>
          <a:xfrm>
            <a:off x="628650" y="1825624"/>
            <a:ext cx="7886700" cy="1940833"/>
          </a:xfrm>
        </p:spPr>
        <p:txBody>
          <a:bodyPr>
            <a:normAutofit/>
          </a:bodyPr>
          <a:lstStyle/>
          <a:p>
            <a:r>
              <a:rPr lang="en-US" sz="2000" dirty="0" smtClean="0"/>
              <a:t> Create subtasks to avoid or correct </a:t>
            </a:r>
            <a:r>
              <a:rPr lang="en-US" sz="2000" dirty="0" smtClean="0">
                <a:solidFill>
                  <a:srgbClr val="C26424"/>
                </a:solidFill>
              </a:rPr>
              <a:t>mistakes</a:t>
            </a:r>
          </a:p>
          <a:p>
            <a:pPr lvl="1"/>
            <a:r>
              <a:rPr lang="en-US" sz="1800" dirty="0" smtClean="0"/>
              <a:t>Specified by the domain</a:t>
            </a:r>
          </a:p>
          <a:p>
            <a:pPr lvl="1"/>
            <a:r>
              <a:rPr lang="en-US" sz="1800" dirty="0" err="1" smtClean="0"/>
              <a:t>Eg</a:t>
            </a:r>
            <a:r>
              <a:rPr lang="en-US" sz="1800" dirty="0" smtClean="0"/>
              <a:t>. Termination in non-goal state</a:t>
            </a:r>
          </a:p>
          <a:p>
            <a:r>
              <a:rPr lang="en-US" sz="2000" dirty="0" smtClean="0"/>
              <a:t> </a:t>
            </a:r>
            <a:r>
              <a:rPr lang="en-US" sz="2000" dirty="0" smtClean="0">
                <a:solidFill>
                  <a:srgbClr val="C26424"/>
                </a:solidFill>
              </a:rPr>
              <a:t>Rewind</a:t>
            </a:r>
            <a:r>
              <a:rPr lang="en-US" sz="2000" dirty="0" smtClean="0"/>
              <a:t> the episode epsilon steps back, and learn a revised policy from there</a:t>
            </a:r>
            <a:endParaRPr lang="en-US" sz="2000" dirty="0"/>
          </a:p>
          <a:p>
            <a:endParaRPr lang="en-US" sz="2000" dirty="0" smtClean="0"/>
          </a:p>
        </p:txBody>
      </p:sp>
      <p:sp>
        <p:nvSpPr>
          <p:cNvPr id="4" name="Slide Number Placeholder 3"/>
          <p:cNvSpPr>
            <a:spLocks noGrp="1"/>
          </p:cNvSpPr>
          <p:nvPr>
            <p:ph type="sldNum" sz="quarter" idx="12"/>
          </p:nvPr>
        </p:nvSpPr>
        <p:spPr/>
        <p:txBody>
          <a:bodyPr/>
          <a:lstStyle/>
          <a:p>
            <a:fld id="{24B76CFB-2F50-964C-B010-42899D99016B}" type="slidenum">
              <a:rPr lang="en-US" smtClean="0"/>
              <a:t>17</a:t>
            </a:fld>
            <a:endParaRPr lang="en-US" dirty="0"/>
          </a:p>
        </p:txBody>
      </p:sp>
      <p:pic>
        <p:nvPicPr>
          <p:cNvPr id="5" name="Picture 4"/>
          <p:cNvPicPr>
            <a:picLocks noChangeAspect="1"/>
          </p:cNvPicPr>
          <p:nvPr/>
        </p:nvPicPr>
        <p:blipFill>
          <a:blip r:embed="rId3"/>
          <a:stretch>
            <a:fillRect/>
          </a:stretch>
        </p:blipFill>
        <p:spPr>
          <a:xfrm>
            <a:off x="5314351" y="3623263"/>
            <a:ext cx="1332552" cy="1314544"/>
          </a:xfrm>
          <a:prstGeom prst="rect">
            <a:avLst/>
          </a:prstGeom>
        </p:spPr>
      </p:pic>
      <p:grpSp>
        <p:nvGrpSpPr>
          <p:cNvPr id="17" name="Group 16"/>
          <p:cNvGrpSpPr/>
          <p:nvPr/>
        </p:nvGrpSpPr>
        <p:grpSpPr>
          <a:xfrm>
            <a:off x="1971253" y="3623263"/>
            <a:ext cx="3098862" cy="1314544"/>
            <a:chOff x="1971253" y="3046313"/>
            <a:chExt cx="3098862" cy="1314544"/>
          </a:xfrm>
        </p:grpSpPr>
        <p:pic>
          <p:nvPicPr>
            <p:cNvPr id="6" name="Picture 5"/>
            <p:cNvPicPr>
              <a:picLocks noChangeAspect="1"/>
            </p:cNvPicPr>
            <p:nvPr/>
          </p:nvPicPr>
          <p:blipFill>
            <a:blip r:embed="rId4"/>
            <a:stretch>
              <a:fillRect/>
            </a:stretch>
          </p:blipFill>
          <p:spPr>
            <a:xfrm>
              <a:off x="1971253" y="3046313"/>
              <a:ext cx="1332634" cy="1314544"/>
            </a:xfrm>
            <a:prstGeom prst="rect">
              <a:avLst/>
            </a:prstGeom>
          </p:spPr>
        </p:pic>
        <p:cxnSp>
          <p:nvCxnSpPr>
            <p:cNvPr id="9" name="Straight Arrow Connector 8"/>
            <p:cNvCxnSpPr/>
            <p:nvPr/>
          </p:nvCxnSpPr>
          <p:spPr>
            <a:xfrm flipH="1">
              <a:off x="3597576" y="3703585"/>
              <a:ext cx="1472539" cy="0"/>
            </a:xfrm>
            <a:prstGeom prst="straightConnector1">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92858" y="3194006"/>
              <a:ext cx="881973" cy="369332"/>
            </a:xfrm>
            <a:prstGeom prst="rect">
              <a:avLst/>
            </a:prstGeom>
            <a:noFill/>
          </p:spPr>
          <p:txBody>
            <a:bodyPr wrap="none" rtlCol="0">
              <a:spAutoFit/>
            </a:bodyPr>
            <a:lstStyle/>
            <a:p>
              <a:r>
                <a:rPr lang="en-US" smtClean="0"/>
                <a:t>Rewind</a:t>
              </a:r>
              <a:endParaRPr lang="en-US"/>
            </a:p>
          </p:txBody>
        </p:sp>
      </p:grpSp>
      <p:grpSp>
        <p:nvGrpSpPr>
          <p:cNvPr id="18" name="Group 17"/>
          <p:cNvGrpSpPr/>
          <p:nvPr/>
        </p:nvGrpSpPr>
        <p:grpSpPr>
          <a:xfrm>
            <a:off x="3303887" y="5072742"/>
            <a:ext cx="3343016" cy="1314544"/>
            <a:chOff x="3303887" y="4495792"/>
            <a:chExt cx="3343016" cy="1314544"/>
          </a:xfrm>
        </p:grpSpPr>
        <p:pic>
          <p:nvPicPr>
            <p:cNvPr id="7" name="Picture 6"/>
            <p:cNvPicPr>
              <a:picLocks noChangeAspect="1"/>
            </p:cNvPicPr>
            <p:nvPr/>
          </p:nvPicPr>
          <p:blipFill>
            <a:blip r:embed="rId5"/>
            <a:stretch>
              <a:fillRect/>
            </a:stretch>
          </p:blipFill>
          <p:spPr>
            <a:xfrm>
              <a:off x="5332359" y="4495792"/>
              <a:ext cx="1314544" cy="1314544"/>
            </a:xfrm>
            <a:prstGeom prst="rect">
              <a:avLst/>
            </a:prstGeom>
          </p:spPr>
        </p:pic>
        <p:cxnSp>
          <p:nvCxnSpPr>
            <p:cNvPr id="11" name="Straight Arrow Connector 10"/>
            <p:cNvCxnSpPr/>
            <p:nvPr/>
          </p:nvCxnSpPr>
          <p:spPr>
            <a:xfrm>
              <a:off x="3463912" y="4495792"/>
              <a:ext cx="1499974" cy="815706"/>
            </a:xfrm>
            <a:prstGeom prst="straightConnector1">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03887" y="5126832"/>
              <a:ext cx="782587" cy="369332"/>
            </a:xfrm>
            <a:prstGeom prst="rect">
              <a:avLst/>
            </a:prstGeom>
            <a:noFill/>
          </p:spPr>
          <p:txBody>
            <a:bodyPr wrap="none" rtlCol="0">
              <a:spAutoFit/>
            </a:bodyPr>
            <a:lstStyle/>
            <a:p>
              <a:r>
                <a:rPr lang="en-US" smtClean="0"/>
                <a:t>Revise</a:t>
              </a:r>
              <a:endParaRPr lang="en-US"/>
            </a:p>
          </p:txBody>
        </p:sp>
      </p:grpSp>
      <p:grpSp>
        <p:nvGrpSpPr>
          <p:cNvPr id="8" name="Group 7"/>
          <p:cNvGrpSpPr/>
          <p:nvPr/>
        </p:nvGrpSpPr>
        <p:grpSpPr>
          <a:xfrm>
            <a:off x="7285077" y="3653854"/>
            <a:ext cx="1230273" cy="1094519"/>
            <a:chOff x="7285077" y="3653854"/>
            <a:chExt cx="1230273" cy="1094519"/>
          </a:xfrm>
        </p:grpSpPr>
        <p:sp>
          <p:nvSpPr>
            <p:cNvPr id="19" name="TextBox 18"/>
            <p:cNvSpPr txBox="1"/>
            <p:nvPr/>
          </p:nvSpPr>
          <p:spPr>
            <a:xfrm>
              <a:off x="7385906" y="3653854"/>
              <a:ext cx="1028615" cy="369332"/>
            </a:xfrm>
            <a:prstGeom prst="rect">
              <a:avLst/>
            </a:prstGeom>
            <a:noFill/>
          </p:spPr>
          <p:txBody>
            <a:bodyPr wrap="none" rtlCol="0">
              <a:spAutoFit/>
            </a:bodyPr>
            <a:lstStyle/>
            <a:p>
              <a:r>
                <a:rPr lang="en-US" b="1" dirty="0" smtClean="0"/>
                <a:t>MISTAKE</a:t>
              </a:r>
              <a:endParaRPr lang="en-US" b="1" dirty="0"/>
            </a:p>
          </p:txBody>
        </p:sp>
        <p:sp>
          <p:nvSpPr>
            <p:cNvPr id="12" name="TextBox 11"/>
            <p:cNvSpPr txBox="1"/>
            <p:nvPr/>
          </p:nvSpPr>
          <p:spPr>
            <a:xfrm>
              <a:off x="7285077" y="4379041"/>
              <a:ext cx="1230273" cy="369332"/>
            </a:xfrm>
            <a:prstGeom prst="rect">
              <a:avLst/>
            </a:prstGeom>
            <a:noFill/>
          </p:spPr>
          <p:txBody>
            <a:bodyPr wrap="none" rtlCol="0">
              <a:spAutoFit/>
            </a:bodyPr>
            <a:lstStyle/>
            <a:p>
              <a:pPr algn="ctr"/>
              <a:r>
                <a:rPr lang="en-US" smtClean="0"/>
                <a:t>Checkmate</a:t>
              </a:r>
              <a:endParaRPr lang="en-US"/>
            </a:p>
          </p:txBody>
        </p:sp>
      </p:grpSp>
      <p:sp>
        <p:nvSpPr>
          <p:cNvPr id="13" name="Footer Placeholder 12"/>
          <p:cNvSpPr>
            <a:spLocks noGrp="1"/>
          </p:cNvSpPr>
          <p:nvPr>
            <p:ph type="ftr" sz="quarter" idx="11"/>
          </p:nvPr>
        </p:nvSpPr>
        <p:spPr/>
        <p:txBody>
          <a:bodyPr/>
          <a:lstStyle/>
          <a:p>
            <a:r>
              <a:rPr lang="en-US" smtClean="0"/>
              <a:t>Sanmit Narvekar</a:t>
            </a:r>
            <a:endParaRPr lang="en-US" dirty="0"/>
          </a:p>
        </p:txBody>
      </p:sp>
      <p:sp>
        <p:nvSpPr>
          <p:cNvPr id="14" name="Date Placeholder 13"/>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4557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Mistake Learning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6459" y="2021567"/>
            <a:ext cx="1485951" cy="1821091"/>
          </a:xfrm>
        </p:spPr>
      </p:pic>
      <p:sp>
        <p:nvSpPr>
          <p:cNvPr id="4" name="Slide Number Placeholder 3"/>
          <p:cNvSpPr>
            <a:spLocks noGrp="1"/>
          </p:cNvSpPr>
          <p:nvPr>
            <p:ph type="sldNum" sz="quarter" idx="12"/>
          </p:nvPr>
        </p:nvSpPr>
        <p:spPr/>
        <p:txBody>
          <a:bodyPr/>
          <a:lstStyle/>
          <a:p>
            <a:fld id="{24B76CFB-2F50-964C-B010-42899D99016B}" type="slidenum">
              <a:rPr lang="en-US" smtClean="0"/>
              <a:t>18</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915" y="2021566"/>
            <a:ext cx="1485497" cy="1821091"/>
          </a:xfrm>
          <a:prstGeom prst="rect">
            <a:avLst/>
          </a:prstGeom>
        </p:spPr>
      </p:pic>
      <p:cxnSp>
        <p:nvCxnSpPr>
          <p:cNvPr id="7" name="Straight Arrow Connector 6"/>
          <p:cNvCxnSpPr/>
          <p:nvPr/>
        </p:nvCxnSpPr>
        <p:spPr>
          <a:xfrm flipH="1">
            <a:off x="3119407" y="3093986"/>
            <a:ext cx="1472539" cy="0"/>
          </a:xfrm>
          <a:prstGeom prst="straightConnector1">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51948" y="2285780"/>
            <a:ext cx="1520866" cy="646331"/>
          </a:xfrm>
          <a:prstGeom prst="rect">
            <a:avLst/>
          </a:prstGeom>
          <a:noFill/>
        </p:spPr>
        <p:txBody>
          <a:bodyPr wrap="none" rtlCol="0">
            <a:spAutoFit/>
          </a:bodyPr>
          <a:lstStyle/>
          <a:p>
            <a:pPr algn="ctr"/>
            <a:r>
              <a:rPr lang="en-US" smtClean="0"/>
              <a:t>Getting eaten </a:t>
            </a:r>
          </a:p>
          <a:p>
            <a:pPr algn="ctr"/>
            <a:r>
              <a:rPr lang="en-US" dirty="0" smtClean="0"/>
              <a:t>by ghost</a:t>
            </a:r>
          </a:p>
        </p:txBody>
      </p:sp>
      <p:sp>
        <p:nvSpPr>
          <p:cNvPr id="10" name="TextBox 9"/>
          <p:cNvSpPr txBox="1"/>
          <p:nvPr/>
        </p:nvSpPr>
        <p:spPr>
          <a:xfrm>
            <a:off x="7358704" y="1486796"/>
            <a:ext cx="1135567" cy="369332"/>
          </a:xfrm>
          <a:prstGeom prst="rect">
            <a:avLst/>
          </a:prstGeom>
          <a:noFill/>
        </p:spPr>
        <p:txBody>
          <a:bodyPr wrap="none" rtlCol="0">
            <a:spAutoFit/>
          </a:bodyPr>
          <a:lstStyle/>
          <a:p>
            <a:r>
              <a:rPr lang="en-US" b="1" dirty="0" smtClean="0"/>
              <a:t>MISTAKES</a:t>
            </a:r>
            <a:endParaRPr lang="en-US" b="1" dirty="0"/>
          </a:p>
        </p:txBody>
      </p:sp>
      <p:sp>
        <p:nvSpPr>
          <p:cNvPr id="11" name="TextBox 10"/>
          <p:cNvSpPr txBox="1"/>
          <p:nvPr/>
        </p:nvSpPr>
        <p:spPr>
          <a:xfrm>
            <a:off x="7245050" y="3126478"/>
            <a:ext cx="1334661" cy="646331"/>
          </a:xfrm>
          <a:prstGeom prst="rect">
            <a:avLst/>
          </a:prstGeom>
          <a:noFill/>
        </p:spPr>
        <p:txBody>
          <a:bodyPr wrap="none" rtlCol="0">
            <a:spAutoFit/>
          </a:bodyPr>
          <a:lstStyle/>
          <a:p>
            <a:pPr algn="ctr"/>
            <a:r>
              <a:rPr lang="en-US" dirty="0" smtClean="0"/>
              <a:t>Not </a:t>
            </a:r>
            <a:r>
              <a:rPr lang="en-US" smtClean="0"/>
              <a:t>eating </a:t>
            </a:r>
          </a:p>
          <a:p>
            <a:pPr algn="ctr"/>
            <a:r>
              <a:rPr lang="en-US" dirty="0" smtClean="0"/>
              <a:t>edible ghost</a:t>
            </a:r>
            <a:endParaRPr lang="en-US" dirty="0"/>
          </a:p>
        </p:txBody>
      </p:sp>
      <p:grpSp>
        <p:nvGrpSpPr>
          <p:cNvPr id="3" name="Group 2"/>
          <p:cNvGrpSpPr/>
          <p:nvPr/>
        </p:nvGrpSpPr>
        <p:grpSpPr>
          <a:xfrm>
            <a:off x="1294563" y="4058759"/>
            <a:ext cx="7554612" cy="2037241"/>
            <a:chOff x="1294563" y="4058759"/>
            <a:chExt cx="7554612" cy="2037241"/>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51354" t="15118" b="16540"/>
            <a:stretch/>
          </p:blipFill>
          <p:spPr>
            <a:xfrm>
              <a:off x="1294563" y="4058759"/>
              <a:ext cx="1229741" cy="2037241"/>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5004" t="19365" r="373" b="18254"/>
            <a:stretch/>
          </p:blipFill>
          <p:spPr>
            <a:xfrm>
              <a:off x="5294761" y="4058759"/>
              <a:ext cx="1237803" cy="2037241"/>
            </a:xfrm>
            <a:prstGeom prst="rect">
              <a:avLst/>
            </a:prstGeom>
          </p:spPr>
        </p:pic>
        <p:cxnSp>
          <p:nvCxnSpPr>
            <p:cNvPr id="14" name="Straight Arrow Connector 13"/>
            <p:cNvCxnSpPr/>
            <p:nvPr/>
          </p:nvCxnSpPr>
          <p:spPr>
            <a:xfrm flipH="1">
              <a:off x="3099461" y="5325557"/>
              <a:ext cx="1472539" cy="0"/>
            </a:xfrm>
            <a:prstGeom prst="straightConnector1">
              <a:avLst/>
            </a:prstGeom>
            <a:ln w="476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18797" y="4585836"/>
              <a:ext cx="1587166" cy="369332"/>
            </a:xfrm>
            <a:prstGeom prst="rect">
              <a:avLst/>
            </a:prstGeom>
            <a:noFill/>
          </p:spPr>
          <p:txBody>
            <a:bodyPr wrap="none" rtlCol="0">
              <a:spAutoFit/>
            </a:bodyPr>
            <a:lstStyle/>
            <a:p>
              <a:pPr algn="ctr"/>
              <a:r>
                <a:rPr lang="en-US" smtClean="0"/>
                <a:t>Failing to score</a:t>
              </a:r>
              <a:endParaRPr lang="en-US"/>
            </a:p>
          </p:txBody>
        </p:sp>
        <p:sp>
          <p:nvSpPr>
            <p:cNvPr id="16" name="TextBox 15"/>
            <p:cNvSpPr txBox="1"/>
            <p:nvPr/>
          </p:nvSpPr>
          <p:spPr>
            <a:xfrm>
              <a:off x="7003798" y="5207582"/>
              <a:ext cx="1845377" cy="369332"/>
            </a:xfrm>
            <a:prstGeom prst="rect">
              <a:avLst/>
            </a:prstGeom>
            <a:noFill/>
          </p:spPr>
          <p:txBody>
            <a:bodyPr wrap="none" rtlCol="0">
              <a:spAutoFit/>
            </a:bodyPr>
            <a:lstStyle/>
            <a:p>
              <a:pPr algn="ctr"/>
              <a:r>
                <a:rPr lang="en-US" dirty="0" smtClean="0"/>
                <a:t>Losing possession</a:t>
              </a:r>
              <a:endParaRPr lang="en-US" dirty="0"/>
            </a:p>
          </p:txBody>
        </p:sp>
      </p:grpSp>
      <p:sp>
        <p:nvSpPr>
          <p:cNvPr id="17" name="TextBox 16"/>
          <p:cNvSpPr txBox="1"/>
          <p:nvPr/>
        </p:nvSpPr>
        <p:spPr>
          <a:xfrm>
            <a:off x="3176928" y="3939505"/>
            <a:ext cx="1465209" cy="646331"/>
          </a:xfrm>
          <a:prstGeom prst="rect">
            <a:avLst/>
          </a:prstGeom>
          <a:noFill/>
        </p:spPr>
        <p:txBody>
          <a:bodyPr wrap="none" rtlCol="0">
            <a:spAutoFit/>
          </a:bodyPr>
          <a:lstStyle/>
          <a:p>
            <a:pPr algn="ctr"/>
            <a:r>
              <a:rPr lang="en-US" dirty="0" smtClean="0"/>
              <a:t>How far back </a:t>
            </a:r>
          </a:p>
          <a:p>
            <a:pPr algn="ctr"/>
            <a:r>
              <a:rPr lang="en-US" dirty="0" smtClean="0"/>
              <a:t>to rewind?</a:t>
            </a:r>
            <a:endParaRPr lang="en-US" dirty="0"/>
          </a:p>
        </p:txBody>
      </p:sp>
      <p:sp>
        <p:nvSpPr>
          <p:cNvPr id="18" name="Footer Placeholder 17"/>
          <p:cNvSpPr>
            <a:spLocks noGrp="1"/>
          </p:cNvSpPr>
          <p:nvPr>
            <p:ph type="ftr" sz="quarter" idx="11"/>
          </p:nvPr>
        </p:nvSpPr>
        <p:spPr/>
        <p:txBody>
          <a:bodyPr/>
          <a:lstStyle/>
          <a:p>
            <a:r>
              <a:rPr lang="en-US" smtClean="0"/>
              <a:t>Sanmit Narvekar</a:t>
            </a:r>
            <a:endParaRPr lang="en-US" dirty="0"/>
          </a:p>
        </p:txBody>
      </p:sp>
      <p:sp>
        <p:nvSpPr>
          <p:cNvPr id="19" name="Date Placeholder 1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8470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3582" b="-1"/>
          <a:stretch/>
        </p:blipFill>
        <p:spPr>
          <a:xfrm>
            <a:off x="784969" y="2416629"/>
            <a:ext cx="3573562" cy="3760334"/>
          </a:xfrm>
        </p:spPr>
      </p:pic>
      <p:sp>
        <p:nvSpPr>
          <p:cNvPr id="4" name="Slide Number Placeholder 3"/>
          <p:cNvSpPr>
            <a:spLocks noGrp="1"/>
          </p:cNvSpPr>
          <p:nvPr>
            <p:ph type="sldNum" sz="quarter" idx="12"/>
          </p:nvPr>
        </p:nvSpPr>
        <p:spPr/>
        <p:txBody>
          <a:bodyPr/>
          <a:lstStyle/>
          <a:p>
            <a:fld id="{24B76CFB-2F50-964C-B010-42899D99016B}" type="slidenum">
              <a:rPr lang="en-US" smtClean="0"/>
              <a:t>19</a:t>
            </a:fld>
            <a:endParaRPr lang="en-US" dirty="0"/>
          </a:p>
        </p:txBody>
      </p:sp>
      <p:pic>
        <p:nvPicPr>
          <p:cNvPr id="7" name="Content Placeholder 6" descr="Screen Shot 2015-07-05 at 3.54.15 PM.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05930" y="1825625"/>
            <a:ext cx="2732640" cy="4351338"/>
          </a:xfrm>
          <a:prstGeom prst="rect">
            <a:avLst/>
          </a:prstGeom>
        </p:spPr>
      </p:pic>
      <p:sp>
        <p:nvSpPr>
          <p:cNvPr id="9" name="TextBox 8"/>
          <p:cNvSpPr txBox="1"/>
          <p:nvPr/>
        </p:nvSpPr>
        <p:spPr>
          <a:xfrm>
            <a:off x="5205930" y="1229024"/>
            <a:ext cx="2917273" cy="461665"/>
          </a:xfrm>
          <a:prstGeom prst="rect">
            <a:avLst/>
          </a:prstGeom>
          <a:noFill/>
        </p:spPr>
        <p:txBody>
          <a:bodyPr wrap="none" rtlCol="0">
            <a:spAutoFit/>
          </a:bodyPr>
          <a:lstStyle/>
          <a:p>
            <a:r>
              <a:rPr lang="en-US" sz="2400" smtClean="0"/>
              <a:t>2v2 Half Field Offense</a:t>
            </a:r>
            <a:endParaRPr lang="en-US" sz="2400"/>
          </a:p>
        </p:txBody>
      </p:sp>
      <p:sp>
        <p:nvSpPr>
          <p:cNvPr id="10" name="TextBox 9"/>
          <p:cNvSpPr txBox="1"/>
          <p:nvPr/>
        </p:nvSpPr>
        <p:spPr>
          <a:xfrm>
            <a:off x="1666726" y="1690689"/>
            <a:ext cx="1810047" cy="461665"/>
          </a:xfrm>
          <a:prstGeom prst="rect">
            <a:avLst/>
          </a:prstGeom>
          <a:noFill/>
        </p:spPr>
        <p:txBody>
          <a:bodyPr wrap="none" rtlCol="0">
            <a:spAutoFit/>
          </a:bodyPr>
          <a:lstStyle/>
          <a:p>
            <a:r>
              <a:rPr lang="en-US" sz="2400" dirty="0" smtClean="0"/>
              <a:t>Ms</a:t>
            </a:r>
            <a:r>
              <a:rPr lang="en-US" sz="2400" smtClean="0"/>
              <a:t>. </a:t>
            </a:r>
            <a:r>
              <a:rPr lang="en-US" sz="2400" dirty="0" smtClean="0"/>
              <a:t>Pac-Man</a:t>
            </a:r>
            <a:endParaRPr lang="en-US" sz="2400" dirty="0"/>
          </a:p>
        </p:txBody>
      </p:sp>
      <p:sp>
        <p:nvSpPr>
          <p:cNvPr id="11" name="TextBox 10"/>
          <p:cNvSpPr txBox="1"/>
          <p:nvPr/>
        </p:nvSpPr>
        <p:spPr>
          <a:xfrm>
            <a:off x="1681826" y="5807631"/>
            <a:ext cx="1779846" cy="369332"/>
          </a:xfrm>
          <a:prstGeom prst="rect">
            <a:avLst/>
          </a:prstGeom>
          <a:noFill/>
        </p:spPr>
        <p:txBody>
          <a:bodyPr wrap="none" rtlCol="0">
            <a:spAutoFit/>
          </a:bodyPr>
          <a:lstStyle/>
          <a:p>
            <a:r>
              <a:rPr lang="en-US" dirty="0" smtClean="0"/>
              <a:t>(results in paper)</a:t>
            </a:r>
            <a:endParaRPr lang="en-US" dirty="0"/>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6" name="Date Placeholder 5"/>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971783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28650" y="1825625"/>
            <a:ext cx="7886700" cy="4530726"/>
          </a:xfrm>
        </p:spPr>
        <p:txBody>
          <a:bodyPr>
            <a:normAutofit/>
          </a:bodyPr>
          <a:lstStyle/>
          <a:p>
            <a:r>
              <a:rPr lang="en-US" sz="2000" dirty="0" smtClean="0"/>
              <a:t>Curricula widespread in human learning</a:t>
            </a:r>
          </a:p>
          <a:p>
            <a:pPr lvl="1"/>
            <a:r>
              <a:rPr lang="en-US" sz="1800" dirty="0" smtClean="0"/>
              <a:t>Education</a:t>
            </a:r>
            <a:r>
              <a:rPr lang="en-US" sz="1600" dirty="0" smtClean="0"/>
              <a:t>, </a:t>
            </a:r>
            <a:r>
              <a:rPr lang="en-US" sz="1800" dirty="0" smtClean="0"/>
              <a:t>sports</a:t>
            </a:r>
            <a:r>
              <a:rPr lang="en-US" sz="1600" dirty="0" smtClean="0"/>
              <a:t>, </a:t>
            </a:r>
            <a:r>
              <a:rPr lang="en-US" sz="1800" dirty="0" smtClean="0"/>
              <a:t>games</a:t>
            </a:r>
            <a:r>
              <a:rPr lang="en-US" sz="1600" dirty="0" smtClean="0"/>
              <a:t>…</a:t>
            </a:r>
          </a:p>
          <a:p>
            <a:endParaRPr lang="en-US" sz="2000" dirty="0" smtClean="0"/>
          </a:p>
          <a:p>
            <a:r>
              <a:rPr lang="en-US" sz="2000" dirty="0" smtClean="0"/>
              <a:t>Why curricula?</a:t>
            </a:r>
          </a:p>
          <a:p>
            <a:pPr lvl="1"/>
            <a:r>
              <a:rPr lang="en-US" sz="1800" dirty="0" smtClean="0"/>
              <a:t>Target task too hard to make progress</a:t>
            </a:r>
          </a:p>
          <a:p>
            <a:pPr lvl="1"/>
            <a:r>
              <a:rPr lang="en-US" sz="1800" dirty="0" smtClean="0"/>
              <a:t>Faster to learn and combine skills from</a:t>
            </a:r>
          </a:p>
          <a:p>
            <a:pPr marL="457200" lvl="1" indent="0">
              <a:buNone/>
            </a:pPr>
            <a:r>
              <a:rPr lang="en-US" sz="1800" dirty="0"/>
              <a:t>	</a:t>
            </a:r>
            <a:r>
              <a:rPr lang="en-US" sz="1800" dirty="0" smtClean="0"/>
              <a:t>easier tasks</a:t>
            </a:r>
          </a:p>
          <a:p>
            <a:endParaRPr lang="en-US" sz="2000" dirty="0"/>
          </a:p>
          <a:p>
            <a:pPr marL="0" indent="0">
              <a:buNone/>
            </a:pPr>
            <a:r>
              <a:rPr lang="en-US" sz="2000" dirty="0" smtClean="0"/>
              <a:t>A good curriculum:</a:t>
            </a:r>
          </a:p>
          <a:p>
            <a:r>
              <a:rPr lang="en-US" sz="2000" dirty="0" smtClean="0"/>
              <a:t>Breaks down the task</a:t>
            </a:r>
          </a:p>
          <a:p>
            <a:r>
              <a:rPr lang="en-US" sz="2000" dirty="0" smtClean="0"/>
              <a:t>Lets the agent learn on its own</a:t>
            </a:r>
          </a:p>
          <a:p>
            <a:r>
              <a:rPr lang="en-US" sz="2000" dirty="0" smtClean="0"/>
              <a:t>Adjusts to the progress of the agent</a:t>
            </a:r>
            <a:endParaRPr lang="en-US" sz="2000" dirty="0"/>
          </a:p>
        </p:txBody>
      </p:sp>
      <p:sp>
        <p:nvSpPr>
          <p:cNvPr id="4" name="Slide Number Placeholder 3"/>
          <p:cNvSpPr>
            <a:spLocks noGrp="1"/>
          </p:cNvSpPr>
          <p:nvPr>
            <p:ph type="sldNum" sz="quarter" idx="12"/>
          </p:nvPr>
        </p:nvSpPr>
        <p:spPr/>
        <p:txBody>
          <a:bodyPr/>
          <a:lstStyle/>
          <a:p>
            <a:fld id="{24B76CFB-2F50-964C-B010-42899D99016B}" type="slidenum">
              <a:rPr lang="en-US" smtClean="0"/>
              <a:t>2</a:t>
            </a:fld>
            <a:endParaRPr lang="en-US" dirty="0"/>
          </a:p>
        </p:txBody>
      </p:sp>
      <p:pic>
        <p:nvPicPr>
          <p:cNvPr id="5" name="Content Placeholder 8"/>
          <p:cNvPicPr>
            <a:picLocks noChangeAspect="1"/>
          </p:cNvPicPr>
          <p:nvPr/>
        </p:nvPicPr>
        <p:blipFill>
          <a:blip r:embed="rId3"/>
          <a:srcRect l="4600" r="4600"/>
          <a:stretch>
            <a:fillRect/>
          </a:stretch>
        </p:blipFill>
        <p:spPr>
          <a:xfrm>
            <a:off x="5157890" y="1646237"/>
            <a:ext cx="1916361" cy="21472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170" y="3928421"/>
            <a:ext cx="2702577" cy="2056575"/>
          </a:xfrm>
          <a:prstGeom prst="rect">
            <a:avLst/>
          </a:prstGeom>
        </p:spPr>
      </p:pic>
      <p:sp>
        <p:nvSpPr>
          <p:cNvPr id="8" name="Footer Placeholder 7"/>
          <p:cNvSpPr>
            <a:spLocks noGrp="1"/>
          </p:cNvSpPr>
          <p:nvPr>
            <p:ph type="ftr" sz="quarter" idx="11"/>
          </p:nvPr>
        </p:nvSpPr>
        <p:spPr/>
        <p:txBody>
          <a:bodyPr/>
          <a:lstStyle/>
          <a:p>
            <a:r>
              <a:rPr lang="en-US" smtClean="0"/>
              <a:t>Sanmit Narvekar</a:t>
            </a:r>
            <a:endParaRPr lang="en-US" dirty="0"/>
          </a:p>
        </p:txBody>
      </p:sp>
      <p:sp>
        <p:nvSpPr>
          <p:cNvPr id="9" name="Date Placeholder 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655412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2v2 HFO Baseline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0505" y="1621762"/>
            <a:ext cx="6042990" cy="4734589"/>
          </a:xfrm>
        </p:spPr>
      </p:pic>
      <p:sp>
        <p:nvSpPr>
          <p:cNvPr id="4" name="Slide Number Placeholder 3"/>
          <p:cNvSpPr>
            <a:spLocks noGrp="1"/>
          </p:cNvSpPr>
          <p:nvPr>
            <p:ph type="sldNum" sz="quarter" idx="12"/>
          </p:nvPr>
        </p:nvSpPr>
        <p:spPr/>
        <p:txBody>
          <a:bodyPr/>
          <a:lstStyle/>
          <a:p>
            <a:fld id="{24B76CFB-2F50-964C-B010-42899D99016B}" type="slidenum">
              <a:rPr lang="en-US" smtClean="0"/>
              <a:t>20</a:t>
            </a:fld>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7" name="Date Placeholder 6"/>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223413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59090" cy="1325563"/>
          </a:xfrm>
        </p:spPr>
        <p:txBody>
          <a:bodyPr/>
          <a:lstStyle/>
          <a:p>
            <a:r>
              <a:rPr lang="en-US" dirty="0" smtClean="0"/>
              <a:t>Curriculum Generation</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21</a:t>
            </a:fld>
            <a:endParaRPr lang="en-US" dirty="0"/>
          </a:p>
        </p:txBody>
      </p:sp>
      <p:sp>
        <p:nvSpPr>
          <p:cNvPr id="7" name="Oval 6"/>
          <p:cNvSpPr/>
          <p:nvPr/>
        </p:nvSpPr>
        <p:spPr>
          <a:xfrm>
            <a:off x="1639950" y="4046134"/>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90083" y="3591847"/>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16371" y="4151167"/>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93955" y="3085797"/>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07115" y="3534280"/>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282496" y="4076902"/>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05785" y="3125422"/>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02782" y="3879155"/>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206331" y="2860383"/>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17268" y="3618863"/>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234257" y="4335490"/>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07114" y="4537745"/>
            <a:ext cx="355168" cy="169165"/>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5589425" y="4076902"/>
            <a:ext cx="513357" cy="258588"/>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4143" y="4234192"/>
            <a:ext cx="469002" cy="114197"/>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65998" y="4161485"/>
            <a:ext cx="833373" cy="84582"/>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113808" y="4161485"/>
            <a:ext cx="802563" cy="72707"/>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932833" y="5272482"/>
            <a:ext cx="1050234" cy="522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Agent</a:t>
            </a:r>
            <a:endParaRPr lang="en-US" dirty="0">
              <a:solidFill>
                <a:schemeClr val="tx1"/>
              </a:solidFill>
            </a:endParaRPr>
          </a:p>
        </p:txBody>
      </p:sp>
      <p:cxnSp>
        <p:nvCxnSpPr>
          <p:cNvPr id="34" name="Straight Arrow Connector 33"/>
          <p:cNvCxnSpPr>
            <a:stCxn id="32" idx="0"/>
          </p:cNvCxnSpPr>
          <p:nvPr/>
        </p:nvCxnSpPr>
        <p:spPr>
          <a:xfrm flipH="1" flipV="1">
            <a:off x="6349660" y="4183256"/>
            <a:ext cx="108290" cy="1089226"/>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2" idx="0"/>
          </p:cNvCxnSpPr>
          <p:nvPr/>
        </p:nvCxnSpPr>
        <p:spPr>
          <a:xfrm flipH="1" flipV="1">
            <a:off x="5620537" y="4584360"/>
            <a:ext cx="837413" cy="688122"/>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2" idx="0"/>
          </p:cNvCxnSpPr>
          <p:nvPr/>
        </p:nvCxnSpPr>
        <p:spPr>
          <a:xfrm flipH="1" flipV="1">
            <a:off x="4663849" y="4348389"/>
            <a:ext cx="1794101" cy="924093"/>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2" idx="0"/>
          </p:cNvCxnSpPr>
          <p:nvPr/>
        </p:nvCxnSpPr>
        <p:spPr>
          <a:xfrm flipH="1" flipV="1">
            <a:off x="3491919" y="4335490"/>
            <a:ext cx="2966031" cy="936992"/>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2" idx="1"/>
          </p:cNvCxnSpPr>
          <p:nvPr/>
        </p:nvCxnSpPr>
        <p:spPr>
          <a:xfrm flipH="1" flipV="1">
            <a:off x="1995118" y="4320332"/>
            <a:ext cx="3937715" cy="1213408"/>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109643" y="3182091"/>
            <a:ext cx="1216615" cy="369332"/>
          </a:xfrm>
          <a:prstGeom prst="rect">
            <a:avLst/>
          </a:prstGeom>
          <a:noFill/>
        </p:spPr>
        <p:txBody>
          <a:bodyPr wrap="none" rtlCol="0">
            <a:spAutoFit/>
          </a:bodyPr>
          <a:lstStyle/>
          <a:p>
            <a:r>
              <a:rPr lang="en-US" dirty="0" smtClean="0"/>
              <a:t>Target Task</a:t>
            </a:r>
            <a:endParaRPr lang="en-US" dirty="0"/>
          </a:p>
        </p:txBody>
      </p:sp>
      <p:cxnSp>
        <p:nvCxnSpPr>
          <p:cNvPr id="52" name="Straight Arrow Connector 51"/>
          <p:cNvCxnSpPr/>
          <p:nvPr/>
        </p:nvCxnSpPr>
        <p:spPr>
          <a:xfrm flipH="1">
            <a:off x="6543305" y="3551423"/>
            <a:ext cx="701148" cy="3277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237274" y="3205583"/>
            <a:ext cx="1402676" cy="818524"/>
            <a:chOff x="237274" y="3587549"/>
            <a:chExt cx="1402676" cy="818524"/>
          </a:xfrm>
        </p:grpSpPr>
        <p:sp>
          <p:nvSpPr>
            <p:cNvPr id="54" name="TextBox 53"/>
            <p:cNvSpPr txBox="1"/>
            <p:nvPr/>
          </p:nvSpPr>
          <p:spPr>
            <a:xfrm>
              <a:off x="237274" y="3587549"/>
              <a:ext cx="1234953" cy="369332"/>
            </a:xfrm>
            <a:prstGeom prst="rect">
              <a:avLst/>
            </a:prstGeom>
            <a:noFill/>
          </p:spPr>
          <p:txBody>
            <a:bodyPr wrap="none" rtlCol="0">
              <a:spAutoFit/>
            </a:bodyPr>
            <a:lstStyle/>
            <a:p>
              <a:r>
                <a:rPr lang="en-US" dirty="0" smtClean="0"/>
                <a:t>Empty Task</a:t>
              </a:r>
              <a:endParaRPr lang="en-US" dirty="0"/>
            </a:p>
          </p:txBody>
        </p:sp>
        <p:cxnSp>
          <p:nvCxnSpPr>
            <p:cNvPr id="55" name="Straight Arrow Connector 54"/>
            <p:cNvCxnSpPr>
              <a:stCxn id="54" idx="2"/>
            </p:cNvCxnSpPr>
            <p:nvPr/>
          </p:nvCxnSpPr>
          <p:spPr>
            <a:xfrm>
              <a:off x="854751" y="3956881"/>
              <a:ext cx="785199" cy="449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2769086" y="4468306"/>
            <a:ext cx="2517184" cy="1629100"/>
            <a:chOff x="2769086" y="4850272"/>
            <a:chExt cx="2517184" cy="1629100"/>
          </a:xfrm>
        </p:grpSpPr>
        <p:sp>
          <p:nvSpPr>
            <p:cNvPr id="21" name="TextBox 20"/>
            <p:cNvSpPr txBox="1"/>
            <p:nvPr/>
          </p:nvSpPr>
          <p:spPr>
            <a:xfrm>
              <a:off x="2769086" y="6110040"/>
              <a:ext cx="2403350" cy="369332"/>
            </a:xfrm>
            <a:prstGeom prst="rect">
              <a:avLst/>
            </a:prstGeom>
            <a:noFill/>
          </p:spPr>
          <p:txBody>
            <a:bodyPr wrap="none" rtlCol="0">
              <a:spAutoFit/>
            </a:bodyPr>
            <a:lstStyle/>
            <a:p>
              <a:r>
                <a:rPr lang="en-US" smtClean="0"/>
                <a:t>Promising Initializations</a:t>
              </a:r>
              <a:endParaRPr lang="en-US"/>
            </a:p>
          </p:txBody>
        </p:sp>
        <p:cxnSp>
          <p:nvCxnSpPr>
            <p:cNvPr id="35" name="Straight Arrow Connector 34"/>
            <p:cNvCxnSpPr>
              <a:stCxn id="21" idx="0"/>
              <a:endCxn id="17" idx="3"/>
            </p:cNvCxnSpPr>
            <p:nvPr/>
          </p:nvCxnSpPr>
          <p:spPr>
            <a:xfrm flipV="1">
              <a:off x="3970761" y="4850272"/>
              <a:ext cx="1315509" cy="12597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493222" y="2162845"/>
            <a:ext cx="1781385" cy="1444443"/>
            <a:chOff x="3493222" y="2544811"/>
            <a:chExt cx="1781385" cy="1444443"/>
          </a:xfrm>
        </p:grpSpPr>
        <p:sp>
          <p:nvSpPr>
            <p:cNvPr id="20" name="TextBox 19"/>
            <p:cNvSpPr txBox="1"/>
            <p:nvPr/>
          </p:nvSpPr>
          <p:spPr>
            <a:xfrm>
              <a:off x="3493222" y="2544811"/>
              <a:ext cx="1781385" cy="369332"/>
            </a:xfrm>
            <a:prstGeom prst="rect">
              <a:avLst/>
            </a:prstGeom>
            <a:noFill/>
          </p:spPr>
          <p:txBody>
            <a:bodyPr wrap="none" rtlCol="0">
              <a:spAutoFit/>
            </a:bodyPr>
            <a:lstStyle/>
            <a:p>
              <a:r>
                <a:rPr lang="en-US" dirty="0" smtClean="0"/>
                <a:t>Mistake Learning</a:t>
              </a:r>
              <a:endParaRPr lang="en-US" dirty="0"/>
            </a:p>
          </p:txBody>
        </p:sp>
        <p:cxnSp>
          <p:nvCxnSpPr>
            <p:cNvPr id="38" name="Straight Arrow Connector 37"/>
            <p:cNvCxnSpPr>
              <a:stCxn id="20" idx="2"/>
              <a:endCxn id="16" idx="0"/>
            </p:cNvCxnSpPr>
            <p:nvPr/>
          </p:nvCxnSpPr>
          <p:spPr>
            <a:xfrm>
              <a:off x="4383915" y="2914143"/>
              <a:ext cx="610937" cy="1075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5683369" y="1713878"/>
            <a:ext cx="2128629" cy="1399969"/>
            <a:chOff x="5683369" y="2095844"/>
            <a:chExt cx="2128629" cy="1399969"/>
          </a:xfrm>
        </p:grpSpPr>
        <p:sp>
          <p:nvSpPr>
            <p:cNvPr id="6" name="TextBox 5"/>
            <p:cNvSpPr txBox="1"/>
            <p:nvPr/>
          </p:nvSpPr>
          <p:spPr>
            <a:xfrm>
              <a:off x="5903590" y="2095844"/>
              <a:ext cx="1908408" cy="369332"/>
            </a:xfrm>
            <a:prstGeom prst="rect">
              <a:avLst/>
            </a:prstGeom>
            <a:noFill/>
          </p:spPr>
          <p:txBody>
            <a:bodyPr wrap="none" rtlCol="0">
              <a:spAutoFit/>
            </a:bodyPr>
            <a:lstStyle/>
            <a:p>
              <a:r>
                <a:rPr lang="en-US" dirty="0" smtClean="0"/>
                <a:t>Task Simplification</a:t>
              </a:r>
              <a:endParaRPr lang="en-US" dirty="0"/>
            </a:p>
          </p:txBody>
        </p:sp>
        <p:cxnSp>
          <p:nvCxnSpPr>
            <p:cNvPr id="42" name="Straight Arrow Connector 41"/>
            <p:cNvCxnSpPr>
              <a:stCxn id="6" idx="2"/>
              <a:endCxn id="13" idx="0"/>
            </p:cNvCxnSpPr>
            <p:nvPr/>
          </p:nvCxnSpPr>
          <p:spPr>
            <a:xfrm flipH="1">
              <a:off x="5683369" y="2465176"/>
              <a:ext cx="1174425" cy="1030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6609803" y="4621108"/>
            <a:ext cx="1674113" cy="369332"/>
          </a:xfrm>
          <a:prstGeom prst="rect">
            <a:avLst/>
          </a:prstGeom>
          <a:noFill/>
        </p:spPr>
        <p:txBody>
          <a:bodyPr wrap="none" rtlCol="0">
            <a:spAutoFit/>
          </a:bodyPr>
          <a:lstStyle/>
          <a:p>
            <a:r>
              <a:rPr lang="en-US" dirty="0" smtClean="0"/>
              <a:t>X = {(</a:t>
            </a:r>
            <a:r>
              <a:rPr lang="en-US" dirty="0" err="1" smtClean="0"/>
              <a:t>s,a,s’,r</a:t>
            </a:r>
            <a:r>
              <a:rPr lang="en-US" dirty="0" smtClean="0"/>
              <a:t>), …}</a:t>
            </a:r>
            <a:endParaRPr lang="en-US" dirty="0"/>
          </a:p>
        </p:txBody>
      </p:sp>
      <p:sp>
        <p:nvSpPr>
          <p:cNvPr id="23" name="Footer Placeholder 22"/>
          <p:cNvSpPr>
            <a:spLocks noGrp="1"/>
          </p:cNvSpPr>
          <p:nvPr>
            <p:ph type="ftr" sz="quarter" idx="11"/>
          </p:nvPr>
        </p:nvSpPr>
        <p:spPr/>
        <p:txBody>
          <a:bodyPr/>
          <a:lstStyle/>
          <a:p>
            <a:r>
              <a:rPr lang="en-US" smtClean="0"/>
              <a:t>Sanmit Narvekar</a:t>
            </a:r>
            <a:endParaRPr lang="en-US" dirty="0"/>
          </a:p>
        </p:txBody>
      </p:sp>
      <p:sp>
        <p:nvSpPr>
          <p:cNvPr id="24" name="Date Placeholder 23"/>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36309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4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Shoot Task</a:t>
            </a:r>
            <a:endParaRPr lang="en-US" dirty="0"/>
          </a:p>
        </p:txBody>
      </p:sp>
      <p:sp>
        <p:nvSpPr>
          <p:cNvPr id="5" name="Content Placeholder 4"/>
          <p:cNvSpPr>
            <a:spLocks noGrp="1"/>
          </p:cNvSpPr>
          <p:nvPr>
            <p:ph sz="half" idx="1"/>
          </p:nvPr>
        </p:nvSpPr>
        <p:spPr/>
        <p:txBody>
          <a:bodyPr>
            <a:normAutofit/>
          </a:bodyPr>
          <a:lstStyle/>
          <a:p>
            <a:endParaRPr lang="en-US" sz="2000" dirty="0" smtClean="0"/>
          </a:p>
          <a:p>
            <a:r>
              <a:rPr lang="en-US" sz="2000" dirty="0" smtClean="0"/>
              <a:t>Initially, goal scoring episodes are rare</a:t>
            </a:r>
          </a:p>
          <a:p>
            <a:r>
              <a:rPr lang="en-US" sz="2000" dirty="0" smtClean="0"/>
              <a:t>We observe a few successful goals</a:t>
            </a:r>
          </a:p>
          <a:p>
            <a:r>
              <a:rPr lang="en-US" sz="2000" dirty="0" smtClean="0"/>
              <a:t>Use </a:t>
            </a:r>
            <a:r>
              <a:rPr lang="en-US" sz="2000" dirty="0" err="1" smtClean="0"/>
              <a:t>PromisingInitializations</a:t>
            </a:r>
            <a:r>
              <a:rPr lang="en-US" sz="2000" dirty="0" smtClean="0"/>
              <a:t> to target exploration in this region</a:t>
            </a:r>
          </a:p>
          <a:p>
            <a:endParaRPr lang="en-US" sz="2000" dirty="0" smtClean="0"/>
          </a:p>
          <a:p>
            <a:endParaRPr lang="en-US" sz="2000" dirty="0"/>
          </a:p>
          <a:p>
            <a:r>
              <a:rPr lang="en-US" sz="2000" dirty="0" smtClean="0"/>
              <a:t>Agents learn to shoot on goal</a:t>
            </a:r>
            <a:endParaRPr lang="en-US" sz="2000" dirty="0"/>
          </a:p>
        </p:txBody>
      </p:sp>
      <p:sp>
        <p:nvSpPr>
          <p:cNvPr id="4" name="Slide Number Placeholder 3"/>
          <p:cNvSpPr>
            <a:spLocks noGrp="1"/>
          </p:cNvSpPr>
          <p:nvPr>
            <p:ph type="sldNum" sz="quarter" idx="12"/>
          </p:nvPr>
        </p:nvSpPr>
        <p:spPr/>
        <p:txBody>
          <a:bodyPr/>
          <a:lstStyle/>
          <a:p>
            <a:fld id="{24B76CFB-2F50-964C-B010-42899D99016B}" type="slidenum">
              <a:rPr lang="en-US" smtClean="0"/>
              <a:t>22</a:t>
            </a:fld>
            <a:endParaRPr lang="en-US" dirty="0"/>
          </a:p>
        </p:txBody>
      </p:sp>
      <p:pic>
        <p:nvPicPr>
          <p:cNvPr id="7" name="shootLearned.mo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5"/>
          <a:srcRect t="10578" b="-10578"/>
          <a:stretch/>
        </p:blipFill>
        <p:spPr>
          <a:xfrm>
            <a:off x="4937944" y="2024743"/>
            <a:ext cx="3464859" cy="4612595"/>
          </a:xfr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863" y="4490954"/>
            <a:ext cx="4245773" cy="263926"/>
          </a:xfrm>
          <a:prstGeom prst="rect">
            <a:avLst/>
          </a:prstGeom>
        </p:spPr>
      </p:pic>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9" name="Date Placeholder 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581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Dribble Task</a:t>
            </a:r>
            <a:endParaRPr lang="en-US" dirty="0"/>
          </a:p>
        </p:txBody>
      </p:sp>
      <p:sp>
        <p:nvSpPr>
          <p:cNvPr id="5" name="Content Placeholder 4"/>
          <p:cNvSpPr>
            <a:spLocks noGrp="1"/>
          </p:cNvSpPr>
          <p:nvPr>
            <p:ph sz="half" idx="1"/>
          </p:nvPr>
        </p:nvSpPr>
        <p:spPr/>
        <p:txBody>
          <a:bodyPr>
            <a:normAutofit/>
          </a:bodyPr>
          <a:lstStyle/>
          <a:p>
            <a:r>
              <a:rPr lang="en-US" sz="2000" dirty="0" smtClean="0"/>
              <a:t>Agent takes too many shots from far away</a:t>
            </a:r>
          </a:p>
          <a:p>
            <a:endParaRPr lang="en-US" sz="2000" dirty="0" smtClean="0"/>
          </a:p>
          <a:p>
            <a:r>
              <a:rPr lang="en-US" sz="2000" dirty="0" smtClean="0"/>
              <a:t>Skill needed: move the ball up the field while maintaining possession, until a shot is likely to score</a:t>
            </a:r>
            <a:endParaRPr lang="en-US" sz="2000" dirty="0"/>
          </a:p>
        </p:txBody>
      </p:sp>
      <p:sp>
        <p:nvSpPr>
          <p:cNvPr id="4" name="Slide Number Placeholder 3"/>
          <p:cNvSpPr>
            <a:spLocks noGrp="1"/>
          </p:cNvSpPr>
          <p:nvPr>
            <p:ph type="sldNum" sz="quarter" idx="12"/>
          </p:nvPr>
        </p:nvSpPr>
        <p:spPr/>
        <p:txBody>
          <a:bodyPr/>
          <a:lstStyle/>
          <a:p>
            <a:fld id="{24B76CFB-2F50-964C-B010-42899D99016B}" type="slidenum">
              <a:rPr lang="en-US" smtClean="0"/>
              <a:t>23</a:t>
            </a:fld>
            <a:endParaRPr lang="en-US" dirty="0"/>
          </a:p>
        </p:txBody>
      </p:sp>
      <p:pic>
        <p:nvPicPr>
          <p:cNvPr id="7" name="dribbleLearned.mo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948159" y="1825625"/>
            <a:ext cx="3248181" cy="4351338"/>
          </a:xfrm>
        </p:spPr>
      </p:pic>
      <p:pic>
        <p:nvPicPr>
          <p:cNvPr id="9" name="Content Placeholder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4667850"/>
            <a:ext cx="3886200" cy="495688"/>
          </a:xfrm>
          <a:prstGeom prst="rect">
            <a:avLst/>
          </a:prstGeom>
        </p:spPr>
      </p:pic>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8" name="Date Placeholder 7"/>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39583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2v2 HFO Results </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7011" y="1640965"/>
            <a:ext cx="6078283" cy="4715385"/>
          </a:xfrm>
        </p:spPr>
      </p:pic>
      <p:sp>
        <p:nvSpPr>
          <p:cNvPr id="4" name="Slide Number Placeholder 3"/>
          <p:cNvSpPr>
            <a:spLocks noGrp="1"/>
          </p:cNvSpPr>
          <p:nvPr>
            <p:ph type="sldNum" sz="quarter" idx="12"/>
          </p:nvPr>
        </p:nvSpPr>
        <p:spPr/>
        <p:txBody>
          <a:bodyPr/>
          <a:lstStyle/>
          <a:p>
            <a:fld id="{24B76CFB-2F50-964C-B010-42899D99016B}" type="slidenum">
              <a:rPr lang="en-US" smtClean="0"/>
              <a:t>24</a:t>
            </a:fld>
            <a:endParaRPr lang="en-US" dirty="0"/>
          </a:p>
        </p:txBody>
      </p:sp>
      <p:sp>
        <p:nvSpPr>
          <p:cNvPr id="3" name="TextBox 2"/>
          <p:cNvSpPr txBox="1"/>
          <p:nvPr/>
        </p:nvSpPr>
        <p:spPr>
          <a:xfrm>
            <a:off x="7840730" y="3469521"/>
            <a:ext cx="968535" cy="369332"/>
          </a:xfrm>
          <a:prstGeom prst="rect">
            <a:avLst/>
          </a:prstGeom>
          <a:noFill/>
        </p:spPr>
        <p:txBody>
          <a:bodyPr wrap="none" rtlCol="0">
            <a:spAutoFit/>
          </a:bodyPr>
          <a:lstStyle/>
          <a:p>
            <a:pPr algn="ctr"/>
            <a:r>
              <a:rPr lang="en-US" dirty="0" smtClean="0"/>
              <a:t>Baseline</a:t>
            </a:r>
            <a:endParaRPr lang="en-US" dirty="0"/>
          </a:p>
        </p:txBody>
      </p:sp>
      <p:sp>
        <p:nvSpPr>
          <p:cNvPr id="11" name="Right Brace 10"/>
          <p:cNvSpPr/>
          <p:nvPr/>
        </p:nvSpPr>
        <p:spPr>
          <a:xfrm>
            <a:off x="7522654" y="346952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ooter Placeholder 11"/>
          <p:cNvSpPr>
            <a:spLocks noGrp="1"/>
          </p:cNvSpPr>
          <p:nvPr>
            <p:ph type="ftr" sz="quarter" idx="11"/>
          </p:nvPr>
        </p:nvSpPr>
        <p:spPr/>
        <p:txBody>
          <a:bodyPr/>
          <a:lstStyle/>
          <a:p>
            <a:r>
              <a:rPr lang="en-US" smtClean="0"/>
              <a:t>Sanmit Narvekar</a:t>
            </a:r>
            <a:endParaRPr lang="en-US" dirty="0"/>
          </a:p>
        </p:txBody>
      </p:sp>
      <p:sp>
        <p:nvSpPr>
          <p:cNvPr id="13" name="Date Placeholder 1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341171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2v2 HFO Results </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2150" y="1640965"/>
            <a:ext cx="6068005" cy="4715385"/>
          </a:xfrm>
        </p:spPr>
      </p:pic>
      <p:sp>
        <p:nvSpPr>
          <p:cNvPr id="4" name="Slide Number Placeholder 3"/>
          <p:cNvSpPr>
            <a:spLocks noGrp="1"/>
          </p:cNvSpPr>
          <p:nvPr>
            <p:ph type="sldNum" sz="quarter" idx="12"/>
          </p:nvPr>
        </p:nvSpPr>
        <p:spPr/>
        <p:txBody>
          <a:bodyPr/>
          <a:lstStyle/>
          <a:p>
            <a:fld id="{24B76CFB-2F50-964C-B010-42899D99016B}" type="slidenum">
              <a:rPr lang="en-US" smtClean="0"/>
              <a:t>25</a:t>
            </a:fld>
            <a:endParaRPr lang="en-US" dirty="0"/>
          </a:p>
        </p:txBody>
      </p:sp>
      <p:sp>
        <p:nvSpPr>
          <p:cNvPr id="3" name="TextBox 2"/>
          <p:cNvSpPr txBox="1"/>
          <p:nvPr/>
        </p:nvSpPr>
        <p:spPr>
          <a:xfrm>
            <a:off x="7840730" y="3469521"/>
            <a:ext cx="968535" cy="369332"/>
          </a:xfrm>
          <a:prstGeom prst="rect">
            <a:avLst/>
          </a:prstGeom>
          <a:noFill/>
        </p:spPr>
        <p:txBody>
          <a:bodyPr wrap="none" rtlCol="0">
            <a:spAutoFit/>
          </a:bodyPr>
          <a:lstStyle/>
          <a:p>
            <a:pPr algn="ctr"/>
            <a:r>
              <a:rPr lang="en-US" dirty="0" smtClean="0"/>
              <a:t>Baseline</a:t>
            </a:r>
            <a:endParaRPr lang="en-US" dirty="0"/>
          </a:p>
        </p:txBody>
      </p:sp>
      <p:sp>
        <p:nvSpPr>
          <p:cNvPr id="6" name="TextBox 5"/>
          <p:cNvSpPr txBox="1"/>
          <p:nvPr/>
        </p:nvSpPr>
        <p:spPr>
          <a:xfrm>
            <a:off x="7811909" y="2764771"/>
            <a:ext cx="1026179" cy="369332"/>
          </a:xfrm>
          <a:prstGeom prst="rect">
            <a:avLst/>
          </a:prstGeom>
          <a:noFill/>
        </p:spPr>
        <p:txBody>
          <a:bodyPr wrap="none" rtlCol="0">
            <a:spAutoFit/>
          </a:bodyPr>
          <a:lstStyle/>
          <a:p>
            <a:pPr algn="ctr"/>
            <a:r>
              <a:rPr lang="en-US" dirty="0" smtClean="0"/>
              <a:t>One step</a:t>
            </a:r>
            <a:endParaRPr lang="en-US" dirty="0"/>
          </a:p>
        </p:txBody>
      </p:sp>
      <p:sp>
        <p:nvSpPr>
          <p:cNvPr id="8" name="Right Brace 7"/>
          <p:cNvSpPr/>
          <p:nvPr/>
        </p:nvSpPr>
        <p:spPr>
          <a:xfrm>
            <a:off x="7509126" y="276477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522654" y="346952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ooter Placeholder 11"/>
          <p:cNvSpPr>
            <a:spLocks noGrp="1"/>
          </p:cNvSpPr>
          <p:nvPr>
            <p:ph type="ftr" sz="quarter" idx="11"/>
          </p:nvPr>
        </p:nvSpPr>
        <p:spPr/>
        <p:txBody>
          <a:bodyPr/>
          <a:lstStyle/>
          <a:p>
            <a:r>
              <a:rPr lang="en-US" smtClean="0"/>
              <a:t>Sanmit Narvekar</a:t>
            </a:r>
            <a:endParaRPr lang="en-US" dirty="0"/>
          </a:p>
        </p:txBody>
      </p:sp>
      <p:sp>
        <p:nvSpPr>
          <p:cNvPr id="13" name="Date Placeholder 1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491648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2v2 HFO Results </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2291" y="1640965"/>
            <a:ext cx="6107723" cy="4715385"/>
          </a:xfrm>
        </p:spPr>
      </p:pic>
      <p:sp>
        <p:nvSpPr>
          <p:cNvPr id="4" name="Slide Number Placeholder 3"/>
          <p:cNvSpPr>
            <a:spLocks noGrp="1"/>
          </p:cNvSpPr>
          <p:nvPr>
            <p:ph type="sldNum" sz="quarter" idx="12"/>
          </p:nvPr>
        </p:nvSpPr>
        <p:spPr/>
        <p:txBody>
          <a:bodyPr/>
          <a:lstStyle/>
          <a:p>
            <a:fld id="{24B76CFB-2F50-964C-B010-42899D99016B}" type="slidenum">
              <a:rPr lang="en-US" smtClean="0"/>
              <a:t>26</a:t>
            </a:fld>
            <a:endParaRPr lang="en-US" dirty="0"/>
          </a:p>
        </p:txBody>
      </p:sp>
      <p:sp>
        <p:nvSpPr>
          <p:cNvPr id="3" name="TextBox 2"/>
          <p:cNvSpPr txBox="1"/>
          <p:nvPr/>
        </p:nvSpPr>
        <p:spPr>
          <a:xfrm>
            <a:off x="7840730" y="3469521"/>
            <a:ext cx="968535" cy="369332"/>
          </a:xfrm>
          <a:prstGeom prst="rect">
            <a:avLst/>
          </a:prstGeom>
          <a:noFill/>
        </p:spPr>
        <p:txBody>
          <a:bodyPr wrap="none" rtlCol="0">
            <a:spAutoFit/>
          </a:bodyPr>
          <a:lstStyle/>
          <a:p>
            <a:pPr algn="ctr"/>
            <a:r>
              <a:rPr lang="en-US" dirty="0" smtClean="0"/>
              <a:t>Baseline</a:t>
            </a:r>
            <a:endParaRPr lang="en-US" dirty="0"/>
          </a:p>
        </p:txBody>
      </p:sp>
      <p:sp>
        <p:nvSpPr>
          <p:cNvPr id="6" name="TextBox 5"/>
          <p:cNvSpPr txBox="1"/>
          <p:nvPr/>
        </p:nvSpPr>
        <p:spPr>
          <a:xfrm>
            <a:off x="7811909" y="2764771"/>
            <a:ext cx="1026179" cy="369332"/>
          </a:xfrm>
          <a:prstGeom prst="rect">
            <a:avLst/>
          </a:prstGeom>
          <a:noFill/>
        </p:spPr>
        <p:txBody>
          <a:bodyPr wrap="none" rtlCol="0">
            <a:spAutoFit/>
          </a:bodyPr>
          <a:lstStyle/>
          <a:p>
            <a:pPr algn="ctr"/>
            <a:r>
              <a:rPr lang="en-US" dirty="0" smtClean="0"/>
              <a:t>One step</a:t>
            </a:r>
            <a:endParaRPr lang="en-US" dirty="0"/>
          </a:p>
        </p:txBody>
      </p:sp>
      <p:sp>
        <p:nvSpPr>
          <p:cNvPr id="7" name="TextBox 6"/>
          <p:cNvSpPr txBox="1"/>
          <p:nvPr/>
        </p:nvSpPr>
        <p:spPr>
          <a:xfrm>
            <a:off x="7812869" y="2299117"/>
            <a:ext cx="1024255" cy="369332"/>
          </a:xfrm>
          <a:prstGeom prst="rect">
            <a:avLst/>
          </a:prstGeom>
          <a:noFill/>
        </p:spPr>
        <p:txBody>
          <a:bodyPr wrap="none" rtlCol="0">
            <a:spAutoFit/>
          </a:bodyPr>
          <a:lstStyle/>
          <a:p>
            <a:pPr algn="ctr"/>
            <a:r>
              <a:rPr lang="en-US" dirty="0" smtClean="0"/>
              <a:t>Two step</a:t>
            </a:r>
            <a:endParaRPr lang="en-US" dirty="0"/>
          </a:p>
        </p:txBody>
      </p:sp>
      <p:sp>
        <p:nvSpPr>
          <p:cNvPr id="8" name="Right Brace 7"/>
          <p:cNvSpPr/>
          <p:nvPr/>
        </p:nvSpPr>
        <p:spPr>
          <a:xfrm>
            <a:off x="7509126" y="276477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7509126" y="2320889"/>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522654" y="346952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ooter Placeholder 11"/>
          <p:cNvSpPr>
            <a:spLocks noGrp="1"/>
          </p:cNvSpPr>
          <p:nvPr>
            <p:ph type="ftr" sz="quarter" idx="11"/>
          </p:nvPr>
        </p:nvSpPr>
        <p:spPr/>
        <p:txBody>
          <a:bodyPr/>
          <a:lstStyle/>
          <a:p>
            <a:r>
              <a:rPr lang="en-US" smtClean="0"/>
              <a:t>Sanmit Narvekar</a:t>
            </a:r>
            <a:endParaRPr lang="en-US" dirty="0"/>
          </a:p>
        </p:txBody>
      </p:sp>
      <p:sp>
        <p:nvSpPr>
          <p:cNvPr id="13" name="Date Placeholder 1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961426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2v3 HFO Results</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27</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780" y="1724464"/>
            <a:ext cx="6091303" cy="4654846"/>
          </a:xfrm>
          <a:prstGeom prst="rect">
            <a:avLst/>
          </a:prstGeom>
        </p:spPr>
      </p:pic>
      <p:sp>
        <p:nvSpPr>
          <p:cNvPr id="7" name="TextBox 6"/>
          <p:cNvSpPr txBox="1"/>
          <p:nvPr/>
        </p:nvSpPr>
        <p:spPr>
          <a:xfrm>
            <a:off x="7840730" y="3469521"/>
            <a:ext cx="968535" cy="369332"/>
          </a:xfrm>
          <a:prstGeom prst="rect">
            <a:avLst/>
          </a:prstGeom>
          <a:noFill/>
        </p:spPr>
        <p:txBody>
          <a:bodyPr wrap="none" rtlCol="0">
            <a:spAutoFit/>
          </a:bodyPr>
          <a:lstStyle/>
          <a:p>
            <a:pPr algn="ctr"/>
            <a:r>
              <a:rPr lang="en-US" dirty="0" smtClean="0"/>
              <a:t>Baseline</a:t>
            </a:r>
            <a:endParaRPr lang="en-US" dirty="0"/>
          </a:p>
        </p:txBody>
      </p:sp>
      <p:sp>
        <p:nvSpPr>
          <p:cNvPr id="12" name="Right Brace 11"/>
          <p:cNvSpPr/>
          <p:nvPr/>
        </p:nvSpPr>
        <p:spPr>
          <a:xfrm>
            <a:off x="7522654" y="346952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13" name="Date Placeholder 1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578821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2v3 HFO Results</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28</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925" y="1690689"/>
            <a:ext cx="6031013" cy="4722397"/>
          </a:xfrm>
          <a:prstGeom prst="rect">
            <a:avLst/>
          </a:prstGeom>
        </p:spPr>
      </p:pic>
      <p:sp>
        <p:nvSpPr>
          <p:cNvPr id="7" name="TextBox 6"/>
          <p:cNvSpPr txBox="1"/>
          <p:nvPr/>
        </p:nvSpPr>
        <p:spPr>
          <a:xfrm>
            <a:off x="7840730" y="3469521"/>
            <a:ext cx="968535" cy="369332"/>
          </a:xfrm>
          <a:prstGeom prst="rect">
            <a:avLst/>
          </a:prstGeom>
          <a:noFill/>
        </p:spPr>
        <p:txBody>
          <a:bodyPr wrap="none" rtlCol="0">
            <a:spAutoFit/>
          </a:bodyPr>
          <a:lstStyle/>
          <a:p>
            <a:pPr algn="ctr"/>
            <a:r>
              <a:rPr lang="en-US" dirty="0" smtClean="0"/>
              <a:t>Baseline</a:t>
            </a:r>
            <a:endParaRPr lang="en-US" dirty="0"/>
          </a:p>
        </p:txBody>
      </p:sp>
      <p:sp>
        <p:nvSpPr>
          <p:cNvPr id="8" name="TextBox 7"/>
          <p:cNvSpPr txBox="1"/>
          <p:nvPr/>
        </p:nvSpPr>
        <p:spPr>
          <a:xfrm>
            <a:off x="7812870" y="2764771"/>
            <a:ext cx="1024256" cy="369332"/>
          </a:xfrm>
          <a:prstGeom prst="rect">
            <a:avLst/>
          </a:prstGeom>
          <a:noFill/>
        </p:spPr>
        <p:txBody>
          <a:bodyPr wrap="none" rtlCol="0">
            <a:spAutoFit/>
          </a:bodyPr>
          <a:lstStyle/>
          <a:p>
            <a:pPr algn="ctr"/>
            <a:r>
              <a:rPr lang="en-US" dirty="0" smtClean="0"/>
              <a:t>Two step</a:t>
            </a:r>
            <a:endParaRPr lang="en-US" dirty="0"/>
          </a:p>
        </p:txBody>
      </p:sp>
      <p:sp>
        <p:nvSpPr>
          <p:cNvPr id="10" name="Right Brace 9"/>
          <p:cNvSpPr/>
          <p:nvPr/>
        </p:nvSpPr>
        <p:spPr>
          <a:xfrm>
            <a:off x="7509127" y="2416629"/>
            <a:ext cx="125914" cy="71747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7522654" y="346952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13" name="Date Placeholder 1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975332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2v3 HFO Results</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29</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780" y="1690689"/>
            <a:ext cx="6091303" cy="4722397"/>
          </a:xfrm>
          <a:prstGeom prst="rect">
            <a:avLst/>
          </a:prstGeom>
        </p:spPr>
      </p:pic>
      <p:sp>
        <p:nvSpPr>
          <p:cNvPr id="7" name="TextBox 6"/>
          <p:cNvSpPr txBox="1"/>
          <p:nvPr/>
        </p:nvSpPr>
        <p:spPr>
          <a:xfrm>
            <a:off x="7840730" y="3469521"/>
            <a:ext cx="968535" cy="369332"/>
          </a:xfrm>
          <a:prstGeom prst="rect">
            <a:avLst/>
          </a:prstGeom>
          <a:noFill/>
        </p:spPr>
        <p:txBody>
          <a:bodyPr wrap="none" rtlCol="0">
            <a:spAutoFit/>
          </a:bodyPr>
          <a:lstStyle/>
          <a:p>
            <a:pPr algn="ctr"/>
            <a:r>
              <a:rPr lang="en-US" dirty="0" smtClean="0"/>
              <a:t>Baseline</a:t>
            </a:r>
            <a:endParaRPr lang="en-US" dirty="0"/>
          </a:p>
        </p:txBody>
      </p:sp>
      <p:sp>
        <p:nvSpPr>
          <p:cNvPr id="8" name="TextBox 7"/>
          <p:cNvSpPr txBox="1"/>
          <p:nvPr/>
        </p:nvSpPr>
        <p:spPr>
          <a:xfrm>
            <a:off x="7812870" y="2764771"/>
            <a:ext cx="1024256" cy="369332"/>
          </a:xfrm>
          <a:prstGeom prst="rect">
            <a:avLst/>
          </a:prstGeom>
          <a:noFill/>
        </p:spPr>
        <p:txBody>
          <a:bodyPr wrap="none" rtlCol="0">
            <a:spAutoFit/>
          </a:bodyPr>
          <a:lstStyle/>
          <a:p>
            <a:pPr algn="ctr"/>
            <a:r>
              <a:rPr lang="en-US" dirty="0" smtClean="0"/>
              <a:t>Two step</a:t>
            </a:r>
            <a:endParaRPr lang="en-US" dirty="0"/>
          </a:p>
        </p:txBody>
      </p:sp>
      <p:sp>
        <p:nvSpPr>
          <p:cNvPr id="9" name="TextBox 8"/>
          <p:cNvSpPr txBox="1"/>
          <p:nvPr/>
        </p:nvSpPr>
        <p:spPr>
          <a:xfrm>
            <a:off x="7735669" y="1961660"/>
            <a:ext cx="1178656" cy="369332"/>
          </a:xfrm>
          <a:prstGeom prst="rect">
            <a:avLst/>
          </a:prstGeom>
          <a:noFill/>
        </p:spPr>
        <p:txBody>
          <a:bodyPr wrap="none" rtlCol="0">
            <a:spAutoFit/>
          </a:bodyPr>
          <a:lstStyle/>
          <a:p>
            <a:pPr algn="ctr"/>
            <a:r>
              <a:rPr lang="en-US" smtClean="0"/>
              <a:t>Three step</a:t>
            </a:r>
            <a:endParaRPr lang="en-US" dirty="0"/>
          </a:p>
        </p:txBody>
      </p:sp>
      <p:sp>
        <p:nvSpPr>
          <p:cNvPr id="10" name="Right Brace 9"/>
          <p:cNvSpPr/>
          <p:nvPr/>
        </p:nvSpPr>
        <p:spPr>
          <a:xfrm>
            <a:off x="7509127" y="2416629"/>
            <a:ext cx="125914" cy="71747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7496169" y="1960790"/>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a:off x="7522654" y="3469521"/>
            <a:ext cx="138871" cy="36933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Sanmit Narvekar</a:t>
            </a:r>
            <a:endParaRPr lang="en-US" dirty="0"/>
          </a:p>
        </p:txBody>
      </p:sp>
      <p:sp>
        <p:nvSpPr>
          <p:cNvPr id="13" name="Date Placeholder 1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344301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Quick Chess</a:t>
            </a:r>
            <a:endParaRPr lang="en-US" dirty="0"/>
          </a:p>
        </p:txBody>
      </p:sp>
      <p:sp>
        <p:nvSpPr>
          <p:cNvPr id="5" name="Content Placeholder 4"/>
          <p:cNvSpPr>
            <a:spLocks noGrp="1"/>
          </p:cNvSpPr>
          <p:nvPr>
            <p:ph sz="half" idx="1"/>
          </p:nvPr>
        </p:nvSpPr>
        <p:spPr>
          <a:xfrm>
            <a:off x="628650" y="1965476"/>
            <a:ext cx="3886200" cy="4351338"/>
          </a:xfrm>
        </p:spPr>
        <p:txBody>
          <a:bodyPr>
            <a:normAutofit/>
          </a:bodyPr>
          <a:lstStyle/>
          <a:p>
            <a:r>
              <a:rPr lang="en-US" sz="2400" dirty="0" smtClean="0"/>
              <a:t>Quickly learn the fundamentals of chess</a:t>
            </a:r>
          </a:p>
          <a:p>
            <a:endParaRPr lang="en-US" sz="2400" dirty="0"/>
          </a:p>
          <a:p>
            <a:r>
              <a:rPr lang="en-US" sz="2400" dirty="0" smtClean="0"/>
              <a:t>5 x 6 board </a:t>
            </a:r>
          </a:p>
          <a:p>
            <a:r>
              <a:rPr lang="en-US" sz="2400" dirty="0" smtClean="0"/>
              <a:t>Fewer pieces per type</a:t>
            </a:r>
          </a:p>
          <a:p>
            <a:r>
              <a:rPr lang="en-US" sz="2400" dirty="0" smtClean="0"/>
              <a:t>No castling</a:t>
            </a:r>
          </a:p>
          <a:p>
            <a:r>
              <a:rPr lang="en-US" sz="2400" dirty="0" smtClean="0"/>
              <a:t>No en-passant </a:t>
            </a:r>
          </a:p>
          <a:p>
            <a:endParaRPr lang="en-US" sz="2400" dirty="0"/>
          </a:p>
        </p:txBody>
      </p:sp>
      <p:sp>
        <p:nvSpPr>
          <p:cNvPr id="4" name="Slide Number Placeholder 3"/>
          <p:cNvSpPr>
            <a:spLocks noGrp="1"/>
          </p:cNvSpPr>
          <p:nvPr>
            <p:ph type="sldNum" sz="quarter" idx="12"/>
          </p:nvPr>
        </p:nvSpPr>
        <p:spPr/>
        <p:txBody>
          <a:bodyPr/>
          <a:lstStyle/>
          <a:p>
            <a:fld id="{24B76CFB-2F50-964C-B010-42899D99016B}" type="slidenum">
              <a:rPr lang="en-US" smtClean="0"/>
              <a:t>3</a:t>
            </a:fld>
            <a:endParaRPr lang="en-US" dirty="0"/>
          </a:p>
        </p:txBody>
      </p:sp>
      <p:pic>
        <p:nvPicPr>
          <p:cNvPr id="7" name="Content Placeholder 9" descr="Screen Shot 2015-07-06 at 5.17.47 PM.png"/>
          <p:cNvPicPr>
            <a:picLocks noGrp="1" noChangeAspect="1"/>
          </p:cNvPicPr>
          <p:nvPr>
            <p:ph sz="half" idx="2"/>
          </p:nvPr>
        </p:nvPicPr>
        <p:blipFill>
          <a:blip r:embed="rId3">
            <a:extLst>
              <a:ext uri="{28A0092B-C50C-407E-A947-70E740481C1C}">
                <a14:useLocalDpi xmlns:a14="http://schemas.microsoft.com/office/drawing/2010/main" val="0"/>
              </a:ext>
            </a:extLst>
          </a:blip>
          <a:srcRect l="7269" r="7269"/>
          <a:stretch>
            <a:fillRect/>
          </a:stretch>
        </p:blipFill>
        <p:spPr>
          <a:xfrm>
            <a:off x="5685098" y="2377439"/>
            <a:ext cx="2478471" cy="2777547"/>
          </a:xfrm>
        </p:spPr>
      </p:pic>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8" name="Date Placeholder 7"/>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632072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Recap</a:t>
            </a:r>
            <a:endParaRPr lang="en-US" dirty="0"/>
          </a:p>
        </p:txBody>
      </p:sp>
      <p:sp>
        <p:nvSpPr>
          <p:cNvPr id="3" name="Content Placeholder 2"/>
          <p:cNvSpPr>
            <a:spLocks noGrp="1"/>
          </p:cNvSpPr>
          <p:nvPr>
            <p:ph idx="1"/>
          </p:nvPr>
        </p:nvSpPr>
        <p:spPr/>
        <p:txBody>
          <a:bodyPr>
            <a:normAutofit/>
          </a:bodyPr>
          <a:lstStyle/>
          <a:p>
            <a:endParaRPr lang="en-US" sz="2400" dirty="0"/>
          </a:p>
          <a:p>
            <a:r>
              <a:rPr lang="en-US" sz="2400" dirty="0" smtClean="0"/>
              <a:t>Tasks created by our </a:t>
            </a:r>
            <a:r>
              <a:rPr lang="en-US" sz="2400" dirty="0" smtClean="0">
                <a:solidFill>
                  <a:srgbClr val="C26424"/>
                </a:solidFill>
              </a:rPr>
              <a:t>formalism</a:t>
            </a:r>
            <a:r>
              <a:rPr lang="en-US" sz="2400" dirty="0" smtClean="0"/>
              <a:t> can be used as </a:t>
            </a:r>
            <a:r>
              <a:rPr lang="en-US" sz="2400" dirty="0" smtClean="0">
                <a:solidFill>
                  <a:srgbClr val="C26424"/>
                </a:solidFill>
              </a:rPr>
              <a:t>source tasks </a:t>
            </a:r>
            <a:r>
              <a:rPr lang="en-US" sz="2400" dirty="0" smtClean="0"/>
              <a:t>in a </a:t>
            </a:r>
            <a:r>
              <a:rPr lang="en-US" sz="2400" dirty="0" smtClean="0">
                <a:solidFill>
                  <a:srgbClr val="C26424"/>
                </a:solidFill>
              </a:rPr>
              <a:t>curriculum </a:t>
            </a:r>
          </a:p>
          <a:p>
            <a:endParaRPr lang="en-US" sz="2400" dirty="0"/>
          </a:p>
          <a:p>
            <a:r>
              <a:rPr lang="en-US" sz="2400" dirty="0" smtClean="0"/>
              <a:t>Learning via a curriculum can improve </a:t>
            </a:r>
            <a:r>
              <a:rPr lang="en-US" sz="2400" dirty="0" smtClean="0">
                <a:solidFill>
                  <a:srgbClr val="C26424"/>
                </a:solidFill>
              </a:rPr>
              <a:t>learning speed </a:t>
            </a:r>
            <a:r>
              <a:rPr lang="en-US" sz="2400" dirty="0" smtClean="0"/>
              <a:t>or </a:t>
            </a:r>
            <a:r>
              <a:rPr lang="en-US" sz="2400" dirty="0" smtClean="0">
                <a:solidFill>
                  <a:srgbClr val="C26424"/>
                </a:solidFill>
              </a:rPr>
              <a:t>performance</a:t>
            </a:r>
          </a:p>
          <a:p>
            <a:endParaRPr lang="en-US" sz="2400" dirty="0"/>
          </a:p>
        </p:txBody>
      </p:sp>
      <p:sp>
        <p:nvSpPr>
          <p:cNvPr id="4" name="Slide Number Placeholder 3"/>
          <p:cNvSpPr>
            <a:spLocks noGrp="1"/>
          </p:cNvSpPr>
          <p:nvPr>
            <p:ph type="sldNum" sz="quarter" idx="12"/>
          </p:nvPr>
        </p:nvSpPr>
        <p:spPr/>
        <p:txBody>
          <a:bodyPr/>
          <a:lstStyle/>
          <a:p>
            <a:fld id="{24B76CFB-2F50-964C-B010-42899D99016B}" type="slidenum">
              <a:rPr lang="en-US" smtClean="0"/>
              <a:t>30</a:t>
            </a:fld>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7" name="Date Placeholder 6"/>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802999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normAutofit/>
          </a:bodyPr>
          <a:lstStyle/>
          <a:p>
            <a:r>
              <a:rPr lang="en-US" sz="2000" dirty="0"/>
              <a:t>Curriculum learning in supervised </a:t>
            </a:r>
            <a:r>
              <a:rPr lang="en-US" sz="2000" dirty="0" smtClean="0"/>
              <a:t>learning [</a:t>
            </a:r>
            <a:r>
              <a:rPr lang="en-US" sz="2000" dirty="0" err="1" smtClean="0"/>
              <a:t>Bengio</a:t>
            </a:r>
            <a:r>
              <a:rPr lang="en-US" sz="2000" dirty="0" smtClean="0"/>
              <a:t> et al. 2009]</a:t>
            </a:r>
            <a:endParaRPr lang="en-US" sz="2000" dirty="0"/>
          </a:p>
          <a:p>
            <a:r>
              <a:rPr lang="en-US" sz="2000" dirty="0" smtClean="0"/>
              <a:t>Multi-task reinforcement learning [Wilson et al. 2007]</a:t>
            </a:r>
          </a:p>
          <a:p>
            <a:r>
              <a:rPr lang="en-US" sz="2000" dirty="0" smtClean="0"/>
              <a:t>Lifelong reinforcement learning [</a:t>
            </a:r>
            <a:r>
              <a:rPr lang="en-US" sz="2000" dirty="0" err="1" smtClean="0"/>
              <a:t>Ammar</a:t>
            </a:r>
            <a:r>
              <a:rPr lang="en-US" sz="2000" dirty="0" smtClean="0"/>
              <a:t> et al. 2014]</a:t>
            </a:r>
          </a:p>
          <a:p>
            <a:r>
              <a:rPr lang="en-US" sz="2000" dirty="0" smtClean="0"/>
              <a:t>Learning task transferability [</a:t>
            </a:r>
            <a:r>
              <a:rPr lang="en-US" sz="2000" dirty="0" err="1" smtClean="0"/>
              <a:t>Sinapov</a:t>
            </a:r>
            <a:r>
              <a:rPr lang="en-US" sz="2000" dirty="0" smtClean="0"/>
              <a:t> et al. 2015]</a:t>
            </a:r>
          </a:p>
          <a:p>
            <a:pPr marL="0" indent="0">
              <a:buNone/>
            </a:pPr>
            <a:endParaRPr lang="en-US" sz="2000" dirty="0" smtClean="0"/>
          </a:p>
          <a:p>
            <a:pPr marL="0" indent="0">
              <a:buNone/>
            </a:pPr>
            <a:r>
              <a:rPr lang="en-US" sz="2000" dirty="0" smtClean="0"/>
              <a:t>Key Differences</a:t>
            </a:r>
            <a:endParaRPr lang="en-US" sz="2000" dirty="0"/>
          </a:p>
          <a:p>
            <a:r>
              <a:rPr lang="en-US" sz="2000" dirty="0" smtClean="0"/>
              <a:t>Source tasks created </a:t>
            </a:r>
            <a:r>
              <a:rPr lang="en-US" sz="2000" dirty="0" smtClean="0">
                <a:solidFill>
                  <a:srgbClr val="C26424"/>
                </a:solidFill>
              </a:rPr>
              <a:t>solely</a:t>
            </a:r>
            <a:r>
              <a:rPr lang="en-US" sz="2000" dirty="0" smtClean="0"/>
              <a:t> to improve </a:t>
            </a:r>
            <a:r>
              <a:rPr lang="en-US" sz="2000" dirty="0" smtClean="0">
                <a:solidFill>
                  <a:srgbClr val="C26424"/>
                </a:solidFill>
              </a:rPr>
              <a:t>performance on target</a:t>
            </a:r>
            <a:endParaRPr lang="en-US" sz="2000" dirty="0">
              <a:solidFill>
                <a:srgbClr val="C26424"/>
              </a:solidFill>
            </a:endParaRPr>
          </a:p>
          <a:p>
            <a:r>
              <a:rPr lang="en-US" sz="2000" dirty="0" smtClean="0"/>
              <a:t>Focus on task </a:t>
            </a:r>
            <a:r>
              <a:rPr lang="en-US" sz="2000" dirty="0" smtClean="0">
                <a:solidFill>
                  <a:srgbClr val="C26424"/>
                </a:solidFill>
              </a:rPr>
              <a:t>generation</a:t>
            </a:r>
            <a:r>
              <a:rPr lang="en-US" sz="2000" dirty="0" smtClean="0"/>
              <a:t>, not</a:t>
            </a:r>
            <a:r>
              <a:rPr lang="en-US" sz="2000" dirty="0" smtClean="0">
                <a:solidFill>
                  <a:srgbClr val="C26424"/>
                </a:solidFill>
              </a:rPr>
              <a:t> selection</a:t>
            </a:r>
          </a:p>
          <a:p>
            <a:r>
              <a:rPr lang="en-US" sz="2000" dirty="0" smtClean="0">
                <a:solidFill>
                  <a:srgbClr val="C26424"/>
                </a:solidFill>
              </a:rPr>
              <a:t>Agent-tailored</a:t>
            </a:r>
            <a:r>
              <a:rPr lang="en-US" sz="2000" dirty="0" smtClean="0"/>
              <a:t> source tasks based on </a:t>
            </a:r>
            <a:r>
              <a:rPr lang="en-US" sz="2000" dirty="0" smtClean="0">
                <a:solidFill>
                  <a:srgbClr val="C26424"/>
                </a:solidFill>
              </a:rPr>
              <a:t>agent performance</a:t>
            </a:r>
          </a:p>
          <a:p>
            <a:endParaRPr lang="en-US" sz="2000" dirty="0" smtClean="0"/>
          </a:p>
          <a:p>
            <a:endParaRPr lang="en-US" sz="1600" dirty="0"/>
          </a:p>
        </p:txBody>
      </p:sp>
      <p:sp>
        <p:nvSpPr>
          <p:cNvPr id="4" name="Slide Number Placeholder 3"/>
          <p:cNvSpPr>
            <a:spLocks noGrp="1"/>
          </p:cNvSpPr>
          <p:nvPr>
            <p:ph type="sldNum" sz="quarter" idx="12"/>
          </p:nvPr>
        </p:nvSpPr>
        <p:spPr/>
        <p:txBody>
          <a:bodyPr/>
          <a:lstStyle/>
          <a:p>
            <a:fld id="{24B76CFB-2F50-964C-B010-42899D99016B}" type="slidenum">
              <a:rPr lang="en-US" smtClean="0"/>
              <a:t>31</a:t>
            </a:fld>
            <a:endParaRPr lang="en-US" dirty="0"/>
          </a:p>
        </p:txBody>
      </p:sp>
      <p:sp>
        <p:nvSpPr>
          <p:cNvPr id="6" name="Footer Placeholder 5"/>
          <p:cNvSpPr>
            <a:spLocks noGrp="1"/>
          </p:cNvSpPr>
          <p:nvPr>
            <p:ph type="ftr" sz="quarter" idx="11"/>
          </p:nvPr>
        </p:nvSpPr>
        <p:spPr/>
        <p:txBody>
          <a:bodyPr/>
          <a:lstStyle/>
          <a:p>
            <a:r>
              <a:rPr lang="en-US" smtClean="0"/>
              <a:t>Sanmit Narvekar</a:t>
            </a:r>
            <a:endParaRPr lang="en-US" dirty="0"/>
          </a:p>
        </p:txBody>
      </p:sp>
      <p:sp>
        <p:nvSpPr>
          <p:cNvPr id="7" name="Date Placeholder 6"/>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515089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65366" y="1825625"/>
            <a:ext cx="4570437" cy="4351338"/>
          </a:xfrm>
        </p:spPr>
        <p:txBody>
          <a:bodyPr>
            <a:normAutofit/>
          </a:bodyPr>
          <a:lstStyle/>
          <a:p>
            <a:endParaRPr lang="en-US" sz="2000" dirty="0" smtClean="0"/>
          </a:p>
          <a:p>
            <a:r>
              <a:rPr lang="en-US" sz="2000" dirty="0" smtClean="0">
                <a:solidFill>
                  <a:srgbClr val="C26424"/>
                </a:solidFill>
              </a:rPr>
              <a:t>Presented curriculum learning</a:t>
            </a:r>
            <a:r>
              <a:rPr lang="en-US" sz="2000" dirty="0" smtClean="0"/>
              <a:t> in the context of reinforcement learning</a:t>
            </a:r>
          </a:p>
          <a:p>
            <a:pPr marL="0" indent="0">
              <a:buNone/>
            </a:pPr>
            <a:endParaRPr lang="en-US" sz="2000" dirty="0" smtClean="0"/>
          </a:p>
          <a:p>
            <a:r>
              <a:rPr lang="en-US" sz="2000" dirty="0" smtClean="0"/>
              <a:t>Defined a </a:t>
            </a:r>
            <a:r>
              <a:rPr lang="en-US" sz="2000" dirty="0" smtClean="0">
                <a:solidFill>
                  <a:srgbClr val="C26424"/>
                </a:solidFill>
              </a:rPr>
              <a:t>domain-independent formalism to create source tasks</a:t>
            </a:r>
            <a:r>
              <a:rPr lang="en-US" sz="2000" dirty="0" smtClean="0"/>
              <a:t>, tailored to the performance of the agent</a:t>
            </a:r>
          </a:p>
          <a:p>
            <a:endParaRPr lang="en-US" sz="2000" dirty="0" smtClean="0"/>
          </a:p>
          <a:p>
            <a:r>
              <a:rPr lang="en-US" sz="2000" dirty="0" smtClean="0">
                <a:solidFill>
                  <a:srgbClr val="C26424"/>
                </a:solidFill>
              </a:rPr>
              <a:t>Empirically demonstrated </a:t>
            </a:r>
            <a:r>
              <a:rPr lang="en-US" sz="2000" dirty="0" smtClean="0"/>
              <a:t>using a curriculum can </a:t>
            </a:r>
            <a:r>
              <a:rPr lang="en-US" sz="2000" dirty="0" smtClean="0">
                <a:solidFill>
                  <a:srgbClr val="C26424"/>
                </a:solidFill>
              </a:rPr>
              <a:t>improve learning speed </a:t>
            </a:r>
            <a:r>
              <a:rPr lang="en-US" sz="2000" dirty="0" smtClean="0"/>
              <a:t>or </a:t>
            </a:r>
            <a:r>
              <a:rPr lang="en-US" sz="2000" dirty="0" smtClean="0">
                <a:solidFill>
                  <a:srgbClr val="C26424"/>
                </a:solidFill>
              </a:rPr>
              <a:t>performance</a:t>
            </a:r>
          </a:p>
          <a:p>
            <a:endParaRPr lang="en-US" sz="2000" dirty="0" smtClean="0"/>
          </a:p>
        </p:txBody>
      </p:sp>
      <p:sp>
        <p:nvSpPr>
          <p:cNvPr id="4" name="Slide Number Placeholder 3"/>
          <p:cNvSpPr>
            <a:spLocks noGrp="1"/>
          </p:cNvSpPr>
          <p:nvPr>
            <p:ph type="sldNum" sz="quarter" idx="12"/>
          </p:nvPr>
        </p:nvSpPr>
        <p:spPr/>
        <p:txBody>
          <a:bodyPr/>
          <a:lstStyle/>
          <a:p>
            <a:fld id="{24B76CFB-2F50-964C-B010-42899D99016B}" type="slidenum">
              <a:rPr lang="en-US" smtClean="0"/>
              <a:t>32</a:t>
            </a:fld>
            <a:endParaRPr lang="en-US" dirty="0"/>
          </a:p>
        </p:txBody>
      </p:sp>
      <p:grpSp>
        <p:nvGrpSpPr>
          <p:cNvPr id="29" name="Group 28"/>
          <p:cNvGrpSpPr/>
          <p:nvPr/>
        </p:nvGrpSpPr>
        <p:grpSpPr>
          <a:xfrm>
            <a:off x="5015647" y="1377687"/>
            <a:ext cx="3648694" cy="1607494"/>
            <a:chOff x="5222476" y="1704260"/>
            <a:chExt cx="3648694" cy="1607494"/>
          </a:xfrm>
        </p:grpSpPr>
        <p:grpSp>
          <p:nvGrpSpPr>
            <p:cNvPr id="5" name="Group 4"/>
            <p:cNvGrpSpPr/>
            <p:nvPr/>
          </p:nvGrpSpPr>
          <p:grpSpPr>
            <a:xfrm>
              <a:off x="5559675" y="1796371"/>
              <a:ext cx="2955675" cy="1132780"/>
              <a:chOff x="707316" y="1790244"/>
              <a:chExt cx="8017136" cy="3072615"/>
            </a:xfrm>
          </p:grpSpPr>
          <p:grpSp>
            <p:nvGrpSpPr>
              <p:cNvPr id="6" name="Group 5"/>
              <p:cNvGrpSpPr/>
              <p:nvPr/>
            </p:nvGrpSpPr>
            <p:grpSpPr>
              <a:xfrm>
                <a:off x="707316" y="1790244"/>
                <a:ext cx="8017136" cy="3072615"/>
                <a:chOff x="707316" y="1639638"/>
                <a:chExt cx="8017136" cy="3072615"/>
              </a:xfrm>
            </p:grpSpPr>
            <p:sp>
              <p:nvSpPr>
                <p:cNvPr id="14" name="Oval 13"/>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298315" y="2512758"/>
                <a:ext cx="6835138" cy="1866202"/>
                <a:chOff x="1298315" y="2512758"/>
                <a:chExt cx="6835138" cy="1866202"/>
              </a:xfrm>
            </p:grpSpPr>
            <p:cxnSp>
              <p:nvCxnSpPr>
                <p:cNvPr id="8" name="Straight Arrow Connector 7"/>
                <p:cNvCxnSpPr/>
                <p:nvPr/>
              </p:nvCxnSpPr>
              <p:spPr>
                <a:xfrm flipV="1">
                  <a:off x="1298315" y="3333842"/>
                  <a:ext cx="657220" cy="4294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68880" y="2512758"/>
                  <a:ext cx="657896" cy="49464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17775" y="2512758"/>
                  <a:ext cx="579905" cy="3725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38069" y="3288888"/>
                  <a:ext cx="524811" cy="474442"/>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11521" y="4096017"/>
                  <a:ext cx="773841" cy="282943"/>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79230" y="3814528"/>
                  <a:ext cx="854223" cy="43029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sp>
          <p:nvSpPr>
            <p:cNvPr id="26" name="TextBox 25"/>
            <p:cNvSpPr txBox="1"/>
            <p:nvPr/>
          </p:nvSpPr>
          <p:spPr>
            <a:xfrm>
              <a:off x="5222476" y="1704260"/>
              <a:ext cx="1038874" cy="276999"/>
            </a:xfrm>
            <a:prstGeom prst="rect">
              <a:avLst/>
            </a:prstGeom>
            <a:noFill/>
          </p:spPr>
          <p:txBody>
            <a:bodyPr wrap="none" rtlCol="0">
              <a:spAutoFit/>
            </a:bodyPr>
            <a:lstStyle/>
            <a:p>
              <a:r>
                <a:rPr lang="en-US" sz="1200" b="1" smtClean="0"/>
                <a:t>Task Creation</a:t>
              </a:r>
              <a:endParaRPr lang="en-US" sz="1200" b="1"/>
            </a:p>
          </p:txBody>
        </p:sp>
        <p:sp>
          <p:nvSpPr>
            <p:cNvPr id="27" name="TextBox 26"/>
            <p:cNvSpPr txBox="1"/>
            <p:nvPr/>
          </p:nvSpPr>
          <p:spPr>
            <a:xfrm>
              <a:off x="5898706" y="3023305"/>
              <a:ext cx="920445" cy="276999"/>
            </a:xfrm>
            <a:prstGeom prst="rect">
              <a:avLst/>
            </a:prstGeom>
            <a:noFill/>
          </p:spPr>
          <p:txBody>
            <a:bodyPr wrap="none" rtlCol="0">
              <a:spAutoFit/>
            </a:bodyPr>
            <a:lstStyle/>
            <a:p>
              <a:r>
                <a:rPr lang="en-US" sz="1200" b="1" dirty="0" smtClean="0"/>
                <a:t>Sequencing</a:t>
              </a:r>
              <a:endParaRPr lang="en-US" sz="1200" b="1" dirty="0"/>
            </a:p>
          </p:txBody>
        </p:sp>
        <p:sp>
          <p:nvSpPr>
            <p:cNvPr id="28" name="TextBox 27"/>
            <p:cNvSpPr txBox="1"/>
            <p:nvPr/>
          </p:nvSpPr>
          <p:spPr>
            <a:xfrm>
              <a:off x="7584086" y="3034755"/>
              <a:ext cx="1287084" cy="276999"/>
            </a:xfrm>
            <a:prstGeom prst="rect">
              <a:avLst/>
            </a:prstGeom>
            <a:noFill/>
          </p:spPr>
          <p:txBody>
            <a:bodyPr wrap="none" rtlCol="0">
              <a:spAutoFit/>
            </a:bodyPr>
            <a:lstStyle/>
            <a:p>
              <a:r>
                <a:rPr lang="en-US" sz="1200" b="1" dirty="0" smtClean="0"/>
                <a:t>Transfer Learning</a:t>
              </a:r>
              <a:endParaRPr lang="en-US" sz="1200" b="1" dirty="0"/>
            </a:p>
          </p:txBody>
        </p:sp>
      </p:grpSp>
      <p:grpSp>
        <p:nvGrpSpPr>
          <p:cNvPr id="30" name="Group 29"/>
          <p:cNvGrpSpPr/>
          <p:nvPr/>
        </p:nvGrpSpPr>
        <p:grpSpPr>
          <a:xfrm>
            <a:off x="5363546" y="3363949"/>
            <a:ext cx="2995256" cy="1143297"/>
            <a:chOff x="5363546" y="3363949"/>
            <a:chExt cx="2995256" cy="1143297"/>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036" y="3366961"/>
              <a:ext cx="930152" cy="1140285"/>
            </a:xfrm>
            <a:prstGeom prst="rect">
              <a:avLst/>
            </a:prstGeom>
          </p:spPr>
        </p:pic>
        <p:pic>
          <p:nvPicPr>
            <p:cNvPr id="32" name="Picture 31"/>
            <p:cNvPicPr>
              <a:picLocks noChangeAspect="1"/>
            </p:cNvPicPr>
            <p:nvPr/>
          </p:nvPicPr>
          <p:blipFill>
            <a:blip r:embed="rId4"/>
            <a:stretch>
              <a:fillRect/>
            </a:stretch>
          </p:blipFill>
          <p:spPr>
            <a:xfrm>
              <a:off x="5363546" y="3363949"/>
              <a:ext cx="979426" cy="1127719"/>
            </a:xfrm>
            <a:prstGeom prst="rect">
              <a:avLst/>
            </a:prstGeom>
          </p:spPr>
        </p:pic>
        <p:pic>
          <p:nvPicPr>
            <p:cNvPr id="33" name="Picture 32" descr="Screen Shot 2015-07-05 at 3.56.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756" y="3364345"/>
              <a:ext cx="674046" cy="1127323"/>
            </a:xfrm>
            <a:prstGeom prst="rect">
              <a:avLst/>
            </a:prstGeom>
          </p:spPr>
        </p:pic>
      </p:grpSp>
      <p:grpSp>
        <p:nvGrpSpPr>
          <p:cNvPr id="36" name="Group 35"/>
          <p:cNvGrpSpPr/>
          <p:nvPr/>
        </p:nvGrpSpPr>
        <p:grpSpPr>
          <a:xfrm>
            <a:off x="5117739" y="4927882"/>
            <a:ext cx="3588590" cy="1404132"/>
            <a:chOff x="5117739" y="4927882"/>
            <a:chExt cx="3588590" cy="1404132"/>
          </a:xfrm>
        </p:grpSpPr>
        <p:pic>
          <p:nvPicPr>
            <p:cNvPr id="34"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7739" y="4927882"/>
              <a:ext cx="1818738" cy="1404132"/>
            </a:xfrm>
            <a:prstGeom prst="rect">
              <a:avLst/>
            </a:prstGeom>
          </p:spPr>
        </p:pic>
        <p:pic>
          <p:nvPicPr>
            <p:cNvPr id="35" name="Content Placeholder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6975" y="4939332"/>
              <a:ext cx="1789354" cy="1387230"/>
            </a:xfrm>
            <a:prstGeom prst="rect">
              <a:avLst/>
            </a:prstGeom>
          </p:spPr>
        </p:pic>
      </p:grpSp>
      <p:sp>
        <p:nvSpPr>
          <p:cNvPr id="38" name="Footer Placeholder 37"/>
          <p:cNvSpPr>
            <a:spLocks noGrp="1"/>
          </p:cNvSpPr>
          <p:nvPr>
            <p:ph type="ftr" sz="quarter" idx="11"/>
          </p:nvPr>
        </p:nvSpPr>
        <p:spPr/>
        <p:txBody>
          <a:bodyPr/>
          <a:lstStyle/>
          <a:p>
            <a:r>
              <a:rPr lang="en-US" smtClean="0"/>
              <a:t>Sanmit Narvekar</a:t>
            </a:r>
            <a:endParaRPr lang="en-US" dirty="0"/>
          </a:p>
        </p:txBody>
      </p:sp>
      <p:sp>
        <p:nvSpPr>
          <p:cNvPr id="39" name="Date Placeholder 3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1495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Quick Chess</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4</a:t>
            </a:fld>
            <a:endParaRPr lang="en-US" dirty="0"/>
          </a:p>
        </p:txBody>
      </p:sp>
      <p:pic>
        <p:nvPicPr>
          <p:cNvPr id="6" name="Picture 5"/>
          <p:cNvPicPr>
            <a:picLocks noChangeAspect="1"/>
          </p:cNvPicPr>
          <p:nvPr/>
        </p:nvPicPr>
        <p:blipFill>
          <a:blip r:embed="rId3"/>
          <a:stretch>
            <a:fillRect/>
          </a:stretch>
        </p:blipFill>
        <p:spPr>
          <a:xfrm>
            <a:off x="1109958" y="1779365"/>
            <a:ext cx="1504520" cy="1774147"/>
          </a:xfrm>
          <a:prstGeom prst="rect">
            <a:avLst/>
          </a:prstGeom>
        </p:spPr>
      </p:pic>
      <p:pic>
        <p:nvPicPr>
          <p:cNvPr id="8" name="Picture 7"/>
          <p:cNvPicPr>
            <a:picLocks noChangeAspect="1"/>
          </p:cNvPicPr>
          <p:nvPr/>
        </p:nvPicPr>
        <p:blipFill>
          <a:blip r:embed="rId4"/>
          <a:stretch>
            <a:fillRect/>
          </a:stretch>
        </p:blipFill>
        <p:spPr>
          <a:xfrm>
            <a:off x="3788320" y="1777902"/>
            <a:ext cx="1567360" cy="1775610"/>
          </a:xfrm>
          <a:prstGeom prst="rect">
            <a:avLst/>
          </a:prstGeom>
        </p:spPr>
      </p:pic>
      <p:pic>
        <p:nvPicPr>
          <p:cNvPr id="9" name="Picture 8"/>
          <p:cNvPicPr>
            <a:picLocks noChangeAspect="1"/>
          </p:cNvPicPr>
          <p:nvPr/>
        </p:nvPicPr>
        <p:blipFill>
          <a:blip r:embed="rId5"/>
          <a:stretch>
            <a:fillRect/>
          </a:stretch>
        </p:blipFill>
        <p:spPr>
          <a:xfrm>
            <a:off x="5169137" y="4115342"/>
            <a:ext cx="1516079" cy="1776911"/>
          </a:xfrm>
          <a:prstGeom prst="rect">
            <a:avLst/>
          </a:prstGeom>
        </p:spPr>
      </p:pic>
      <p:pic>
        <p:nvPicPr>
          <p:cNvPr id="11" name="Picture 10"/>
          <p:cNvPicPr>
            <a:picLocks noChangeAspect="1"/>
          </p:cNvPicPr>
          <p:nvPr/>
        </p:nvPicPr>
        <p:blipFill>
          <a:blip r:embed="rId6"/>
          <a:stretch>
            <a:fillRect/>
          </a:stretch>
        </p:blipFill>
        <p:spPr>
          <a:xfrm>
            <a:off x="6457950" y="1776601"/>
            <a:ext cx="1579476" cy="1776911"/>
          </a:xfrm>
          <a:prstGeom prst="rect">
            <a:avLst/>
          </a:prstGeom>
        </p:spPr>
      </p:pic>
      <p:pic>
        <p:nvPicPr>
          <p:cNvPr id="12" name="Picture 11"/>
          <p:cNvPicPr>
            <a:picLocks noChangeAspect="1"/>
          </p:cNvPicPr>
          <p:nvPr/>
        </p:nvPicPr>
        <p:blipFill>
          <a:blip r:embed="rId7"/>
          <a:stretch>
            <a:fillRect/>
          </a:stretch>
        </p:blipFill>
        <p:spPr>
          <a:xfrm>
            <a:off x="2373202" y="4115342"/>
            <a:ext cx="1553435" cy="1776911"/>
          </a:xfrm>
          <a:prstGeom prst="rect">
            <a:avLst/>
          </a:prstGeom>
        </p:spPr>
      </p:pic>
      <p:cxnSp>
        <p:nvCxnSpPr>
          <p:cNvPr id="5" name="Straight Arrow Connector 4"/>
          <p:cNvCxnSpPr/>
          <p:nvPr/>
        </p:nvCxnSpPr>
        <p:spPr>
          <a:xfrm>
            <a:off x="2835797" y="2650603"/>
            <a:ext cx="77550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11478" y="2650603"/>
            <a:ext cx="77550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54246" y="4819131"/>
            <a:ext cx="795411" cy="369332"/>
          </a:xfrm>
          <a:prstGeom prst="rect">
            <a:avLst/>
          </a:prstGeom>
          <a:noFill/>
        </p:spPr>
        <p:txBody>
          <a:bodyPr wrap="none" rtlCol="0">
            <a:spAutoFit/>
          </a:bodyPr>
          <a:lstStyle/>
          <a:p>
            <a:r>
              <a:rPr lang="en-US" dirty="0" smtClean="0"/>
              <a:t>. . . . . .</a:t>
            </a:r>
            <a:endParaRPr lang="en-US" dirty="0"/>
          </a:p>
        </p:txBody>
      </p:sp>
      <p:cxnSp>
        <p:nvCxnSpPr>
          <p:cNvPr id="15" name="Straight Arrow Connector 14"/>
          <p:cNvCxnSpPr/>
          <p:nvPr/>
        </p:nvCxnSpPr>
        <p:spPr>
          <a:xfrm>
            <a:off x="4089721" y="5005727"/>
            <a:ext cx="775504" cy="0"/>
          </a:xfrm>
          <a:prstGeom prst="straightConnector1">
            <a:avLst/>
          </a:prstGeom>
          <a:ln w="317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1"/>
          </p:nvPr>
        </p:nvSpPr>
        <p:spPr/>
        <p:txBody>
          <a:bodyPr/>
          <a:lstStyle/>
          <a:p>
            <a:r>
              <a:rPr lang="en-US" dirty="0" smtClean="0"/>
              <a:t>Sanmit Narvekar</a:t>
            </a:r>
            <a:endParaRPr lang="en-US" dirty="0"/>
          </a:p>
        </p:txBody>
      </p:sp>
      <p:sp>
        <p:nvSpPr>
          <p:cNvPr id="10" name="Date Placeholder 9"/>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429222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486"/>
            <a:ext cx="7886700" cy="1325563"/>
          </a:xfrm>
        </p:spPr>
        <p:txBody>
          <a:bodyPr/>
          <a:lstStyle/>
          <a:p>
            <a:r>
              <a:rPr lang="en-US" dirty="0" smtClean="0"/>
              <a:t>Task Space</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5</a:t>
            </a:fld>
            <a:endParaRPr lang="en-US" dirty="0"/>
          </a:p>
        </p:txBody>
      </p:sp>
      <p:grpSp>
        <p:nvGrpSpPr>
          <p:cNvPr id="18" name="Group 17"/>
          <p:cNvGrpSpPr/>
          <p:nvPr/>
        </p:nvGrpSpPr>
        <p:grpSpPr>
          <a:xfrm>
            <a:off x="707316" y="1790244"/>
            <a:ext cx="8017136" cy="3072615"/>
            <a:chOff x="707316" y="1639638"/>
            <a:chExt cx="8017136" cy="3072615"/>
          </a:xfrm>
        </p:grpSpPr>
        <p:sp>
          <p:nvSpPr>
            <p:cNvPr id="5" name="Oval 4"/>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33289" y="2885347"/>
            <a:ext cx="1194099" cy="740875"/>
            <a:chOff x="133289" y="2885347"/>
            <a:chExt cx="1194099" cy="740875"/>
          </a:xfrm>
        </p:grpSpPr>
        <p:sp>
          <p:nvSpPr>
            <p:cNvPr id="20" name="TextBox 19"/>
            <p:cNvSpPr txBox="1"/>
            <p:nvPr/>
          </p:nvSpPr>
          <p:spPr>
            <a:xfrm>
              <a:off x="133289" y="2885347"/>
              <a:ext cx="1194099" cy="338554"/>
            </a:xfrm>
            <a:prstGeom prst="rect">
              <a:avLst/>
            </a:prstGeom>
            <a:noFill/>
          </p:spPr>
          <p:txBody>
            <a:bodyPr wrap="square" rtlCol="0">
              <a:spAutoFit/>
            </a:bodyPr>
            <a:lstStyle/>
            <a:p>
              <a:r>
                <a:rPr lang="en-US" sz="1600" dirty="0" smtClean="0"/>
                <a:t>Empty task</a:t>
              </a:r>
            </a:p>
          </p:txBody>
        </p:sp>
        <p:cxnSp>
          <p:nvCxnSpPr>
            <p:cNvPr id="26" name="Straight Arrow Connector 25"/>
            <p:cNvCxnSpPr>
              <a:stCxn id="20" idx="2"/>
            </p:cNvCxnSpPr>
            <p:nvPr/>
          </p:nvCxnSpPr>
          <p:spPr>
            <a:xfrm>
              <a:off x="730339" y="3223901"/>
              <a:ext cx="133261" cy="402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190738" y="1930989"/>
            <a:ext cx="1194099" cy="877983"/>
            <a:chOff x="1190738" y="1930989"/>
            <a:chExt cx="1194099" cy="877983"/>
          </a:xfrm>
        </p:grpSpPr>
        <p:sp>
          <p:nvSpPr>
            <p:cNvPr id="19" name="TextBox 18"/>
            <p:cNvSpPr txBox="1"/>
            <p:nvPr/>
          </p:nvSpPr>
          <p:spPr>
            <a:xfrm>
              <a:off x="1190738" y="1930989"/>
              <a:ext cx="1194099" cy="338554"/>
            </a:xfrm>
            <a:prstGeom prst="rect">
              <a:avLst/>
            </a:prstGeom>
            <a:noFill/>
          </p:spPr>
          <p:txBody>
            <a:bodyPr wrap="square" rtlCol="0">
              <a:spAutoFit/>
            </a:bodyPr>
            <a:lstStyle/>
            <a:p>
              <a:r>
                <a:rPr lang="en-US" sz="1600" dirty="0" smtClean="0"/>
                <a:t>Pawns only</a:t>
              </a:r>
            </a:p>
          </p:txBody>
        </p:sp>
        <p:cxnSp>
          <p:nvCxnSpPr>
            <p:cNvPr id="27" name="Straight Arrow Connector 26"/>
            <p:cNvCxnSpPr>
              <a:stCxn id="19" idx="2"/>
            </p:cNvCxnSpPr>
            <p:nvPr/>
          </p:nvCxnSpPr>
          <p:spPr>
            <a:xfrm>
              <a:off x="1787788" y="2269543"/>
              <a:ext cx="281539" cy="5394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3399412" y="1283256"/>
            <a:ext cx="1280164" cy="805948"/>
            <a:chOff x="3399412" y="1283256"/>
            <a:chExt cx="1280164" cy="805948"/>
          </a:xfrm>
        </p:grpSpPr>
        <p:sp>
          <p:nvSpPr>
            <p:cNvPr id="22" name="TextBox 21"/>
            <p:cNvSpPr txBox="1"/>
            <p:nvPr/>
          </p:nvSpPr>
          <p:spPr>
            <a:xfrm>
              <a:off x="3399412" y="1283256"/>
              <a:ext cx="1280164" cy="338554"/>
            </a:xfrm>
            <a:prstGeom prst="rect">
              <a:avLst/>
            </a:prstGeom>
            <a:noFill/>
          </p:spPr>
          <p:txBody>
            <a:bodyPr wrap="square" rtlCol="0">
              <a:spAutoFit/>
            </a:bodyPr>
            <a:lstStyle/>
            <a:p>
              <a:r>
                <a:rPr lang="en-US" sz="1600" dirty="0" smtClean="0"/>
                <a:t>Pawns + King</a:t>
              </a:r>
            </a:p>
          </p:txBody>
        </p:sp>
        <p:cxnSp>
          <p:nvCxnSpPr>
            <p:cNvPr id="30" name="Straight Arrow Connector 29"/>
            <p:cNvCxnSpPr/>
            <p:nvPr/>
          </p:nvCxnSpPr>
          <p:spPr>
            <a:xfrm flipH="1">
              <a:off x="3450567" y="1621810"/>
              <a:ext cx="588927" cy="4673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898641" y="4581369"/>
            <a:ext cx="1899920" cy="653403"/>
            <a:chOff x="6898641" y="4581369"/>
            <a:chExt cx="1899920" cy="653403"/>
          </a:xfrm>
        </p:grpSpPr>
        <p:sp>
          <p:nvSpPr>
            <p:cNvPr id="24" name="TextBox 23"/>
            <p:cNvSpPr txBox="1"/>
            <p:nvPr/>
          </p:nvSpPr>
          <p:spPr>
            <a:xfrm>
              <a:off x="6898641" y="4896218"/>
              <a:ext cx="1899920" cy="338554"/>
            </a:xfrm>
            <a:prstGeom prst="rect">
              <a:avLst/>
            </a:prstGeom>
            <a:noFill/>
          </p:spPr>
          <p:txBody>
            <a:bodyPr wrap="square" rtlCol="0">
              <a:spAutoFit/>
            </a:bodyPr>
            <a:lstStyle/>
            <a:p>
              <a:r>
                <a:rPr lang="en-US" sz="1600" smtClean="0"/>
                <a:t>One piece per type</a:t>
              </a:r>
            </a:p>
          </p:txBody>
        </p:sp>
        <p:cxnSp>
          <p:nvCxnSpPr>
            <p:cNvPr id="33" name="Straight Arrow Connector 32"/>
            <p:cNvCxnSpPr>
              <a:stCxn id="24" idx="0"/>
            </p:cNvCxnSpPr>
            <p:nvPr/>
          </p:nvCxnSpPr>
          <p:spPr>
            <a:xfrm flipH="1" flipV="1">
              <a:off x="7376160" y="4581369"/>
              <a:ext cx="472441" cy="314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8079665" y="2446166"/>
            <a:ext cx="1194099" cy="887676"/>
            <a:chOff x="8079665" y="2446166"/>
            <a:chExt cx="1194099" cy="887676"/>
          </a:xfrm>
        </p:grpSpPr>
        <p:sp>
          <p:nvSpPr>
            <p:cNvPr id="21" name="TextBox 20"/>
            <p:cNvSpPr txBox="1"/>
            <p:nvPr/>
          </p:nvSpPr>
          <p:spPr>
            <a:xfrm>
              <a:off x="8079665" y="2446166"/>
              <a:ext cx="1194099" cy="338554"/>
            </a:xfrm>
            <a:prstGeom prst="rect">
              <a:avLst/>
            </a:prstGeom>
            <a:noFill/>
          </p:spPr>
          <p:txBody>
            <a:bodyPr wrap="square" rtlCol="0">
              <a:spAutoFit/>
            </a:bodyPr>
            <a:lstStyle/>
            <a:p>
              <a:r>
                <a:rPr lang="en-US" sz="1600" smtClean="0"/>
                <a:t>Target task</a:t>
              </a:r>
            </a:p>
          </p:txBody>
        </p:sp>
        <p:cxnSp>
          <p:nvCxnSpPr>
            <p:cNvPr id="41" name="Straight Arrow Connector 40"/>
            <p:cNvCxnSpPr>
              <a:stCxn id="21" idx="2"/>
            </p:cNvCxnSpPr>
            <p:nvPr/>
          </p:nvCxnSpPr>
          <p:spPr>
            <a:xfrm flipH="1">
              <a:off x="8515350" y="2784720"/>
              <a:ext cx="161365" cy="549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1298315" y="2512758"/>
            <a:ext cx="6835138" cy="1866202"/>
            <a:chOff x="1298315" y="2512758"/>
            <a:chExt cx="6835138" cy="1866202"/>
          </a:xfrm>
        </p:grpSpPr>
        <p:cxnSp>
          <p:nvCxnSpPr>
            <p:cNvPr id="50" name="Straight Arrow Connector 49"/>
            <p:cNvCxnSpPr/>
            <p:nvPr/>
          </p:nvCxnSpPr>
          <p:spPr>
            <a:xfrm flipV="1">
              <a:off x="1298315" y="3333842"/>
              <a:ext cx="657220" cy="4294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468880" y="2512758"/>
              <a:ext cx="657896" cy="49464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717775" y="2512758"/>
              <a:ext cx="579905" cy="3725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738069" y="3288888"/>
              <a:ext cx="524811" cy="474442"/>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521" y="4096017"/>
              <a:ext cx="773841" cy="282943"/>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279230" y="3814528"/>
              <a:ext cx="854223" cy="43029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9" name="Content Placeholder 2"/>
          <p:cNvSpPr txBox="1">
            <a:spLocks/>
          </p:cNvSpPr>
          <p:nvPr/>
        </p:nvSpPr>
        <p:spPr>
          <a:xfrm>
            <a:off x="279399" y="5411750"/>
            <a:ext cx="8585201" cy="1102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Quick Chess is a </a:t>
            </a:r>
            <a:r>
              <a:rPr lang="en-US" sz="2000" dirty="0" smtClean="0">
                <a:solidFill>
                  <a:srgbClr val="C26424"/>
                </a:solidFill>
              </a:rPr>
              <a:t>curriculum </a:t>
            </a:r>
            <a:r>
              <a:rPr lang="en-US" sz="2000" dirty="0" smtClean="0"/>
              <a:t>designed for </a:t>
            </a:r>
            <a:r>
              <a:rPr lang="en-US" sz="2000" dirty="0" smtClean="0">
                <a:solidFill>
                  <a:srgbClr val="C26424"/>
                </a:solidFill>
              </a:rPr>
              <a:t>people</a:t>
            </a:r>
          </a:p>
          <a:p>
            <a:r>
              <a:rPr lang="en-US" sz="2000" dirty="0" smtClean="0"/>
              <a:t>We want to do something similar for </a:t>
            </a:r>
            <a:r>
              <a:rPr lang="en-US" sz="2000" dirty="0" smtClean="0">
                <a:solidFill>
                  <a:srgbClr val="C26424"/>
                </a:solidFill>
              </a:rPr>
              <a:t>autonomous agents</a:t>
            </a:r>
            <a:endParaRPr lang="en-US" sz="2000" dirty="0" smtClean="0"/>
          </a:p>
        </p:txBody>
      </p:sp>
      <p:sp>
        <p:nvSpPr>
          <p:cNvPr id="11" name="Footer Placeholder 10"/>
          <p:cNvSpPr>
            <a:spLocks noGrp="1"/>
          </p:cNvSpPr>
          <p:nvPr>
            <p:ph type="ftr" sz="quarter" idx="11"/>
          </p:nvPr>
        </p:nvSpPr>
        <p:spPr/>
        <p:txBody>
          <a:bodyPr/>
          <a:lstStyle/>
          <a:p>
            <a:r>
              <a:rPr lang="en-US" smtClean="0"/>
              <a:t>Sanmit Narvekar</a:t>
            </a:r>
            <a:endParaRPr lang="en-US" dirty="0"/>
          </a:p>
        </p:txBody>
      </p:sp>
      <p:sp>
        <p:nvSpPr>
          <p:cNvPr id="23" name="Date Placeholder 22"/>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6184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486"/>
            <a:ext cx="7886700" cy="1325563"/>
          </a:xfrm>
        </p:spPr>
        <p:txBody>
          <a:bodyPr/>
          <a:lstStyle/>
          <a:p>
            <a:r>
              <a:rPr lang="en-US" dirty="0" smtClean="0"/>
              <a:t>Curriculum Learning</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6</a:t>
            </a:fld>
            <a:endParaRPr lang="en-US" dirty="0"/>
          </a:p>
        </p:txBody>
      </p:sp>
      <p:grpSp>
        <p:nvGrpSpPr>
          <p:cNvPr id="18" name="Group 17"/>
          <p:cNvGrpSpPr/>
          <p:nvPr/>
        </p:nvGrpSpPr>
        <p:grpSpPr>
          <a:xfrm>
            <a:off x="1219419" y="2091836"/>
            <a:ext cx="6705163" cy="2569793"/>
            <a:chOff x="707316" y="1639638"/>
            <a:chExt cx="8017136" cy="3072615"/>
          </a:xfrm>
        </p:grpSpPr>
        <p:sp>
          <p:nvSpPr>
            <p:cNvPr id="5" name="Oval 4"/>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Content Placeholder 6"/>
          <p:cNvSpPr txBox="1">
            <a:spLocks/>
          </p:cNvSpPr>
          <p:nvPr/>
        </p:nvSpPr>
        <p:spPr>
          <a:xfrm>
            <a:off x="335280" y="5740400"/>
            <a:ext cx="8432800" cy="98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Curriculum learning is a complex problem that ties </a:t>
            </a:r>
            <a:r>
              <a:rPr lang="en-US" sz="2000" dirty="0" smtClean="0">
                <a:solidFill>
                  <a:srgbClr val="C26424"/>
                </a:solidFill>
              </a:rPr>
              <a:t>task creation</a:t>
            </a:r>
            <a:r>
              <a:rPr lang="en-US" sz="2000" dirty="0" smtClean="0"/>
              <a:t>, </a:t>
            </a:r>
            <a:r>
              <a:rPr lang="en-US" sz="2000" dirty="0" smtClean="0">
                <a:solidFill>
                  <a:srgbClr val="C26424"/>
                </a:solidFill>
              </a:rPr>
              <a:t>sequencing</a:t>
            </a:r>
            <a:r>
              <a:rPr lang="en-US" sz="2000" dirty="0" smtClean="0"/>
              <a:t>, and </a:t>
            </a:r>
            <a:r>
              <a:rPr lang="en-US" sz="2000" dirty="0" smtClean="0">
                <a:solidFill>
                  <a:srgbClr val="C26424"/>
                </a:solidFill>
              </a:rPr>
              <a:t>transfer learning</a:t>
            </a:r>
          </a:p>
        </p:txBody>
      </p:sp>
      <p:sp>
        <p:nvSpPr>
          <p:cNvPr id="3" name="TextBox 2"/>
          <p:cNvSpPr txBox="1"/>
          <p:nvPr/>
        </p:nvSpPr>
        <p:spPr>
          <a:xfrm>
            <a:off x="607271" y="2085902"/>
            <a:ext cx="1893082" cy="461665"/>
          </a:xfrm>
          <a:prstGeom prst="rect">
            <a:avLst/>
          </a:prstGeom>
          <a:noFill/>
        </p:spPr>
        <p:txBody>
          <a:bodyPr wrap="none" rtlCol="0">
            <a:spAutoFit/>
          </a:bodyPr>
          <a:lstStyle/>
          <a:p>
            <a:r>
              <a:rPr lang="en-US" sz="2400" b="1" smtClean="0"/>
              <a:t>Task Creation</a:t>
            </a:r>
            <a:endParaRPr lang="en-US" sz="2400" b="1"/>
          </a:p>
        </p:txBody>
      </p:sp>
      <p:grpSp>
        <p:nvGrpSpPr>
          <p:cNvPr id="11" name="Group 10"/>
          <p:cNvGrpSpPr/>
          <p:nvPr/>
        </p:nvGrpSpPr>
        <p:grpSpPr>
          <a:xfrm>
            <a:off x="1713703" y="2696113"/>
            <a:ext cx="5716594" cy="2724619"/>
            <a:chOff x="1713703" y="2696113"/>
            <a:chExt cx="5716594" cy="2724619"/>
          </a:xfrm>
        </p:grpSpPr>
        <p:grpSp>
          <p:nvGrpSpPr>
            <p:cNvPr id="72" name="Group 71"/>
            <p:cNvGrpSpPr/>
            <p:nvPr/>
          </p:nvGrpSpPr>
          <p:grpSpPr>
            <a:xfrm>
              <a:off x="1713703" y="2696113"/>
              <a:ext cx="5716594" cy="1560805"/>
              <a:chOff x="1298315" y="2512758"/>
              <a:chExt cx="6835138" cy="1866202"/>
            </a:xfrm>
          </p:grpSpPr>
          <p:cxnSp>
            <p:nvCxnSpPr>
              <p:cNvPr id="50" name="Straight Arrow Connector 49"/>
              <p:cNvCxnSpPr/>
              <p:nvPr/>
            </p:nvCxnSpPr>
            <p:spPr>
              <a:xfrm flipV="1">
                <a:off x="1298315" y="3333842"/>
                <a:ext cx="657220" cy="4294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468880" y="2512758"/>
                <a:ext cx="657896" cy="49464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717775" y="2512758"/>
                <a:ext cx="579905" cy="3725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738069" y="3288888"/>
                <a:ext cx="524811" cy="474442"/>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521" y="4096017"/>
                <a:ext cx="773841" cy="282943"/>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279230" y="3814528"/>
                <a:ext cx="854223" cy="43029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2111462" y="4959067"/>
              <a:ext cx="1651414" cy="461665"/>
            </a:xfrm>
            <a:prstGeom prst="rect">
              <a:avLst/>
            </a:prstGeom>
            <a:noFill/>
          </p:spPr>
          <p:txBody>
            <a:bodyPr wrap="none" rtlCol="0">
              <a:spAutoFit/>
            </a:bodyPr>
            <a:lstStyle/>
            <a:p>
              <a:r>
                <a:rPr lang="en-US" sz="2400" b="1" dirty="0" smtClean="0"/>
                <a:t>Sequencing</a:t>
              </a:r>
              <a:endParaRPr lang="en-US" sz="2400" b="1" dirty="0"/>
            </a:p>
          </p:txBody>
        </p:sp>
      </p:grpSp>
      <p:grpSp>
        <p:nvGrpSpPr>
          <p:cNvPr id="20" name="Group 19"/>
          <p:cNvGrpSpPr/>
          <p:nvPr/>
        </p:nvGrpSpPr>
        <p:grpSpPr>
          <a:xfrm>
            <a:off x="5896283" y="3206751"/>
            <a:ext cx="2758415" cy="2155997"/>
            <a:chOff x="5896283" y="3206751"/>
            <a:chExt cx="2758415" cy="2155997"/>
          </a:xfrm>
        </p:grpSpPr>
        <p:sp>
          <p:nvSpPr>
            <p:cNvPr id="52" name="TextBox 51"/>
            <p:cNvSpPr txBox="1"/>
            <p:nvPr/>
          </p:nvSpPr>
          <p:spPr>
            <a:xfrm>
              <a:off x="6268532" y="4901083"/>
              <a:ext cx="2386166" cy="461665"/>
            </a:xfrm>
            <a:prstGeom prst="rect">
              <a:avLst/>
            </a:prstGeom>
            <a:noFill/>
          </p:spPr>
          <p:txBody>
            <a:bodyPr wrap="none" rtlCol="0">
              <a:spAutoFit/>
            </a:bodyPr>
            <a:lstStyle/>
            <a:p>
              <a:r>
                <a:rPr lang="en-US" sz="2400" b="1" dirty="0" smtClean="0"/>
                <a:t>Transfer Learning</a:t>
              </a:r>
              <a:endParaRPr lang="en-US" sz="2400" b="1" dirty="0"/>
            </a:p>
          </p:txBody>
        </p:sp>
        <p:sp>
          <p:nvSpPr>
            <p:cNvPr id="61" name="Oval 60"/>
            <p:cNvSpPr/>
            <p:nvPr/>
          </p:nvSpPr>
          <p:spPr>
            <a:xfrm>
              <a:off x="5896283" y="3206751"/>
              <a:ext cx="2378630" cy="1500205"/>
            </a:xfrm>
            <a:prstGeom prst="ellipse">
              <a:avLst/>
            </a:prstGeom>
            <a:noFill/>
            <a:ln>
              <a:solidFill>
                <a:schemeClr val="tx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610169" y="33415"/>
            <a:ext cx="4466628" cy="2517544"/>
            <a:chOff x="4610169" y="33415"/>
            <a:chExt cx="4466628" cy="2517544"/>
          </a:xfrm>
        </p:grpSpPr>
        <p:grpSp>
          <p:nvGrpSpPr>
            <p:cNvPr id="19" name="Group 18"/>
            <p:cNvGrpSpPr/>
            <p:nvPr/>
          </p:nvGrpSpPr>
          <p:grpSpPr>
            <a:xfrm>
              <a:off x="4610169" y="33415"/>
              <a:ext cx="4466628" cy="2517544"/>
              <a:chOff x="4610169" y="33415"/>
              <a:chExt cx="4466628" cy="2517544"/>
            </a:xfrm>
          </p:grpSpPr>
          <p:sp>
            <p:nvSpPr>
              <p:cNvPr id="55" name="Oval 54"/>
              <p:cNvSpPr/>
              <p:nvPr/>
            </p:nvSpPr>
            <p:spPr>
              <a:xfrm>
                <a:off x="4610169" y="1875343"/>
                <a:ext cx="880712" cy="675616"/>
              </a:xfrm>
              <a:prstGeom prst="ellipse">
                <a:avLst/>
              </a:prstGeom>
              <a:noFill/>
              <a:ln>
                <a:solidFill>
                  <a:schemeClr val="tx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896283" y="33415"/>
                <a:ext cx="3180514" cy="2335057"/>
              </a:xfrm>
              <a:prstGeom prst="ellipse">
                <a:avLst/>
              </a:prstGeom>
              <a:noFill/>
              <a:ln>
                <a:solidFill>
                  <a:schemeClr val="tx1">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a:stCxn id="55" idx="1"/>
                <a:endCxn id="56" idx="1"/>
              </p:cNvCxnSpPr>
              <p:nvPr/>
            </p:nvCxnSpPr>
            <p:spPr>
              <a:xfrm flipV="1">
                <a:off x="4739146" y="375376"/>
                <a:ext cx="1622912" cy="1598909"/>
              </a:xfrm>
              <a:prstGeom prst="line">
                <a:avLst/>
              </a:prstGeom>
              <a:ln>
                <a:solidFill>
                  <a:schemeClr val="tx1">
                    <a:alpha val="49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6" idx="4"/>
              </p:cNvCxnSpPr>
              <p:nvPr/>
            </p:nvCxnSpPr>
            <p:spPr>
              <a:xfrm flipV="1">
                <a:off x="5050525" y="2368472"/>
                <a:ext cx="2436015" cy="182487"/>
              </a:xfrm>
              <a:prstGeom prst="line">
                <a:avLst/>
              </a:prstGeom>
              <a:ln>
                <a:solidFill>
                  <a:schemeClr val="tx1">
                    <a:alpha val="49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985968" y="323200"/>
              <a:ext cx="3001143" cy="1851701"/>
              <a:chOff x="5985968" y="323200"/>
              <a:chExt cx="3001143" cy="1851701"/>
            </a:xfrm>
          </p:grpSpPr>
          <p:grpSp>
            <p:nvGrpSpPr>
              <p:cNvPr id="37" name="Group 36"/>
              <p:cNvGrpSpPr/>
              <p:nvPr/>
            </p:nvGrpSpPr>
            <p:grpSpPr>
              <a:xfrm>
                <a:off x="5985968" y="774365"/>
                <a:ext cx="3001143" cy="1400536"/>
                <a:chOff x="1469587" y="2129742"/>
                <a:chExt cx="4836558" cy="2257065"/>
              </a:xfrm>
            </p:grpSpPr>
            <p:sp>
              <p:nvSpPr>
                <p:cNvPr id="38" name="Rectangle 37"/>
                <p:cNvSpPr/>
                <p:nvPr/>
              </p:nvSpPr>
              <p:spPr>
                <a:xfrm>
                  <a:off x="3206187" y="2129742"/>
                  <a:ext cx="1527859" cy="462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Environment</a:t>
                  </a:r>
                  <a:endParaRPr lang="en-US" sz="1100" dirty="0">
                    <a:solidFill>
                      <a:schemeClr val="tx1"/>
                    </a:solidFill>
                  </a:endParaRPr>
                </a:p>
              </p:txBody>
            </p:sp>
            <p:cxnSp>
              <p:nvCxnSpPr>
                <p:cNvPr id="39" name="Curved Connector 38"/>
                <p:cNvCxnSpPr>
                  <a:stCxn id="41" idx="6"/>
                  <a:endCxn id="38" idx="3"/>
                </p:cNvCxnSpPr>
                <p:nvPr/>
              </p:nvCxnSpPr>
              <p:spPr>
                <a:xfrm flipV="1">
                  <a:off x="4433104" y="2361236"/>
                  <a:ext cx="300942" cy="1551009"/>
                </a:xfrm>
                <a:prstGeom prst="curvedConnector3">
                  <a:avLst>
                    <a:gd name="adj1" fmla="val 302884"/>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a:stCxn id="38" idx="1"/>
                  <a:endCxn id="41" idx="2"/>
                </p:cNvCxnSpPr>
                <p:nvPr/>
              </p:nvCxnSpPr>
              <p:spPr>
                <a:xfrm rot="10800000" flipH="1" flipV="1">
                  <a:off x="3206187" y="2361235"/>
                  <a:ext cx="277792" cy="1551009"/>
                </a:xfrm>
                <a:prstGeom prst="curvedConnector3">
                  <a:avLst>
                    <a:gd name="adj1" fmla="val -257293"/>
                  </a:avLst>
                </a:prstGeom>
                <a:ln w="190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483979" y="3437682"/>
                  <a:ext cx="949125" cy="949125"/>
                  <a:chOff x="3483979" y="3437682"/>
                  <a:chExt cx="949125" cy="949125"/>
                </a:xfrm>
              </p:grpSpPr>
              <p:sp>
                <p:nvSpPr>
                  <p:cNvPr id="44" name="Oval 43"/>
                  <p:cNvSpPr/>
                  <p:nvPr/>
                </p:nvSpPr>
                <p:spPr>
                  <a:xfrm>
                    <a:off x="3483979" y="3437682"/>
                    <a:ext cx="949125" cy="9491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TextBox 44"/>
                  <p:cNvSpPr txBox="1"/>
                  <p:nvPr/>
                </p:nvSpPr>
                <p:spPr>
                  <a:xfrm>
                    <a:off x="3548767" y="3701442"/>
                    <a:ext cx="842692" cy="421604"/>
                  </a:xfrm>
                  <a:prstGeom prst="rect">
                    <a:avLst/>
                  </a:prstGeom>
                  <a:noFill/>
                </p:spPr>
                <p:txBody>
                  <a:bodyPr wrap="none" rtlCol="0">
                    <a:spAutoFit/>
                  </a:bodyPr>
                  <a:lstStyle/>
                  <a:p>
                    <a:r>
                      <a:rPr lang="en-US" sz="1100" dirty="0" smtClean="0"/>
                      <a:t>Agent</a:t>
                    </a:r>
                    <a:endParaRPr lang="en-US" sz="1100" dirty="0"/>
                  </a:p>
                </p:txBody>
              </p:sp>
            </p:grpSp>
            <p:sp>
              <p:nvSpPr>
                <p:cNvPr id="42" name="TextBox 41"/>
                <p:cNvSpPr txBox="1"/>
                <p:nvPr/>
              </p:nvSpPr>
              <p:spPr>
                <a:xfrm>
                  <a:off x="5416954" y="2952074"/>
                  <a:ext cx="889191" cy="421603"/>
                </a:xfrm>
                <a:prstGeom prst="rect">
                  <a:avLst/>
                </a:prstGeom>
                <a:noFill/>
              </p:spPr>
              <p:txBody>
                <a:bodyPr wrap="none" rtlCol="0">
                  <a:spAutoFit/>
                </a:bodyPr>
                <a:lstStyle/>
                <a:p>
                  <a:r>
                    <a:rPr lang="en-US" sz="1100" dirty="0" smtClean="0">
                      <a:solidFill>
                        <a:schemeClr val="accent6"/>
                      </a:solidFill>
                    </a:rPr>
                    <a:t>Action</a:t>
                  </a:r>
                  <a:endParaRPr lang="en-US" sz="1100" dirty="0">
                    <a:solidFill>
                      <a:schemeClr val="accent6"/>
                    </a:solidFill>
                  </a:endParaRPr>
                </a:p>
              </p:txBody>
            </p:sp>
            <p:sp>
              <p:nvSpPr>
                <p:cNvPr id="43" name="TextBox 42"/>
                <p:cNvSpPr txBox="1"/>
                <p:nvPr/>
              </p:nvSpPr>
              <p:spPr>
                <a:xfrm>
                  <a:off x="1469587" y="2813574"/>
                  <a:ext cx="1005442" cy="694406"/>
                </a:xfrm>
                <a:prstGeom prst="rect">
                  <a:avLst/>
                </a:prstGeom>
                <a:noFill/>
              </p:spPr>
              <p:txBody>
                <a:bodyPr wrap="none" rtlCol="0">
                  <a:spAutoFit/>
                </a:bodyPr>
                <a:lstStyle/>
                <a:p>
                  <a:pPr algn="ctr"/>
                  <a:r>
                    <a:rPr lang="en-US" sz="1100" dirty="0" smtClean="0">
                      <a:solidFill>
                        <a:schemeClr val="accent5"/>
                      </a:solidFill>
                    </a:rPr>
                    <a:t>State</a:t>
                  </a:r>
                </a:p>
                <a:p>
                  <a:pPr algn="ctr"/>
                  <a:r>
                    <a:rPr lang="en-US" sz="1100" dirty="0" smtClean="0">
                      <a:solidFill>
                        <a:schemeClr val="accent5"/>
                      </a:solidFill>
                    </a:rPr>
                    <a:t>Reward</a:t>
                  </a:r>
                  <a:endParaRPr lang="en-US" sz="1100" dirty="0">
                    <a:solidFill>
                      <a:schemeClr val="accent5"/>
                    </a:solidFill>
                  </a:endParaRPr>
                </a:p>
              </p:txBody>
            </p:sp>
          </p:grpSp>
          <p:sp>
            <p:nvSpPr>
              <p:cNvPr id="23" name="TextBox 22"/>
              <p:cNvSpPr txBox="1"/>
              <p:nvPr/>
            </p:nvSpPr>
            <p:spPr>
              <a:xfrm>
                <a:off x="6898843" y="323200"/>
                <a:ext cx="1263103" cy="369332"/>
              </a:xfrm>
              <a:prstGeom prst="rect">
                <a:avLst/>
              </a:prstGeom>
              <a:noFill/>
            </p:spPr>
            <p:txBody>
              <a:bodyPr wrap="none" rtlCol="0">
                <a:spAutoFit/>
              </a:bodyPr>
              <a:lstStyle/>
              <a:p>
                <a:pPr algn="ctr"/>
                <a:r>
                  <a:rPr lang="en-US" smtClean="0"/>
                  <a:t>Task = MDP</a:t>
                </a:r>
                <a:endParaRPr lang="en-US"/>
              </a:p>
            </p:txBody>
          </p:sp>
        </p:grpSp>
      </p:grpSp>
      <p:sp>
        <p:nvSpPr>
          <p:cNvPr id="22" name="Footer Placeholder 21"/>
          <p:cNvSpPr>
            <a:spLocks noGrp="1"/>
          </p:cNvSpPr>
          <p:nvPr>
            <p:ph type="ftr" sz="quarter" idx="11"/>
          </p:nvPr>
        </p:nvSpPr>
        <p:spPr/>
        <p:txBody>
          <a:bodyPr/>
          <a:lstStyle/>
          <a:p>
            <a:r>
              <a:rPr lang="en-US" smtClean="0"/>
              <a:t>Sanmit Narvekar</a:t>
            </a:r>
            <a:endParaRPr lang="en-US" dirty="0"/>
          </a:p>
        </p:txBody>
      </p:sp>
      <p:sp>
        <p:nvSpPr>
          <p:cNvPr id="26" name="Date Placeholder 25"/>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19967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486"/>
            <a:ext cx="7886700" cy="1325563"/>
          </a:xfrm>
        </p:spPr>
        <p:txBody>
          <a:bodyPr/>
          <a:lstStyle/>
          <a:p>
            <a:r>
              <a:rPr lang="en-US" dirty="0" smtClean="0"/>
              <a:t>Transfer Learning</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7</a:t>
            </a:fld>
            <a:endParaRPr lang="en-US" dirty="0"/>
          </a:p>
        </p:txBody>
      </p:sp>
      <p:grpSp>
        <p:nvGrpSpPr>
          <p:cNvPr id="18" name="Group 17"/>
          <p:cNvGrpSpPr/>
          <p:nvPr/>
        </p:nvGrpSpPr>
        <p:grpSpPr>
          <a:xfrm>
            <a:off x="1219419" y="1686719"/>
            <a:ext cx="6705163" cy="2569793"/>
            <a:chOff x="707316" y="1639638"/>
            <a:chExt cx="8017136" cy="3072615"/>
          </a:xfrm>
        </p:grpSpPr>
        <p:sp>
          <p:nvSpPr>
            <p:cNvPr id="5" name="Oval 4"/>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1713703" y="2290996"/>
            <a:ext cx="5716594" cy="1560805"/>
            <a:chOff x="1298315" y="2512758"/>
            <a:chExt cx="6835138" cy="1866202"/>
          </a:xfrm>
        </p:grpSpPr>
        <p:cxnSp>
          <p:nvCxnSpPr>
            <p:cNvPr id="50" name="Straight Arrow Connector 49"/>
            <p:cNvCxnSpPr/>
            <p:nvPr/>
          </p:nvCxnSpPr>
          <p:spPr>
            <a:xfrm flipV="1">
              <a:off x="1298315" y="3333842"/>
              <a:ext cx="657220" cy="4294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468880" y="2512758"/>
              <a:ext cx="657896" cy="49464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717775" y="2512758"/>
              <a:ext cx="579905" cy="372589"/>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738069" y="3288888"/>
              <a:ext cx="524811" cy="474442"/>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521" y="4096017"/>
              <a:ext cx="773841" cy="282943"/>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279230" y="3814528"/>
              <a:ext cx="854223" cy="430290"/>
            </a:xfrm>
            <a:prstGeom prst="straightConnector1">
              <a:avLst/>
            </a:prstGeom>
            <a:ln>
              <a:solidFill>
                <a:srgbClr val="DA6F27"/>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607271" y="1680785"/>
            <a:ext cx="1893082" cy="461665"/>
          </a:xfrm>
          <a:prstGeom prst="rect">
            <a:avLst/>
          </a:prstGeom>
          <a:noFill/>
        </p:spPr>
        <p:txBody>
          <a:bodyPr wrap="none" rtlCol="0">
            <a:spAutoFit/>
          </a:bodyPr>
          <a:lstStyle/>
          <a:p>
            <a:r>
              <a:rPr lang="en-US" sz="2400" b="1" smtClean="0"/>
              <a:t>Task Creation</a:t>
            </a:r>
            <a:endParaRPr lang="en-US" sz="2400" b="1"/>
          </a:p>
        </p:txBody>
      </p:sp>
      <p:sp>
        <p:nvSpPr>
          <p:cNvPr id="51" name="TextBox 50"/>
          <p:cNvSpPr txBox="1"/>
          <p:nvPr/>
        </p:nvSpPr>
        <p:spPr>
          <a:xfrm>
            <a:off x="2111462" y="4553950"/>
            <a:ext cx="1651414" cy="461665"/>
          </a:xfrm>
          <a:prstGeom prst="rect">
            <a:avLst/>
          </a:prstGeom>
          <a:noFill/>
        </p:spPr>
        <p:txBody>
          <a:bodyPr wrap="none" rtlCol="0">
            <a:spAutoFit/>
          </a:bodyPr>
          <a:lstStyle/>
          <a:p>
            <a:r>
              <a:rPr lang="en-US" sz="2400" b="1" dirty="0" smtClean="0"/>
              <a:t>Sequencing</a:t>
            </a:r>
            <a:endParaRPr lang="en-US" sz="2400" b="1" dirty="0"/>
          </a:p>
        </p:txBody>
      </p:sp>
      <p:sp>
        <p:nvSpPr>
          <p:cNvPr id="52" name="TextBox 51"/>
          <p:cNvSpPr txBox="1"/>
          <p:nvPr/>
        </p:nvSpPr>
        <p:spPr>
          <a:xfrm>
            <a:off x="6268532" y="4495966"/>
            <a:ext cx="2386166" cy="461665"/>
          </a:xfrm>
          <a:prstGeom prst="rect">
            <a:avLst/>
          </a:prstGeom>
          <a:noFill/>
        </p:spPr>
        <p:txBody>
          <a:bodyPr wrap="none" rtlCol="0">
            <a:spAutoFit/>
          </a:bodyPr>
          <a:lstStyle/>
          <a:p>
            <a:r>
              <a:rPr lang="en-US" sz="2400" b="1" dirty="0" smtClean="0">
                <a:solidFill>
                  <a:srgbClr val="C26424"/>
                </a:solidFill>
              </a:rPr>
              <a:t>Transfer Learning</a:t>
            </a:r>
            <a:endParaRPr lang="en-US" sz="2400" b="1" dirty="0">
              <a:solidFill>
                <a:srgbClr val="C26424"/>
              </a:solidFill>
            </a:endParaRPr>
          </a:p>
        </p:txBody>
      </p:sp>
      <p:sp>
        <p:nvSpPr>
          <p:cNvPr id="61" name="Oval 60"/>
          <p:cNvSpPr/>
          <p:nvPr/>
        </p:nvSpPr>
        <p:spPr>
          <a:xfrm>
            <a:off x="5896283" y="2801634"/>
            <a:ext cx="2378630" cy="1500205"/>
          </a:xfrm>
          <a:prstGeom prst="ellipse">
            <a:avLst/>
          </a:prstGeom>
          <a:noFill/>
          <a:ln w="31750">
            <a:solidFill>
              <a:schemeClr val="tx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6"/>
          <p:cNvSpPr txBox="1">
            <a:spLocks/>
          </p:cNvSpPr>
          <p:nvPr/>
        </p:nvSpPr>
        <p:spPr>
          <a:xfrm>
            <a:off x="487680" y="5272925"/>
            <a:ext cx="8432800" cy="1279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Well studied problem [Taylor 2009, Lazaric 2011]</a:t>
            </a:r>
          </a:p>
          <a:p>
            <a:r>
              <a:rPr lang="en-US" sz="2000" dirty="0" smtClean="0">
                <a:solidFill>
                  <a:srgbClr val="C26424"/>
                </a:solidFill>
              </a:rPr>
              <a:t>Given</a:t>
            </a:r>
            <a:r>
              <a:rPr lang="en-US" sz="2000" dirty="0" smtClean="0"/>
              <a:t> a source and target task, </a:t>
            </a:r>
            <a:r>
              <a:rPr lang="en-US" sz="2000" dirty="0" smtClean="0">
                <a:solidFill>
                  <a:srgbClr val="C26424"/>
                </a:solidFill>
              </a:rPr>
              <a:t>how</a:t>
            </a:r>
            <a:r>
              <a:rPr lang="en-US" sz="2000" dirty="0" smtClean="0"/>
              <a:t> to transfer knowledge</a:t>
            </a:r>
          </a:p>
          <a:p>
            <a:pPr lvl="1"/>
            <a:r>
              <a:rPr lang="en-US" sz="1800" dirty="0" smtClean="0"/>
              <a:t>We transfer </a:t>
            </a:r>
            <a:r>
              <a:rPr lang="en-US" sz="1800" dirty="0" smtClean="0">
                <a:solidFill>
                  <a:srgbClr val="C26424"/>
                </a:solidFill>
              </a:rPr>
              <a:t>value functions</a:t>
            </a:r>
            <a:endParaRPr lang="en-US" sz="2000" dirty="0" smtClean="0">
              <a:solidFill>
                <a:srgbClr val="C26424"/>
              </a:solidFill>
            </a:endParaRPr>
          </a:p>
          <a:p>
            <a:endParaRPr lang="en-US" sz="2000" dirty="0" smtClean="0">
              <a:solidFill>
                <a:srgbClr val="C26424"/>
              </a:solidFill>
            </a:endParaRPr>
          </a:p>
        </p:txBody>
      </p:sp>
      <p:sp>
        <p:nvSpPr>
          <p:cNvPr id="19" name="Footer Placeholder 18"/>
          <p:cNvSpPr>
            <a:spLocks noGrp="1"/>
          </p:cNvSpPr>
          <p:nvPr>
            <p:ph type="ftr" sz="quarter" idx="11"/>
          </p:nvPr>
        </p:nvSpPr>
        <p:spPr/>
        <p:txBody>
          <a:bodyPr/>
          <a:lstStyle/>
          <a:p>
            <a:r>
              <a:rPr lang="en-US" smtClean="0"/>
              <a:t>Sanmit Narvekar</a:t>
            </a:r>
            <a:endParaRPr lang="en-US" dirty="0"/>
          </a:p>
        </p:txBody>
      </p:sp>
      <p:sp>
        <p:nvSpPr>
          <p:cNvPr id="20" name="Date Placeholder 19"/>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917682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0486"/>
            <a:ext cx="7886700" cy="1325563"/>
          </a:xfrm>
        </p:spPr>
        <p:txBody>
          <a:bodyPr/>
          <a:lstStyle/>
          <a:p>
            <a:r>
              <a:rPr lang="en-US" dirty="0" smtClean="0"/>
              <a:t>Task Creation</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8</a:t>
            </a:fld>
            <a:endParaRPr lang="en-US" dirty="0"/>
          </a:p>
        </p:txBody>
      </p:sp>
      <p:grpSp>
        <p:nvGrpSpPr>
          <p:cNvPr id="18" name="Group 17"/>
          <p:cNvGrpSpPr/>
          <p:nvPr/>
        </p:nvGrpSpPr>
        <p:grpSpPr>
          <a:xfrm>
            <a:off x="1219419" y="1675143"/>
            <a:ext cx="6705163" cy="2569793"/>
            <a:chOff x="707316" y="1639638"/>
            <a:chExt cx="8017136" cy="3072615"/>
          </a:xfrm>
        </p:grpSpPr>
        <p:sp>
          <p:nvSpPr>
            <p:cNvPr id="5" name="Oval 4"/>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1713703" y="2279420"/>
            <a:ext cx="5716594" cy="1560805"/>
            <a:chOff x="1298315" y="2512758"/>
            <a:chExt cx="6835138" cy="1866202"/>
          </a:xfrm>
        </p:grpSpPr>
        <p:cxnSp>
          <p:nvCxnSpPr>
            <p:cNvPr id="50" name="Straight Arrow Connector 49"/>
            <p:cNvCxnSpPr/>
            <p:nvPr/>
          </p:nvCxnSpPr>
          <p:spPr>
            <a:xfrm flipV="1">
              <a:off x="1298315" y="3333842"/>
              <a:ext cx="657220" cy="429489"/>
            </a:xfrm>
            <a:prstGeom prst="straightConnector1">
              <a:avLst/>
            </a:prstGeom>
            <a:ln>
              <a:solidFill>
                <a:srgbClr val="DA6F27">
                  <a:alpha val="2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468880" y="2512758"/>
              <a:ext cx="657896" cy="494640"/>
            </a:xfrm>
            <a:prstGeom prst="straightConnector1">
              <a:avLst/>
            </a:prstGeom>
            <a:ln>
              <a:solidFill>
                <a:srgbClr val="DA6F27">
                  <a:alpha val="2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3717775" y="2512758"/>
              <a:ext cx="579905" cy="372589"/>
            </a:xfrm>
            <a:prstGeom prst="straightConnector1">
              <a:avLst/>
            </a:prstGeom>
            <a:ln>
              <a:solidFill>
                <a:srgbClr val="DA6F27">
                  <a:alpha val="2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738069" y="3288888"/>
              <a:ext cx="524811" cy="474442"/>
            </a:xfrm>
            <a:prstGeom prst="straightConnector1">
              <a:avLst/>
            </a:prstGeom>
            <a:ln>
              <a:solidFill>
                <a:srgbClr val="DA6F27">
                  <a:alpha val="2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811521" y="4096017"/>
              <a:ext cx="773841" cy="282943"/>
            </a:xfrm>
            <a:prstGeom prst="straightConnector1">
              <a:avLst/>
            </a:prstGeom>
            <a:ln>
              <a:solidFill>
                <a:srgbClr val="DA6F27">
                  <a:alpha val="2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7279230" y="3814528"/>
              <a:ext cx="854223" cy="430290"/>
            </a:xfrm>
            <a:prstGeom prst="straightConnector1">
              <a:avLst/>
            </a:prstGeom>
            <a:ln>
              <a:solidFill>
                <a:srgbClr val="DA6F27">
                  <a:alpha val="2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607271" y="1669209"/>
            <a:ext cx="1893082" cy="461665"/>
          </a:xfrm>
          <a:prstGeom prst="rect">
            <a:avLst/>
          </a:prstGeom>
          <a:noFill/>
        </p:spPr>
        <p:txBody>
          <a:bodyPr wrap="none" rtlCol="0">
            <a:spAutoFit/>
          </a:bodyPr>
          <a:lstStyle/>
          <a:p>
            <a:r>
              <a:rPr lang="en-US" sz="2400" b="1" smtClean="0">
                <a:solidFill>
                  <a:srgbClr val="C26424"/>
                </a:solidFill>
              </a:rPr>
              <a:t>Task Creation</a:t>
            </a:r>
            <a:endParaRPr lang="en-US" sz="2400" b="1">
              <a:solidFill>
                <a:srgbClr val="C26424"/>
              </a:solidFill>
            </a:endParaRPr>
          </a:p>
        </p:txBody>
      </p:sp>
      <p:sp>
        <p:nvSpPr>
          <p:cNvPr id="51" name="TextBox 50"/>
          <p:cNvSpPr txBox="1"/>
          <p:nvPr/>
        </p:nvSpPr>
        <p:spPr>
          <a:xfrm>
            <a:off x="2111462" y="4542374"/>
            <a:ext cx="1651414" cy="461665"/>
          </a:xfrm>
          <a:prstGeom prst="rect">
            <a:avLst/>
          </a:prstGeom>
          <a:noFill/>
        </p:spPr>
        <p:txBody>
          <a:bodyPr wrap="none" rtlCol="0">
            <a:spAutoFit/>
          </a:bodyPr>
          <a:lstStyle/>
          <a:p>
            <a:r>
              <a:rPr lang="en-US" sz="2400" b="1" dirty="0" smtClean="0"/>
              <a:t>Sequencing</a:t>
            </a:r>
            <a:endParaRPr lang="en-US" sz="2400" b="1" dirty="0"/>
          </a:p>
        </p:txBody>
      </p:sp>
      <p:sp>
        <p:nvSpPr>
          <p:cNvPr id="52" name="TextBox 51"/>
          <p:cNvSpPr txBox="1"/>
          <p:nvPr/>
        </p:nvSpPr>
        <p:spPr>
          <a:xfrm>
            <a:off x="6268532" y="4484390"/>
            <a:ext cx="2386166" cy="461665"/>
          </a:xfrm>
          <a:prstGeom prst="rect">
            <a:avLst/>
          </a:prstGeom>
          <a:noFill/>
        </p:spPr>
        <p:txBody>
          <a:bodyPr wrap="none" rtlCol="0">
            <a:spAutoFit/>
          </a:bodyPr>
          <a:lstStyle/>
          <a:p>
            <a:r>
              <a:rPr lang="en-US" sz="2400" b="1" dirty="0" smtClean="0"/>
              <a:t>Transfer Learning</a:t>
            </a:r>
            <a:endParaRPr lang="en-US" sz="2400" b="1" dirty="0"/>
          </a:p>
        </p:txBody>
      </p:sp>
      <p:sp>
        <p:nvSpPr>
          <p:cNvPr id="35" name="Content Placeholder 6"/>
          <p:cNvSpPr txBox="1">
            <a:spLocks/>
          </p:cNvSpPr>
          <p:nvPr/>
        </p:nvSpPr>
        <p:spPr>
          <a:xfrm>
            <a:off x="487680" y="5226626"/>
            <a:ext cx="8432800" cy="11809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This talk will focus on </a:t>
            </a:r>
            <a:r>
              <a:rPr lang="en-US" sz="2000" dirty="0" smtClean="0">
                <a:solidFill>
                  <a:srgbClr val="C26424"/>
                </a:solidFill>
              </a:rPr>
              <a:t>task creation</a:t>
            </a:r>
          </a:p>
          <a:p>
            <a:r>
              <a:rPr lang="en-US" sz="2000" dirty="0"/>
              <a:t>A</a:t>
            </a:r>
            <a:r>
              <a:rPr lang="en-US" sz="2000" dirty="0" smtClean="0"/>
              <a:t>utomatic </a:t>
            </a:r>
            <a:r>
              <a:rPr lang="en-US" sz="2000" dirty="0" smtClean="0">
                <a:solidFill>
                  <a:srgbClr val="C26424"/>
                </a:solidFill>
              </a:rPr>
              <a:t>sequencing</a:t>
            </a:r>
            <a:r>
              <a:rPr lang="en-US" sz="2000" dirty="0" smtClean="0"/>
              <a:t> is an important direction for </a:t>
            </a:r>
            <a:r>
              <a:rPr lang="en-US" sz="2000" dirty="0" smtClean="0">
                <a:solidFill>
                  <a:srgbClr val="C26424"/>
                </a:solidFill>
              </a:rPr>
              <a:t>future work</a:t>
            </a:r>
          </a:p>
          <a:p>
            <a:r>
              <a:rPr lang="en-US" sz="2000" dirty="0" smtClean="0"/>
              <a:t>Show we can create a useful space of tasks to compose a curriculum  </a:t>
            </a:r>
          </a:p>
          <a:p>
            <a:endParaRPr lang="en-US" sz="2000" dirty="0" smtClean="0"/>
          </a:p>
          <a:p>
            <a:endParaRPr lang="en-US" sz="2000" dirty="0" smtClean="0">
              <a:solidFill>
                <a:srgbClr val="C26424"/>
              </a:solidFill>
            </a:endParaRPr>
          </a:p>
        </p:txBody>
      </p:sp>
      <p:sp>
        <p:nvSpPr>
          <p:cNvPr id="29" name="Oval 28"/>
          <p:cNvSpPr/>
          <p:nvPr/>
        </p:nvSpPr>
        <p:spPr>
          <a:xfrm>
            <a:off x="359574" y="1120329"/>
            <a:ext cx="2378630" cy="1500205"/>
          </a:xfrm>
          <a:prstGeom prst="ellipse">
            <a:avLst/>
          </a:prstGeom>
          <a:noFill/>
          <a:ln w="31750">
            <a:solidFill>
              <a:schemeClr val="tx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18"/>
          <p:cNvSpPr>
            <a:spLocks noGrp="1"/>
          </p:cNvSpPr>
          <p:nvPr>
            <p:ph type="ftr" sz="quarter" idx="11"/>
          </p:nvPr>
        </p:nvSpPr>
        <p:spPr/>
        <p:txBody>
          <a:bodyPr/>
          <a:lstStyle/>
          <a:p>
            <a:r>
              <a:rPr lang="en-US" smtClean="0"/>
              <a:t>Sanmit Narvekar</a:t>
            </a:r>
            <a:endParaRPr lang="en-US" dirty="0"/>
          </a:p>
        </p:txBody>
      </p:sp>
      <p:sp>
        <p:nvSpPr>
          <p:cNvPr id="20" name="Date Placeholder 19"/>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73363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6843"/>
            <a:ext cx="7886700" cy="893301"/>
          </a:xfrm>
        </p:spPr>
        <p:txBody>
          <a:bodyPr>
            <a:normAutofit fontScale="90000"/>
          </a:bodyPr>
          <a:lstStyle/>
          <a:p>
            <a:pPr algn="ctr"/>
            <a:r>
              <a:rPr lang="en-US" dirty="0" smtClean="0"/>
              <a:t>Task Creation</a:t>
            </a:r>
            <a:endParaRPr lang="en-US" dirty="0"/>
          </a:p>
        </p:txBody>
      </p:sp>
      <p:sp>
        <p:nvSpPr>
          <p:cNvPr id="4" name="Slide Number Placeholder 3"/>
          <p:cNvSpPr>
            <a:spLocks noGrp="1"/>
          </p:cNvSpPr>
          <p:nvPr>
            <p:ph type="sldNum" sz="quarter" idx="12"/>
          </p:nvPr>
        </p:nvSpPr>
        <p:spPr/>
        <p:txBody>
          <a:bodyPr/>
          <a:lstStyle/>
          <a:p>
            <a:fld id="{24B76CFB-2F50-964C-B010-42899D99016B}" type="slidenum">
              <a:rPr lang="en-US" smtClean="0"/>
              <a:t>9</a:t>
            </a:fld>
            <a:endParaRPr lang="en-US" dirty="0"/>
          </a:p>
        </p:txBody>
      </p:sp>
      <p:grpSp>
        <p:nvGrpSpPr>
          <p:cNvPr id="5" name="Group 4"/>
          <p:cNvGrpSpPr/>
          <p:nvPr/>
        </p:nvGrpSpPr>
        <p:grpSpPr>
          <a:xfrm>
            <a:off x="1219418" y="2643351"/>
            <a:ext cx="6705163" cy="2569793"/>
            <a:chOff x="707316" y="1639638"/>
            <a:chExt cx="8017136" cy="3072615"/>
          </a:xfrm>
        </p:grpSpPr>
        <p:sp>
          <p:nvSpPr>
            <p:cNvPr id="6" name="Oval 5"/>
            <p:cNvSpPr/>
            <p:nvPr/>
          </p:nvSpPr>
          <p:spPr>
            <a:xfrm>
              <a:off x="707316" y="3612724"/>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55535" y="285679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1276" y="3787499"/>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126776" y="2014727"/>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47071" y="276100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04503" y="366392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40052" y="208066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3453" y="3334871"/>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77765" y="1639638"/>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94363" y="2901746"/>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688231" y="4094212"/>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47070" y="4430763"/>
              <a:ext cx="590999" cy="281490"/>
            </a:xfrm>
            <a:prstGeom prst="ellipse">
              <a:avLst/>
            </a:prstGeom>
            <a:solidFill>
              <a:srgbClr val="DA6F27"/>
            </a:solidFill>
            <a:effectLst>
              <a:outerShdw blurRad="50800" dist="76200" dir="3300000" sx="99000" sy="99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ooter Placeholder 17"/>
          <p:cNvSpPr>
            <a:spLocks noGrp="1"/>
          </p:cNvSpPr>
          <p:nvPr>
            <p:ph type="ftr" sz="quarter" idx="11"/>
          </p:nvPr>
        </p:nvSpPr>
        <p:spPr/>
        <p:txBody>
          <a:bodyPr/>
          <a:lstStyle/>
          <a:p>
            <a:r>
              <a:rPr lang="en-US" smtClean="0"/>
              <a:t>Sanmit Narvekar</a:t>
            </a:r>
            <a:endParaRPr lang="en-US" dirty="0"/>
          </a:p>
        </p:txBody>
      </p:sp>
      <p:sp>
        <p:nvSpPr>
          <p:cNvPr id="19" name="Date Placeholder 18"/>
          <p:cNvSpPr>
            <a:spLocks noGrp="1"/>
          </p:cNvSpPr>
          <p:nvPr>
            <p:ph type="dt" sz="half" idx="10"/>
          </p:nvPr>
        </p:nvSpPr>
        <p:spPr/>
        <p:txBody>
          <a:bodyPr/>
          <a:lstStyle/>
          <a:p>
            <a:r>
              <a:rPr lang="en-US" smtClean="0"/>
              <a:t>University of Texas at Austin</a:t>
            </a:r>
            <a:endParaRPr lang="en-US" dirty="0"/>
          </a:p>
        </p:txBody>
      </p:sp>
    </p:spTree>
    <p:extLst>
      <p:ext uri="{BB962C8B-B14F-4D97-AF65-F5344CB8AC3E}">
        <p14:creationId xmlns:p14="http://schemas.microsoft.com/office/powerpoint/2010/main" val="26707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27729</TotalTime>
  <Words>2455</Words>
  <Application>Microsoft Macintosh PowerPoint</Application>
  <PresentationFormat>On-screen Show (4:3)</PresentationFormat>
  <Paragraphs>442</Paragraphs>
  <Slides>32</Slides>
  <Notes>28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Calibri Light</vt:lpstr>
      <vt:lpstr>Arial</vt:lpstr>
      <vt:lpstr>Office Theme</vt:lpstr>
      <vt:lpstr>Source Task Creation for  Curriculum Learning</vt:lpstr>
      <vt:lpstr>Introduction</vt:lpstr>
      <vt:lpstr>Example: Quick Chess</vt:lpstr>
      <vt:lpstr>Example: Quick Chess</vt:lpstr>
      <vt:lpstr>Task Space</vt:lpstr>
      <vt:lpstr>Curriculum Learning</vt:lpstr>
      <vt:lpstr>Transfer Learning</vt:lpstr>
      <vt:lpstr>Task Creation</vt:lpstr>
      <vt:lpstr>Task Creation</vt:lpstr>
      <vt:lpstr>Formalism for Task Creation</vt:lpstr>
      <vt:lpstr>Formalism for Task Creation</vt:lpstr>
      <vt:lpstr>Heuristic Functions</vt:lpstr>
      <vt:lpstr>Experimental Domains</vt:lpstr>
      <vt:lpstr>Task Simplification</vt:lpstr>
      <vt:lpstr>Promising Initializations</vt:lpstr>
      <vt:lpstr>Promising Initializations</vt:lpstr>
      <vt:lpstr>Mistake Learning</vt:lpstr>
      <vt:lpstr>Mistake Learning</vt:lpstr>
      <vt:lpstr>Results</vt:lpstr>
      <vt:lpstr>2v2 HFO Baseline</vt:lpstr>
      <vt:lpstr>Curriculum Generation</vt:lpstr>
      <vt:lpstr>Shoot Task</vt:lpstr>
      <vt:lpstr>Dribble Task</vt:lpstr>
      <vt:lpstr>2v2 HFO Results </vt:lpstr>
      <vt:lpstr>2v2 HFO Results </vt:lpstr>
      <vt:lpstr>2v2 HFO Results </vt:lpstr>
      <vt:lpstr>2v3 HFO Results</vt:lpstr>
      <vt:lpstr>2v3 HFO Results</vt:lpstr>
      <vt:lpstr>2v3 HFO Results</vt:lpstr>
      <vt:lpstr>Experimental Recap</vt:lpstr>
      <vt:lpstr>Related Work</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Sanmit Narvekar</dc:creator>
  <cp:lastModifiedBy>Sanmit Narvekar</cp:lastModifiedBy>
  <cp:revision>347</cp:revision>
  <cp:lastPrinted>2016-05-02T23:11:26Z</cp:lastPrinted>
  <dcterms:created xsi:type="dcterms:W3CDTF">2016-04-13T17:26:27Z</dcterms:created>
  <dcterms:modified xsi:type="dcterms:W3CDTF">2016-05-17T00:09:35Z</dcterms:modified>
</cp:coreProperties>
</file>