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7" r:id="rId2"/>
    <p:sldMasterId id="2147483668" r:id="rId3"/>
    <p:sldMasterId id="2147483677" r:id="rId4"/>
  </p:sldMasterIdLst>
  <p:notesMasterIdLst>
    <p:notesMasterId r:id="rId25"/>
  </p:notesMasterIdLst>
  <p:sldIdLst>
    <p:sldId id="256" r:id="rId5"/>
    <p:sldId id="260" r:id="rId6"/>
    <p:sldId id="257" r:id="rId7"/>
    <p:sldId id="258" r:id="rId8"/>
    <p:sldId id="259" r:id="rId9"/>
    <p:sldId id="276" r:id="rId10"/>
    <p:sldId id="261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69" r:id="rId19"/>
    <p:sldId id="271" r:id="rId20"/>
    <p:sldId id="272" r:id="rId21"/>
    <p:sldId id="275" r:id="rId22"/>
    <p:sldId id="273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89"/>
    <p:restoredTop sz="92941"/>
  </p:normalViewPr>
  <p:slideViewPr>
    <p:cSldViewPr snapToGrid="0" snapToObjects="1">
      <p:cViewPr varScale="1">
        <p:scale>
          <a:sx n="131" d="100"/>
          <a:sy n="131" d="100"/>
        </p:scale>
        <p:origin x="1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CADD7-9455-E548-AD50-F53FCB4460C1}" type="datetimeFigureOut">
              <a:rPr lang="en-US" smtClean="0"/>
              <a:t>11/10/17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5CA3F-1650-AF45-85DD-782B14E5B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6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663699"/>
          </a:xfrm>
        </p:spPr>
        <p:txBody>
          <a:bodyPr anchor="t"/>
          <a:lstStyle>
            <a:lvl1pPr algn="l">
              <a:defRPr sz="5333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11400"/>
            <a:ext cx="5384800" cy="42672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311400"/>
            <a:ext cx="5384800" cy="42672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922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1219200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19202"/>
            <a:ext cx="6815667" cy="525780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2471739"/>
            <a:ext cx="4011084" cy="40052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2070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0191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773739"/>
            <a:ext cx="7315200" cy="804863"/>
          </a:xfrm>
        </p:spPr>
        <p:txBody>
          <a:bodyPr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5382157" y="-175152"/>
            <a:ext cx="3429000" cy="91133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0922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29791"/>
            <a:ext cx="10363200" cy="14706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6480"/>
            <a:ext cx="10972800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65960"/>
            <a:ext cx="5384800" cy="402336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65960"/>
            <a:ext cx="5384800" cy="402336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36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0"/>
            <a:ext cx="10972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918" y="85534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27845"/>
            <a:ext cx="6815667" cy="540155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918" y="2135506"/>
            <a:ext cx="4011084" cy="4189095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105400"/>
            <a:ext cx="7315200" cy="56769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400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673090"/>
            <a:ext cx="7315200" cy="80391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32037"/>
            <a:ext cx="5384800" cy="4144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332037"/>
            <a:ext cx="5384800" cy="4144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0918" y="85534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66733" y="1227845"/>
            <a:ext cx="6815667" cy="540155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918" y="2135506"/>
            <a:ext cx="4011084" cy="4189095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89717" y="5105400"/>
            <a:ext cx="7315200" cy="56769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400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673090"/>
            <a:ext cx="7315200" cy="80391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49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2.xml"/><Relationship Id="rId3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theme" Target="../theme/theme3.xml"/><Relationship Id="rId10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8" Type="http://schemas.openxmlformats.org/officeDocument/2006/relationships/image" Target="../media/image4.jp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39963"/>
            <a:ext cx="109728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7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609585" rtl="0" eaLnBrk="1" latinLnBrk="0" hangingPunct="1">
        <a:spcBef>
          <a:spcPct val="0"/>
        </a:spcBef>
        <a:buNone/>
        <a:defRPr sz="5867" kern="1200">
          <a:solidFill>
            <a:schemeClr val="tx1">
              <a:lumMod val="75000"/>
              <a:lumOff val="25000"/>
            </a:schemeClr>
          </a:solidFill>
          <a:latin typeface="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660400" y="1600200"/>
            <a:ext cx="10515600" cy="23368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dirty="0" smtClean="0"/>
              <a:t>Insert your</a:t>
            </a:r>
            <a:br>
              <a:rPr lang="en-US" dirty="0" smtClean="0"/>
            </a:br>
            <a:r>
              <a:rPr lang="en-US" dirty="0" smtClean="0"/>
              <a:t>headline here</a:t>
            </a:r>
            <a:br>
              <a:rPr lang="en-US" dirty="0" smtClean="0"/>
            </a:br>
            <a:r>
              <a:rPr lang="en-US" dirty="0" smtClean="0"/>
              <a:t>up to 3 lines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60400" y="4445000"/>
            <a:ext cx="10515600" cy="609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Insert your subtitle or any additional description text here up to</a:t>
            </a:r>
            <a:br>
              <a:rPr lang="en-US" dirty="0" smtClean="0"/>
            </a:br>
            <a:r>
              <a:rPr lang="en-US" dirty="0" smtClean="0"/>
              <a:t>two lines of text or you can delete this text box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38200" y="4140200"/>
            <a:ext cx="7493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 txBox="1">
            <a:spLocks/>
          </p:cNvSpPr>
          <p:nvPr/>
        </p:nvSpPr>
        <p:spPr>
          <a:xfrm>
            <a:off x="653845" y="5562600"/>
            <a:ext cx="10515600" cy="609601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400" b="0" i="0" cap="all" baseline="0" dirty="0" smtClean="0">
                <a:latin typeface="Arial Black" charset="0"/>
              </a:rPr>
              <a:t>Presenter or speaker name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400" dirty="0" smtClean="0"/>
              <a:t>Position/Role,</a:t>
            </a:r>
            <a:r>
              <a:rPr lang="en-US" sz="1400" baseline="0" dirty="0" smtClean="0"/>
              <a:t> The University of Texas at Austin</a:t>
            </a:r>
            <a:endParaRPr lang="en-US" sz="1400" dirty="0" smtClean="0"/>
          </a:p>
        </p:txBody>
      </p:sp>
      <p:sp>
        <p:nvSpPr>
          <p:cNvPr id="16" name="Text Placeholder 9"/>
          <p:cNvSpPr txBox="1">
            <a:spLocks/>
          </p:cNvSpPr>
          <p:nvPr/>
        </p:nvSpPr>
        <p:spPr>
          <a:xfrm>
            <a:off x="731520" y="609600"/>
            <a:ext cx="10437925" cy="51906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600" b="0" i="0" cap="all" baseline="0" dirty="0" smtClean="0">
                <a:latin typeface="Arial Black" charset="0"/>
              </a:rPr>
              <a:t>Month 20xx</a:t>
            </a:r>
            <a:endParaRPr lang="en-US" sz="1600" b="0" dirty="0" smtClean="0"/>
          </a:p>
        </p:txBody>
      </p:sp>
    </p:spTree>
    <p:extLst>
      <p:ext uri="{BB962C8B-B14F-4D97-AF65-F5344CB8AC3E}">
        <p14:creationId xmlns:p14="http://schemas.microsoft.com/office/powerpoint/2010/main" val="181146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1219170" rtl="0" eaLnBrk="1" latinLnBrk="0" hangingPunct="1">
        <a:lnSpc>
          <a:spcPts val="5333"/>
        </a:lnSpc>
        <a:spcBef>
          <a:spcPct val="0"/>
        </a:spcBef>
        <a:buNone/>
        <a:defRPr sz="6400" b="1" i="0" kern="800" cap="all" normalizeH="0" baseline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1333"/>
        </a:spcBef>
        <a:buFont typeface="Arial"/>
        <a:buNone/>
        <a:defRPr sz="1867" b="0" i="0" kern="120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92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05037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0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iming>
    <p:tnLst>
      <p:par>
        <p:cTn id="1" dur="indefinite" restart="never" nodeType="tmRoot"/>
      </p:par>
    </p:tnLst>
  </p:timing>
  <p:txStyles>
    <p:titleStyle>
      <a:lvl1pPr algn="l" defTabSz="609585" rtl="0" eaLnBrk="1" latinLnBrk="0" hangingPunct="1">
        <a:spcBef>
          <a:spcPct val="0"/>
        </a:spcBef>
        <a:buNone/>
        <a:defRPr sz="5867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bg1"/>
          </a:solidFill>
          <a:latin typeface="Arial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bg1"/>
          </a:solidFill>
          <a:latin typeface="Arial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Arial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bg1"/>
          </a:solidFill>
          <a:latin typeface="Arial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bg1"/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40280"/>
            <a:ext cx="10972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9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</p:sldLayoutIdLst>
  <p:txStyles>
    <p:titleStyle>
      <a:lvl1pPr algn="l" defTabSz="609585" rtl="0" eaLnBrk="1" latinLnBrk="0" hangingPunct="1">
        <a:spcBef>
          <a:spcPct val="0"/>
        </a:spcBef>
        <a:buNone/>
        <a:defRPr sz="5867" kern="1200">
          <a:solidFill>
            <a:schemeClr val="tx1">
              <a:lumMod val="85000"/>
              <a:lumOff val="15000"/>
            </a:schemeClr>
          </a:solidFill>
          <a:latin typeface="Arial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7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bstabler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5.png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/>
              <a:t>Traffic Optimization For a Mixture of Self-interested and Compliant Agents</a:t>
            </a:r>
            <a:br>
              <a:rPr lang="en-US" sz="4800"/>
            </a:br>
            <a:endParaRPr lang="en-US" sz="4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Guni</a:t>
            </a:r>
            <a:r>
              <a:rPr lang="en-US" sz="2800" dirty="0"/>
              <a:t> Sharon, Michael Albert, </a:t>
            </a:r>
            <a:r>
              <a:rPr lang="en-US" sz="2800" dirty="0" err="1"/>
              <a:t>Tarun</a:t>
            </a:r>
            <a:r>
              <a:rPr lang="en-US" sz="2800" dirty="0"/>
              <a:t> Rambha, Stephen Boyles and Peter Stone 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791" y="5917855"/>
            <a:ext cx="2713413" cy="711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92" y="5924549"/>
            <a:ext cx="3410352" cy="562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743" y="5651918"/>
            <a:ext cx="1890582" cy="1007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824" y="5956111"/>
            <a:ext cx="3586967" cy="53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1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problem</a:t>
            </a:r>
            <a:endParaRPr lang="en-US" dirty="0"/>
          </a:p>
        </p:txBody>
      </p:sp>
      <p:pic>
        <p:nvPicPr>
          <p:cNvPr id="22" name="Picture 2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19" y="2910016"/>
            <a:ext cx="7040880" cy="3383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4"/>
              <p:cNvSpPr txBox="1">
                <a:spLocks noGrp="1"/>
              </p:cNvSpPr>
              <p:nvPr>
                <p:ph idx="1"/>
              </p:nvPr>
            </p:nvSpPr>
            <p:spPr>
              <a:xfrm>
                <a:off x="609601" y="2362200"/>
                <a:ext cx="4580237" cy="40280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𝑙</m:t>
                    </m:r>
                    <m:r>
                      <a:rPr lang="en-US" sz="3200" b="0" i="1" baseline="-25000" smtClean="0">
                        <a:latin typeface="Cambria Math" charset="0"/>
                      </a:rPr>
                      <m:t>𝑖</m:t>
                    </m:r>
                    <m:d>
                      <m:dPr>
                        <m:ctrlPr>
                          <a:rPr lang="en-US" sz="32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 smtClean="0"/>
                  <a:t> = the latency on link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sz="3200" dirty="0" smtClean="0"/>
                  <a:t> as a function of </a:t>
                </a:r>
                <a:r>
                  <a:rPr lang="en-US" sz="3200" dirty="0"/>
                  <a:t>the assigned </a:t>
                </a:r>
                <a:r>
                  <a:rPr lang="en-US" sz="3200" dirty="0" smtClean="0"/>
                  <a:t>flow</a:t>
                </a:r>
              </a:p>
              <a:p>
                <a:r>
                  <a:rPr lang="en-US" sz="3200" dirty="0" smtClean="0"/>
                  <a:t>Assume demand:</a:t>
                </a:r>
              </a:p>
              <a:p>
                <a:pPr lvl="1"/>
                <a:r>
                  <a:rPr lang="en-US" sz="2400" dirty="0" smtClean="0"/>
                  <a:t>1 → 3 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1+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2/3</m:t>
                        </m:r>
                      </m:e>
                    </m:rad>
                  </m:oMath>
                </a14:m>
                <a:endParaRPr lang="en-US" sz="2400" dirty="0" smtClean="0"/>
              </a:p>
              <a:p>
                <a:pPr lvl="1"/>
                <a:r>
                  <a:rPr lang="en-US" sz="2400" dirty="0" smtClean="0"/>
                  <a:t>3 </a:t>
                </a:r>
                <a:r>
                  <a:rPr lang="en-US" sz="2400" dirty="0"/>
                  <a:t>→ </a:t>
                </a:r>
                <a:r>
                  <a:rPr lang="en-US" sz="2400" dirty="0" smtClean="0"/>
                  <a:t>5 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1+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charset="0"/>
                          </a:rPr>
                          <m:t>2/3</m:t>
                        </m:r>
                      </m:e>
                    </m:rad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endParaRPr lang="en-US" sz="2400" dirty="0" smtClean="0"/>
              </a:p>
              <a:p>
                <a:pPr lvl="1"/>
                <a:r>
                  <a:rPr lang="en-US" sz="2400" dirty="0" smtClean="0"/>
                  <a:t>2 </a:t>
                </a:r>
                <a:r>
                  <a:rPr lang="en-US" sz="2400" dirty="0"/>
                  <a:t>→ </a:t>
                </a:r>
                <a:r>
                  <a:rPr lang="en-US" sz="2400" dirty="0" smtClean="0"/>
                  <a:t>4 </a:t>
                </a:r>
                <a:r>
                  <a:rPr lang="en-US" sz="2400" dirty="0"/>
                  <a:t>: </a:t>
                </a:r>
                <a:r>
                  <a:rPr lang="en-US" sz="2400" dirty="0" smtClean="0"/>
                  <a:t>1</a:t>
                </a:r>
                <a:endParaRPr lang="en-US" sz="2400" dirty="0"/>
              </a:p>
              <a:p>
                <a:pPr lvl="1"/>
                <a:r>
                  <a:rPr lang="en-US" sz="2400" dirty="0" smtClean="0"/>
                  <a:t>Else : 0</a:t>
                </a:r>
              </a:p>
            </p:txBody>
          </p:sp>
        </mc:Choice>
        <mc:Fallback xmlns="">
          <p:sp>
            <p:nvSpPr>
              <p:cNvPr id="25" name="Content Placeholder 2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1" y="2362200"/>
                <a:ext cx="4580237" cy="4028026"/>
              </a:xfrm>
              <a:prstGeom prst="rect">
                <a:avLst/>
              </a:prstGeom>
              <a:blipFill rotWithShape="0">
                <a:blip r:embed="rId3"/>
                <a:stretch>
                  <a:fillRect l="-5060" t="-3030" r="-6924" b="-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074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4"/>
          <p:cNvSpPr txBox="1">
            <a:spLocks/>
          </p:cNvSpPr>
          <p:nvPr/>
        </p:nvSpPr>
        <p:spPr>
          <a:xfrm>
            <a:off x="609601" y="2362200"/>
            <a:ext cx="4740875" cy="984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What routes would a self interested agent consider?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optimum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56" y="2240369"/>
            <a:ext cx="7035114" cy="41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4"/>
              <p:cNvSpPr txBox="1">
                <a:spLocks/>
              </p:cNvSpPr>
              <p:nvPr/>
            </p:nvSpPr>
            <p:spPr>
              <a:xfrm>
                <a:off x="609601" y="2362200"/>
                <a:ext cx="4703804" cy="29054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>
                <a:lvl1pPr marL="457189" indent="-457189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4267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990575" indent="-380990" algn="l" defTabSz="609585" rtl="0" eaLnBrk="1" latinLnBrk="0" hangingPunct="1">
                  <a:spcBef>
                    <a:spcPct val="20000"/>
                  </a:spcBef>
                  <a:buFont typeface="Arial"/>
                  <a:buChar char="–"/>
                  <a:defRPr sz="3733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523962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2133547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–"/>
                  <a:defRPr sz="2667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743131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»"/>
                  <a:defRPr sz="2667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335271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301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88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470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charset="0"/>
                  <a:buChar char="•"/>
                </a:pPr>
                <a:r>
                  <a:rPr lang="en-US" sz="3200" dirty="0" smtClean="0"/>
                  <a:t>What routes would a self interested agent consider?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3200" dirty="0" smtClean="0"/>
                  <a:t>The least latency routes!</a:t>
                </a:r>
              </a:p>
              <a:p>
                <a:pPr lvl="1"/>
                <a:r>
                  <a:rPr lang="en-US" sz="2400" dirty="0" smtClean="0"/>
                  <a:t>1 → 3 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𝑙</m:t>
                    </m:r>
                    <m:r>
                      <a:rPr lang="en-US" sz="2400" b="0" i="1" baseline="-25000" smtClean="0">
                        <a:latin typeface="Cambria Math" charset="0"/>
                      </a:rPr>
                      <m:t>1</m:t>
                    </m:r>
                  </m:oMath>
                </a14:m>
                <a:endParaRPr lang="en-US" sz="2400" dirty="0" smtClean="0"/>
              </a:p>
              <a:p>
                <a:pPr lvl="1"/>
                <a:r>
                  <a:rPr lang="en-US" sz="2400" dirty="0" smtClean="0"/>
                  <a:t>3 </a:t>
                </a:r>
                <a:r>
                  <a:rPr lang="en-US" sz="2400" dirty="0"/>
                  <a:t>→ </a:t>
                </a:r>
                <a:r>
                  <a:rPr lang="en-US" sz="2400" dirty="0" smtClean="0"/>
                  <a:t>5 </a:t>
                </a:r>
                <a:r>
                  <a:rPr lang="en-US" sz="2400" dirty="0"/>
                  <a:t>: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charset="0"/>
                      </a:rPr>
                      <m:t> </m:t>
                    </m:r>
                    <m:r>
                      <a:rPr lang="en-US" sz="2400" i="1">
                        <a:latin typeface="Cambria Math" charset="0"/>
                      </a:rPr>
                      <m:t>𝑙</m:t>
                    </m:r>
                    <m:r>
                      <a:rPr lang="en-US" sz="2400" b="0" i="1" baseline="-25000" smtClean="0">
                        <a:latin typeface="Cambria Math" charset="0"/>
                      </a:rPr>
                      <m:t>2</m:t>
                    </m:r>
                  </m:oMath>
                </a14:m>
                <a:endParaRPr lang="en-US" sz="2400" dirty="0" smtClean="0"/>
              </a:p>
              <a:p>
                <a:pPr lvl="1"/>
                <a:r>
                  <a:rPr lang="en-US" sz="2400" dirty="0" smtClean="0"/>
                  <a:t>2 </a:t>
                </a:r>
                <a:r>
                  <a:rPr lang="en-US" sz="2400" dirty="0"/>
                  <a:t>→ </a:t>
                </a:r>
                <a:r>
                  <a:rPr lang="en-US" sz="2400" dirty="0" smtClean="0"/>
                  <a:t>4 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𝑙</m:t>
                    </m:r>
                    <m:r>
                      <a:rPr lang="en-US" sz="2400" b="0" i="1" baseline="-25000" smtClean="0">
                        <a:latin typeface="Cambria Math" charset="0"/>
                      </a:rPr>
                      <m:t>3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→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𝑙</m:t>
                    </m:r>
                    <m:r>
                      <a:rPr lang="en-US" sz="2400" b="0" i="1" baseline="-25000" smtClean="0">
                        <a:latin typeface="Cambria Math" charset="0"/>
                      </a:rPr>
                      <m:t>4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Content Placeholder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2362200"/>
                <a:ext cx="4703804" cy="2905411"/>
              </a:xfrm>
              <a:prstGeom prst="rect">
                <a:avLst/>
              </a:prstGeom>
              <a:blipFill rotWithShape="0">
                <a:blip r:embed="rId2"/>
                <a:stretch>
                  <a:fillRect l="-4922" t="-4412" r="-4404" b="-65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optimum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56" y="2240369"/>
            <a:ext cx="7035114" cy="41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4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609585" rtl="0" eaLnBrk="1" latinLnBrk="0" hangingPunct="1">
              <a:spcBef>
                <a:spcPct val="0"/>
              </a:spcBef>
              <a:buNone/>
            </a:pPr>
            <a:r>
              <a:rPr lang="en-US" dirty="0" smtClean="0"/>
              <a:t>Self interested sub-flow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1" y="2362200"/>
                <a:ext cx="4419598" cy="38862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 smtClean="0"/>
                  <a:t>Self interested flow may be assigned only to least latency path</a:t>
                </a:r>
              </a:p>
              <a:p>
                <a:r>
                  <a:rPr lang="en-US" sz="2800" dirty="0" smtClean="0"/>
                  <a:t>Self interested flow may not exceed the flow at SO</a:t>
                </a:r>
              </a:p>
              <a:p>
                <a:r>
                  <a:rPr lang="en-US" sz="2800" dirty="0" smtClean="0"/>
                  <a:t>Run max-flow under these constraint and the original demand </a:t>
                </a:r>
                <a:endParaRPr lang="en-US" sz="2800" b="0" i="1" dirty="0" smtClean="0">
                  <a:latin typeface="Cambria Math" charset="0"/>
                </a:endParaRPr>
              </a:p>
              <a:p>
                <a:pPr lvl="1">
                  <a:buFont typeface="Courier New" charset="0"/>
                  <a:buChar char="o"/>
                </a:pPr>
                <a14:m>
                  <m:oMath xmlns:m="http://schemas.openxmlformats.org/officeDocument/2006/math">
                    <m:r>
                      <a:rPr lang="en-US" sz="2266" b="0" i="1" smtClean="0">
                        <a:latin typeface="Cambria Math" charset="0"/>
                      </a:rPr>
                      <m:t>=1+2</m:t>
                    </m:r>
                    <m:rad>
                      <m:radPr>
                        <m:degHide m:val="on"/>
                        <m:ctrlPr>
                          <a:rPr lang="en-US" sz="2266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266" b="0" i="1" smtClean="0">
                            <a:latin typeface="Cambria Math" charset="0"/>
                          </a:rPr>
                          <m:t>2/3</m:t>
                        </m:r>
                      </m:e>
                    </m:rad>
                  </m:oMath>
                </a14:m>
                <a:endParaRPr lang="en-US" sz="2266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1" y="2362200"/>
                <a:ext cx="4419598" cy="3886200"/>
              </a:xfrm>
              <a:blipFill rotWithShape="0">
                <a:blip r:embed="rId2"/>
                <a:stretch>
                  <a:fillRect l="-2483" t="-2669" r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2903838"/>
            <a:ext cx="7044459" cy="338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2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609585" rtl="0" eaLnBrk="1" latinLnBrk="0" hangingPunct="1">
              <a:spcBef>
                <a:spcPct val="0"/>
              </a:spcBef>
              <a:buNone/>
            </a:pPr>
            <a:r>
              <a:rPr lang="en-US" dirty="0" smtClean="0"/>
              <a:t>Self interested sub-flow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1" y="2362200"/>
                <a:ext cx="4419598" cy="38862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 smtClean="0"/>
                  <a:t>Self interested flow may be assigned only to lease latency path</a:t>
                </a:r>
              </a:p>
              <a:p>
                <a:r>
                  <a:rPr lang="en-US" sz="2800" dirty="0" smtClean="0"/>
                  <a:t>Self interested flow may not exceed the flow at SO</a:t>
                </a:r>
              </a:p>
              <a:p>
                <a:r>
                  <a:rPr lang="en-US" sz="2800" dirty="0" smtClean="0"/>
                  <a:t>Run max-flow under these constraint and the original demand </a:t>
                </a:r>
                <a:endParaRPr lang="en-US" sz="2800" b="0" i="1" dirty="0" smtClean="0">
                  <a:latin typeface="Cambria Math" charset="0"/>
                </a:endParaRPr>
              </a:p>
              <a:p>
                <a:pPr lvl="1">
                  <a:buFont typeface="Courier New" charset="0"/>
                  <a:buChar char="o"/>
                </a:pPr>
                <a14:m>
                  <m:oMath xmlns:m="http://schemas.openxmlformats.org/officeDocument/2006/math">
                    <m:r>
                      <a:rPr lang="en-US" sz="2266" b="0" i="1" smtClean="0">
                        <a:latin typeface="Cambria Math" charset="0"/>
                      </a:rPr>
                      <m:t>=1+2</m:t>
                    </m:r>
                    <m:rad>
                      <m:radPr>
                        <m:degHide m:val="on"/>
                        <m:ctrlPr>
                          <a:rPr lang="en-US" sz="2266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266" b="0" i="1" smtClean="0">
                            <a:latin typeface="Cambria Math" charset="0"/>
                          </a:rPr>
                          <m:t>2/3</m:t>
                        </m:r>
                      </m:e>
                    </m:rad>
                  </m:oMath>
                </a14:m>
                <a:endParaRPr lang="en-US" sz="2266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1" y="2362200"/>
                <a:ext cx="4419598" cy="3886200"/>
              </a:xfrm>
              <a:blipFill rotWithShape="0">
                <a:blip r:embed="rId2"/>
                <a:stretch>
                  <a:fillRect l="-2483" t="-2669" r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2903838"/>
            <a:ext cx="7044459" cy="3385752"/>
          </a:xfrm>
          <a:prstGeom prst="rect">
            <a:avLst/>
          </a:prstGeom>
        </p:spPr>
      </p:pic>
      <p:sp>
        <p:nvSpPr>
          <p:cNvPr id="6" name="&quot;No&quot; Symbol 5"/>
          <p:cNvSpPr/>
          <p:nvPr/>
        </p:nvSpPr>
        <p:spPr>
          <a:xfrm>
            <a:off x="1841158" y="5251621"/>
            <a:ext cx="1495167" cy="1383957"/>
          </a:xfrm>
          <a:prstGeom prst="noSmoking">
            <a:avLst>
              <a:gd name="adj" fmla="val 10384"/>
            </a:avLst>
          </a:prstGeom>
          <a:solidFill>
            <a:srgbClr val="FF0000">
              <a:alpha val="62353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0563" y="5796990"/>
            <a:ext cx="281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Wrong</a:t>
            </a:r>
            <a:r>
              <a:rPr lang="en-US" b="1" smtClean="0">
                <a:solidFill>
                  <a:srgbClr val="FF0000"/>
                </a:solidFill>
              </a:rPr>
              <a:t>!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We are missing a constraint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5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Missing a constraint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0"/>
            <a:ext cx="4419599" cy="38862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previous solution assigns </a:t>
            </a:r>
            <a:r>
              <a:rPr lang="en-US" sz="2800" dirty="0" smtClean="0"/>
              <a:t>a flow of 1 to the dashed link</a:t>
            </a:r>
          </a:p>
          <a:p>
            <a:r>
              <a:rPr lang="en-US" sz="2800" dirty="0"/>
              <a:t>At SO no flow originating from 1 or 3 may travel the dotted line </a:t>
            </a:r>
            <a:endParaRPr lang="en-US" sz="2800" dirty="0" smtClean="0"/>
          </a:p>
          <a:p>
            <a:r>
              <a:rPr lang="en-US" sz="2800" dirty="0" smtClean="0"/>
              <a:t>At SO no flow originating from 2 may travel the dotted line </a:t>
            </a:r>
          </a:p>
          <a:p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2903838"/>
            <a:ext cx="7044459" cy="338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2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8" y="1953615"/>
            <a:ext cx="7044459" cy="4335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necessary </a:t>
            </a:r>
            <a:r>
              <a:rPr lang="en-US" dirty="0"/>
              <a:t>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2362200"/>
                <a:ext cx="4419599" cy="3886200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 smtClean="0"/>
                  <a:t>Self-interested flow must follow SO paths</a:t>
                </a:r>
              </a:p>
              <a:p>
                <a:pPr lvl="1"/>
                <a:r>
                  <a:rPr lang="en-US" sz="2600" dirty="0" smtClean="0"/>
                  <a:t>Paths with least marginal cost </a:t>
                </a:r>
              </a:p>
              <a:p>
                <a:r>
                  <a:rPr lang="en-US" sz="2800" dirty="0"/>
                  <a:t>Run max-flow under these constraint and the original </a:t>
                </a:r>
                <a:r>
                  <a:rPr lang="en-US" sz="2800" dirty="0" smtClean="0"/>
                  <a:t>demand</a:t>
                </a:r>
              </a:p>
              <a:p>
                <a:pPr lvl="1">
                  <a:buFont typeface="Courier New" charset="0"/>
                  <a:buChar char="o"/>
                </a:pPr>
                <a14:m>
                  <m:oMath xmlns:m="http://schemas.openxmlformats.org/officeDocument/2006/math">
                    <m:r>
                      <a:rPr lang="en-US" sz="2266" i="1">
                        <a:latin typeface="Cambria Math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2266" i="1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266" i="1">
                            <a:latin typeface="Cambria Math" charset="0"/>
                          </a:rPr>
                          <m:t>2/3</m:t>
                        </m:r>
                      </m:e>
                    </m:rad>
                  </m:oMath>
                </a14:m>
                <a:r>
                  <a:rPr lang="en-US" sz="2266" dirty="0" smtClean="0"/>
                  <a:t> </a:t>
                </a:r>
                <a:endParaRPr lang="en-US" sz="2266" i="1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362200"/>
                <a:ext cx="4419599" cy="3886200"/>
              </a:xfrm>
              <a:blipFill rotWithShape="0">
                <a:blip r:embed="rId3"/>
                <a:stretch>
                  <a:fillRect l="-2483" t="-1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65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9637"/>
            <a:ext cx="5630562" cy="4389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formalization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9502" y="2179636"/>
            <a:ext cx="6063049" cy="4579509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Maximize the self-interested flow over all source-target pairs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Self interested flow may not exceed original demand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Flow originate at source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Flow preservation constraint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Self-interested </a:t>
            </a:r>
            <a:r>
              <a:rPr lang="en-US" sz="2400" dirty="0"/>
              <a:t>flow may not </a:t>
            </a:r>
            <a:r>
              <a:rPr lang="en-US" sz="2400" dirty="0" smtClean="0"/>
              <a:t>exceed flow at SO solution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No negative flow or demand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400" dirty="0" smtClean="0"/>
              <a:t>Positive flow is assigned only to paths with minimal latency and minimal marginal cost </a:t>
            </a:r>
            <a:endParaRPr lang="en-US" sz="2400" dirty="0"/>
          </a:p>
          <a:p>
            <a:pPr marL="742950" indent="-742950">
              <a:buFont typeface="+mj-lt"/>
              <a:buAutoNum type="arabicPeriod"/>
            </a:pPr>
            <a:endParaRPr lang="en-US" sz="2400" dirty="0" smtClean="0"/>
          </a:p>
          <a:p>
            <a:pPr marL="742950" indent="-74295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41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correctness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16637"/>
            <a:ext cx="5538281" cy="7006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54263"/>
            <a:ext cx="5538282" cy="636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971752"/>
            <a:ext cx="5538282" cy="65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38" y="2616637"/>
            <a:ext cx="5538281" cy="859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39" y="3685309"/>
            <a:ext cx="5538281" cy="892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39" y="4971752"/>
            <a:ext cx="5557737" cy="163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2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609585" rtl="0" eaLnBrk="1" latinLnBrk="0" hangingPunct="1">
              <a:spcBef>
                <a:spcPct val="0"/>
              </a:spcBef>
              <a:buNone/>
            </a:pPr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Six benchmark traffic </a:t>
            </a:r>
            <a:r>
              <a:rPr lang="en-US" sz="2600" dirty="0" smtClean="0"/>
              <a:t>scenarios, available </a:t>
            </a:r>
            <a:r>
              <a:rPr lang="en-US" sz="2600" dirty="0"/>
              <a:t>at: </a:t>
            </a:r>
            <a:r>
              <a:rPr lang="en-US" sz="2600" dirty="0">
                <a:hlinkClick r:id="rId2"/>
              </a:rPr>
              <a:t>https://github.com/bstabler</a:t>
            </a:r>
            <a:r>
              <a:rPr lang="en-US" sz="2600" dirty="0" smtClean="0">
                <a:hlinkClick r:id="rId2"/>
              </a:rPr>
              <a:t>/</a:t>
            </a:r>
            <a:endParaRPr lang="en-US" sz="2600" dirty="0" smtClean="0"/>
          </a:p>
          <a:p>
            <a:r>
              <a:rPr lang="en-US" sz="2600" dirty="0" smtClean="0"/>
              <a:t>Smaller networks can tolerate more self-interested agents at SO</a:t>
            </a:r>
          </a:p>
          <a:p>
            <a:pPr lvl="1"/>
            <a:r>
              <a:rPr lang="en-US" sz="2400" dirty="0" smtClean="0"/>
              <a:t>Larger networks -&gt; less zero </a:t>
            </a:r>
            <a:r>
              <a:rPr lang="en-US" sz="2400" dirty="0"/>
              <a:t>reduced paths  -&gt; </a:t>
            </a:r>
            <a:r>
              <a:rPr lang="en-US" sz="2400" dirty="0" smtClean="0"/>
              <a:t>less self-interested agents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512"/>
              </p:ext>
            </p:extLst>
          </p:nvPr>
        </p:nvGraphicFramePr>
        <p:xfrm>
          <a:off x="609600" y="3835083"/>
          <a:ext cx="10972800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32559"/>
                <a:gridCol w="1102290"/>
                <a:gridCol w="1152395"/>
                <a:gridCol w="1365337"/>
                <a:gridCol w="1340285"/>
                <a:gridCol w="1240076"/>
                <a:gridCol w="1528176"/>
                <a:gridCol w="161168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Scenario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Vertices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Links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Total demand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UE TTT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 TTT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</a:t>
                      </a:r>
                      <a:r>
                        <a:rPr lang="en-US" sz="1600" baseline="0" dirty="0" smtClean="0"/>
                        <a:t> improvement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 self-interested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Sioux Falls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360,600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7,480,225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7,194,256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3.82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86.96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Eastern 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258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65,576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28,181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27,323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3.04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80.27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Anaheim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104,694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1,419,913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1,395,015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1.75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80.24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Chicago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933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2,950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1,260,907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18,377,329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17,953,267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2.31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72.71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Philadelphia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13,389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40,003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18,503,872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335,647,106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324,268,465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3.39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50.41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Chicago regional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12,982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39,018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1,360,427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33,656,964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31,942,956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5.09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46.66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94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Route a flow of agents across a network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58444" y="2160255"/>
            <a:ext cx="4572036" cy="7093686"/>
            <a:chOff x="6788720" y="1816255"/>
            <a:chExt cx="4572036" cy="7093686"/>
          </a:xfrm>
        </p:grpSpPr>
        <p:sp>
          <p:nvSpPr>
            <p:cNvPr id="15" name="Arc 14"/>
            <p:cNvSpPr/>
            <p:nvPr/>
          </p:nvSpPr>
          <p:spPr>
            <a:xfrm rot="18892415">
              <a:off x="6788756" y="4337941"/>
              <a:ext cx="4572000" cy="4572000"/>
            </a:xfrm>
            <a:prstGeom prst="arc">
              <a:avLst>
                <a:gd name="adj1" fmla="val 16147549"/>
                <a:gd name="adj2" fmla="val 145460"/>
              </a:avLst>
            </a:prstGeom>
            <a:ln w="12382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877850" y="4971680"/>
              <a:ext cx="786581" cy="76691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smtClean="0"/>
                <a:t>S</a:t>
              </a:r>
              <a:endParaRPr lang="en-US" sz="4400" b="1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13501">
              <a:off x="7584653" y="5703310"/>
              <a:ext cx="638348" cy="38385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87218" y="6068922"/>
              <a:ext cx="638348" cy="38385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635787">
              <a:off x="9886495" y="5737285"/>
              <a:ext cx="638348" cy="383852"/>
            </a:xfrm>
            <a:prstGeom prst="rect">
              <a:avLst/>
            </a:prstGeom>
          </p:spPr>
        </p:pic>
        <p:sp>
          <p:nvSpPr>
            <p:cNvPr id="20" name="Arc 19"/>
            <p:cNvSpPr/>
            <p:nvPr/>
          </p:nvSpPr>
          <p:spPr>
            <a:xfrm rot="8082452">
              <a:off x="6788720" y="1816255"/>
              <a:ext cx="4572000" cy="4572000"/>
            </a:xfrm>
            <a:prstGeom prst="arc">
              <a:avLst>
                <a:gd name="adj1" fmla="val 16158533"/>
                <a:gd name="adj2" fmla="val 51755"/>
              </a:avLst>
            </a:prstGeom>
            <a:ln w="317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0428278" y="4971680"/>
              <a:ext cx="786581" cy="76691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T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598056">
              <a:off x="7453313" y="4343145"/>
              <a:ext cx="638348" cy="38385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12317" y="3977862"/>
              <a:ext cx="638348" cy="38385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54500">
              <a:off x="9906916" y="4264355"/>
              <a:ext cx="638348" cy="383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54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Achieving optimal traffic flow </a:t>
            </a:r>
            <a:r>
              <a:rPr lang="en-US" sz="2800" b="1" dirty="0" smtClean="0"/>
              <a:t>might </a:t>
            </a:r>
            <a:r>
              <a:rPr lang="en-US" sz="2800" dirty="0" smtClean="0"/>
              <a:t>not require controlling all agents</a:t>
            </a:r>
          </a:p>
          <a:p>
            <a:r>
              <a:rPr lang="en-US" sz="2800" dirty="0" smtClean="0"/>
              <a:t>The paper presents a tractable LP for computing the maximal volume of self-interested agents that a system can tolerate at SO</a:t>
            </a:r>
          </a:p>
          <a:p>
            <a:r>
              <a:rPr lang="en-US" sz="2800" dirty="0" smtClean="0"/>
              <a:t>The LP solution identifies the set of required SO agents</a:t>
            </a:r>
          </a:p>
          <a:p>
            <a:r>
              <a:rPr lang="en-US" sz="2800" dirty="0" smtClean="0"/>
              <a:t>The paper also provides answers to the following:</a:t>
            </a:r>
          </a:p>
          <a:p>
            <a:pPr marL="1123935" lvl="1" indent="-514350"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</a:rPr>
              <a:t>What routes should be assigned to the SO </a:t>
            </a:r>
            <a:r>
              <a:rPr lang="en-US" sz="2600" dirty="0" smtClean="0">
                <a:solidFill>
                  <a:schemeClr val="tx1"/>
                </a:solidFill>
              </a:rPr>
              <a:t>agents?</a:t>
            </a:r>
            <a:endParaRPr lang="en-US" sz="2600" dirty="0">
              <a:solidFill>
                <a:schemeClr val="tx1"/>
              </a:solidFill>
            </a:endParaRPr>
          </a:p>
          <a:p>
            <a:pPr marL="1123935" lvl="1" indent="-514350"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</a:rPr>
              <a:t>Is a given set of SO agents sufficient for achieving SO flow?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31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Route a </a:t>
            </a:r>
            <a:r>
              <a:rPr lang="en-US" sz="3600" dirty="0" smtClean="0"/>
              <a:t>flow of agents across a network</a:t>
            </a:r>
          </a:p>
          <a:p>
            <a:r>
              <a:rPr lang="en-US" sz="3600" dirty="0" smtClean="0"/>
              <a:t>Self interested routing → user equilibrium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662778" y="2136555"/>
            <a:ext cx="4572036" cy="7111899"/>
            <a:chOff x="7662778" y="2217237"/>
            <a:chExt cx="4572036" cy="711189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449939">
              <a:off x="10256483" y="6342556"/>
              <a:ext cx="638348" cy="38385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473064">
              <a:off x="10832518" y="6054103"/>
              <a:ext cx="638348" cy="383852"/>
            </a:xfrm>
            <a:prstGeom prst="rect">
              <a:avLst/>
            </a:prstGeom>
          </p:spPr>
        </p:pic>
        <p:sp>
          <p:nvSpPr>
            <p:cNvPr id="37" name="Arc 36"/>
            <p:cNvSpPr/>
            <p:nvPr/>
          </p:nvSpPr>
          <p:spPr>
            <a:xfrm rot="18892415">
              <a:off x="7662814" y="4757136"/>
              <a:ext cx="4572000" cy="4572000"/>
            </a:xfrm>
            <a:prstGeom prst="arc">
              <a:avLst>
                <a:gd name="adj1" fmla="val 16147549"/>
                <a:gd name="adj2" fmla="val 145460"/>
              </a:avLst>
            </a:prstGeom>
            <a:ln w="1238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8082452">
              <a:off x="7662778" y="2217237"/>
              <a:ext cx="4572000" cy="4572000"/>
            </a:xfrm>
            <a:prstGeom prst="arc">
              <a:avLst>
                <a:gd name="adj1" fmla="val 16158533"/>
                <a:gd name="adj2" fmla="val 51755"/>
              </a:avLst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751908" y="5390875"/>
              <a:ext cx="786581" cy="76691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smtClean="0"/>
                <a:t>S</a:t>
              </a:r>
              <a:endParaRPr lang="en-US" sz="4400" b="1"/>
            </a:p>
          </p:txBody>
        </p:sp>
        <p:sp>
          <p:nvSpPr>
            <p:cNvPr id="40" name="Oval 39"/>
            <p:cNvSpPr/>
            <p:nvPr/>
          </p:nvSpPr>
          <p:spPr>
            <a:xfrm>
              <a:off x="11302336" y="5390875"/>
              <a:ext cx="786581" cy="76691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T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294061">
              <a:off x="8414824" y="6042243"/>
              <a:ext cx="638348" cy="38385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164150">
              <a:off x="8977296" y="6341160"/>
              <a:ext cx="638348" cy="38385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1841" y="6436712"/>
              <a:ext cx="638348" cy="383852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27" y="3895613"/>
            <a:ext cx="3817356" cy="254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9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58444" y="2160255"/>
            <a:ext cx="4572036" cy="7093686"/>
            <a:chOff x="6788720" y="1816255"/>
            <a:chExt cx="4572036" cy="7093686"/>
          </a:xfrm>
        </p:grpSpPr>
        <p:sp>
          <p:nvSpPr>
            <p:cNvPr id="23" name="Arc 22"/>
            <p:cNvSpPr/>
            <p:nvPr/>
          </p:nvSpPr>
          <p:spPr>
            <a:xfrm rot="18892415">
              <a:off x="6788756" y="4337941"/>
              <a:ext cx="4572000" cy="4572000"/>
            </a:xfrm>
            <a:prstGeom prst="arc">
              <a:avLst>
                <a:gd name="adj1" fmla="val 16147549"/>
                <a:gd name="adj2" fmla="val 145460"/>
              </a:avLst>
            </a:prstGeom>
            <a:ln w="12382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877850" y="4971680"/>
              <a:ext cx="786581" cy="76691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smtClean="0"/>
                <a:t>S</a:t>
              </a:r>
              <a:endParaRPr lang="en-US" sz="4400" b="1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13501">
              <a:off x="7584653" y="5703310"/>
              <a:ext cx="638348" cy="38385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87218" y="6068922"/>
              <a:ext cx="638348" cy="38385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635787">
              <a:off x="9886495" y="5737285"/>
              <a:ext cx="638348" cy="383852"/>
            </a:xfrm>
            <a:prstGeom prst="rect">
              <a:avLst/>
            </a:prstGeom>
          </p:spPr>
        </p:pic>
        <p:sp>
          <p:nvSpPr>
            <p:cNvPr id="28" name="Arc 27"/>
            <p:cNvSpPr/>
            <p:nvPr/>
          </p:nvSpPr>
          <p:spPr>
            <a:xfrm rot="8082452">
              <a:off x="6788720" y="1816255"/>
              <a:ext cx="4572000" cy="4572000"/>
            </a:xfrm>
            <a:prstGeom prst="arc">
              <a:avLst>
                <a:gd name="adj1" fmla="val 16158533"/>
                <a:gd name="adj2" fmla="val 51755"/>
              </a:avLst>
            </a:prstGeom>
            <a:ln w="317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0428278" y="4971680"/>
              <a:ext cx="786581" cy="76691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T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598056">
              <a:off x="7453313" y="4343145"/>
              <a:ext cx="638348" cy="38385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12317" y="3977862"/>
              <a:ext cx="638348" cy="38385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54500">
              <a:off x="9906916" y="4264355"/>
              <a:ext cx="638348" cy="38385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Route a </a:t>
            </a:r>
            <a:r>
              <a:rPr lang="en-US" sz="3600" dirty="0" smtClean="0"/>
              <a:t>flow of agents across a network</a:t>
            </a:r>
          </a:p>
          <a:p>
            <a:r>
              <a:rPr lang="en-US" sz="3600" dirty="0" smtClean="0"/>
              <a:t>Self interested routing → user equilibrium</a:t>
            </a:r>
          </a:p>
          <a:p>
            <a:r>
              <a:rPr lang="en-US" sz="3600" dirty="0" smtClean="0"/>
              <a:t>System optimum routing → optimal flow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87044" y="5437528"/>
            <a:ext cx="3721403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smtClean="0"/>
              <a:t>Least marginal cost path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9270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Route a </a:t>
            </a:r>
            <a:r>
              <a:rPr lang="en-US" sz="3600" dirty="0" smtClean="0"/>
              <a:t>flow of agents across a network</a:t>
            </a:r>
          </a:p>
          <a:p>
            <a:r>
              <a:rPr lang="en-US" sz="3600" dirty="0" smtClean="0"/>
              <a:t>Self interested routing → user equilibrium</a:t>
            </a:r>
          </a:p>
          <a:p>
            <a:r>
              <a:rPr lang="en-US" sz="3600" dirty="0" smtClean="0"/>
              <a:t>System optimum routing → optimal flow</a:t>
            </a:r>
          </a:p>
          <a:p>
            <a:r>
              <a:rPr lang="en-US" sz="3600" dirty="0" smtClean="0"/>
              <a:t>Mixed, SO-UE scenario → ?</a:t>
            </a:r>
            <a:endParaRPr lang="en-US" sz="3600" dirty="0"/>
          </a:p>
        </p:txBody>
      </p:sp>
      <p:sp>
        <p:nvSpPr>
          <p:cNvPr id="23" name="Arc 22"/>
          <p:cNvSpPr/>
          <p:nvPr/>
        </p:nvSpPr>
        <p:spPr>
          <a:xfrm rot="18892415">
            <a:off x="7658480" y="4681941"/>
            <a:ext cx="4572000" cy="4572000"/>
          </a:xfrm>
          <a:prstGeom prst="arc">
            <a:avLst>
              <a:gd name="adj1" fmla="val 16147549"/>
              <a:gd name="adj2" fmla="val 145460"/>
            </a:avLst>
          </a:prstGeom>
          <a:ln w="123825" cmpd="sng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747574" y="5315680"/>
            <a:ext cx="786581" cy="76691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S</a:t>
            </a:r>
            <a:endParaRPr lang="en-US" sz="4400" b="1"/>
          </a:p>
        </p:txBody>
      </p:sp>
      <p:sp>
        <p:nvSpPr>
          <p:cNvPr id="28" name="Arc 27"/>
          <p:cNvSpPr/>
          <p:nvPr/>
        </p:nvSpPr>
        <p:spPr>
          <a:xfrm rot="8082452">
            <a:off x="7658444" y="2160255"/>
            <a:ext cx="4572000" cy="4572000"/>
          </a:xfrm>
          <a:prstGeom prst="arc">
            <a:avLst>
              <a:gd name="adj1" fmla="val 16158533"/>
              <a:gd name="adj2" fmla="val 51755"/>
            </a:avLst>
          </a:prstGeom>
          <a:ln w="317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1298002" y="5315680"/>
            <a:ext cx="786581" cy="76691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44334" y="5037418"/>
            <a:ext cx="800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?</a:t>
            </a:r>
            <a:endParaRPr lang="en-US" sz="8000">
              <a:solidFill>
                <a:schemeClr val="accent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UE-SO equilibrium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Mixed scenario </a:t>
            </a:r>
            <a:r>
              <a:rPr lang="en-US" sz="3600" dirty="0"/>
              <a:t>is a </a:t>
            </a:r>
            <a:r>
              <a:rPr lang="en-US" sz="3600" dirty="0" err="1" smtClean="0"/>
              <a:t>Stackelberg</a:t>
            </a:r>
            <a:r>
              <a:rPr lang="en-US" sz="3600" dirty="0" smtClean="0"/>
              <a:t> game</a:t>
            </a:r>
          </a:p>
          <a:p>
            <a:r>
              <a:rPr lang="en-US" sz="3600" dirty="0" smtClean="0"/>
              <a:t>SO agents are the leaders </a:t>
            </a:r>
          </a:p>
          <a:p>
            <a:r>
              <a:rPr lang="en-US" sz="3600" dirty="0" smtClean="0"/>
              <a:t>UE agents are the followers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900" y="5664308"/>
            <a:ext cx="1415250" cy="709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701" y="5017270"/>
            <a:ext cx="1415250" cy="709984"/>
          </a:xfrm>
          <a:prstGeom prst="rect">
            <a:avLst/>
          </a:prstGeom>
        </p:spPr>
      </p:pic>
      <p:sp>
        <p:nvSpPr>
          <p:cNvPr id="6" name="Arc 5"/>
          <p:cNvSpPr/>
          <p:nvPr/>
        </p:nvSpPr>
        <p:spPr>
          <a:xfrm rot="18892415">
            <a:off x="7463927" y="4263652"/>
            <a:ext cx="4572000" cy="4572000"/>
          </a:xfrm>
          <a:prstGeom prst="arc">
            <a:avLst>
              <a:gd name="adj1" fmla="val 16147549"/>
              <a:gd name="adj2" fmla="val 145460"/>
            </a:avLst>
          </a:prstGeom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553021" y="4897391"/>
            <a:ext cx="786581" cy="76691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S</a:t>
            </a:r>
            <a:endParaRPr lang="en-US" sz="4400" b="1"/>
          </a:p>
        </p:txBody>
      </p:sp>
      <p:sp>
        <p:nvSpPr>
          <p:cNvPr id="8" name="Arc 7"/>
          <p:cNvSpPr/>
          <p:nvPr/>
        </p:nvSpPr>
        <p:spPr>
          <a:xfrm rot="8082452">
            <a:off x="7463891" y="1741966"/>
            <a:ext cx="4572000" cy="4572000"/>
          </a:xfrm>
          <a:prstGeom prst="arc">
            <a:avLst>
              <a:gd name="adj1" fmla="val 16158533"/>
              <a:gd name="adj2" fmla="val 51755"/>
            </a:avLst>
          </a:prstGeom>
          <a:ln w="317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103449" y="4897391"/>
            <a:ext cx="786581" cy="76691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04945" y="584224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52757" y="5187596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UE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256834" y="4533089"/>
            <a:ext cx="817123" cy="4841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499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76" y="1036637"/>
            <a:ext cx="5866088" cy="3886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82" y="3723189"/>
            <a:ext cx="3507018" cy="3134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13059" y="3723189"/>
            <a:ext cx="354227" cy="3051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2362200"/>
            <a:ext cx="467984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Influencing self interested agents is expensive</a:t>
            </a:r>
          </a:p>
          <a:p>
            <a:r>
              <a:rPr lang="en-US" sz="3600" dirty="0" smtClean="0"/>
              <a:t>A system manager usually has limited resources</a:t>
            </a:r>
          </a:p>
        </p:txBody>
      </p:sp>
    </p:spTree>
    <p:extLst>
      <p:ext uri="{BB962C8B-B14F-4D97-AF65-F5344CB8AC3E}">
        <p14:creationId xmlns:p14="http://schemas.microsoft.com/office/powerpoint/2010/main" val="69739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definition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sz="3600" dirty="0" smtClean="0"/>
                  <a:t>Given:</a:t>
                </a:r>
              </a:p>
              <a:p>
                <a:pPr lvl="1"/>
                <a:r>
                  <a:rPr lang="en-US" sz="3200" dirty="0" smtClean="0"/>
                  <a:t>A network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sz="3200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sz="3200" dirty="0" smtClean="0">
                    <a:solidFill>
                      <a:schemeClr val="tx1"/>
                    </a:solidFill>
                  </a:rPr>
                  <a:t>A set of latency functions</a:t>
                </a:r>
              </a:p>
              <a:p>
                <a:pPr lvl="2"/>
                <a:r>
                  <a:rPr lang="en-US" sz="2800" dirty="0">
                    <a:solidFill>
                      <a:schemeClr val="tx1"/>
                    </a:solidFill>
                  </a:rPr>
                  <a:t>non-negative, differentiable, 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non-decreasing, convex</a:t>
                </a:r>
                <a:endParaRPr lang="en-US" sz="2667" dirty="0" smtClean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3200" dirty="0" smtClean="0">
                    <a:solidFill>
                      <a:schemeClr val="tx1"/>
                    </a:solidFill>
                  </a:rPr>
                  <a:t>The demand for each source target pair</a:t>
                </a:r>
              </a:p>
              <a:p>
                <a:r>
                  <a:rPr lang="en-US" sz="3600" dirty="0" smtClean="0">
                    <a:solidFill>
                      <a:schemeClr val="tx1"/>
                    </a:solidFill>
                  </a:rPr>
                  <a:t>Return:</a:t>
                </a:r>
              </a:p>
              <a:p>
                <a:pPr lvl="1"/>
                <a:r>
                  <a:rPr lang="en-US" sz="3200" dirty="0">
                    <a:solidFill>
                      <a:schemeClr val="tx1"/>
                    </a:solidFill>
                  </a:rPr>
                  <a:t>T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he minimal set of SO agents that is required in order to achieve SO flow?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33" t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19" y="1136450"/>
            <a:ext cx="3260076" cy="1886921"/>
          </a:xfrm>
          <a:prstGeom prst="rect">
            <a:avLst/>
          </a:prstGeom>
          <a:ln>
            <a:solidFill>
              <a:schemeClr val="accent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691180" y="3297216"/>
                <a:ext cx="2337115" cy="156966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1 → 9 : 12 agents</a:t>
                </a:r>
              </a:p>
              <a:p>
                <a:r>
                  <a:rPr lang="en-US" sz="2400" dirty="0" smtClean="0"/>
                  <a:t>5 → 12 : 4 agents</a:t>
                </a:r>
              </a:p>
              <a:p>
                <a:pPr algn="ctr"/>
                <a:r>
                  <a:rPr lang="mr-IN" sz="2400" dirty="0" smtClean="0"/>
                  <a:t>…</a:t>
                </a:r>
                <a:endParaRPr lang="en-US" sz="2400" dirty="0" smtClean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𝑖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 smtClean="0"/>
                      <m:t>→</m:t>
                    </m:r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charset="0"/>
                      </a:rPr>
                      <m:t>𝑗</m:t>
                    </m:r>
                  </m:oMath>
                </a14:m>
                <a:r>
                  <a:rPr lang="en-US" sz="2400" dirty="0" smtClean="0"/>
                  <a:t> 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 smtClean="0"/>
                  <a:t> agents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1180" y="3297216"/>
                <a:ext cx="2337115" cy="1569660"/>
              </a:xfrm>
              <a:prstGeom prst="rect">
                <a:avLst/>
              </a:prstGeom>
              <a:blipFill rotWithShape="0">
                <a:blip r:embed="rId4"/>
                <a:stretch>
                  <a:fillRect l="-3896" t="-2703" r="-3377" b="-37452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0596" y="3114653"/>
            <a:ext cx="2831404" cy="19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0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Equilibrium </a:t>
            </a:r>
            <a:r>
              <a:rPr lang="en-US" sz="3200" dirty="0"/>
              <a:t>for a mixed UE, </a:t>
            </a:r>
            <a:r>
              <a:rPr lang="en-US" sz="3200" dirty="0" err="1" smtClean="0"/>
              <a:t>Cournot</a:t>
            </a:r>
            <a:r>
              <a:rPr lang="en-US" sz="3200" dirty="0" smtClean="0"/>
              <a:t>-Nash (CN) </a:t>
            </a:r>
            <a:r>
              <a:rPr lang="en-US" sz="3200" dirty="0"/>
              <a:t>scenario </a:t>
            </a:r>
            <a:endParaRPr lang="en-US" sz="3200" dirty="0" smtClean="0"/>
          </a:p>
          <a:p>
            <a:pPr lvl="1"/>
            <a:r>
              <a:rPr lang="en-US" sz="2800" dirty="0" smtClean="0"/>
              <a:t>Unique, can </a:t>
            </a:r>
            <a:r>
              <a:rPr lang="en-US" sz="2800" dirty="0"/>
              <a:t>be computed using a convex </a:t>
            </a:r>
            <a:r>
              <a:rPr lang="en-US" sz="2800" dirty="0" smtClean="0"/>
              <a:t>program </a:t>
            </a:r>
          </a:p>
          <a:p>
            <a:pPr lvl="2"/>
            <a:r>
              <a:rPr lang="en-US" sz="2000" dirty="0" smtClean="0"/>
              <a:t>(</a:t>
            </a:r>
            <a:r>
              <a:rPr lang="en-US" sz="2000" dirty="0" err="1"/>
              <a:t>Haurie</a:t>
            </a:r>
            <a:r>
              <a:rPr lang="en-US" sz="2000" dirty="0"/>
              <a:t> and </a:t>
            </a:r>
            <a:r>
              <a:rPr lang="en-US" sz="2000" dirty="0" err="1"/>
              <a:t>Marcotte</a:t>
            </a:r>
            <a:r>
              <a:rPr lang="en-US" sz="2000" dirty="0"/>
              <a:t> 1985; Yang and Zhang 2008</a:t>
            </a:r>
            <a:r>
              <a:rPr lang="en-US" sz="2000" dirty="0" smtClean="0"/>
              <a:t>)</a:t>
            </a:r>
          </a:p>
          <a:p>
            <a:pPr marL="457189" lvl="1" indent="-457189">
              <a:buFont typeface="Arial"/>
              <a:buChar char="•"/>
            </a:pPr>
            <a:r>
              <a:rPr lang="en-US" sz="2800" dirty="0"/>
              <a:t>Equilibrium for a mixed UE, </a:t>
            </a:r>
            <a:r>
              <a:rPr lang="en-US" sz="2800" dirty="0" smtClean="0"/>
              <a:t>SO scenario with </a:t>
            </a:r>
            <a:r>
              <a:rPr lang="en-US" sz="2800" dirty="0"/>
              <a:t>common source and a common target </a:t>
            </a:r>
            <a:r>
              <a:rPr lang="en-US" sz="2800" dirty="0" smtClean="0"/>
              <a:t>and any </a:t>
            </a:r>
            <a:r>
              <a:rPr lang="en-US" sz="2800" dirty="0"/>
              <a:t>number of parallel links </a:t>
            </a:r>
            <a:endParaRPr lang="en-US" sz="2800" dirty="0" smtClean="0"/>
          </a:p>
          <a:p>
            <a:pPr lvl="1"/>
            <a:r>
              <a:rPr lang="hr-HR" sz="2533" dirty="0" err="1" smtClean="0"/>
              <a:t>Korilis</a:t>
            </a:r>
            <a:r>
              <a:rPr lang="hr-HR" sz="2533" dirty="0" smtClean="0"/>
              <a:t> </a:t>
            </a:r>
            <a:r>
              <a:rPr lang="hr-HR" sz="2533" dirty="0" err="1"/>
              <a:t>et</a:t>
            </a:r>
            <a:r>
              <a:rPr lang="hr-HR" sz="2533" dirty="0"/>
              <a:t>. </a:t>
            </a:r>
            <a:r>
              <a:rPr lang="hr-HR" sz="2533" dirty="0" err="1"/>
              <a:t>al</a:t>
            </a:r>
            <a:r>
              <a:rPr lang="hr-HR" sz="2533" dirty="0"/>
              <a:t>. (1997</a:t>
            </a:r>
            <a:r>
              <a:rPr lang="hr-HR" sz="2533" dirty="0" smtClean="0"/>
              <a:t>)</a:t>
            </a:r>
          </a:p>
          <a:p>
            <a:pPr lvl="1"/>
            <a:r>
              <a:rPr lang="hr-HR" sz="2533" dirty="0" smtClean="0"/>
              <a:t>NP-hard </a:t>
            </a:r>
            <a:r>
              <a:rPr lang="hr-HR" sz="2533" dirty="0" err="1" smtClean="0"/>
              <a:t>in</a:t>
            </a:r>
            <a:r>
              <a:rPr lang="hr-HR" sz="2533" dirty="0" smtClean="0"/>
              <a:t> </a:t>
            </a:r>
            <a:r>
              <a:rPr lang="hr-HR" sz="2533" dirty="0" err="1" smtClean="0"/>
              <a:t>the</a:t>
            </a:r>
            <a:r>
              <a:rPr lang="hr-HR" sz="2533" dirty="0" smtClean="0"/>
              <a:t> general </a:t>
            </a:r>
            <a:r>
              <a:rPr lang="hr-HR" sz="2533" dirty="0" err="1" smtClean="0"/>
              <a:t>case</a:t>
            </a:r>
            <a:r>
              <a:rPr lang="hr-HR" sz="2533" dirty="0" smtClean="0"/>
              <a:t> </a:t>
            </a:r>
            <a:r>
              <a:rPr lang="en-US" sz="2800" dirty="0"/>
              <a:t>(</a:t>
            </a:r>
            <a:r>
              <a:rPr lang="en-US" sz="2800" dirty="0" err="1"/>
              <a:t>Roughgarden</a:t>
            </a:r>
            <a:r>
              <a:rPr lang="en-US" sz="2800" dirty="0"/>
              <a:t> </a:t>
            </a:r>
            <a:r>
              <a:rPr lang="en-US" sz="2800" dirty="0" smtClean="0"/>
              <a:t>2004)</a:t>
            </a:r>
            <a:endParaRPr lang="hr-HR" sz="2533" dirty="0" smtClean="0"/>
          </a:p>
          <a:p>
            <a:endParaRPr lang="en-US" sz="3067" dirty="0"/>
          </a:p>
        </p:txBody>
      </p:sp>
      <p:sp>
        <p:nvSpPr>
          <p:cNvPr id="4" name="Oval 3"/>
          <p:cNvSpPr/>
          <p:nvPr/>
        </p:nvSpPr>
        <p:spPr>
          <a:xfrm>
            <a:off x="8920664" y="5283896"/>
            <a:ext cx="450937" cy="4634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1302696" y="5283895"/>
            <a:ext cx="450937" cy="4634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9233815" y="4995797"/>
            <a:ext cx="2068882" cy="375781"/>
          </a:xfrm>
          <a:custGeom>
            <a:avLst/>
            <a:gdLst>
              <a:gd name="connsiteX0" fmla="*/ 0 w 2179529"/>
              <a:gd name="connsiteY0" fmla="*/ 313151 h 350729"/>
              <a:gd name="connsiteX1" fmla="*/ 37578 w 2179529"/>
              <a:gd name="connsiteY1" fmla="*/ 212943 h 350729"/>
              <a:gd name="connsiteX2" fmla="*/ 75156 w 2179529"/>
              <a:gd name="connsiteY2" fmla="*/ 137786 h 350729"/>
              <a:gd name="connsiteX3" fmla="*/ 112735 w 2179529"/>
              <a:gd name="connsiteY3" fmla="*/ 100208 h 350729"/>
              <a:gd name="connsiteX4" fmla="*/ 175365 w 2179529"/>
              <a:gd name="connsiteY4" fmla="*/ 37578 h 350729"/>
              <a:gd name="connsiteX5" fmla="*/ 263047 w 2179529"/>
              <a:gd name="connsiteY5" fmla="*/ 12526 h 350729"/>
              <a:gd name="connsiteX6" fmla="*/ 300625 w 2179529"/>
              <a:gd name="connsiteY6" fmla="*/ 0 h 350729"/>
              <a:gd name="connsiteX7" fmla="*/ 1302707 w 2179529"/>
              <a:gd name="connsiteY7" fmla="*/ 12526 h 350729"/>
              <a:gd name="connsiteX8" fmla="*/ 1352811 w 2179529"/>
              <a:gd name="connsiteY8" fmla="*/ 25052 h 350729"/>
              <a:gd name="connsiteX9" fmla="*/ 1427967 w 2179529"/>
              <a:gd name="connsiteY9" fmla="*/ 37578 h 350729"/>
              <a:gd name="connsiteX10" fmla="*/ 1540702 w 2179529"/>
              <a:gd name="connsiteY10" fmla="*/ 62630 h 350729"/>
              <a:gd name="connsiteX11" fmla="*/ 1590806 w 2179529"/>
              <a:gd name="connsiteY11" fmla="*/ 87682 h 350729"/>
              <a:gd name="connsiteX12" fmla="*/ 1665962 w 2179529"/>
              <a:gd name="connsiteY12" fmla="*/ 100208 h 350729"/>
              <a:gd name="connsiteX13" fmla="*/ 1766170 w 2179529"/>
              <a:gd name="connsiteY13" fmla="*/ 125260 h 350729"/>
              <a:gd name="connsiteX14" fmla="*/ 1816274 w 2179529"/>
              <a:gd name="connsiteY14" fmla="*/ 137786 h 350729"/>
              <a:gd name="connsiteX15" fmla="*/ 1891430 w 2179529"/>
              <a:gd name="connsiteY15" fmla="*/ 175364 h 350729"/>
              <a:gd name="connsiteX16" fmla="*/ 1916482 w 2179529"/>
              <a:gd name="connsiteY16" fmla="*/ 200417 h 350729"/>
              <a:gd name="connsiteX17" fmla="*/ 1954061 w 2179529"/>
              <a:gd name="connsiteY17" fmla="*/ 212943 h 350729"/>
              <a:gd name="connsiteX18" fmla="*/ 2066795 w 2179529"/>
              <a:gd name="connsiteY18" fmla="*/ 300625 h 350729"/>
              <a:gd name="connsiteX19" fmla="*/ 2141951 w 2179529"/>
              <a:gd name="connsiteY19" fmla="*/ 325677 h 350729"/>
              <a:gd name="connsiteX20" fmla="*/ 2179529 w 2179529"/>
              <a:gd name="connsiteY20" fmla="*/ 350729 h 35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9529" h="350729">
                <a:moveTo>
                  <a:pt x="0" y="313151"/>
                </a:moveTo>
                <a:cubicBezTo>
                  <a:pt x="23094" y="220774"/>
                  <a:pt x="-1724" y="304648"/>
                  <a:pt x="37578" y="212943"/>
                </a:cubicBezTo>
                <a:cubicBezTo>
                  <a:pt x="57517" y="166419"/>
                  <a:pt x="39756" y="180265"/>
                  <a:pt x="75156" y="137786"/>
                </a:cubicBezTo>
                <a:cubicBezTo>
                  <a:pt x="86497" y="124177"/>
                  <a:pt x="101394" y="113817"/>
                  <a:pt x="112735" y="100208"/>
                </a:cubicBezTo>
                <a:cubicBezTo>
                  <a:pt x="148525" y="57261"/>
                  <a:pt x="122874" y="63823"/>
                  <a:pt x="175365" y="37578"/>
                </a:cubicBezTo>
                <a:cubicBezTo>
                  <a:pt x="195387" y="27567"/>
                  <a:pt x="244318" y="17877"/>
                  <a:pt x="263047" y="12526"/>
                </a:cubicBezTo>
                <a:cubicBezTo>
                  <a:pt x="275743" y="8899"/>
                  <a:pt x="288099" y="4175"/>
                  <a:pt x="300625" y="0"/>
                </a:cubicBezTo>
                <a:lnTo>
                  <a:pt x="1302707" y="12526"/>
                </a:lnTo>
                <a:cubicBezTo>
                  <a:pt x="1319917" y="12936"/>
                  <a:pt x="1335930" y="21676"/>
                  <a:pt x="1352811" y="25052"/>
                </a:cubicBezTo>
                <a:cubicBezTo>
                  <a:pt x="1377715" y="30033"/>
                  <a:pt x="1403174" y="32068"/>
                  <a:pt x="1427967" y="37578"/>
                </a:cubicBezTo>
                <a:cubicBezTo>
                  <a:pt x="1612980" y="78692"/>
                  <a:pt x="1215268" y="8392"/>
                  <a:pt x="1540702" y="62630"/>
                </a:cubicBezTo>
                <a:cubicBezTo>
                  <a:pt x="1557403" y="70981"/>
                  <a:pt x="1572921" y="82316"/>
                  <a:pt x="1590806" y="87682"/>
                </a:cubicBezTo>
                <a:cubicBezTo>
                  <a:pt x="1615132" y="94980"/>
                  <a:pt x="1641128" y="94886"/>
                  <a:pt x="1665962" y="100208"/>
                </a:cubicBezTo>
                <a:cubicBezTo>
                  <a:pt x="1699628" y="107422"/>
                  <a:pt x="1732767" y="116909"/>
                  <a:pt x="1766170" y="125260"/>
                </a:cubicBezTo>
                <a:cubicBezTo>
                  <a:pt x="1782871" y="129435"/>
                  <a:pt x="1799942" y="132342"/>
                  <a:pt x="1816274" y="137786"/>
                </a:cubicBezTo>
                <a:cubicBezTo>
                  <a:pt x="1855963" y="151016"/>
                  <a:pt x="1856743" y="147614"/>
                  <a:pt x="1891430" y="175364"/>
                </a:cubicBezTo>
                <a:cubicBezTo>
                  <a:pt x="1900652" y="182742"/>
                  <a:pt x="1906355" y="194341"/>
                  <a:pt x="1916482" y="200417"/>
                </a:cubicBezTo>
                <a:cubicBezTo>
                  <a:pt x="1927804" y="207210"/>
                  <a:pt x="1941535" y="208768"/>
                  <a:pt x="1954061" y="212943"/>
                </a:cubicBezTo>
                <a:cubicBezTo>
                  <a:pt x="1986484" y="245366"/>
                  <a:pt x="2021847" y="285642"/>
                  <a:pt x="2066795" y="300625"/>
                </a:cubicBezTo>
                <a:cubicBezTo>
                  <a:pt x="2091847" y="308976"/>
                  <a:pt x="2119979" y="311029"/>
                  <a:pt x="2141951" y="325677"/>
                </a:cubicBezTo>
                <a:lnTo>
                  <a:pt x="2179529" y="350729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9359075" y="5402451"/>
            <a:ext cx="1929008" cy="174494"/>
          </a:xfrm>
          <a:custGeom>
            <a:avLst/>
            <a:gdLst>
              <a:gd name="connsiteX0" fmla="*/ 0 w 1929008"/>
              <a:gd name="connsiteY0" fmla="*/ 19231 h 174494"/>
              <a:gd name="connsiteX1" fmla="*/ 288098 w 1929008"/>
              <a:gd name="connsiteY1" fmla="*/ 19231 h 174494"/>
              <a:gd name="connsiteX2" fmla="*/ 325676 w 1929008"/>
              <a:gd name="connsiteY2" fmla="*/ 31757 h 174494"/>
              <a:gd name="connsiteX3" fmla="*/ 375780 w 1929008"/>
              <a:gd name="connsiteY3" fmla="*/ 44283 h 174494"/>
              <a:gd name="connsiteX4" fmla="*/ 551145 w 1929008"/>
              <a:gd name="connsiteY4" fmla="*/ 69335 h 174494"/>
              <a:gd name="connsiteX5" fmla="*/ 789139 w 1929008"/>
              <a:gd name="connsiteY5" fmla="*/ 94387 h 174494"/>
              <a:gd name="connsiteX6" fmla="*/ 851769 w 1929008"/>
              <a:gd name="connsiteY6" fmla="*/ 106913 h 174494"/>
              <a:gd name="connsiteX7" fmla="*/ 939452 w 1929008"/>
              <a:gd name="connsiteY7" fmla="*/ 119439 h 174494"/>
              <a:gd name="connsiteX8" fmla="*/ 1014608 w 1929008"/>
              <a:gd name="connsiteY8" fmla="*/ 131965 h 174494"/>
              <a:gd name="connsiteX9" fmla="*/ 1152394 w 1929008"/>
              <a:gd name="connsiteY9" fmla="*/ 144491 h 174494"/>
              <a:gd name="connsiteX10" fmla="*/ 1929008 w 1929008"/>
              <a:gd name="connsiteY10" fmla="*/ 157017 h 174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9008" h="174494">
                <a:moveTo>
                  <a:pt x="0" y="19231"/>
                </a:moveTo>
                <a:cubicBezTo>
                  <a:pt x="120964" y="-11010"/>
                  <a:pt x="61565" y="-1363"/>
                  <a:pt x="288098" y="19231"/>
                </a:cubicBezTo>
                <a:cubicBezTo>
                  <a:pt x="301247" y="20426"/>
                  <a:pt x="312980" y="28130"/>
                  <a:pt x="325676" y="31757"/>
                </a:cubicBezTo>
                <a:cubicBezTo>
                  <a:pt x="342229" y="36486"/>
                  <a:pt x="358799" y="41453"/>
                  <a:pt x="375780" y="44283"/>
                </a:cubicBezTo>
                <a:cubicBezTo>
                  <a:pt x="434025" y="53990"/>
                  <a:pt x="492339" y="63989"/>
                  <a:pt x="551145" y="69335"/>
                </a:cubicBezTo>
                <a:cubicBezTo>
                  <a:pt x="630798" y="76576"/>
                  <a:pt x="710072" y="82223"/>
                  <a:pt x="789139" y="94387"/>
                </a:cubicBezTo>
                <a:cubicBezTo>
                  <a:pt x="810182" y="97624"/>
                  <a:pt x="830769" y="103413"/>
                  <a:pt x="851769" y="106913"/>
                </a:cubicBezTo>
                <a:cubicBezTo>
                  <a:pt x="880892" y="111767"/>
                  <a:pt x="910271" y="114950"/>
                  <a:pt x="939452" y="119439"/>
                </a:cubicBezTo>
                <a:cubicBezTo>
                  <a:pt x="964554" y="123301"/>
                  <a:pt x="989384" y="128998"/>
                  <a:pt x="1014608" y="131965"/>
                </a:cubicBezTo>
                <a:cubicBezTo>
                  <a:pt x="1060410" y="137353"/>
                  <a:pt x="1106465" y="140316"/>
                  <a:pt x="1152394" y="144491"/>
                </a:cubicBezTo>
                <a:cubicBezTo>
                  <a:pt x="1448397" y="203692"/>
                  <a:pt x="1193734" y="157017"/>
                  <a:pt x="1929008" y="157017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9308970" y="5697255"/>
            <a:ext cx="2029217" cy="175364"/>
          </a:xfrm>
          <a:custGeom>
            <a:avLst/>
            <a:gdLst>
              <a:gd name="connsiteX0" fmla="*/ 0 w 2029217"/>
              <a:gd name="connsiteY0" fmla="*/ 12526 h 175364"/>
              <a:gd name="connsiteX1" fmla="*/ 50105 w 2029217"/>
              <a:gd name="connsiteY1" fmla="*/ 50104 h 175364"/>
              <a:gd name="connsiteX2" fmla="*/ 87683 w 2029217"/>
              <a:gd name="connsiteY2" fmla="*/ 87682 h 175364"/>
              <a:gd name="connsiteX3" fmla="*/ 200417 w 2029217"/>
              <a:gd name="connsiteY3" fmla="*/ 150312 h 175364"/>
              <a:gd name="connsiteX4" fmla="*/ 350729 w 2029217"/>
              <a:gd name="connsiteY4" fmla="*/ 175364 h 175364"/>
              <a:gd name="connsiteX5" fmla="*/ 663880 w 2029217"/>
              <a:gd name="connsiteY5" fmla="*/ 162838 h 175364"/>
              <a:gd name="connsiteX6" fmla="*/ 814192 w 2029217"/>
              <a:gd name="connsiteY6" fmla="*/ 137786 h 175364"/>
              <a:gd name="connsiteX7" fmla="*/ 926926 w 2029217"/>
              <a:gd name="connsiteY7" fmla="*/ 125260 h 175364"/>
              <a:gd name="connsiteX8" fmla="*/ 989557 w 2029217"/>
              <a:gd name="connsiteY8" fmla="*/ 112734 h 175364"/>
              <a:gd name="connsiteX9" fmla="*/ 1189973 w 2029217"/>
              <a:gd name="connsiteY9" fmla="*/ 100208 h 175364"/>
              <a:gd name="connsiteX10" fmla="*/ 1766170 w 2029217"/>
              <a:gd name="connsiteY10" fmla="*/ 75156 h 175364"/>
              <a:gd name="connsiteX11" fmla="*/ 1866379 w 2029217"/>
              <a:gd name="connsiteY11" fmla="*/ 62630 h 175364"/>
              <a:gd name="connsiteX12" fmla="*/ 1903957 w 2029217"/>
              <a:gd name="connsiteY12" fmla="*/ 50104 h 175364"/>
              <a:gd name="connsiteX13" fmla="*/ 1991639 w 2029217"/>
              <a:gd name="connsiteY13" fmla="*/ 25052 h 175364"/>
              <a:gd name="connsiteX14" fmla="*/ 2029217 w 2029217"/>
              <a:gd name="connsiteY14" fmla="*/ 0 h 17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9217" h="175364">
                <a:moveTo>
                  <a:pt x="0" y="12526"/>
                </a:moveTo>
                <a:cubicBezTo>
                  <a:pt x="16702" y="25052"/>
                  <a:pt x="34254" y="36518"/>
                  <a:pt x="50105" y="50104"/>
                </a:cubicBezTo>
                <a:cubicBezTo>
                  <a:pt x="63555" y="61632"/>
                  <a:pt x="73700" y="76806"/>
                  <a:pt x="87683" y="87682"/>
                </a:cubicBezTo>
                <a:cubicBezTo>
                  <a:pt x="122453" y="114725"/>
                  <a:pt x="156803" y="141589"/>
                  <a:pt x="200417" y="150312"/>
                </a:cubicBezTo>
                <a:cubicBezTo>
                  <a:pt x="250226" y="160274"/>
                  <a:pt x="300625" y="167013"/>
                  <a:pt x="350729" y="175364"/>
                </a:cubicBezTo>
                <a:cubicBezTo>
                  <a:pt x="455113" y="171189"/>
                  <a:pt x="559755" y="171281"/>
                  <a:pt x="663880" y="162838"/>
                </a:cubicBezTo>
                <a:cubicBezTo>
                  <a:pt x="714509" y="158733"/>
                  <a:pt x="763708" y="143395"/>
                  <a:pt x="814192" y="137786"/>
                </a:cubicBezTo>
                <a:cubicBezTo>
                  <a:pt x="851770" y="133611"/>
                  <a:pt x="889497" y="130607"/>
                  <a:pt x="926926" y="125260"/>
                </a:cubicBezTo>
                <a:cubicBezTo>
                  <a:pt x="948002" y="122249"/>
                  <a:pt x="968362" y="114753"/>
                  <a:pt x="989557" y="112734"/>
                </a:cubicBezTo>
                <a:cubicBezTo>
                  <a:pt x="1056191" y="106388"/>
                  <a:pt x="1123168" y="104383"/>
                  <a:pt x="1189973" y="100208"/>
                </a:cubicBezTo>
                <a:cubicBezTo>
                  <a:pt x="1454741" y="62384"/>
                  <a:pt x="1160797" y="100916"/>
                  <a:pt x="1766170" y="75156"/>
                </a:cubicBezTo>
                <a:cubicBezTo>
                  <a:pt x="1799803" y="73725"/>
                  <a:pt x="1832976" y="66805"/>
                  <a:pt x="1866379" y="62630"/>
                </a:cubicBezTo>
                <a:cubicBezTo>
                  <a:pt x="1878905" y="58455"/>
                  <a:pt x="1891261" y="53731"/>
                  <a:pt x="1903957" y="50104"/>
                </a:cubicBezTo>
                <a:cubicBezTo>
                  <a:pt x="1922686" y="44753"/>
                  <a:pt x="1971617" y="35063"/>
                  <a:pt x="1991639" y="25052"/>
                </a:cubicBezTo>
                <a:cubicBezTo>
                  <a:pt x="2005104" y="18319"/>
                  <a:pt x="2029217" y="0"/>
                  <a:pt x="2029217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146132" y="5759885"/>
            <a:ext cx="2380395" cy="488515"/>
          </a:xfrm>
          <a:custGeom>
            <a:avLst/>
            <a:gdLst>
              <a:gd name="connsiteX0" fmla="*/ 0 w 2380395"/>
              <a:gd name="connsiteY0" fmla="*/ 25052 h 488515"/>
              <a:gd name="connsiteX1" fmla="*/ 12526 w 2380395"/>
              <a:gd name="connsiteY1" fmla="*/ 87682 h 488515"/>
              <a:gd name="connsiteX2" fmla="*/ 50104 w 2380395"/>
              <a:gd name="connsiteY2" fmla="*/ 150312 h 488515"/>
              <a:gd name="connsiteX3" fmla="*/ 100208 w 2380395"/>
              <a:gd name="connsiteY3" fmla="*/ 250520 h 488515"/>
              <a:gd name="connsiteX4" fmla="*/ 125260 w 2380395"/>
              <a:gd name="connsiteY4" fmla="*/ 288098 h 488515"/>
              <a:gd name="connsiteX5" fmla="*/ 212943 w 2380395"/>
              <a:gd name="connsiteY5" fmla="*/ 400833 h 488515"/>
              <a:gd name="connsiteX6" fmla="*/ 388307 w 2380395"/>
              <a:gd name="connsiteY6" fmla="*/ 488515 h 488515"/>
              <a:gd name="connsiteX7" fmla="*/ 1252603 w 2380395"/>
              <a:gd name="connsiteY7" fmla="*/ 475989 h 488515"/>
              <a:gd name="connsiteX8" fmla="*/ 1365337 w 2380395"/>
              <a:gd name="connsiteY8" fmla="*/ 463463 h 488515"/>
              <a:gd name="connsiteX9" fmla="*/ 1565753 w 2380395"/>
              <a:gd name="connsiteY9" fmla="*/ 438411 h 488515"/>
              <a:gd name="connsiteX10" fmla="*/ 1753644 w 2380395"/>
              <a:gd name="connsiteY10" fmla="*/ 388307 h 488515"/>
              <a:gd name="connsiteX11" fmla="*/ 1816274 w 2380395"/>
              <a:gd name="connsiteY11" fmla="*/ 375781 h 488515"/>
              <a:gd name="connsiteX12" fmla="*/ 1891430 w 2380395"/>
              <a:gd name="connsiteY12" fmla="*/ 350729 h 488515"/>
              <a:gd name="connsiteX13" fmla="*/ 1929008 w 2380395"/>
              <a:gd name="connsiteY13" fmla="*/ 338203 h 488515"/>
              <a:gd name="connsiteX14" fmla="*/ 2016690 w 2380395"/>
              <a:gd name="connsiteY14" fmla="*/ 325676 h 488515"/>
              <a:gd name="connsiteX15" fmla="*/ 2104373 w 2380395"/>
              <a:gd name="connsiteY15" fmla="*/ 300624 h 488515"/>
              <a:gd name="connsiteX16" fmla="*/ 2179529 w 2380395"/>
              <a:gd name="connsiteY16" fmla="*/ 275572 h 488515"/>
              <a:gd name="connsiteX17" fmla="*/ 2217107 w 2380395"/>
              <a:gd name="connsiteY17" fmla="*/ 263046 h 488515"/>
              <a:gd name="connsiteX18" fmla="*/ 2254685 w 2380395"/>
              <a:gd name="connsiteY18" fmla="*/ 225468 h 488515"/>
              <a:gd name="connsiteX19" fmla="*/ 2279737 w 2380395"/>
              <a:gd name="connsiteY19" fmla="*/ 187890 h 488515"/>
              <a:gd name="connsiteX20" fmla="*/ 2317315 w 2380395"/>
              <a:gd name="connsiteY20" fmla="*/ 162838 h 488515"/>
              <a:gd name="connsiteX21" fmla="*/ 2342367 w 2380395"/>
              <a:gd name="connsiteY21" fmla="*/ 87682 h 488515"/>
              <a:gd name="connsiteX22" fmla="*/ 2379945 w 2380395"/>
              <a:gd name="connsiteY22" fmla="*/ 12526 h 488515"/>
              <a:gd name="connsiteX23" fmla="*/ 2379945 w 2380395"/>
              <a:gd name="connsiteY23" fmla="*/ 0 h 488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80395" h="488515">
                <a:moveTo>
                  <a:pt x="0" y="25052"/>
                </a:moveTo>
                <a:cubicBezTo>
                  <a:pt x="4175" y="45929"/>
                  <a:pt x="4619" y="67915"/>
                  <a:pt x="12526" y="87682"/>
                </a:cubicBezTo>
                <a:cubicBezTo>
                  <a:pt x="21568" y="110287"/>
                  <a:pt x="38561" y="128876"/>
                  <a:pt x="50104" y="150312"/>
                </a:cubicBezTo>
                <a:cubicBezTo>
                  <a:pt x="67809" y="183193"/>
                  <a:pt x="83507" y="217117"/>
                  <a:pt x="100208" y="250520"/>
                </a:cubicBezTo>
                <a:cubicBezTo>
                  <a:pt x="106941" y="263985"/>
                  <a:pt x="117791" y="275027"/>
                  <a:pt x="125260" y="288098"/>
                </a:cubicBezTo>
                <a:cubicBezTo>
                  <a:pt x="151983" y="334864"/>
                  <a:pt x="155343" y="372033"/>
                  <a:pt x="212943" y="400833"/>
                </a:cubicBezTo>
                <a:lnTo>
                  <a:pt x="388307" y="488515"/>
                </a:lnTo>
                <a:lnTo>
                  <a:pt x="1252603" y="475989"/>
                </a:lnTo>
                <a:cubicBezTo>
                  <a:pt x="1290400" y="475020"/>
                  <a:pt x="1327820" y="468153"/>
                  <a:pt x="1365337" y="463463"/>
                </a:cubicBezTo>
                <a:cubicBezTo>
                  <a:pt x="1651306" y="427717"/>
                  <a:pt x="1217678" y="477086"/>
                  <a:pt x="1565753" y="438411"/>
                </a:cubicBezTo>
                <a:cubicBezTo>
                  <a:pt x="1636688" y="414767"/>
                  <a:pt x="1651697" y="408696"/>
                  <a:pt x="1753644" y="388307"/>
                </a:cubicBezTo>
                <a:cubicBezTo>
                  <a:pt x="1774521" y="384132"/>
                  <a:pt x="1795734" y="381383"/>
                  <a:pt x="1816274" y="375781"/>
                </a:cubicBezTo>
                <a:cubicBezTo>
                  <a:pt x="1841751" y="368833"/>
                  <a:pt x="1866378" y="359080"/>
                  <a:pt x="1891430" y="350729"/>
                </a:cubicBezTo>
                <a:cubicBezTo>
                  <a:pt x="1903956" y="346554"/>
                  <a:pt x="1915937" y="340070"/>
                  <a:pt x="1929008" y="338203"/>
                </a:cubicBezTo>
                <a:lnTo>
                  <a:pt x="2016690" y="325676"/>
                </a:lnTo>
                <a:cubicBezTo>
                  <a:pt x="2143001" y="283574"/>
                  <a:pt x="1947064" y="347817"/>
                  <a:pt x="2104373" y="300624"/>
                </a:cubicBezTo>
                <a:cubicBezTo>
                  <a:pt x="2129666" y="293036"/>
                  <a:pt x="2154477" y="283923"/>
                  <a:pt x="2179529" y="275572"/>
                </a:cubicBezTo>
                <a:lnTo>
                  <a:pt x="2217107" y="263046"/>
                </a:lnTo>
                <a:cubicBezTo>
                  <a:pt x="2229633" y="250520"/>
                  <a:pt x="2243344" y="239077"/>
                  <a:pt x="2254685" y="225468"/>
                </a:cubicBezTo>
                <a:cubicBezTo>
                  <a:pt x="2264323" y="213903"/>
                  <a:pt x="2269092" y="198535"/>
                  <a:pt x="2279737" y="187890"/>
                </a:cubicBezTo>
                <a:cubicBezTo>
                  <a:pt x="2290382" y="177245"/>
                  <a:pt x="2304789" y="171189"/>
                  <a:pt x="2317315" y="162838"/>
                </a:cubicBezTo>
                <a:cubicBezTo>
                  <a:pt x="2325666" y="137786"/>
                  <a:pt x="2327719" y="109654"/>
                  <a:pt x="2342367" y="87682"/>
                </a:cubicBezTo>
                <a:cubicBezTo>
                  <a:pt x="2366859" y="50944"/>
                  <a:pt x="2369573" y="54014"/>
                  <a:pt x="2379945" y="12526"/>
                </a:cubicBezTo>
                <a:cubicBezTo>
                  <a:pt x="2380958" y="8475"/>
                  <a:pt x="2379945" y="4175"/>
                  <a:pt x="2379945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-9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6-9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-9 Dark Background">
  <a:themeElements>
    <a:clrScheme name="Custom 1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403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6-9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09-17-V01-WSH_PowerPoint_16-9_TEMPLATE</Template>
  <TotalTime>930</TotalTime>
  <Words>753</Words>
  <Application>Microsoft Macintosh PowerPoint</Application>
  <PresentationFormat>Widescreen</PresentationFormat>
  <Paragraphs>170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American Typewriter</vt:lpstr>
      <vt:lpstr>Arial Black</vt:lpstr>
      <vt:lpstr>Calibri</vt:lpstr>
      <vt:lpstr>Cambria Math</vt:lpstr>
      <vt:lpstr>Courier New</vt:lpstr>
      <vt:lpstr>Mangal</vt:lpstr>
      <vt:lpstr>Arial</vt:lpstr>
      <vt:lpstr>16-9 White Backgroud</vt:lpstr>
      <vt:lpstr>16-9 Cover</vt:lpstr>
      <vt:lpstr>16-9 Dark Background</vt:lpstr>
      <vt:lpstr>16-9 Light Background</vt:lpstr>
      <vt:lpstr>Traffic Optimization For a Mixture of Self-interested and Compliant Agents </vt:lpstr>
      <vt:lpstr>Overview</vt:lpstr>
      <vt:lpstr>Overview</vt:lpstr>
      <vt:lpstr>Overview</vt:lpstr>
      <vt:lpstr>Overview</vt:lpstr>
      <vt:lpstr>Mixed UE-SO equilibrium</vt:lpstr>
      <vt:lpstr>Motivation</vt:lpstr>
      <vt:lpstr>Problem definition</vt:lpstr>
      <vt:lpstr>Related work</vt:lpstr>
      <vt:lpstr>Example problem</vt:lpstr>
      <vt:lpstr>System optimum</vt:lpstr>
      <vt:lpstr>System optimum</vt:lpstr>
      <vt:lpstr>Self interested sub-flow</vt:lpstr>
      <vt:lpstr>Self interested sub-flow</vt:lpstr>
      <vt:lpstr>Missing a constraint</vt:lpstr>
      <vt:lpstr>Another necessary constraint</vt:lpstr>
      <vt:lpstr>LP formalization</vt:lpstr>
      <vt:lpstr>Proof of correctness </vt:lpstr>
      <vt:lpstr>Experimental results</vt:lpstr>
      <vt:lpstr>Take home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Traffic Optimization For a Mixture of Self-interested and Compliant Agents </dc:title>
  <dc:creator>gunisharon@gmail.com</dc:creator>
  <cp:lastModifiedBy>gunisharon@gmail.com</cp:lastModifiedBy>
  <cp:revision>42</cp:revision>
  <dcterms:created xsi:type="dcterms:W3CDTF">2017-11-06T13:16:07Z</dcterms:created>
  <dcterms:modified xsi:type="dcterms:W3CDTF">2017-11-10T18:07:53Z</dcterms:modified>
</cp:coreProperties>
</file>