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7" r:id="rId3"/>
    <p:sldId id="258" r:id="rId4"/>
    <p:sldId id="268" r:id="rId5"/>
    <p:sldId id="261" r:id="rId6"/>
    <p:sldId id="271" r:id="rId7"/>
    <p:sldId id="272" r:id="rId8"/>
    <p:sldId id="273" r:id="rId9"/>
    <p:sldId id="283" r:id="rId10"/>
    <p:sldId id="280" r:id="rId11"/>
    <p:sldId id="281" r:id="rId12"/>
    <p:sldId id="282" r:id="rId13"/>
    <p:sldId id="275" r:id="rId14"/>
    <p:sldId id="276" r:id="rId15"/>
    <p:sldId id="285" r:id="rId16"/>
    <p:sldId id="270" r:id="rId17"/>
    <p:sldId id="287" r:id="rId18"/>
    <p:sldId id="286" r:id="rId19"/>
    <p:sldId id="277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10F035"/>
    <a:srgbClr val="DC2222"/>
    <a:srgbClr val="FA1200"/>
    <a:srgbClr val="55F185"/>
    <a:srgbClr val="FFC422"/>
    <a:srgbClr val="B91D1D"/>
    <a:srgbClr val="B400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897" autoAdjust="0"/>
    <p:restoredTop sz="99435" autoAdjust="0"/>
  </p:normalViewPr>
  <p:slideViewPr>
    <p:cSldViewPr>
      <p:cViewPr varScale="1">
        <p:scale>
          <a:sx n="118" d="100"/>
          <a:sy n="118" d="100"/>
        </p:scale>
        <p:origin x="179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8" d="100"/>
          <a:sy n="58" d="100"/>
        </p:scale>
        <p:origin x="2808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468064-B3D8-4B36-9207-8847CBE32950}" type="datetimeFigureOut">
              <a:rPr lang="en-US" smtClean="0"/>
              <a:t>2/4/2018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B4A083-98A8-4E9F-B5FD-398D910A7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391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DF572C-6E9F-4B19-AC36-90AC8CECB43B}" type="datetimeFigureOut">
              <a:rPr lang="en-US" smtClean="0"/>
              <a:t>2/4/2018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75A584-5BE9-4D0B-AA8C-8B22F6E45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984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75A584-5BE9-4D0B-AA8C-8B22F6E4525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641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75A584-5BE9-4D0B-AA8C-8B22F6E4525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901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5 February 2018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85900" y="6356350"/>
            <a:ext cx="6172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G. Warnell | US Army Research Laboratory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962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7409C-FB85-4B91-9BE2-D2F56A7AB9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6963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February 2018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Warnell | US Army Research Laboratory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7409C-FB85-4B91-9BE2-D2F56A7AB9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3052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February 2018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Warnell | US Army Research Laboratory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7409C-FB85-4B91-9BE2-D2F56A7AB9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067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700"/>
            </a:lvl1pPr>
          </a:lstStyle>
          <a:p>
            <a:r>
              <a:rPr lang="en-US" smtClean="0"/>
              <a:t>5 February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/>
            </a:lvl1pPr>
          </a:lstStyle>
          <a:p>
            <a:r>
              <a:rPr lang="en-US" smtClean="0"/>
              <a:t>G. Warnell | US Army Research Laboratory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700"/>
            </a:lvl1pPr>
          </a:lstStyle>
          <a:p>
            <a:fld id="{B077409C-FB85-4B91-9BE2-D2F56A7AB9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129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700"/>
            </a:lvl1pPr>
          </a:lstStyle>
          <a:p>
            <a:r>
              <a:rPr lang="en-US" smtClean="0"/>
              <a:t>5 February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/>
            </a:lvl1pPr>
          </a:lstStyle>
          <a:p>
            <a:r>
              <a:rPr lang="en-US" smtClean="0"/>
              <a:t>G. Warnell | US Army Research Laboratory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700"/>
            </a:lvl1pPr>
          </a:lstStyle>
          <a:p>
            <a:fld id="{B077409C-FB85-4B91-9BE2-D2F56A7AB9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926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5 February 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Warnell | US Army Research Laboratory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7409C-FB85-4B91-9BE2-D2F56A7AB9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8241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February 2018</a:t>
            </a:r>
            <a:endParaRPr lang="en-US" dirty="0" smtClean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Warnell | US Army Research Laboratory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7409C-FB85-4B91-9BE2-D2F56A7AB9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196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February 2018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Warnell | US Army Research Laboratory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7409C-FB85-4B91-9BE2-D2F56A7AB9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256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700"/>
            </a:lvl1pPr>
          </a:lstStyle>
          <a:p>
            <a:r>
              <a:rPr lang="en-US" smtClean="0"/>
              <a:t>5 February 2018</a:t>
            </a:r>
            <a:endParaRPr lang="en-US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800"/>
            </a:lvl1pPr>
          </a:lstStyle>
          <a:p>
            <a:r>
              <a:rPr lang="en-US" smtClean="0"/>
              <a:t>G. Warnell | US Army Research Laboratory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700"/>
            </a:lvl1pPr>
          </a:lstStyle>
          <a:p>
            <a:fld id="{B077409C-FB85-4B91-9BE2-D2F56A7AB9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928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February 2018</a:t>
            </a:r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Warnell | US Army Research Laboratory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7409C-FB85-4B91-9BE2-D2F56A7AB9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9854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February 2018</a:t>
            </a:r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Warnell | US Army Research Laboratory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7409C-FB85-4B91-9BE2-D2F56A7AB92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161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5 February 2018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85900" y="6356350"/>
            <a:ext cx="6172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G. Warnell | US Army Research Laboratory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962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7409C-FB85-4B91-9BE2-D2F56A7AB92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0" y="6164417"/>
            <a:ext cx="9144000" cy="288616"/>
            <a:chOff x="0" y="6164417"/>
            <a:chExt cx="9144000" cy="288616"/>
          </a:xfrm>
        </p:grpSpPr>
        <p:cxnSp>
          <p:nvCxnSpPr>
            <p:cNvPr id="13" name="Straight Connector 12"/>
            <p:cNvCxnSpPr/>
            <p:nvPr/>
          </p:nvCxnSpPr>
          <p:spPr>
            <a:xfrm flipH="1" flipV="1">
              <a:off x="665220" y="6307535"/>
              <a:ext cx="8478780" cy="10561"/>
            </a:xfrm>
            <a:prstGeom prst="line">
              <a:avLst/>
            </a:prstGeom>
            <a:ln>
              <a:solidFill>
                <a:srgbClr val="FFC42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9" descr="ARL_Logo_March2012_WhiteGold_small.png"/>
            <p:cNvPicPr>
              <a:picLocks noChangeAspect="1"/>
            </p:cNvPicPr>
            <p:nvPr userDrawn="1"/>
          </p:nvPicPr>
          <p:blipFill>
            <a:blip r:embed="rId13" cstate="print"/>
            <a:stretch>
              <a:fillRect/>
            </a:stretch>
          </p:blipFill>
          <p:spPr>
            <a:xfrm>
              <a:off x="0" y="6164417"/>
              <a:ext cx="780043" cy="2886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2084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10" Type="http://schemas.openxmlformats.org/officeDocument/2006/relationships/image" Target="../media/image1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51.xml"/><Relationship Id="rId13" Type="http://schemas.openxmlformats.org/officeDocument/2006/relationships/tags" Target="../tags/tag56.xml"/><Relationship Id="rId18" Type="http://schemas.openxmlformats.org/officeDocument/2006/relationships/tags" Target="../tags/tag61.xml"/><Relationship Id="rId26" Type="http://schemas.openxmlformats.org/officeDocument/2006/relationships/image" Target="../media/image32.png"/><Relationship Id="rId3" Type="http://schemas.openxmlformats.org/officeDocument/2006/relationships/tags" Target="../tags/tag46.xml"/><Relationship Id="rId21" Type="http://schemas.openxmlformats.org/officeDocument/2006/relationships/tags" Target="../tags/tag64.xml"/><Relationship Id="rId7" Type="http://schemas.openxmlformats.org/officeDocument/2006/relationships/tags" Target="../tags/tag50.xml"/><Relationship Id="rId12" Type="http://schemas.openxmlformats.org/officeDocument/2006/relationships/tags" Target="../tags/tag55.xml"/><Relationship Id="rId17" Type="http://schemas.openxmlformats.org/officeDocument/2006/relationships/tags" Target="../tags/tag60.xml"/><Relationship Id="rId25" Type="http://schemas.openxmlformats.org/officeDocument/2006/relationships/image" Target="../media/image31.png"/><Relationship Id="rId2" Type="http://schemas.openxmlformats.org/officeDocument/2006/relationships/tags" Target="../tags/tag45.xml"/><Relationship Id="rId16" Type="http://schemas.openxmlformats.org/officeDocument/2006/relationships/tags" Target="../tags/tag59.xml"/><Relationship Id="rId20" Type="http://schemas.openxmlformats.org/officeDocument/2006/relationships/tags" Target="../tags/tag63.xml"/><Relationship Id="rId29" Type="http://schemas.openxmlformats.org/officeDocument/2006/relationships/image" Target="../media/image52.png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11" Type="http://schemas.openxmlformats.org/officeDocument/2006/relationships/tags" Target="../tags/tag54.xml"/><Relationship Id="rId24" Type="http://schemas.openxmlformats.org/officeDocument/2006/relationships/image" Target="../media/image30.png"/><Relationship Id="rId5" Type="http://schemas.openxmlformats.org/officeDocument/2006/relationships/tags" Target="../tags/tag48.xml"/><Relationship Id="rId15" Type="http://schemas.openxmlformats.org/officeDocument/2006/relationships/tags" Target="../tags/tag58.xml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10" Type="http://schemas.openxmlformats.org/officeDocument/2006/relationships/tags" Target="../tags/tag53.xml"/><Relationship Id="rId19" Type="http://schemas.openxmlformats.org/officeDocument/2006/relationships/tags" Target="../tags/tag62.xml"/><Relationship Id="rId31" Type="http://schemas.openxmlformats.org/officeDocument/2006/relationships/image" Target="../media/image37.png"/><Relationship Id="rId4" Type="http://schemas.openxmlformats.org/officeDocument/2006/relationships/tags" Target="../tags/tag47.xml"/><Relationship Id="rId9" Type="http://schemas.openxmlformats.org/officeDocument/2006/relationships/tags" Target="../tags/tag52.xml"/><Relationship Id="rId14" Type="http://schemas.openxmlformats.org/officeDocument/2006/relationships/tags" Target="../tags/tag57.xml"/><Relationship Id="rId22" Type="http://schemas.openxmlformats.org/officeDocument/2006/relationships/slideLayout" Target="../slideLayouts/slideLayout2.xml"/><Relationship Id="rId27" Type="http://schemas.openxmlformats.org/officeDocument/2006/relationships/image" Target="../media/image33.png"/><Relationship Id="rId30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5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" Type="http://schemas.openxmlformats.org/officeDocument/2006/relationships/tags" Target="../tags/tag3.xml"/><Relationship Id="rId21" Type="http://schemas.openxmlformats.org/officeDocument/2006/relationships/image" Target="../media/image22.png"/><Relationship Id="rId34" Type="http://schemas.openxmlformats.org/officeDocument/2006/relationships/image" Target="../media/image35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33" Type="http://schemas.openxmlformats.org/officeDocument/2006/relationships/image" Target="../media/image34.png"/><Relationship Id="rId2" Type="http://schemas.openxmlformats.org/officeDocument/2006/relationships/tags" Target="../tags/tag2.xml"/><Relationship Id="rId16" Type="http://schemas.openxmlformats.org/officeDocument/2006/relationships/slideLayout" Target="../slideLayouts/slideLayout2.xml"/><Relationship Id="rId20" Type="http://schemas.openxmlformats.org/officeDocument/2006/relationships/image" Target="../media/image21.jpeg"/><Relationship Id="rId29" Type="http://schemas.openxmlformats.org/officeDocument/2006/relationships/image" Target="../media/image30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image" Target="../media/image25.png"/><Relationship Id="rId32" Type="http://schemas.openxmlformats.org/officeDocument/2006/relationships/image" Target="../media/image33.png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image" Target="../media/image24.gif"/><Relationship Id="rId28" Type="http://schemas.openxmlformats.org/officeDocument/2006/relationships/image" Target="../media/image29.png"/><Relationship Id="rId36" Type="http://schemas.openxmlformats.org/officeDocument/2006/relationships/image" Target="../media/image37.png"/><Relationship Id="rId10" Type="http://schemas.openxmlformats.org/officeDocument/2006/relationships/tags" Target="../tags/tag10.xml"/><Relationship Id="rId19" Type="http://schemas.openxmlformats.org/officeDocument/2006/relationships/image" Target="../media/image20.png"/><Relationship Id="rId31" Type="http://schemas.openxmlformats.org/officeDocument/2006/relationships/image" Target="../media/image32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1.png"/><Relationship Id="rId35" Type="http://schemas.openxmlformats.org/officeDocument/2006/relationships/image" Target="../media/image3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5.png"/><Relationship Id="rId3" Type="http://schemas.openxmlformats.org/officeDocument/2006/relationships/tags" Target="../tags/tag18.xml"/><Relationship Id="rId7" Type="http://schemas.openxmlformats.org/officeDocument/2006/relationships/image" Target="../media/image39.png"/><Relationship Id="rId12" Type="http://schemas.openxmlformats.org/officeDocument/2006/relationships/image" Target="../media/image28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38.png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1.jpeg"/><Relationship Id="rId4" Type="http://schemas.openxmlformats.org/officeDocument/2006/relationships/tags" Target="../tags/tag19.xml"/><Relationship Id="rId9" Type="http://schemas.openxmlformats.org/officeDocument/2006/relationships/image" Target="../media/image19.png"/><Relationship Id="rId1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29.xml"/><Relationship Id="rId13" Type="http://schemas.openxmlformats.org/officeDocument/2006/relationships/image" Target="../media/image43.png"/><Relationship Id="rId18" Type="http://schemas.openxmlformats.org/officeDocument/2006/relationships/image" Target="../media/image33.png"/><Relationship Id="rId3" Type="http://schemas.openxmlformats.org/officeDocument/2006/relationships/tags" Target="../tags/tag24.xml"/><Relationship Id="rId21" Type="http://schemas.openxmlformats.org/officeDocument/2006/relationships/image" Target="../media/image45.jpeg"/><Relationship Id="rId7" Type="http://schemas.openxmlformats.org/officeDocument/2006/relationships/tags" Target="../tags/tag28.xml"/><Relationship Id="rId12" Type="http://schemas.openxmlformats.org/officeDocument/2006/relationships/image" Target="../media/image42.png"/><Relationship Id="rId17" Type="http://schemas.openxmlformats.org/officeDocument/2006/relationships/image" Target="../media/image32.png"/><Relationship Id="rId2" Type="http://schemas.openxmlformats.org/officeDocument/2006/relationships/tags" Target="../tags/tag23.xml"/><Relationship Id="rId16" Type="http://schemas.openxmlformats.org/officeDocument/2006/relationships/image" Target="../media/image31.png"/><Relationship Id="rId20" Type="http://schemas.openxmlformats.org/officeDocument/2006/relationships/image" Target="../media/image44.png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26.xml"/><Relationship Id="rId15" Type="http://schemas.openxmlformats.org/officeDocument/2006/relationships/image" Target="../media/image30.png"/><Relationship Id="rId10" Type="http://schemas.openxmlformats.org/officeDocument/2006/relationships/tags" Target="../tags/tag31.xml"/><Relationship Id="rId19" Type="http://schemas.openxmlformats.org/officeDocument/2006/relationships/image" Target="../media/image34.png"/><Relationship Id="rId4" Type="http://schemas.openxmlformats.org/officeDocument/2006/relationships/tags" Target="../tags/tag25.xml"/><Relationship Id="rId9" Type="http://schemas.openxmlformats.org/officeDocument/2006/relationships/tags" Target="../tags/tag30.xml"/><Relationship Id="rId14" Type="http://schemas.openxmlformats.org/officeDocument/2006/relationships/image" Target="../media/image29.png"/><Relationship Id="rId22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39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32.png"/><Relationship Id="rId26" Type="http://schemas.openxmlformats.org/officeDocument/2006/relationships/image" Target="../media/image49.png"/><Relationship Id="rId3" Type="http://schemas.openxmlformats.org/officeDocument/2006/relationships/tags" Target="../tags/tag34.xml"/><Relationship Id="rId21" Type="http://schemas.openxmlformats.org/officeDocument/2006/relationships/image" Target="../media/image36.jpeg"/><Relationship Id="rId7" Type="http://schemas.openxmlformats.org/officeDocument/2006/relationships/tags" Target="../tags/tag38.xml"/><Relationship Id="rId12" Type="http://schemas.openxmlformats.org/officeDocument/2006/relationships/tags" Target="../tags/tag43.xml"/><Relationship Id="rId17" Type="http://schemas.openxmlformats.org/officeDocument/2006/relationships/image" Target="../media/image31.png"/><Relationship Id="rId25" Type="http://schemas.openxmlformats.org/officeDocument/2006/relationships/image" Target="../media/image48.png"/><Relationship Id="rId2" Type="http://schemas.openxmlformats.org/officeDocument/2006/relationships/tags" Target="../tags/tag33.xml"/><Relationship Id="rId16" Type="http://schemas.openxmlformats.org/officeDocument/2006/relationships/image" Target="../media/image30.png"/><Relationship Id="rId20" Type="http://schemas.openxmlformats.org/officeDocument/2006/relationships/image" Target="../media/image35.png"/><Relationship Id="rId1" Type="http://schemas.openxmlformats.org/officeDocument/2006/relationships/tags" Target="../tags/tag32.xml"/><Relationship Id="rId6" Type="http://schemas.openxmlformats.org/officeDocument/2006/relationships/tags" Target="../tags/tag37.xml"/><Relationship Id="rId11" Type="http://schemas.openxmlformats.org/officeDocument/2006/relationships/tags" Target="../tags/tag42.xml"/><Relationship Id="rId24" Type="http://schemas.openxmlformats.org/officeDocument/2006/relationships/image" Target="../media/image47.png"/><Relationship Id="rId5" Type="http://schemas.openxmlformats.org/officeDocument/2006/relationships/tags" Target="../tags/tag36.xml"/><Relationship Id="rId15" Type="http://schemas.openxmlformats.org/officeDocument/2006/relationships/image" Target="../media/image29.png"/><Relationship Id="rId23" Type="http://schemas.openxmlformats.org/officeDocument/2006/relationships/image" Target="../media/image46.png"/><Relationship Id="rId10" Type="http://schemas.openxmlformats.org/officeDocument/2006/relationships/tags" Target="../tags/tag41.xml"/><Relationship Id="rId19" Type="http://schemas.openxmlformats.org/officeDocument/2006/relationships/image" Target="../media/image33.png"/><Relationship Id="rId4" Type="http://schemas.openxmlformats.org/officeDocument/2006/relationships/tags" Target="../tags/tag35.xml"/><Relationship Id="rId9" Type="http://schemas.openxmlformats.org/officeDocument/2006/relationships/tags" Target="../tags/tag40.xml"/><Relationship Id="rId14" Type="http://schemas.openxmlformats.org/officeDocument/2006/relationships/image" Target="../media/image34.png"/><Relationship Id="rId22" Type="http://schemas.openxmlformats.org/officeDocument/2006/relationships/image" Target="../media/image37.png"/><Relationship Id="rId27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70225"/>
            <a:ext cx="7772400" cy="147002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Deep TAMER:</a:t>
            </a:r>
            <a:br>
              <a:rPr lang="en-US" sz="3200" dirty="0" smtClean="0"/>
            </a:br>
            <a:r>
              <a:rPr lang="en-US" sz="2400" i="1" dirty="0" smtClean="0"/>
              <a:t>Interactive Agent Shaping in High-Dimensional State Spaces</a:t>
            </a:r>
            <a:endParaRPr lang="en-US" sz="2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76800"/>
            <a:ext cx="6400800" cy="1143000"/>
          </a:xfrm>
        </p:spPr>
        <p:txBody>
          <a:bodyPr>
            <a:normAutofit/>
          </a:bodyPr>
          <a:lstStyle/>
          <a:p>
            <a:pPr algn="l"/>
            <a:r>
              <a:rPr lang="en-US" sz="1400" b="1" dirty="0" smtClean="0"/>
              <a:t>Garrett Warnell, </a:t>
            </a:r>
            <a:r>
              <a:rPr lang="en-US" sz="1400" dirty="0" smtClean="0"/>
              <a:t>Nicholas Waytowich, Vernon Lawhern, Peter Stone</a:t>
            </a:r>
          </a:p>
          <a:p>
            <a:pPr algn="l"/>
            <a:r>
              <a:rPr lang="en-US" sz="1100" i="1" dirty="0" smtClean="0"/>
              <a:t>US Army Research Laboratory, The University of Texas at Austin</a:t>
            </a:r>
          </a:p>
          <a:p>
            <a:pPr algn="l"/>
            <a:endParaRPr lang="en-US" sz="1100" i="1" dirty="0"/>
          </a:p>
          <a:p>
            <a:pPr algn="l"/>
            <a:r>
              <a:rPr lang="en-US" sz="1200" smtClean="0"/>
              <a:t>5 February 2018</a:t>
            </a:r>
            <a:endParaRPr lang="en-US" sz="1200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G. Warnell | US Army Research Laboratory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077409C-FB85-4B91-9BE2-D2F56A7AB923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5 February 2018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325" y="336550"/>
            <a:ext cx="5467350" cy="27336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6" t="15312" r="23862" b="2023"/>
          <a:stretch/>
        </p:blipFill>
        <p:spPr>
          <a:xfrm>
            <a:off x="1838325" y="849783"/>
            <a:ext cx="1590675" cy="16790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6" t="15312" r="23862" b="2023"/>
          <a:stretch/>
        </p:blipFill>
        <p:spPr>
          <a:xfrm>
            <a:off x="3657600" y="1219200"/>
            <a:ext cx="1176086" cy="12414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6" t="15312" r="23862" b="2023"/>
          <a:stretch/>
        </p:blipFill>
        <p:spPr>
          <a:xfrm>
            <a:off x="6149930" y="937390"/>
            <a:ext cx="1176086" cy="124142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7928908" y="5068574"/>
            <a:ext cx="757892" cy="946744"/>
            <a:chOff x="7871743" y="4499332"/>
            <a:chExt cx="757892" cy="94674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9185" y="4755401"/>
              <a:ext cx="460450" cy="69067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1743" y="4499332"/>
              <a:ext cx="381245" cy="381245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6026857" y="5209573"/>
            <a:ext cx="1711549" cy="798462"/>
            <a:chOff x="5807519" y="4648200"/>
            <a:chExt cx="1711549" cy="798462"/>
          </a:xfrm>
        </p:grpSpPr>
        <p:pic>
          <p:nvPicPr>
            <p:cNvPr id="24" name="Picture 2" descr="https://static.wixstatic.com/media/328314_7958df50cce34910ad3439d4c4c20318.png/v1/fill/w_340,h_356,al_c,usm_0.66_1.00_0.01/328314_7958df50cce34910ad3439d4c4c20318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78340" y="4755401"/>
              <a:ext cx="659633" cy="690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 descr="Vernon Lawhern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8393" y="4755987"/>
              <a:ext cx="690675" cy="690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5" descr="ARL_Logo_March2012_WhiteGold_small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807519" y="4648200"/>
              <a:ext cx="542763" cy="2008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258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TAMER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February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Warnell | US Army Research Laboratory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7409C-FB85-4B91-9BE2-D2F56A7AB92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augments TAMER such that it can be applied to higher-dimensional state spaces via: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1600" dirty="0" smtClean="0"/>
              <a:t>a deep neural network reward model</a:t>
            </a:r>
          </a:p>
          <a:p>
            <a:pPr marL="857250" lvl="1" indent="-457200">
              <a:buFont typeface="+mj-lt"/>
              <a:buAutoNum type="arabicPeriod"/>
            </a:pPr>
            <a:endParaRPr lang="en-US" sz="1600" dirty="0" smtClean="0"/>
          </a:p>
          <a:p>
            <a:pPr marL="857250" lvl="1" indent="-457200">
              <a:buFont typeface="+mj-lt"/>
              <a:buAutoNum type="arabicPeriod"/>
            </a:pPr>
            <a:endParaRPr lang="en-US" sz="1600" dirty="0"/>
          </a:p>
          <a:p>
            <a:pPr marL="857250" lvl="1" indent="-457200">
              <a:buFont typeface="+mj-lt"/>
              <a:buAutoNum type="arabicPeriod"/>
            </a:pPr>
            <a:endParaRPr lang="en-US" sz="1600" dirty="0" smtClean="0"/>
          </a:p>
          <a:p>
            <a:pPr marL="857250" lvl="1" indent="-457200">
              <a:buFont typeface="+mj-lt"/>
              <a:buAutoNum type="arabicPeriod"/>
            </a:pPr>
            <a:endParaRPr lang="en-US" sz="1600" dirty="0"/>
          </a:p>
          <a:p>
            <a:pPr marL="857250" lvl="1" indent="-457200">
              <a:buFont typeface="+mj-lt"/>
              <a:buAutoNum type="arabicPeriod"/>
            </a:pPr>
            <a:endParaRPr lang="en-US" sz="1600" dirty="0" smtClean="0"/>
          </a:p>
          <a:p>
            <a:pPr marL="857250" lvl="1" indent="-457200">
              <a:buFont typeface="+mj-lt"/>
              <a:buAutoNum type="arabicPeriod"/>
            </a:pPr>
            <a:r>
              <a:rPr lang="en-US" sz="1600" dirty="0" smtClean="0"/>
              <a:t>a modified training method</a:t>
            </a:r>
            <a:endParaRPr lang="en-US" sz="16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1214499" y="2719348"/>
            <a:ext cx="6715003" cy="970570"/>
            <a:chOff x="588767" y="2719348"/>
            <a:chExt cx="6715003" cy="97057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767" y="2846989"/>
              <a:ext cx="4464834" cy="84292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015501" y="2719348"/>
              <a:ext cx="685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smtClean="0">
                  <a:solidFill>
                    <a:schemeClr val="bg1">
                      <a:lumMod val="20000"/>
                      <a:lumOff val="80000"/>
                    </a:schemeClr>
                  </a:solidFill>
                </a:rPr>
                <a:t>+</a:t>
              </a:r>
              <a:endParaRPr lang="en-US" sz="5400" b="1" dirty="0">
                <a:solidFill>
                  <a:schemeClr val="bg1">
                    <a:lumMod val="20000"/>
                    <a:lumOff val="80000"/>
                  </a:schemeClr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5470" y="2839369"/>
              <a:ext cx="1638300" cy="841879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2390775" y="4648200"/>
            <a:ext cx="4362450" cy="1295400"/>
            <a:chOff x="2390775" y="4648200"/>
            <a:chExt cx="4362450" cy="1295400"/>
          </a:xfrm>
        </p:grpSpPr>
        <p:sp>
          <p:nvSpPr>
            <p:cNvPr id="13" name="Flowchart: Magnetic Disk 12"/>
            <p:cNvSpPr/>
            <p:nvPr/>
          </p:nvSpPr>
          <p:spPr>
            <a:xfrm>
              <a:off x="2390775" y="4648200"/>
              <a:ext cx="1600200" cy="1295400"/>
            </a:xfrm>
            <a:prstGeom prst="flowChartMagneticDisk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tx2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feedback replay</a:t>
              </a:r>
            </a:p>
            <a:p>
              <a:pPr algn="ctr"/>
              <a:r>
                <a:rPr lang="en-US" sz="1600" dirty="0" smtClean="0">
                  <a:solidFill>
                    <a:schemeClr val="tx1"/>
                  </a:solidFill>
                </a:rPr>
                <a:t>buffer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4295775" y="5257800"/>
              <a:ext cx="1219200" cy="0"/>
            </a:xfrm>
            <a:prstGeom prst="straightConnector1">
              <a:avLst/>
            </a:prstGeom>
            <a:ln w="38100">
              <a:solidFill>
                <a:schemeClr val="bg1">
                  <a:lumMod val="20000"/>
                  <a:lumOff val="8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ounded Rectangle 15"/>
            <p:cNvSpPr/>
            <p:nvPr/>
          </p:nvSpPr>
          <p:spPr>
            <a:xfrm>
              <a:off x="5823343" y="4876800"/>
              <a:ext cx="929882" cy="838200"/>
            </a:xfrm>
            <a:prstGeom prst="roundRect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SGD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269551" y="4736068"/>
              <a:ext cx="12716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bg1">
                      <a:lumMod val="20000"/>
                      <a:lumOff val="80000"/>
                    </a:schemeClr>
                  </a:solidFill>
                </a:rPr>
                <a:t>high-rate</a:t>
              </a:r>
              <a:endParaRPr lang="en-US" dirty="0">
                <a:solidFill>
                  <a:schemeClr val="bg1">
                    <a:lumMod val="20000"/>
                    <a:lumOff val="8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311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TAMER: Reward Model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February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Warnell | US Army Research Laboratory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7409C-FB85-4B91-9BE2-D2F56A7AB92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400050" lvl="1" indent="0">
              <a:buNone/>
            </a:pPr>
            <a:r>
              <a:rPr lang="en-US" sz="1600" b="1" dirty="0" smtClean="0"/>
              <a:t>deep convolutional encoder:</a:t>
            </a:r>
          </a:p>
          <a:p>
            <a:pPr marL="400050" lvl="1" indent="0">
              <a:buNone/>
            </a:pPr>
            <a:r>
              <a:rPr lang="en-US" sz="1600" dirty="0"/>
              <a:t>	</a:t>
            </a:r>
            <a:r>
              <a:rPr lang="en-US" sz="1600" dirty="0" smtClean="0"/>
              <a:t>pre-trained offline via auto-encoder that uses a random policy</a:t>
            </a:r>
          </a:p>
          <a:p>
            <a:pPr marL="400050" lvl="1" indent="0">
              <a:buNone/>
            </a:pPr>
            <a:endParaRPr lang="en-US" sz="1600" b="1" dirty="0"/>
          </a:p>
          <a:p>
            <a:pPr marL="400050" lvl="1" indent="0">
              <a:buNone/>
            </a:pPr>
            <a:endParaRPr lang="en-US" sz="1600" b="1" dirty="0" smtClean="0"/>
          </a:p>
          <a:p>
            <a:pPr marL="400050" lvl="1" indent="0">
              <a:buNone/>
            </a:pPr>
            <a:endParaRPr lang="en-US" sz="1600" b="1" dirty="0"/>
          </a:p>
          <a:p>
            <a:pPr marL="400050" lvl="1" indent="0">
              <a:buNone/>
            </a:pPr>
            <a:endParaRPr lang="en-US" sz="1600" b="1" dirty="0" smtClean="0"/>
          </a:p>
          <a:p>
            <a:pPr marL="400050" lvl="1" indent="0">
              <a:buNone/>
            </a:pPr>
            <a:endParaRPr lang="en-US" sz="1600" b="1" dirty="0"/>
          </a:p>
          <a:p>
            <a:pPr marL="400050" lvl="1" indent="0">
              <a:buNone/>
            </a:pPr>
            <a:endParaRPr lang="en-US" sz="1600" b="1" dirty="0" smtClean="0"/>
          </a:p>
          <a:p>
            <a:pPr marL="400050" lvl="1" indent="0">
              <a:buNone/>
            </a:pPr>
            <a:r>
              <a:rPr lang="en-US" sz="1600" b="1" dirty="0" smtClean="0"/>
              <a:t>reward predictor</a:t>
            </a:r>
          </a:p>
          <a:p>
            <a:pPr marL="400050" lvl="1" indent="0">
              <a:buNone/>
            </a:pPr>
            <a:r>
              <a:rPr lang="en-US" sz="1600" b="1" dirty="0"/>
              <a:t>	</a:t>
            </a:r>
            <a:r>
              <a:rPr lang="en-US" sz="1600" dirty="0" smtClean="0"/>
              <a:t>trained online via SGD during the interaction</a:t>
            </a:r>
            <a:endParaRPr lang="en-US" sz="16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11" y="2362200"/>
            <a:ext cx="7135379" cy="13471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4648200"/>
            <a:ext cx="3048000" cy="156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142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Deep TAMER: Training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February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Warnell | US Army Research Laboratory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7409C-FB85-4B91-9BE2-D2F56A7AB92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continuous learning from old feedback:</a:t>
            </a:r>
          </a:p>
        </p:txBody>
      </p:sp>
      <p:sp>
        <p:nvSpPr>
          <p:cNvPr id="13" name="Flowchart: Magnetic Disk 12"/>
          <p:cNvSpPr/>
          <p:nvPr/>
        </p:nvSpPr>
        <p:spPr>
          <a:xfrm>
            <a:off x="2390775" y="4876800"/>
            <a:ext cx="1600200" cy="1295400"/>
          </a:xfrm>
          <a:prstGeom prst="flowChartMagneticDisk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tx2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feedback replay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buffer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295775" y="5486400"/>
            <a:ext cx="1219200" cy="0"/>
          </a:xfrm>
          <a:prstGeom prst="straightConnector1">
            <a:avLst/>
          </a:prstGeom>
          <a:ln w="38100">
            <a:solidFill>
              <a:schemeClr val="bg1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5823343" y="5105400"/>
            <a:ext cx="929882" cy="83820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SGD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69551" y="4763869"/>
            <a:ext cx="1271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dense sampling</a:t>
            </a: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830732" y="3010986"/>
            <a:ext cx="2375383" cy="494214"/>
            <a:chOff x="1285265" y="4769331"/>
            <a:chExt cx="6871183" cy="1429595"/>
          </a:xfrm>
        </p:grpSpPr>
        <p:cxnSp>
          <p:nvCxnSpPr>
            <p:cNvPr id="21" name="Straight Arrow Connector 20"/>
            <p:cNvCxnSpPr/>
            <p:nvPr/>
          </p:nvCxnSpPr>
          <p:spPr>
            <a:xfrm>
              <a:off x="1676400" y="5980636"/>
              <a:ext cx="6248400" cy="0"/>
            </a:xfrm>
            <a:prstGeom prst="straightConnector1">
              <a:avLst/>
            </a:prstGeom>
            <a:ln w="28575">
              <a:solidFill>
                <a:schemeClr val="bg1">
                  <a:lumMod val="20000"/>
                  <a:lumOff val="8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2" name="Picture 21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7200" y="5900626"/>
              <a:ext cx="79248" cy="160020"/>
            </a:xfrm>
            <a:prstGeom prst="rect">
              <a:avLst/>
            </a:prstGeom>
          </p:spPr>
        </p:pic>
        <p:sp>
          <p:nvSpPr>
            <p:cNvPr id="23" name="Oval 22"/>
            <p:cNvSpPr/>
            <p:nvPr/>
          </p:nvSpPr>
          <p:spPr>
            <a:xfrm>
              <a:off x="2551031" y="5942536"/>
              <a:ext cx="76200" cy="76200"/>
            </a:xfrm>
            <a:prstGeom prst="ellipse">
              <a:avLst/>
            </a:prstGeom>
            <a:solidFill>
              <a:schemeClr val="bg1">
                <a:lumMod val="20000"/>
                <a:lumOff val="80000"/>
              </a:schemeClr>
            </a:solidFill>
            <a:ln>
              <a:solidFill>
                <a:schemeClr val="bg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3498523" y="5942536"/>
              <a:ext cx="76200" cy="76200"/>
            </a:xfrm>
            <a:prstGeom prst="ellipse">
              <a:avLst/>
            </a:prstGeom>
            <a:solidFill>
              <a:schemeClr val="bg1">
                <a:lumMod val="20000"/>
                <a:lumOff val="80000"/>
              </a:schemeClr>
            </a:solidFill>
            <a:ln>
              <a:solidFill>
                <a:schemeClr val="bg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4446015" y="5950997"/>
              <a:ext cx="76200" cy="76200"/>
            </a:xfrm>
            <a:prstGeom prst="ellipse">
              <a:avLst/>
            </a:prstGeom>
            <a:solidFill>
              <a:schemeClr val="bg1">
                <a:lumMod val="20000"/>
                <a:lumOff val="80000"/>
              </a:schemeClr>
            </a:solidFill>
            <a:ln>
              <a:solidFill>
                <a:schemeClr val="bg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50" y="6062016"/>
              <a:ext cx="402482" cy="136910"/>
            </a:xfrm>
            <a:prstGeom prst="rect">
              <a:avLst/>
            </a:prstGeom>
          </p:spPr>
        </p:pic>
        <p:sp>
          <p:nvSpPr>
            <p:cNvPr id="27" name="Oval 26"/>
            <p:cNvSpPr/>
            <p:nvPr/>
          </p:nvSpPr>
          <p:spPr>
            <a:xfrm>
              <a:off x="1633466" y="5942536"/>
              <a:ext cx="76200" cy="76200"/>
            </a:xfrm>
            <a:prstGeom prst="ellipse">
              <a:avLst/>
            </a:prstGeom>
            <a:solidFill>
              <a:schemeClr val="bg1">
                <a:lumMod val="20000"/>
                <a:lumOff val="80000"/>
              </a:schemeClr>
            </a:solidFill>
            <a:ln>
              <a:solidFill>
                <a:schemeClr val="bg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8757" y="6056836"/>
              <a:ext cx="402482" cy="136910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6067" y="6052090"/>
              <a:ext cx="402482" cy="136910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6358" y="6047711"/>
              <a:ext cx="402482" cy="136910"/>
            </a:xfrm>
            <a:prstGeom prst="rect">
              <a:avLst/>
            </a:prstGeom>
          </p:spPr>
        </p:pic>
        <p:cxnSp>
          <p:nvCxnSpPr>
            <p:cNvPr id="31" name="Straight Arrow Connector 30"/>
            <p:cNvCxnSpPr/>
            <p:nvPr/>
          </p:nvCxnSpPr>
          <p:spPr>
            <a:xfrm flipH="1">
              <a:off x="4254867" y="4800600"/>
              <a:ext cx="12333" cy="1184274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31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9781" y="4769331"/>
              <a:ext cx="394654" cy="121968"/>
            </a:xfrm>
            <a:prstGeom prst="rect">
              <a:avLst/>
            </a:prstGeom>
          </p:spPr>
        </p:pic>
        <p:grpSp>
          <p:nvGrpSpPr>
            <p:cNvPr id="33" name="Group 32"/>
            <p:cNvGrpSpPr/>
            <p:nvPr/>
          </p:nvGrpSpPr>
          <p:grpSpPr>
            <a:xfrm>
              <a:off x="1285265" y="5516101"/>
              <a:ext cx="686850" cy="228507"/>
              <a:chOff x="1285265" y="5516101"/>
              <a:chExt cx="686850" cy="228507"/>
            </a:xfrm>
          </p:grpSpPr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5265" y="5516101"/>
                <a:ext cx="348201" cy="228507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69838" y="5516101"/>
                <a:ext cx="302277" cy="228507"/>
              </a:xfrm>
              <a:prstGeom prst="rect">
                <a:avLst/>
              </a:prstGeom>
            </p:spPr>
          </p:pic>
        </p:grpSp>
        <p:grpSp>
          <p:nvGrpSpPr>
            <p:cNvPr id="34" name="Group 33"/>
            <p:cNvGrpSpPr/>
            <p:nvPr/>
          </p:nvGrpSpPr>
          <p:grpSpPr>
            <a:xfrm>
              <a:off x="2224858" y="5518107"/>
              <a:ext cx="686850" cy="228507"/>
              <a:chOff x="2211622" y="5508495"/>
              <a:chExt cx="686850" cy="228507"/>
            </a:xfrm>
          </p:grpSpPr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1622" y="5508495"/>
                <a:ext cx="348201" cy="228507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96195" y="5508495"/>
                <a:ext cx="302277" cy="228507"/>
              </a:xfrm>
              <a:prstGeom prst="rect">
                <a:avLst/>
              </a:prstGeom>
            </p:spPr>
          </p:pic>
        </p:grpSp>
        <p:grpSp>
          <p:nvGrpSpPr>
            <p:cNvPr id="35" name="Group 34"/>
            <p:cNvGrpSpPr/>
            <p:nvPr/>
          </p:nvGrpSpPr>
          <p:grpSpPr>
            <a:xfrm>
              <a:off x="3195040" y="5516100"/>
              <a:ext cx="686850" cy="228507"/>
              <a:chOff x="2211622" y="5508495"/>
              <a:chExt cx="686850" cy="228507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1622" y="5508495"/>
                <a:ext cx="348201" cy="228507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96195" y="5508495"/>
                <a:ext cx="302277" cy="228507"/>
              </a:xfrm>
              <a:prstGeom prst="rect">
                <a:avLst/>
              </a:prstGeom>
            </p:spPr>
          </p:pic>
        </p:grpSp>
        <p:grpSp>
          <p:nvGrpSpPr>
            <p:cNvPr id="36" name="Group 35"/>
            <p:cNvGrpSpPr/>
            <p:nvPr/>
          </p:nvGrpSpPr>
          <p:grpSpPr>
            <a:xfrm>
              <a:off x="4102590" y="5513119"/>
              <a:ext cx="686850" cy="228507"/>
              <a:chOff x="2211622" y="5508495"/>
              <a:chExt cx="686850" cy="228507"/>
            </a:xfrm>
          </p:grpSpPr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1622" y="5508495"/>
                <a:ext cx="348201" cy="228507"/>
              </a:xfrm>
              <a:prstGeom prst="rect">
                <a:avLst/>
              </a:prstGeom>
            </p:spPr>
          </p:pic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96195" y="5508495"/>
                <a:ext cx="302277" cy="228507"/>
              </a:xfrm>
              <a:prstGeom prst="rect">
                <a:avLst/>
              </a:prstGeom>
            </p:spPr>
          </p:pic>
        </p:grpSp>
        <p:pic>
          <p:nvPicPr>
            <p:cNvPr id="37" name="Picture 36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8347" y="5725866"/>
              <a:ext cx="453411" cy="49165"/>
            </a:xfrm>
            <a:prstGeom prst="rect">
              <a:avLst/>
            </a:prstGeom>
          </p:spPr>
        </p:pic>
      </p:grpSp>
      <p:cxnSp>
        <p:nvCxnSpPr>
          <p:cNvPr id="7" name="Curved Connector 6"/>
          <p:cNvCxnSpPr>
            <a:stCxn id="30" idx="2"/>
            <a:endCxn id="13" idx="1"/>
          </p:cNvCxnSpPr>
          <p:nvPr/>
        </p:nvCxnSpPr>
        <p:spPr>
          <a:xfrm rot="16200000" flipH="1">
            <a:off x="1850131" y="3536055"/>
            <a:ext cx="1376545" cy="1304944"/>
          </a:xfrm>
          <a:prstGeom prst="curvedConnector3">
            <a:avLst>
              <a:gd name="adj1" fmla="val 50000"/>
            </a:avLst>
          </a:prstGeom>
          <a:ln w="12700">
            <a:solidFill>
              <a:schemeClr val="bg1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/>
          <p:cNvGrpSpPr/>
          <p:nvPr/>
        </p:nvGrpSpPr>
        <p:grpSpPr>
          <a:xfrm>
            <a:off x="3590367" y="3010986"/>
            <a:ext cx="2375383" cy="494214"/>
            <a:chOff x="1285265" y="4769331"/>
            <a:chExt cx="6871183" cy="1429595"/>
          </a:xfrm>
        </p:grpSpPr>
        <p:cxnSp>
          <p:nvCxnSpPr>
            <p:cNvPr id="47" name="Straight Arrow Connector 46"/>
            <p:cNvCxnSpPr/>
            <p:nvPr/>
          </p:nvCxnSpPr>
          <p:spPr>
            <a:xfrm>
              <a:off x="1676400" y="5980636"/>
              <a:ext cx="6248400" cy="0"/>
            </a:xfrm>
            <a:prstGeom prst="straightConnector1">
              <a:avLst/>
            </a:prstGeom>
            <a:ln w="28575">
              <a:solidFill>
                <a:schemeClr val="bg1">
                  <a:lumMod val="20000"/>
                  <a:lumOff val="8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8" name="Picture 47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7200" y="5900626"/>
              <a:ext cx="79248" cy="160020"/>
            </a:xfrm>
            <a:prstGeom prst="rect">
              <a:avLst/>
            </a:prstGeom>
          </p:spPr>
        </p:pic>
        <p:sp>
          <p:nvSpPr>
            <p:cNvPr id="49" name="Oval 48"/>
            <p:cNvSpPr/>
            <p:nvPr/>
          </p:nvSpPr>
          <p:spPr>
            <a:xfrm>
              <a:off x="2551031" y="5942536"/>
              <a:ext cx="76200" cy="76200"/>
            </a:xfrm>
            <a:prstGeom prst="ellipse">
              <a:avLst/>
            </a:prstGeom>
            <a:solidFill>
              <a:schemeClr val="bg1">
                <a:lumMod val="20000"/>
                <a:lumOff val="80000"/>
              </a:schemeClr>
            </a:solidFill>
            <a:ln>
              <a:solidFill>
                <a:schemeClr val="bg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3498523" y="5942536"/>
              <a:ext cx="76200" cy="76200"/>
            </a:xfrm>
            <a:prstGeom prst="ellipse">
              <a:avLst/>
            </a:prstGeom>
            <a:solidFill>
              <a:schemeClr val="bg1">
                <a:lumMod val="20000"/>
                <a:lumOff val="80000"/>
              </a:schemeClr>
            </a:solidFill>
            <a:ln>
              <a:solidFill>
                <a:schemeClr val="bg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4446015" y="5950997"/>
              <a:ext cx="76200" cy="76200"/>
            </a:xfrm>
            <a:prstGeom prst="ellipse">
              <a:avLst/>
            </a:prstGeom>
            <a:solidFill>
              <a:schemeClr val="bg1">
                <a:lumMod val="20000"/>
                <a:lumOff val="80000"/>
              </a:schemeClr>
            </a:solidFill>
            <a:ln>
              <a:solidFill>
                <a:schemeClr val="bg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2" name="Picture 51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50" y="6062016"/>
              <a:ext cx="402482" cy="136910"/>
            </a:xfrm>
            <a:prstGeom prst="rect">
              <a:avLst/>
            </a:prstGeom>
          </p:spPr>
        </p:pic>
        <p:sp>
          <p:nvSpPr>
            <p:cNvPr id="53" name="Oval 52"/>
            <p:cNvSpPr/>
            <p:nvPr/>
          </p:nvSpPr>
          <p:spPr>
            <a:xfrm>
              <a:off x="1633466" y="5942536"/>
              <a:ext cx="76200" cy="76200"/>
            </a:xfrm>
            <a:prstGeom prst="ellipse">
              <a:avLst/>
            </a:prstGeom>
            <a:solidFill>
              <a:schemeClr val="bg1">
                <a:lumMod val="20000"/>
                <a:lumOff val="80000"/>
              </a:schemeClr>
            </a:solidFill>
            <a:ln>
              <a:solidFill>
                <a:schemeClr val="bg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4" name="Picture 53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8757" y="6056836"/>
              <a:ext cx="402482" cy="136910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6067" y="6052090"/>
              <a:ext cx="402482" cy="136910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6358" y="6047711"/>
              <a:ext cx="402482" cy="136910"/>
            </a:xfrm>
            <a:prstGeom prst="rect">
              <a:avLst/>
            </a:prstGeom>
          </p:spPr>
        </p:pic>
        <p:cxnSp>
          <p:nvCxnSpPr>
            <p:cNvPr id="57" name="Straight Arrow Connector 56"/>
            <p:cNvCxnSpPr/>
            <p:nvPr/>
          </p:nvCxnSpPr>
          <p:spPr>
            <a:xfrm flipH="1">
              <a:off x="4254867" y="4800600"/>
              <a:ext cx="12333" cy="1184274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8" name="Picture 57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9781" y="4769331"/>
              <a:ext cx="394654" cy="121968"/>
            </a:xfrm>
            <a:prstGeom prst="rect">
              <a:avLst/>
            </a:prstGeom>
          </p:spPr>
        </p:pic>
        <p:grpSp>
          <p:nvGrpSpPr>
            <p:cNvPr id="59" name="Group 58"/>
            <p:cNvGrpSpPr/>
            <p:nvPr/>
          </p:nvGrpSpPr>
          <p:grpSpPr>
            <a:xfrm>
              <a:off x="1285265" y="5516101"/>
              <a:ext cx="686850" cy="228507"/>
              <a:chOff x="1285265" y="5516101"/>
              <a:chExt cx="686850" cy="228507"/>
            </a:xfrm>
          </p:grpSpPr>
          <p:pic>
            <p:nvPicPr>
              <p:cNvPr id="70" name="Picture 69"/>
              <p:cNvPicPr>
                <a:picLocks noChangeAspect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5265" y="5516101"/>
                <a:ext cx="348201" cy="228507"/>
              </a:xfrm>
              <a:prstGeom prst="rect">
                <a:avLst/>
              </a:prstGeom>
            </p:spPr>
          </p:pic>
          <p:pic>
            <p:nvPicPr>
              <p:cNvPr id="71" name="Picture 70"/>
              <p:cNvPicPr>
                <a:picLocks noChangeAspect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69838" y="5516101"/>
                <a:ext cx="302277" cy="228507"/>
              </a:xfrm>
              <a:prstGeom prst="rect">
                <a:avLst/>
              </a:prstGeom>
            </p:spPr>
          </p:pic>
        </p:grpSp>
        <p:grpSp>
          <p:nvGrpSpPr>
            <p:cNvPr id="60" name="Group 59"/>
            <p:cNvGrpSpPr/>
            <p:nvPr/>
          </p:nvGrpSpPr>
          <p:grpSpPr>
            <a:xfrm>
              <a:off x="2224858" y="5518107"/>
              <a:ext cx="686850" cy="228507"/>
              <a:chOff x="2211622" y="5508495"/>
              <a:chExt cx="686850" cy="228507"/>
            </a:xfrm>
          </p:grpSpPr>
          <p:pic>
            <p:nvPicPr>
              <p:cNvPr id="68" name="Picture 67"/>
              <p:cNvPicPr>
                <a:picLocks noChangeAspect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1622" y="5508495"/>
                <a:ext cx="348201" cy="228507"/>
              </a:xfrm>
              <a:prstGeom prst="rect">
                <a:avLst/>
              </a:prstGeom>
            </p:spPr>
          </p:pic>
          <p:pic>
            <p:nvPicPr>
              <p:cNvPr id="69" name="Picture 68"/>
              <p:cNvPicPr>
                <a:picLocks noChangeAspect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96195" y="5508495"/>
                <a:ext cx="302277" cy="228507"/>
              </a:xfrm>
              <a:prstGeom prst="rect">
                <a:avLst/>
              </a:prstGeom>
            </p:spPr>
          </p:pic>
        </p:grpSp>
        <p:grpSp>
          <p:nvGrpSpPr>
            <p:cNvPr id="61" name="Group 60"/>
            <p:cNvGrpSpPr/>
            <p:nvPr/>
          </p:nvGrpSpPr>
          <p:grpSpPr>
            <a:xfrm>
              <a:off x="3195040" y="5516100"/>
              <a:ext cx="686850" cy="228507"/>
              <a:chOff x="2211622" y="5508495"/>
              <a:chExt cx="686850" cy="228507"/>
            </a:xfrm>
          </p:grpSpPr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1622" y="5508495"/>
                <a:ext cx="348201" cy="228507"/>
              </a:xfrm>
              <a:prstGeom prst="rect">
                <a:avLst/>
              </a:prstGeom>
            </p:spPr>
          </p:pic>
          <p:pic>
            <p:nvPicPr>
              <p:cNvPr id="67" name="Picture 66"/>
              <p:cNvPicPr>
                <a:picLocks noChangeAspect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96195" y="5508495"/>
                <a:ext cx="302277" cy="228507"/>
              </a:xfrm>
              <a:prstGeom prst="rect">
                <a:avLst/>
              </a:prstGeom>
            </p:spPr>
          </p:pic>
        </p:grpSp>
        <p:grpSp>
          <p:nvGrpSpPr>
            <p:cNvPr id="62" name="Group 61"/>
            <p:cNvGrpSpPr/>
            <p:nvPr/>
          </p:nvGrpSpPr>
          <p:grpSpPr>
            <a:xfrm>
              <a:off x="4102590" y="5513119"/>
              <a:ext cx="686850" cy="228507"/>
              <a:chOff x="2211622" y="5508495"/>
              <a:chExt cx="686850" cy="228507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1622" y="5508495"/>
                <a:ext cx="348201" cy="228507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96195" y="5508495"/>
                <a:ext cx="302277" cy="228507"/>
              </a:xfrm>
              <a:prstGeom prst="rect">
                <a:avLst/>
              </a:prstGeom>
            </p:spPr>
          </p:pic>
        </p:grpSp>
        <p:pic>
          <p:nvPicPr>
            <p:cNvPr id="63" name="Picture 62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8347" y="5725866"/>
              <a:ext cx="453411" cy="49165"/>
            </a:xfrm>
            <a:prstGeom prst="rect">
              <a:avLst/>
            </a:prstGeom>
          </p:spPr>
        </p:pic>
      </p:grpSp>
      <p:grpSp>
        <p:nvGrpSpPr>
          <p:cNvPr id="72" name="Group 71"/>
          <p:cNvGrpSpPr/>
          <p:nvPr/>
        </p:nvGrpSpPr>
        <p:grpSpPr>
          <a:xfrm>
            <a:off x="6410500" y="3010986"/>
            <a:ext cx="2375383" cy="494214"/>
            <a:chOff x="1285265" y="4769331"/>
            <a:chExt cx="6871183" cy="1429595"/>
          </a:xfrm>
        </p:grpSpPr>
        <p:cxnSp>
          <p:nvCxnSpPr>
            <p:cNvPr id="73" name="Straight Arrow Connector 72"/>
            <p:cNvCxnSpPr/>
            <p:nvPr/>
          </p:nvCxnSpPr>
          <p:spPr>
            <a:xfrm>
              <a:off x="1676400" y="5980636"/>
              <a:ext cx="6248400" cy="0"/>
            </a:xfrm>
            <a:prstGeom prst="straightConnector1">
              <a:avLst/>
            </a:prstGeom>
            <a:ln w="28575">
              <a:solidFill>
                <a:schemeClr val="bg1">
                  <a:lumMod val="20000"/>
                  <a:lumOff val="8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4" name="Picture 73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7200" y="5900626"/>
              <a:ext cx="79248" cy="160020"/>
            </a:xfrm>
            <a:prstGeom prst="rect">
              <a:avLst/>
            </a:prstGeom>
          </p:spPr>
        </p:pic>
        <p:sp>
          <p:nvSpPr>
            <p:cNvPr id="75" name="Oval 74"/>
            <p:cNvSpPr/>
            <p:nvPr/>
          </p:nvSpPr>
          <p:spPr>
            <a:xfrm>
              <a:off x="2551031" y="5942536"/>
              <a:ext cx="76200" cy="76200"/>
            </a:xfrm>
            <a:prstGeom prst="ellipse">
              <a:avLst/>
            </a:prstGeom>
            <a:solidFill>
              <a:schemeClr val="bg1">
                <a:lumMod val="20000"/>
                <a:lumOff val="80000"/>
              </a:schemeClr>
            </a:solidFill>
            <a:ln>
              <a:solidFill>
                <a:schemeClr val="bg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3498523" y="5942536"/>
              <a:ext cx="76200" cy="76200"/>
            </a:xfrm>
            <a:prstGeom prst="ellipse">
              <a:avLst/>
            </a:prstGeom>
            <a:solidFill>
              <a:schemeClr val="bg1">
                <a:lumMod val="20000"/>
                <a:lumOff val="80000"/>
              </a:schemeClr>
            </a:solidFill>
            <a:ln>
              <a:solidFill>
                <a:schemeClr val="bg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4446015" y="5950997"/>
              <a:ext cx="76200" cy="76200"/>
            </a:xfrm>
            <a:prstGeom prst="ellipse">
              <a:avLst/>
            </a:prstGeom>
            <a:solidFill>
              <a:schemeClr val="bg1">
                <a:lumMod val="20000"/>
                <a:lumOff val="80000"/>
              </a:schemeClr>
            </a:solidFill>
            <a:ln>
              <a:solidFill>
                <a:schemeClr val="bg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8" name="Picture 77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50" y="6062016"/>
              <a:ext cx="402482" cy="136910"/>
            </a:xfrm>
            <a:prstGeom prst="rect">
              <a:avLst/>
            </a:prstGeom>
          </p:spPr>
        </p:pic>
        <p:sp>
          <p:nvSpPr>
            <p:cNvPr id="79" name="Oval 78"/>
            <p:cNvSpPr/>
            <p:nvPr/>
          </p:nvSpPr>
          <p:spPr>
            <a:xfrm>
              <a:off x="1633466" y="5942536"/>
              <a:ext cx="76200" cy="76200"/>
            </a:xfrm>
            <a:prstGeom prst="ellipse">
              <a:avLst/>
            </a:prstGeom>
            <a:solidFill>
              <a:schemeClr val="bg1">
                <a:lumMod val="20000"/>
                <a:lumOff val="80000"/>
              </a:schemeClr>
            </a:solidFill>
            <a:ln>
              <a:solidFill>
                <a:schemeClr val="bg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0" name="Picture 79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8757" y="6056836"/>
              <a:ext cx="402482" cy="136910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6067" y="6052090"/>
              <a:ext cx="402482" cy="136910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6358" y="6047711"/>
              <a:ext cx="402482" cy="136910"/>
            </a:xfrm>
            <a:prstGeom prst="rect">
              <a:avLst/>
            </a:prstGeom>
          </p:spPr>
        </p:pic>
        <p:cxnSp>
          <p:nvCxnSpPr>
            <p:cNvPr id="83" name="Straight Arrow Connector 82"/>
            <p:cNvCxnSpPr/>
            <p:nvPr/>
          </p:nvCxnSpPr>
          <p:spPr>
            <a:xfrm flipH="1">
              <a:off x="4254867" y="4800600"/>
              <a:ext cx="12333" cy="1184274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4" name="Picture 83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9781" y="4769331"/>
              <a:ext cx="394654" cy="121968"/>
            </a:xfrm>
            <a:prstGeom prst="rect">
              <a:avLst/>
            </a:prstGeom>
          </p:spPr>
        </p:pic>
        <p:grpSp>
          <p:nvGrpSpPr>
            <p:cNvPr id="85" name="Group 84"/>
            <p:cNvGrpSpPr/>
            <p:nvPr/>
          </p:nvGrpSpPr>
          <p:grpSpPr>
            <a:xfrm>
              <a:off x="1285265" y="5516101"/>
              <a:ext cx="686850" cy="228507"/>
              <a:chOff x="1285265" y="5516101"/>
              <a:chExt cx="686850" cy="228507"/>
            </a:xfrm>
          </p:grpSpPr>
          <p:pic>
            <p:nvPicPr>
              <p:cNvPr id="96" name="Picture 95"/>
              <p:cNvPicPr>
                <a:picLocks noChangeAspect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5265" y="5516101"/>
                <a:ext cx="348201" cy="228507"/>
              </a:xfrm>
              <a:prstGeom prst="rect">
                <a:avLst/>
              </a:prstGeom>
            </p:spPr>
          </p:pic>
          <p:pic>
            <p:nvPicPr>
              <p:cNvPr id="97" name="Picture 96"/>
              <p:cNvPicPr>
                <a:picLocks noChangeAspect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69838" y="5516101"/>
                <a:ext cx="302277" cy="228507"/>
              </a:xfrm>
              <a:prstGeom prst="rect">
                <a:avLst/>
              </a:prstGeom>
            </p:spPr>
          </p:pic>
        </p:grpSp>
        <p:grpSp>
          <p:nvGrpSpPr>
            <p:cNvPr id="86" name="Group 85"/>
            <p:cNvGrpSpPr/>
            <p:nvPr/>
          </p:nvGrpSpPr>
          <p:grpSpPr>
            <a:xfrm>
              <a:off x="2224858" y="5518107"/>
              <a:ext cx="686850" cy="228507"/>
              <a:chOff x="2211622" y="5508495"/>
              <a:chExt cx="686850" cy="228507"/>
            </a:xfrm>
          </p:grpSpPr>
          <p:pic>
            <p:nvPicPr>
              <p:cNvPr id="94" name="Picture 93"/>
              <p:cNvPicPr>
                <a:picLocks noChangeAspect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1622" y="5508495"/>
                <a:ext cx="348201" cy="228507"/>
              </a:xfrm>
              <a:prstGeom prst="rect">
                <a:avLst/>
              </a:prstGeom>
            </p:spPr>
          </p:pic>
          <p:pic>
            <p:nvPicPr>
              <p:cNvPr id="95" name="Picture 94"/>
              <p:cNvPicPr>
                <a:picLocks noChangeAspect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96195" y="5508495"/>
                <a:ext cx="302277" cy="228507"/>
              </a:xfrm>
              <a:prstGeom prst="rect">
                <a:avLst/>
              </a:prstGeom>
            </p:spPr>
          </p:pic>
        </p:grpSp>
        <p:grpSp>
          <p:nvGrpSpPr>
            <p:cNvPr id="87" name="Group 86"/>
            <p:cNvGrpSpPr/>
            <p:nvPr/>
          </p:nvGrpSpPr>
          <p:grpSpPr>
            <a:xfrm>
              <a:off x="3195040" y="5516100"/>
              <a:ext cx="686850" cy="228507"/>
              <a:chOff x="2211622" y="5508495"/>
              <a:chExt cx="686850" cy="228507"/>
            </a:xfrm>
          </p:grpSpPr>
          <p:pic>
            <p:nvPicPr>
              <p:cNvPr id="92" name="Picture 91"/>
              <p:cNvPicPr>
                <a:picLocks noChangeAspect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1622" y="5508495"/>
                <a:ext cx="348201" cy="228507"/>
              </a:xfrm>
              <a:prstGeom prst="rect">
                <a:avLst/>
              </a:prstGeom>
            </p:spPr>
          </p:pic>
          <p:pic>
            <p:nvPicPr>
              <p:cNvPr id="93" name="Picture 92"/>
              <p:cNvPicPr>
                <a:picLocks noChangeAspect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96195" y="5508495"/>
                <a:ext cx="302277" cy="228507"/>
              </a:xfrm>
              <a:prstGeom prst="rect">
                <a:avLst/>
              </a:prstGeom>
            </p:spPr>
          </p:pic>
        </p:grpSp>
        <p:grpSp>
          <p:nvGrpSpPr>
            <p:cNvPr id="88" name="Group 87"/>
            <p:cNvGrpSpPr/>
            <p:nvPr/>
          </p:nvGrpSpPr>
          <p:grpSpPr>
            <a:xfrm>
              <a:off x="4102590" y="5513119"/>
              <a:ext cx="686850" cy="228507"/>
              <a:chOff x="2211622" y="5508495"/>
              <a:chExt cx="686850" cy="228507"/>
            </a:xfrm>
          </p:grpSpPr>
          <p:pic>
            <p:nvPicPr>
              <p:cNvPr id="90" name="Picture 89"/>
              <p:cNvPicPr>
                <a:picLocks noChangeAspect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1622" y="5508495"/>
                <a:ext cx="348201" cy="228507"/>
              </a:xfrm>
              <a:prstGeom prst="rect">
                <a:avLst/>
              </a:prstGeom>
            </p:spPr>
          </p:pic>
          <p:pic>
            <p:nvPicPr>
              <p:cNvPr id="91" name="Picture 90"/>
              <p:cNvPicPr>
                <a:picLocks noChangeAspect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96195" y="5508495"/>
                <a:ext cx="302277" cy="228507"/>
              </a:xfrm>
              <a:prstGeom prst="rect">
                <a:avLst/>
              </a:prstGeom>
            </p:spPr>
          </p:pic>
        </p:grpSp>
        <p:pic>
          <p:nvPicPr>
            <p:cNvPr id="89" name="Picture 88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8347" y="5725866"/>
              <a:ext cx="453411" cy="49165"/>
            </a:xfrm>
            <a:prstGeom prst="rect">
              <a:avLst/>
            </a:prstGeom>
          </p:spPr>
        </p:pic>
      </p:grpSp>
      <p:cxnSp>
        <p:nvCxnSpPr>
          <p:cNvPr id="14" name="Curved Connector 13"/>
          <p:cNvCxnSpPr>
            <a:stCxn id="56" idx="2"/>
            <a:endCxn id="13" idx="1"/>
          </p:cNvCxnSpPr>
          <p:nvPr/>
        </p:nvCxnSpPr>
        <p:spPr>
          <a:xfrm rot="5400000">
            <a:off x="3229949" y="3461182"/>
            <a:ext cx="1376545" cy="1454691"/>
          </a:xfrm>
          <a:prstGeom prst="curvedConnector3">
            <a:avLst>
              <a:gd name="adj1" fmla="val 50000"/>
            </a:avLst>
          </a:prstGeom>
          <a:ln w="12700">
            <a:solidFill>
              <a:schemeClr val="bg1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Curved Connector 98"/>
          <p:cNvCxnSpPr>
            <a:stCxn id="82" idx="0"/>
            <a:endCxn id="13" idx="1"/>
          </p:cNvCxnSpPr>
          <p:nvPr/>
        </p:nvCxnSpPr>
        <p:spPr>
          <a:xfrm rot="16200000" flipH="1" flipV="1">
            <a:off x="4616349" y="2027450"/>
            <a:ext cx="1423875" cy="4274824"/>
          </a:xfrm>
          <a:prstGeom prst="curvedConnector3">
            <a:avLst>
              <a:gd name="adj1" fmla="val 66822"/>
            </a:avLst>
          </a:prstGeom>
          <a:ln w="12700">
            <a:solidFill>
              <a:schemeClr val="bg1">
                <a:lumMod val="20000"/>
                <a:lumOff val="8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5213966" y="2417583"/>
            <a:ext cx="17587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sparse feedback</a:t>
            </a:r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96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3" grpId="0" animBg="1"/>
      <p:bldP spid="16" grpId="0" animBg="1"/>
      <p:bldP spid="19" grpId="0"/>
      <p:bldP spid="9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D</a:t>
            </a:r>
            <a:r>
              <a:rPr lang="en-US" sz="2000" dirty="0" smtClean="0"/>
              <a:t>eep TAMER agents learn to bowl </a:t>
            </a:r>
            <a:r>
              <a:rPr lang="en-US" sz="2000" b="1" i="1" dirty="0" smtClean="0"/>
              <a:t>fast</a:t>
            </a:r>
            <a:endParaRPr lang="en-US" sz="2000" i="1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Results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February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Warnell | US Army Research Laboratory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7409C-FB85-4B91-9BE2-D2F56A7AB923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018505"/>
            <a:ext cx="5943600" cy="42454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85681" y="2285204"/>
            <a:ext cx="5100943" cy="3534571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39" t="42199" r="1709" b="31775"/>
          <a:stretch/>
        </p:blipFill>
        <p:spPr>
          <a:xfrm>
            <a:off x="6000750" y="3816350"/>
            <a:ext cx="144145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38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3" grpId="0" animBg="1"/>
      <p:bldP spid="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D</a:t>
            </a:r>
            <a:r>
              <a:rPr lang="en-US" sz="2000" dirty="0" smtClean="0"/>
              <a:t>eep TAMER agents bowl at a </a:t>
            </a:r>
            <a:r>
              <a:rPr lang="en-US" sz="2000" b="1" i="1" dirty="0" smtClean="0"/>
              <a:t>super-human</a:t>
            </a:r>
            <a:r>
              <a:rPr lang="en-US" sz="2000" dirty="0" smtClean="0"/>
              <a:t>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Results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February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Warnell | US Army Research Laboratory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7409C-FB85-4B91-9BE2-D2F56A7AB923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09" y="2590800"/>
            <a:ext cx="7846583" cy="280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34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February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Warnell | US Army Research Laboratory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7409C-FB85-4B91-9BE2-D2F56A7AB92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1762791" y="1352550"/>
            <a:ext cx="5618419" cy="7810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>
                <a:solidFill>
                  <a:schemeClr val="tx1"/>
                </a:solidFill>
              </a:rPr>
              <a:t>how can autonomous agents use interactive human feedback to train quickly </a:t>
            </a:r>
            <a:r>
              <a:rPr lang="en-US" b="1" i="1" dirty="0" smtClean="0">
                <a:solidFill>
                  <a:schemeClr val="tx1"/>
                </a:solidFill>
              </a:rPr>
              <a:t>in complex environments</a:t>
            </a:r>
            <a:r>
              <a:rPr lang="en-US" i="1" dirty="0" smtClean="0">
                <a:solidFill>
                  <a:schemeClr val="tx1"/>
                </a:solidFill>
              </a:rPr>
              <a:t>? 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876800" y="2270262"/>
            <a:ext cx="2504410" cy="70882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</a:rPr>
              <a:t>c</a:t>
            </a:r>
            <a:r>
              <a:rPr lang="en-US" i="1" dirty="0" smtClean="0">
                <a:solidFill>
                  <a:schemeClr val="tx1"/>
                </a:solidFill>
              </a:rPr>
              <a:t>an deep learning help?</a:t>
            </a:r>
            <a:endParaRPr lang="en-US" i="1" dirty="0">
              <a:solidFill>
                <a:schemeClr val="tx1"/>
              </a:solidFill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914400" y="3362980"/>
            <a:ext cx="7315200" cy="2818745"/>
            <a:chOff x="914400" y="3362980"/>
            <a:chExt cx="7315200" cy="2818745"/>
          </a:xfrm>
        </p:grpSpPr>
        <p:grpSp>
          <p:nvGrpSpPr>
            <p:cNvPr id="51" name="Group 50"/>
            <p:cNvGrpSpPr/>
            <p:nvPr/>
          </p:nvGrpSpPr>
          <p:grpSpPr>
            <a:xfrm>
              <a:off x="914400" y="4416515"/>
              <a:ext cx="1066800" cy="1323185"/>
              <a:chOff x="2039680" y="2867815"/>
              <a:chExt cx="1066800" cy="1323185"/>
            </a:xfrm>
          </p:grpSpPr>
          <p:pic>
            <p:nvPicPr>
              <p:cNvPr id="112" name="Picture 11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39680" y="2867815"/>
                <a:ext cx="1066800" cy="1066800"/>
              </a:xfrm>
              <a:prstGeom prst="rect">
                <a:avLst/>
              </a:prstGeom>
            </p:spPr>
          </p:pic>
          <p:sp>
            <p:nvSpPr>
              <p:cNvPr id="113" name="TextBox 112"/>
              <p:cNvSpPr txBox="1"/>
              <p:nvPr/>
            </p:nvSpPr>
            <p:spPr>
              <a:xfrm>
                <a:off x="2280660" y="3944779"/>
                <a:ext cx="58483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solidFill>
                      <a:schemeClr val="bg1"/>
                    </a:solidFill>
                  </a:rPr>
                  <a:t>human</a:t>
                </a:r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5316534" y="4397981"/>
              <a:ext cx="2780851" cy="1360252"/>
              <a:chOff x="2934149" y="2214242"/>
              <a:chExt cx="2780851" cy="1360252"/>
            </a:xfrm>
          </p:grpSpPr>
          <p:sp>
            <p:nvSpPr>
              <p:cNvPr id="109" name="Rounded Rectangle 108"/>
              <p:cNvSpPr/>
              <p:nvPr/>
            </p:nvSpPr>
            <p:spPr>
              <a:xfrm>
                <a:off x="2934149" y="2214242"/>
                <a:ext cx="2780851" cy="1360252"/>
              </a:xfrm>
              <a:prstGeom prst="roundRect">
                <a:avLst/>
              </a:prstGeom>
              <a:solidFill>
                <a:schemeClr val="bg1">
                  <a:lumMod val="20000"/>
                  <a:lumOff val="8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 sz="1600" b="1" dirty="0" smtClean="0">
                    <a:solidFill>
                      <a:sysClr val="windowText" lastClr="000000"/>
                    </a:solidFill>
                  </a:rPr>
                  <a:t>agent</a:t>
                </a:r>
                <a:endParaRPr lang="en-US" sz="1200" b="1" dirty="0" smtClean="0">
                  <a:solidFill>
                    <a:sysClr val="windowText" lastClr="000000"/>
                  </a:solidFill>
                </a:endParaRPr>
              </a:p>
              <a:p>
                <a:pPr algn="ctr"/>
                <a:endParaRPr lang="en-US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0" name="Rounded Rectangle 109"/>
              <p:cNvSpPr/>
              <p:nvPr/>
            </p:nvSpPr>
            <p:spPr>
              <a:xfrm>
                <a:off x="4209217" y="2770308"/>
                <a:ext cx="1331223" cy="537131"/>
              </a:xfrm>
              <a:prstGeom prst="roundRect">
                <a:avLst/>
              </a:prstGeom>
              <a:solidFill>
                <a:schemeClr val="bg1">
                  <a:lumMod val="20000"/>
                  <a:lumOff val="8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chemeClr val="tx1"/>
                    </a:solidFill>
                  </a:rPr>
                  <a:t>predictive model of human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1" name="Rounded Rectangle 110"/>
              <p:cNvSpPr/>
              <p:nvPr/>
            </p:nvSpPr>
            <p:spPr>
              <a:xfrm>
                <a:off x="3030663" y="3105073"/>
                <a:ext cx="1048314" cy="381794"/>
              </a:xfrm>
              <a:prstGeom prst="roundRect">
                <a:avLst/>
              </a:prstGeom>
              <a:solidFill>
                <a:schemeClr val="bg1">
                  <a:lumMod val="20000"/>
                  <a:lumOff val="8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chemeClr val="tx1"/>
                    </a:solidFill>
                  </a:rPr>
                  <a:t>policy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1431131" y="3895022"/>
              <a:ext cx="5300663" cy="521493"/>
              <a:chOff x="2128645" y="2274094"/>
              <a:chExt cx="5300663" cy="521493"/>
            </a:xfrm>
          </p:grpSpPr>
          <p:cxnSp>
            <p:nvCxnSpPr>
              <p:cNvPr id="106" name="Straight Connector 105"/>
              <p:cNvCxnSpPr>
                <a:stCxn id="112" idx="0"/>
              </p:cNvCxnSpPr>
              <p:nvPr/>
            </p:nvCxnSpPr>
            <p:spPr>
              <a:xfrm flipV="1">
                <a:off x="2145314" y="2286001"/>
                <a:ext cx="0" cy="509586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/>
              <p:nvPr/>
            </p:nvCxnSpPr>
            <p:spPr>
              <a:xfrm flipV="1">
                <a:off x="2128645" y="2293672"/>
                <a:ext cx="5300663" cy="11904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Arrow Connector 107"/>
              <p:cNvCxnSpPr>
                <a:endCxn id="109" idx="0"/>
              </p:cNvCxnSpPr>
              <p:nvPr/>
            </p:nvCxnSpPr>
            <p:spPr>
              <a:xfrm flipH="1">
                <a:off x="7404474" y="2274094"/>
                <a:ext cx="6920" cy="502959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4" name="TextBox 53"/>
            <p:cNvSpPr txBox="1"/>
            <p:nvPr/>
          </p:nvSpPr>
          <p:spPr>
            <a:xfrm>
              <a:off x="2367654" y="3362980"/>
              <a:ext cx="15312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chemeClr val="bg1"/>
                  </a:solidFill>
                </a:rPr>
                <a:t>TAMER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1" t="62977" r="82144" b="16030"/>
            <a:stretch/>
          </p:blipFill>
          <p:spPr>
            <a:xfrm>
              <a:off x="7772400" y="3906928"/>
              <a:ext cx="457200" cy="685800"/>
            </a:xfrm>
            <a:prstGeom prst="rect">
              <a:avLst/>
            </a:prstGeom>
          </p:spPr>
        </p:pic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71665" y="4718887"/>
              <a:ext cx="1094239" cy="718440"/>
            </a:xfrm>
            <a:prstGeom prst="rect">
              <a:avLst/>
            </a:prstGeom>
          </p:spPr>
        </p:pic>
        <p:sp>
          <p:nvSpPr>
            <p:cNvPr id="98" name="Rounded Rectangle 97"/>
            <p:cNvSpPr/>
            <p:nvPr/>
          </p:nvSpPr>
          <p:spPr>
            <a:xfrm>
              <a:off x="4038600" y="4866017"/>
              <a:ext cx="1066800" cy="424181"/>
            </a:xfrm>
            <a:prstGeom prst="roundRect">
              <a:avLst/>
            </a:prstGeom>
            <a:solidFill>
              <a:schemeClr val="bg1">
                <a:lumMod val="20000"/>
                <a:lumOff val="8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feature extraction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99" name="Straight Arrow Connector 98"/>
            <p:cNvCxnSpPr>
              <a:stCxn id="97" idx="3"/>
              <a:endCxn id="98" idx="1"/>
            </p:cNvCxnSpPr>
            <p:nvPr/>
          </p:nvCxnSpPr>
          <p:spPr>
            <a:xfrm>
              <a:off x="3765904" y="5078107"/>
              <a:ext cx="272696" cy="1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>
              <a:stCxn id="98" idx="3"/>
              <a:endCxn id="109" idx="1"/>
            </p:cNvCxnSpPr>
            <p:nvPr/>
          </p:nvCxnSpPr>
          <p:spPr>
            <a:xfrm flipV="1">
              <a:off x="5105400" y="5078107"/>
              <a:ext cx="211134" cy="1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/>
            <p:cNvSpPr txBox="1"/>
            <p:nvPr/>
          </p:nvSpPr>
          <p:spPr>
            <a:xfrm>
              <a:off x="2671664" y="5498434"/>
              <a:ext cx="10942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</a:rPr>
                <a:t>environment</a:t>
              </a:r>
            </a:p>
          </p:txBody>
        </p:sp>
        <p:grpSp>
          <p:nvGrpSpPr>
            <p:cNvPr id="102" name="Group 101"/>
            <p:cNvGrpSpPr/>
            <p:nvPr/>
          </p:nvGrpSpPr>
          <p:grpSpPr>
            <a:xfrm>
              <a:off x="3202781" y="5744655"/>
              <a:ext cx="3521869" cy="437070"/>
              <a:chOff x="3202781" y="5744655"/>
              <a:chExt cx="3521869" cy="437070"/>
            </a:xfrm>
          </p:grpSpPr>
          <p:cxnSp>
            <p:nvCxnSpPr>
              <p:cNvPr id="103" name="Straight Connector 102"/>
              <p:cNvCxnSpPr>
                <a:endCxn id="109" idx="2"/>
              </p:cNvCxnSpPr>
              <p:nvPr/>
            </p:nvCxnSpPr>
            <p:spPr>
              <a:xfrm flipV="1">
                <a:off x="6706960" y="5758233"/>
                <a:ext cx="0" cy="423492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/>
              <p:cNvCxnSpPr/>
              <p:nvPr/>
            </p:nvCxnSpPr>
            <p:spPr>
              <a:xfrm>
                <a:off x="3202781" y="6162675"/>
                <a:ext cx="3521869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Arrow Connector 104"/>
              <p:cNvCxnSpPr>
                <a:endCxn id="101" idx="2"/>
              </p:cNvCxnSpPr>
              <p:nvPr/>
            </p:nvCxnSpPr>
            <p:spPr>
              <a:xfrm flipV="1">
                <a:off x="3217069" y="5744655"/>
                <a:ext cx="1715" cy="437070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4" name="Group 113"/>
          <p:cNvGrpSpPr/>
          <p:nvPr/>
        </p:nvGrpSpPr>
        <p:grpSpPr>
          <a:xfrm>
            <a:off x="912160" y="3360420"/>
            <a:ext cx="7315200" cy="2818320"/>
            <a:chOff x="912160" y="304800"/>
            <a:chExt cx="7315200" cy="2818320"/>
          </a:xfrm>
        </p:grpSpPr>
        <p:grpSp>
          <p:nvGrpSpPr>
            <p:cNvPr id="115" name="Group 114"/>
            <p:cNvGrpSpPr/>
            <p:nvPr/>
          </p:nvGrpSpPr>
          <p:grpSpPr>
            <a:xfrm>
              <a:off x="912160" y="1358335"/>
              <a:ext cx="1066800" cy="1323185"/>
              <a:chOff x="2039680" y="2867815"/>
              <a:chExt cx="1066800" cy="1323185"/>
            </a:xfrm>
          </p:grpSpPr>
          <p:pic>
            <p:nvPicPr>
              <p:cNvPr id="136" name="Picture 13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39680" y="2867815"/>
                <a:ext cx="1066800" cy="1066800"/>
              </a:xfrm>
              <a:prstGeom prst="rect">
                <a:avLst/>
              </a:prstGeom>
            </p:spPr>
          </p:pic>
          <p:sp>
            <p:nvSpPr>
              <p:cNvPr id="137" name="TextBox 136"/>
              <p:cNvSpPr txBox="1"/>
              <p:nvPr/>
            </p:nvSpPr>
            <p:spPr>
              <a:xfrm>
                <a:off x="2280660" y="3944779"/>
                <a:ext cx="58483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solidFill>
                      <a:schemeClr val="bg1"/>
                    </a:solidFill>
                  </a:rPr>
                  <a:t>human</a:t>
                </a:r>
              </a:p>
            </p:txBody>
          </p:sp>
        </p:grpSp>
        <p:grpSp>
          <p:nvGrpSpPr>
            <p:cNvPr id="116" name="Group 115"/>
            <p:cNvGrpSpPr/>
            <p:nvPr/>
          </p:nvGrpSpPr>
          <p:grpSpPr>
            <a:xfrm>
              <a:off x="5314294" y="1339801"/>
              <a:ext cx="2780851" cy="1360252"/>
              <a:chOff x="2934149" y="2214242"/>
              <a:chExt cx="2780851" cy="1360252"/>
            </a:xfrm>
          </p:grpSpPr>
          <p:sp>
            <p:nvSpPr>
              <p:cNvPr id="134" name="Rounded Rectangle 133"/>
              <p:cNvSpPr/>
              <p:nvPr/>
            </p:nvSpPr>
            <p:spPr>
              <a:xfrm>
                <a:off x="2934149" y="2214242"/>
                <a:ext cx="2780851" cy="1360252"/>
              </a:xfrm>
              <a:prstGeom prst="roundRect">
                <a:avLst/>
              </a:prstGeom>
              <a:solidFill>
                <a:schemeClr val="bg1">
                  <a:lumMod val="20000"/>
                  <a:lumOff val="8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 sz="1600" b="1" dirty="0" smtClean="0">
                    <a:solidFill>
                      <a:sysClr val="windowText" lastClr="000000"/>
                    </a:solidFill>
                  </a:rPr>
                  <a:t>agent</a:t>
                </a:r>
                <a:endParaRPr lang="en-US" sz="1200" b="1" dirty="0" smtClean="0">
                  <a:solidFill>
                    <a:sysClr val="windowText" lastClr="000000"/>
                  </a:solidFill>
                </a:endParaRPr>
              </a:p>
              <a:p>
                <a:pPr algn="ctr"/>
                <a:endParaRPr lang="en-US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5" name="Rounded Rectangle 134"/>
              <p:cNvSpPr/>
              <p:nvPr/>
            </p:nvSpPr>
            <p:spPr>
              <a:xfrm>
                <a:off x="3030663" y="3105073"/>
                <a:ext cx="1048314" cy="381794"/>
              </a:xfrm>
              <a:prstGeom prst="roundRect">
                <a:avLst/>
              </a:prstGeom>
              <a:solidFill>
                <a:schemeClr val="bg1">
                  <a:lumMod val="20000"/>
                  <a:lumOff val="8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chemeClr val="tx1"/>
                    </a:solidFill>
                  </a:rPr>
                  <a:t>policy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17" name="Group 116"/>
            <p:cNvGrpSpPr/>
            <p:nvPr/>
          </p:nvGrpSpPr>
          <p:grpSpPr>
            <a:xfrm>
              <a:off x="1428891" y="836842"/>
              <a:ext cx="5300663" cy="521493"/>
              <a:chOff x="2128645" y="2274094"/>
              <a:chExt cx="5300663" cy="521493"/>
            </a:xfrm>
          </p:grpSpPr>
          <p:cxnSp>
            <p:nvCxnSpPr>
              <p:cNvPr id="131" name="Straight Connector 130"/>
              <p:cNvCxnSpPr>
                <a:stCxn id="136" idx="0"/>
              </p:cNvCxnSpPr>
              <p:nvPr/>
            </p:nvCxnSpPr>
            <p:spPr>
              <a:xfrm flipV="1">
                <a:off x="2145314" y="2286001"/>
                <a:ext cx="0" cy="509586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/>
              <p:nvPr/>
            </p:nvCxnSpPr>
            <p:spPr>
              <a:xfrm flipV="1">
                <a:off x="2128645" y="2293672"/>
                <a:ext cx="5300663" cy="11904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Arrow Connector 132"/>
              <p:cNvCxnSpPr>
                <a:endCxn id="134" idx="0"/>
              </p:cNvCxnSpPr>
              <p:nvPr/>
            </p:nvCxnSpPr>
            <p:spPr>
              <a:xfrm flipH="1">
                <a:off x="7404474" y="2274094"/>
                <a:ext cx="6920" cy="502959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8" name="TextBox 117"/>
            <p:cNvSpPr txBox="1"/>
            <p:nvPr/>
          </p:nvSpPr>
          <p:spPr>
            <a:xfrm>
              <a:off x="1445560" y="304800"/>
              <a:ext cx="23083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chemeClr val="bg1"/>
                  </a:solidFill>
                </a:rPr>
                <a:t>Deep TAMER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  <p:pic>
          <p:nvPicPr>
            <p:cNvPr id="119" name="Picture 11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1" t="62977" r="82144" b="16030"/>
            <a:stretch/>
          </p:blipFill>
          <p:spPr>
            <a:xfrm>
              <a:off x="7770160" y="848748"/>
              <a:ext cx="457200" cy="685800"/>
            </a:xfrm>
            <a:prstGeom prst="rect">
              <a:avLst/>
            </a:prstGeom>
          </p:spPr>
        </p:pic>
        <p:pic>
          <p:nvPicPr>
            <p:cNvPr id="120" name="Picture 1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69425" y="1660707"/>
              <a:ext cx="1094239" cy="718440"/>
            </a:xfrm>
            <a:prstGeom prst="rect">
              <a:avLst/>
            </a:prstGeom>
          </p:spPr>
        </p:pic>
        <p:cxnSp>
          <p:nvCxnSpPr>
            <p:cNvPr id="121" name="Straight Arrow Connector 120"/>
            <p:cNvCxnSpPr>
              <a:stCxn id="120" idx="3"/>
              <a:endCxn id="134" idx="1"/>
            </p:cNvCxnSpPr>
            <p:nvPr/>
          </p:nvCxnSpPr>
          <p:spPr>
            <a:xfrm>
              <a:off x="3763664" y="2019927"/>
              <a:ext cx="1550630" cy="0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TextBox 121"/>
            <p:cNvSpPr txBox="1"/>
            <p:nvPr/>
          </p:nvSpPr>
          <p:spPr>
            <a:xfrm>
              <a:off x="2669424" y="2440254"/>
              <a:ext cx="10942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</a:rPr>
                <a:t>environment</a:t>
              </a:r>
            </a:p>
          </p:txBody>
        </p:sp>
        <p:grpSp>
          <p:nvGrpSpPr>
            <p:cNvPr id="123" name="Group 122"/>
            <p:cNvGrpSpPr/>
            <p:nvPr/>
          </p:nvGrpSpPr>
          <p:grpSpPr>
            <a:xfrm>
              <a:off x="5575012" y="1787347"/>
              <a:ext cx="2273255" cy="312753"/>
              <a:chOff x="588767" y="2719348"/>
              <a:chExt cx="6715003" cy="970570"/>
            </a:xfrm>
          </p:grpSpPr>
          <p:pic>
            <p:nvPicPr>
              <p:cNvPr id="128" name="Picture 12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8767" y="2846989"/>
                <a:ext cx="4464834" cy="842929"/>
              </a:xfrm>
              <a:prstGeom prst="rect">
                <a:avLst/>
              </a:prstGeom>
            </p:spPr>
          </p:pic>
          <p:sp>
            <p:nvSpPr>
              <p:cNvPr id="129" name="TextBox 128"/>
              <p:cNvSpPr txBox="1"/>
              <p:nvPr/>
            </p:nvSpPr>
            <p:spPr>
              <a:xfrm>
                <a:off x="5015502" y="2719348"/>
                <a:ext cx="685799" cy="9551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+</a:t>
                </a:r>
                <a:endParaRPr lang="en-US" sz="1400" b="1" dirty="0"/>
              </a:p>
            </p:txBody>
          </p:sp>
          <p:pic>
            <p:nvPicPr>
              <p:cNvPr id="130" name="Picture 12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5470" y="2839369"/>
                <a:ext cx="1638300" cy="841879"/>
              </a:xfrm>
              <a:prstGeom prst="rect">
                <a:avLst/>
              </a:prstGeom>
            </p:spPr>
          </p:pic>
        </p:grpSp>
        <p:sp>
          <p:nvSpPr>
            <p:cNvPr id="124" name="Flowchart: Magnetic Disk 123"/>
            <p:cNvSpPr/>
            <p:nvPr/>
          </p:nvSpPr>
          <p:spPr>
            <a:xfrm>
              <a:off x="3807760" y="389472"/>
              <a:ext cx="965573" cy="881420"/>
            </a:xfrm>
            <a:prstGeom prst="flowChartMagneticDisk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tx2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>
                  <a:solidFill>
                    <a:schemeClr val="tx1"/>
                  </a:solidFill>
                </a:rPr>
                <a:t>feedback replay</a:t>
              </a:r>
            </a:p>
            <a:p>
              <a:pPr algn="ctr"/>
              <a:r>
                <a:rPr lang="en-US" sz="800" dirty="0" smtClean="0">
                  <a:solidFill>
                    <a:schemeClr val="tx1"/>
                  </a:solidFill>
                </a:rPr>
                <a:t>buffer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cxnSp>
          <p:nvCxnSpPr>
            <p:cNvPr id="125" name="Straight Connector 124"/>
            <p:cNvCxnSpPr/>
            <p:nvPr/>
          </p:nvCxnSpPr>
          <p:spPr>
            <a:xfrm flipV="1">
              <a:off x="6704579" y="2699628"/>
              <a:ext cx="0" cy="42349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>
              <a:off x="3200400" y="3104070"/>
              <a:ext cx="3521869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Arrow Connector 126"/>
            <p:cNvCxnSpPr/>
            <p:nvPr/>
          </p:nvCxnSpPr>
          <p:spPr>
            <a:xfrm flipV="1">
              <a:off x="3214688" y="2686050"/>
              <a:ext cx="1715" cy="43707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62765"/>
            <a:ext cx="6096000" cy="435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449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349604" y="1295400"/>
            <a:ext cx="4180097" cy="5029200"/>
          </a:xfrm>
        </p:spPr>
        <p:txBody>
          <a:bodyPr>
            <a:normAutofit fontScale="77500" lnSpcReduction="2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sz="1200" dirty="0" smtClean="0"/>
          </a:p>
          <a:p>
            <a:pPr marL="0" indent="0">
              <a:buNone/>
            </a:pPr>
            <a:r>
              <a:rPr lang="en-US" sz="1500" b="0" dirty="0" smtClean="0"/>
              <a:t>Garrett Warnell</a:t>
            </a:r>
          </a:p>
          <a:p>
            <a:pPr marL="0" indent="0">
              <a:buNone/>
            </a:pPr>
            <a:r>
              <a:rPr lang="en-US" sz="1500" b="0" dirty="0" smtClean="0"/>
              <a:t>US Army Research Laboratory</a:t>
            </a:r>
          </a:p>
          <a:p>
            <a:pPr marL="0" indent="0">
              <a:buNone/>
            </a:pPr>
            <a:r>
              <a:rPr lang="en-US" sz="1500" b="0" dirty="0" smtClean="0"/>
              <a:t>garrett.a.warnell.civ@mail.mil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Warnell | US Army Research Laboratory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7409C-FB85-4B91-9BE2-D2F56A7AB92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February 2018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349604" y="33528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thanks!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63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February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Warnell | US Army Research Laboratory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7409C-FB85-4B91-9BE2-D2F56A7AB92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000" b="1" dirty="0" smtClean="0"/>
              <a:t>environment: </a:t>
            </a:r>
            <a:r>
              <a:rPr lang="en-US" sz="2000" dirty="0" smtClean="0"/>
              <a:t>Atari Bowling</a:t>
            </a:r>
          </a:p>
          <a:p>
            <a:pPr marL="0" indent="0">
              <a:buNone/>
            </a:pPr>
            <a:r>
              <a:rPr lang="en-US" sz="2000" b="1" dirty="0"/>
              <a:t>	</a:t>
            </a:r>
            <a:r>
              <a:rPr lang="en-US" sz="1500" b="1" dirty="0" smtClean="0"/>
              <a:t>states: </a:t>
            </a:r>
            <a:r>
              <a:rPr lang="en-US" sz="1500" dirty="0" smtClean="0"/>
              <a:t>2 consecutive frames (dimension 160x160x2 = ~50k)</a:t>
            </a:r>
          </a:p>
          <a:p>
            <a:pPr marL="0" indent="0">
              <a:buNone/>
            </a:pPr>
            <a:r>
              <a:rPr lang="en-US" sz="1500" b="1" dirty="0"/>
              <a:t>	</a:t>
            </a:r>
            <a:r>
              <a:rPr lang="en-US" sz="1500" b="1" dirty="0" smtClean="0"/>
              <a:t>actions: </a:t>
            </a:r>
            <a:r>
              <a:rPr lang="en-US" sz="1500" dirty="0" smtClean="0"/>
              <a:t>{do nothing, move up, move down, throw ball}</a:t>
            </a:r>
          </a:p>
          <a:p>
            <a:pPr marL="0" indent="0">
              <a:buNone/>
            </a:pPr>
            <a:endParaRPr lang="en-US" sz="1500" b="1" dirty="0" smtClean="0"/>
          </a:p>
          <a:p>
            <a:pPr marL="0" indent="0">
              <a:buNone/>
            </a:pPr>
            <a:endParaRPr lang="en-US" sz="1500" b="1" dirty="0"/>
          </a:p>
          <a:p>
            <a:pPr marL="0" indent="0">
              <a:buNone/>
            </a:pPr>
            <a:endParaRPr lang="en-US" sz="1500" b="1" dirty="0" smtClean="0"/>
          </a:p>
          <a:p>
            <a:pPr marL="0" indent="0">
              <a:buNone/>
            </a:pPr>
            <a:endParaRPr lang="en-US" sz="1500" b="1" dirty="0"/>
          </a:p>
          <a:p>
            <a:pPr marL="0" indent="0">
              <a:buNone/>
            </a:pPr>
            <a:r>
              <a:rPr lang="en-US" sz="2000" b="1" dirty="0" smtClean="0"/>
              <a:t>methods analyzed:</a:t>
            </a:r>
          </a:p>
          <a:p>
            <a:pPr marL="0" indent="0">
              <a:buNone/>
            </a:pPr>
            <a:r>
              <a:rPr lang="en-US" sz="2000" b="1" dirty="0"/>
              <a:t>	</a:t>
            </a:r>
            <a:r>
              <a:rPr lang="en-US" sz="1500" b="1" dirty="0" smtClean="0"/>
              <a:t>critique: </a:t>
            </a:r>
            <a:r>
              <a:rPr lang="en-US" sz="1500" dirty="0" smtClean="0"/>
              <a:t>TAMER</a:t>
            </a:r>
            <a:r>
              <a:rPr lang="en-US" sz="1500" b="1" dirty="0" smtClean="0"/>
              <a:t> </a:t>
            </a:r>
            <a:r>
              <a:rPr lang="en-US" sz="1500" dirty="0" smtClean="0"/>
              <a:t>(linear model), Deep TAMER</a:t>
            </a:r>
          </a:p>
          <a:p>
            <a:pPr marL="0" indent="0">
              <a:buNone/>
            </a:pPr>
            <a:r>
              <a:rPr lang="en-US" sz="1500" dirty="0"/>
              <a:t>	</a:t>
            </a:r>
            <a:r>
              <a:rPr lang="en-US" sz="1500" b="1" dirty="0" smtClean="0"/>
              <a:t>demonstration: </a:t>
            </a:r>
            <a:r>
              <a:rPr lang="en-US" sz="1500" dirty="0" err="1" smtClean="0"/>
              <a:t>DQfD</a:t>
            </a:r>
            <a:r>
              <a:rPr lang="en-US" sz="1500" dirty="0" smtClean="0"/>
              <a:t> (Hester et al., 2017)</a:t>
            </a:r>
          </a:p>
          <a:p>
            <a:pPr marL="0" indent="0">
              <a:buNone/>
            </a:pPr>
            <a:r>
              <a:rPr lang="en-US" sz="1500" b="1" dirty="0" smtClean="0"/>
              <a:t>	reinforcement learning: </a:t>
            </a:r>
            <a:r>
              <a:rPr lang="en-US" sz="1500" dirty="0" smtClean="0"/>
              <a:t>Double-DQN, A3C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 smtClean="0"/>
              <a:t>TAMER training:</a:t>
            </a:r>
          </a:p>
          <a:p>
            <a:pPr marL="0" indent="0">
              <a:buNone/>
            </a:pPr>
            <a:r>
              <a:rPr lang="en-US" sz="2000" b="1" dirty="0"/>
              <a:t>	</a:t>
            </a:r>
            <a:r>
              <a:rPr lang="en-US" sz="1500" dirty="0" smtClean="0"/>
              <a:t>9 humans</a:t>
            </a:r>
          </a:p>
          <a:p>
            <a:pPr marL="0" indent="0">
              <a:buNone/>
            </a:pPr>
            <a:r>
              <a:rPr lang="en-US" sz="1500" b="1" dirty="0"/>
              <a:t>	</a:t>
            </a:r>
            <a:r>
              <a:rPr lang="en-US" sz="1500" dirty="0" smtClean="0"/>
              <a:t>play + 10-minute practice training</a:t>
            </a:r>
          </a:p>
          <a:p>
            <a:pPr marL="0" indent="0">
              <a:buNone/>
            </a:pPr>
            <a:r>
              <a:rPr lang="en-US" sz="1500" dirty="0"/>
              <a:t>	</a:t>
            </a:r>
            <a:r>
              <a:rPr lang="en-US" sz="1500" dirty="0" smtClean="0"/>
              <a:t>15-minute training</a:t>
            </a:r>
            <a:endParaRPr lang="en-US" sz="1500" b="1" dirty="0" smtClean="0"/>
          </a:p>
          <a:p>
            <a:pPr marL="0" indent="0">
              <a:buNone/>
            </a:pPr>
            <a:r>
              <a:rPr lang="en-US" sz="2000" b="1" dirty="0"/>
              <a:t>	</a:t>
            </a:r>
            <a:endParaRPr lang="en-US" sz="2000" b="1" dirty="0" smtClean="0"/>
          </a:p>
        </p:txBody>
      </p:sp>
      <p:pic>
        <p:nvPicPr>
          <p:cNvPr id="9" name="Picture 2" descr="https://j.gifs.com/pQkVg1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417638"/>
            <a:ext cx="2004132" cy="128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6781800" y="4267200"/>
            <a:ext cx="1541069" cy="1729036"/>
            <a:chOff x="6781800" y="4267200"/>
            <a:chExt cx="1541069" cy="172903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32892" y="4575529"/>
              <a:ext cx="1089977" cy="142070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81800" y="4267200"/>
              <a:ext cx="1103994" cy="143301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14262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95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/>
              <a:t>learning from demonstration </a:t>
            </a:r>
            <a:r>
              <a:rPr lang="en-US" sz="2400" b="1" dirty="0" smtClean="0"/>
              <a:t>(e.g., Argall et al., 2009)</a:t>
            </a:r>
          </a:p>
          <a:p>
            <a:pPr marL="457200" lvl="1" indent="0">
              <a:buNone/>
            </a:pPr>
            <a:r>
              <a:rPr lang="en-US" sz="2000" dirty="0" smtClean="0"/>
              <a:t>requires a demonstrator</a:t>
            </a:r>
          </a:p>
          <a:p>
            <a:pPr marL="457200" lvl="1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400" b="1" dirty="0" smtClean="0"/>
          </a:p>
          <a:p>
            <a:pPr marL="0" indent="0">
              <a:buNone/>
            </a:pPr>
            <a:r>
              <a:rPr lang="en-US" sz="2400" b="1" dirty="0" smtClean="0"/>
              <a:t>manual reward shaping (e.g., Ng et al., 1999)</a:t>
            </a:r>
            <a:endParaRPr lang="en-US" sz="2400" b="1" dirty="0"/>
          </a:p>
          <a:p>
            <a:pPr marL="457200" lvl="1" indent="0">
              <a:buNone/>
            </a:pPr>
            <a:r>
              <a:rPr lang="en-US" sz="2000" dirty="0" smtClean="0"/>
              <a:t>influence achieved through expert knowledge only, communication to agent is cumbersome</a:t>
            </a:r>
          </a:p>
          <a:p>
            <a:pPr marL="457200" lvl="1" indent="0">
              <a:buNone/>
            </a:pPr>
            <a:endParaRPr lang="en-US" sz="2000" dirty="0" smtClean="0"/>
          </a:p>
          <a:p>
            <a:pPr marL="457200" lvl="1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400" b="1" dirty="0"/>
              <a:t>TAMER (e.g., Knox and Stone, 2009)</a:t>
            </a:r>
          </a:p>
          <a:p>
            <a:pPr marL="457200" lvl="1" indent="0">
              <a:buNone/>
            </a:pPr>
            <a:r>
              <a:rPr lang="en-US" sz="2000" dirty="0" smtClean="0"/>
              <a:t>high-dimensional state spaces only with hand-crafted features</a:t>
            </a:r>
          </a:p>
          <a:p>
            <a:pPr marL="457200" lvl="1" indent="0">
              <a:buNone/>
            </a:pPr>
            <a:endParaRPr lang="en-US" sz="2000" dirty="0" smtClean="0"/>
          </a:p>
          <a:p>
            <a:pPr marL="57150" indent="0">
              <a:buNone/>
            </a:pPr>
            <a:endParaRPr lang="en-US" sz="2400" b="1" dirty="0" smtClean="0"/>
          </a:p>
          <a:p>
            <a:pPr marL="457200" lvl="1" indent="0">
              <a:buNone/>
            </a:pPr>
            <a:endParaRPr lang="en-US" sz="2000" b="1" dirty="0" smtClean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Warnell | US Army Research Laboratory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7409C-FB85-4B91-9BE2-D2F56A7AB92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February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390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credit assignment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February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Warnell | US Army Research Laboratory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7409C-FB85-4B91-9BE2-D2F56A7AB923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538" y="1447800"/>
            <a:ext cx="5772924" cy="4555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53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Interactive Agent Shaping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smtClean="0"/>
              <a:t>motivation:</a:t>
            </a:r>
            <a:r>
              <a:rPr lang="en-US" sz="2000" dirty="0"/>
              <a:t> </a:t>
            </a:r>
            <a:r>
              <a:rPr lang="en-US" sz="2000" dirty="0" smtClean="0"/>
              <a:t>many autonomous agents currently learn very </a:t>
            </a:r>
            <a:r>
              <a:rPr lang="en-US" sz="2000" i="1" dirty="0" smtClean="0"/>
              <a:t>slowly</a:t>
            </a:r>
          </a:p>
          <a:p>
            <a:pPr marL="0" indent="0">
              <a:buNone/>
            </a:pPr>
            <a:r>
              <a:rPr lang="en-US" sz="2000" b="1" dirty="0" smtClean="0"/>
              <a:t>inspiration: </a:t>
            </a:r>
            <a:r>
              <a:rPr lang="en-US" sz="2000" dirty="0" smtClean="0"/>
              <a:t>human instruction can speed things up</a:t>
            </a:r>
            <a:endParaRPr lang="en-US" sz="2000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Warnell | US Army Research Laboratory</a:t>
            </a:r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7409C-FB85-4B91-9BE2-D2F56A7AB92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February 2018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145793" y="2640492"/>
            <a:ext cx="6852414" cy="3226908"/>
            <a:chOff x="1145793" y="2640492"/>
            <a:chExt cx="6852414" cy="322690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917"/>
            <a:stretch/>
          </p:blipFill>
          <p:spPr>
            <a:xfrm>
              <a:off x="1145793" y="3621942"/>
              <a:ext cx="6852414" cy="2245458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1676400" y="3378104"/>
              <a:ext cx="1524000" cy="10175"/>
            </a:xfrm>
            <a:prstGeom prst="line">
              <a:avLst/>
            </a:prstGeom>
            <a:ln w="38100">
              <a:solidFill>
                <a:srgbClr val="FFFF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1422862" y="2640492"/>
              <a:ext cx="20296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FFFF00"/>
                  </a:solidFill>
                </a:rPr>
                <a:t>50M frames, or</a:t>
              </a:r>
            </a:p>
            <a:p>
              <a:pPr algn="ctr"/>
              <a:r>
                <a:rPr lang="en-US" dirty="0" smtClean="0">
                  <a:solidFill>
                    <a:srgbClr val="FFFF00"/>
                  </a:solidFill>
                </a:rPr>
                <a:t>~4 days @ 30fps!</a:t>
              </a:r>
              <a:endParaRPr lang="en-US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065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oh yeah win GIF by Beeld en Geluid Lab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5006" y="2671584"/>
            <a:ext cx="3767896" cy="301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024436"/>
            <a:ext cx="2279909" cy="23086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Interactive Agent Shaping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smtClean="0"/>
              <a:t>goal: </a:t>
            </a:r>
            <a:r>
              <a:rPr lang="en-US" sz="2000" dirty="0" smtClean="0"/>
              <a:t>agents that </a:t>
            </a:r>
            <a:r>
              <a:rPr lang="en-US" sz="2000" i="1" dirty="0" smtClean="0"/>
              <a:t>quickly</a:t>
            </a:r>
            <a:r>
              <a:rPr lang="en-US" sz="2000" dirty="0" smtClean="0"/>
              <a:t> learn effective policies using real-time, interactive, human </a:t>
            </a:r>
            <a:r>
              <a:rPr lang="en-US" sz="2000" i="1" dirty="0" smtClean="0"/>
              <a:t>critique</a:t>
            </a:r>
            <a:endParaRPr lang="en-US" sz="2000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Warnell | US Army Research Laboratory</a:t>
            </a:r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7409C-FB85-4B91-9BE2-D2F56A7AB92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February 2018</a:t>
            </a:r>
            <a:endParaRPr lang="en-US" dirty="0"/>
          </a:p>
        </p:txBody>
      </p:sp>
      <p:pic>
        <p:nvPicPr>
          <p:cNvPr id="3074" name="Picture 2" descr="bowling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654" y="2671585"/>
            <a:ext cx="4038600" cy="3014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12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Central Question</a:t>
            </a:r>
            <a:endParaRPr lang="en-US" dirty="0"/>
          </a:p>
        </p:txBody>
      </p:sp>
      <p:sp>
        <p:nvSpPr>
          <p:cNvPr id="65" name="Rounded Rectangle 64"/>
          <p:cNvSpPr/>
          <p:nvPr/>
        </p:nvSpPr>
        <p:spPr>
          <a:xfrm>
            <a:off x="1762791" y="1352550"/>
            <a:ext cx="5618419" cy="78105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>
                <a:solidFill>
                  <a:schemeClr val="tx1"/>
                </a:solidFill>
              </a:rPr>
              <a:t>how can autonomous agents use interactive human feedback to train quickly </a:t>
            </a:r>
            <a:r>
              <a:rPr lang="en-US" b="1" i="1" dirty="0" smtClean="0">
                <a:solidFill>
                  <a:schemeClr val="tx1"/>
                </a:solidFill>
              </a:rPr>
              <a:t>in complex environments</a:t>
            </a:r>
            <a:r>
              <a:rPr lang="en-US" i="1" dirty="0" smtClean="0">
                <a:solidFill>
                  <a:schemeClr val="tx1"/>
                </a:solidFill>
              </a:rPr>
              <a:t>? 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71" name="Rounded Rectangle 70"/>
          <p:cNvSpPr/>
          <p:nvPr/>
        </p:nvSpPr>
        <p:spPr>
          <a:xfrm>
            <a:off x="4876800" y="2270262"/>
            <a:ext cx="2504410" cy="708824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>
                <a:solidFill>
                  <a:schemeClr val="tx1"/>
                </a:solidFill>
              </a:rPr>
              <a:t>c</a:t>
            </a:r>
            <a:r>
              <a:rPr lang="en-US" i="1" dirty="0" smtClean="0">
                <a:solidFill>
                  <a:schemeClr val="tx1"/>
                </a:solidFill>
              </a:rPr>
              <a:t>an deep learning help?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82" name="Footer Placeholder 8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Warnell | US Army Research Laboratory</a:t>
            </a:r>
            <a:endParaRPr lang="en-US" dirty="0"/>
          </a:p>
        </p:txBody>
      </p:sp>
      <p:sp>
        <p:nvSpPr>
          <p:cNvPr id="83" name="Slide Number Placeholder 8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7409C-FB85-4B91-9BE2-D2F56A7AB92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4" name="Date Placeholder 8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February 2018</a:t>
            </a:r>
            <a:endParaRPr lang="en-US" dirty="0"/>
          </a:p>
        </p:txBody>
      </p:sp>
      <p:grpSp>
        <p:nvGrpSpPr>
          <p:cNvPr id="49" name="Group 48"/>
          <p:cNvGrpSpPr/>
          <p:nvPr/>
        </p:nvGrpSpPr>
        <p:grpSpPr>
          <a:xfrm>
            <a:off x="914400" y="3362980"/>
            <a:ext cx="7315200" cy="2818745"/>
            <a:chOff x="914400" y="3362980"/>
            <a:chExt cx="7315200" cy="2818745"/>
          </a:xfrm>
        </p:grpSpPr>
        <p:grpSp>
          <p:nvGrpSpPr>
            <p:cNvPr id="50" name="Group 49"/>
            <p:cNvGrpSpPr/>
            <p:nvPr/>
          </p:nvGrpSpPr>
          <p:grpSpPr>
            <a:xfrm>
              <a:off x="914400" y="4416515"/>
              <a:ext cx="1066800" cy="1323185"/>
              <a:chOff x="2039680" y="2867815"/>
              <a:chExt cx="1066800" cy="1323185"/>
            </a:xfrm>
          </p:grpSpPr>
          <p:pic>
            <p:nvPicPr>
              <p:cNvPr id="72" name="Picture 7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39680" y="2867815"/>
                <a:ext cx="1066800" cy="1066800"/>
              </a:xfrm>
              <a:prstGeom prst="rect">
                <a:avLst/>
              </a:prstGeom>
            </p:spPr>
          </p:pic>
          <p:sp>
            <p:nvSpPr>
              <p:cNvPr id="73" name="TextBox 72"/>
              <p:cNvSpPr txBox="1"/>
              <p:nvPr/>
            </p:nvSpPr>
            <p:spPr>
              <a:xfrm>
                <a:off x="2280660" y="3944779"/>
                <a:ext cx="58483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solidFill>
                      <a:schemeClr val="bg1"/>
                    </a:solidFill>
                  </a:rPr>
                  <a:t>human</a:t>
                </a:r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5316534" y="4397981"/>
              <a:ext cx="2780851" cy="1360252"/>
              <a:chOff x="2934149" y="2214242"/>
              <a:chExt cx="2780851" cy="1360252"/>
            </a:xfrm>
          </p:grpSpPr>
          <p:sp>
            <p:nvSpPr>
              <p:cNvPr id="68" name="Rounded Rectangle 67"/>
              <p:cNvSpPr/>
              <p:nvPr/>
            </p:nvSpPr>
            <p:spPr>
              <a:xfrm>
                <a:off x="2934149" y="2214242"/>
                <a:ext cx="2780851" cy="1360252"/>
              </a:xfrm>
              <a:prstGeom prst="roundRect">
                <a:avLst/>
              </a:prstGeom>
              <a:solidFill>
                <a:schemeClr val="bg1">
                  <a:lumMod val="20000"/>
                  <a:lumOff val="8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 sz="1600" b="1" dirty="0" smtClean="0">
                    <a:solidFill>
                      <a:sysClr val="windowText" lastClr="000000"/>
                    </a:solidFill>
                  </a:rPr>
                  <a:t>agent</a:t>
                </a:r>
                <a:endParaRPr lang="en-US" sz="1200" b="1" dirty="0" smtClean="0">
                  <a:solidFill>
                    <a:sysClr val="windowText" lastClr="000000"/>
                  </a:solidFill>
                </a:endParaRPr>
              </a:p>
              <a:p>
                <a:pPr algn="ctr"/>
                <a:endParaRPr lang="en-US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9" name="Rounded Rectangle 68"/>
              <p:cNvSpPr/>
              <p:nvPr/>
            </p:nvSpPr>
            <p:spPr>
              <a:xfrm>
                <a:off x="4209217" y="2770308"/>
                <a:ext cx="1331223" cy="537131"/>
              </a:xfrm>
              <a:prstGeom prst="roundRect">
                <a:avLst/>
              </a:prstGeom>
              <a:solidFill>
                <a:schemeClr val="bg1">
                  <a:lumMod val="20000"/>
                  <a:lumOff val="8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chemeClr val="tx1"/>
                    </a:solidFill>
                  </a:rPr>
                  <a:t>predictive model of human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0" name="Rounded Rectangle 69"/>
              <p:cNvSpPr/>
              <p:nvPr/>
            </p:nvSpPr>
            <p:spPr>
              <a:xfrm>
                <a:off x="3030663" y="3105073"/>
                <a:ext cx="1048314" cy="381794"/>
              </a:xfrm>
              <a:prstGeom prst="roundRect">
                <a:avLst/>
              </a:prstGeom>
              <a:solidFill>
                <a:schemeClr val="bg1">
                  <a:lumMod val="20000"/>
                  <a:lumOff val="8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chemeClr val="tx1"/>
                    </a:solidFill>
                  </a:rPr>
                  <a:t>policy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1431131" y="3895022"/>
              <a:ext cx="5300663" cy="521493"/>
              <a:chOff x="2128645" y="2274094"/>
              <a:chExt cx="5300663" cy="521493"/>
            </a:xfrm>
          </p:grpSpPr>
          <p:cxnSp>
            <p:nvCxnSpPr>
              <p:cNvPr id="64" name="Straight Connector 63"/>
              <p:cNvCxnSpPr>
                <a:stCxn id="72" idx="0"/>
              </p:cNvCxnSpPr>
              <p:nvPr/>
            </p:nvCxnSpPr>
            <p:spPr>
              <a:xfrm flipV="1">
                <a:off x="2145314" y="2286001"/>
                <a:ext cx="0" cy="509586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 flipV="1">
                <a:off x="2128645" y="2293672"/>
                <a:ext cx="5300663" cy="11904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/>
              <p:cNvCxnSpPr>
                <a:endCxn id="68" idx="0"/>
              </p:cNvCxnSpPr>
              <p:nvPr/>
            </p:nvCxnSpPr>
            <p:spPr>
              <a:xfrm flipH="1">
                <a:off x="7404474" y="2274094"/>
                <a:ext cx="6920" cy="502959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3" name="TextBox 52"/>
            <p:cNvSpPr txBox="1"/>
            <p:nvPr/>
          </p:nvSpPr>
          <p:spPr>
            <a:xfrm>
              <a:off x="2367654" y="3362980"/>
              <a:ext cx="15312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chemeClr val="bg1"/>
                  </a:solidFill>
                </a:rPr>
                <a:t>TAMER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1" t="62977" r="82144" b="16030"/>
            <a:stretch/>
          </p:blipFill>
          <p:spPr>
            <a:xfrm>
              <a:off x="7772400" y="3906928"/>
              <a:ext cx="457200" cy="685800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71665" y="4718887"/>
              <a:ext cx="1094239" cy="718440"/>
            </a:xfrm>
            <a:prstGeom prst="rect">
              <a:avLst/>
            </a:prstGeom>
          </p:spPr>
        </p:pic>
        <p:sp>
          <p:nvSpPr>
            <p:cNvPr id="56" name="Rounded Rectangle 55"/>
            <p:cNvSpPr/>
            <p:nvPr/>
          </p:nvSpPr>
          <p:spPr>
            <a:xfrm>
              <a:off x="4038600" y="4866017"/>
              <a:ext cx="1066800" cy="424181"/>
            </a:xfrm>
            <a:prstGeom prst="roundRect">
              <a:avLst/>
            </a:prstGeom>
            <a:solidFill>
              <a:schemeClr val="bg1">
                <a:lumMod val="20000"/>
                <a:lumOff val="8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 smtClean="0">
                  <a:solidFill>
                    <a:schemeClr val="tx1"/>
                  </a:solidFill>
                </a:rPr>
                <a:t>feature extraction</a:t>
              </a:r>
              <a:endParaRPr lang="en-US" sz="1200" dirty="0">
                <a:solidFill>
                  <a:schemeClr val="tx1"/>
                </a:solidFill>
              </a:endParaRPr>
            </a:p>
          </p:txBody>
        </p:sp>
        <p:cxnSp>
          <p:nvCxnSpPr>
            <p:cNvPr id="57" name="Straight Arrow Connector 56"/>
            <p:cNvCxnSpPr>
              <a:stCxn id="55" idx="3"/>
              <a:endCxn id="56" idx="1"/>
            </p:cNvCxnSpPr>
            <p:nvPr/>
          </p:nvCxnSpPr>
          <p:spPr>
            <a:xfrm>
              <a:off x="3765904" y="5078107"/>
              <a:ext cx="272696" cy="1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>
              <a:stCxn id="56" idx="3"/>
              <a:endCxn id="68" idx="1"/>
            </p:cNvCxnSpPr>
            <p:nvPr/>
          </p:nvCxnSpPr>
          <p:spPr>
            <a:xfrm flipV="1">
              <a:off x="5105400" y="5078107"/>
              <a:ext cx="211134" cy="1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/>
          </p:nvSpPr>
          <p:spPr>
            <a:xfrm>
              <a:off x="2671664" y="5498434"/>
              <a:ext cx="10942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</a:rPr>
                <a:t>environment</a:t>
              </a:r>
            </a:p>
          </p:txBody>
        </p:sp>
        <p:grpSp>
          <p:nvGrpSpPr>
            <p:cNvPr id="60" name="Group 59"/>
            <p:cNvGrpSpPr/>
            <p:nvPr/>
          </p:nvGrpSpPr>
          <p:grpSpPr>
            <a:xfrm>
              <a:off x="3202781" y="5744655"/>
              <a:ext cx="3521869" cy="437070"/>
              <a:chOff x="3202781" y="5744655"/>
              <a:chExt cx="3521869" cy="437070"/>
            </a:xfrm>
          </p:grpSpPr>
          <p:cxnSp>
            <p:nvCxnSpPr>
              <p:cNvPr id="61" name="Straight Connector 60"/>
              <p:cNvCxnSpPr>
                <a:endCxn id="68" idx="2"/>
              </p:cNvCxnSpPr>
              <p:nvPr/>
            </p:nvCxnSpPr>
            <p:spPr>
              <a:xfrm flipV="1">
                <a:off x="6706960" y="5758233"/>
                <a:ext cx="0" cy="423492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3202781" y="6162675"/>
                <a:ext cx="3521869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/>
              <p:cNvCxnSpPr>
                <a:endCxn id="59" idx="2"/>
              </p:cNvCxnSpPr>
              <p:nvPr/>
            </p:nvCxnSpPr>
            <p:spPr>
              <a:xfrm flipV="1">
                <a:off x="3217069" y="5744655"/>
                <a:ext cx="1715" cy="437070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4" name="Group 73"/>
          <p:cNvGrpSpPr/>
          <p:nvPr/>
        </p:nvGrpSpPr>
        <p:grpSpPr>
          <a:xfrm>
            <a:off x="912160" y="3360420"/>
            <a:ext cx="7315200" cy="2818320"/>
            <a:chOff x="912160" y="304800"/>
            <a:chExt cx="7315200" cy="2818320"/>
          </a:xfrm>
        </p:grpSpPr>
        <p:grpSp>
          <p:nvGrpSpPr>
            <p:cNvPr id="75" name="Group 74"/>
            <p:cNvGrpSpPr/>
            <p:nvPr/>
          </p:nvGrpSpPr>
          <p:grpSpPr>
            <a:xfrm>
              <a:off x="912160" y="1358335"/>
              <a:ext cx="1066800" cy="1323185"/>
              <a:chOff x="2039680" y="2867815"/>
              <a:chExt cx="1066800" cy="1323185"/>
            </a:xfrm>
          </p:grpSpPr>
          <p:pic>
            <p:nvPicPr>
              <p:cNvPr id="140" name="Picture 139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39680" y="2867815"/>
                <a:ext cx="1066800" cy="1066800"/>
              </a:xfrm>
              <a:prstGeom prst="rect">
                <a:avLst/>
              </a:prstGeom>
            </p:spPr>
          </p:pic>
          <p:sp>
            <p:nvSpPr>
              <p:cNvPr id="141" name="TextBox 140"/>
              <p:cNvSpPr txBox="1"/>
              <p:nvPr/>
            </p:nvSpPr>
            <p:spPr>
              <a:xfrm>
                <a:off x="2280660" y="3944779"/>
                <a:ext cx="58483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>
                    <a:solidFill>
                      <a:schemeClr val="bg1"/>
                    </a:solidFill>
                  </a:rPr>
                  <a:t>human</a:t>
                </a:r>
              </a:p>
            </p:txBody>
          </p:sp>
        </p:grpSp>
        <p:grpSp>
          <p:nvGrpSpPr>
            <p:cNvPr id="120" name="Group 119"/>
            <p:cNvGrpSpPr/>
            <p:nvPr/>
          </p:nvGrpSpPr>
          <p:grpSpPr>
            <a:xfrm>
              <a:off x="5314294" y="1339801"/>
              <a:ext cx="2780851" cy="1360252"/>
              <a:chOff x="2934149" y="2214242"/>
              <a:chExt cx="2780851" cy="1360252"/>
            </a:xfrm>
          </p:grpSpPr>
          <p:sp>
            <p:nvSpPr>
              <p:cNvPr id="138" name="Rounded Rectangle 137"/>
              <p:cNvSpPr/>
              <p:nvPr/>
            </p:nvSpPr>
            <p:spPr>
              <a:xfrm>
                <a:off x="2934149" y="2214242"/>
                <a:ext cx="2780851" cy="1360252"/>
              </a:xfrm>
              <a:prstGeom prst="roundRect">
                <a:avLst/>
              </a:prstGeom>
              <a:solidFill>
                <a:schemeClr val="bg1">
                  <a:lumMod val="20000"/>
                  <a:lumOff val="8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en-US" sz="1600" b="1" dirty="0" smtClean="0">
                    <a:solidFill>
                      <a:sysClr val="windowText" lastClr="000000"/>
                    </a:solidFill>
                  </a:rPr>
                  <a:t>agent</a:t>
                </a:r>
                <a:endParaRPr lang="en-US" sz="1200" b="1" dirty="0" smtClean="0">
                  <a:solidFill>
                    <a:sysClr val="windowText" lastClr="000000"/>
                  </a:solidFill>
                </a:endParaRPr>
              </a:p>
              <a:p>
                <a:pPr algn="ctr"/>
                <a:endParaRPr lang="en-US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9" name="Rounded Rectangle 138"/>
              <p:cNvSpPr/>
              <p:nvPr/>
            </p:nvSpPr>
            <p:spPr>
              <a:xfrm>
                <a:off x="3030663" y="3105073"/>
                <a:ext cx="1048314" cy="381794"/>
              </a:xfrm>
              <a:prstGeom prst="roundRect">
                <a:avLst/>
              </a:prstGeom>
              <a:solidFill>
                <a:schemeClr val="bg1">
                  <a:lumMod val="20000"/>
                  <a:lumOff val="8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chemeClr val="tx1"/>
                    </a:solidFill>
                  </a:rPr>
                  <a:t>policy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21" name="Group 120"/>
            <p:cNvGrpSpPr/>
            <p:nvPr/>
          </p:nvGrpSpPr>
          <p:grpSpPr>
            <a:xfrm>
              <a:off x="1428891" y="836842"/>
              <a:ext cx="5300663" cy="521493"/>
              <a:chOff x="2128645" y="2274094"/>
              <a:chExt cx="5300663" cy="521493"/>
            </a:xfrm>
          </p:grpSpPr>
          <p:cxnSp>
            <p:nvCxnSpPr>
              <p:cNvPr id="135" name="Straight Connector 134"/>
              <p:cNvCxnSpPr>
                <a:stCxn id="140" idx="0"/>
              </p:cNvCxnSpPr>
              <p:nvPr/>
            </p:nvCxnSpPr>
            <p:spPr>
              <a:xfrm flipV="1">
                <a:off x="2145314" y="2286001"/>
                <a:ext cx="0" cy="509586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 flipV="1">
                <a:off x="2128645" y="2293672"/>
                <a:ext cx="5300663" cy="11904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Arrow Connector 136"/>
              <p:cNvCxnSpPr>
                <a:endCxn id="138" idx="0"/>
              </p:cNvCxnSpPr>
              <p:nvPr/>
            </p:nvCxnSpPr>
            <p:spPr>
              <a:xfrm flipH="1">
                <a:off x="7404474" y="2274094"/>
                <a:ext cx="6920" cy="502959"/>
              </a:xfrm>
              <a:prstGeom prst="straightConnector1">
                <a:avLst/>
              </a:prstGeom>
              <a:ln w="3810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2" name="TextBox 121"/>
            <p:cNvSpPr txBox="1"/>
            <p:nvPr/>
          </p:nvSpPr>
          <p:spPr>
            <a:xfrm>
              <a:off x="1445560" y="304800"/>
              <a:ext cx="230833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chemeClr val="bg1"/>
                  </a:solidFill>
                </a:rPr>
                <a:t>Deep TAMER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  <p:pic>
          <p:nvPicPr>
            <p:cNvPr id="123" name="Picture 12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1" t="62977" r="82144" b="16030"/>
            <a:stretch/>
          </p:blipFill>
          <p:spPr>
            <a:xfrm>
              <a:off x="7770160" y="848748"/>
              <a:ext cx="457200" cy="685800"/>
            </a:xfrm>
            <a:prstGeom prst="rect">
              <a:avLst/>
            </a:prstGeom>
          </p:spPr>
        </p:pic>
        <p:pic>
          <p:nvPicPr>
            <p:cNvPr id="124" name="Picture 1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69425" y="1660707"/>
              <a:ext cx="1094239" cy="718440"/>
            </a:xfrm>
            <a:prstGeom prst="rect">
              <a:avLst/>
            </a:prstGeom>
          </p:spPr>
        </p:pic>
        <p:cxnSp>
          <p:nvCxnSpPr>
            <p:cNvPr id="125" name="Straight Arrow Connector 124"/>
            <p:cNvCxnSpPr>
              <a:stCxn id="124" idx="3"/>
              <a:endCxn id="138" idx="1"/>
            </p:cNvCxnSpPr>
            <p:nvPr/>
          </p:nvCxnSpPr>
          <p:spPr>
            <a:xfrm>
              <a:off x="3763664" y="2019927"/>
              <a:ext cx="1550630" cy="0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TextBox 125"/>
            <p:cNvSpPr txBox="1"/>
            <p:nvPr/>
          </p:nvSpPr>
          <p:spPr>
            <a:xfrm>
              <a:off x="2669424" y="2440254"/>
              <a:ext cx="109423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solidFill>
                    <a:schemeClr val="bg1"/>
                  </a:solidFill>
                </a:rPr>
                <a:t>environment</a:t>
              </a:r>
            </a:p>
          </p:txBody>
        </p:sp>
        <p:grpSp>
          <p:nvGrpSpPr>
            <p:cNvPr id="127" name="Group 126"/>
            <p:cNvGrpSpPr/>
            <p:nvPr/>
          </p:nvGrpSpPr>
          <p:grpSpPr>
            <a:xfrm>
              <a:off x="5575012" y="1787347"/>
              <a:ext cx="2273255" cy="312753"/>
              <a:chOff x="588767" y="2719348"/>
              <a:chExt cx="6715003" cy="970570"/>
            </a:xfrm>
          </p:grpSpPr>
          <p:pic>
            <p:nvPicPr>
              <p:cNvPr id="132" name="Picture 13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8767" y="2846989"/>
                <a:ext cx="4464834" cy="842929"/>
              </a:xfrm>
              <a:prstGeom prst="rect">
                <a:avLst/>
              </a:prstGeom>
            </p:spPr>
          </p:pic>
          <p:sp>
            <p:nvSpPr>
              <p:cNvPr id="133" name="TextBox 132"/>
              <p:cNvSpPr txBox="1"/>
              <p:nvPr/>
            </p:nvSpPr>
            <p:spPr>
              <a:xfrm>
                <a:off x="5015502" y="2719348"/>
                <a:ext cx="685799" cy="9551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+</a:t>
                </a:r>
                <a:endParaRPr lang="en-US" sz="1400" b="1" dirty="0"/>
              </a:p>
            </p:txBody>
          </p:sp>
          <p:pic>
            <p:nvPicPr>
              <p:cNvPr id="134" name="Picture 13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5470" y="2839369"/>
                <a:ext cx="1638300" cy="841879"/>
              </a:xfrm>
              <a:prstGeom prst="rect">
                <a:avLst/>
              </a:prstGeom>
            </p:spPr>
          </p:pic>
        </p:grpSp>
        <p:sp>
          <p:nvSpPr>
            <p:cNvPr id="128" name="Flowchart: Magnetic Disk 127"/>
            <p:cNvSpPr/>
            <p:nvPr/>
          </p:nvSpPr>
          <p:spPr>
            <a:xfrm>
              <a:off x="3807760" y="389472"/>
              <a:ext cx="965573" cy="881420"/>
            </a:xfrm>
            <a:prstGeom prst="flowChartMagneticDisk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solidFill>
                <a:schemeClr val="tx2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 smtClean="0">
                  <a:solidFill>
                    <a:schemeClr val="tx1"/>
                  </a:solidFill>
                </a:rPr>
                <a:t>feedback replay</a:t>
              </a:r>
            </a:p>
            <a:p>
              <a:pPr algn="ctr"/>
              <a:r>
                <a:rPr lang="en-US" sz="800" dirty="0" smtClean="0">
                  <a:solidFill>
                    <a:schemeClr val="tx1"/>
                  </a:solidFill>
                </a:rPr>
                <a:t>buffer</a:t>
              </a:r>
              <a:endParaRPr lang="en-US" sz="800" dirty="0">
                <a:solidFill>
                  <a:schemeClr val="tx1"/>
                </a:solidFill>
              </a:endParaRPr>
            </a:p>
          </p:txBody>
        </p:sp>
        <p:cxnSp>
          <p:nvCxnSpPr>
            <p:cNvPr id="129" name="Straight Connector 128"/>
            <p:cNvCxnSpPr/>
            <p:nvPr/>
          </p:nvCxnSpPr>
          <p:spPr>
            <a:xfrm flipV="1">
              <a:off x="6704579" y="2699628"/>
              <a:ext cx="0" cy="423492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>
              <a:off x="3200400" y="3104070"/>
              <a:ext cx="3521869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/>
            <p:cNvCxnSpPr/>
            <p:nvPr/>
          </p:nvCxnSpPr>
          <p:spPr>
            <a:xfrm flipV="1">
              <a:off x="3214688" y="2686050"/>
              <a:ext cx="1715" cy="43707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4685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7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agent state space,     :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agent action space,      :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agent trajectories,                                           :  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human </a:t>
            </a:r>
            <a:r>
              <a:rPr lang="en-US" sz="2000" dirty="0"/>
              <a:t>feedback,     </a:t>
            </a:r>
            <a:r>
              <a:rPr lang="en-US" sz="2000" dirty="0" smtClean="0"/>
              <a:t>: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interaction timeline:</a:t>
            </a: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</p:txBody>
      </p:sp>
      <p:sp>
        <p:nvSpPr>
          <p:cNvPr id="54" name="Footer Placeholder 5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Warnell | US Army Research Laboratory</a:t>
            </a:r>
            <a:endParaRPr lang="en-US" dirty="0"/>
          </a:p>
        </p:txBody>
      </p:sp>
      <p:sp>
        <p:nvSpPr>
          <p:cNvPr id="55" name="Slide Number Placeholder 5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7409C-FB85-4B91-9BE2-D2F56A7AB92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6" name="Date Placeholder 5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February 2018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672" y="1634992"/>
            <a:ext cx="229396" cy="26435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981" y="1496752"/>
            <a:ext cx="939083" cy="6162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522" y="2352106"/>
            <a:ext cx="281829" cy="2796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933" y="2284469"/>
            <a:ext cx="830043" cy="6274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513" y="3140954"/>
            <a:ext cx="2322576" cy="2529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567" y="3832853"/>
            <a:ext cx="179147" cy="255613"/>
          </a:xfrm>
          <a:prstGeom prst="rect">
            <a:avLst/>
          </a:prstGeom>
        </p:spPr>
      </p:pic>
      <p:pic>
        <p:nvPicPr>
          <p:cNvPr id="7170" name="Picture 2" descr="https://j.gifs.com/pQkVg1.gif"/>
          <p:cNvPicPr>
            <a:picLocks noChangeAspect="1" noChangeArrowheads="1" noCrop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413" y="2468795"/>
            <a:ext cx="2362200" cy="1518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/>
          <p:cNvGrpSpPr/>
          <p:nvPr/>
        </p:nvGrpSpPr>
        <p:grpSpPr>
          <a:xfrm>
            <a:off x="2847037" y="3674811"/>
            <a:ext cx="1488146" cy="721500"/>
            <a:chOff x="2847037" y="3674811"/>
            <a:chExt cx="1488146" cy="721500"/>
          </a:xfrm>
        </p:grpSpPr>
        <p:grpSp>
          <p:nvGrpSpPr>
            <p:cNvPr id="27" name="Group 26"/>
            <p:cNvGrpSpPr/>
            <p:nvPr>
              <p:custDataLst>
                <p:tags r:id="rId12"/>
              </p:custDataLst>
            </p:nvPr>
          </p:nvGrpSpPr>
          <p:grpSpPr>
            <a:xfrm>
              <a:off x="2847037" y="3674811"/>
              <a:ext cx="721500" cy="721500"/>
              <a:chOff x="2847037" y="3674811"/>
              <a:chExt cx="721500" cy="721500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847037" y="3674811"/>
                <a:ext cx="721500" cy="721500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>
                <p:custDataLst>
                  <p:tags r:id="rId15"/>
                </p:custDataLst>
              </p:nvPr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89402" y="3976979"/>
                <a:ext cx="438984" cy="101304"/>
              </a:xfrm>
              <a:prstGeom prst="rect">
                <a:avLst/>
              </a:prstGeom>
            </p:spPr>
          </p:pic>
        </p:grpSp>
        <p:grpSp>
          <p:nvGrpSpPr>
            <p:cNvPr id="18" name="Group 17"/>
            <p:cNvGrpSpPr/>
            <p:nvPr>
              <p:custDataLst>
                <p:tags r:id="rId13"/>
              </p:custDataLst>
            </p:nvPr>
          </p:nvGrpSpPr>
          <p:grpSpPr>
            <a:xfrm>
              <a:off x="3613683" y="3674811"/>
              <a:ext cx="721500" cy="721500"/>
              <a:chOff x="3613683" y="3674811"/>
              <a:chExt cx="721500" cy="721500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613683" y="3674811"/>
                <a:ext cx="721500" cy="721500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>
                <p:custDataLst>
                  <p:tags r:id="rId14"/>
                </p:custDataLst>
              </p:nvPr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15873" y="3978098"/>
                <a:ext cx="327290" cy="101304"/>
              </a:xfrm>
              <a:prstGeom prst="rect">
                <a:avLst/>
              </a:prstGeom>
            </p:spPr>
          </p:pic>
        </p:grpSp>
      </p:grpSp>
      <p:grpSp>
        <p:nvGrpSpPr>
          <p:cNvPr id="85" name="Group 84"/>
          <p:cNvGrpSpPr/>
          <p:nvPr/>
        </p:nvGrpSpPr>
        <p:grpSpPr>
          <a:xfrm>
            <a:off x="1285265" y="4769331"/>
            <a:ext cx="6871183" cy="1429595"/>
            <a:chOff x="1285265" y="4769331"/>
            <a:chExt cx="6871183" cy="1429595"/>
          </a:xfrm>
        </p:grpSpPr>
        <p:cxnSp>
          <p:nvCxnSpPr>
            <p:cNvPr id="86" name="Straight Arrow Connector 85"/>
            <p:cNvCxnSpPr/>
            <p:nvPr/>
          </p:nvCxnSpPr>
          <p:spPr>
            <a:xfrm>
              <a:off x="1676400" y="5980636"/>
              <a:ext cx="6248400" cy="0"/>
            </a:xfrm>
            <a:prstGeom prst="straightConnector1">
              <a:avLst/>
            </a:prstGeom>
            <a:ln w="28575">
              <a:solidFill>
                <a:schemeClr val="bg1">
                  <a:lumMod val="20000"/>
                  <a:lumOff val="8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7" name="Picture 86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7200" y="5900626"/>
              <a:ext cx="79248" cy="160020"/>
            </a:xfrm>
            <a:prstGeom prst="rect">
              <a:avLst/>
            </a:prstGeom>
          </p:spPr>
        </p:pic>
        <p:sp>
          <p:nvSpPr>
            <p:cNvPr id="88" name="Oval 87"/>
            <p:cNvSpPr/>
            <p:nvPr/>
          </p:nvSpPr>
          <p:spPr>
            <a:xfrm>
              <a:off x="2551031" y="5942536"/>
              <a:ext cx="76200" cy="76200"/>
            </a:xfrm>
            <a:prstGeom prst="ellipse">
              <a:avLst/>
            </a:prstGeom>
            <a:solidFill>
              <a:schemeClr val="bg1">
                <a:lumMod val="20000"/>
                <a:lumOff val="80000"/>
              </a:schemeClr>
            </a:solidFill>
            <a:ln>
              <a:solidFill>
                <a:schemeClr val="bg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3498523" y="5942536"/>
              <a:ext cx="76200" cy="76200"/>
            </a:xfrm>
            <a:prstGeom prst="ellipse">
              <a:avLst/>
            </a:prstGeom>
            <a:solidFill>
              <a:schemeClr val="bg1">
                <a:lumMod val="20000"/>
                <a:lumOff val="80000"/>
              </a:schemeClr>
            </a:solidFill>
            <a:ln>
              <a:solidFill>
                <a:schemeClr val="bg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4446015" y="5950997"/>
              <a:ext cx="76200" cy="76200"/>
            </a:xfrm>
            <a:prstGeom prst="ellipse">
              <a:avLst/>
            </a:prstGeom>
            <a:solidFill>
              <a:schemeClr val="bg1">
                <a:lumMod val="20000"/>
                <a:lumOff val="80000"/>
              </a:schemeClr>
            </a:solidFill>
            <a:ln>
              <a:solidFill>
                <a:schemeClr val="bg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1" name="Picture 90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0450" y="6062016"/>
              <a:ext cx="402482" cy="136910"/>
            </a:xfrm>
            <a:prstGeom prst="rect">
              <a:avLst/>
            </a:prstGeom>
          </p:spPr>
        </p:pic>
        <p:sp>
          <p:nvSpPr>
            <p:cNvPr id="92" name="Oval 91"/>
            <p:cNvSpPr/>
            <p:nvPr/>
          </p:nvSpPr>
          <p:spPr>
            <a:xfrm>
              <a:off x="1633466" y="5942536"/>
              <a:ext cx="76200" cy="76200"/>
            </a:xfrm>
            <a:prstGeom prst="ellipse">
              <a:avLst/>
            </a:prstGeom>
            <a:solidFill>
              <a:schemeClr val="bg1">
                <a:lumMod val="20000"/>
                <a:lumOff val="80000"/>
              </a:schemeClr>
            </a:solidFill>
            <a:ln>
              <a:solidFill>
                <a:schemeClr val="bg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3" name="Picture 92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8757" y="6056836"/>
              <a:ext cx="402482" cy="136910"/>
            </a:xfrm>
            <a:prstGeom prst="rect">
              <a:avLst/>
            </a:prstGeom>
          </p:spPr>
        </p:pic>
        <p:pic>
          <p:nvPicPr>
            <p:cNvPr id="94" name="Picture 93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6067" y="6052090"/>
              <a:ext cx="402482" cy="136910"/>
            </a:xfrm>
            <a:prstGeom prst="rect">
              <a:avLst/>
            </a:prstGeom>
          </p:spPr>
        </p:pic>
        <p:pic>
          <p:nvPicPr>
            <p:cNvPr id="95" name="Picture 94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6358" y="6047711"/>
              <a:ext cx="402482" cy="136910"/>
            </a:xfrm>
            <a:prstGeom prst="rect">
              <a:avLst/>
            </a:prstGeom>
          </p:spPr>
        </p:pic>
        <p:cxnSp>
          <p:nvCxnSpPr>
            <p:cNvPr id="96" name="Straight Arrow Connector 95"/>
            <p:cNvCxnSpPr/>
            <p:nvPr/>
          </p:nvCxnSpPr>
          <p:spPr>
            <a:xfrm flipH="1">
              <a:off x="4254867" y="4800600"/>
              <a:ext cx="12333" cy="1184274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7" name="Picture 96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9781" y="4769331"/>
              <a:ext cx="394654" cy="121968"/>
            </a:xfrm>
            <a:prstGeom prst="rect">
              <a:avLst/>
            </a:prstGeom>
          </p:spPr>
        </p:pic>
        <p:grpSp>
          <p:nvGrpSpPr>
            <p:cNvPr id="98" name="Group 97"/>
            <p:cNvGrpSpPr/>
            <p:nvPr/>
          </p:nvGrpSpPr>
          <p:grpSpPr>
            <a:xfrm>
              <a:off x="1285265" y="5516101"/>
              <a:ext cx="686850" cy="228507"/>
              <a:chOff x="1285265" y="5516101"/>
              <a:chExt cx="686850" cy="228507"/>
            </a:xfrm>
          </p:grpSpPr>
          <p:pic>
            <p:nvPicPr>
              <p:cNvPr id="109" name="Picture 108"/>
              <p:cNvPicPr>
                <a:picLocks noChangeAspect="1"/>
              </p:cNvPicPr>
              <p:nvPr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5265" y="5516101"/>
                <a:ext cx="348201" cy="228507"/>
              </a:xfrm>
              <a:prstGeom prst="rect">
                <a:avLst/>
              </a:prstGeom>
            </p:spPr>
          </p:pic>
          <p:pic>
            <p:nvPicPr>
              <p:cNvPr id="110" name="Picture 109"/>
              <p:cNvPicPr>
                <a:picLocks noChangeAspect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69838" y="5516101"/>
                <a:ext cx="302277" cy="228507"/>
              </a:xfrm>
              <a:prstGeom prst="rect">
                <a:avLst/>
              </a:prstGeom>
            </p:spPr>
          </p:pic>
        </p:grpSp>
        <p:grpSp>
          <p:nvGrpSpPr>
            <p:cNvPr id="99" name="Group 98"/>
            <p:cNvGrpSpPr/>
            <p:nvPr/>
          </p:nvGrpSpPr>
          <p:grpSpPr>
            <a:xfrm>
              <a:off x="2224858" y="5518107"/>
              <a:ext cx="686850" cy="228507"/>
              <a:chOff x="2211622" y="5508495"/>
              <a:chExt cx="686850" cy="228507"/>
            </a:xfrm>
          </p:grpSpPr>
          <p:pic>
            <p:nvPicPr>
              <p:cNvPr id="107" name="Picture 106"/>
              <p:cNvPicPr>
                <a:picLocks noChangeAspect="1"/>
              </p:cNvPicPr>
              <p:nvPr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1622" y="5508495"/>
                <a:ext cx="348201" cy="228507"/>
              </a:xfrm>
              <a:prstGeom prst="rect">
                <a:avLst/>
              </a:prstGeom>
            </p:spPr>
          </p:pic>
          <p:pic>
            <p:nvPicPr>
              <p:cNvPr id="108" name="Picture 107"/>
              <p:cNvPicPr>
                <a:picLocks noChangeAspect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96195" y="5508495"/>
                <a:ext cx="302277" cy="228507"/>
              </a:xfrm>
              <a:prstGeom prst="rect">
                <a:avLst/>
              </a:prstGeom>
            </p:spPr>
          </p:pic>
        </p:grpSp>
        <p:grpSp>
          <p:nvGrpSpPr>
            <p:cNvPr id="100" name="Group 99"/>
            <p:cNvGrpSpPr/>
            <p:nvPr/>
          </p:nvGrpSpPr>
          <p:grpSpPr>
            <a:xfrm>
              <a:off x="3195040" y="5516100"/>
              <a:ext cx="686850" cy="228507"/>
              <a:chOff x="2211622" y="5508495"/>
              <a:chExt cx="686850" cy="228507"/>
            </a:xfrm>
          </p:grpSpPr>
          <p:pic>
            <p:nvPicPr>
              <p:cNvPr id="105" name="Picture 104"/>
              <p:cNvPicPr>
                <a:picLocks noChangeAspect="1"/>
              </p:cNvPicPr>
              <p:nvPr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1622" y="5508495"/>
                <a:ext cx="348201" cy="228507"/>
              </a:xfrm>
              <a:prstGeom prst="rect">
                <a:avLst/>
              </a:prstGeom>
            </p:spPr>
          </p:pic>
          <p:pic>
            <p:nvPicPr>
              <p:cNvPr id="106" name="Picture 105"/>
              <p:cNvPicPr>
                <a:picLocks noChangeAspect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96195" y="5508495"/>
                <a:ext cx="302277" cy="228507"/>
              </a:xfrm>
              <a:prstGeom prst="rect">
                <a:avLst/>
              </a:prstGeom>
            </p:spPr>
          </p:pic>
        </p:grpSp>
        <p:grpSp>
          <p:nvGrpSpPr>
            <p:cNvPr id="101" name="Group 100"/>
            <p:cNvGrpSpPr/>
            <p:nvPr/>
          </p:nvGrpSpPr>
          <p:grpSpPr>
            <a:xfrm>
              <a:off x="4102590" y="5513119"/>
              <a:ext cx="686850" cy="228507"/>
              <a:chOff x="2211622" y="5508495"/>
              <a:chExt cx="686850" cy="228507"/>
            </a:xfrm>
          </p:grpSpPr>
          <p:pic>
            <p:nvPicPr>
              <p:cNvPr id="103" name="Picture 102"/>
              <p:cNvPicPr>
                <a:picLocks noChangeAspect="1"/>
              </p:cNvPicPr>
              <p:nvPr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1622" y="5508495"/>
                <a:ext cx="348201" cy="228507"/>
              </a:xfrm>
              <a:prstGeom prst="rect">
                <a:avLst/>
              </a:prstGeom>
            </p:spPr>
          </p:pic>
          <p:pic>
            <p:nvPicPr>
              <p:cNvPr id="104" name="Picture 103"/>
              <p:cNvPicPr>
                <a:picLocks noChangeAspect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96195" y="5508495"/>
                <a:ext cx="302277" cy="228507"/>
              </a:xfrm>
              <a:prstGeom prst="rect">
                <a:avLst/>
              </a:prstGeom>
            </p:spPr>
          </p:pic>
        </p:grpSp>
        <p:pic>
          <p:nvPicPr>
            <p:cNvPr id="102" name="Picture 101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8347" y="5725866"/>
              <a:ext cx="453411" cy="491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2974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Cloud 41"/>
          <p:cNvSpPr/>
          <p:nvPr/>
        </p:nvSpPr>
        <p:spPr>
          <a:xfrm>
            <a:off x="964615" y="2555262"/>
            <a:ext cx="2667000" cy="1924349"/>
          </a:xfrm>
          <a:prstGeom prst="cloud">
            <a:avLst/>
          </a:prstGeom>
          <a:solidFill>
            <a:schemeClr val="bg2">
              <a:lumMod val="7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February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Warnell | US Army Research Laboratory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7409C-FB85-4B91-9BE2-D2F56A7AB92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provides feedback according to hidden</a:t>
            </a:r>
            <a:r>
              <a:rPr lang="en-US" sz="2000" b="1" dirty="0" smtClean="0"/>
              <a:t> human reward function, </a:t>
            </a:r>
            <a:endParaRPr lang="en-US" sz="2000" b="1" dirty="0"/>
          </a:p>
          <a:p>
            <a:pPr marL="0" indent="0">
              <a:buNone/>
            </a:pPr>
            <a:endParaRPr lang="en-US" sz="2000" b="1" dirty="0" smtClean="0"/>
          </a:p>
        </p:txBody>
      </p:sp>
      <p:pic>
        <p:nvPicPr>
          <p:cNvPr id="34" name="Picture 3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939" y="1668131"/>
            <a:ext cx="900461" cy="29895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916" y="3090909"/>
            <a:ext cx="5996167" cy="70945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226" y="4594705"/>
            <a:ext cx="1555189" cy="155518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97" y="2386583"/>
            <a:ext cx="939083" cy="61627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372155"/>
            <a:ext cx="830043" cy="627473"/>
          </a:xfrm>
          <a:prstGeom prst="rect">
            <a:avLst/>
          </a:prstGeom>
        </p:spPr>
      </p:pic>
      <p:sp>
        <p:nvSpPr>
          <p:cNvPr id="43" name="Cloud 42"/>
          <p:cNvSpPr/>
          <p:nvPr/>
        </p:nvSpPr>
        <p:spPr>
          <a:xfrm>
            <a:off x="2930204" y="4276057"/>
            <a:ext cx="533400" cy="381000"/>
          </a:xfrm>
          <a:prstGeom prst="cloud">
            <a:avLst/>
          </a:prstGeom>
          <a:solidFill>
            <a:schemeClr val="bg2">
              <a:lumMod val="7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Cloud 43"/>
          <p:cNvSpPr/>
          <p:nvPr/>
        </p:nvSpPr>
        <p:spPr>
          <a:xfrm>
            <a:off x="3699196" y="4769366"/>
            <a:ext cx="187101" cy="175997"/>
          </a:xfrm>
          <a:prstGeom prst="cloud">
            <a:avLst/>
          </a:prstGeom>
          <a:solidFill>
            <a:schemeClr val="bg2">
              <a:lumMod val="7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Cloud 44"/>
          <p:cNvSpPr/>
          <p:nvPr/>
        </p:nvSpPr>
        <p:spPr>
          <a:xfrm>
            <a:off x="3373550" y="4594705"/>
            <a:ext cx="304800" cy="228600"/>
          </a:xfrm>
          <a:prstGeom prst="cloud">
            <a:avLst/>
          </a:prstGeom>
          <a:solidFill>
            <a:schemeClr val="bg2">
              <a:lumMod val="7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6685977" y="2329850"/>
            <a:ext cx="1493407" cy="725619"/>
            <a:chOff x="6685977" y="2329850"/>
            <a:chExt cx="1493407" cy="725619"/>
          </a:xfrm>
        </p:grpSpPr>
        <p:grpSp>
          <p:nvGrpSpPr>
            <p:cNvPr id="7" name="Group 6"/>
            <p:cNvGrpSpPr/>
            <p:nvPr/>
          </p:nvGrpSpPr>
          <p:grpSpPr>
            <a:xfrm>
              <a:off x="7457884" y="2333969"/>
              <a:ext cx="721500" cy="721500"/>
              <a:chOff x="7457884" y="2333969"/>
              <a:chExt cx="721500" cy="721500"/>
            </a:xfrm>
          </p:grpSpPr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7457884" y="2333969"/>
                <a:ext cx="721500" cy="721500"/>
              </a:xfrm>
              <a:prstGeom prst="rect">
                <a:avLst/>
              </a:prstGeom>
            </p:spPr>
          </p:pic>
          <p:pic>
            <p:nvPicPr>
              <p:cNvPr id="52" name="Picture 51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54989" y="2631515"/>
                <a:ext cx="327290" cy="101304"/>
              </a:xfrm>
              <a:prstGeom prst="rect">
                <a:avLst/>
              </a:prstGeom>
            </p:spPr>
          </p:pic>
        </p:grpSp>
        <p:grpSp>
          <p:nvGrpSpPr>
            <p:cNvPr id="3" name="Group 2"/>
            <p:cNvGrpSpPr/>
            <p:nvPr/>
          </p:nvGrpSpPr>
          <p:grpSpPr>
            <a:xfrm>
              <a:off x="6685977" y="2329850"/>
              <a:ext cx="721500" cy="721500"/>
              <a:chOff x="6685977" y="2329850"/>
              <a:chExt cx="721500" cy="721500"/>
            </a:xfrm>
          </p:grpSpPr>
          <p:pic>
            <p:nvPicPr>
              <p:cNvPr id="51" name="Picture 50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685977" y="2329850"/>
                <a:ext cx="721500" cy="721500"/>
              </a:xfrm>
              <a:prstGeom prst="rect">
                <a:avLst/>
              </a:prstGeom>
            </p:spPr>
          </p:pic>
          <p:pic>
            <p:nvPicPr>
              <p:cNvPr id="50" name="Picture 49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32496" y="2635239"/>
                <a:ext cx="438984" cy="10130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6150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33" grpId="0" build="p"/>
      <p:bldP spid="43" grpId="0" animBg="1"/>
      <p:bldP spid="44" grpId="0" animBg="1"/>
      <p:bldP spid="4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February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Warnell | US Army Research Laboratory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7409C-FB85-4B91-9BE2-D2F56A7AB92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1" t="62977" r="82144" b="16030"/>
          <a:stretch/>
        </p:blipFill>
        <p:spPr>
          <a:xfrm>
            <a:off x="4114800" y="4648200"/>
            <a:ext cx="914400" cy="137160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smtClean="0"/>
              <a:t>maintains estimate </a:t>
            </a:r>
            <a:r>
              <a:rPr lang="en-US" sz="2000" dirty="0" smtClean="0"/>
              <a:t>of human reward function </a:t>
            </a:r>
          </a:p>
          <a:p>
            <a:pPr marL="0" indent="0">
              <a:buNone/>
            </a:pPr>
            <a:endParaRPr lang="en-US" sz="2000" b="1" dirty="0" smtClean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 smtClean="0"/>
          </a:p>
          <a:p>
            <a:pPr marL="0" indent="0">
              <a:buNone/>
            </a:pPr>
            <a:r>
              <a:rPr lang="en-US" sz="2000" dirty="0" smtClean="0"/>
              <a:t>	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… then </a:t>
            </a:r>
            <a:r>
              <a:rPr lang="en-US" sz="2000" b="1" dirty="0" smtClean="0"/>
              <a:t>acts </a:t>
            </a:r>
            <a:r>
              <a:rPr lang="en-US" sz="2000" dirty="0" smtClean="0"/>
              <a:t>by trying to maximize predicted human reward</a:t>
            </a:r>
            <a:endParaRPr lang="en-US" sz="2000" dirty="0"/>
          </a:p>
          <a:p>
            <a:pPr marL="0" indent="0">
              <a:buNone/>
            </a:pPr>
            <a:endParaRPr lang="en-US" sz="2000" b="1" dirty="0" smtClean="0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527" y="2286000"/>
            <a:ext cx="3042946" cy="4843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420" y="3886200"/>
            <a:ext cx="3318980" cy="4541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81800" y="3716923"/>
            <a:ext cx="2133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</a:rPr>
              <a:t>NOT the game score</a:t>
            </a:r>
            <a:endParaRPr lang="en-US" sz="1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83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Formulation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February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Warnell | US Army Research Laboratory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7409C-FB85-4B91-9BE2-D2F56A7AB92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 smtClean="0"/>
              <a:t>agent must </a:t>
            </a:r>
            <a:r>
              <a:rPr lang="en-US" sz="2000" b="1" dirty="0" smtClean="0">
                <a:solidFill>
                  <a:srgbClr val="FFFF00"/>
                </a:solidFill>
              </a:rPr>
              <a:t>estimate</a:t>
            </a:r>
            <a:r>
              <a:rPr lang="en-US" sz="2000" dirty="0" smtClean="0"/>
              <a:t>          from interaction</a:t>
            </a:r>
            <a:endParaRPr lang="en-US" sz="2000" b="1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	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…which we view as a </a:t>
            </a:r>
            <a:r>
              <a:rPr lang="en-US" sz="2000" b="1" dirty="0" smtClean="0"/>
              <a:t>supervised learning </a:t>
            </a:r>
            <a:r>
              <a:rPr lang="en-US" sz="2000" dirty="0" smtClean="0"/>
              <a:t>problem</a:t>
            </a:r>
            <a:r>
              <a:rPr lang="en-US" sz="2000" dirty="0"/>
              <a:t> </a:t>
            </a:r>
            <a:r>
              <a:rPr lang="en-US" sz="2000" dirty="0" smtClean="0"/>
              <a:t>with loss</a:t>
            </a:r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 smtClean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 smtClean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093" y="1570121"/>
            <a:ext cx="291084" cy="32411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4975860"/>
            <a:ext cx="5756467" cy="739140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5164233" y="4730977"/>
            <a:ext cx="1981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human-model agreement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704205" y="4712633"/>
            <a:ext cx="1691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</a:rPr>
              <a:t>time-dependent weight</a:t>
            </a:r>
            <a:endParaRPr lang="en-US" sz="1200" dirty="0">
              <a:solidFill>
                <a:srgbClr val="FFFF00"/>
              </a:solidFill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2002292" y="2202448"/>
            <a:ext cx="5139416" cy="1002890"/>
            <a:chOff x="1108329" y="2202448"/>
            <a:chExt cx="5139416" cy="1002890"/>
          </a:xfrm>
        </p:grpSpPr>
        <p:grpSp>
          <p:nvGrpSpPr>
            <p:cNvPr id="45" name="Group 44"/>
            <p:cNvGrpSpPr/>
            <p:nvPr/>
          </p:nvGrpSpPr>
          <p:grpSpPr>
            <a:xfrm>
              <a:off x="1108329" y="2275584"/>
              <a:ext cx="2895600" cy="856618"/>
              <a:chOff x="1285265" y="4800600"/>
              <a:chExt cx="6871183" cy="1398326"/>
            </a:xfrm>
          </p:grpSpPr>
          <p:cxnSp>
            <p:nvCxnSpPr>
              <p:cNvPr id="48" name="Straight Arrow Connector 47"/>
              <p:cNvCxnSpPr/>
              <p:nvPr/>
            </p:nvCxnSpPr>
            <p:spPr>
              <a:xfrm>
                <a:off x="1676400" y="5980636"/>
                <a:ext cx="6248400" cy="0"/>
              </a:xfrm>
              <a:prstGeom prst="straightConnector1">
                <a:avLst/>
              </a:prstGeom>
              <a:ln w="28575">
                <a:solidFill>
                  <a:schemeClr val="bg1">
                    <a:lumMod val="20000"/>
                    <a:lumOff val="8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9" name="Picture 48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77200" y="5900626"/>
                <a:ext cx="79248" cy="160020"/>
              </a:xfrm>
              <a:prstGeom prst="rect">
                <a:avLst/>
              </a:prstGeom>
            </p:spPr>
          </p:pic>
          <p:sp>
            <p:nvSpPr>
              <p:cNvPr id="50" name="Oval 49"/>
              <p:cNvSpPr/>
              <p:nvPr/>
            </p:nvSpPr>
            <p:spPr>
              <a:xfrm>
                <a:off x="2551031" y="5942536"/>
                <a:ext cx="76200" cy="76200"/>
              </a:xfrm>
              <a:prstGeom prst="ellipse">
                <a:avLst/>
              </a:prstGeom>
              <a:solidFill>
                <a:schemeClr val="bg1">
                  <a:lumMod val="20000"/>
                  <a:lumOff val="80000"/>
                </a:schemeClr>
              </a:solidFill>
              <a:ln>
                <a:solidFill>
                  <a:schemeClr val="bg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3498523" y="5942536"/>
                <a:ext cx="76200" cy="76200"/>
              </a:xfrm>
              <a:prstGeom prst="ellipse">
                <a:avLst/>
              </a:prstGeom>
              <a:solidFill>
                <a:schemeClr val="bg1">
                  <a:lumMod val="20000"/>
                  <a:lumOff val="80000"/>
                </a:schemeClr>
              </a:solidFill>
              <a:ln>
                <a:solidFill>
                  <a:schemeClr val="bg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4446015" y="5950997"/>
                <a:ext cx="76200" cy="76200"/>
              </a:xfrm>
              <a:prstGeom prst="ellipse">
                <a:avLst/>
              </a:prstGeom>
              <a:solidFill>
                <a:schemeClr val="bg1">
                  <a:lumMod val="20000"/>
                  <a:lumOff val="80000"/>
                </a:schemeClr>
              </a:solidFill>
              <a:ln>
                <a:solidFill>
                  <a:schemeClr val="bg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3" name="Picture 52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40450" y="6062016"/>
                <a:ext cx="402482" cy="136910"/>
              </a:xfrm>
              <a:prstGeom prst="rect">
                <a:avLst/>
              </a:prstGeom>
            </p:spPr>
          </p:pic>
          <p:sp>
            <p:nvSpPr>
              <p:cNvPr id="54" name="Oval 53"/>
              <p:cNvSpPr/>
              <p:nvPr/>
            </p:nvSpPr>
            <p:spPr>
              <a:xfrm>
                <a:off x="1633466" y="5942536"/>
                <a:ext cx="76200" cy="76200"/>
              </a:xfrm>
              <a:prstGeom prst="ellipse">
                <a:avLst/>
              </a:prstGeom>
              <a:solidFill>
                <a:schemeClr val="bg1">
                  <a:lumMod val="20000"/>
                  <a:lumOff val="80000"/>
                </a:schemeClr>
              </a:solidFill>
              <a:ln>
                <a:solidFill>
                  <a:schemeClr val="bg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5" name="Picture 54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58757" y="6056836"/>
                <a:ext cx="402482" cy="136910"/>
              </a:xfrm>
              <a:prstGeom prst="rect">
                <a:avLst/>
              </a:prstGeom>
            </p:spPr>
          </p:pic>
          <p:pic>
            <p:nvPicPr>
              <p:cNvPr id="56" name="Picture 55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6067" y="6052090"/>
                <a:ext cx="402482" cy="136910"/>
              </a:xfrm>
              <a:prstGeom prst="rect">
                <a:avLst/>
              </a:prstGeom>
            </p:spPr>
          </p:pic>
          <p:pic>
            <p:nvPicPr>
              <p:cNvPr id="57" name="Picture 56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36358" y="6047711"/>
                <a:ext cx="402482" cy="136910"/>
              </a:xfrm>
              <a:prstGeom prst="rect">
                <a:avLst/>
              </a:prstGeom>
            </p:spPr>
          </p:pic>
          <p:cxnSp>
            <p:nvCxnSpPr>
              <p:cNvPr id="58" name="Straight Arrow Connector 57"/>
              <p:cNvCxnSpPr/>
              <p:nvPr/>
            </p:nvCxnSpPr>
            <p:spPr>
              <a:xfrm flipH="1">
                <a:off x="4254867" y="4800600"/>
                <a:ext cx="12333" cy="1184274"/>
              </a:xfrm>
              <a:prstGeom prst="straightConnector1">
                <a:avLst/>
              </a:prstGeom>
              <a:ln w="190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9" name="Picture 58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9215" y="4879583"/>
                <a:ext cx="394654" cy="121968"/>
              </a:xfrm>
              <a:prstGeom prst="rect">
                <a:avLst/>
              </a:prstGeom>
            </p:spPr>
          </p:pic>
          <p:grpSp>
            <p:nvGrpSpPr>
              <p:cNvPr id="60" name="Group 59"/>
              <p:cNvGrpSpPr/>
              <p:nvPr/>
            </p:nvGrpSpPr>
            <p:grpSpPr>
              <a:xfrm>
                <a:off x="1285265" y="5516101"/>
                <a:ext cx="686850" cy="228507"/>
                <a:chOff x="1285265" y="5516101"/>
                <a:chExt cx="686850" cy="228507"/>
              </a:xfrm>
            </p:grpSpPr>
            <p:pic>
              <p:nvPicPr>
                <p:cNvPr id="71" name="Picture 70"/>
                <p:cNvPicPr>
                  <a:picLocks noChangeAspect="1"/>
                </p:cNvPicPr>
                <p:nvPr/>
              </p:nvPicPr>
              <p:blipFill>
                <a:blip r:embed="rId2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85265" y="5516101"/>
                  <a:ext cx="348201" cy="228507"/>
                </a:xfrm>
                <a:prstGeom prst="rect">
                  <a:avLst/>
                </a:prstGeom>
              </p:spPr>
            </p:pic>
            <p:pic>
              <p:nvPicPr>
                <p:cNvPr id="72" name="Picture 71"/>
                <p:cNvPicPr>
                  <a:picLocks noChangeAspect="1"/>
                </p:cNvPicPr>
                <p:nvPr/>
              </p:nvPicPr>
              <p:blipFill>
                <a:blip r:embed="rId2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69838" y="5516101"/>
                  <a:ext cx="302277" cy="228507"/>
                </a:xfrm>
                <a:prstGeom prst="rect">
                  <a:avLst/>
                </a:prstGeom>
              </p:spPr>
            </p:pic>
          </p:grpSp>
          <p:grpSp>
            <p:nvGrpSpPr>
              <p:cNvPr id="61" name="Group 60"/>
              <p:cNvGrpSpPr/>
              <p:nvPr/>
            </p:nvGrpSpPr>
            <p:grpSpPr>
              <a:xfrm>
                <a:off x="2224858" y="5518107"/>
                <a:ext cx="686850" cy="228507"/>
                <a:chOff x="2211622" y="5508495"/>
                <a:chExt cx="686850" cy="228507"/>
              </a:xfrm>
            </p:grpSpPr>
            <p:pic>
              <p:nvPicPr>
                <p:cNvPr id="69" name="Picture 68"/>
                <p:cNvPicPr>
                  <a:picLocks noChangeAspect="1"/>
                </p:cNvPicPr>
                <p:nvPr/>
              </p:nvPicPr>
              <p:blipFill>
                <a:blip r:embed="rId2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11622" y="5508495"/>
                  <a:ext cx="348201" cy="228507"/>
                </a:xfrm>
                <a:prstGeom prst="rect">
                  <a:avLst/>
                </a:prstGeom>
              </p:spPr>
            </p:pic>
            <p:pic>
              <p:nvPicPr>
                <p:cNvPr id="70" name="Picture 69"/>
                <p:cNvPicPr>
                  <a:picLocks noChangeAspect="1"/>
                </p:cNvPicPr>
                <p:nvPr/>
              </p:nvPicPr>
              <p:blipFill>
                <a:blip r:embed="rId2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96195" y="5508495"/>
                  <a:ext cx="302277" cy="228507"/>
                </a:xfrm>
                <a:prstGeom prst="rect">
                  <a:avLst/>
                </a:prstGeom>
              </p:spPr>
            </p:pic>
          </p:grpSp>
          <p:grpSp>
            <p:nvGrpSpPr>
              <p:cNvPr id="62" name="Group 61"/>
              <p:cNvGrpSpPr/>
              <p:nvPr/>
            </p:nvGrpSpPr>
            <p:grpSpPr>
              <a:xfrm>
                <a:off x="3195040" y="5516100"/>
                <a:ext cx="686850" cy="228507"/>
                <a:chOff x="2211622" y="5508495"/>
                <a:chExt cx="686850" cy="228507"/>
              </a:xfrm>
            </p:grpSpPr>
            <p:pic>
              <p:nvPicPr>
                <p:cNvPr id="67" name="Picture 66"/>
                <p:cNvPicPr>
                  <a:picLocks noChangeAspect="1"/>
                </p:cNvPicPr>
                <p:nvPr/>
              </p:nvPicPr>
              <p:blipFill>
                <a:blip r:embed="rId2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11622" y="5508495"/>
                  <a:ext cx="348201" cy="228507"/>
                </a:xfrm>
                <a:prstGeom prst="rect">
                  <a:avLst/>
                </a:prstGeom>
              </p:spPr>
            </p:pic>
            <p:pic>
              <p:nvPicPr>
                <p:cNvPr id="68" name="Picture 67"/>
                <p:cNvPicPr>
                  <a:picLocks noChangeAspect="1"/>
                </p:cNvPicPr>
                <p:nvPr/>
              </p:nvPicPr>
              <p:blipFill>
                <a:blip r:embed="rId2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96195" y="5508495"/>
                  <a:ext cx="302277" cy="228507"/>
                </a:xfrm>
                <a:prstGeom prst="rect">
                  <a:avLst/>
                </a:prstGeom>
              </p:spPr>
            </p:pic>
          </p:grpSp>
          <p:grpSp>
            <p:nvGrpSpPr>
              <p:cNvPr id="63" name="Group 62"/>
              <p:cNvGrpSpPr/>
              <p:nvPr/>
            </p:nvGrpSpPr>
            <p:grpSpPr>
              <a:xfrm>
                <a:off x="4102590" y="5513119"/>
                <a:ext cx="686850" cy="228507"/>
                <a:chOff x="2211622" y="5508495"/>
                <a:chExt cx="686850" cy="228507"/>
              </a:xfrm>
            </p:grpSpPr>
            <p:pic>
              <p:nvPicPr>
                <p:cNvPr id="65" name="Picture 64"/>
                <p:cNvPicPr>
                  <a:picLocks noChangeAspect="1"/>
                </p:cNvPicPr>
                <p:nvPr/>
              </p:nvPicPr>
              <p:blipFill>
                <a:blip r:embed="rId2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11622" y="5508495"/>
                  <a:ext cx="348201" cy="228507"/>
                </a:xfrm>
                <a:prstGeom prst="rect">
                  <a:avLst/>
                </a:prstGeom>
              </p:spPr>
            </p:pic>
            <p:pic>
              <p:nvPicPr>
                <p:cNvPr id="66" name="Picture 65"/>
                <p:cNvPicPr>
                  <a:picLocks noChangeAspect="1"/>
                </p:cNvPicPr>
                <p:nvPr/>
              </p:nvPicPr>
              <p:blipFill>
                <a:blip r:embed="rId2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96195" y="5508495"/>
                  <a:ext cx="302277" cy="228507"/>
                </a:xfrm>
                <a:prstGeom prst="rect">
                  <a:avLst/>
                </a:prstGeom>
              </p:spPr>
            </p:pic>
          </p:grpSp>
          <p:pic>
            <p:nvPicPr>
              <p:cNvPr id="64" name="Picture 63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08347" y="5725866"/>
                <a:ext cx="453411" cy="49165"/>
              </a:xfrm>
              <a:prstGeom prst="rect">
                <a:avLst/>
              </a:prstGeom>
            </p:spPr>
          </p:pic>
        </p:grpSp>
        <p:cxnSp>
          <p:nvCxnSpPr>
            <p:cNvPr id="46" name="Straight Arrow Connector 45"/>
            <p:cNvCxnSpPr/>
            <p:nvPr/>
          </p:nvCxnSpPr>
          <p:spPr>
            <a:xfrm>
              <a:off x="4218295" y="2703893"/>
              <a:ext cx="914400" cy="0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7" name="Picture 4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7061" y="2202448"/>
              <a:ext cx="900684" cy="1002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083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42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Weighting Function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5 February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G. Warnell | US Army Research Laboratory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7409C-FB85-4B91-9BE2-D2F56A7AB92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…aka </a:t>
            </a:r>
            <a:r>
              <a:rPr lang="en-US" sz="2000" b="1" i="1" dirty="0" smtClean="0"/>
              <a:t>credit assignment</a:t>
            </a:r>
            <a:r>
              <a:rPr lang="en-US" sz="2000" b="1" dirty="0" smtClean="0"/>
              <a:t> </a:t>
            </a:r>
          </a:p>
          <a:p>
            <a:pPr marL="0" indent="0">
              <a:buNone/>
            </a:pPr>
            <a:r>
              <a:rPr lang="en-US" sz="2000" b="1" dirty="0" smtClean="0"/>
              <a:t>	</a:t>
            </a:r>
            <a:r>
              <a:rPr lang="en-US" sz="2000" dirty="0" smtClean="0"/>
              <a:t>assume human meant feedback for a </a:t>
            </a:r>
            <a:r>
              <a:rPr lang="en-US" sz="2000" b="1" i="1" dirty="0" smtClean="0"/>
              <a:t>single</a:t>
            </a:r>
            <a:r>
              <a:rPr lang="en-US" sz="2000" dirty="0" smtClean="0"/>
              <a:t> state-action pair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when things happen fast, need a way to </a:t>
            </a:r>
            <a:r>
              <a:rPr lang="en-US" sz="2000" i="1" dirty="0" smtClean="0"/>
              <a:t>disambiguate</a:t>
            </a:r>
          </a:p>
          <a:p>
            <a:pPr marL="0" indent="0">
              <a:buNone/>
            </a:pPr>
            <a:endParaRPr lang="en-US" sz="2000" i="1" dirty="0"/>
          </a:p>
          <a:p>
            <a:pPr marL="0" indent="0">
              <a:buNone/>
            </a:pPr>
            <a:endParaRPr lang="en-US" sz="2000" i="1" dirty="0" smtClean="0"/>
          </a:p>
          <a:p>
            <a:pPr marL="0" indent="0">
              <a:buNone/>
            </a:pPr>
            <a:endParaRPr lang="en-US" sz="2000" i="1" dirty="0" smtClean="0"/>
          </a:p>
          <a:p>
            <a:pPr marL="0" indent="0">
              <a:buNone/>
            </a:pPr>
            <a:r>
              <a:rPr lang="en-US" sz="2000" i="1" dirty="0"/>
              <a:t>	</a:t>
            </a:r>
            <a:r>
              <a:rPr lang="en-US" sz="2000" dirty="0" smtClean="0"/>
              <a:t>if distribution is assumed to be </a:t>
            </a:r>
            <a:r>
              <a:rPr lang="en-US" sz="2000" b="1" i="1" dirty="0" smtClean="0"/>
              <a:t>uniform:</a:t>
            </a:r>
            <a:endParaRPr lang="en-US" sz="2000" i="1" dirty="0" smtClean="0"/>
          </a:p>
        </p:txBody>
      </p:sp>
      <p:grpSp>
        <p:nvGrpSpPr>
          <p:cNvPr id="46" name="Group 45"/>
          <p:cNvGrpSpPr/>
          <p:nvPr/>
        </p:nvGrpSpPr>
        <p:grpSpPr>
          <a:xfrm>
            <a:off x="4106011" y="4742605"/>
            <a:ext cx="439568" cy="1215543"/>
            <a:chOff x="4106011" y="4742605"/>
            <a:chExt cx="439568" cy="1215543"/>
          </a:xfrm>
        </p:grpSpPr>
        <p:cxnSp>
          <p:nvCxnSpPr>
            <p:cNvPr id="19" name="Straight Arrow Connector 18"/>
            <p:cNvCxnSpPr/>
            <p:nvPr/>
          </p:nvCxnSpPr>
          <p:spPr>
            <a:xfrm flipH="1">
              <a:off x="4106011" y="4773874"/>
              <a:ext cx="12333" cy="1184274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19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0925" y="4742605"/>
              <a:ext cx="394654" cy="121968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1136409" y="5486393"/>
            <a:ext cx="6871183" cy="685807"/>
            <a:chOff x="1136409" y="5486393"/>
            <a:chExt cx="6871183" cy="685807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1527544" y="5953910"/>
              <a:ext cx="6248400" cy="0"/>
            </a:xfrm>
            <a:prstGeom prst="straightConnector1">
              <a:avLst/>
            </a:prstGeom>
            <a:ln w="28575">
              <a:solidFill>
                <a:schemeClr val="bg1">
                  <a:lumMod val="20000"/>
                  <a:lumOff val="8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Picture 9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8344" y="5873900"/>
              <a:ext cx="79248" cy="160020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2402175" y="5915810"/>
              <a:ext cx="76200" cy="76200"/>
            </a:xfrm>
            <a:prstGeom prst="ellipse">
              <a:avLst/>
            </a:prstGeom>
            <a:solidFill>
              <a:schemeClr val="bg1">
                <a:lumMod val="20000"/>
                <a:lumOff val="80000"/>
              </a:schemeClr>
            </a:solidFill>
            <a:ln>
              <a:solidFill>
                <a:schemeClr val="bg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3349667" y="5915810"/>
              <a:ext cx="76200" cy="76200"/>
            </a:xfrm>
            <a:prstGeom prst="ellipse">
              <a:avLst/>
            </a:prstGeom>
            <a:solidFill>
              <a:schemeClr val="bg1">
                <a:lumMod val="20000"/>
                <a:lumOff val="80000"/>
              </a:schemeClr>
            </a:solidFill>
            <a:ln>
              <a:solidFill>
                <a:schemeClr val="bg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4297159" y="5924271"/>
              <a:ext cx="76200" cy="76200"/>
            </a:xfrm>
            <a:prstGeom prst="ellipse">
              <a:avLst/>
            </a:prstGeom>
            <a:solidFill>
              <a:schemeClr val="bg1">
                <a:lumMod val="20000"/>
                <a:lumOff val="80000"/>
              </a:schemeClr>
            </a:solidFill>
            <a:ln>
              <a:solidFill>
                <a:schemeClr val="bg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1594" y="6035290"/>
              <a:ext cx="402482" cy="136910"/>
            </a:xfrm>
            <a:prstGeom prst="rect">
              <a:avLst/>
            </a:prstGeom>
          </p:spPr>
        </p:pic>
        <p:sp>
          <p:nvSpPr>
            <p:cNvPr id="15" name="Oval 14"/>
            <p:cNvSpPr/>
            <p:nvPr/>
          </p:nvSpPr>
          <p:spPr>
            <a:xfrm>
              <a:off x="1484610" y="5915810"/>
              <a:ext cx="76200" cy="76200"/>
            </a:xfrm>
            <a:prstGeom prst="ellipse">
              <a:avLst/>
            </a:prstGeom>
            <a:solidFill>
              <a:schemeClr val="bg1">
                <a:lumMod val="20000"/>
                <a:lumOff val="80000"/>
              </a:schemeClr>
            </a:solidFill>
            <a:ln>
              <a:solidFill>
                <a:schemeClr val="bg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9901" y="6030110"/>
              <a:ext cx="402482" cy="13691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7211" y="6025364"/>
              <a:ext cx="402482" cy="13691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7502" y="6020985"/>
              <a:ext cx="402482" cy="136910"/>
            </a:xfrm>
            <a:prstGeom prst="rect">
              <a:avLst/>
            </a:prstGeom>
          </p:spPr>
        </p:pic>
        <p:grpSp>
          <p:nvGrpSpPr>
            <p:cNvPr id="21" name="Group 20"/>
            <p:cNvGrpSpPr/>
            <p:nvPr/>
          </p:nvGrpSpPr>
          <p:grpSpPr>
            <a:xfrm>
              <a:off x="1136409" y="5489375"/>
              <a:ext cx="686850" cy="228507"/>
              <a:chOff x="1285265" y="5516101"/>
              <a:chExt cx="686850" cy="228507"/>
            </a:xfrm>
          </p:grpSpPr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5265" y="5516101"/>
                <a:ext cx="348201" cy="228507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69838" y="5516101"/>
                <a:ext cx="302277" cy="228507"/>
              </a:xfrm>
              <a:prstGeom prst="rect">
                <a:avLst/>
              </a:prstGeom>
            </p:spPr>
          </p:pic>
        </p:grpSp>
        <p:grpSp>
          <p:nvGrpSpPr>
            <p:cNvPr id="22" name="Group 21"/>
            <p:cNvGrpSpPr/>
            <p:nvPr/>
          </p:nvGrpSpPr>
          <p:grpSpPr>
            <a:xfrm>
              <a:off x="2076002" y="5491381"/>
              <a:ext cx="686850" cy="228507"/>
              <a:chOff x="2211622" y="5508495"/>
              <a:chExt cx="686850" cy="228507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1622" y="5508495"/>
                <a:ext cx="348201" cy="228507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96195" y="5508495"/>
                <a:ext cx="302277" cy="228507"/>
              </a:xfrm>
              <a:prstGeom prst="rect">
                <a:avLst/>
              </a:prstGeom>
            </p:spPr>
          </p:pic>
        </p:grpSp>
        <p:grpSp>
          <p:nvGrpSpPr>
            <p:cNvPr id="23" name="Group 22"/>
            <p:cNvGrpSpPr/>
            <p:nvPr/>
          </p:nvGrpSpPr>
          <p:grpSpPr>
            <a:xfrm>
              <a:off x="3046184" y="5489374"/>
              <a:ext cx="686850" cy="228507"/>
              <a:chOff x="2211622" y="5508495"/>
              <a:chExt cx="686850" cy="228507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1622" y="5508495"/>
                <a:ext cx="348201" cy="228507"/>
              </a:xfrm>
              <a:prstGeom prst="rect">
                <a:avLst/>
              </a:prstGeom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96195" y="5508495"/>
                <a:ext cx="302277" cy="228507"/>
              </a:xfrm>
              <a:prstGeom prst="rect">
                <a:avLst/>
              </a:prstGeom>
            </p:spPr>
          </p:pic>
        </p:grpSp>
        <p:grpSp>
          <p:nvGrpSpPr>
            <p:cNvPr id="24" name="Group 23"/>
            <p:cNvGrpSpPr/>
            <p:nvPr/>
          </p:nvGrpSpPr>
          <p:grpSpPr>
            <a:xfrm>
              <a:off x="3953734" y="5486393"/>
              <a:ext cx="686850" cy="228507"/>
              <a:chOff x="2211622" y="5508495"/>
              <a:chExt cx="686850" cy="228507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1622" y="5508495"/>
                <a:ext cx="348201" cy="228507"/>
              </a:xfrm>
              <a:prstGeom prst="rect">
                <a:avLst/>
              </a:prstGeom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96195" y="5508495"/>
                <a:ext cx="302277" cy="228507"/>
              </a:xfrm>
              <a:prstGeom prst="rect">
                <a:avLst/>
              </a:prstGeom>
            </p:spPr>
          </p:pic>
        </p:grpSp>
        <p:pic>
          <p:nvPicPr>
            <p:cNvPr id="25" name="Picture 24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9491" y="5699140"/>
              <a:ext cx="453411" cy="49165"/>
            </a:xfrm>
            <a:prstGeom prst="rect">
              <a:avLst/>
            </a:prstGeom>
          </p:spPr>
        </p:pic>
      </p:grpSp>
      <p:pic>
        <p:nvPicPr>
          <p:cNvPr id="48" name="Picture 4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94" y="3124200"/>
            <a:ext cx="2400212" cy="27421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72" y="5299819"/>
            <a:ext cx="776281" cy="13271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125" y="5286228"/>
            <a:ext cx="784276" cy="15989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966" y="5286228"/>
            <a:ext cx="784276" cy="15989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743" y="5299819"/>
            <a:ext cx="776281" cy="13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391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0.75"/>
  <p:tag name="ORIGINALWIDTH" val="78.75"/>
  <p:tag name="LATEXADDIN" val="\documentclass{article}&#10;\usepackage{amsmath,amssymb}&#10;\usepackage{color}&#10;\pagestyle{empty}&#10;\begin{document}&#10;&#10;{\color{white}&#10;$\mathcal{S}$&#10;}&#10;&#10;\end{document}"/>
  <p:tag name="IGUANATEXSIZE" val="20"/>
  <p:tag name="IGUANATEXCURSOR" val="124"/>
  <p:tag name="TRANSPARENCY" val="True"/>
  <p:tag name="FILENAME" val=""/>
  <p:tag name="INPUTTYPE" val="0"/>
  <p:tag name="LATEXENGINEID" val="0"/>
  <p:tag name="TEMPFOLDER" val="c:\temp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5"/>
  <p:tag name="ORIGINALWIDTH" val="339.75"/>
  <p:tag name="LATEXADDIN" val="\documentclass{article}&#10;\usepackage{amsmath,amssymb}&#10;\usepackage{color}&#10;\pagestyle{empty}&#10;\begin{document}&#10;&#10;{\color{green}&#10;$h_1 = 1$&#10;}&#10;&#10;\end{document}"/>
  <p:tag name="IGUANATEXSIZE" val="20"/>
  <p:tag name="IGUANATEXCURSOR" val="127"/>
  <p:tag name="TRANSPARENCY" val="True"/>
  <p:tag name="FILENAME" val=""/>
  <p:tag name="INPUTTYPE" val="0"/>
  <p:tag name="LATEXENGINEID" val="0"/>
  <p:tag name="TEMPFOLDER" val="c:\temp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.5"/>
  <p:tag name="ORIGINALWIDTH" val="124.5"/>
  <p:tag name="LATEXADDIN" val="\documentclass{article}&#10;\usepackage{amsmath,amssymb}&#10;\usepackage{color}&#10;\pagestyle{empty}&#10;\begin{document}&#10;&#10;{\color{white}&#10;$\ldots$&#10;}&#10;&#10;\end{document}"/>
  <p:tag name="IGUANATEXSIZE" val="20"/>
  <p:tag name="IGUANATEXCURSOR" val="131"/>
  <p:tag name="TRANSPARENCY" val="True"/>
  <p:tag name="FILENAME" val=""/>
  <p:tag name="INPUTTYPE" val="0"/>
  <p:tag name="LATEXENGINEID" val="0"/>
  <p:tag name="TEMPFOLDER" val="c:\temp\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ONNAME" val="Group 26"/>
  <p:tag name="LAYER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ONNAME" val="Group 17"/>
  <p:tag name="LAYER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.75"/>
  <p:tag name="ORIGINALWIDTH" val="283.5"/>
  <p:tag name="LATEXADDIN" val="\documentclass{article}&#10;\usepackage{amsmath,amssymb}&#10;\usepackage{color}&#10;\pagestyle{empty}&#10;\begin{document}&#10;&#10;{\color{white}&#10;$h = 1$&#10;}&#10;&#10;\end{document}"/>
  <p:tag name="IGUANATEXSIZE" val="20"/>
  <p:tag name="IGUANATEXCURSOR" val="129"/>
  <p:tag name="TRANSPARENCY" val="True"/>
  <p:tag name="FILENAME" val=""/>
  <p:tag name="INPUTTYPE" val="0"/>
  <p:tag name="LATEXENGINEID" val="0"/>
  <p:tag name="TEMPFOLDER" val="c:\temp\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.75"/>
  <p:tag name="ORIGINALWIDTH" val="380.25"/>
  <p:tag name="LATEXADDIN" val="\documentclass{article}&#10;\usepackage{amsmath,amssymb}&#10;\usepackage{color}&#10;\pagestyle{empty}&#10;\begin{document}&#10;&#10;{\color{white}&#10;$h = -1$&#10;}&#10;&#10;\end{document}"/>
  <p:tag name="IGUANATEXSIZE" val="20"/>
  <p:tag name="IGUANATEXCURSOR" val="129"/>
  <p:tag name="TRANSPARENCY" val="True"/>
  <p:tag name="FILENAME" val=""/>
  <p:tag name="INPUTTYPE" val="0"/>
  <p:tag name="LATEXENGINEID" val="0"/>
  <p:tag name="TEMPFOLDER" val="c:\temp\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"/>
  <p:tag name="ORIGINALWIDTH" val="375"/>
  <p:tag name="LATEXADDIN" val="\documentclass{article}&#10;\usepackage{amsmath,amssymb}&#10;\usepackage{color}&#10;\pagestyle{empty}&#10;\begin{document}&#10;&#10;{\color{white}&#10;$H(\mathbf{s},\mathbf{a})$&#10;}&#10;&#10;\end{document}"/>
  <p:tag name="IGUANATEXSIZE" val="20"/>
  <p:tag name="IGUANATEXCURSOR" val="149"/>
  <p:tag name="TRANSPARENCY" val="True"/>
  <p:tag name="FILENAME" val=""/>
  <p:tag name="INPUTTYPE" val="0"/>
  <p:tag name="LATEXENGINEID" val="0"/>
  <p:tag name="TEMPFOLDER" val="c:\temp\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"/>
  <p:tag name="ORIGINALWIDTH" val="1052.25"/>
  <p:tag name="LATEXADDIN" val="\documentclass{article}&#10;\usepackage{amsmath,amssymb}&#10;\usepackage{color}&#10;\pagestyle{empty}&#10;\begin{document}&#10;&#10;{\color{white}&#10;$H(\cdot,\cdot): \mathcal{S} \times \mathcal{A} \rightarrow \mathbb{R} $&#10;}&#10;&#10;\end{document}"/>
  <p:tag name="IGUANATEXSIZE" val="20"/>
  <p:tag name="IGUANATEXCURSOR" val="195"/>
  <p:tag name="TRANSPARENCY" val="True"/>
  <p:tag name="FILENAME" val=""/>
  <p:tag name="INPUTTYPE" val="0"/>
  <p:tag name="LATEXENGINEID" val="0"/>
  <p:tag name="TEMPFOLDER" val="c:\temp\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.75"/>
  <p:tag name="ORIGINALWIDTH" val="380.25"/>
  <p:tag name="LATEXADDIN" val="\documentclass{article}&#10;\usepackage{amsmath,amssymb}&#10;\usepackage{color}&#10;\pagestyle{empty}&#10;\begin{document}&#10;&#10;{\color{white}&#10;$h = -1$&#10;}&#10;&#10;\end{document}"/>
  <p:tag name="IGUANATEXSIZE" val="20"/>
  <p:tag name="IGUANATEXCURSOR" val="130"/>
  <p:tag name="TRANSPARENCY" val="True"/>
  <p:tag name="FILENAME" val=""/>
  <p:tag name="INPUTTYPE" val="0"/>
  <p:tag name="LATEXENGINEID" val="0"/>
  <p:tag name="TEMPFOLDER" val="c:\temp\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.75"/>
  <p:tag name="ORIGINALWIDTH" val="283.5"/>
  <p:tag name="LATEXADDIN" val="\documentclass{article}&#10;\usepackage{amsmath,amssymb}&#10;\usepackage{color}&#10;\pagestyle{empty}&#10;\begin{document}&#10;&#10;{\color{white}&#10;$h = 1$&#10;}&#10;&#10;\end{document}"/>
  <p:tag name="IGUANATEXSIZE" val="20"/>
  <p:tag name="IGUANATEXCURSOR" val="129"/>
  <p:tag name="TRANSPARENCY" val="True"/>
  <p:tag name="FILENAME" val=""/>
  <p:tag name="INPUTTYPE" val="0"/>
  <p:tag name="LATEXENGINEID" val="0"/>
  <p:tag name="TEMPFOLDER" val="c:\temp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6"/>
  <p:tag name="ORIGINALWIDTH" val="96.75"/>
  <p:tag name="LATEXADDIN" val="\documentclass{article}&#10;\usepackage{amsmath,amssymb}&#10;\usepackage{color}&#10;\pagestyle{empty}&#10;\begin{document}&#10;&#10;{\color{white}&#10;$\mathcal{A}$&#10;}&#10;&#10;\end{document}"/>
  <p:tag name="IGUANATEXSIZE" val="20"/>
  <p:tag name="IGUANATEXCURSOR" val="134"/>
  <p:tag name="TRANSPARENCY" val="True"/>
  <p:tag name="FILENAME" val=""/>
  <p:tag name="INPUTTYPE" val="0"/>
  <p:tag name="LATEXENGINEID" val="0"/>
  <p:tag name="TEMPFOLDER" val="c:\temp\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8.5"/>
  <p:tag name="ORIGINALWIDTH" val="933"/>
  <p:tag name="LATEXADDIN" val="\documentclass{article}&#10;\usepackage{amsmath,amssymb}&#10;\usepackage{color}&#10;\pagestyle{empty}&#10;\begin{document}&#10;&#10;{\color{white}&#10;$\hat{H}(\mathbf{s},\mathbf{a}) \approx H(\mathbf{s},\mathbf{a})$&#10;}&#10;&#10;\end{document}"/>
  <p:tag name="IGUANATEXSIZE" val="20"/>
  <p:tag name="IGUANATEXCURSOR" val="187"/>
  <p:tag name="TRANSPARENCY" val="True"/>
  <p:tag name="FILENAME" val=""/>
  <p:tag name="INPUTTYPE" val="0"/>
  <p:tag name="LATEXENGINEID" val="0"/>
  <p:tag name="TEMPFOLDER" val="c:\temp\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8.5"/>
  <p:tag name="ORIGINALWIDTH" val="1085.25"/>
  <p:tag name="LATEXADDIN" val="\documentclass{article}&#10;\usepackage{amsmath,amssymb}&#10;\usepackage{color}&#10;\pagestyle{empty}&#10;\begin{document}&#10;&#10;{\color{white}&#10;$\pi(\mathbf{s}) = \max_\mathbf{a} \hat{H}(\mathbf{s},\mathbf{a}) $&#10;}&#10;&#10;\end{document}"/>
  <p:tag name="IGUANATEXSIZE" val="20"/>
  <p:tag name="IGUANATEXCURSOR" val="190"/>
  <p:tag name="TRANSPARENCY" val="True"/>
  <p:tag name="FILENAME" val=""/>
  <p:tag name="INPUTTYPE" val="0"/>
  <p:tag name="LATEXENGINEID" val="0"/>
  <p:tag name="TEMPFOLDER" val="c:\temp\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7.75"/>
  <p:tag name="ORIGINALWIDTH" val="105.75"/>
  <p:tag name="LATEXADDIN" val="\documentclass{article}&#10;\usepackage{amsmath,amssymb}&#10;\usepackage{color}&#10;\pagestyle{empty}&#10;\begin{document}&#10;&#10;{\color{white}&#10;$\hat{H}$&#10;}&#10;&#10;\end{document}"/>
  <p:tag name="IGUANATEXSIZE" val="20"/>
  <p:tag name="IGUANATEXCURSOR" val="124"/>
  <p:tag name="TRANSPARENCY" val="True"/>
  <p:tag name="FILENAME" val=""/>
  <p:tag name="INPUTTYPE" val="0"/>
  <p:tag name="LATEXENGINEID" val="0"/>
  <p:tag name="TEMPFOLDER" val="c:\temp\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.25"/>
  <p:tag name="ORIGINALWIDTH" val="1956.75"/>
  <p:tag name="LATEXADDIN" val="\documentclass{article}&#10;\usepackage{amsmath,amssymb}&#10;\usepackage{color}&#10;\pagestyle{empty}&#10;\begin{document}&#10;&#10;{\color{white}&#10;$\ell(\hat{H}\; ; \; \mathbf{x},\mathbf{y}) = w(\mathbf{x},\mathbf{y})\left[\hat{H}(\mathbf{s},\mathbf{a}) - h \right]^2$&#10;}&#10;&#10;\end{document}"/>
  <p:tag name="IGUANATEXSIZE" val="20"/>
  <p:tag name="IGUANATEXCURSOR" val="192"/>
  <p:tag name="TRANSPARENCY" val="True"/>
  <p:tag name="FILENAME" val=""/>
  <p:tag name="INPUTTYPE" val="0"/>
  <p:tag name="LATEXENGINEID" val="0"/>
  <p:tag name="TEMPFOLDER" val="c:\temp\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7.75"/>
  <p:tag name="ORIGINALWIDTH" val="105.75"/>
  <p:tag name="LATEXADDIN" val="\documentclass{article}&#10;\usepackage{amsmath,amssymb}&#10;\usepackage{color}&#10;\pagestyle{empty}&#10;\begin{document}&#10;&#10;{\color{white}&#10;$\hat{H}$&#10;}&#10;&#10;\end{document}"/>
  <p:tag name="IGUANATEXSIZE" val="20"/>
  <p:tag name="IGUANATEXCURSOR" val="124"/>
  <p:tag name="TRANSPARENCY" val="True"/>
  <p:tag name="FILENAME" val=""/>
  <p:tag name="INPUTTYPE" val="0"/>
  <p:tag name="LATEXENGINEID" val="0"/>
  <p:tag name="TEMPFOLDER" val="c:\temp\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.75"/>
  <p:tag name="ORIGINALWIDTH" val="39"/>
  <p:tag name="LATEXADDIN" val="\documentclass{article}&#10;\usepackage{amsmath,amssymb}&#10;\usepackage{color}&#10;\pagestyle{empty}&#10;\begin{document}&#10;&#10;{\color{white}&#10;$t$&#10;}&#10;&#10;\end{document}"/>
  <p:tag name="IGUANATEXSIZE" val="20"/>
  <p:tag name="IGUANATEXCURSOR" val="126"/>
  <p:tag name="TRANSPARENCY" val="True"/>
  <p:tag name="FILENAME" val=""/>
  <p:tag name="INPUTTYPE" val="0"/>
  <p:tag name="LATEXENGINEID" val="0"/>
  <p:tag name="TEMPFOLDER" val="c:\temp\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"/>
  <p:tag name="ORIGINALWIDTH" val="366"/>
  <p:tag name="LATEXADDIN" val="\documentclass{article}&#10;\usepackage{amsmath,amssymb}&#10;\usepackage{color}&#10;\pagestyle{empty}&#10;\begin{document}&#10;&#10;{\color{white}&#10;$(\mathbf{s}_0,\mathbf{a}_0)$&#10;}&#10;&#10;\end{document}"/>
  <p:tag name="IGUANATEXSIZE" val="20"/>
  <p:tag name="IGUANATEXCURSOR" val="124"/>
  <p:tag name="TRANSPARENCY" val="True"/>
  <p:tag name="FILENAME" val=""/>
  <p:tag name="INPUTTYPE" val="0"/>
  <p:tag name="LATEXENGINEID" val="0"/>
  <p:tag name="TEMPFOLDER" val="c:\temp\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"/>
  <p:tag name="ORIGINALWIDTH" val="366"/>
  <p:tag name="LATEXADDIN" val="\documentclass{article}&#10;\usepackage{amsmath,amssymb}&#10;\usepackage{color}&#10;\pagestyle{empty}&#10;\begin{document}&#10;&#10;{\color{white}&#10;$(\mathbf{s}_1,\mathbf{a}_1)$&#10;}&#10;&#10;\end{document}"/>
  <p:tag name="IGUANATEXSIZE" val="20"/>
  <p:tag name="IGUANATEXCURSOR" val="150"/>
  <p:tag name="TRANSPARENCY" val="True"/>
  <p:tag name="FILENAME" val=""/>
  <p:tag name="INPUTTYPE" val="0"/>
  <p:tag name="LATEXENGINEID" val="0"/>
  <p:tag name="TEMPFOLDER" val="c:\temp\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"/>
  <p:tag name="ORIGINALWIDTH" val="366"/>
  <p:tag name="LATEXADDIN" val="\documentclass{article}&#10;\usepackage{amsmath,amssymb}&#10;\usepackage{color}&#10;\pagestyle{empty}&#10;\begin{document}&#10;&#10;{\color{white}&#10;$(\mathbf{s}_2,\mathbf{a}_2)$&#10;}&#10;&#10;\end{document}"/>
  <p:tag name="IGUANATEXSIZE" val="20"/>
  <p:tag name="IGUANATEXCURSOR" val="150"/>
  <p:tag name="TRANSPARENCY" val="True"/>
  <p:tag name="FILENAME" val=""/>
  <p:tag name="INPUTTYPE" val="0"/>
  <p:tag name="LATEXENGINEID" val="0"/>
  <p:tag name="TEMPFOLDER" val="c:\temp\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"/>
  <p:tag name="ORIGINALWIDTH" val="366"/>
  <p:tag name="LATEXADDIN" val="\documentclass{article}&#10;\usepackage{amsmath,amssymb}&#10;\usepackage{color}&#10;\pagestyle{empty}&#10;\begin{document}&#10;&#10;{\color{white}&#10;$(\mathbf{s}_3,\mathbf{a}_3)$&#10;}&#10;&#10;\end{document}"/>
  <p:tag name="IGUANATEXSIZE" val="20"/>
  <p:tag name="IGUANATEXCURSOR" val="150"/>
  <p:tag name="TRANSPARENCY" val="True"/>
  <p:tag name="FILENAME" val=""/>
  <p:tag name="INPUTTYPE" val="0"/>
  <p:tag name="LATEXENGINEID" val="0"/>
  <p:tag name="TEMPFOLDER" val="c:\temp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"/>
  <p:tag name="ORIGINALWIDTH" val="1143"/>
  <p:tag name="LATEXADDIN" val="\documentclass{article}&#10;\usepackage{amsmath,amssymb}&#10;\usepackage{color}&#10;\pagestyle{empty}&#10;\begin{document}&#10;&#10;{\color{white}&#10;$ \{ (\mathbf{s}_0,\mathbf{a}_0), (\mathbf{s}_1,\mathbf{a}_1), \ldots \} $&#10;}&#10;&#10;\end{document}"/>
  <p:tag name="IGUANATEXSIZE" val="20"/>
  <p:tag name="IGUANATEXCURSOR" val="195"/>
  <p:tag name="TRANSPARENCY" val="True"/>
  <p:tag name="FILENAME" val=""/>
  <p:tag name="INPUTTYPE" val="0"/>
  <p:tag name="LATEXENGINEID" val="0"/>
  <p:tag name="TEMPFOLDER" val="c:\temp\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5"/>
  <p:tag name="ORIGINALWIDTH" val="339.75"/>
  <p:tag name="LATEXADDIN" val="\documentclass{article}&#10;\usepackage{amsmath,amssymb}&#10;\usepackage{color}&#10;\pagestyle{empty}&#10;\begin{document}&#10;&#10;{\color{green}&#10;$h_1 = 1$&#10;}&#10;&#10;\end{document}"/>
  <p:tag name="IGUANATEXSIZE" val="20"/>
  <p:tag name="IGUANATEXCURSOR" val="127"/>
  <p:tag name="TRANSPARENCY" val="True"/>
  <p:tag name="FILENAME" val=""/>
  <p:tag name="INPUTTYPE" val="0"/>
  <p:tag name="LATEXENGINEID" val="0"/>
  <p:tag name="TEMPFOLDER" val="c:\temp\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.5"/>
  <p:tag name="ORIGINALWIDTH" val="124.5"/>
  <p:tag name="LATEXADDIN" val="\documentclass{article}&#10;\usepackage{amsmath,amssymb}&#10;\usepackage{color}&#10;\pagestyle{empty}&#10;\begin{document}&#10;&#10;{\color{white}&#10;$\ldots$&#10;}&#10;&#10;\end{document}"/>
  <p:tag name="IGUANATEXSIZE" val="20"/>
  <p:tag name="IGUANATEXCURSOR" val="131"/>
  <p:tag name="TRANSPARENCY" val="True"/>
  <p:tag name="FILENAME" val=""/>
  <p:tag name="INPUTTYPE" val="0"/>
  <p:tag name="LATEXENGINEID" val="0"/>
  <p:tag name="TEMPFOLDER" val="c:\temp\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"/>
  <p:tag name="ORIGINALWIDTH" val="1089.75"/>
  <p:tag name="LATEXADDIN" val="\documentclass{article}&#10;\usepackage{amsmath,amssymb}&#10;\usepackage{color}&#10;\pagestyle{empty}&#10;\begin{document}&#10;&#10;{\color{yellow}&#10;$w(\mathbf{x},\mathbf{y}) = P( \mathbf{y} \leftrightarrow \mathbf{x})$&#10;}&#10;&#10;\end{document}"/>
  <p:tag name="IGUANATEXSIZE" val="20"/>
  <p:tag name="IGUANATEXCURSOR" val="122"/>
  <p:tag name="TRANSPARENCY" val="True"/>
  <p:tag name="FILENAME" val=""/>
  <p:tag name="INPUTTYPE" val="0"/>
  <p:tag name="LATEXENGINEID" val="0"/>
  <p:tag name="TEMPFOLDER" val="c:\temp\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"/>
  <p:tag name="ORIGINALWIDTH" val="728.25"/>
  <p:tag name="LATEXADDIN" val="\documentclass{article}&#10;\usepackage{amsmath,amssymb}&#10;\usepackage{color}&#10;\pagestyle{empty}&#10;\begin{document}&#10;&#10;{\color{yellow}&#10;$w(\mathbf{x}_0,\mathbf{y}_1) = 0$&#10;}&#10;&#10;\end{document}"/>
  <p:tag name="IGUANATEXSIZE" val="20"/>
  <p:tag name="IGUANATEXCURSOR" val="157"/>
  <p:tag name="TRANSPARENCY" val="True"/>
  <p:tag name="FILENAME" val=""/>
  <p:tag name="INPUTTYPE" val="0"/>
  <p:tag name="LATEXENGINEID" val="0"/>
  <p:tag name="TEMPFOLDER" val="c:\temp\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0"/>
  <p:tag name="ORIGINALWIDTH" val="735.75"/>
  <p:tag name="LATEXADDIN" val="\documentclass{article}&#10;\usepackage{amsmath,amssymb}&#10;\usepackage{color}&#10;\pagestyle{empty}&#10;\begin{document}&#10;&#10;{\color{yellow}&#10;$w(\mathbf{x}_1,\mathbf{y}_1) = \frac{1}{2}$&#10;}&#10;&#10;\end{document}"/>
  <p:tag name="IGUANATEXSIZE" val="20"/>
  <p:tag name="IGUANATEXCURSOR" val="139"/>
  <p:tag name="TRANSPARENCY" val="True"/>
  <p:tag name="FILENAME" val=""/>
  <p:tag name="INPUTTYPE" val="0"/>
  <p:tag name="LATEXENGINEID" val="0"/>
  <p:tag name="TEMPFOLDER" val="c:\temp\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0"/>
  <p:tag name="ORIGINALWIDTH" val="735.75"/>
  <p:tag name="LATEXADDIN" val="\documentclass{article}&#10;\usepackage{amsmath,amssymb}&#10;\usepackage{color}&#10;\pagestyle{empty}&#10;\begin{document}&#10;&#10;{\color{yellow}&#10;$w(\mathbf{x}_2,\mathbf{y}_1) = \frac{1}{2}$&#10;}&#10;&#10;\end{document}"/>
  <p:tag name="IGUANATEXSIZE" val="20"/>
  <p:tag name="IGUANATEXCURSOR" val="166"/>
  <p:tag name="TRANSPARENCY" val="True"/>
  <p:tag name="FILENAME" val=""/>
  <p:tag name="INPUTTYPE" val="0"/>
  <p:tag name="LATEXENGINEID" val="0"/>
  <p:tag name="TEMPFOLDER" val="c:\temp\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"/>
  <p:tag name="ORIGINALWIDTH" val="728.25"/>
  <p:tag name="LATEXADDIN" val="\documentclass{article}&#10;\usepackage{amsmath,amssymb}&#10;\usepackage{color}&#10;\pagestyle{empty}&#10;\begin{document}&#10;&#10;{\color{yellow}&#10;$w(\mathbf{x}_3,\mathbf{y}_1) = 0$&#10;}&#10;&#10;\end{document}"/>
  <p:tag name="IGUANATEXSIZE" val="20"/>
  <p:tag name="IGUANATEXCURSOR" val="158"/>
  <p:tag name="TRANSPARENCY" val="True"/>
  <p:tag name="FILENAME" val=""/>
  <p:tag name="INPUTTYPE" val="0"/>
  <p:tag name="LATEXENGINEID" val="0"/>
  <p:tag name="TEMPFOLDER" val="c:\temp\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.75"/>
  <p:tag name="ORIGINALWIDTH" val="39"/>
  <p:tag name="LATEXADDIN" val="\documentclass{article}&#10;\usepackage{amsmath,amssymb}&#10;\usepackage{color}&#10;\pagestyle{empty}&#10;\begin{document}&#10;&#10;{\color{white}&#10;$t$&#10;}&#10;&#10;\end{document}"/>
  <p:tag name="IGUANATEXSIZE" val="20"/>
  <p:tag name="IGUANATEXCURSOR" val="126"/>
  <p:tag name="TRANSPARENCY" val="True"/>
  <p:tag name="FILENAME" val=""/>
  <p:tag name="INPUTTYPE" val="0"/>
  <p:tag name="LATEXENGINEID" val="0"/>
  <p:tag name="TEMPFOLDER" val="c:\temp\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"/>
  <p:tag name="ORIGINALWIDTH" val="366"/>
  <p:tag name="LATEXADDIN" val="\documentclass{article}&#10;\usepackage{amsmath,amssymb}&#10;\usepackage{color}&#10;\pagestyle{empty}&#10;\begin{document}&#10;&#10;{\color{white}&#10;$(\mathbf{s}_0,\mathbf{a}_0)$&#10;}&#10;&#10;\end{document}"/>
  <p:tag name="IGUANATEXSIZE" val="20"/>
  <p:tag name="IGUANATEXCURSOR" val="124"/>
  <p:tag name="TRANSPARENCY" val="True"/>
  <p:tag name="FILENAME" val=""/>
  <p:tag name="INPUTTYPE" val="0"/>
  <p:tag name="LATEXENGINEID" val="0"/>
  <p:tag name="TEMPFOLDER" val="c:\temp\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"/>
  <p:tag name="ORIGINALWIDTH" val="366"/>
  <p:tag name="LATEXADDIN" val="\documentclass{article}&#10;\usepackage{amsmath,amssymb}&#10;\usepackage{color}&#10;\pagestyle{empty}&#10;\begin{document}&#10;&#10;{\color{white}&#10;$(\mathbf{s}_1,\mathbf{a}_1)$&#10;}&#10;&#10;\end{document}"/>
  <p:tag name="IGUANATEXSIZE" val="20"/>
  <p:tag name="IGUANATEXCURSOR" val="150"/>
  <p:tag name="TRANSPARENCY" val="True"/>
  <p:tag name="FILENAME" val=""/>
  <p:tag name="INPUTTYPE" val="0"/>
  <p:tag name="LATEXENGINEID" val="0"/>
  <p:tag name="TEMPFOLDER" val="c:\temp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.75"/>
  <p:tag name="ORIGINALWIDTH" val="61.5"/>
  <p:tag name="LATEXADDIN" val="\documentclass{article}&#10;\usepackage{amsmath,amssymb}&#10;\usepackage{color}&#10;\pagestyle{empty}&#10;\begin{document}&#10;&#10;{\color{white}&#10;$h$&#10;}&#10;&#10;\end{document}"/>
  <p:tag name="IGUANATEXSIZE" val="20"/>
  <p:tag name="IGUANATEXCURSOR" val="125"/>
  <p:tag name="TRANSPARENCY" val="True"/>
  <p:tag name="FILENAME" val=""/>
  <p:tag name="INPUTTYPE" val="0"/>
  <p:tag name="LATEXENGINEID" val="0"/>
  <p:tag name="TEMPFOLDER" val="c:\temp\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"/>
  <p:tag name="ORIGINALWIDTH" val="366"/>
  <p:tag name="LATEXADDIN" val="\documentclass{article}&#10;\usepackage{amsmath,amssymb}&#10;\usepackage{color}&#10;\pagestyle{empty}&#10;\begin{document}&#10;&#10;{\color{white}&#10;$(\mathbf{s}_2,\mathbf{a}_2)$&#10;}&#10;&#10;\end{document}"/>
  <p:tag name="IGUANATEXSIZE" val="20"/>
  <p:tag name="IGUANATEXCURSOR" val="150"/>
  <p:tag name="TRANSPARENCY" val="True"/>
  <p:tag name="FILENAME" val=""/>
  <p:tag name="INPUTTYPE" val="0"/>
  <p:tag name="LATEXENGINEID" val="0"/>
  <p:tag name="TEMPFOLDER" val="c:\temp\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"/>
  <p:tag name="ORIGINALWIDTH" val="366"/>
  <p:tag name="LATEXADDIN" val="\documentclass{article}&#10;\usepackage{amsmath,amssymb}&#10;\usepackage{color}&#10;\pagestyle{empty}&#10;\begin{document}&#10;&#10;{\color{white}&#10;$(\mathbf{s}_3,\mathbf{a}_3)$&#10;}&#10;&#10;\end{document}"/>
  <p:tag name="IGUANATEXSIZE" val="20"/>
  <p:tag name="IGUANATEXCURSOR" val="150"/>
  <p:tag name="TRANSPARENCY" val="True"/>
  <p:tag name="FILENAME" val=""/>
  <p:tag name="INPUTTYPE" val="0"/>
  <p:tag name="LATEXENGINEID" val="0"/>
  <p:tag name="TEMPFOLDER" val="c:\temp\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.5"/>
  <p:tag name="ORIGINALWIDTH" val="124.5"/>
  <p:tag name="LATEXADDIN" val="\documentclass{article}&#10;\usepackage{amsmath,amssymb}&#10;\usepackage{color}&#10;\pagestyle{empty}&#10;\begin{document}&#10;&#10;{\color{white}&#10;$\ldots$&#10;}&#10;&#10;\end{document}"/>
  <p:tag name="IGUANATEXSIZE" val="20"/>
  <p:tag name="IGUANATEXCURSOR" val="131"/>
  <p:tag name="TRANSPARENCY" val="True"/>
  <p:tag name="FILENAME" val=""/>
  <p:tag name="INPUTTYPE" val="0"/>
  <p:tag name="LATEXENGINEID" val="0"/>
  <p:tag name="TEMPFOLDER" val="c:\temp\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5"/>
  <p:tag name="ORIGINALWIDTH" val="339.75"/>
  <p:tag name="LATEXADDIN" val="\documentclass{article}&#10;\usepackage{amsmath,amssymb}&#10;\usepackage{color}&#10;\pagestyle{empty}&#10;\begin{document}&#10;&#10;{\color{green}&#10;$h_1 = 1$&#10;}&#10;&#10;\end{document}"/>
  <p:tag name="IGUANATEXSIZE" val="20"/>
  <p:tag name="IGUANATEXCURSOR" val="127"/>
  <p:tag name="TRANSPARENCY" val="True"/>
  <p:tag name="FILENAME" val=""/>
  <p:tag name="INPUTTYPE" val="0"/>
  <p:tag name="LATEXENGINEID" val="0"/>
  <p:tag name="TEMPFOLDER" val="c:\temp\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.75"/>
  <p:tag name="ORIGINALWIDTH" val="39"/>
  <p:tag name="LATEXADDIN" val="\documentclass{article}&#10;\usepackage{amsmath,amssymb}&#10;\usepackage{color}&#10;\pagestyle{empty}&#10;\begin{document}&#10;&#10;{\color{white}&#10;$t$&#10;}&#10;&#10;\end{document}"/>
  <p:tag name="IGUANATEXSIZE" val="20"/>
  <p:tag name="IGUANATEXCURSOR" val="126"/>
  <p:tag name="TRANSPARENCY" val="True"/>
  <p:tag name="FILENAME" val=""/>
  <p:tag name="INPUTTYPE" val="0"/>
  <p:tag name="LATEXENGINEID" val="0"/>
  <p:tag name="TEMPFOLDER" val="c:\temp\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"/>
  <p:tag name="ORIGINALWIDTH" val="366"/>
  <p:tag name="LATEXADDIN" val="\documentclass{article}&#10;\usepackage{amsmath,amssymb}&#10;\usepackage{color}&#10;\pagestyle{empty}&#10;\begin{document}&#10;&#10;{\color{white}&#10;$(\mathbf{s}_0,\mathbf{a}_0)$&#10;}&#10;&#10;\end{document}"/>
  <p:tag name="IGUANATEXSIZE" val="20"/>
  <p:tag name="IGUANATEXCURSOR" val="124"/>
  <p:tag name="TRANSPARENCY" val="True"/>
  <p:tag name="FILENAME" val=""/>
  <p:tag name="INPUTTYPE" val="0"/>
  <p:tag name="LATEXENGINEID" val="0"/>
  <p:tag name="TEMPFOLDER" val="c:\temp\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"/>
  <p:tag name="ORIGINALWIDTH" val="366"/>
  <p:tag name="LATEXADDIN" val="\documentclass{article}&#10;\usepackage{amsmath,amssymb}&#10;\usepackage{color}&#10;\pagestyle{empty}&#10;\begin{document}&#10;&#10;{\color{white}&#10;$(\mathbf{s}_1,\mathbf{a}_1)$&#10;}&#10;&#10;\end{document}"/>
  <p:tag name="IGUANATEXSIZE" val="20"/>
  <p:tag name="IGUANATEXCURSOR" val="150"/>
  <p:tag name="TRANSPARENCY" val="True"/>
  <p:tag name="FILENAME" val=""/>
  <p:tag name="INPUTTYPE" val="0"/>
  <p:tag name="LATEXENGINEID" val="0"/>
  <p:tag name="TEMPFOLDER" val="c:\temp\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"/>
  <p:tag name="ORIGINALWIDTH" val="366"/>
  <p:tag name="LATEXADDIN" val="\documentclass{article}&#10;\usepackage{amsmath,amssymb}&#10;\usepackage{color}&#10;\pagestyle{empty}&#10;\begin{document}&#10;&#10;{\color{white}&#10;$(\mathbf{s}_2,\mathbf{a}_2)$&#10;}&#10;&#10;\end{document}"/>
  <p:tag name="IGUANATEXSIZE" val="20"/>
  <p:tag name="IGUANATEXCURSOR" val="150"/>
  <p:tag name="TRANSPARENCY" val="True"/>
  <p:tag name="FILENAME" val=""/>
  <p:tag name="INPUTTYPE" val="0"/>
  <p:tag name="LATEXENGINEID" val="0"/>
  <p:tag name="TEMPFOLDER" val="c:\temp\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"/>
  <p:tag name="ORIGINALWIDTH" val="366"/>
  <p:tag name="LATEXADDIN" val="\documentclass{article}&#10;\usepackage{amsmath,amssymb}&#10;\usepackage{color}&#10;\pagestyle{empty}&#10;\begin{document}&#10;&#10;{\color{white}&#10;$(\mathbf{s}_3,\mathbf{a}_3)$&#10;}&#10;&#10;\end{document}"/>
  <p:tag name="IGUANATEXSIZE" val="20"/>
  <p:tag name="IGUANATEXCURSOR" val="150"/>
  <p:tag name="TRANSPARENCY" val="True"/>
  <p:tag name="FILENAME" val=""/>
  <p:tag name="INPUTTYPE" val="0"/>
  <p:tag name="LATEXENGINEID" val="0"/>
  <p:tag name="TEMPFOLDER" val="c:\temp\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5"/>
  <p:tag name="ORIGINALWIDTH" val="339.75"/>
  <p:tag name="LATEXADDIN" val="\documentclass{article}&#10;\usepackage{amsmath,amssymb}&#10;\usepackage{color}&#10;\pagestyle{empty}&#10;\begin{document}&#10;&#10;{\color{green}&#10;$h_1 = 1$&#10;}&#10;&#10;\end{document}"/>
  <p:tag name="IGUANATEXSIZE" val="20"/>
  <p:tag name="IGUANATEXCURSOR" val="127"/>
  <p:tag name="TRANSPARENCY" val="True"/>
  <p:tag name="FILENAME" val=""/>
  <p:tag name="INPUTTYPE" val="0"/>
  <p:tag name="LATEXENGINEID" val="0"/>
  <p:tag name="TEMPFOLDER" val="c:\temp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.75"/>
  <p:tag name="ORIGINALWIDTH" val="39"/>
  <p:tag name="LATEXADDIN" val="\documentclass{article}&#10;\usepackage{amsmath,amssymb}&#10;\usepackage{color}&#10;\pagestyle{empty}&#10;\begin{document}&#10;&#10;{\color{white}&#10;$t$&#10;}&#10;&#10;\end{document}"/>
  <p:tag name="IGUANATEXSIZE" val="20"/>
  <p:tag name="IGUANATEXCURSOR" val="126"/>
  <p:tag name="TRANSPARENCY" val="True"/>
  <p:tag name="FILENAME" val=""/>
  <p:tag name="INPUTTYPE" val="0"/>
  <p:tag name="LATEXENGINEID" val="0"/>
  <p:tag name="TEMPFOLDER" val="c:\temp\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.5"/>
  <p:tag name="ORIGINALWIDTH" val="124.5"/>
  <p:tag name="LATEXADDIN" val="\documentclass{article}&#10;\usepackage{amsmath,amssymb}&#10;\usepackage{color}&#10;\pagestyle{empty}&#10;\begin{document}&#10;&#10;{\color{white}&#10;$\ldots$&#10;}&#10;&#10;\end{document}"/>
  <p:tag name="IGUANATEXSIZE" val="20"/>
  <p:tag name="IGUANATEXCURSOR" val="131"/>
  <p:tag name="TRANSPARENCY" val="True"/>
  <p:tag name="FILENAME" val=""/>
  <p:tag name="INPUTTYPE" val="0"/>
  <p:tag name="LATEXENGINEID" val="0"/>
  <p:tag name="TEMPFOLDER" val="c:\temp\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.75"/>
  <p:tag name="ORIGINALWIDTH" val="39"/>
  <p:tag name="LATEXADDIN" val="\documentclass{article}&#10;\usepackage{amsmath,amssymb}&#10;\usepackage{color}&#10;\pagestyle{empty}&#10;\begin{document}&#10;&#10;{\color{white}&#10;$t$&#10;}&#10;&#10;\end{document}"/>
  <p:tag name="IGUANATEXSIZE" val="20"/>
  <p:tag name="IGUANATEXCURSOR" val="126"/>
  <p:tag name="TRANSPARENCY" val="True"/>
  <p:tag name="FILENAME" val=""/>
  <p:tag name="INPUTTYPE" val="0"/>
  <p:tag name="LATEXENGINEID" val="0"/>
  <p:tag name="TEMPFOLDER" val="c:\temp\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"/>
  <p:tag name="ORIGINALWIDTH" val="366"/>
  <p:tag name="LATEXADDIN" val="\documentclass{article}&#10;\usepackage{amsmath,amssymb}&#10;\usepackage{color}&#10;\pagestyle{empty}&#10;\begin{document}&#10;&#10;{\color{white}&#10;$(\mathbf{s}_0,\mathbf{a}_0)$&#10;}&#10;&#10;\end{document}"/>
  <p:tag name="IGUANATEXSIZE" val="20"/>
  <p:tag name="IGUANATEXCURSOR" val="124"/>
  <p:tag name="TRANSPARENCY" val="True"/>
  <p:tag name="FILENAME" val=""/>
  <p:tag name="INPUTTYPE" val="0"/>
  <p:tag name="LATEXENGINEID" val="0"/>
  <p:tag name="TEMPFOLDER" val="c:\temp\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"/>
  <p:tag name="ORIGINALWIDTH" val="366"/>
  <p:tag name="LATEXADDIN" val="\documentclass{article}&#10;\usepackage{amsmath,amssymb}&#10;\usepackage{color}&#10;\pagestyle{empty}&#10;\begin{document}&#10;&#10;{\color{white}&#10;$(\mathbf{s}_1,\mathbf{a}_1)$&#10;}&#10;&#10;\end{document}"/>
  <p:tag name="IGUANATEXSIZE" val="20"/>
  <p:tag name="IGUANATEXCURSOR" val="150"/>
  <p:tag name="TRANSPARENCY" val="True"/>
  <p:tag name="FILENAME" val=""/>
  <p:tag name="INPUTTYPE" val="0"/>
  <p:tag name="LATEXENGINEID" val="0"/>
  <p:tag name="TEMPFOLDER" val="c:\temp\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"/>
  <p:tag name="ORIGINALWIDTH" val="366"/>
  <p:tag name="LATEXADDIN" val="\documentclass{article}&#10;\usepackage{amsmath,amssymb}&#10;\usepackage{color}&#10;\pagestyle{empty}&#10;\begin{document}&#10;&#10;{\color{white}&#10;$(\mathbf{s}_2,\mathbf{a}_2)$&#10;}&#10;&#10;\end{document}"/>
  <p:tag name="IGUANATEXSIZE" val="20"/>
  <p:tag name="IGUANATEXCURSOR" val="150"/>
  <p:tag name="TRANSPARENCY" val="True"/>
  <p:tag name="FILENAME" val=""/>
  <p:tag name="INPUTTYPE" val="0"/>
  <p:tag name="LATEXENGINEID" val="0"/>
  <p:tag name="TEMPFOLDER" val="c:\temp\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"/>
  <p:tag name="ORIGINALWIDTH" val="366"/>
  <p:tag name="LATEXADDIN" val="\documentclass{article}&#10;\usepackage{amsmath,amssymb}&#10;\usepackage{color}&#10;\pagestyle{empty}&#10;\begin{document}&#10;&#10;{\color{white}&#10;$(\mathbf{s}_3,\mathbf{a}_3)$&#10;}&#10;&#10;\end{document}"/>
  <p:tag name="IGUANATEXSIZE" val="20"/>
  <p:tag name="IGUANATEXCURSOR" val="150"/>
  <p:tag name="TRANSPARENCY" val="True"/>
  <p:tag name="FILENAME" val=""/>
  <p:tag name="INPUTTYPE" val="0"/>
  <p:tag name="LATEXENGINEID" val="0"/>
  <p:tag name="TEMPFOLDER" val="c:\temp\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5"/>
  <p:tag name="ORIGINALWIDTH" val="339.75"/>
  <p:tag name="LATEXADDIN" val="\documentclass{article}&#10;\usepackage{amsmath,amssymb}&#10;\usepackage{color}&#10;\pagestyle{empty}&#10;\begin{document}&#10;&#10;{\color{green}&#10;$h_1 = 1$&#10;}&#10;&#10;\end{document}"/>
  <p:tag name="IGUANATEXSIZE" val="20"/>
  <p:tag name="IGUANATEXCURSOR" val="127"/>
  <p:tag name="TRANSPARENCY" val="True"/>
  <p:tag name="FILENAME" val=""/>
  <p:tag name="INPUTTYPE" val="0"/>
  <p:tag name="LATEXENGINEID" val="0"/>
  <p:tag name="TEMPFOLDER" val="c:\temp\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.5"/>
  <p:tag name="ORIGINALWIDTH" val="124.5"/>
  <p:tag name="LATEXADDIN" val="\documentclass{article}&#10;\usepackage{amsmath,amssymb}&#10;\usepackage{color}&#10;\pagestyle{empty}&#10;\begin{document}&#10;&#10;{\color{white}&#10;$\ldots$&#10;}&#10;&#10;\end{document}"/>
  <p:tag name="IGUANATEXSIZE" val="20"/>
  <p:tag name="IGUANATEXCURSOR" val="131"/>
  <p:tag name="TRANSPARENCY" val="True"/>
  <p:tag name="FILENAME" val=""/>
  <p:tag name="INPUTTYPE" val="0"/>
  <p:tag name="LATEXENGINEID" val="0"/>
  <p:tag name="TEMPFOLDER" val="c:\temp\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8.75"/>
  <p:tag name="ORIGINALWIDTH" val="39"/>
  <p:tag name="LATEXADDIN" val="\documentclass{article}&#10;\usepackage{amsmath,amssymb}&#10;\usepackage{color}&#10;\pagestyle{empty}&#10;\begin{document}&#10;&#10;{\color{white}&#10;$t$&#10;}&#10;&#10;\end{document}"/>
  <p:tag name="IGUANATEXSIZE" val="20"/>
  <p:tag name="IGUANATEXCURSOR" val="126"/>
  <p:tag name="TRANSPARENCY" val="True"/>
  <p:tag name="FILENAME" val=""/>
  <p:tag name="INPUTTYPE" val="0"/>
  <p:tag name="LATEXENGINEID" val="0"/>
  <p:tag name="TEMPFOLDER" val="c:\temp\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"/>
  <p:tag name="ORIGINALWIDTH" val="366"/>
  <p:tag name="LATEXADDIN" val="\documentclass{article}&#10;\usepackage{amsmath,amssymb}&#10;\usepackage{color}&#10;\pagestyle{empty}&#10;\begin{document}&#10;&#10;{\color{white}&#10;$(\mathbf{s}_0,\mathbf{a}_0)$&#10;}&#10;&#10;\end{document}"/>
  <p:tag name="IGUANATEXSIZE" val="20"/>
  <p:tag name="IGUANATEXCURSOR" val="124"/>
  <p:tag name="TRANSPARENCY" val="True"/>
  <p:tag name="FILENAME" val=""/>
  <p:tag name="INPUTTYPE" val="0"/>
  <p:tag name="LATEXENGINEID" val="0"/>
  <p:tag name="TEMPFOLDER" val="c:\temp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"/>
  <p:tag name="ORIGINALWIDTH" val="366"/>
  <p:tag name="LATEXADDIN" val="\documentclass{article}&#10;\usepackage{amsmath,amssymb}&#10;\usepackage{color}&#10;\pagestyle{empty}&#10;\begin{document}&#10;&#10;{\color{white}&#10;$(\mathbf{s}_0,\mathbf{a}_0)$&#10;}&#10;&#10;\end{document}"/>
  <p:tag name="IGUANATEXSIZE" val="20"/>
  <p:tag name="IGUANATEXCURSOR" val="124"/>
  <p:tag name="TRANSPARENCY" val="True"/>
  <p:tag name="FILENAME" val=""/>
  <p:tag name="INPUTTYPE" val="0"/>
  <p:tag name="LATEXENGINEID" val="0"/>
  <p:tag name="TEMPFOLDER" val="c:\temp\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"/>
  <p:tag name="ORIGINALWIDTH" val="366"/>
  <p:tag name="LATEXADDIN" val="\documentclass{article}&#10;\usepackage{amsmath,amssymb}&#10;\usepackage{color}&#10;\pagestyle{empty}&#10;\begin{document}&#10;&#10;{\color{white}&#10;$(\mathbf{s}_1,\mathbf{a}_1)$&#10;}&#10;&#10;\end{document}"/>
  <p:tag name="IGUANATEXSIZE" val="20"/>
  <p:tag name="IGUANATEXCURSOR" val="150"/>
  <p:tag name="TRANSPARENCY" val="True"/>
  <p:tag name="FILENAME" val=""/>
  <p:tag name="INPUTTYPE" val="0"/>
  <p:tag name="LATEXENGINEID" val="0"/>
  <p:tag name="TEMPFOLDER" val="c:\temp\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"/>
  <p:tag name="ORIGINALWIDTH" val="366"/>
  <p:tag name="LATEXADDIN" val="\documentclass{article}&#10;\usepackage{amsmath,amssymb}&#10;\usepackage{color}&#10;\pagestyle{empty}&#10;\begin{document}&#10;&#10;{\color{white}&#10;$(\mathbf{s}_2,\mathbf{a}_2)$&#10;}&#10;&#10;\end{document}"/>
  <p:tag name="IGUANATEXSIZE" val="20"/>
  <p:tag name="IGUANATEXCURSOR" val="150"/>
  <p:tag name="TRANSPARENCY" val="True"/>
  <p:tag name="FILENAME" val=""/>
  <p:tag name="INPUTTYPE" val="0"/>
  <p:tag name="LATEXENGINEID" val="0"/>
  <p:tag name="TEMPFOLDER" val="c:\temp\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"/>
  <p:tag name="ORIGINALWIDTH" val="366"/>
  <p:tag name="LATEXADDIN" val="\documentclass{article}&#10;\usepackage{amsmath,amssymb}&#10;\usepackage{color}&#10;\pagestyle{empty}&#10;\begin{document}&#10;&#10;{\color{white}&#10;$(\mathbf{s}_3,\mathbf{a}_3)$&#10;}&#10;&#10;\end{document}"/>
  <p:tag name="IGUANATEXSIZE" val="20"/>
  <p:tag name="IGUANATEXCURSOR" val="150"/>
  <p:tag name="TRANSPARENCY" val="True"/>
  <p:tag name="FILENAME" val=""/>
  <p:tag name="INPUTTYPE" val="0"/>
  <p:tag name="LATEXENGINEID" val="0"/>
  <p:tag name="TEMPFOLDER" val="c:\temp\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5"/>
  <p:tag name="ORIGINALWIDTH" val="339.75"/>
  <p:tag name="LATEXADDIN" val="\documentclass{article}&#10;\usepackage{amsmath,amssymb}&#10;\usepackage{color}&#10;\pagestyle{empty}&#10;\begin{document}&#10;&#10;{\color{green}&#10;$h_1 = 1$&#10;}&#10;&#10;\end{document}"/>
  <p:tag name="IGUANATEXSIZE" val="20"/>
  <p:tag name="IGUANATEXCURSOR" val="127"/>
  <p:tag name="TRANSPARENCY" val="True"/>
  <p:tag name="FILENAME" val=""/>
  <p:tag name="INPUTTYPE" val="0"/>
  <p:tag name="LATEXENGINEID" val="0"/>
  <p:tag name="TEMPFOLDER" val="c:\temp\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.5"/>
  <p:tag name="ORIGINALWIDTH" val="124.5"/>
  <p:tag name="LATEXADDIN" val="\documentclass{article}&#10;\usepackage{amsmath,amssymb}&#10;\usepackage{color}&#10;\pagestyle{empty}&#10;\begin{document}&#10;&#10;{\color{white}&#10;$\ldots$&#10;}&#10;&#10;\end{document}"/>
  <p:tag name="IGUANATEXSIZE" val="20"/>
  <p:tag name="IGUANATEXCURSOR" val="131"/>
  <p:tag name="TRANSPARENCY" val="True"/>
  <p:tag name="FILENAME" val=""/>
  <p:tag name="INPUTTYPE" val="0"/>
  <p:tag name="LATEXENGINEID" val="0"/>
  <p:tag name="TEMPFOLDER" val="c:\temp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"/>
  <p:tag name="ORIGINALWIDTH" val="366"/>
  <p:tag name="LATEXADDIN" val="\documentclass{article}&#10;\usepackage{amsmath,amssymb}&#10;\usepackage{color}&#10;\pagestyle{empty}&#10;\begin{document}&#10;&#10;{\color{white}&#10;$(\mathbf{s}_1,\mathbf{a}_1)$&#10;}&#10;&#10;\end{document}"/>
  <p:tag name="IGUANATEXSIZE" val="20"/>
  <p:tag name="IGUANATEXCURSOR" val="150"/>
  <p:tag name="TRANSPARENCY" val="True"/>
  <p:tag name="FILENAME" val=""/>
  <p:tag name="INPUTTYPE" val="0"/>
  <p:tag name="LATEXENGINEID" val="0"/>
  <p:tag name="TEMPFOLDER" val="c:\temp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"/>
  <p:tag name="ORIGINALWIDTH" val="366"/>
  <p:tag name="LATEXADDIN" val="\documentclass{article}&#10;\usepackage{amsmath,amssymb}&#10;\usepackage{color}&#10;\pagestyle{empty}&#10;\begin{document}&#10;&#10;{\color{white}&#10;$(\mathbf{s}_2,\mathbf{a}_2)$&#10;}&#10;&#10;\end{document}"/>
  <p:tag name="IGUANATEXSIZE" val="20"/>
  <p:tag name="IGUANATEXCURSOR" val="150"/>
  <p:tag name="TRANSPARENCY" val="True"/>
  <p:tag name="FILENAME" val=""/>
  <p:tag name="INPUTTYPE" val="0"/>
  <p:tag name="LATEXENGINEID" val="0"/>
  <p:tag name="TEMPFOLDER" val="c:\temp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.5"/>
  <p:tag name="ORIGINALWIDTH" val="366"/>
  <p:tag name="LATEXADDIN" val="\documentclass{article}&#10;\usepackage{amsmath,amssymb}&#10;\usepackage{color}&#10;\pagestyle{empty}&#10;\begin{document}&#10;&#10;{\color{white}&#10;$(\mathbf{s}_3,\mathbf{a}_3)$&#10;}&#10;&#10;\end{document}"/>
  <p:tag name="IGUANATEXSIZE" val="20"/>
  <p:tag name="IGUANATEXCURSOR" val="150"/>
  <p:tag name="TRANSPARENCY" val="True"/>
  <p:tag name="FILENAME" val=""/>
  <p:tag name="INPUTTYPE" val="0"/>
  <p:tag name="LATEXENGINEID" val="0"/>
  <p:tag name="TEMPFOLDER" val="c:\temp\"/>
</p:tagLst>
</file>

<file path=ppt/theme/theme1.xml><?xml version="1.0" encoding="utf-8"?>
<a:theme xmlns:a="http://schemas.openxmlformats.org/drawingml/2006/main" name="Office Theme">
  <a:themeElements>
    <a:clrScheme name="Custom 4">
      <a:dk1>
        <a:srgbClr val="000000"/>
      </a:dk1>
      <a:lt1>
        <a:srgbClr val="BFBFBF"/>
      </a:lt1>
      <a:dk2>
        <a:srgbClr val="000000"/>
      </a:dk2>
      <a:lt2>
        <a:srgbClr val="BFBFBF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9400</TotalTime>
  <Words>603</Words>
  <Application>Microsoft Office PowerPoint</Application>
  <PresentationFormat>On-screen Show (4:3)</PresentationFormat>
  <Paragraphs>232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Cambria</vt:lpstr>
      <vt:lpstr>Office Theme</vt:lpstr>
      <vt:lpstr>Deep TAMER: Interactive Agent Shaping in High-Dimensional State Spaces</vt:lpstr>
      <vt:lpstr>Interactive Agent Shaping</vt:lpstr>
      <vt:lpstr>Interactive Agent Shaping</vt:lpstr>
      <vt:lpstr>Central Question</vt:lpstr>
      <vt:lpstr>Setting</vt:lpstr>
      <vt:lpstr>Human</vt:lpstr>
      <vt:lpstr>Agent</vt:lpstr>
      <vt:lpstr>Problem Formulation</vt:lpstr>
      <vt:lpstr>Weighting Function</vt:lpstr>
      <vt:lpstr>Deep TAMER</vt:lpstr>
      <vt:lpstr>Deep TAMER: Reward Model</vt:lpstr>
      <vt:lpstr>Deep TAMER: Training</vt:lpstr>
      <vt:lpstr>Experimental Results</vt:lpstr>
      <vt:lpstr>Experimental Results</vt:lpstr>
      <vt:lpstr>Summary</vt:lpstr>
      <vt:lpstr>PowerPoint Presentation</vt:lpstr>
      <vt:lpstr>Experiments</vt:lpstr>
      <vt:lpstr>Related Work</vt:lpstr>
      <vt:lpstr>credit assignment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Ray Saliency</dc:title>
  <dc:creator>warnellg</dc:creator>
  <cp:lastModifiedBy>Garrett Warnell</cp:lastModifiedBy>
  <cp:revision>1260</cp:revision>
  <dcterms:created xsi:type="dcterms:W3CDTF">2013-03-10T19:35:37Z</dcterms:created>
  <dcterms:modified xsi:type="dcterms:W3CDTF">2018-02-05T04:45:38Z</dcterms:modified>
</cp:coreProperties>
</file>