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6" r:id="rId15"/>
    <p:sldId id="285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FD9C0"/>
    <a:srgbClr val="99CCFF"/>
    <a:srgbClr val="EEF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762"/>
  </p:normalViewPr>
  <p:slideViewPr>
    <p:cSldViewPr snapToGrid="0" snapToObjects="1">
      <p:cViewPr varScale="1">
        <p:scale>
          <a:sx n="104" d="100"/>
          <a:sy n="104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5312D7-EF36-E04D-B8E5-81C886F60AE6}"/>
              </a:ext>
            </a:extLst>
          </p:cNvPr>
          <p:cNvSpPr/>
          <p:nvPr userDrawn="1"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7D114-3E87-4343-85AF-5E20BB19E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961" y="85848"/>
            <a:ext cx="1648139" cy="38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44762-B609-5446-A3BD-BE21D5A2A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20" y="86106"/>
            <a:ext cx="2286000" cy="384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B67F9ACC-D9F3-5E4E-AFF8-FC95799826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8;p1">
            <a:extLst>
              <a:ext uri="{FF2B5EF4-FFF2-40B4-BE49-F238E27FC236}">
                <a16:creationId xmlns:a16="http://schemas.microsoft.com/office/drawing/2014/main" id="{A1E79E83-3ED3-5E48-8AAF-2B8109B4D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B12479EA-5A42-1848-895E-9759E78A9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6B3E30-2414-9C46-A30F-A260E40A9AF8}"/>
              </a:ext>
            </a:extLst>
          </p:cNvPr>
          <p:cNvSpPr/>
          <p:nvPr userDrawn="1"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</a:defRPr>
            </a:lvl1pPr>
            <a:lvl2pPr lvl="1" algn="r">
              <a:buNone/>
              <a:defRPr sz="1000">
                <a:solidFill>
                  <a:srgbClr val="FFFFFF"/>
                </a:solidFill>
              </a:defRPr>
            </a:lvl2pPr>
            <a:lvl3pPr lvl="2" algn="r">
              <a:buNone/>
              <a:defRPr sz="1000">
                <a:solidFill>
                  <a:srgbClr val="FFFFFF"/>
                </a:solidFill>
              </a:defRPr>
            </a:lvl3pPr>
            <a:lvl4pPr lvl="3" algn="r">
              <a:buNone/>
              <a:defRPr sz="1000">
                <a:solidFill>
                  <a:srgbClr val="FFFFFF"/>
                </a:solidFill>
              </a:defRPr>
            </a:lvl4pPr>
            <a:lvl5pPr lvl="4" algn="r">
              <a:buNone/>
              <a:defRPr sz="1000">
                <a:solidFill>
                  <a:srgbClr val="FFFFFF"/>
                </a:solidFill>
              </a:defRPr>
            </a:lvl5pPr>
            <a:lvl6pPr lvl="5" algn="r">
              <a:buNone/>
              <a:defRPr sz="1000">
                <a:solidFill>
                  <a:srgbClr val="FFFFFF"/>
                </a:solidFill>
              </a:defRPr>
            </a:lvl6pPr>
            <a:lvl7pPr lvl="6" algn="r">
              <a:buNone/>
              <a:defRPr sz="1000">
                <a:solidFill>
                  <a:srgbClr val="FFFFFF"/>
                </a:solidFill>
              </a:defRPr>
            </a:lvl7pPr>
            <a:lvl8pPr lvl="7" algn="r">
              <a:buNone/>
              <a:defRPr sz="1000">
                <a:solidFill>
                  <a:srgbClr val="FFFFFF"/>
                </a:solidFill>
              </a:defRPr>
            </a:lvl8pPr>
            <a:lvl9pPr lvl="8" algn="r"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976EC-E863-7843-A787-9F205F0854EF}"/>
              </a:ext>
            </a:extLst>
          </p:cNvPr>
          <p:cNvSpPr txBox="1"/>
          <p:nvPr userDrawn="1"/>
        </p:nvSpPr>
        <p:spPr>
          <a:xfrm>
            <a:off x="0" y="4870839"/>
            <a:ext cx="2233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CS391R: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Robot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(Fall</a:t>
            </a:r>
            <a:r>
              <a:rPr lang="zh-CN" altLang="en-US" sz="1000" dirty="0">
                <a:solidFill>
                  <a:schemeClr val="bg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2021)</a:t>
            </a:r>
            <a:endParaRPr lang="en-US" sz="1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7219" TargetMode="External"/><Relationship Id="rId2" Type="http://schemas.openxmlformats.org/officeDocument/2006/relationships/hyperlink" Target="https://arxiv.org/abs/2005.01643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xiv.org/abs/1509.06461" TargetMode="External"/><Relationship Id="rId4" Type="http://schemas.openxmlformats.org/officeDocument/2006/relationships/hyperlink" Target="https://papers.nips.cc/paper/2010/file/091d584fced301b442654dd8c23b3fc9-Paper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fy4ZBWxYbIo" TargetMode="External"/><Relationship Id="rId2" Type="http://schemas.openxmlformats.org/officeDocument/2006/relationships/hyperlink" Target="https://arxiv.org/pdf/2111.05440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ffline-rl-neurips.github.io/20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01643" TargetMode="External"/><Relationship Id="rId2" Type="http://schemas.openxmlformats.org/officeDocument/2006/relationships/hyperlink" Target="https://sites.google.com/view/d4rl/ho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js.aaai.org/index.php/AAAI/article/view/10295" TargetMode="External"/><Relationship Id="rId5" Type="http://schemas.openxmlformats.org/officeDocument/2006/relationships/hyperlink" Target="https://proceedings.neurips.cc/paper/2010/file/091d584fced301b442654dd8c23b3fc9-Paper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1.01866" TargetMode="External"/><Relationship Id="rId3" Type="http://schemas.openxmlformats.org/officeDocument/2006/relationships/image" Target="../media/image140.png"/><Relationship Id="rId7" Type="http://schemas.openxmlformats.org/officeDocument/2006/relationships/hyperlink" Target="https://arxiv.org/abs/1911.11361" TargetMode="Externa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rxiv.org/abs/1907.00456" TargetMode="External"/><Relationship Id="rId5" Type="http://schemas.openxmlformats.org/officeDocument/2006/relationships/hyperlink" Target="https://arxiv.org/abs/1910.00177" TargetMode="External"/><Relationship Id="rId4" Type="http://schemas.openxmlformats.org/officeDocument/2006/relationships/hyperlink" Target="https://arxiv.org/abs/1906.00949" TargetMode="External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469744"/>
            <a:ext cx="8520600" cy="874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dirty="0"/>
              <a:t>Conservative Q-Learning for Offline Reinforcement Learning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srgbClr val="595959"/>
                </a:solidFill>
              </a:rPr>
              <a:t>Presenter:</a:t>
            </a:r>
            <a:r>
              <a:rPr lang="zh-CN" altLang="en-US" sz="2000" dirty="0">
                <a:solidFill>
                  <a:srgbClr val="595959"/>
                </a:solidFill>
              </a:rPr>
              <a:t> </a:t>
            </a:r>
            <a:r>
              <a:rPr lang="en" altLang="zh-CN" sz="2000" dirty="0">
                <a:solidFill>
                  <a:srgbClr val="595959"/>
                </a:solidFill>
              </a:rPr>
              <a:t>Siddhant Agarwal</a:t>
            </a:r>
            <a:endParaRPr sz="2000" dirty="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595959"/>
                </a:solidFill>
              </a:rPr>
              <a:t>October 6</a:t>
            </a:r>
            <a:r>
              <a:rPr lang="en" sz="2000" baseline="30000" dirty="0">
                <a:solidFill>
                  <a:srgbClr val="595959"/>
                </a:solidFill>
              </a:rPr>
              <a:t>th</a:t>
            </a:r>
            <a:r>
              <a:rPr lang="en" sz="2000" dirty="0">
                <a:solidFill>
                  <a:srgbClr val="595959"/>
                </a:solidFill>
              </a:rPr>
              <a:t>, 2022</a:t>
            </a:r>
            <a:endParaRPr sz="2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1FE5B-273D-369E-8145-81942EDC38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6C1D2-D461-DE22-69FE-45C8C600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CQL: Lower Bounded Value Function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3483D2-8D4A-CDFE-D186-026CE110D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30851"/>
                <a:ext cx="8520600" cy="1914692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Learn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function that provably lower bounds the policy value.</a:t>
                </a:r>
              </a:p>
              <a:p>
                <a:pPr marL="114300" indent="0">
                  <a:buNone/>
                </a:pPr>
                <a:endParaRPr lang="en-IN" dirty="0"/>
              </a:p>
              <a:p>
                <a:pPr marL="114300" indent="0">
                  <a:buNone/>
                </a:pPr>
                <a:r>
                  <a:rPr lang="en-IN" sz="1600" dirty="0"/>
                  <a:t>Normal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sz="1600" dirty="0"/>
                  <a:t> Function:</a:t>
                </a:r>
                <a:r>
                  <a:rPr lang="en-IN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I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IN" dirty="0"/>
              </a:p>
              <a:p>
                <a:pPr marL="114300" indent="0">
                  <a:buNone/>
                </a:pPr>
                <a:endParaRPr lang="en-IN" dirty="0"/>
              </a:p>
              <a:p>
                <a:pPr marL="114300" indent="0">
                  <a:buNone/>
                </a:pPr>
                <a:r>
                  <a:rPr lang="en-IN" sz="1600" dirty="0"/>
                  <a:t>Conservative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sz="1600" dirty="0"/>
                  <a:t> function:</a:t>
                </a:r>
                <a:r>
                  <a:rPr lang="en-IN" dirty="0"/>
                  <a:t>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𝐶𝑄𝐿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nary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3483D2-8D4A-CDFE-D186-026CE110D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30851"/>
                <a:ext cx="8520600" cy="1914692"/>
              </a:xfrm>
              <a:blipFill>
                <a:blip r:embed="rId2"/>
                <a:stretch>
                  <a:fillRect b="-26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B1C229-A032-7E67-9970-F97D0D1C734D}"/>
              </a:ext>
            </a:extLst>
          </p:cNvPr>
          <p:cNvSpPr txBox="1"/>
          <p:nvPr/>
        </p:nvSpPr>
        <p:spPr>
          <a:xfrm>
            <a:off x="1298850" y="2926137"/>
            <a:ext cx="6546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E06666"/>
                </a:solidFill>
                <a:effectLst/>
                <a:latin typeface="Calibri" panose="020F0502020204030204" pitchFamily="34" charset="0"/>
              </a:rPr>
              <a:t>guaranteed to be pessimistic, never overestimate value of unseen action</a:t>
            </a:r>
            <a:endParaRPr lang="en-US" b="0" dirty="0">
              <a:effectLst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109AD36-FD9E-C075-6D8C-0FF985AE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29" y="3325805"/>
            <a:ext cx="7261942" cy="6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62F3ED-CB64-A9A1-17E6-B3AF63D1D7E4}"/>
                  </a:ext>
                </a:extLst>
              </p:cNvPr>
              <p:cNvSpPr txBox="1"/>
              <p:nvPr/>
            </p:nvSpPr>
            <p:spPr>
              <a:xfrm>
                <a:off x="1946787" y="3950651"/>
                <a:ext cx="21458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4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Minimize large Q-values for actions in </a:t>
                </a:r>
                <a14:m>
                  <m:oMath xmlns:m="http://schemas.openxmlformats.org/officeDocument/2006/math">
                    <m:r>
                      <a:rPr lang="en-IN" sz="1400" b="0" i="1" u="none" strike="noStrike" smtClean="0">
                        <a:solidFill>
                          <a:srgbClr val="CC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62F3ED-CB64-A9A1-17E6-B3AF63D1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87" y="3950651"/>
                <a:ext cx="2145890" cy="523220"/>
              </a:xfrm>
              <a:prstGeom prst="rect">
                <a:avLst/>
              </a:prstGeom>
              <a:blipFill>
                <a:blip r:embed="rId4"/>
                <a:stretch>
                  <a:fillRect t="-2326" r="-1705" b="-11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1CD5520-E487-2C01-E196-3E99EBFCBC93}"/>
              </a:ext>
            </a:extLst>
          </p:cNvPr>
          <p:cNvSpPr txBox="1"/>
          <p:nvPr/>
        </p:nvSpPr>
        <p:spPr>
          <a:xfrm>
            <a:off x="5513438" y="3949162"/>
            <a:ext cx="2145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C0000"/>
                </a:solidFill>
                <a:latin typeface="Arial" panose="020B0604020202020204" pitchFamily="34" charset="0"/>
              </a:rPr>
              <a:t>B</a:t>
            </a:r>
            <a:r>
              <a:rPr lang="en-IN" dirty="0" err="1">
                <a:solidFill>
                  <a:srgbClr val="CC0000"/>
                </a:solidFill>
                <a:latin typeface="Arial" panose="020B0604020202020204" pitchFamily="34" charset="0"/>
              </a:rPr>
              <a:t>ellman</a:t>
            </a:r>
            <a:r>
              <a:rPr lang="en-IN" dirty="0">
                <a:solidFill>
                  <a:srgbClr val="CC0000"/>
                </a:solidFill>
                <a:latin typeface="Arial" panose="020B0604020202020204" pitchFamily="34" charset="0"/>
              </a:rPr>
              <a:t> Error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9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F089B-E503-1073-A03C-37FD8058F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9696D-4B4A-4E42-1501-41F13934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2A0D43-FFD2-F219-BD48-EBEC8A7E74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30851"/>
                <a:ext cx="8520600" cy="995129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1400" dirty="0"/>
                  <a:t>We use empirical Bellman operator,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instead of actual Bellman operator,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14300" indent="0" algn="ctr">
                  <a:buNone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&gt;1 −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2A0D43-FFD2-F219-BD48-EBEC8A7E74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30851"/>
                <a:ext cx="8520600" cy="995129"/>
              </a:xfrm>
              <a:blipFill>
                <a:blip r:embed="rId2"/>
                <a:stretch>
                  <a:fillRect b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9E1AE315-415F-B61B-A353-7D63E651FE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2377440"/>
                <a:ext cx="8634180" cy="99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 marL="114300" indent="0">
                  <a:buFont typeface="Arial"/>
                  <a:buNone/>
                </a:pPr>
                <a:endParaRPr lang="en-IN" sz="16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9E1AE315-415F-B61B-A353-7D63E651F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2377440"/>
                <a:ext cx="8634180" cy="995129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982A043B-88F2-EB57-408E-79339D4E6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867749"/>
                <a:ext cx="8520600" cy="99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None/>
                </a:pPr>
                <a:r>
                  <a:rPr lang="en-US" sz="1600" dirty="0">
                    <a:solidFill>
                      <a:schemeClr val="bg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b="1" dirty="0">
                    <a:solidFill>
                      <a:srgbClr val="FF0000"/>
                    </a:solidFill>
                  </a:rPr>
                  <a:t> is sufficiently large</a:t>
                </a:r>
                <a:r>
                  <a:rPr lang="en-IN" sz="1600" dirty="0">
                    <a:solidFill>
                      <a:schemeClr val="bg2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IN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and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, any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guarantees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982A043B-88F2-EB57-408E-79339D4E6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867749"/>
                <a:ext cx="8520600" cy="995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81823-D88B-C80B-1FED-497779B481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6A7459-A1E7-DCBB-14E7-FD4E6D5E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Tighter Bound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DE7B17-98A3-8C98-033D-87DA5E96D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780" y="1130851"/>
                <a:ext cx="8900880" cy="614129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1400" dirty="0"/>
                  <a:t>Only need the expected value of Q under policy to lower bound V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DE7B17-98A3-8C98-033D-87DA5E96D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780" y="1130851"/>
                <a:ext cx="8900880" cy="6141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C54F5C7B-CA65-9A5C-B182-29A4E220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8" y="1866901"/>
            <a:ext cx="8035164" cy="12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35C42A90-4889-7E67-DB9C-5DA276365E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3362684"/>
                <a:ext cx="8618940" cy="9951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>
                  <a:buNone/>
                </a:pPr>
                <a:r>
                  <a:rPr lang="en-US" sz="16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b="1" dirty="0">
                    <a:solidFill>
                      <a:srgbClr val="FF0000"/>
                    </a:solidFill>
                  </a:rPr>
                  <a:t> is sufficiently large</a:t>
                </a:r>
                <a:r>
                  <a:rPr lang="en-IN" sz="16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IN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any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guarantees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 </a:t>
                </a:r>
              </a:p>
              <a:p>
                <a:pPr marL="114300" indent="0">
                  <a:buNone/>
                </a:pP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35C42A90-4889-7E67-DB9C-5DA27636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362684"/>
                <a:ext cx="8618940" cy="9951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6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BF18E-57DE-94E5-76AF-201A713D2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0CE24-43E4-EF26-096A-EF7DE9E9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CQL Policy Optimization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667048B-694D-2514-2F19-1BBE4BDAA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2468760"/>
                <a:ext cx="8520600" cy="2141339"/>
              </a:xfrm>
            </p:spPr>
            <p:txBody>
              <a:bodyPr/>
              <a:lstStyle/>
              <a:p>
                <a:r>
                  <a:rPr lang="en-US" dirty="0"/>
                  <a:t>Slow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Computationally expensive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sz="1800" b="0" i="0" u="none" strike="noStrike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Can make online approximation by choosing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solidFill>
                          <a:srgbClr val="59595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sz="1800" b="0" i="0" u="none" strike="noStrike" dirty="0" err="1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adversarially</a:t>
                </a:r>
                <a:r>
                  <a:rPr lang="en-US" sz="1800" b="0" i="0" u="none" strike="noStrike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</a:rPr>
                  <a:t>, while still retaining theoretical guarantees and getting better performance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667048B-694D-2514-2F19-1BBE4BDAA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2468760"/>
                <a:ext cx="8520600" cy="21413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2D7363B4-FCC0-F1C1-3798-262EC5EA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1284965"/>
            <a:ext cx="5836920" cy="1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CFB64-A6E7-8CFF-D906-CC69F8164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DFF5D4-5EF2-9303-7E8A-2F2DA19D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CQL Algorithm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2BEB0-C346-86F6-F3D9-80472E85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3810001"/>
            <a:ext cx="8520600" cy="5715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Choice of </a:t>
            </a:r>
            <a:r>
              <a:rPr lang="en-US" dirty="0" err="1"/>
              <a:t>regularizer</a:t>
            </a:r>
            <a:r>
              <a:rPr lang="en-US" dirty="0"/>
              <a:t> affects learned solution</a:t>
            </a:r>
            <a:endParaRPr lang="en-IN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2BFD330-B036-7977-FDED-04B9453C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1525714"/>
            <a:ext cx="8816340" cy="13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F896E-7251-CD06-CDF0-3F5F53B32B41}"/>
              </a:ext>
            </a:extLst>
          </p:cNvPr>
          <p:cNvSpPr txBox="1"/>
          <p:nvPr/>
        </p:nvSpPr>
        <p:spPr>
          <a:xfrm>
            <a:off x="4099560" y="2848165"/>
            <a:ext cx="224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N" b="1" dirty="0">
                <a:solidFill>
                  <a:srgbClr val="CC0000"/>
                </a:solidFill>
                <a:latin typeface="Arial" panose="020B0604020202020204" pitchFamily="34" charset="0"/>
              </a:rPr>
              <a:t>S</a:t>
            </a:r>
            <a:r>
              <a:rPr lang="en-IN" sz="1400" b="1" i="0" u="none" strike="noStrike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tandard Bellman error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EC92E-100D-4DED-6D63-598819C89C46}"/>
              </a:ext>
            </a:extLst>
          </p:cNvPr>
          <p:cNvSpPr txBox="1"/>
          <p:nvPr/>
        </p:nvSpPr>
        <p:spPr>
          <a:xfrm>
            <a:off x="4099560" y="1223842"/>
            <a:ext cx="224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N" sz="1400" b="1" i="0" u="none" strike="noStrike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Maximize data Q values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C7D5F-5601-DF87-FF40-E3FB76B88AC5}"/>
              </a:ext>
            </a:extLst>
          </p:cNvPr>
          <p:cNvSpPr txBox="1"/>
          <p:nvPr/>
        </p:nvSpPr>
        <p:spPr>
          <a:xfrm>
            <a:off x="1600200" y="1217710"/>
            <a:ext cx="224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N" sz="1400" b="1" i="0" u="none" strike="noStrike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Minimize big Q values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559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F8685-10AB-11E0-83B6-0A51E05875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3332FD-F99D-0218-2320-C5ECA986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CQL</a:t>
            </a:r>
            <a:endParaRPr lang="en-IN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734A17A-A7DF-634B-1D56-4EE5FE07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90" y="2223950"/>
            <a:ext cx="6012180" cy="6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E03AA7-CA3F-9282-1B05-C4FCCA3221CA}"/>
                  </a:ext>
                </a:extLst>
              </p:cNvPr>
              <p:cNvSpPr txBox="1"/>
              <p:nvPr/>
            </p:nvSpPr>
            <p:spPr>
              <a:xfrm>
                <a:off x="502920" y="1249680"/>
                <a:ext cx="7345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a prior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/>
                  <a:t>,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we get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E03AA7-CA3F-9282-1B05-C4FCCA32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249680"/>
                <a:ext cx="7345680" cy="307777"/>
              </a:xfrm>
              <a:prstGeom prst="rect">
                <a:avLst/>
              </a:prstGeom>
              <a:blipFill>
                <a:blip r:embed="rId3"/>
                <a:stretch>
                  <a:fillRect l="-249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9CCAF-7727-6FC8-C54B-337DEC29AE8E}"/>
                  </a:ext>
                </a:extLst>
              </p:cNvPr>
              <p:cNvSpPr txBox="1"/>
              <p:nvPr/>
            </p:nvSpPr>
            <p:spPr>
              <a:xfrm>
                <a:off x="502920" y="1866900"/>
                <a:ext cx="7673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𝑈𝑛𝑖𝑓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𝐶𝑄𝐿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9CCAF-7727-6FC8-C54B-337DEC29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1866900"/>
                <a:ext cx="7673340" cy="307777"/>
              </a:xfrm>
              <a:prstGeom prst="rect">
                <a:avLst/>
              </a:prstGeom>
              <a:blipFill>
                <a:blip r:embed="rId4"/>
                <a:stretch>
                  <a:fillRect l="-238" t="-1961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D4D5657-0D2F-8EDD-364B-FFF242809D9C}"/>
              </a:ext>
            </a:extLst>
          </p:cNvPr>
          <p:cNvSpPr txBox="1"/>
          <p:nvPr/>
        </p:nvSpPr>
        <p:spPr>
          <a:xfrm>
            <a:off x="502920" y="3334867"/>
            <a:ext cx="105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</a:t>
            </a:r>
            <a:endParaRPr lang="en-IN" dirty="0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6C4A5ABB-162E-FDE9-FB61-D266A4EF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170264"/>
            <a:ext cx="5953125" cy="6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66AB4-7F77-8A2B-561D-C8729CF692FA}"/>
              </a:ext>
            </a:extLst>
          </p:cNvPr>
          <p:cNvSpPr txBox="1"/>
          <p:nvPr/>
        </p:nvSpPr>
        <p:spPr>
          <a:xfrm>
            <a:off x="7324725" y="3836426"/>
            <a:ext cx="1691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 Bellman Error</a:t>
            </a:r>
            <a:endParaRPr lang="en-IN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06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5C1C5-FD9C-90E4-B829-44D8C3F56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55F3E-CE57-8E8F-AA4C-F0F2C13F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4671"/>
            <a:ext cx="8520600" cy="845700"/>
          </a:xfrm>
        </p:spPr>
        <p:txBody>
          <a:bodyPr/>
          <a:lstStyle/>
          <a:p>
            <a:r>
              <a:rPr lang="en-US" dirty="0"/>
              <a:t>Theoretical Results: Lower Bound Guarantees</a:t>
            </a:r>
            <a:endParaRPr lang="en-IN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BD06289-8676-D6DC-FE7A-5CA98C44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191833"/>
            <a:ext cx="8520600" cy="17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AB7D46-3A07-1167-A2BE-E52DB0750967}"/>
              </a:ext>
            </a:extLst>
          </p:cNvPr>
          <p:cNvSpPr/>
          <p:nvPr/>
        </p:nvSpPr>
        <p:spPr>
          <a:xfrm>
            <a:off x="2682240" y="1478280"/>
            <a:ext cx="3192780" cy="323448"/>
          </a:xfrm>
          <a:prstGeom prst="rect">
            <a:avLst/>
          </a:prstGeom>
          <a:solidFill>
            <a:srgbClr val="EEFF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A6A4-036F-D406-0C15-7D07950D4635}"/>
                  </a:ext>
                </a:extLst>
              </p:cNvPr>
              <p:cNvSpPr txBox="1"/>
              <p:nvPr/>
            </p:nvSpPr>
            <p:spPr>
              <a:xfrm>
                <a:off x="906780" y="2901954"/>
                <a:ext cx="3665220" cy="79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IN" sz="14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onservatism induced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1" i="1" u="none" strike="noStrike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sz="1400" b="1" i="1" u="none" strike="noStrike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 u="none" strike="noStrike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sz="1400" b="1" i="1" u="none" strike="noStrike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400" b="1" i="1" u="none" strike="noStrike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u="none" strike="noStrike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:r>
                  <a:rPr lang="en-IN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p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e>
                            </m:acc>
                          </m:e>
                          <m:sup>
                            <m:r>
                              <a:rPr lang="en-US" b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. Actual policy,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IN" b="1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p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may be different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A6A4-036F-D406-0C15-7D07950D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" y="2901954"/>
                <a:ext cx="3665220" cy="796115"/>
              </a:xfrm>
              <a:prstGeom prst="rect">
                <a:avLst/>
              </a:prstGeom>
              <a:blipFill>
                <a:blip r:embed="rId3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25058AE-D4B0-1570-F3B4-EC1D86E54F1B}"/>
              </a:ext>
            </a:extLst>
          </p:cNvPr>
          <p:cNvSpPr txBox="1"/>
          <p:nvPr/>
        </p:nvSpPr>
        <p:spPr>
          <a:xfrm>
            <a:off x="4617720" y="2896703"/>
            <a:ext cx="3665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Maximum amount of potential overestimation</a:t>
            </a:r>
            <a:endParaRPr lang="en-IN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0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12C6D-97EA-1498-1381-9C4A23D8C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D42D4-9E82-9E9E-35BD-341109BD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Result: Gap Expanding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A7445-828E-8DC2-F4E6-87C7004A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480" y="2171451"/>
            <a:ext cx="3626740" cy="1876425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>
                <a:solidFill>
                  <a:srgbClr val="CC0000"/>
                </a:solidFill>
              </a:rPr>
              <a:t>The difference in Q values at in-distribution actions and over-optimistically erroneous out-of-distribution actions is higher than the corresponding difference under the actual Q-function.</a:t>
            </a:r>
            <a:endParaRPr lang="en-IN" sz="1600" dirty="0">
              <a:solidFill>
                <a:srgbClr val="CC0000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B6AD369-0B39-C75E-5512-40F613C7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130851"/>
            <a:ext cx="8183880" cy="84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7F89A2-8428-89AC-8E29-697708F67EE7}"/>
              </a:ext>
            </a:extLst>
          </p:cNvPr>
          <p:cNvSpPr/>
          <p:nvPr/>
        </p:nvSpPr>
        <p:spPr>
          <a:xfrm>
            <a:off x="1653540" y="1531620"/>
            <a:ext cx="6941760" cy="448877"/>
          </a:xfrm>
          <a:prstGeom prst="rect">
            <a:avLst/>
          </a:prstGeom>
          <a:solidFill>
            <a:srgbClr val="EEFF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4AFFCF-2463-4EE9-094F-1F7FA0DB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020" y="2461147"/>
            <a:ext cx="161654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3C78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CQL Q-function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D4DD426-D7A1-40D1-F9D5-C2AD6286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24791"/>
            <a:ext cx="42576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372F50-D1BB-0B2B-EA26-E81E7E0C5D7F}"/>
              </a:ext>
            </a:extLst>
          </p:cNvPr>
          <p:cNvCxnSpPr/>
          <p:nvPr/>
        </p:nvCxnSpPr>
        <p:spPr>
          <a:xfrm flipH="1">
            <a:off x="3589020" y="2753535"/>
            <a:ext cx="350520" cy="62974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61AA3891-27DF-2519-B991-C8BB674A0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2213" y="4281665"/>
                <a:ext cx="6399573" cy="357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buFont typeface="Arial"/>
                  <a:buNone/>
                </a:pPr>
                <a:r>
                  <a:rPr lang="en-US" sz="1600" b="1" dirty="0">
                    <a:solidFill>
                      <a:srgbClr val="CC0000"/>
                    </a:solidFill>
                  </a:rPr>
                  <a:t>CQL implicitly constraints the policy,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IN" sz="1600" b="1" dirty="0">
                    <a:solidFill>
                      <a:srgbClr val="CC0000"/>
                    </a:solidFill>
                  </a:rPr>
                  <a:t> to be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IN" sz="16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sub>
                    </m:sSub>
                  </m:oMath>
                </a14:m>
                <a:endParaRPr lang="en-IN" sz="16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61AA3891-27DF-2519-B991-C8BB674A0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13" y="4281665"/>
                <a:ext cx="6399573" cy="357037"/>
              </a:xfrm>
              <a:prstGeom prst="rect">
                <a:avLst/>
              </a:prstGeom>
              <a:blipFill>
                <a:blip r:embed="rId4"/>
                <a:stretch>
                  <a:fillRect b="-372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918DF-88C5-16D4-8103-5F24FEFF4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C9623-C39D-1617-5A1A-312D6930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Algorithm</a:t>
            </a:r>
            <a:endParaRPr lang="en-IN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CF4FDC6-FF77-9AD4-5F01-5C4026F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130851"/>
            <a:ext cx="6284595" cy="313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0BB5E-5238-B5AD-A786-15F6658B8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954B5-B0FA-B7F3-13AB-145AFD48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- Gym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2725B-3D01-0ED2-66B1-06C33414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0"/>
            <a:ext cx="8520600" cy="845701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/>
              <a:t>Mujoco</a:t>
            </a:r>
            <a:r>
              <a:rPr lang="en-US" dirty="0"/>
              <a:t> – continuous control tasks</a:t>
            </a:r>
          </a:p>
          <a:p>
            <a:pPr marL="114300" indent="0">
              <a:buNone/>
            </a:pPr>
            <a:r>
              <a:rPr lang="en-IN" b="1" dirty="0"/>
              <a:t>Baselines: </a:t>
            </a:r>
            <a:r>
              <a:rPr lang="en-IN" sz="1600" dirty="0"/>
              <a:t>SAC (off-policy), BC, BEAR (policy constraint), BRAC (policy constraint)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178B5-ADBA-1ECD-FEA2-BD292C13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1860966"/>
            <a:ext cx="5935980" cy="298343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EF39DA-B013-5AA9-5D67-7B01C753ECD0}"/>
              </a:ext>
            </a:extLst>
          </p:cNvPr>
          <p:cNvSpPr/>
          <p:nvPr/>
        </p:nvSpPr>
        <p:spPr>
          <a:xfrm>
            <a:off x="6415548" y="1860966"/>
            <a:ext cx="988142" cy="2983432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465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66A7-B916-A59E-4702-C8CDE663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in RL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8016F-F4AF-C149-BBAB-C2243A7A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756251"/>
            <a:ext cx="3999900" cy="1812624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b="1" dirty="0">
                <a:solidFill>
                  <a:schemeClr val="bg2"/>
                </a:solidFill>
              </a:rPr>
              <a:t>On-policy</a:t>
            </a:r>
          </a:p>
          <a:p>
            <a:r>
              <a:rPr lang="en-US" dirty="0">
                <a:solidFill>
                  <a:schemeClr val="bg2"/>
                </a:solidFill>
              </a:rPr>
              <a:t>Interactions with the environment</a:t>
            </a:r>
          </a:p>
          <a:p>
            <a:r>
              <a:rPr lang="en-US" dirty="0">
                <a:solidFill>
                  <a:schemeClr val="bg2"/>
                </a:solidFill>
              </a:rPr>
              <a:t>Less Data</a:t>
            </a:r>
          </a:p>
          <a:p>
            <a:r>
              <a:rPr lang="en-US" dirty="0">
                <a:solidFill>
                  <a:schemeClr val="bg2"/>
                </a:solidFill>
              </a:rPr>
              <a:t>Costly</a:t>
            </a:r>
          </a:p>
          <a:p>
            <a:r>
              <a:rPr lang="en-US" dirty="0">
                <a:solidFill>
                  <a:schemeClr val="bg2"/>
                </a:solidFill>
              </a:rPr>
              <a:t>Not safe</a:t>
            </a:r>
          </a:p>
          <a:p>
            <a:r>
              <a:rPr lang="en-US" dirty="0">
                <a:solidFill>
                  <a:schemeClr val="bg2"/>
                </a:solidFill>
              </a:rPr>
              <a:t>Sample inefficient</a:t>
            </a:r>
          </a:p>
          <a:p>
            <a:pPr marL="13970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7A4C7-7ADE-8BCB-C39E-D5B0C9CCE1F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2756251"/>
            <a:ext cx="3999900" cy="1812624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b="1" dirty="0">
                <a:solidFill>
                  <a:schemeClr val="bg2"/>
                </a:solidFill>
              </a:rPr>
              <a:t>Off-policy</a:t>
            </a:r>
          </a:p>
          <a:p>
            <a:r>
              <a:rPr lang="en-US" dirty="0">
                <a:solidFill>
                  <a:schemeClr val="bg2"/>
                </a:solidFill>
              </a:rPr>
              <a:t>Less interactions with the environment</a:t>
            </a:r>
          </a:p>
          <a:p>
            <a:r>
              <a:rPr lang="en-US" dirty="0">
                <a:solidFill>
                  <a:schemeClr val="bg2"/>
                </a:solidFill>
              </a:rPr>
              <a:t>More data*</a:t>
            </a:r>
          </a:p>
          <a:p>
            <a:r>
              <a:rPr lang="en-US" dirty="0">
                <a:solidFill>
                  <a:schemeClr val="bg2"/>
                </a:solidFill>
              </a:rPr>
              <a:t>Less costly*</a:t>
            </a:r>
          </a:p>
          <a:p>
            <a:r>
              <a:rPr lang="en-US" dirty="0">
                <a:solidFill>
                  <a:schemeClr val="bg2"/>
                </a:solidFill>
              </a:rPr>
              <a:t>Better safety guarantees*</a:t>
            </a:r>
          </a:p>
          <a:p>
            <a:r>
              <a:rPr lang="en-US" dirty="0">
                <a:solidFill>
                  <a:schemeClr val="bg2"/>
                </a:solidFill>
              </a:rPr>
              <a:t>Better sample efficiency*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5EABA-9EC4-D99F-60B6-F91437B00E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AF893D-E03B-9E1B-CC67-CCCE34486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40" y="805891"/>
            <a:ext cx="264041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3BA819-AF24-7647-3FBA-5EA2125EB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r="59861"/>
          <a:stretch/>
        </p:blipFill>
        <p:spPr bwMode="auto">
          <a:xfrm>
            <a:off x="1025209" y="820526"/>
            <a:ext cx="257288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F280A-E316-179F-A68F-5BF34442CCB5}"/>
              </a:ext>
            </a:extLst>
          </p:cNvPr>
          <p:cNvSpPr txBox="1"/>
          <p:nvPr/>
        </p:nvSpPr>
        <p:spPr>
          <a:xfrm>
            <a:off x="6216445" y="4579678"/>
            <a:ext cx="2927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* Compared to on-policy</a:t>
            </a:r>
            <a:endParaRPr lang="en-IN" sz="1050" dirty="0"/>
          </a:p>
        </p:txBody>
      </p:sp>
    </p:spTree>
    <p:extLst>
      <p:ext uri="{BB962C8B-B14F-4D97-AF65-F5344CB8AC3E}">
        <p14:creationId xmlns:p14="http://schemas.microsoft.com/office/powerpoint/2010/main" val="29994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0BB5E-5238-B5AD-A786-15F6658B8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954B5-B0FA-B7F3-13AB-145AFD48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D4RL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2725B-3D01-0ED2-66B1-06C33414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1"/>
            <a:ext cx="8520600" cy="76653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Tasks:</a:t>
            </a:r>
            <a:r>
              <a:rPr lang="en-IN" b="1" dirty="0"/>
              <a:t> </a:t>
            </a:r>
            <a:r>
              <a:rPr lang="en-IN" sz="1600" dirty="0"/>
              <a:t>Adroit (24-DoF hand), </a:t>
            </a:r>
            <a:r>
              <a:rPr lang="en-IN" sz="1600" dirty="0" err="1"/>
              <a:t>AntMaze</a:t>
            </a:r>
            <a:r>
              <a:rPr lang="en-IN" sz="1600" dirty="0"/>
              <a:t> (stitching), Kitchen tasks (manipulation)</a:t>
            </a:r>
          </a:p>
          <a:p>
            <a:pPr marL="114300" indent="0">
              <a:buNone/>
            </a:pPr>
            <a:r>
              <a:rPr lang="en-IN" b="1" dirty="0"/>
              <a:t>Baselines: </a:t>
            </a:r>
            <a:r>
              <a:rPr lang="en-IN" sz="1600" dirty="0"/>
              <a:t>SAC (off-policy), BC, BEAR (policy constraint), BRAC (policy constraint)</a:t>
            </a:r>
            <a:endParaRPr lang="en-US" sz="16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C21F954-04C7-9822-0FE4-D4B15725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34064"/>
            <a:ext cx="6697980" cy="25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FBFD53-8054-2CE6-5F71-16CD2C8AF586}"/>
              </a:ext>
            </a:extLst>
          </p:cNvPr>
          <p:cNvSpPr/>
          <p:nvPr/>
        </p:nvSpPr>
        <p:spPr>
          <a:xfrm>
            <a:off x="6275439" y="1961535"/>
            <a:ext cx="1526458" cy="269895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F14189-840E-E2A4-0106-0B4D763B68A2}"/>
              </a:ext>
            </a:extLst>
          </p:cNvPr>
          <p:cNvSpPr/>
          <p:nvPr/>
        </p:nvSpPr>
        <p:spPr>
          <a:xfrm>
            <a:off x="953483" y="2190135"/>
            <a:ext cx="7161817" cy="92177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7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0BB5E-5238-B5AD-A786-15F6658B8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954B5-B0FA-B7F3-13AB-145AFD48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Atari Games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2725B-3D01-0ED2-66B1-06C33414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1"/>
            <a:ext cx="8520600" cy="75129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5 Atari Games, 2 Datasets</a:t>
            </a:r>
          </a:p>
          <a:p>
            <a:pPr marL="114300" indent="0">
              <a:buNone/>
            </a:pPr>
            <a:r>
              <a:rPr lang="en-US" b="1" dirty="0"/>
              <a:t>Baselines:</a:t>
            </a:r>
            <a:r>
              <a:rPr lang="en-US" dirty="0"/>
              <a:t> </a:t>
            </a:r>
            <a:r>
              <a:rPr lang="en-US" sz="1600" dirty="0"/>
              <a:t>QR-DQN, REM</a:t>
            </a:r>
            <a:endParaRPr lang="en-IN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7FF83-FBB3-CFA4-2933-8794DE26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2" y="1882141"/>
            <a:ext cx="4943475" cy="27241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0352E7-70F5-AA2D-42AB-E29474A92DA2}"/>
              </a:ext>
            </a:extLst>
          </p:cNvPr>
          <p:cNvSpPr/>
          <p:nvPr/>
        </p:nvSpPr>
        <p:spPr>
          <a:xfrm>
            <a:off x="5648632" y="1769806"/>
            <a:ext cx="1456066" cy="292755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08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0BB5E-5238-B5AD-A786-15F6658B8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954B5-B0FA-B7F3-13AB-145AFD48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Overestimation of Q values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2725B-3D01-0ED2-66B1-06C33414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0"/>
            <a:ext cx="8441468" cy="845699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Learned policy value - Actual policy value</a:t>
            </a:r>
          </a:p>
          <a:p>
            <a:pPr marL="114300" indent="0">
              <a:buNone/>
            </a:pPr>
            <a:r>
              <a:rPr lang="en-US" b="1" dirty="0"/>
              <a:t>Baselines:</a:t>
            </a:r>
            <a:r>
              <a:rPr lang="en-US" dirty="0"/>
              <a:t> </a:t>
            </a:r>
            <a:r>
              <a:rPr lang="en-US" sz="1600" dirty="0"/>
              <a:t>Ensemble(n) is ensemble of Q Learning models, BEAR</a:t>
            </a:r>
            <a:endParaRPr lang="en-IN" sz="1600" dirty="0"/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E1BF4B-3B5B-12D3-FA7F-43E17320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0" y="2317829"/>
            <a:ext cx="8832300" cy="10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7E715C-74CA-D827-6291-7546FD9B881A}"/>
              </a:ext>
            </a:extLst>
          </p:cNvPr>
          <p:cNvSpPr/>
          <p:nvPr/>
        </p:nvSpPr>
        <p:spPr>
          <a:xfrm>
            <a:off x="1998406" y="2317829"/>
            <a:ext cx="2286000" cy="10743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7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C5F1C-D01F-E76B-254D-E7D8F70AD6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8CD459-C03D-4FAF-1C88-01825560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Reading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1F5CE-2341-A0CA-793B-4C5F53BD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1"/>
            <a:ext cx="8520600" cy="144090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CQL can prevent overestimation via learning lower-bound Q-values.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It implicitly constraints the policy to be close to behavior policy.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CQL seems promising to directly apply to real-world tasks.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07F49-202C-D610-A178-F12C339AD779}"/>
              </a:ext>
            </a:extLst>
          </p:cNvPr>
          <p:cNvSpPr txBox="1"/>
          <p:nvPr/>
        </p:nvSpPr>
        <p:spPr>
          <a:xfrm>
            <a:off x="435076" y="2802194"/>
            <a:ext cx="9328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Offline RL tutorial: </a:t>
            </a:r>
            <a:r>
              <a:rPr lang="en-IN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https://arxiv.org/abs/2005.01643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D4RL dataset: </a:t>
            </a:r>
            <a:r>
              <a:rPr lang="en-IN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https://arxiv.org/abs/2004.07219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Double QL: </a:t>
            </a:r>
            <a:r>
              <a:rPr lang="en-US" dirty="0">
                <a:solidFill>
                  <a:schemeClr val="bg2"/>
                </a:solidFill>
                <a:hlinkClick r:id="rId4"/>
              </a:rPr>
              <a:t>https://papers.nips.cc/paper/2010/file/091d584fced301b442654dd8c23b3fc9-Paper.pdf</a:t>
            </a:r>
            <a:endParaRPr lang="en-US" sz="1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Deep Double Q Learning: </a:t>
            </a:r>
            <a:r>
              <a:rPr lang="en-US" dirty="0">
                <a:solidFill>
                  <a:schemeClr val="bg2"/>
                </a:solidFill>
                <a:hlinkClick r:id="rId5"/>
              </a:rPr>
              <a:t>https://arxiv.org/abs/1509.06461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FC98D7-65B0-1177-E402-A2B02574F1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9FDD8-885F-1C91-88D2-127BD900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Open Questions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684A7-FBB9-0197-C856-6150AF003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99" y="1130850"/>
            <a:ext cx="8559455" cy="3438149"/>
          </a:xfrm>
        </p:spPr>
        <p:txBody>
          <a:bodyPr/>
          <a:lstStyle/>
          <a:p>
            <a:r>
              <a:rPr lang="en-US" sz="1400" dirty="0"/>
              <a:t>The policy is still close to the behavior policy.</a:t>
            </a:r>
          </a:p>
          <a:p>
            <a:endParaRPr lang="en-US" sz="1400" dirty="0"/>
          </a:p>
          <a:p>
            <a:r>
              <a:rPr lang="en-US" sz="1400" dirty="0"/>
              <a:t>Are the policies learnt optimal?</a:t>
            </a:r>
          </a:p>
          <a:p>
            <a:endParaRPr lang="en-US" sz="1400" dirty="0"/>
          </a:p>
          <a:p>
            <a:r>
              <a:rPr lang="en-US" sz="1400" dirty="0"/>
              <a:t>What about OOD states?</a:t>
            </a:r>
          </a:p>
          <a:p>
            <a:pPr lvl="1"/>
            <a:r>
              <a:rPr lang="en-US" sz="1200" dirty="0" err="1"/>
              <a:t>Jinning</a:t>
            </a:r>
            <a:r>
              <a:rPr lang="en-US" sz="1200" dirty="0"/>
              <a:t>, et al. </a:t>
            </a:r>
            <a:r>
              <a:rPr lang="en-US" sz="1200" dirty="0">
                <a:hlinkClick r:id="rId2"/>
              </a:rPr>
              <a:t>“Dealing with the Unknown: Pessimistic Offline RL”</a:t>
            </a:r>
            <a:r>
              <a:rPr lang="en-US" sz="1200" dirty="0"/>
              <a:t>, </a:t>
            </a:r>
            <a:r>
              <a:rPr lang="en-US" sz="1200" dirty="0" err="1"/>
              <a:t>CoRL</a:t>
            </a:r>
            <a:r>
              <a:rPr lang="en-US" sz="1200" dirty="0"/>
              <a:t> 2021</a:t>
            </a:r>
          </a:p>
          <a:p>
            <a:pPr marL="596900" lvl="1" indent="0">
              <a:buNone/>
            </a:pPr>
            <a:endParaRPr lang="en-US" sz="1200" dirty="0"/>
          </a:p>
          <a:p>
            <a:r>
              <a:rPr lang="en-US" sz="1400" dirty="0"/>
              <a:t>What about overfitting of RL in offline datasets</a:t>
            </a:r>
          </a:p>
          <a:p>
            <a:pPr lvl="1">
              <a:lnSpc>
                <a:spcPct val="100000"/>
              </a:lnSpc>
            </a:pPr>
            <a:r>
              <a:rPr lang="en-IN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Aviral</a:t>
            </a:r>
            <a:r>
              <a:rPr lang="en-IN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et al. 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"A Workflow for Offline </a:t>
            </a:r>
            <a:r>
              <a:rPr lang="en-IN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M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odel-Free </a:t>
            </a:r>
            <a:r>
              <a:rPr lang="en-IN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R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obotic </a:t>
            </a:r>
            <a:r>
              <a:rPr lang="en-IN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R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einforcement </a:t>
            </a:r>
            <a:r>
              <a:rPr lang="en-IN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L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earning."</a:t>
            </a:r>
            <a:r>
              <a:rPr lang="en-I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N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CoRL</a:t>
            </a:r>
            <a:r>
              <a:rPr lang="en-IN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2021</a:t>
            </a:r>
            <a:endParaRPr lang="en-US" sz="1200" b="0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US" sz="1400" dirty="0"/>
          </a:p>
          <a:p>
            <a:r>
              <a:rPr lang="en-US" sz="1400" dirty="0"/>
              <a:t>Use offline RL for pretraining - </a:t>
            </a:r>
            <a:r>
              <a:rPr lang="en-US" sz="1400" dirty="0">
                <a:hlinkClick r:id="rId4"/>
              </a:rPr>
              <a:t>https://offline-rl-neurips.github.io/2022/</a:t>
            </a:r>
            <a:endParaRPr lang="en-US" sz="1400" dirty="0"/>
          </a:p>
          <a:p>
            <a:pPr marL="114300" indent="0">
              <a:buNone/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8916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BF43A2-550B-D57A-DE37-842476D17A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425DD-E41D-DA5B-4632-3C878C3D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8746"/>
            <a:ext cx="8520600" cy="845700"/>
          </a:xfrm>
        </p:spPr>
        <p:txBody>
          <a:bodyPr/>
          <a:lstStyle/>
          <a:p>
            <a:r>
              <a:rPr lang="en-US" dirty="0"/>
              <a:t>What is Offline RL?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7DFAD-07E0-1C12-3B25-181828595FD2}"/>
              </a:ext>
            </a:extLst>
          </p:cNvPr>
          <p:cNvSpPr txBox="1"/>
          <p:nvPr/>
        </p:nvSpPr>
        <p:spPr>
          <a:xfrm>
            <a:off x="2619680" y="4260528"/>
            <a:ext cx="390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Learn completely from previous dataset</a:t>
            </a:r>
            <a:endParaRPr lang="en-IN" sz="16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05C92-5CE8-F09A-F77C-273724F6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48" y="1154529"/>
            <a:ext cx="5782904" cy="285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63EFE-7770-AD96-5F3D-39F265E3E3CF}"/>
                  </a:ext>
                </a:extLst>
              </p:cNvPr>
              <p:cNvSpPr txBox="1"/>
              <p:nvPr/>
            </p:nvSpPr>
            <p:spPr>
              <a:xfrm>
                <a:off x="2619680" y="1743996"/>
                <a:ext cx="308290" cy="268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IN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en-IN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63EFE-7770-AD96-5F3D-39F265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80" y="1743996"/>
                <a:ext cx="308290" cy="268471"/>
              </a:xfrm>
              <a:prstGeom prst="rect">
                <a:avLst/>
              </a:prstGeom>
              <a:blipFill>
                <a:blip r:embed="rId3"/>
                <a:stretch>
                  <a:fillRect l="-8000" r="-10000" b="-27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43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2F10C-9D82-32B5-DD88-0D3BFAF98E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F7B63-751B-27C8-0CDE-9CF9B045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Offline RL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098BB-B3F5-CD39-3561-5CD318D3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Large amounts of data can be collected at once.</a:t>
            </a:r>
          </a:p>
          <a:p>
            <a:r>
              <a:rPr lang="en-US" dirty="0"/>
              <a:t>No active interactions (safety and cost)</a:t>
            </a:r>
          </a:p>
          <a:p>
            <a:r>
              <a:rPr lang="en-US" sz="1800" b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“Pre-training + Finetuning” view of RL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IN" dirty="0"/>
              <a:t>Stitching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Fu,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K.,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Nachum, Tucker, Levine. </a:t>
            </a:r>
            <a:r>
              <a:rPr kumimoji="0" lang="en-US" altLang="en-US" sz="800" b="0" i="0" u="sng" strike="noStrike" cap="none" normalizeH="0" baseline="0" dirty="0">
                <a:ln>
                  <a:noFill/>
                </a:ln>
                <a:solidFill>
                  <a:srgbClr val="0097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D4RL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Levine,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Tucker, Fu. </a:t>
            </a:r>
            <a:r>
              <a:rPr kumimoji="0" lang="en-US" altLang="en-US" sz="800" b="0" i="0" u="sng" strike="noStrike" cap="none" normalizeH="0" baseline="0" dirty="0">
                <a:ln>
                  <a:noFill/>
                </a:ln>
                <a:solidFill>
                  <a:srgbClr val="0097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Offline RL Tutorial and Review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(2020)</a:t>
            </a:r>
            <a:endParaRPr lang="en-IN" sz="800" dirty="0"/>
          </a:p>
          <a:p>
            <a:pPr marL="11430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E40F73-6B79-A2AB-E6ED-B3C2BF18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6" y="2571750"/>
            <a:ext cx="4066663" cy="14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2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D83E1-3A49-10DB-EBAA-DA14D386E7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3EB39-7885-43F5-5480-165C2C6D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Offline RL hard?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10B61-E7F7-A05F-9D37-E98CAD16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What if we have large amount of expert data?</a:t>
            </a:r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250A0-500D-53EE-A32D-827F4E34216A}"/>
              </a:ext>
            </a:extLst>
          </p:cNvPr>
          <p:cNvSpPr txBox="1"/>
          <p:nvPr/>
        </p:nvSpPr>
        <p:spPr>
          <a:xfrm>
            <a:off x="5367350" y="1772705"/>
            <a:ext cx="346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Not statistical overfitting – performance is bad even with infinite data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Data Distribution shift – tackling OOD samples</a:t>
            </a:r>
            <a:endParaRPr lang="en-IN" sz="1600" dirty="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1978E-121D-6FB0-49D4-E494F03EA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4" y="1657696"/>
            <a:ext cx="5110926" cy="28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FDFCC-F66C-801F-3ECA-78A3271D37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ED154-A8D2-7A6D-C93D-2EAC348A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Shift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2B097A-5F7F-2274-B185-456A35FDB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00" y="964871"/>
            <a:ext cx="3635460" cy="183878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A42F93-FBAB-3362-4BF1-C2EE946A20EE}"/>
                  </a:ext>
                </a:extLst>
              </p:cNvPr>
              <p:cNvSpPr txBox="1"/>
              <p:nvPr/>
            </p:nvSpPr>
            <p:spPr>
              <a:xfrm>
                <a:off x="4418999" y="1222291"/>
                <a:ext cx="4413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a policy,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dirty="0"/>
                  <a:t> has a generalization error of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𝑏𝑜𝑢𝑛𝑑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𝐷𝐴𝑔𝑔𝑒𝑟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𝑏𝑜𝑢𝑛𝑑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dirty="0"/>
                  <a:t> is the horizon.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A42F93-FBAB-3362-4BF1-C2EE946A2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99" y="1222291"/>
                <a:ext cx="4413301" cy="954107"/>
              </a:xfrm>
              <a:prstGeom prst="rect">
                <a:avLst/>
              </a:prstGeom>
              <a:blipFill>
                <a:blip r:embed="rId3"/>
                <a:stretch>
                  <a:fillRect l="-414" t="-1282" b="-57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244DD32-D40D-EA21-1EE5-04FB3328CD7E}"/>
              </a:ext>
            </a:extLst>
          </p:cNvPr>
          <p:cNvGrpSpPr/>
          <p:nvPr/>
        </p:nvGrpSpPr>
        <p:grpSpPr>
          <a:xfrm>
            <a:off x="895770" y="3350326"/>
            <a:ext cx="2467320" cy="1175280"/>
            <a:chOff x="895770" y="3350326"/>
            <a:chExt cx="2467320" cy="1175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996958-5519-EF0D-AB58-5F1A32EAC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403" t="27597" b="50000"/>
            <a:stretch/>
          </p:blipFill>
          <p:spPr>
            <a:xfrm>
              <a:off x="895770" y="3350326"/>
              <a:ext cx="2467320" cy="117528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A7DC9A3-D411-2CDB-FF1B-B3420F0975B4}"/>
                </a:ext>
              </a:extLst>
            </p:cNvPr>
            <p:cNvSpPr/>
            <p:nvPr/>
          </p:nvSpPr>
          <p:spPr>
            <a:xfrm>
              <a:off x="2920181" y="3443748"/>
              <a:ext cx="280219" cy="1106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CBFFB-9BCA-1BF4-040C-19AC4C3A8052}"/>
              </a:ext>
            </a:extLst>
          </p:cNvPr>
          <p:cNvGrpSpPr/>
          <p:nvPr/>
        </p:nvGrpSpPr>
        <p:grpSpPr>
          <a:xfrm>
            <a:off x="3534205" y="3350327"/>
            <a:ext cx="2467321" cy="1175279"/>
            <a:chOff x="3534205" y="3350327"/>
            <a:chExt cx="2467321" cy="11752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5F0F4E-7696-FEE0-41F0-6AA3A4BF6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403" t="27597" b="50000"/>
            <a:stretch/>
          </p:blipFill>
          <p:spPr>
            <a:xfrm>
              <a:off x="3534205" y="3350327"/>
              <a:ext cx="2467321" cy="1175279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3992B2-FC8C-1A95-9C6F-3DA1E33303D5}"/>
                </a:ext>
              </a:extLst>
            </p:cNvPr>
            <p:cNvSpPr/>
            <p:nvPr/>
          </p:nvSpPr>
          <p:spPr>
            <a:xfrm>
              <a:off x="5550310" y="3460022"/>
              <a:ext cx="280219" cy="1106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B2E4D2-0D9B-AFA3-1A65-8CC7E2C6412E}"/>
              </a:ext>
            </a:extLst>
          </p:cNvPr>
          <p:cNvGrpSpPr/>
          <p:nvPr/>
        </p:nvGrpSpPr>
        <p:grpSpPr>
          <a:xfrm>
            <a:off x="6172641" y="3350326"/>
            <a:ext cx="2466000" cy="1174650"/>
            <a:chOff x="6172641" y="3350326"/>
            <a:chExt cx="2466000" cy="11746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DF0391-EB5F-8173-56A0-ADE1D023F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0403" t="27597" b="50000"/>
            <a:stretch/>
          </p:blipFill>
          <p:spPr>
            <a:xfrm>
              <a:off x="6172641" y="3350326"/>
              <a:ext cx="2466000" cy="1174650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ABD132C-DBF6-A771-5CB7-5B036C65CC19}"/>
                </a:ext>
              </a:extLst>
            </p:cNvPr>
            <p:cNvSpPr/>
            <p:nvPr/>
          </p:nvSpPr>
          <p:spPr>
            <a:xfrm>
              <a:off x="8182897" y="3443747"/>
              <a:ext cx="280219" cy="1106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F7D077-76D4-049F-1F49-7EDB7B05C1E2}"/>
              </a:ext>
            </a:extLst>
          </p:cNvPr>
          <p:cNvSpPr txBox="1"/>
          <p:nvPr/>
        </p:nvSpPr>
        <p:spPr>
          <a:xfrm>
            <a:off x="3947160" y="2571750"/>
            <a:ext cx="4024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Initial distribution of buffer</a:t>
            </a:r>
          </a:p>
          <a:p>
            <a:r>
              <a:rPr lang="en-US" dirty="0">
                <a:solidFill>
                  <a:schemeClr val="bg2"/>
                </a:solidFill>
              </a:rPr>
              <a:t>Policy distribution (added to the buffer)</a:t>
            </a:r>
          </a:p>
          <a:p>
            <a:r>
              <a:rPr lang="en-IN" dirty="0">
                <a:solidFill>
                  <a:schemeClr val="bg2"/>
                </a:solidFill>
              </a:rPr>
              <a:t>Optimal policy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28ABE4-A0EB-BC16-DF99-9693D8AC79DD}"/>
              </a:ext>
            </a:extLst>
          </p:cNvPr>
          <p:cNvSpPr/>
          <p:nvPr/>
        </p:nvSpPr>
        <p:spPr>
          <a:xfrm>
            <a:off x="3534205" y="2654710"/>
            <a:ext cx="412955" cy="159363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768AF04-C05D-C441-BD76-B2A8FAEBB6DD}"/>
              </a:ext>
            </a:extLst>
          </p:cNvPr>
          <p:cNvSpPr/>
          <p:nvPr/>
        </p:nvSpPr>
        <p:spPr>
          <a:xfrm>
            <a:off x="3534204" y="2870309"/>
            <a:ext cx="412955" cy="159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50F7AD-C724-ACB5-6AA1-B015BFDA084D}"/>
              </a:ext>
            </a:extLst>
          </p:cNvPr>
          <p:cNvSpPr/>
          <p:nvPr/>
        </p:nvSpPr>
        <p:spPr>
          <a:xfrm>
            <a:off x="3534205" y="3092114"/>
            <a:ext cx="412955" cy="159363"/>
          </a:xfrm>
          <a:prstGeom prst="roundRect">
            <a:avLst/>
          </a:prstGeom>
          <a:solidFill>
            <a:srgbClr val="BF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2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A4D62-9DAC-C63A-3A98-7BAB30C7C9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C174C-5C99-C666-7CA4-E9348D70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Training Distribution of the Dataset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8B5F7-74B2-4C52-72BE-EE874A3A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960" y="4542595"/>
            <a:ext cx="4592809" cy="299100"/>
          </a:xfrm>
        </p:spPr>
        <p:txBody>
          <a:bodyPr/>
          <a:lstStyle/>
          <a:p>
            <a:pPr marL="114300" indent="0" algn="r">
              <a:buNone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Figure from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Diagnosing Bottlenecks in Deep Q-learning Algorithms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K.*,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Fu*, Levine. ICML 2019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14300" indent="0">
              <a:buNone/>
            </a:pPr>
            <a:endParaRPr lang="en-IN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A68CAA-55A9-48F2-386C-CD1380B3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" y="1458506"/>
            <a:ext cx="3927532" cy="28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5D620-962B-17E6-B7F5-EC865B1F00A9}"/>
              </a:ext>
            </a:extLst>
          </p:cNvPr>
          <p:cNvSpPr txBox="1"/>
          <p:nvPr/>
        </p:nvSpPr>
        <p:spPr>
          <a:xfrm>
            <a:off x="4026310" y="2640287"/>
            <a:ext cx="490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Choice of training distribution hugely affects the performance of RL algorithms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886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E09AB8-A6F6-D018-0948-0D201B26A9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B1483-D85E-B5A0-A899-31CB35D6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0402"/>
            <a:ext cx="8520600" cy="845700"/>
          </a:xfrm>
        </p:spPr>
        <p:txBody>
          <a:bodyPr/>
          <a:lstStyle/>
          <a:p>
            <a:r>
              <a:rPr lang="en-US" dirty="0"/>
              <a:t>Overestimation Bias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F3D4B-5914-90F1-3EFB-F4B9D65B7694}"/>
              </a:ext>
            </a:extLst>
          </p:cNvPr>
          <p:cNvSpPr/>
          <p:nvPr/>
        </p:nvSpPr>
        <p:spPr>
          <a:xfrm>
            <a:off x="612058" y="1961534"/>
            <a:ext cx="331839" cy="18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06EE-586B-F1C6-1A88-65E06511595B}"/>
                  </a:ext>
                </a:extLst>
              </p:cNvPr>
              <p:cNvSpPr txBox="1"/>
              <p:nvPr/>
            </p:nvSpPr>
            <p:spPr>
              <a:xfrm>
                <a:off x="4303519" y="956767"/>
                <a:ext cx="442752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as the 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set of random variables) and </a:t>
                </a:r>
              </a:p>
              <a:p>
                <a:endParaRPr lang="en-US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endParaRPr lang="en-IN" dirty="0">
                  <a:solidFill>
                    <a:schemeClr val="bg2"/>
                  </a:solidFill>
                </a:endParaRPr>
              </a:p>
              <a:p>
                <a:r>
                  <a:rPr lang="en-IN" dirty="0">
                    <a:solidFill>
                      <a:schemeClr val="bg2"/>
                    </a:solidFill>
                  </a:rPr>
                  <a:t>But,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 ≠</m:t>
                      </m:r>
                      <m:sSub>
                        <m:sSubPr>
                          <m:ctrlPr>
                            <a:rPr lang="el-G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1C06EE-586B-F1C6-1A88-65E06511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19" y="956767"/>
                <a:ext cx="4427526" cy="1600438"/>
              </a:xfrm>
              <a:prstGeom prst="rect">
                <a:avLst/>
              </a:prstGeom>
              <a:blipFill>
                <a:blip r:embed="rId3"/>
                <a:stretch>
                  <a:fillRect l="-413" t="-763" b="-1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9BEE31-802A-2A4B-B03F-3BD417C0FC9E}"/>
              </a:ext>
            </a:extLst>
          </p:cNvPr>
          <p:cNvSpPr txBox="1"/>
          <p:nvPr/>
        </p:nvSpPr>
        <p:spPr>
          <a:xfrm>
            <a:off x="412955" y="4045871"/>
            <a:ext cx="810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Since we suffer from the curse of distribution shift, a strategy is to be </a:t>
            </a:r>
            <a:r>
              <a:rPr lang="en-US" b="1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pessimistic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with respect to distribution shift</a:t>
            </a:r>
            <a:endParaRPr lang="en-I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0EF25E-E3D4-AD7C-CE52-FED136AB926E}"/>
              </a:ext>
            </a:extLst>
          </p:cNvPr>
          <p:cNvGrpSpPr/>
          <p:nvPr/>
        </p:nvGrpSpPr>
        <p:grpSpPr>
          <a:xfrm>
            <a:off x="4303519" y="2654421"/>
            <a:ext cx="4048431" cy="1294233"/>
            <a:chOff x="4428883" y="2665805"/>
            <a:chExt cx="4048431" cy="12942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AE708C-AA63-02E8-97E1-0A928B197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274" t="43298" r="6818" b="36712"/>
            <a:stretch/>
          </p:blipFill>
          <p:spPr>
            <a:xfrm>
              <a:off x="4428883" y="2665805"/>
              <a:ext cx="4048431" cy="124470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5EC88B-7223-116C-F279-0518F9E8DB9D}"/>
                </a:ext>
              </a:extLst>
            </p:cNvPr>
            <p:cNvSpPr/>
            <p:nvPr/>
          </p:nvSpPr>
          <p:spPr>
            <a:xfrm>
              <a:off x="6061588" y="3580191"/>
              <a:ext cx="2352368" cy="3798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AB788D-9FD4-8C97-58C2-A5B216BA49D4}"/>
              </a:ext>
            </a:extLst>
          </p:cNvPr>
          <p:cNvSpPr txBox="1"/>
          <p:nvPr/>
        </p:nvSpPr>
        <p:spPr>
          <a:xfrm>
            <a:off x="4046974" y="4489704"/>
            <a:ext cx="5038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Hasselt,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Hado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5"/>
              </a:rPr>
              <a:t>"Double Q-learning." 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NIPS 2010</a:t>
            </a:r>
          </a:p>
          <a:p>
            <a:pPr algn="r"/>
            <a:r>
              <a:rPr lang="en-IN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Hasselt, </a:t>
            </a:r>
            <a:r>
              <a:rPr lang="en-IN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Hado</a:t>
            </a:r>
            <a:r>
              <a:rPr lang="en-IN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N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Guez</a:t>
            </a:r>
            <a:r>
              <a:rPr lang="en-IN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Silver. </a:t>
            </a:r>
            <a:r>
              <a:rPr lang="en-IN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6"/>
              </a:rPr>
              <a:t>"Deep reinforcement learning with double q-learning." </a:t>
            </a:r>
            <a:r>
              <a:rPr lang="en-IN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AAAI 2016</a:t>
            </a:r>
            <a:endParaRPr lang="en-IN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08B66-A276-9055-7D68-130C056FC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07" y="1279222"/>
            <a:ext cx="3466474" cy="2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08F12-2D5C-8E96-E293-A36674584C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02C2BD-E357-7DFD-3A5E-7257B6CF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8E3A3-6B8A-AE29-2C09-2DA4083A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30850"/>
            <a:ext cx="8520600" cy="587337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Constraint the policy to be close to behavior policy (policy constraint)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E1DD70-4173-0B9F-8E62-A688862A90A9}"/>
                  </a:ext>
                </a:extLst>
              </p:cNvPr>
              <p:cNvSpPr txBox="1"/>
              <p:nvPr/>
            </p:nvSpPr>
            <p:spPr>
              <a:xfrm>
                <a:off x="3426975" y="1544999"/>
                <a:ext cx="2290050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E1DD70-4173-0B9F-8E62-A688862A9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75" y="1544999"/>
                <a:ext cx="2290050" cy="368499"/>
              </a:xfrm>
              <a:prstGeom prst="rect">
                <a:avLst/>
              </a:prstGeom>
              <a:blipFill>
                <a:blip r:embed="rId2"/>
                <a:stretch>
                  <a:fillRect l="-1596" b="-81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CB8235-B8F4-6FE6-C958-C46940CD2F11}"/>
                  </a:ext>
                </a:extLst>
              </p:cNvPr>
              <p:cNvSpPr txBox="1"/>
              <p:nvPr/>
            </p:nvSpPr>
            <p:spPr>
              <a:xfrm>
                <a:off x="466557" y="2327646"/>
                <a:ext cx="6540909" cy="36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Update your policy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CB8235-B8F4-6FE6-C958-C46940CD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7" y="2327646"/>
                <a:ext cx="6540909" cy="365421"/>
              </a:xfrm>
              <a:prstGeom prst="rect">
                <a:avLst/>
              </a:prstGeom>
              <a:blipFill>
                <a:blip r:embed="rId3"/>
                <a:stretch>
                  <a:fillRect l="-280"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E0A921-5289-E58A-BC53-86970BA7146D}"/>
                  </a:ext>
                </a:extLst>
              </p:cNvPr>
              <p:cNvSpPr txBox="1"/>
              <p:nvPr/>
            </p:nvSpPr>
            <p:spPr>
              <a:xfrm>
                <a:off x="466556" y="2805505"/>
                <a:ext cx="8520599" cy="1668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20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K.</a:t>
                </a:r>
                <a:r>
                  <a:rPr lang="en-IN" sz="1200" b="1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Fu, Tucker, Levine. 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4"/>
                  </a:rPr>
                  <a:t>Stabilizing Off-Policy RL via Bootstrap Error Reduction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</a:t>
                </a:r>
                <a:r>
                  <a:rPr lang="en-IN" sz="1200" b="0" i="1" u="none" strike="noStrik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NeurIPS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2019)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𝑀𝑀𝐷</m:t>
                    </m:r>
                  </m:oMath>
                </a14:m>
                <a:endParaRPr lang="en-IN" b="0" dirty="0">
                  <a:effectLst/>
                </a:endParaRPr>
              </a:p>
              <a:p>
                <a:pPr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Peng, </a:t>
                </a:r>
                <a:r>
                  <a:rPr lang="en-IN" sz="120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K.</a:t>
                </a:r>
                <a:r>
                  <a:rPr lang="en-IN" sz="12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IN" sz="12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Levine. 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5"/>
                  </a:rPr>
                  <a:t>Advantage Weighted Regression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(2019)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𝑖𝑚𝑝𝑙𝑖𝑐𝑖𝑡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endParaRPr lang="en-IN" b="0" dirty="0">
                  <a:effectLst/>
                </a:endParaRPr>
              </a:p>
              <a:p>
                <a:pPr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400" b="0" i="1" u="none" strike="noStrik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Jaques</a:t>
                </a:r>
                <a:r>
                  <a:rPr lang="en-IN" sz="14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et al.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6"/>
                  </a:rPr>
                  <a:t>Way Off-Policy Batch RL…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(2019)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endParaRPr lang="en-IN" b="0" dirty="0">
                  <a:effectLst/>
                </a:endParaRPr>
              </a:p>
              <a:p>
                <a:pPr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4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Wu, Tucker, Nachum. </a:t>
                </a:r>
                <a:r>
                  <a:rPr lang="en-IN" sz="1400" b="0" i="0" u="none" strike="noStrike" dirty="0" err="1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7"/>
                  </a:rPr>
                  <a:t>Behavior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7"/>
                  </a:rPr>
                  <a:t> regularized offline RL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(2019)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𝑊𝑎𝑠𝑠𝑒𝑟𝑠𝑡𝑒𝑖𝑛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4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𝑀𝑀𝐷</m:t>
                        </m:r>
                        <m:r>
                          <a:rPr lang="en-US" sz="1400" b="0" i="1" u="none" strike="noStrike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𝐾𝐿</m:t>
                    </m:r>
                  </m:oMath>
                </a14:m>
                <a:endParaRPr lang="en-IN" b="0" dirty="0">
                  <a:effectLst/>
                </a:endParaRPr>
              </a:p>
              <a:p>
                <a:pPr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14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Nachum and Dai.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8"/>
                  </a:rPr>
                  <a:t>RL via </a:t>
                </a:r>
                <a:r>
                  <a:rPr lang="en-IN" sz="1400" b="0" i="0" u="none" strike="noStrike" dirty="0" err="1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8"/>
                  </a:rPr>
                  <a:t>Fenchel-Rockafeller</a:t>
                </a:r>
                <a:r>
                  <a:rPr lang="en-IN" sz="1400" b="0" i="0" u="none" strike="noStrike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hlinkClick r:id="rId8"/>
                  </a:rPr>
                  <a:t> Duality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hlinkClick r:id="rId8"/>
                  </a:rPr>
                  <a:t> </a:t>
                </a:r>
                <a:r>
                  <a:rPr lang="en-IN" sz="1200" b="0" i="1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(2020)</a:t>
                </a:r>
                <a:r>
                  <a:rPr lang="en-IN" sz="14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u="none" strike="noStrike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𝑚𝑎𝑟𝑔𝑖𝑛𝑎𝑙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E0A921-5289-E58A-BC53-86970BA71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6" y="2805505"/>
                <a:ext cx="8520599" cy="1668214"/>
              </a:xfrm>
              <a:prstGeom prst="rect">
                <a:avLst/>
              </a:prstGeom>
              <a:blipFill>
                <a:blip r:embed="rId9"/>
                <a:stretch>
                  <a:fillRect l="-215" b="-2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2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1157</Words>
  <Application>Microsoft Office PowerPoint</Application>
  <PresentationFormat>On-screen Show (16:9)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Helvetica Neue</vt:lpstr>
      <vt:lpstr>Roboto</vt:lpstr>
      <vt:lpstr>Simple Light</vt:lpstr>
      <vt:lpstr>Conservative Q-Learning for Offline Reinforcement Learning</vt:lpstr>
      <vt:lpstr>So far in RL</vt:lpstr>
      <vt:lpstr>What is Offline RL?</vt:lpstr>
      <vt:lpstr>Benefits of Offline RL</vt:lpstr>
      <vt:lpstr>Why is Offline RL hard?</vt:lpstr>
      <vt:lpstr>Distribution Shift</vt:lpstr>
      <vt:lpstr>Effect of Training Distribution of the Dataset</vt:lpstr>
      <vt:lpstr>Overestimation Bias</vt:lpstr>
      <vt:lpstr>Previous works</vt:lpstr>
      <vt:lpstr>CQL: Lower Bounded Value Function</vt:lpstr>
      <vt:lpstr>Theoretical Analysis</vt:lpstr>
      <vt:lpstr>A Tighter Bound</vt:lpstr>
      <vt:lpstr>CQL Policy Optimization</vt:lpstr>
      <vt:lpstr>CQL Algorithm</vt:lpstr>
      <vt:lpstr>Variants of CQL</vt:lpstr>
      <vt:lpstr>Theoretical Results: Lower Bound Guarantees</vt:lpstr>
      <vt:lpstr>Theoretical Result: Gap Expanding</vt:lpstr>
      <vt:lpstr>Practical Algorithm</vt:lpstr>
      <vt:lpstr>Experiments - Gym</vt:lpstr>
      <vt:lpstr>Experiments – D4RL</vt:lpstr>
      <vt:lpstr>Experiments – Atari Games</vt:lpstr>
      <vt:lpstr>Experiments – Overestimation of Q values</vt:lpstr>
      <vt:lpstr>Summary and Reading</vt:lpstr>
      <vt:lpstr>Limitations and 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</dc:title>
  <dc:creator>Siddhant</dc:creator>
  <cp:lastModifiedBy>Siddhant Agarwal</cp:lastModifiedBy>
  <cp:revision>212</cp:revision>
  <dcterms:modified xsi:type="dcterms:W3CDTF">2022-09-30T01:31:37Z</dcterms:modified>
</cp:coreProperties>
</file>