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9"/>
  </p:notesMasterIdLst>
  <p:sldIdLst>
    <p:sldId id="263" r:id="rId5"/>
    <p:sldId id="261" r:id="rId6"/>
    <p:sldId id="262" r:id="rId7"/>
    <p:sldId id="264" r:id="rId8"/>
    <p:sldId id="267" r:id="rId9"/>
    <p:sldId id="266" r:id="rId10"/>
    <p:sldId id="268" r:id="rId11"/>
    <p:sldId id="273" r:id="rId12"/>
    <p:sldId id="274" r:id="rId13"/>
    <p:sldId id="269" r:id="rId14"/>
    <p:sldId id="271" r:id="rId15"/>
    <p:sldId id="272" r:id="rId16"/>
    <p:sldId id="275" r:id="rId17"/>
    <p:sldId id="276" r:id="rId18"/>
    <p:sldId id="270" r:id="rId19"/>
    <p:sldId id="277" r:id="rId20"/>
    <p:sldId id="279" r:id="rId21"/>
    <p:sldId id="280" r:id="rId22"/>
    <p:sldId id="278" r:id="rId23"/>
    <p:sldId id="281" r:id="rId24"/>
    <p:sldId id="282" r:id="rId25"/>
    <p:sldId id="283" r:id="rId26"/>
    <p:sldId id="284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68B23-8807-4DB6-905D-64CA45450F9E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D1F88-E8C0-42DA-960B-286F185CF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5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D1F88-E8C0-42DA-960B-286F185CF6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07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ctrTitle"/>
          </p:nvPr>
        </p:nvSpPr>
        <p:spPr>
          <a:xfrm>
            <a:off x="415611" y="1485299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subTitle" idx="1"/>
          </p:nvPr>
        </p:nvSpPr>
        <p:spPr>
          <a:xfrm>
            <a:off x="415600" y="4271365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11460400" y="6459197"/>
            <a:ext cx="731600" cy="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Google Shape;15;p16"/>
          <p:cNvSpPr/>
          <p:nvPr/>
        </p:nvSpPr>
        <p:spPr>
          <a:xfrm>
            <a:off x="0" y="0"/>
            <a:ext cx="12192000" cy="741680"/>
          </a:xfrm>
          <a:prstGeom prst="rect">
            <a:avLst/>
          </a:prstGeom>
          <a:solidFill>
            <a:srgbClr val="BF57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45282" y="114465"/>
            <a:ext cx="2197519" cy="512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493" y="114808"/>
            <a:ext cx="3048000" cy="512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732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1" name="Google Shape;51;p25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sldNum" idx="12"/>
          </p:nvPr>
        </p:nvSpPr>
        <p:spPr>
          <a:xfrm>
            <a:off x="11460400" y="6459197"/>
            <a:ext cx="731600" cy="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19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>
            <a:spLocks noGrp="1"/>
          </p:cNvSpPr>
          <p:nvPr>
            <p:ph type="sldNum" idx="12"/>
          </p:nvPr>
        </p:nvSpPr>
        <p:spPr>
          <a:xfrm>
            <a:off x="11460400" y="6459197"/>
            <a:ext cx="731600" cy="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53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2E750-0529-EB43-A900-3BE2F26B7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08E73-E3DE-154D-A49B-96F12F505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DDCD6-E254-A549-BA8F-49CA589B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6F34-4253-DB48-BFEE-377D6A64C96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6B00A-CE02-B54A-9454-F2AD227C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69CA5-9DFF-1040-A955-71615DBB3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18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7"/>
          <p:cNvSpPr txBox="1">
            <a:spLocks noGrp="1"/>
          </p:cNvSpPr>
          <p:nvPr>
            <p:ph type="sldNum" idx="12"/>
          </p:nvPr>
        </p:nvSpPr>
        <p:spPr>
          <a:xfrm>
            <a:off x="11460400" y="6459197"/>
            <a:ext cx="731600" cy="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Google Shape;20;p17"/>
          <p:cNvSpPr txBox="1">
            <a:spLocks noGrp="1"/>
          </p:cNvSpPr>
          <p:nvPr>
            <p:ph type="title"/>
          </p:nvPr>
        </p:nvSpPr>
        <p:spPr>
          <a:xfrm>
            <a:off x="415600" y="380201"/>
            <a:ext cx="11360800" cy="11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body" idx="1"/>
          </p:nvPr>
        </p:nvSpPr>
        <p:spPr>
          <a:xfrm>
            <a:off x="415600" y="1507801"/>
            <a:ext cx="11360800" cy="458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2400">
                <a:solidFill>
                  <a:schemeClr val="dk2"/>
                </a:solidFill>
              </a:defRPr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0718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sldNum" idx="12"/>
          </p:nvPr>
        </p:nvSpPr>
        <p:spPr>
          <a:xfrm>
            <a:off x="11460400" y="6459197"/>
            <a:ext cx="731600" cy="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9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9"/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800" cy="11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sldNum" idx="12"/>
          </p:nvPr>
        </p:nvSpPr>
        <p:spPr>
          <a:xfrm>
            <a:off x="11460400" y="6459197"/>
            <a:ext cx="731600" cy="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80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0"/>
          <p:cNvSpPr txBox="1">
            <a:spLocks noGrp="1"/>
          </p:cNvSpPr>
          <p:nvPr>
            <p:ph type="sldNum" idx="12"/>
          </p:nvPr>
        </p:nvSpPr>
        <p:spPr>
          <a:xfrm>
            <a:off x="11460400" y="6459197"/>
            <a:ext cx="731600" cy="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Google Shape;32;p20"/>
          <p:cNvSpPr txBox="1">
            <a:spLocks noGrp="1"/>
          </p:cNvSpPr>
          <p:nvPr>
            <p:ph type="title"/>
          </p:nvPr>
        </p:nvSpPr>
        <p:spPr>
          <a:xfrm>
            <a:off x="415600" y="380201"/>
            <a:ext cx="11360800" cy="11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56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11460400" y="6459197"/>
            <a:ext cx="731600" cy="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77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11460400" y="6459197"/>
            <a:ext cx="731600" cy="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28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3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sldNum" idx="12"/>
          </p:nvPr>
        </p:nvSpPr>
        <p:spPr>
          <a:xfrm>
            <a:off x="11460400" y="6459197"/>
            <a:ext cx="731600" cy="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5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4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11460400" y="6459197"/>
            <a:ext cx="731600" cy="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7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/>
          <p:nvPr/>
        </p:nvSpPr>
        <p:spPr>
          <a:xfrm>
            <a:off x="0" y="6459197"/>
            <a:ext cx="12192000" cy="398803"/>
          </a:xfrm>
          <a:prstGeom prst="rect">
            <a:avLst/>
          </a:prstGeom>
          <a:solidFill>
            <a:srgbClr val="BF57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5"/>
          <p:cNvSpPr txBox="1">
            <a:spLocks noGrp="1"/>
          </p:cNvSpPr>
          <p:nvPr>
            <p:ph type="title"/>
          </p:nvPr>
        </p:nvSpPr>
        <p:spPr>
          <a:xfrm>
            <a:off x="415600" y="380201"/>
            <a:ext cx="11360800" cy="11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body" idx="1"/>
          </p:nvPr>
        </p:nvSpPr>
        <p:spPr>
          <a:xfrm>
            <a:off x="415600" y="1507801"/>
            <a:ext cx="11360800" cy="458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sldNum" idx="12"/>
          </p:nvPr>
        </p:nvSpPr>
        <p:spPr>
          <a:xfrm>
            <a:off x="11460400" y="6459197"/>
            <a:ext cx="731600" cy="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Google Shape;10;p15"/>
          <p:cNvSpPr txBox="1"/>
          <p:nvPr/>
        </p:nvSpPr>
        <p:spPr>
          <a:xfrm>
            <a:off x="1" y="6494453"/>
            <a:ext cx="3005524" cy="32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333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CS391R: Robot Learning (Fall 2022)</a:t>
            </a:r>
            <a:endParaRPr sz="1333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252277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vg.org/small-green-car-vector-graphic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9CEB09-9507-2CC0-A16D-C19B04A1B4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IRIS: Implicit Reinforcement without Interaction at Scale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20BA177-2401-DC47-CCE4-E4B6068B06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Srinath Tankasala</a:t>
            </a:r>
          </a:p>
          <a:p>
            <a:r>
              <a:rPr lang="en-US" dirty="0"/>
              <a:t>10/06/2022</a:t>
            </a:r>
          </a:p>
        </p:txBody>
      </p:sp>
    </p:spTree>
    <p:extLst>
      <p:ext uri="{BB962C8B-B14F-4D97-AF65-F5344CB8AC3E}">
        <p14:creationId xmlns:p14="http://schemas.microsoft.com/office/powerpoint/2010/main" val="648472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35EEC-E4C4-5FD2-3731-6707C6C2D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method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09AF11-3350-122B-F290-67334CA09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16" t="18232" r="73113" b="10678"/>
          <a:stretch/>
        </p:blipFill>
        <p:spPr>
          <a:xfrm>
            <a:off x="1429305" y="2210539"/>
            <a:ext cx="1704512" cy="32581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365F8-A73F-191D-7D66-EB5E1E6E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AFEF37-9759-2B07-D46B-25E1EB35DC5D}"/>
              </a:ext>
            </a:extLst>
          </p:cNvPr>
          <p:cNvSpPr/>
          <p:nvPr/>
        </p:nvSpPr>
        <p:spPr>
          <a:xfrm>
            <a:off x="3027286" y="4580878"/>
            <a:ext cx="106532" cy="7989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E82296A-2C43-3EFA-D309-9511D188A22A}"/>
              </a:ext>
            </a:extLst>
          </p:cNvPr>
          <p:cNvCxnSpPr>
            <a:cxnSpLocks/>
          </p:cNvCxnSpPr>
          <p:nvPr/>
        </p:nvCxnSpPr>
        <p:spPr>
          <a:xfrm flipV="1">
            <a:off x="3133817" y="3878140"/>
            <a:ext cx="665826" cy="901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61D8C7-9197-EEAA-8527-D61C58C1C6CE}"/>
              </a:ext>
            </a:extLst>
          </p:cNvPr>
          <p:cNvCxnSpPr>
            <a:cxnSpLocks/>
          </p:cNvCxnSpPr>
          <p:nvPr/>
        </p:nvCxnSpPr>
        <p:spPr>
          <a:xfrm>
            <a:off x="3111622" y="4363374"/>
            <a:ext cx="688021" cy="1287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482D47A8-4052-CFCE-3808-54C273D1134B}"/>
              </a:ext>
            </a:extLst>
          </p:cNvPr>
          <p:cNvSpPr/>
          <p:nvPr/>
        </p:nvSpPr>
        <p:spPr>
          <a:xfrm>
            <a:off x="3817398" y="3693110"/>
            <a:ext cx="275208" cy="2752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B276240-27EE-AFCB-DC5D-15E05DFD5445}"/>
              </a:ext>
            </a:extLst>
          </p:cNvPr>
          <p:cNvSpPr/>
          <p:nvPr/>
        </p:nvSpPr>
        <p:spPr>
          <a:xfrm>
            <a:off x="3817398" y="4393628"/>
            <a:ext cx="275208" cy="2752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4413BAE-4B87-AA97-1215-AE3D319B3ABC}"/>
              </a:ext>
            </a:extLst>
          </p:cNvPr>
          <p:cNvSpPr/>
          <p:nvPr/>
        </p:nvSpPr>
        <p:spPr>
          <a:xfrm>
            <a:off x="4101483" y="3870664"/>
            <a:ext cx="159926" cy="630315"/>
          </a:xfrm>
          <a:custGeom>
            <a:avLst/>
            <a:gdLst>
              <a:gd name="connsiteX0" fmla="*/ 0 w 159926"/>
              <a:gd name="connsiteY0" fmla="*/ 0 h 630315"/>
              <a:gd name="connsiteX1" fmla="*/ 159799 w 159926"/>
              <a:gd name="connsiteY1" fmla="*/ 248575 h 630315"/>
              <a:gd name="connsiteX2" fmla="*/ 26634 w 159926"/>
              <a:gd name="connsiteY2" fmla="*/ 630315 h 63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26" h="630315">
                <a:moveTo>
                  <a:pt x="0" y="0"/>
                </a:moveTo>
                <a:cubicBezTo>
                  <a:pt x="77680" y="71761"/>
                  <a:pt x="155360" y="143523"/>
                  <a:pt x="159799" y="248575"/>
                </a:cubicBezTo>
                <a:cubicBezTo>
                  <a:pt x="164238" y="353628"/>
                  <a:pt x="51787" y="565212"/>
                  <a:pt x="26634" y="630315"/>
                </a:cubicBezTo>
              </a:path>
            </a:pathLst>
          </a:cu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9EA417E-6935-2242-5E8E-9E3F74B4EA6F}"/>
                  </a:ext>
                </a:extLst>
              </p:cNvPr>
              <p:cNvSpPr txBox="1"/>
              <p:nvPr/>
            </p:nvSpPr>
            <p:spPr>
              <a:xfrm>
                <a:off x="4270286" y="3878140"/>
                <a:ext cx="1704512" cy="756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Imitate sequence of length T with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err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i="1" dirty="0" err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9EA417E-6935-2242-5E8E-9E3F74B4E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86" y="3878140"/>
                <a:ext cx="1704512" cy="756169"/>
              </a:xfrm>
              <a:prstGeom prst="rect">
                <a:avLst/>
              </a:prstGeom>
              <a:blipFill>
                <a:blip r:embed="rId3"/>
                <a:stretch>
                  <a:fillRect t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565AF3A-4316-5756-A8AA-B29D0E85BE5B}"/>
                  </a:ext>
                </a:extLst>
              </p:cNvPr>
              <p:cNvSpPr txBox="1"/>
              <p:nvPr/>
            </p:nvSpPr>
            <p:spPr>
              <a:xfrm>
                <a:off x="3724196" y="3099682"/>
                <a:ext cx="3271408" cy="868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0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Low level  goal-oriented Controller </a:t>
                </a:r>
              </a:p>
              <a:p>
                <a:pPr algn="ctr"/>
                <a:r>
                  <a:rPr lang="en-US" sz="1600" b="0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(imitation learning)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𝑖𝑚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565AF3A-4316-5756-A8AA-B29D0E85B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196" y="3099682"/>
                <a:ext cx="3271408" cy="868636"/>
              </a:xfrm>
              <a:prstGeom prst="rect">
                <a:avLst/>
              </a:prstGeom>
              <a:blipFill>
                <a:blip r:embed="rId4"/>
                <a:stretch>
                  <a:fillRect l="-559" t="-2797" r="-372" b="-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AC723DC2-984A-2EE2-B7E9-751E9D198EF0}"/>
              </a:ext>
            </a:extLst>
          </p:cNvPr>
          <p:cNvGrpSpPr/>
          <p:nvPr/>
        </p:nvGrpSpPr>
        <p:grpSpPr>
          <a:xfrm>
            <a:off x="7395098" y="2072691"/>
            <a:ext cx="3036163" cy="3791254"/>
            <a:chOff x="7288566" y="2218928"/>
            <a:chExt cx="3036163" cy="3791254"/>
          </a:xfrm>
        </p:grpSpPr>
        <p:pic>
          <p:nvPicPr>
            <p:cNvPr id="7" name="Content Placeholder 4">
              <a:extLst>
                <a:ext uri="{FF2B5EF4-FFF2-40B4-BE49-F238E27FC236}">
                  <a16:creationId xmlns:a16="http://schemas.microsoft.com/office/drawing/2014/main" id="{D0668D2B-49B2-E81E-9228-631B6FF517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267" t="39248" r="12278" b="2446"/>
            <a:stretch/>
          </p:blipFill>
          <p:spPr>
            <a:xfrm>
              <a:off x="7288566" y="3338004"/>
              <a:ext cx="2894121" cy="2672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Content Placeholder 4">
              <a:extLst>
                <a:ext uri="{FF2B5EF4-FFF2-40B4-BE49-F238E27FC236}">
                  <a16:creationId xmlns:a16="http://schemas.microsoft.com/office/drawing/2014/main" id="{2A2BE23E-36E0-6CDE-8A3E-54E4FFC99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699" t="13986" r="8923" b="59611"/>
            <a:stretch/>
          </p:blipFill>
          <p:spPr>
            <a:xfrm>
              <a:off x="8389396" y="2218928"/>
              <a:ext cx="1935333" cy="121007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532302-5599-5F72-6414-ADCB10AC7C3D}"/>
              </a:ext>
            </a:extLst>
          </p:cNvPr>
          <p:cNvCxnSpPr>
            <a:cxnSpLocks/>
          </p:cNvCxnSpPr>
          <p:nvPr/>
        </p:nvCxnSpPr>
        <p:spPr>
          <a:xfrm flipV="1">
            <a:off x="2459115" y="2485748"/>
            <a:ext cx="1127464" cy="415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C2669DC-1DB8-C69F-5B14-4D6270819349}"/>
              </a:ext>
            </a:extLst>
          </p:cNvPr>
          <p:cNvSpPr txBox="1"/>
          <p:nvPr/>
        </p:nvSpPr>
        <p:spPr>
          <a:xfrm>
            <a:off x="3595457" y="226083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trajectory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3375FC-C1AC-4089-10DD-C0FDBF68F6C0}"/>
              </a:ext>
            </a:extLst>
          </p:cNvPr>
          <p:cNvSpPr txBox="1"/>
          <p:nvPr/>
        </p:nvSpPr>
        <p:spPr>
          <a:xfrm>
            <a:off x="803598" y="1518937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Hierarchical controller structure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195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35EEC-E4C4-5FD2-3731-6707C6C2D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method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365F8-A73F-191D-7D66-EB5E1E6E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FD786C0F-8F81-5D8E-DDC3-BE14BD45CF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Low level imitation control</a:t>
                </a:r>
              </a:p>
              <a:p>
                <a:pPr lvl="1"/>
                <a:r>
                  <a:rPr lang="en-US" dirty="0"/>
                  <a:t>Learns policy that goes from a start state to goal state in at most T time steps</a:t>
                </a:r>
              </a:p>
              <a:p>
                <a:pPr lvl="1"/>
                <a:r>
                  <a:rPr lang="en-US" dirty="0"/>
                  <a:t>Given a goal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and current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the controller imitates trajectories from training data to reach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Models the diversity of solutions in the training data when generating action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High level goal selector</a:t>
                </a:r>
              </a:p>
              <a:p>
                <a:pPr lvl="1"/>
                <a:r>
                  <a:rPr lang="en-US" dirty="0"/>
                  <a:t>Learns goal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that are reachable from the current state </a:t>
                </a:r>
              </a:p>
              <a:p>
                <a:pPr lvl="1"/>
                <a:r>
                  <a:rPr lang="en-US" dirty="0"/>
                  <a:t>Uses a generative model to propose a set of goal states</a:t>
                </a:r>
              </a:p>
              <a:p>
                <a:pPr lvl="1"/>
                <a:r>
                  <a:rPr lang="en-US" dirty="0"/>
                  <a:t>Selecting the best goal state from the proposal set overcomes suboptimality problem</a:t>
                </a:r>
              </a:p>
              <a:p>
                <a:pPr lvl="1"/>
                <a:endParaRPr lang="en-GB" dirty="0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FD786C0F-8F81-5D8E-DDC3-BE14BD45CF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4790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4">
            <a:extLst>
              <a:ext uri="{FF2B5EF4-FFF2-40B4-BE49-F238E27FC236}">
                <a16:creationId xmlns:a16="http://schemas.microsoft.com/office/drawing/2014/main" id="{4106EF3E-164D-C290-E72B-65638CB08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67" t="39248" r="12278" b="2446"/>
          <a:stretch/>
        </p:blipFill>
        <p:spPr>
          <a:xfrm>
            <a:off x="2879621" y="2923333"/>
            <a:ext cx="2894121" cy="26721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60A4EC-3669-74EF-0B8E-9E25387FA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model: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8C2A5-C3B3-A868-7839-F412E9DEA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12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FE6302-019B-B95E-DD1F-E2C488617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18" t="30504" r="87398" b="10678"/>
          <a:stretch/>
        </p:blipFill>
        <p:spPr>
          <a:xfrm>
            <a:off x="1647991" y="1811045"/>
            <a:ext cx="802245" cy="37919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5D3871-7548-5A17-A978-224E6AE3D0F0}"/>
              </a:ext>
            </a:extLst>
          </p:cNvPr>
          <p:cNvSpPr/>
          <p:nvPr/>
        </p:nvSpPr>
        <p:spPr>
          <a:xfrm>
            <a:off x="2254929" y="2246050"/>
            <a:ext cx="488272" cy="257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B7DA45F-93CD-D4B9-5B4C-A254F3A3EF29}"/>
              </a:ext>
            </a:extLst>
          </p:cNvPr>
          <p:cNvCxnSpPr>
            <a:cxnSpLocks/>
          </p:cNvCxnSpPr>
          <p:nvPr/>
        </p:nvCxnSpPr>
        <p:spPr>
          <a:xfrm>
            <a:off x="2450236" y="2104008"/>
            <a:ext cx="1074199" cy="142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989B2C4-7146-EB53-7E06-9827FB4FD771}"/>
              </a:ext>
            </a:extLst>
          </p:cNvPr>
          <p:cNvCxnSpPr>
            <a:cxnSpLocks/>
          </p:cNvCxnSpPr>
          <p:nvPr/>
        </p:nvCxnSpPr>
        <p:spPr>
          <a:xfrm flipV="1">
            <a:off x="2254929" y="2407253"/>
            <a:ext cx="1269506" cy="105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8F2962A-77CA-0B1A-2064-6673EFD702F8}"/>
                  </a:ext>
                </a:extLst>
              </p:cNvPr>
              <p:cNvSpPr txBox="1"/>
              <p:nvPr/>
            </p:nvSpPr>
            <p:spPr>
              <a:xfrm>
                <a:off x="3542194" y="2185084"/>
                <a:ext cx="28802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[(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),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,…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]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8F2962A-77CA-0B1A-2064-6673EFD70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2194" y="2185084"/>
                <a:ext cx="2880212" cy="307777"/>
              </a:xfrm>
              <a:prstGeom prst="rect">
                <a:avLst/>
              </a:prstGeom>
              <a:blipFill>
                <a:blip r:embed="rId3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84C7342-A200-801B-6D2F-49130CBBC289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6422406" y="2338973"/>
            <a:ext cx="5554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D86AE7-6C87-D168-4E90-B87254A2868D}"/>
                  </a:ext>
                </a:extLst>
              </p:cNvPr>
              <p:cNvSpPr txBox="1"/>
              <p:nvPr/>
            </p:nvSpPr>
            <p:spPr>
              <a:xfrm>
                <a:off x="6989691" y="2099303"/>
                <a:ext cx="3770199" cy="42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RNN model loss</a:t>
                </a:r>
                <a:r>
                  <a:rPr lang="en-US" sz="1600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𝑖𝑚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</m:d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D86AE7-6C87-D168-4E90-B87254A28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9691" y="2099303"/>
                <a:ext cx="3770199" cy="424796"/>
              </a:xfrm>
              <a:prstGeom prst="rect">
                <a:avLst/>
              </a:prstGeom>
              <a:blipFill>
                <a:blip r:embed="rId4"/>
                <a:stretch>
                  <a:fillRect l="-162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7A11C9-579F-D00F-BF5B-912D40C2B48D}"/>
              </a:ext>
            </a:extLst>
          </p:cNvPr>
          <p:cNvCxnSpPr>
            <a:cxnSpLocks/>
          </p:cNvCxnSpPr>
          <p:nvPr/>
        </p:nvCxnSpPr>
        <p:spPr>
          <a:xfrm>
            <a:off x="2879621" y="3797539"/>
            <a:ext cx="1074199" cy="14204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FC7408D-3BD9-940D-FB71-20161849FF31}"/>
              </a:ext>
            </a:extLst>
          </p:cNvPr>
          <p:cNvCxnSpPr>
            <a:cxnSpLocks/>
          </p:cNvCxnSpPr>
          <p:nvPr/>
        </p:nvCxnSpPr>
        <p:spPr>
          <a:xfrm flipV="1">
            <a:off x="4326681" y="4750936"/>
            <a:ext cx="426717" cy="6841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FDD1B4FE-45C2-0E2D-44B5-B6DA0F967738}"/>
              </a:ext>
            </a:extLst>
          </p:cNvPr>
          <p:cNvSpPr/>
          <p:nvPr/>
        </p:nvSpPr>
        <p:spPr>
          <a:xfrm rot="5400000">
            <a:off x="3064248" y="2738706"/>
            <a:ext cx="1353601" cy="1722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546B18D-2083-2D4B-3BA3-18167E66580E}"/>
              </a:ext>
            </a:extLst>
          </p:cNvPr>
          <p:cNvSpPr/>
          <p:nvPr/>
        </p:nvSpPr>
        <p:spPr>
          <a:xfrm rot="5400000">
            <a:off x="4872001" y="2485435"/>
            <a:ext cx="535452" cy="1411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6576C89-7A96-D7BC-A1F2-B34B3CB6F83E}"/>
              </a:ext>
            </a:extLst>
          </p:cNvPr>
          <p:cNvCxnSpPr>
            <a:cxnSpLocks/>
          </p:cNvCxnSpPr>
          <p:nvPr/>
        </p:nvCxnSpPr>
        <p:spPr>
          <a:xfrm>
            <a:off x="4291169" y="4970432"/>
            <a:ext cx="311308" cy="15416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7F980E1-3C03-E212-178F-1DD5F92C3F53}"/>
                  </a:ext>
                </a:extLst>
              </p:cNvPr>
              <p:cNvSpPr txBox="1"/>
              <p:nvPr/>
            </p:nvSpPr>
            <p:spPr>
              <a:xfrm>
                <a:off x="3645006" y="5440217"/>
                <a:ext cx="2916761" cy="870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Sample goal proposals</a:t>
                </a:r>
              </a:p>
              <a:p>
                <a:pPr algn="ctr"/>
                <a:r>
                  <a:rPr lang="en-US" sz="1600" dirty="0"/>
                  <a:t> from encoder distribution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7F980E1-3C03-E212-178F-1DD5F92C3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006" y="5440217"/>
                <a:ext cx="2916761" cy="870559"/>
              </a:xfrm>
              <a:prstGeom prst="rect">
                <a:avLst/>
              </a:prstGeom>
              <a:blipFill>
                <a:blip r:embed="rId5"/>
                <a:stretch>
                  <a:fillRect t="-2098" b="-2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C85EE86-C8BD-A9D3-10FF-1165F446AEF4}"/>
              </a:ext>
            </a:extLst>
          </p:cNvPr>
          <p:cNvCxnSpPr>
            <a:cxnSpLocks/>
          </p:cNvCxnSpPr>
          <p:nvPr/>
        </p:nvCxnSpPr>
        <p:spPr>
          <a:xfrm>
            <a:off x="5418635" y="4399349"/>
            <a:ext cx="1488193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F47C02C-91B6-FE6F-4DF0-A7FA1BEC3AA2}"/>
              </a:ext>
            </a:extLst>
          </p:cNvPr>
          <p:cNvSpPr txBox="1"/>
          <p:nvPr/>
        </p:nvSpPr>
        <p:spPr>
          <a:xfrm>
            <a:off x="6906828" y="4260849"/>
            <a:ext cx="302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Goal prediction model(</a:t>
            </a:r>
            <a:r>
              <a:rPr lang="en-US" sz="1200" dirty="0" err="1"/>
              <a:t>cVAE</a:t>
            </a:r>
            <a:r>
              <a:rPr lang="en-US" sz="1200" dirty="0"/>
              <a:t>) training loss</a:t>
            </a:r>
            <a:endParaRPr lang="en-US" sz="1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78BDDD-68F8-5C61-994E-BBDE4EEE5B92}"/>
              </a:ext>
            </a:extLst>
          </p:cNvPr>
          <p:cNvSpPr txBox="1"/>
          <p:nvPr/>
        </p:nvSpPr>
        <p:spPr>
          <a:xfrm>
            <a:off x="6957551" y="4983121"/>
            <a:ext cx="3108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Value prediction model(</a:t>
            </a:r>
            <a:r>
              <a:rPr lang="en-US" sz="1200" dirty="0" err="1"/>
              <a:t>cVAE</a:t>
            </a:r>
            <a:r>
              <a:rPr lang="en-US" sz="1200" dirty="0"/>
              <a:t>) training loss</a:t>
            </a:r>
            <a:endParaRPr lang="en-US" sz="16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C8EC309-3AC4-2052-98B4-FA6DD2F64480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5139727" y="5074736"/>
            <a:ext cx="1817824" cy="4688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798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0A4EC-3669-74EF-0B8E-9E25387FA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model: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8C2A5-C3B3-A868-7839-F412E9DEA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13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A746A94-190A-C34E-08BC-9ABF7A330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How does IRIS address challenges of this offline training task?</a:t>
            </a:r>
          </a:p>
          <a:p>
            <a:r>
              <a:rPr lang="en-US" dirty="0"/>
              <a:t>Constrain learning to only in-distribution states of training data</a:t>
            </a:r>
          </a:p>
          <a:p>
            <a:endParaRPr lang="en-US" dirty="0"/>
          </a:p>
          <a:p>
            <a:r>
              <a:rPr lang="en-US" dirty="0"/>
              <a:t>Goal proposal model proposes only goal states that have been previously observed </a:t>
            </a:r>
          </a:p>
          <a:p>
            <a:endParaRPr lang="en-US" dirty="0"/>
          </a:p>
          <a:p>
            <a:r>
              <a:rPr lang="en-US" dirty="0"/>
              <a:t>Low level controller directly imitates sequences from training data</a:t>
            </a:r>
          </a:p>
          <a:p>
            <a:endParaRPr lang="en-US" dirty="0"/>
          </a:p>
          <a:p>
            <a:r>
              <a:rPr lang="en-US" dirty="0"/>
              <a:t>Hence value function is only queried on state-action pairs that lie within the training distribution</a:t>
            </a:r>
          </a:p>
        </p:txBody>
      </p:sp>
    </p:spTree>
    <p:extLst>
      <p:ext uri="{BB962C8B-B14F-4D97-AF65-F5344CB8AC3E}">
        <p14:creationId xmlns:p14="http://schemas.microsoft.com/office/powerpoint/2010/main" val="4190650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878FB-A0D3-E4FC-7D24-0E3FFB4DB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model: inference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30B63B-A275-3457-7B7E-20EF14DCF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8542" y="1508125"/>
            <a:ext cx="8834916" cy="458311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8ED51-2032-0594-7516-AE3420833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08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7E62-1C9D-EFAA-63E8-85EB216C9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B550A-B44F-E83C-F9F1-747B8DF5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15</a:t>
            </a:fld>
            <a:endParaRPr lang="en-US"/>
          </a:p>
        </p:txBody>
      </p:sp>
      <p:pic>
        <p:nvPicPr>
          <p:cNvPr id="8" name="IRIS_roboturk">
            <a:hlinkClick r:id="" action="ppaction://media"/>
            <a:extLst>
              <a:ext uri="{FF2B5EF4-FFF2-40B4-BE49-F238E27FC236}">
                <a16:creationId xmlns:a16="http://schemas.microsoft.com/office/drawing/2014/main" id="{18FA31CB-FFF7-B3A1-6BDD-2BF6369CC4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2122" y="1508125"/>
            <a:ext cx="8147756" cy="458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5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7E62-1C9D-EFAA-63E8-85EB216C9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B550A-B44F-E83C-F9F1-747B8DF5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16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D0BA5B-D96F-BCB8-24A9-CD2D100CC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45" y="1507802"/>
            <a:ext cx="3289009" cy="1830202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Graph traversal</a:t>
            </a:r>
          </a:p>
          <a:p>
            <a:r>
              <a:rPr lang="en-US" dirty="0"/>
              <a:t>Navigating a 5x5 2D grid</a:t>
            </a:r>
          </a:p>
          <a:p>
            <a:r>
              <a:rPr lang="en-US" dirty="0"/>
              <a:t>Training data generated by sampling random paths from start to end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6E08B7-1924-B252-918C-E73C0F18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43" y="3519997"/>
            <a:ext cx="2460224" cy="2460224"/>
          </a:xfrm>
          <a:prstGeom prst="rect">
            <a:avLst/>
          </a:prstGeom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31D8E5F3-2EEE-E3B2-560E-8905860435BD}"/>
              </a:ext>
            </a:extLst>
          </p:cNvPr>
          <p:cNvSpPr txBox="1">
            <a:spLocks/>
          </p:cNvSpPr>
          <p:nvPr/>
        </p:nvSpPr>
        <p:spPr>
          <a:xfrm>
            <a:off x="4347098" y="1507801"/>
            <a:ext cx="3136778" cy="183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kern="0" dirty="0" err="1"/>
              <a:t>Robosuite</a:t>
            </a:r>
            <a:r>
              <a:rPr lang="en-US" kern="0" dirty="0"/>
              <a:t> Lift</a:t>
            </a:r>
          </a:p>
          <a:p>
            <a:pPr algn="just"/>
            <a:r>
              <a:rPr lang="en-US" sz="1600" kern="0" dirty="0"/>
              <a:t>Grasp and lift cube demonstrations</a:t>
            </a:r>
          </a:p>
          <a:p>
            <a:pPr algn="just"/>
            <a:r>
              <a:rPr lang="en-US" sz="1600" kern="0" dirty="0"/>
              <a:t>Training data is deliberately suboptimal with delayed pickup time</a:t>
            </a:r>
          </a:p>
          <a:p>
            <a:endParaRPr lang="en-US" kern="0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7E4B191A-6271-910F-4AEA-5BCA8AF8EC95}"/>
              </a:ext>
            </a:extLst>
          </p:cNvPr>
          <p:cNvSpPr txBox="1">
            <a:spLocks/>
          </p:cNvSpPr>
          <p:nvPr/>
        </p:nvSpPr>
        <p:spPr>
          <a:xfrm>
            <a:off x="8293386" y="1507802"/>
            <a:ext cx="3289009" cy="183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kern="0" dirty="0" err="1"/>
              <a:t>RoboTurk</a:t>
            </a:r>
            <a:r>
              <a:rPr lang="en-US" kern="0" dirty="0"/>
              <a:t> Cans</a:t>
            </a:r>
          </a:p>
          <a:p>
            <a:pPr algn="just"/>
            <a:r>
              <a:rPr lang="en-US" sz="1600" dirty="0"/>
              <a:t>A filtered version of the </a:t>
            </a:r>
            <a:r>
              <a:rPr lang="en-US" sz="1600" dirty="0" err="1"/>
              <a:t>RoboTurk</a:t>
            </a:r>
            <a:r>
              <a:rPr lang="en-US" sz="1600" dirty="0"/>
              <a:t> pilot dataset consisting of the fastest 225 with diverse and suboptimal trajectories</a:t>
            </a:r>
            <a:r>
              <a:rPr lang="en-US" sz="1600" kern="0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64BE5F-FAE2-D0DB-16D8-059783328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970" y="3519997"/>
            <a:ext cx="2460224" cy="24602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E94511-7E12-5537-83D4-51D65341C4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822616" y="3519997"/>
            <a:ext cx="2460224" cy="246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42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7E62-1C9D-EFAA-63E8-85EB216C9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Results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B550A-B44F-E83C-F9F1-747B8DF5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17</a:t>
            </a:fld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BA79FEA-F3B7-52CB-1ADF-48B102BDB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3311" y="1507801"/>
            <a:ext cx="5405377" cy="458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11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7E62-1C9D-EFAA-63E8-85EB216C9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Task success rate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B550A-B44F-E83C-F9F1-747B8DF5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A50BF-FC56-42CE-ADBA-F6813483F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21" y="1831383"/>
            <a:ext cx="4199074" cy="3195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DA706-FA71-3C89-3D25-110A1E07A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431" y="1769052"/>
            <a:ext cx="4199075" cy="33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57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7E62-1C9D-EFAA-63E8-85EB216C9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B550A-B44F-E83C-F9F1-747B8DF5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19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7F5DA9-1C3E-9347-F788-F70ADE873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797"/>
          <a:stretch/>
        </p:blipFill>
        <p:spPr>
          <a:xfrm>
            <a:off x="350497" y="1898683"/>
            <a:ext cx="11626387" cy="1998613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46AA61-D1E8-8F48-D85A-D9BA7DB7BE29}"/>
              </a:ext>
            </a:extLst>
          </p:cNvPr>
          <p:cNvSpPr/>
          <p:nvPr/>
        </p:nvSpPr>
        <p:spPr>
          <a:xfrm>
            <a:off x="2077374" y="3071674"/>
            <a:ext cx="2911875" cy="426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69DE6C-EF91-D527-7084-AB87DC8E2888}"/>
              </a:ext>
            </a:extLst>
          </p:cNvPr>
          <p:cNvSpPr/>
          <p:nvPr/>
        </p:nvSpPr>
        <p:spPr>
          <a:xfrm>
            <a:off x="5175682" y="3071674"/>
            <a:ext cx="3240347" cy="426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D62451-58D7-9B22-E9A7-DD65AD322091}"/>
              </a:ext>
            </a:extLst>
          </p:cNvPr>
          <p:cNvSpPr/>
          <p:nvPr/>
        </p:nvSpPr>
        <p:spPr>
          <a:xfrm>
            <a:off x="8593584" y="3071674"/>
            <a:ext cx="3320247" cy="426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515060-3300-0D78-B0D7-A2D314D3D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49" y="4475751"/>
            <a:ext cx="10635076" cy="8427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9FDA5E-B61B-CCD7-6B57-F1D37604611E}"/>
              </a:ext>
            </a:extLst>
          </p:cNvPr>
          <p:cNvSpPr txBox="1"/>
          <p:nvPr/>
        </p:nvSpPr>
        <p:spPr>
          <a:xfrm>
            <a:off x="1899819" y="271332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C0C0C0"/>
                </a:highlight>
              </a:rPr>
              <a:t>Ablations</a:t>
            </a:r>
          </a:p>
        </p:txBody>
      </p:sp>
    </p:spTree>
    <p:extLst>
      <p:ext uri="{BB962C8B-B14F-4D97-AF65-F5344CB8AC3E}">
        <p14:creationId xmlns:p14="http://schemas.microsoft.com/office/powerpoint/2010/main" val="60388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170C-DED5-7BA7-EC6C-04558E970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9F07E-B98B-47D0-DF86-59B74ABE0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</a:t>
            </a:r>
          </a:p>
          <a:p>
            <a:r>
              <a:rPr lang="en-US" dirty="0"/>
              <a:t>Problem setting</a:t>
            </a:r>
          </a:p>
          <a:p>
            <a:r>
              <a:rPr lang="en-US" dirty="0"/>
              <a:t>Prior work</a:t>
            </a:r>
          </a:p>
          <a:p>
            <a:r>
              <a:rPr lang="en-US" dirty="0"/>
              <a:t>IRIS algorithm</a:t>
            </a:r>
          </a:p>
          <a:p>
            <a:r>
              <a:rPr lang="en-US" dirty="0"/>
              <a:t>Experiments</a:t>
            </a:r>
          </a:p>
          <a:p>
            <a:r>
              <a:rPr lang="en-US" dirty="0"/>
              <a:t>Results/Analysis</a:t>
            </a:r>
          </a:p>
          <a:p>
            <a:r>
              <a:rPr lang="en-US" dirty="0"/>
              <a:t>Limitations</a:t>
            </a:r>
          </a:p>
          <a:p>
            <a:r>
              <a:rPr lang="en-US" dirty="0"/>
              <a:t>Further work</a:t>
            </a:r>
          </a:p>
          <a:p>
            <a:r>
              <a:rPr lang="en-US" dirty="0"/>
              <a:t>Summary</a:t>
            </a:r>
          </a:p>
          <a:p>
            <a:r>
              <a:rPr lang="en-US" dirty="0"/>
              <a:t>Questions for thought</a:t>
            </a:r>
          </a:p>
          <a:p>
            <a:r>
              <a:rPr lang="en-US" dirty="0"/>
              <a:t>References and extended reading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83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7E62-1C9D-EFAA-63E8-85EB216C9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ablation and Dataset size analysis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B550A-B44F-E83C-F9F1-747B8DF5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20</a:t>
            </a:fld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BA79FEA-F3B7-52CB-1ADF-48B102BDB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15106" y="1833629"/>
            <a:ext cx="11761618" cy="352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75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7E62-1C9D-EFAA-63E8-85EB216C9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B550A-B44F-E83C-F9F1-747B8DF5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21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445FFF-9295-A1F4-4E3F-6EB59C304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Requires full state observations (as we augment the MDP with goal states)</a:t>
            </a:r>
          </a:p>
          <a:p>
            <a:endParaRPr lang="en-US" dirty="0"/>
          </a:p>
          <a:p>
            <a:r>
              <a:rPr lang="en-US" dirty="0"/>
              <a:t>Picking the parameters (Time horizon T, reward) is not clear</a:t>
            </a:r>
          </a:p>
          <a:p>
            <a:endParaRPr lang="en-US" dirty="0"/>
          </a:p>
          <a:p>
            <a:r>
              <a:rPr lang="en-US" dirty="0"/>
              <a:t>Adapting this trained model to different domain is difficult (due to the hierarchical controllers)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296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7E62-1C9D-EFAA-63E8-85EB216C9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Further/Future work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B550A-B44F-E83C-F9F1-747B8DF5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22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3D625E-8575-FEF8-0AC1-203DB5CBF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Adapting the controller to different domain</a:t>
            </a:r>
          </a:p>
          <a:p>
            <a:endParaRPr lang="en-US" dirty="0"/>
          </a:p>
          <a:p>
            <a:r>
              <a:rPr lang="en-US" dirty="0"/>
              <a:t>Use goals from the observation space only</a:t>
            </a:r>
          </a:p>
          <a:p>
            <a:endParaRPr lang="en-US" dirty="0"/>
          </a:p>
          <a:p>
            <a:r>
              <a:rPr lang="en-US" dirty="0"/>
              <a:t>Study transferability of this to real world demonstration data</a:t>
            </a:r>
          </a:p>
        </p:txBody>
      </p:sp>
    </p:spTree>
    <p:extLst>
      <p:ext uri="{BB962C8B-B14F-4D97-AF65-F5344CB8AC3E}">
        <p14:creationId xmlns:p14="http://schemas.microsoft.com/office/powerpoint/2010/main" val="286400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7E62-1C9D-EFAA-63E8-85EB216C9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B550A-B44F-E83C-F9F1-747B8DF5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23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3D625E-8575-FEF8-0AC1-203DB5CBF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**Placeholder**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931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7E62-1C9D-EFAA-63E8-85EB216C9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and extended reading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B550A-B44F-E83C-F9F1-747B8DF5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24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3D625E-8575-FEF8-0AC1-203DB5CBF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**Placeholder**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442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4B218-BB69-A32E-ED3E-9F76D62D8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5637E-2CE6-3AF7-93F6-72D05B6F4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 Horizon tasks - use learning through exploration </a:t>
            </a:r>
          </a:p>
          <a:p>
            <a:pPr lvl="1"/>
            <a:r>
              <a:rPr lang="en-US" dirty="0"/>
              <a:t>Easy and quick to explore</a:t>
            </a:r>
          </a:p>
          <a:p>
            <a:pPr lvl="1"/>
            <a:r>
              <a:rPr lang="en-US" dirty="0"/>
              <a:t>Reward function design is straightforward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Long Horizon - use Imitation learning/ IRL approach  </a:t>
            </a:r>
          </a:p>
          <a:p>
            <a:pPr lvl="1"/>
            <a:r>
              <a:rPr lang="en-US" dirty="0"/>
              <a:t>Sparse rewards, ex. assembling furniture, social navigation, etc.</a:t>
            </a:r>
          </a:p>
          <a:p>
            <a:pPr lvl="1"/>
            <a:r>
              <a:rPr lang="en-US" dirty="0"/>
              <a:t>requires more handcrafting for desired behaviours to emerge</a:t>
            </a:r>
          </a:p>
          <a:p>
            <a:pPr lvl="1"/>
            <a:r>
              <a:rPr lang="en-US" dirty="0"/>
              <a:t>harder to apply at scale and explore large state-action spaces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704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E9E8-A92C-03CD-284E-E328C4E2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FD6A1-8A0E-F6EC-90E3-97B0F37ED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00" y="1507801"/>
            <a:ext cx="4742326" cy="4584199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Classical/online RL: doesn’t require training data. Exploration and exploitation done by policy.</a:t>
            </a:r>
          </a:p>
          <a:p>
            <a:pPr marL="114300" indent="0">
              <a:buNone/>
            </a:pPr>
            <a:r>
              <a:rPr lang="en-US" dirty="0"/>
              <a:t>Offline RL:</a:t>
            </a:r>
          </a:p>
          <a:p>
            <a:r>
              <a:rPr lang="en-US" dirty="0"/>
              <a:t>Learn RL using a supervised approach</a:t>
            </a:r>
          </a:p>
          <a:p>
            <a:r>
              <a:rPr lang="en-US" dirty="0"/>
              <a:t>Use data of interactions to train an optimal policy</a:t>
            </a:r>
          </a:p>
          <a:p>
            <a:r>
              <a:rPr lang="en-US" dirty="0"/>
              <a:t>Eliminates the need for policy to interact with environment every time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C33AF-328B-3B49-7174-06CFACAB0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4EF9DF-BAC0-3EF3-B53A-5F248802B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985" b="4615"/>
          <a:stretch/>
        </p:blipFill>
        <p:spPr>
          <a:xfrm>
            <a:off x="6374597" y="1162975"/>
            <a:ext cx="2092566" cy="1881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26D806-8DBD-1AF8-27B5-94062DDF87CD}"/>
              </a:ext>
            </a:extLst>
          </p:cNvPr>
          <p:cNvSpPr txBox="1"/>
          <p:nvPr/>
        </p:nvSpPr>
        <p:spPr>
          <a:xfrm>
            <a:off x="9721241" y="6092000"/>
            <a:ext cx="16241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Source: Levine et al [1]</a:t>
            </a:r>
            <a:endParaRPr lang="en-GB" sz="11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B77214-8895-E793-22C3-21D96B8A5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31" t="-358" r="44354" b="4972"/>
          <a:stretch/>
        </p:blipFill>
        <p:spPr>
          <a:xfrm>
            <a:off x="9075498" y="1162975"/>
            <a:ext cx="2092566" cy="1881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2F5EFF-33EC-B16C-01EA-63872F2573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31" t="570" r="-123" b="4044"/>
          <a:stretch/>
        </p:blipFill>
        <p:spPr>
          <a:xfrm>
            <a:off x="7527181" y="3507426"/>
            <a:ext cx="3299104" cy="18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08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AA479-3A2C-8D60-7F75-09DAEF02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RL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6D432-EEB4-DB96-DAF5-992EAD0E4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Challenges with Offline RL</a:t>
            </a:r>
          </a:p>
          <a:p>
            <a:pPr lvl="1">
              <a:buFont typeface="+mj-lt"/>
              <a:buAutoNum type="arabicPeriod"/>
            </a:pPr>
            <a:r>
              <a:rPr lang="en-GB" dirty="0"/>
              <a:t>Resolving Counterfactual queries / out of distribution actions</a:t>
            </a:r>
          </a:p>
          <a:p>
            <a:pPr lvl="1">
              <a:buFont typeface="+mj-lt"/>
              <a:buAutoNum type="arabicPeriod"/>
            </a:pPr>
            <a:r>
              <a:rPr lang="en-GB" dirty="0"/>
              <a:t>Exploration policy for data generation should ensure coverage</a:t>
            </a:r>
          </a:p>
          <a:p>
            <a:pPr marL="596900" lvl="1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39594-9599-0075-A013-ADCBAA0CB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5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EB74AC-EC5F-7831-6537-4971F56A9622}"/>
              </a:ext>
            </a:extLst>
          </p:cNvPr>
          <p:cNvCxnSpPr/>
          <p:nvPr/>
        </p:nvCxnSpPr>
        <p:spPr>
          <a:xfrm>
            <a:off x="816746" y="3728621"/>
            <a:ext cx="364872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DD481F-F6AB-7328-7995-ECF48F8AEEDE}"/>
              </a:ext>
            </a:extLst>
          </p:cNvPr>
          <p:cNvCxnSpPr/>
          <p:nvPr/>
        </p:nvCxnSpPr>
        <p:spPr>
          <a:xfrm>
            <a:off x="816746" y="4705165"/>
            <a:ext cx="364872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70B452-3253-77E5-8A16-1E9DF3CEEBDA}"/>
              </a:ext>
            </a:extLst>
          </p:cNvPr>
          <p:cNvCxnSpPr/>
          <p:nvPr/>
        </p:nvCxnSpPr>
        <p:spPr>
          <a:xfrm>
            <a:off x="816746" y="4225771"/>
            <a:ext cx="3648722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A green toy car&#10;">
            <a:extLst>
              <a:ext uri="{FF2B5EF4-FFF2-40B4-BE49-F238E27FC236}">
                <a16:creationId xmlns:a16="http://schemas.microsoft.com/office/drawing/2014/main" id="{78D57C31-1DA1-22D2-B038-200BE25A3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2589" y="4092605"/>
            <a:ext cx="687951" cy="687951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A6543E94-250D-7066-B65F-14C7C3E10601}"/>
              </a:ext>
            </a:extLst>
          </p:cNvPr>
          <p:cNvSpPr/>
          <p:nvPr/>
        </p:nvSpPr>
        <p:spPr>
          <a:xfrm>
            <a:off x="1685314" y="4337968"/>
            <a:ext cx="538963" cy="26696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15031B-4E23-39A1-074C-A65882FCBF21}"/>
              </a:ext>
            </a:extLst>
          </p:cNvPr>
          <p:cNvCxnSpPr/>
          <p:nvPr/>
        </p:nvCxnSpPr>
        <p:spPr>
          <a:xfrm>
            <a:off x="5902173" y="3698776"/>
            <a:ext cx="364872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1736E2-F626-B27E-3B72-FD7D3FB36D92}"/>
              </a:ext>
            </a:extLst>
          </p:cNvPr>
          <p:cNvCxnSpPr/>
          <p:nvPr/>
        </p:nvCxnSpPr>
        <p:spPr>
          <a:xfrm>
            <a:off x="5902173" y="4675320"/>
            <a:ext cx="364872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B1C7A8-17E3-6F1B-1D02-582F287F85CC}"/>
              </a:ext>
            </a:extLst>
          </p:cNvPr>
          <p:cNvCxnSpPr/>
          <p:nvPr/>
        </p:nvCxnSpPr>
        <p:spPr>
          <a:xfrm>
            <a:off x="5902173" y="4195926"/>
            <a:ext cx="3648722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 descr="A green toy car&#10;">
            <a:extLst>
              <a:ext uri="{FF2B5EF4-FFF2-40B4-BE49-F238E27FC236}">
                <a16:creationId xmlns:a16="http://schemas.microsoft.com/office/drawing/2014/main" id="{D4AED5CE-DEDE-34FB-EC7C-9A4B4377B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68016" y="4062760"/>
            <a:ext cx="687951" cy="687951"/>
          </a:xfrm>
          <a:prstGeom prst="rect">
            <a:avLst/>
          </a:prstGeom>
        </p:spPr>
      </p:pic>
      <p:sp>
        <p:nvSpPr>
          <p:cNvPr id="17" name="Arrow: Bent 16">
            <a:extLst>
              <a:ext uri="{FF2B5EF4-FFF2-40B4-BE49-F238E27FC236}">
                <a16:creationId xmlns:a16="http://schemas.microsoft.com/office/drawing/2014/main" id="{F7AEFCB8-B3D5-D497-6C6A-3011B7927DDC}"/>
              </a:ext>
            </a:extLst>
          </p:cNvPr>
          <p:cNvSpPr/>
          <p:nvPr/>
        </p:nvSpPr>
        <p:spPr>
          <a:xfrm rot="16200000" flipV="1">
            <a:off x="6744494" y="3837614"/>
            <a:ext cx="588709" cy="765764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99F481-D0BA-0CDA-E5DA-F264186B557A}"/>
              </a:ext>
            </a:extLst>
          </p:cNvPr>
          <p:cNvSpPr txBox="1"/>
          <p:nvPr/>
        </p:nvSpPr>
        <p:spPr>
          <a:xfrm>
            <a:off x="710561" y="4762802"/>
            <a:ext cx="2390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Collected data for offline RL</a:t>
            </a:r>
            <a:endParaRPr lang="en-GB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8F9246-C653-30E1-2611-DF73E8CE8E2D}"/>
              </a:ext>
            </a:extLst>
          </p:cNvPr>
          <p:cNvSpPr txBox="1"/>
          <p:nvPr/>
        </p:nvSpPr>
        <p:spPr>
          <a:xfrm>
            <a:off x="5963577" y="4762802"/>
            <a:ext cx="4235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Policy training queries unknown state/action values</a:t>
            </a:r>
            <a:endParaRPr lang="en-GB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B3CBCC-AEC5-C7E3-D799-6D234D38FF28}"/>
              </a:ext>
            </a:extLst>
          </p:cNvPr>
          <p:cNvSpPr txBox="1"/>
          <p:nvPr/>
        </p:nvSpPr>
        <p:spPr>
          <a:xfrm>
            <a:off x="1060297" y="5566820"/>
            <a:ext cx="936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Possible solution: Constrain training process to explore only within collected data, ex: BCQ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163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4833D-174A-0B68-C95D-AFF092B20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setup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9AAA4-3D0C-BB39-A4AE-BB538BE5A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Aim: train policies with Imitation learning from large crowdsourced demonstrations</a:t>
            </a:r>
          </a:p>
          <a:p>
            <a:endParaRPr lang="en-US" dirty="0"/>
          </a:p>
          <a:p>
            <a:r>
              <a:rPr lang="en-US" dirty="0"/>
              <a:t>Challenges:</a:t>
            </a:r>
          </a:p>
          <a:p>
            <a:pPr lvl="1"/>
            <a:r>
              <a:rPr lang="en-US" dirty="0"/>
              <a:t>Suboptimality of collected data</a:t>
            </a:r>
          </a:p>
          <a:p>
            <a:pPr lvl="1"/>
            <a:r>
              <a:rPr lang="en-US" dirty="0"/>
              <a:t>Diversity in solution methods and task instances</a:t>
            </a:r>
          </a:p>
          <a:p>
            <a:pPr lvl="1"/>
            <a:endParaRPr lang="en-US" dirty="0"/>
          </a:p>
          <a:p>
            <a:pPr marL="11430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2E78B-407E-583F-3B42-FFEC9D60D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6</a:t>
            </a:fld>
            <a:endParaRPr lang="en-US"/>
          </a:p>
        </p:txBody>
      </p:sp>
      <p:pic>
        <p:nvPicPr>
          <p:cNvPr id="6" name="suboptimality">
            <a:hlinkClick r:id="" action="ppaction://media"/>
            <a:extLst>
              <a:ext uri="{FF2B5EF4-FFF2-40B4-BE49-F238E27FC236}">
                <a16:creationId xmlns:a16="http://schemas.microsoft.com/office/drawing/2014/main" id="{AAABC20D-1CC1-32C7-41AE-254DB2AFAE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4297" y="1507801"/>
            <a:ext cx="8500645" cy="478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2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3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4833D-174A-0B68-C95D-AFF092B20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setup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9AAA4-3D0C-BB39-A4AE-BB538BE5A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Aim: train policies with Imitation learning from large crowdsourced demonstrations</a:t>
            </a:r>
          </a:p>
          <a:p>
            <a:endParaRPr lang="en-US" dirty="0"/>
          </a:p>
          <a:p>
            <a:r>
              <a:rPr lang="en-US" dirty="0"/>
              <a:t>Challenges:</a:t>
            </a:r>
          </a:p>
          <a:p>
            <a:pPr lvl="1"/>
            <a:r>
              <a:rPr lang="en-US" dirty="0"/>
              <a:t>Suboptimality of collected data</a:t>
            </a:r>
          </a:p>
          <a:p>
            <a:pPr lvl="1"/>
            <a:r>
              <a:rPr lang="en-US" dirty="0"/>
              <a:t>Diversity in solution methods and task instances</a:t>
            </a:r>
          </a:p>
          <a:p>
            <a:pPr lvl="1"/>
            <a:endParaRPr lang="en-US" dirty="0"/>
          </a:p>
          <a:p>
            <a:pPr marL="11430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2E78B-407E-583F-3B42-FFEC9D60D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7</a:t>
            </a:fld>
            <a:endParaRPr lang="en-US"/>
          </a:p>
        </p:txBody>
      </p:sp>
      <p:pic>
        <p:nvPicPr>
          <p:cNvPr id="5" name="diversity">
            <a:hlinkClick r:id="" action="ppaction://media"/>
            <a:extLst>
              <a:ext uri="{FF2B5EF4-FFF2-40B4-BE49-F238E27FC236}">
                <a16:creationId xmlns:a16="http://schemas.microsoft.com/office/drawing/2014/main" id="{E7E0FFE5-37D7-C42C-80FB-37454917AF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4297" y="1507801"/>
            <a:ext cx="8500645" cy="478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7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4833D-174A-0B68-C95D-AFF092B20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79AAA4-3D0C-BB39-A4AE-BB538BE5AB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Aim: train policies with Imitation learning from large crowdsourced demonstrations</a:t>
                </a:r>
              </a:p>
              <a:p>
                <a:endParaRPr lang="en-US" dirty="0"/>
              </a:p>
              <a:p>
                <a:r>
                  <a:rPr lang="en-US" dirty="0"/>
                  <a:t>Formulated as MDP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augmented with a set of absorbing goal states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Each goal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corresponds to state of world where task is solved</a:t>
                </a:r>
              </a:p>
              <a:p>
                <a:endParaRPr lang="en-US" dirty="0"/>
              </a:p>
              <a:p>
                <a:r>
                  <a:rPr lang="en-US" dirty="0"/>
                  <a:t>Reward used is a measure of task success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sub>
                    </m:sSub>
                  </m:oMath>
                </a14:m>
                <a:endParaRPr lang="en-US" dirty="0"/>
              </a:p>
              <a:p>
                <a:pPr marL="114300" indent="0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79AAA4-3D0C-BB39-A4AE-BB538BE5AB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2E78B-407E-583F-3B42-FFEC9D60D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71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67A-43C5-5554-BC4C-E63048786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02093-BBBF-249F-6533-0BE2EAC99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Batch constrained Q learning</a:t>
            </a:r>
          </a:p>
          <a:p>
            <a:pPr lvl="1"/>
            <a:r>
              <a:rPr lang="en-US" dirty="0"/>
              <a:t>Limitations: limited exploration and difficulty dealing with suboptimal demonstrations</a:t>
            </a:r>
          </a:p>
          <a:p>
            <a:pPr lvl="1"/>
            <a:endParaRPr lang="en-US" dirty="0"/>
          </a:p>
          <a:p>
            <a:r>
              <a:rPr lang="en-US" dirty="0"/>
              <a:t>**Placeholder**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84780-60F3-3F45-EBEA-888C79F6E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FE32B-840A-DA45-AD69-8A0C558281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6603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8D151D53CD5542B445094338806938" ma:contentTypeVersion="13" ma:contentTypeDescription="Create a new document." ma:contentTypeScope="" ma:versionID="229e30a733e17cc118679eb44df1628b">
  <xsd:schema xmlns:xsd="http://www.w3.org/2001/XMLSchema" xmlns:xs="http://www.w3.org/2001/XMLSchema" xmlns:p="http://schemas.microsoft.com/office/2006/metadata/properties" xmlns:ns3="e0d20997-1764-44ad-947f-7392f6d5f9cd" xmlns:ns4="8944519c-f626-4951-999c-c347fc75c1d1" targetNamespace="http://schemas.microsoft.com/office/2006/metadata/properties" ma:root="true" ma:fieldsID="db984901ec11a8797482a73994cb06a0" ns3:_="" ns4:_="">
    <xsd:import namespace="e0d20997-1764-44ad-947f-7392f6d5f9cd"/>
    <xsd:import namespace="8944519c-f626-4951-999c-c347fc75c1d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20997-1764-44ad-947f-7392f6d5f9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4519c-f626-4951-999c-c347fc75c1d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5E7F528-A1FF-4A0F-B58E-BEF51A716D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BD43D5-7A22-4003-AC0C-69C3AF04DF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d20997-1764-44ad-947f-7392f6d5f9cd"/>
    <ds:schemaRef ds:uri="8944519c-f626-4951-999c-c347fc75c1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3A8063-4B09-46C3-9F34-5925F6CDA1C4}">
  <ds:schemaRefs>
    <ds:schemaRef ds:uri="http://purl.org/dc/dcmitype/"/>
    <ds:schemaRef ds:uri="e0d20997-1764-44ad-947f-7392f6d5f9cd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8944519c-f626-4951-999c-c347fc75c1d1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2116</TotalTime>
  <Words>748</Words>
  <Application>Microsoft Office PowerPoint</Application>
  <PresentationFormat>Widescreen</PresentationFormat>
  <Paragraphs>151</Paragraphs>
  <Slides>24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Cambria Math</vt:lpstr>
      <vt:lpstr>Helvetica Neue</vt:lpstr>
      <vt:lpstr>Simple Light</vt:lpstr>
      <vt:lpstr>IRIS: Implicit Reinforcement without Interaction at Scale</vt:lpstr>
      <vt:lpstr>Outline</vt:lpstr>
      <vt:lpstr>Motivation</vt:lpstr>
      <vt:lpstr>Motivation</vt:lpstr>
      <vt:lpstr>Offline RL</vt:lpstr>
      <vt:lpstr>Problem setup</vt:lpstr>
      <vt:lpstr>Problem setup</vt:lpstr>
      <vt:lpstr>Problem formulation</vt:lpstr>
      <vt:lpstr>Prior work</vt:lpstr>
      <vt:lpstr>IRIS method</vt:lpstr>
      <vt:lpstr>IRIS method</vt:lpstr>
      <vt:lpstr>IRIS model: training</vt:lpstr>
      <vt:lpstr>IRIS model: training</vt:lpstr>
      <vt:lpstr>IRIS model: inference</vt:lpstr>
      <vt:lpstr>Datasets</vt:lpstr>
      <vt:lpstr>Experiments</vt:lpstr>
      <vt:lpstr>Qualitative Results</vt:lpstr>
      <vt:lpstr>Quantitative Task success rate</vt:lpstr>
      <vt:lpstr>Results</vt:lpstr>
      <vt:lpstr>Model ablation and Dataset size analysis</vt:lpstr>
      <vt:lpstr>Limitations</vt:lpstr>
      <vt:lpstr>Further/Future work</vt:lpstr>
      <vt:lpstr>Summary</vt:lpstr>
      <vt:lpstr>References and extended reading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Tankasala, Srinath</dc:creator>
  <cp:lastModifiedBy>Tankasala, Srinath</cp:lastModifiedBy>
  <cp:revision>4</cp:revision>
  <dcterms:created xsi:type="dcterms:W3CDTF">2021-05-28T23:19:50Z</dcterms:created>
  <dcterms:modified xsi:type="dcterms:W3CDTF">2022-10-04T21:55:03Z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0x010100F88D151D53CD5542B445094338806938</vt:lpwstr>
  </property>
</Properties>
</file>