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2"/>
  </p:notesMasterIdLst>
  <p:sldIdLst>
    <p:sldId id="256" r:id="rId2"/>
    <p:sldId id="274" r:id="rId3"/>
    <p:sldId id="273" r:id="rId4"/>
    <p:sldId id="293" r:id="rId5"/>
    <p:sldId id="263" r:id="rId6"/>
    <p:sldId id="277" r:id="rId7"/>
    <p:sldId id="291" r:id="rId8"/>
    <p:sldId id="278" r:id="rId9"/>
    <p:sldId id="279" r:id="rId10"/>
    <p:sldId id="290" r:id="rId11"/>
    <p:sldId id="282" r:id="rId12"/>
    <p:sldId id="283" r:id="rId13"/>
    <p:sldId id="285" r:id="rId14"/>
    <p:sldId id="286" r:id="rId15"/>
    <p:sldId id="294" r:id="rId16"/>
    <p:sldId id="287" r:id="rId17"/>
    <p:sldId id="268" r:id="rId18"/>
    <p:sldId id="288" r:id="rId19"/>
    <p:sldId id="270" r:id="rId20"/>
    <p:sldId id="289"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E3A2"/>
    <a:srgbClr val="68D8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p:restoredTop sz="83076" autoAdjust="0"/>
  </p:normalViewPr>
  <p:slideViewPr>
    <p:cSldViewPr snapToGrid="0" snapToObjects="1">
      <p:cViewPr varScale="1">
        <p:scale>
          <a:sx n="181" d="100"/>
          <a:sy n="181" d="100"/>
        </p:scale>
        <p:origin x="16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862A8-5B9F-4C89-96EA-59BC6629F6DD}" type="doc">
      <dgm:prSet loTypeId="urn:microsoft.com/office/officeart/2005/8/layout/chart3" loCatId="cycle" qsTypeId="urn:microsoft.com/office/officeart/2005/8/quickstyle/simple1" qsCatId="simple" csTypeId="urn:microsoft.com/office/officeart/2005/8/colors/accent1_2" csCatId="accent1" phldr="1"/>
      <dgm:spPr/>
    </dgm:pt>
    <dgm:pt modelId="{73146ADA-5430-450A-B5D2-ABD3237EE860}">
      <dgm:prSet phldrT="[Text]"/>
      <dgm:spPr/>
      <dgm:t>
        <a:bodyPr/>
        <a:lstStyle/>
        <a:p>
          <a:r>
            <a:rPr lang="en-US" dirty="0" smtClean="0"/>
            <a:t>Intra-option Policies</a:t>
          </a:r>
          <a:endParaRPr lang="en-US" dirty="0"/>
        </a:p>
      </dgm:t>
    </dgm:pt>
    <dgm:pt modelId="{EC65662E-2226-4047-A7FA-BDCCF81BDBCC}" type="parTrans" cxnId="{3D5AC44C-1DF3-4625-8AED-CD45275C3118}">
      <dgm:prSet/>
      <dgm:spPr/>
      <dgm:t>
        <a:bodyPr/>
        <a:lstStyle/>
        <a:p>
          <a:endParaRPr lang="en-US"/>
        </a:p>
      </dgm:t>
    </dgm:pt>
    <dgm:pt modelId="{1A12470C-0D23-4BF3-BFD9-BB08A65902EF}" type="sibTrans" cxnId="{3D5AC44C-1DF3-4625-8AED-CD45275C3118}">
      <dgm:prSet/>
      <dgm:spPr/>
      <dgm:t>
        <a:bodyPr/>
        <a:lstStyle/>
        <a:p>
          <a:endParaRPr lang="en-US"/>
        </a:p>
      </dgm:t>
    </dgm:pt>
    <dgm:pt modelId="{C4972376-A5E5-42DC-9460-6BF3BC6C6AF6}">
      <dgm:prSet phldrT="[Text]"/>
      <dgm:spPr/>
      <dgm:t>
        <a:bodyPr/>
        <a:lstStyle/>
        <a:p>
          <a:r>
            <a:rPr lang="en-US" dirty="0" smtClean="0"/>
            <a:t>Termination Functions</a:t>
          </a:r>
          <a:endParaRPr lang="en-US" dirty="0"/>
        </a:p>
      </dgm:t>
    </dgm:pt>
    <dgm:pt modelId="{3B2B21DD-E48B-43DA-9C70-3467BB6DA04B}" type="parTrans" cxnId="{EF62C957-A095-4908-9C65-A7D2A39D1C8F}">
      <dgm:prSet/>
      <dgm:spPr/>
      <dgm:t>
        <a:bodyPr/>
        <a:lstStyle/>
        <a:p>
          <a:endParaRPr lang="en-US"/>
        </a:p>
      </dgm:t>
    </dgm:pt>
    <dgm:pt modelId="{83295FFB-35A4-45D2-B765-025462EEA914}" type="sibTrans" cxnId="{EF62C957-A095-4908-9C65-A7D2A39D1C8F}">
      <dgm:prSet/>
      <dgm:spPr/>
      <dgm:t>
        <a:bodyPr/>
        <a:lstStyle/>
        <a:p>
          <a:endParaRPr lang="en-US"/>
        </a:p>
      </dgm:t>
    </dgm:pt>
    <dgm:pt modelId="{E07DDE21-7045-4A53-A951-AC1670AD83F0}">
      <dgm:prSet phldrT="[Text]"/>
      <dgm:spPr/>
      <dgm:t>
        <a:bodyPr/>
        <a:lstStyle/>
        <a:p>
          <a:r>
            <a:rPr lang="en-US" dirty="0" smtClean="0"/>
            <a:t>Policy over Options</a:t>
          </a:r>
          <a:endParaRPr lang="en-US" dirty="0"/>
        </a:p>
      </dgm:t>
    </dgm:pt>
    <dgm:pt modelId="{FFEC7829-E13D-481E-85D2-A574007E7BDF}" type="parTrans" cxnId="{C1268C6F-7045-4BC8-A588-4F0D74A0A94C}">
      <dgm:prSet/>
      <dgm:spPr/>
      <dgm:t>
        <a:bodyPr/>
        <a:lstStyle/>
        <a:p>
          <a:endParaRPr lang="en-US"/>
        </a:p>
      </dgm:t>
    </dgm:pt>
    <dgm:pt modelId="{0DFB7A87-88DB-4245-8189-DD4B007CF55C}" type="sibTrans" cxnId="{C1268C6F-7045-4BC8-A588-4F0D74A0A94C}">
      <dgm:prSet/>
      <dgm:spPr/>
      <dgm:t>
        <a:bodyPr/>
        <a:lstStyle/>
        <a:p>
          <a:endParaRPr lang="en-US"/>
        </a:p>
      </dgm:t>
    </dgm:pt>
    <dgm:pt modelId="{0353E7CE-D4A1-4122-ABFF-94C607BB2391}" type="pres">
      <dgm:prSet presAssocID="{327862A8-5B9F-4C89-96EA-59BC6629F6DD}" presName="compositeShape" presStyleCnt="0">
        <dgm:presLayoutVars>
          <dgm:chMax val="7"/>
          <dgm:dir/>
          <dgm:resizeHandles val="exact"/>
        </dgm:presLayoutVars>
      </dgm:prSet>
      <dgm:spPr/>
    </dgm:pt>
    <dgm:pt modelId="{E9EFAA75-793E-4D40-80FE-97DC6E0EB603}" type="pres">
      <dgm:prSet presAssocID="{327862A8-5B9F-4C89-96EA-59BC6629F6DD}" presName="wedge1" presStyleLbl="node1" presStyleIdx="0" presStyleCnt="3" custLinFactNeighborX="-5208" custLinFactNeighborY="3074"/>
      <dgm:spPr/>
      <dgm:t>
        <a:bodyPr/>
        <a:lstStyle/>
        <a:p>
          <a:endParaRPr lang="en-US"/>
        </a:p>
      </dgm:t>
    </dgm:pt>
    <dgm:pt modelId="{2BA0ACDB-4711-49A1-8B67-279DFB6C0DC6}" type="pres">
      <dgm:prSet presAssocID="{327862A8-5B9F-4C89-96EA-59BC6629F6DD}" presName="wedge1Tx" presStyleLbl="node1" presStyleIdx="0" presStyleCnt="3">
        <dgm:presLayoutVars>
          <dgm:chMax val="0"/>
          <dgm:chPref val="0"/>
          <dgm:bulletEnabled val="1"/>
        </dgm:presLayoutVars>
      </dgm:prSet>
      <dgm:spPr/>
      <dgm:t>
        <a:bodyPr/>
        <a:lstStyle/>
        <a:p>
          <a:endParaRPr lang="en-US"/>
        </a:p>
      </dgm:t>
    </dgm:pt>
    <dgm:pt modelId="{C2C65812-00C5-44C1-B27B-C0ED4277EF7D}" type="pres">
      <dgm:prSet presAssocID="{327862A8-5B9F-4C89-96EA-59BC6629F6DD}" presName="wedge2" presStyleLbl="node1" presStyleIdx="1" presStyleCnt="3" custScaleX="103774" custScaleY="92931"/>
      <dgm:spPr/>
      <dgm:t>
        <a:bodyPr/>
        <a:lstStyle/>
        <a:p>
          <a:endParaRPr lang="en-US"/>
        </a:p>
      </dgm:t>
    </dgm:pt>
    <dgm:pt modelId="{E763D1B4-56AB-44E8-8340-11CF7455C243}" type="pres">
      <dgm:prSet presAssocID="{327862A8-5B9F-4C89-96EA-59BC6629F6DD}" presName="wedge2Tx" presStyleLbl="node1" presStyleIdx="1" presStyleCnt="3">
        <dgm:presLayoutVars>
          <dgm:chMax val="0"/>
          <dgm:chPref val="0"/>
          <dgm:bulletEnabled val="1"/>
        </dgm:presLayoutVars>
      </dgm:prSet>
      <dgm:spPr/>
      <dgm:t>
        <a:bodyPr/>
        <a:lstStyle/>
        <a:p>
          <a:endParaRPr lang="en-US"/>
        </a:p>
      </dgm:t>
    </dgm:pt>
    <dgm:pt modelId="{579603DF-A5F1-411F-BD9E-AFBFFA2094C9}" type="pres">
      <dgm:prSet presAssocID="{327862A8-5B9F-4C89-96EA-59BC6629F6DD}" presName="wedge3" presStyleLbl="node1" presStyleIdx="2" presStyleCnt="3"/>
      <dgm:spPr/>
      <dgm:t>
        <a:bodyPr/>
        <a:lstStyle/>
        <a:p>
          <a:endParaRPr lang="en-US"/>
        </a:p>
      </dgm:t>
    </dgm:pt>
    <dgm:pt modelId="{A6944ED0-95F1-4B01-8A72-27C5F7D33D46}" type="pres">
      <dgm:prSet presAssocID="{327862A8-5B9F-4C89-96EA-59BC6629F6DD}" presName="wedge3Tx" presStyleLbl="node1" presStyleIdx="2" presStyleCnt="3">
        <dgm:presLayoutVars>
          <dgm:chMax val="0"/>
          <dgm:chPref val="0"/>
          <dgm:bulletEnabled val="1"/>
        </dgm:presLayoutVars>
      </dgm:prSet>
      <dgm:spPr/>
      <dgm:t>
        <a:bodyPr/>
        <a:lstStyle/>
        <a:p>
          <a:endParaRPr lang="en-US"/>
        </a:p>
      </dgm:t>
    </dgm:pt>
  </dgm:ptLst>
  <dgm:cxnLst>
    <dgm:cxn modelId="{C52A9896-22AA-4129-817E-05194AB6DC47}" type="presOf" srcId="{C4972376-A5E5-42DC-9460-6BF3BC6C6AF6}" destId="{C2C65812-00C5-44C1-B27B-C0ED4277EF7D}" srcOrd="0" destOrd="0" presId="urn:microsoft.com/office/officeart/2005/8/layout/chart3"/>
    <dgm:cxn modelId="{9B8C67F0-E08D-4865-A589-295B351FF860}" type="presOf" srcId="{327862A8-5B9F-4C89-96EA-59BC6629F6DD}" destId="{0353E7CE-D4A1-4122-ABFF-94C607BB2391}" srcOrd="0" destOrd="0" presId="urn:microsoft.com/office/officeart/2005/8/layout/chart3"/>
    <dgm:cxn modelId="{520E696B-DB7B-4FFD-9817-C5BB38AE29B2}" type="presOf" srcId="{73146ADA-5430-450A-B5D2-ABD3237EE860}" destId="{2BA0ACDB-4711-49A1-8B67-279DFB6C0DC6}" srcOrd="1" destOrd="0" presId="urn:microsoft.com/office/officeart/2005/8/layout/chart3"/>
    <dgm:cxn modelId="{63CA5465-08D3-4FE2-BBF8-5988B39D65F9}" type="presOf" srcId="{E07DDE21-7045-4A53-A951-AC1670AD83F0}" destId="{579603DF-A5F1-411F-BD9E-AFBFFA2094C9}" srcOrd="0" destOrd="0" presId="urn:microsoft.com/office/officeart/2005/8/layout/chart3"/>
    <dgm:cxn modelId="{EDC40C76-B3CD-4BCC-BE18-5187A76EA4AA}" type="presOf" srcId="{C4972376-A5E5-42DC-9460-6BF3BC6C6AF6}" destId="{E763D1B4-56AB-44E8-8340-11CF7455C243}" srcOrd="1" destOrd="0" presId="urn:microsoft.com/office/officeart/2005/8/layout/chart3"/>
    <dgm:cxn modelId="{3D5AC44C-1DF3-4625-8AED-CD45275C3118}" srcId="{327862A8-5B9F-4C89-96EA-59BC6629F6DD}" destId="{73146ADA-5430-450A-B5D2-ABD3237EE860}" srcOrd="0" destOrd="0" parTransId="{EC65662E-2226-4047-A7FA-BDCCF81BDBCC}" sibTransId="{1A12470C-0D23-4BF3-BFD9-BB08A65902EF}"/>
    <dgm:cxn modelId="{273F8F73-CF76-4918-B7AC-EFBABB59A975}" type="presOf" srcId="{E07DDE21-7045-4A53-A951-AC1670AD83F0}" destId="{A6944ED0-95F1-4B01-8A72-27C5F7D33D46}" srcOrd="1" destOrd="0" presId="urn:microsoft.com/office/officeart/2005/8/layout/chart3"/>
    <dgm:cxn modelId="{C1268C6F-7045-4BC8-A588-4F0D74A0A94C}" srcId="{327862A8-5B9F-4C89-96EA-59BC6629F6DD}" destId="{E07DDE21-7045-4A53-A951-AC1670AD83F0}" srcOrd="2" destOrd="0" parTransId="{FFEC7829-E13D-481E-85D2-A574007E7BDF}" sibTransId="{0DFB7A87-88DB-4245-8189-DD4B007CF55C}"/>
    <dgm:cxn modelId="{EF62C957-A095-4908-9C65-A7D2A39D1C8F}" srcId="{327862A8-5B9F-4C89-96EA-59BC6629F6DD}" destId="{C4972376-A5E5-42DC-9460-6BF3BC6C6AF6}" srcOrd="1" destOrd="0" parTransId="{3B2B21DD-E48B-43DA-9C70-3467BB6DA04B}" sibTransId="{83295FFB-35A4-45D2-B765-025462EEA914}"/>
    <dgm:cxn modelId="{5E20045B-B461-4E86-A3ED-91A1CEDA384E}" type="presOf" srcId="{73146ADA-5430-450A-B5D2-ABD3237EE860}" destId="{E9EFAA75-793E-4D40-80FE-97DC6E0EB603}" srcOrd="0" destOrd="0" presId="urn:microsoft.com/office/officeart/2005/8/layout/chart3"/>
    <dgm:cxn modelId="{C9DBE3BB-9999-4053-8FFA-2C154DFF1B4D}" type="presParOf" srcId="{0353E7CE-D4A1-4122-ABFF-94C607BB2391}" destId="{E9EFAA75-793E-4D40-80FE-97DC6E0EB603}" srcOrd="0" destOrd="0" presId="urn:microsoft.com/office/officeart/2005/8/layout/chart3"/>
    <dgm:cxn modelId="{C9D8399D-1819-43E4-8468-3BC6023C61C7}" type="presParOf" srcId="{0353E7CE-D4A1-4122-ABFF-94C607BB2391}" destId="{2BA0ACDB-4711-49A1-8B67-279DFB6C0DC6}" srcOrd="1" destOrd="0" presId="urn:microsoft.com/office/officeart/2005/8/layout/chart3"/>
    <dgm:cxn modelId="{C97574AD-A926-4858-87E2-E3C850C1B290}" type="presParOf" srcId="{0353E7CE-D4A1-4122-ABFF-94C607BB2391}" destId="{C2C65812-00C5-44C1-B27B-C0ED4277EF7D}" srcOrd="2" destOrd="0" presId="urn:microsoft.com/office/officeart/2005/8/layout/chart3"/>
    <dgm:cxn modelId="{A1CE3130-5719-4254-A692-8060C917B259}" type="presParOf" srcId="{0353E7CE-D4A1-4122-ABFF-94C607BB2391}" destId="{E763D1B4-56AB-44E8-8340-11CF7455C243}" srcOrd="3" destOrd="0" presId="urn:microsoft.com/office/officeart/2005/8/layout/chart3"/>
    <dgm:cxn modelId="{0CB0DF12-D510-4D97-B4B4-13A46C97307D}" type="presParOf" srcId="{0353E7CE-D4A1-4122-ABFF-94C607BB2391}" destId="{579603DF-A5F1-411F-BD9E-AFBFFA2094C9}" srcOrd="4" destOrd="0" presId="urn:microsoft.com/office/officeart/2005/8/layout/chart3"/>
    <dgm:cxn modelId="{32860FE6-8216-456A-8CD9-71D5F09FA400}" type="presParOf" srcId="{0353E7CE-D4A1-4122-ABFF-94C607BB2391}" destId="{A6944ED0-95F1-4B01-8A72-27C5F7D33D46}"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FAA75-793E-4D40-80FE-97DC6E0EB603}">
      <dsp:nvSpPr>
        <dsp:cNvPr id="0" name=""/>
        <dsp:cNvSpPr/>
      </dsp:nvSpPr>
      <dsp:spPr>
        <a:xfrm>
          <a:off x="514467" y="182636"/>
          <a:ext cx="1643934" cy="1643934"/>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Intra-option Policies</a:t>
          </a:r>
          <a:endParaRPr lang="en-US" sz="1100" kern="1200" dirty="0"/>
        </a:p>
      </dsp:txBody>
      <dsp:txXfrm>
        <a:off x="1408259" y="485981"/>
        <a:ext cx="557763" cy="547978"/>
      </dsp:txXfrm>
    </dsp:sp>
    <dsp:sp modelId="{C2C65812-00C5-44C1-B27B-C0ED4277EF7D}">
      <dsp:nvSpPr>
        <dsp:cNvPr id="0" name=""/>
        <dsp:cNvSpPr/>
      </dsp:nvSpPr>
      <dsp:spPr>
        <a:xfrm>
          <a:off x="484321" y="239133"/>
          <a:ext cx="1705976" cy="1527724"/>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Termination Functions</a:t>
          </a:r>
          <a:endParaRPr lang="en-US" sz="1100" kern="1200" dirty="0"/>
        </a:p>
      </dsp:txBody>
      <dsp:txXfrm>
        <a:off x="951434" y="1203055"/>
        <a:ext cx="771751" cy="472867"/>
      </dsp:txXfrm>
    </dsp:sp>
    <dsp:sp modelId="{579603DF-A5F1-411F-BD9E-AFBFFA2094C9}">
      <dsp:nvSpPr>
        <dsp:cNvPr id="0" name=""/>
        <dsp:cNvSpPr/>
      </dsp:nvSpPr>
      <dsp:spPr>
        <a:xfrm>
          <a:off x="515342" y="181028"/>
          <a:ext cx="1643934" cy="1643934"/>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Policy over Options</a:t>
          </a:r>
          <a:endParaRPr lang="en-US" sz="1100" kern="1200" dirty="0"/>
        </a:p>
      </dsp:txBody>
      <dsp:txXfrm>
        <a:off x="691478" y="503944"/>
        <a:ext cx="557763" cy="54797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690380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t>The Option-Critic Architecture</a:t>
            </a:r>
            <a:br>
              <a:rPr lang="en" sz="1800" dirty="0" smtClean="0"/>
            </a:br>
            <a:r>
              <a:rPr lang="en" sz="1100" dirty="0" smtClean="0"/>
              <a:t>Authors: Pierre-Luc Bacon, Jean Harb, Doina Precup</a:t>
            </a:r>
            <a:br>
              <a:rPr lang="en" sz="1100" dirty="0" smtClean="0"/>
            </a:br>
            <a:r>
              <a:rPr lang="en" sz="1100" dirty="0" smtClean="0"/>
              <a:t>Published in 2016, presented in the AAAI Conference on Artificial Intelligence (2017)</a:t>
            </a:r>
            <a:endParaRPr dirty="0"/>
          </a:p>
        </p:txBody>
      </p:sp>
    </p:spTree>
    <p:extLst>
      <p:ext uri="{BB962C8B-B14F-4D97-AF65-F5344CB8AC3E}">
        <p14:creationId xmlns:p14="http://schemas.microsoft.com/office/powerpoint/2010/main" val="3223883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650363b1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650363b1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Inspired by actor-critic architectures.</a:t>
            </a:r>
            <a:r>
              <a:rPr lang="en-US" baseline="0" dirty="0" smtClean="0"/>
              <a:t> The Critic is Q and A, and the actor is the policies, and termination functions</a:t>
            </a:r>
          </a:p>
          <a:p>
            <a:pPr marL="0" lvl="0" indent="0" algn="l" rtl="0">
              <a:spcBef>
                <a:spcPts val="0"/>
              </a:spcBef>
              <a:spcAft>
                <a:spcPts val="0"/>
              </a:spcAft>
              <a:buNone/>
            </a:pPr>
            <a:r>
              <a:rPr lang="en-US" baseline="0" dirty="0" smtClean="0"/>
              <a:t>The optimization objective is to maximize the expected value of executing your sequence of actions in context of each state in time</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Diagram:</a:t>
            </a:r>
          </a:p>
          <a:p>
            <a:pPr marL="0" lvl="0" indent="0" algn="l" rtl="0">
              <a:spcBef>
                <a:spcPts val="0"/>
              </a:spcBef>
              <a:spcAft>
                <a:spcPts val="0"/>
              </a:spcAft>
              <a:buNone/>
            </a:pPr>
            <a:r>
              <a:rPr lang="en-US" dirty="0" smtClean="0"/>
              <a:t>Highlighted the important addition</a:t>
            </a:r>
            <a:r>
              <a:rPr lang="en-US" baseline="0" dirty="0" smtClean="0"/>
              <a:t> to this algorithm.</a:t>
            </a:r>
          </a:p>
          <a:p>
            <a:pPr marL="0" lvl="0" indent="0" algn="l" rtl="0">
              <a:spcBef>
                <a:spcPts val="0"/>
              </a:spcBef>
              <a:spcAft>
                <a:spcPts val="0"/>
              </a:spcAft>
              <a:buNone/>
            </a:pPr>
            <a:r>
              <a:rPr lang="en-US" baseline="0" dirty="0" smtClean="0"/>
              <a:t>The architecture starts with state St</a:t>
            </a:r>
          </a:p>
          <a:p>
            <a:pPr marL="0" lvl="0" indent="0" algn="l" rtl="0">
              <a:spcBef>
                <a:spcPts val="0"/>
              </a:spcBef>
              <a:spcAft>
                <a:spcPts val="0"/>
              </a:spcAft>
              <a:buNone/>
            </a:pPr>
            <a:r>
              <a:rPr lang="en-US" baseline="0" dirty="0" smtClean="0"/>
              <a:t>The policy over options will select a best policy, omega, and activate the switch for that intra-policy. </a:t>
            </a:r>
          </a:p>
          <a:p>
            <a:pPr marL="0" lvl="0" indent="0" algn="l" rtl="0">
              <a:spcBef>
                <a:spcPts val="0"/>
              </a:spcBef>
              <a:spcAft>
                <a:spcPts val="0"/>
              </a:spcAft>
              <a:buNone/>
            </a:pPr>
            <a:r>
              <a:rPr lang="en-US" baseline="0" dirty="0" smtClean="0"/>
              <a:t>The algorithm will take an action in the environment which will give reinforcement </a:t>
            </a:r>
          </a:p>
          <a:p>
            <a:pPr marL="0" lvl="0" indent="0" algn="l" rtl="0">
              <a:spcBef>
                <a:spcPts val="0"/>
              </a:spcBef>
              <a:spcAft>
                <a:spcPts val="0"/>
              </a:spcAft>
              <a:buNone/>
            </a:pPr>
            <a:r>
              <a:rPr lang="en-US" baseline="0" dirty="0" smtClean="0"/>
              <a:t>The critic will then take the action value function and advantage function over other policies to build gradients</a:t>
            </a:r>
          </a:p>
          <a:p>
            <a:pPr marL="0" lvl="0" indent="0" algn="l" rtl="0">
              <a:spcBef>
                <a:spcPts val="0"/>
              </a:spcBef>
              <a:spcAft>
                <a:spcPts val="0"/>
              </a:spcAft>
              <a:buNone/>
            </a:pPr>
            <a:r>
              <a:rPr lang="en-US" baseline="0" dirty="0" smtClean="0"/>
              <a:t>The gradients will train the intra-policy options and termination functions even if they are not played, making this an off-policy algorithm</a:t>
            </a:r>
          </a:p>
          <a:p>
            <a:pPr marL="0" lvl="0" indent="0" algn="l" rtl="0">
              <a:spcBef>
                <a:spcPts val="0"/>
              </a:spcBef>
              <a:spcAft>
                <a:spcPts val="0"/>
              </a:spcAft>
              <a:buNone/>
            </a:pPr>
            <a:r>
              <a:rPr lang="en-US" baseline="0" dirty="0" smtClean="0"/>
              <a:t>Once the policy terminates, the policy over options will be greedy (probability 1-e) and select the best intra-policy option until it terminates or the task ends.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Algorithm:</a:t>
            </a:r>
          </a:p>
          <a:p>
            <a:pPr marL="0" lvl="0" indent="0" algn="l" rtl="0">
              <a:spcBef>
                <a:spcPts val="0"/>
              </a:spcBef>
              <a:spcAft>
                <a:spcPts val="0"/>
              </a:spcAft>
              <a:buNone/>
            </a:pPr>
            <a:r>
              <a:rPr lang="en-US" baseline="0" dirty="0" smtClean="0"/>
              <a:t>Start in a state, choose an policy, pick an action, observe the difference in reward and expected reward.</a:t>
            </a:r>
          </a:p>
          <a:p>
            <a:pPr marL="0" lvl="0" indent="0" algn="l" rtl="0">
              <a:spcBef>
                <a:spcPts val="0"/>
              </a:spcBef>
              <a:spcAft>
                <a:spcPts val="0"/>
              </a:spcAft>
              <a:buNone/>
            </a:pPr>
            <a:r>
              <a:rPr lang="en-US" baseline="0" dirty="0" smtClean="0"/>
              <a:t>If the new state is non-terminal (didn’t reach the reward), update the one-step off-policy update target and option-value expectation function</a:t>
            </a:r>
          </a:p>
          <a:p>
            <a:pPr marL="0" lvl="0" indent="0" algn="l" rtl="0">
              <a:spcBef>
                <a:spcPts val="0"/>
              </a:spcBef>
              <a:spcAft>
                <a:spcPts val="0"/>
              </a:spcAft>
              <a:buNone/>
            </a:pPr>
            <a:r>
              <a:rPr lang="en-US" baseline="0" dirty="0" smtClean="0"/>
              <a:t>Then update gradient of the expected return parameter, </a:t>
            </a:r>
            <a:r>
              <a:rPr lang="en-US" baseline="0" dirty="0" err="1" smtClean="0"/>
              <a:t>thetha</a:t>
            </a:r>
            <a:r>
              <a:rPr lang="en-US" baseline="0" dirty="0" smtClean="0"/>
              <a:t> and gradient of expected discounted return parameter, </a:t>
            </a:r>
            <a:r>
              <a:rPr lang="en-US" baseline="0" dirty="0" err="1" smtClean="0"/>
              <a:t>vartheta</a:t>
            </a:r>
            <a:endParaRPr lang="en-US" baseline="0" dirty="0" smtClean="0"/>
          </a:p>
          <a:p>
            <a:pPr marL="0" lvl="0" indent="0" algn="l" rtl="0">
              <a:spcBef>
                <a:spcPts val="0"/>
              </a:spcBef>
              <a:spcAft>
                <a:spcPts val="0"/>
              </a:spcAft>
              <a:buNone/>
            </a:pPr>
            <a:r>
              <a:rPr lang="en-US" baseline="0" dirty="0" smtClean="0"/>
              <a:t>If the intra-option policy terminates, then the policy over options will pick a new omega according to eps-soft</a:t>
            </a:r>
          </a:p>
          <a:p>
            <a:pPr marL="0" lvl="0" indent="0" algn="l" rtl="0">
              <a:spcBef>
                <a:spcPts val="0"/>
              </a:spcBef>
              <a:spcAft>
                <a:spcPts val="0"/>
              </a:spcAft>
              <a:buNone/>
            </a:pPr>
            <a:r>
              <a:rPr lang="en-US" baseline="0" dirty="0" smtClean="0"/>
              <a:t>Terminates when the new state is terminal</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3857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50363b13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50363b13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50000"/>
              </a:lnSpc>
              <a:buNone/>
            </a:pPr>
            <a:r>
              <a:rPr lang="en-US" sz="1100" dirty="0" smtClean="0"/>
              <a:t>Description of the experimental evaluation setting</a:t>
            </a:r>
          </a:p>
          <a:p>
            <a:pPr marL="285750" indent="-285750">
              <a:lnSpc>
                <a:spcPct val="150000"/>
              </a:lnSpc>
              <a:buFont typeface="Wingdings" pitchFamily="2" charset="2"/>
              <a:buChar char="v"/>
            </a:pPr>
            <a:r>
              <a:rPr lang="en-US" sz="1100" dirty="0" smtClean="0"/>
              <a:t>What is the domain(s)</a:t>
            </a:r>
            <a:r>
              <a:rPr lang="en-US" altLang="zh-CN" sz="1100" dirty="0" smtClean="0"/>
              <a:t>,</a:t>
            </a:r>
            <a:r>
              <a:rPr lang="zh-CN" altLang="en-US" sz="1100" dirty="0" smtClean="0"/>
              <a:t> </a:t>
            </a:r>
            <a:r>
              <a:rPr lang="en-US" altLang="zh-CN" sz="1100" dirty="0" smtClean="0"/>
              <a:t>e.g.,</a:t>
            </a:r>
            <a:r>
              <a:rPr lang="zh-CN" altLang="en-US" sz="1100" dirty="0" smtClean="0"/>
              <a:t> </a:t>
            </a:r>
            <a:r>
              <a:rPr lang="en-US" altLang="zh-CN" sz="1100" dirty="0" smtClean="0"/>
              <a:t>datasets,</a:t>
            </a:r>
            <a:r>
              <a:rPr lang="zh-CN" altLang="en-US" sz="1100" dirty="0" smtClean="0"/>
              <a:t> </a:t>
            </a:r>
            <a:r>
              <a:rPr lang="en-US" altLang="zh-CN" sz="1100" dirty="0" smtClean="0"/>
              <a:t>tasks,</a:t>
            </a:r>
            <a:r>
              <a:rPr lang="zh-CN" altLang="en-US" sz="1100" dirty="0" smtClean="0"/>
              <a:t> </a:t>
            </a:r>
            <a:r>
              <a:rPr lang="en-US" altLang="zh-CN" sz="1100" dirty="0" smtClean="0"/>
              <a:t>robot</a:t>
            </a:r>
            <a:r>
              <a:rPr lang="zh-CN" altLang="en-US" sz="1100" dirty="0" smtClean="0"/>
              <a:t> </a:t>
            </a:r>
            <a:r>
              <a:rPr lang="en-US" altLang="zh-CN" sz="1100" dirty="0" smtClean="0"/>
              <a:t>hardware</a:t>
            </a:r>
            <a:r>
              <a:rPr lang="zh-CN" altLang="en-US" sz="1100" dirty="0" smtClean="0"/>
              <a:t> </a:t>
            </a:r>
            <a:r>
              <a:rPr lang="en-US" altLang="zh-CN" sz="1100" dirty="0" smtClean="0"/>
              <a:t>setups</a:t>
            </a:r>
            <a:r>
              <a:rPr lang="en-US" sz="1100" dirty="0" smtClean="0"/>
              <a:t>?</a:t>
            </a:r>
          </a:p>
          <a:p>
            <a:pPr marL="742950" lvl="1" indent="-285750">
              <a:lnSpc>
                <a:spcPct val="150000"/>
              </a:lnSpc>
              <a:buFont typeface="Wingdings" pitchFamily="2" charset="2"/>
              <a:buChar char="v"/>
            </a:pPr>
            <a:r>
              <a:rPr lang="en-US" sz="1100" dirty="0" smtClean="0"/>
              <a:t>Arcade Learning Environment:</a:t>
            </a:r>
            <a:r>
              <a:rPr lang="en-US" sz="1100" baseline="0" dirty="0" smtClean="0"/>
              <a:t> </a:t>
            </a:r>
          </a:p>
          <a:p>
            <a:pPr marL="1200150" lvl="2" indent="-285750">
              <a:lnSpc>
                <a:spcPct val="150000"/>
              </a:lnSpc>
              <a:buFont typeface="Wingdings" pitchFamily="2" charset="2"/>
              <a:buChar char="v"/>
            </a:pPr>
            <a:r>
              <a:rPr lang="en-US" sz="1100" baseline="0" dirty="0" smtClean="0"/>
              <a:t>1</a:t>
            </a:r>
            <a:r>
              <a:rPr lang="en-US" sz="1100" baseline="30000" dirty="0" smtClean="0"/>
              <a:t>st</a:t>
            </a:r>
            <a:r>
              <a:rPr lang="en-US" sz="1100" baseline="0" dirty="0" smtClean="0"/>
              <a:t>: 32 8x8 convolutional filters. Stride of 4</a:t>
            </a:r>
          </a:p>
          <a:p>
            <a:pPr marL="1200150" lvl="2" indent="-285750">
              <a:lnSpc>
                <a:spcPct val="150000"/>
              </a:lnSpc>
              <a:buFont typeface="Wingdings" pitchFamily="2" charset="2"/>
              <a:buChar char="v"/>
            </a:pPr>
            <a:r>
              <a:rPr lang="en-US" sz="1100" baseline="0" dirty="0" smtClean="0"/>
              <a:t>2</a:t>
            </a:r>
            <a:r>
              <a:rPr lang="en-US" sz="1100" baseline="30000" dirty="0" smtClean="0"/>
              <a:t>nd</a:t>
            </a:r>
            <a:r>
              <a:rPr lang="en-US" sz="1100" baseline="0" dirty="0" smtClean="0"/>
              <a:t>: 64 4x4 filters, stride of 2</a:t>
            </a:r>
          </a:p>
          <a:p>
            <a:pPr marL="1200150" lvl="2" indent="-285750">
              <a:lnSpc>
                <a:spcPct val="150000"/>
              </a:lnSpc>
              <a:buFont typeface="Wingdings" pitchFamily="2" charset="2"/>
              <a:buChar char="v"/>
            </a:pPr>
            <a:r>
              <a:rPr lang="en-US" sz="1100" baseline="0" dirty="0" smtClean="0"/>
              <a:t>3</a:t>
            </a:r>
            <a:r>
              <a:rPr lang="en-US" sz="1100" baseline="30000" dirty="0" smtClean="0"/>
              <a:t>rd</a:t>
            </a:r>
            <a:r>
              <a:rPr lang="en-US" sz="1100" baseline="0" dirty="0" smtClean="0"/>
              <a:t>: 64 3x3 filters, stride of 1</a:t>
            </a:r>
          </a:p>
          <a:p>
            <a:pPr marL="1200150" lvl="2" indent="-285750">
              <a:lnSpc>
                <a:spcPct val="150000"/>
              </a:lnSpc>
              <a:buFont typeface="Wingdings" pitchFamily="2" charset="2"/>
              <a:buChar char="v"/>
            </a:pPr>
            <a:r>
              <a:rPr lang="en-US" sz="1100" baseline="0" dirty="0" smtClean="0"/>
              <a:t>Fed into dense layer of 512 neurons</a:t>
            </a:r>
          </a:p>
          <a:p>
            <a:pPr marL="1200150" lvl="2" indent="-285750">
              <a:lnSpc>
                <a:spcPct val="150000"/>
              </a:lnSpc>
              <a:buFont typeface="Wingdings" pitchFamily="2" charset="2"/>
              <a:buChar char="v"/>
            </a:pPr>
            <a:r>
              <a:rPr lang="en-US" sz="1100" baseline="0" dirty="0" smtClean="0"/>
              <a:t>Learning rate of 0.00025, epsilon 0.05</a:t>
            </a:r>
            <a:endParaRPr lang="en-US" sz="1100" dirty="0" smtClean="0"/>
          </a:p>
          <a:p>
            <a:pPr marL="285750" indent="-285750">
              <a:lnSpc>
                <a:spcPct val="150000"/>
              </a:lnSpc>
              <a:buFont typeface="Wingdings" pitchFamily="2" charset="2"/>
              <a:buChar char="v"/>
            </a:pPr>
            <a:r>
              <a:rPr lang="en-US" sz="1100" dirty="0" smtClean="0"/>
              <a:t>What are the baseline(s)?</a:t>
            </a:r>
          </a:p>
          <a:p>
            <a:pPr marL="742950" lvl="1" indent="-285750">
              <a:lnSpc>
                <a:spcPct val="150000"/>
              </a:lnSpc>
              <a:buFont typeface="Wingdings" pitchFamily="2" charset="2"/>
              <a:buChar char="v"/>
            </a:pPr>
            <a:r>
              <a:rPr lang="en-US" sz="1100" dirty="0" smtClean="0"/>
              <a:t>Four squares: SARSA, Primitive</a:t>
            </a:r>
            <a:r>
              <a:rPr lang="en-US" sz="1100" baseline="0" dirty="0" smtClean="0"/>
              <a:t> Actor-Critic</a:t>
            </a:r>
            <a:endParaRPr lang="en-US" sz="1100" dirty="0" smtClean="0"/>
          </a:p>
          <a:p>
            <a:pPr marL="285750" indent="-285750">
              <a:lnSpc>
                <a:spcPct val="150000"/>
              </a:lnSpc>
              <a:buFont typeface="Wingdings" pitchFamily="2" charset="2"/>
              <a:buChar char="v"/>
            </a:pPr>
            <a:r>
              <a:rPr lang="en-US" altLang="zh-CN" sz="1100" dirty="0" smtClean="0"/>
              <a:t>What</a:t>
            </a:r>
            <a:r>
              <a:rPr lang="zh-CN" altLang="en-US" sz="1100" dirty="0" smtClean="0"/>
              <a:t> </a:t>
            </a:r>
            <a:r>
              <a:rPr lang="en-US" altLang="zh-CN" sz="1100" dirty="0" smtClean="0"/>
              <a:t>scientific</a:t>
            </a:r>
            <a:r>
              <a:rPr lang="zh-CN" altLang="en-US" sz="1100" dirty="0" smtClean="0"/>
              <a:t> </a:t>
            </a:r>
            <a:r>
              <a:rPr lang="en-US" altLang="zh-CN" sz="1100" dirty="0" smtClean="0"/>
              <a:t>hypotheses</a:t>
            </a:r>
            <a:r>
              <a:rPr lang="zh-CN" altLang="en-US" sz="1100" dirty="0" smtClean="0"/>
              <a:t> </a:t>
            </a:r>
            <a:r>
              <a:rPr lang="en-US" altLang="zh-CN" sz="1100" dirty="0" smtClean="0"/>
              <a:t>are</a:t>
            </a:r>
            <a:r>
              <a:rPr lang="zh-CN" altLang="en-US" sz="1100" dirty="0" smtClean="0"/>
              <a:t> </a:t>
            </a:r>
            <a:r>
              <a:rPr lang="en-US" altLang="zh-CN" sz="1100" dirty="0" smtClean="0"/>
              <a:t>tested?</a:t>
            </a:r>
          </a:p>
          <a:p>
            <a:pPr marL="742950" marR="0" lvl="1" indent="-285750" algn="l" defTabSz="914400" rtl="0" eaLnBrk="1" fontAlgn="auto" latinLnBrk="0" hangingPunct="1">
              <a:lnSpc>
                <a:spcPct val="150000"/>
              </a:lnSpc>
              <a:spcBef>
                <a:spcPts val="0"/>
              </a:spcBef>
              <a:spcAft>
                <a:spcPts val="0"/>
              </a:spcAft>
              <a:buClr>
                <a:srgbClr val="000000"/>
              </a:buClr>
              <a:buSzPts val="1100"/>
              <a:buFont typeface="Wingdings" pitchFamily="2" charset="2"/>
              <a:buChar char="v"/>
              <a:tabLst/>
              <a:defRPr/>
            </a:pPr>
            <a:r>
              <a:rPr lang="en-US" sz="1100" dirty="0" smtClean="0"/>
              <a:t>Evaluating steps / return vs number of episodes</a:t>
            </a:r>
            <a:endParaRPr lang="en-US" altLang="zh-CN" sz="1100" dirty="0" smtClean="0"/>
          </a:p>
          <a:p>
            <a:pPr marL="0" indent="0">
              <a:lnSpc>
                <a:spcPct val="150000"/>
              </a:lnSpc>
              <a:buNone/>
            </a:pPr>
            <a:endParaRPr lang="en-US" altLang="zh-CN" sz="1100" dirty="0" smtClean="0"/>
          </a:p>
          <a:p>
            <a:pPr marL="0" indent="0">
              <a:lnSpc>
                <a:spcPct val="150000"/>
              </a:lnSpc>
              <a:buNone/>
            </a:pPr>
            <a:r>
              <a:rPr lang="en-US" sz="1100" dirty="0" smtClean="0"/>
              <a:t>How did the authors evaluate the success of their approach?</a:t>
            </a:r>
          </a:p>
          <a:p>
            <a:pPr marL="285750" indent="-285750">
              <a:lnSpc>
                <a:spcPct val="150000"/>
              </a:lnSpc>
              <a:buFont typeface="Wingdings" pitchFamily="2" charset="2"/>
              <a:buChar char="v"/>
            </a:pPr>
            <a:r>
              <a:rPr lang="en-US" sz="1100" dirty="0" smtClean="0"/>
              <a:t>Want a lower steps to reach</a:t>
            </a:r>
            <a:r>
              <a:rPr lang="en-US" sz="1100" baseline="0" dirty="0" smtClean="0"/>
              <a:t> reward</a:t>
            </a:r>
            <a:r>
              <a:rPr lang="en-US" sz="1100" dirty="0" smtClean="0"/>
              <a:t> as iterations increases, higher undiscounted return (to compare number of options), higher score than baselines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82833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50363b13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650363b13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50000"/>
              </a:lnSpc>
              <a:buNone/>
            </a:pPr>
            <a:r>
              <a:rPr lang="en-US" altLang="zh-CN" sz="1100" dirty="0" smtClean="0"/>
              <a:t>Four Rooms experiment:</a:t>
            </a:r>
          </a:p>
          <a:p>
            <a:pPr marL="171450" indent="-171450">
              <a:lnSpc>
                <a:spcPct val="150000"/>
              </a:lnSpc>
              <a:buFont typeface="Arial" panose="020B0604020202020204" pitchFamily="34" charset="0"/>
              <a:buChar char="•"/>
            </a:pPr>
            <a:r>
              <a:rPr lang="en-US" altLang="zh-CN" sz="1100" baseline="0" dirty="0" smtClean="0"/>
              <a:t>Measure how fast a set of options can adapt to environment changes</a:t>
            </a:r>
          </a:p>
          <a:p>
            <a:pPr marL="171450" indent="-171450">
              <a:lnSpc>
                <a:spcPct val="150000"/>
              </a:lnSpc>
              <a:buFont typeface="Arial" panose="020B0604020202020204" pitchFamily="34" charset="0"/>
              <a:buChar char="•"/>
            </a:pPr>
            <a:r>
              <a:rPr lang="en-US" altLang="zh-CN" sz="1100" baseline="0" dirty="0" smtClean="0"/>
              <a:t>Trained for 1000 episodes and then the goal moves randomly</a:t>
            </a:r>
            <a:endParaRPr lang="en-US" altLang="zh-CN" sz="1100" dirty="0" smtClean="0"/>
          </a:p>
          <a:p>
            <a:pPr marL="0" indent="0">
              <a:lnSpc>
                <a:spcPct val="150000"/>
              </a:lnSpc>
              <a:buNone/>
            </a:pPr>
            <a:r>
              <a:rPr lang="en-US" altLang="zh-CN" sz="1100" dirty="0" smtClean="0"/>
              <a:t>Present</a:t>
            </a:r>
            <a:r>
              <a:rPr lang="zh-CN" altLang="en-US" sz="1100" dirty="0" smtClean="0"/>
              <a:t> </a:t>
            </a:r>
            <a:r>
              <a:rPr lang="en-US" altLang="zh-CN" sz="1100" dirty="0" smtClean="0"/>
              <a:t>the</a:t>
            </a:r>
            <a:r>
              <a:rPr lang="zh-CN" altLang="en-US" sz="1100" dirty="0" smtClean="0"/>
              <a:t> </a:t>
            </a:r>
            <a:r>
              <a:rPr lang="en-US" altLang="zh-CN" sz="1100" dirty="0" smtClean="0"/>
              <a:t>quantitative</a:t>
            </a:r>
            <a:r>
              <a:rPr lang="zh-CN" altLang="en-US" sz="1100" dirty="0" smtClean="0"/>
              <a:t> </a:t>
            </a:r>
            <a:r>
              <a:rPr lang="en-US" altLang="zh-CN" sz="1100" dirty="0" smtClean="0"/>
              <a:t>and</a:t>
            </a:r>
            <a:r>
              <a:rPr lang="zh-CN" altLang="en-US" sz="1100" dirty="0" smtClean="0"/>
              <a:t> </a:t>
            </a:r>
            <a:r>
              <a:rPr lang="en-US" altLang="zh-CN" sz="1100" dirty="0" smtClean="0"/>
              <a:t>qualitative</a:t>
            </a:r>
            <a:r>
              <a:rPr lang="zh-CN" altLang="en-US" sz="1100" dirty="0" smtClean="0"/>
              <a:t> </a:t>
            </a:r>
            <a:r>
              <a:rPr lang="en-US" sz="1100" dirty="0" smtClean="0"/>
              <a:t>results</a:t>
            </a:r>
          </a:p>
          <a:p>
            <a:pPr marL="171450" indent="-171450">
              <a:lnSpc>
                <a:spcPct val="150000"/>
              </a:lnSpc>
              <a:buFont typeface="Arial" panose="020B0604020202020204" pitchFamily="34" charset="0"/>
              <a:buChar char="•"/>
            </a:pPr>
            <a:r>
              <a:rPr lang="en-US" altLang="zh-CN" sz="1100" dirty="0" smtClean="0"/>
              <a:t>Once the goal changes, OC converges / recovers faster than</a:t>
            </a:r>
            <a:r>
              <a:rPr lang="en-US" altLang="zh-CN" sz="1100" baseline="0" dirty="0" smtClean="0"/>
              <a:t> SARSA and primitive actor-critic baselines</a:t>
            </a:r>
          </a:p>
          <a:p>
            <a:pPr marL="171450" indent="-171450">
              <a:lnSpc>
                <a:spcPct val="150000"/>
              </a:lnSpc>
              <a:buFont typeface="Arial" panose="020B0604020202020204" pitchFamily="34" charset="0"/>
              <a:buChar char="•"/>
            </a:pPr>
            <a:r>
              <a:rPr lang="en-US" altLang="zh-CN" sz="1100" baseline="0" dirty="0" smtClean="0"/>
              <a:t>The policies are learned from scratch at comparable efficiency to baselines in first 1000 episodes</a:t>
            </a:r>
            <a:endParaRPr lang="en-US" altLang="zh-CN" sz="1100" dirty="0" smtClean="0"/>
          </a:p>
          <a:p>
            <a:pPr marL="0" indent="0">
              <a:lnSpc>
                <a:spcPct val="150000"/>
              </a:lnSpc>
              <a:buNone/>
            </a:pPr>
            <a:r>
              <a:rPr lang="en-US" altLang="zh-CN" sz="1100" dirty="0" smtClean="0"/>
              <a:t>Pinpoint</a:t>
            </a:r>
            <a:r>
              <a:rPr lang="zh-CN" altLang="en-US" sz="1100" dirty="0" smtClean="0"/>
              <a:t> </a:t>
            </a:r>
            <a:r>
              <a:rPr lang="en-US" altLang="zh-CN" sz="1100" dirty="0" smtClean="0"/>
              <a:t>the</a:t>
            </a:r>
            <a:r>
              <a:rPr lang="zh-CN" altLang="en-US" sz="1100" dirty="0" smtClean="0"/>
              <a:t> </a:t>
            </a:r>
            <a:r>
              <a:rPr lang="en-US" altLang="zh-CN" sz="1100" dirty="0" smtClean="0"/>
              <a:t>most</a:t>
            </a:r>
            <a:r>
              <a:rPr lang="zh-CN" altLang="en-US" sz="1100" dirty="0" smtClean="0"/>
              <a:t> </a:t>
            </a:r>
            <a:r>
              <a:rPr lang="en-US" altLang="zh-CN" sz="1100" dirty="0" smtClean="0"/>
              <a:t>interesting</a:t>
            </a:r>
            <a:r>
              <a:rPr lang="zh-CN" altLang="en-US" sz="1100" dirty="0" smtClean="0"/>
              <a:t> </a:t>
            </a:r>
            <a:r>
              <a:rPr lang="en-US" altLang="zh-CN" sz="1100" dirty="0" smtClean="0"/>
              <a:t>/</a:t>
            </a:r>
            <a:r>
              <a:rPr lang="zh-CN" altLang="en-US" sz="1100" dirty="0" smtClean="0"/>
              <a:t> </a:t>
            </a:r>
            <a:r>
              <a:rPr lang="en-US" altLang="zh-CN" sz="1100" dirty="0" smtClean="0"/>
              <a:t>significant</a:t>
            </a:r>
            <a:r>
              <a:rPr lang="zh-CN" altLang="en-US" sz="1100" dirty="0" smtClean="0"/>
              <a:t> </a:t>
            </a:r>
            <a:r>
              <a:rPr lang="en-US" altLang="zh-CN" sz="1100" dirty="0" smtClean="0"/>
              <a:t>results</a:t>
            </a:r>
          </a:p>
          <a:p>
            <a:pPr marL="171450" indent="-171450">
              <a:lnSpc>
                <a:spcPct val="150000"/>
              </a:lnSpc>
              <a:buFont typeface="Arial" panose="020B0604020202020204" pitchFamily="34" charset="0"/>
              <a:buChar char="•"/>
            </a:pPr>
            <a:r>
              <a:rPr lang="en-US" sz="1100" dirty="0" smtClean="0"/>
              <a:t>OC termination probabilities right show high</a:t>
            </a:r>
            <a:r>
              <a:rPr lang="en-US" sz="1100" baseline="0" dirty="0" smtClean="0"/>
              <a:t> termination probabilities near doorways, so the policy becomes a </a:t>
            </a:r>
            <a:r>
              <a:rPr lang="en-US" sz="1100" baseline="0" dirty="0" err="1" smtClean="0"/>
              <a:t>subgoal</a:t>
            </a:r>
            <a:r>
              <a:rPr lang="en-US" sz="1100" baseline="0" dirty="0" smtClean="0"/>
              <a:t> without us having to provide that as an input</a:t>
            </a:r>
          </a:p>
        </p:txBody>
      </p:sp>
    </p:spTree>
    <p:extLst>
      <p:ext uri="{BB962C8B-B14F-4D97-AF65-F5344CB8AC3E}">
        <p14:creationId xmlns:p14="http://schemas.microsoft.com/office/powerpoint/2010/main" val="90315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50363b13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650363b13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50000"/>
              </a:lnSpc>
              <a:buNone/>
            </a:pPr>
            <a:r>
              <a:rPr lang="en-US" altLang="zh-CN" sz="1100" dirty="0" smtClean="0"/>
              <a:t>Pinball:</a:t>
            </a:r>
          </a:p>
          <a:p>
            <a:pPr marL="171450" indent="-171450">
              <a:lnSpc>
                <a:spcPct val="150000"/>
              </a:lnSpc>
              <a:buFont typeface="Arial" panose="020B0604020202020204" pitchFamily="34" charset="0"/>
              <a:buChar char="•"/>
            </a:pPr>
            <a:r>
              <a:rPr lang="en-US" altLang="zh-CN" sz="1100" dirty="0" smtClean="0"/>
              <a:t>Guide the ball through a continuous</a:t>
            </a:r>
            <a:r>
              <a:rPr lang="en-US" altLang="zh-CN" sz="1100" baseline="0" dirty="0" smtClean="0"/>
              <a:t> space / </a:t>
            </a:r>
            <a:r>
              <a:rPr lang="en-US" altLang="zh-CN" sz="1100" dirty="0" smtClean="0"/>
              <a:t>arbitrary</a:t>
            </a:r>
            <a:r>
              <a:rPr lang="en-US" altLang="zh-CN" sz="1100" baseline="0" dirty="0" smtClean="0"/>
              <a:t> maze</a:t>
            </a:r>
          </a:p>
          <a:p>
            <a:pPr marL="171450" indent="-171450">
              <a:lnSpc>
                <a:spcPct val="150000"/>
              </a:lnSpc>
              <a:buFont typeface="Arial" panose="020B0604020202020204" pitchFamily="34" charset="0"/>
              <a:buChar char="•"/>
            </a:pPr>
            <a:r>
              <a:rPr lang="en-US" altLang="zh-CN" sz="1100" baseline="0" dirty="0" smtClean="0"/>
              <a:t>5 actions: move faster/slower, horizontal/vertical, or do nothing</a:t>
            </a:r>
          </a:p>
          <a:p>
            <a:pPr marL="171450" indent="-171450">
              <a:lnSpc>
                <a:spcPct val="150000"/>
              </a:lnSpc>
              <a:buFont typeface="Arial" panose="020B0604020202020204" pitchFamily="34" charset="0"/>
              <a:buChar char="•"/>
            </a:pPr>
            <a:r>
              <a:rPr lang="en-US" altLang="zh-CN" sz="1100" baseline="0" dirty="0" smtClean="0"/>
              <a:t>Intra-option Q-learning on the critic</a:t>
            </a:r>
          </a:p>
          <a:p>
            <a:pPr marL="171450" indent="-171450">
              <a:lnSpc>
                <a:spcPct val="150000"/>
              </a:lnSpc>
              <a:buFont typeface="Arial" panose="020B0604020202020204" pitchFamily="34" charset="0"/>
              <a:buChar char="•"/>
            </a:pPr>
            <a:r>
              <a:rPr lang="en-US" altLang="zh-CN" sz="1100" baseline="0" dirty="0" smtClean="0"/>
              <a:t>Options only used after gestation period of 10 episodes so they can be trained</a:t>
            </a:r>
          </a:p>
          <a:p>
            <a:pPr marL="171450" indent="-171450">
              <a:lnSpc>
                <a:spcPct val="150000"/>
              </a:lnSpc>
              <a:buFont typeface="Arial" panose="020B0604020202020204" pitchFamily="34" charset="0"/>
              <a:buChar char="•"/>
            </a:pPr>
            <a:r>
              <a:rPr lang="en-US" altLang="zh-CN" sz="1100" baseline="0" dirty="0" smtClean="0"/>
              <a:t>Compared performance of varying number of options</a:t>
            </a:r>
            <a:endParaRPr lang="en-US" altLang="zh-CN" sz="1100" dirty="0" smtClean="0"/>
          </a:p>
          <a:p>
            <a:pPr marL="0" indent="0">
              <a:lnSpc>
                <a:spcPct val="150000"/>
              </a:lnSpc>
              <a:buNone/>
            </a:pPr>
            <a:r>
              <a:rPr lang="en-US" altLang="zh-CN" sz="1100" dirty="0" smtClean="0"/>
              <a:t>Present</a:t>
            </a:r>
            <a:r>
              <a:rPr lang="zh-CN" altLang="en-US" sz="1100" dirty="0" smtClean="0"/>
              <a:t> </a:t>
            </a:r>
            <a:r>
              <a:rPr lang="en-US" altLang="zh-CN" sz="1100" dirty="0" smtClean="0"/>
              <a:t>the</a:t>
            </a:r>
            <a:r>
              <a:rPr lang="zh-CN" altLang="en-US" sz="1100" dirty="0" smtClean="0"/>
              <a:t> </a:t>
            </a:r>
            <a:r>
              <a:rPr lang="en-US" altLang="zh-CN" sz="1100" dirty="0" smtClean="0"/>
              <a:t>quantitative</a:t>
            </a:r>
            <a:r>
              <a:rPr lang="zh-CN" altLang="en-US" sz="1100" dirty="0" smtClean="0"/>
              <a:t> </a:t>
            </a:r>
            <a:r>
              <a:rPr lang="en-US" altLang="zh-CN" sz="1100" dirty="0" smtClean="0"/>
              <a:t>and</a:t>
            </a:r>
            <a:r>
              <a:rPr lang="zh-CN" altLang="en-US" sz="1100" dirty="0" smtClean="0"/>
              <a:t> </a:t>
            </a:r>
            <a:r>
              <a:rPr lang="en-US" altLang="zh-CN" sz="1100" dirty="0" smtClean="0"/>
              <a:t>qualitative</a:t>
            </a:r>
            <a:r>
              <a:rPr lang="zh-CN" altLang="en-US" sz="1100" dirty="0" smtClean="0"/>
              <a:t> </a:t>
            </a:r>
            <a:r>
              <a:rPr lang="en-US" sz="1100" dirty="0" smtClean="0"/>
              <a:t>results</a:t>
            </a:r>
          </a:p>
          <a:p>
            <a:pPr marL="171450" indent="-171450">
              <a:lnSpc>
                <a:spcPct val="150000"/>
              </a:lnSpc>
              <a:buFont typeface="Arial" panose="020B0604020202020204" pitchFamily="34" charset="0"/>
              <a:buChar char="•"/>
            </a:pPr>
            <a:r>
              <a:rPr lang="en-US" sz="1100" dirty="0" smtClean="0"/>
              <a:t>More options is better but the</a:t>
            </a:r>
            <a:r>
              <a:rPr lang="en-US" sz="1100" baseline="0" dirty="0" smtClean="0"/>
              <a:t> gap narrows as options increases</a:t>
            </a:r>
          </a:p>
          <a:p>
            <a:pPr marL="171450" indent="-171450">
              <a:lnSpc>
                <a:spcPct val="150000"/>
              </a:lnSpc>
              <a:buFont typeface="Arial" panose="020B0604020202020204" pitchFamily="34" charset="0"/>
              <a:buChar char="•"/>
            </a:pPr>
            <a:r>
              <a:rPr lang="en-US" sz="1100" baseline="0" dirty="0" smtClean="0"/>
              <a:t>Policies learned in as few as 40 episodes</a:t>
            </a:r>
            <a:endParaRPr lang="en-US" sz="1100" dirty="0" smtClean="0"/>
          </a:p>
          <a:p>
            <a:pPr marL="0" indent="0">
              <a:lnSpc>
                <a:spcPct val="150000"/>
              </a:lnSpc>
              <a:buNone/>
            </a:pPr>
            <a:r>
              <a:rPr lang="en-US" altLang="zh-CN" sz="1100" dirty="0" smtClean="0"/>
              <a:t>Pinpoint</a:t>
            </a:r>
            <a:r>
              <a:rPr lang="zh-CN" altLang="en-US" sz="1100" dirty="0" smtClean="0"/>
              <a:t> </a:t>
            </a:r>
            <a:r>
              <a:rPr lang="en-US" altLang="zh-CN" sz="1100" dirty="0" smtClean="0"/>
              <a:t>the</a:t>
            </a:r>
            <a:r>
              <a:rPr lang="zh-CN" altLang="en-US" sz="1100" dirty="0" smtClean="0"/>
              <a:t> </a:t>
            </a:r>
            <a:r>
              <a:rPr lang="en-US" altLang="zh-CN" sz="1100" dirty="0" smtClean="0"/>
              <a:t>most</a:t>
            </a:r>
            <a:r>
              <a:rPr lang="zh-CN" altLang="en-US" sz="1100" dirty="0" smtClean="0"/>
              <a:t> </a:t>
            </a:r>
            <a:r>
              <a:rPr lang="en-US" altLang="zh-CN" sz="1100" dirty="0" smtClean="0"/>
              <a:t>interesting</a:t>
            </a:r>
            <a:r>
              <a:rPr lang="zh-CN" altLang="en-US" sz="1100" dirty="0" smtClean="0"/>
              <a:t> </a:t>
            </a:r>
            <a:r>
              <a:rPr lang="en-US" altLang="zh-CN" sz="1100" dirty="0" smtClean="0"/>
              <a:t>/</a:t>
            </a:r>
            <a:r>
              <a:rPr lang="zh-CN" altLang="en-US" sz="1100" dirty="0" smtClean="0"/>
              <a:t> </a:t>
            </a:r>
            <a:r>
              <a:rPr lang="en-US" altLang="zh-CN" sz="1100" dirty="0" smtClean="0"/>
              <a:t>significant</a:t>
            </a:r>
            <a:r>
              <a:rPr lang="zh-CN" altLang="en-US" sz="1100" dirty="0" smtClean="0"/>
              <a:t> </a:t>
            </a:r>
            <a:r>
              <a:rPr lang="en-US" altLang="zh-CN" sz="1100" dirty="0" smtClean="0"/>
              <a:t>results</a:t>
            </a:r>
          </a:p>
          <a:p>
            <a:pPr marL="171450" indent="-171450">
              <a:lnSpc>
                <a:spcPct val="150000"/>
              </a:lnSpc>
              <a:buFont typeface="Arial" panose="020B0604020202020204" pitchFamily="34" charset="0"/>
              <a:buChar char="•"/>
            </a:pPr>
            <a:r>
              <a:rPr lang="en-US" sz="1100" dirty="0" smtClean="0"/>
              <a:t>Regardless of the successful</a:t>
            </a:r>
            <a:r>
              <a:rPr lang="en-US" sz="1100" baseline="0" dirty="0" smtClean="0"/>
              <a:t> trajectory, many policies over options used the red option at the end</a:t>
            </a:r>
          </a:p>
        </p:txBody>
      </p:sp>
    </p:spTree>
    <p:extLst>
      <p:ext uri="{BB962C8B-B14F-4D97-AF65-F5344CB8AC3E}">
        <p14:creationId xmlns:p14="http://schemas.microsoft.com/office/powerpoint/2010/main" val="194310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50363b13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650363b13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50000"/>
              </a:lnSpc>
              <a:buNone/>
            </a:pPr>
            <a:r>
              <a:rPr lang="en-US" altLang="zh-CN" sz="1100" dirty="0" err="1" smtClean="0"/>
              <a:t>Seaquest</a:t>
            </a:r>
            <a:r>
              <a:rPr lang="en-US" altLang="zh-CN" sz="1100" dirty="0" smtClean="0"/>
              <a:t>: destroy</a:t>
            </a:r>
            <a:r>
              <a:rPr lang="en-US" altLang="zh-CN" sz="1100" baseline="0" dirty="0" smtClean="0"/>
              <a:t> fish and rescue humans</a:t>
            </a:r>
            <a:endParaRPr lang="en-US" altLang="zh-CN" sz="1100" dirty="0" smtClean="0"/>
          </a:p>
          <a:p>
            <a:pPr marL="0" indent="0">
              <a:lnSpc>
                <a:spcPct val="150000"/>
              </a:lnSpc>
              <a:buNone/>
            </a:pPr>
            <a:r>
              <a:rPr lang="en-US" altLang="zh-CN" sz="1100" dirty="0" smtClean="0"/>
              <a:t>Present</a:t>
            </a:r>
            <a:r>
              <a:rPr lang="zh-CN" altLang="en-US" sz="1100" dirty="0" smtClean="0"/>
              <a:t> </a:t>
            </a:r>
            <a:r>
              <a:rPr lang="en-US" altLang="zh-CN" sz="1100" dirty="0" smtClean="0"/>
              <a:t>the</a:t>
            </a:r>
            <a:r>
              <a:rPr lang="zh-CN" altLang="en-US" sz="1100" dirty="0" smtClean="0"/>
              <a:t> </a:t>
            </a:r>
            <a:r>
              <a:rPr lang="en-US" altLang="zh-CN" sz="1100" dirty="0" smtClean="0"/>
              <a:t>quantitative</a:t>
            </a:r>
            <a:r>
              <a:rPr lang="zh-CN" altLang="en-US" sz="1100" dirty="0" smtClean="0"/>
              <a:t> </a:t>
            </a:r>
            <a:r>
              <a:rPr lang="en-US" altLang="zh-CN" sz="1100" dirty="0" smtClean="0"/>
              <a:t>and</a:t>
            </a:r>
            <a:r>
              <a:rPr lang="zh-CN" altLang="en-US" sz="1100" dirty="0" smtClean="0"/>
              <a:t> </a:t>
            </a:r>
            <a:r>
              <a:rPr lang="en-US" altLang="zh-CN" sz="1100" dirty="0" smtClean="0"/>
              <a:t>qualitative</a:t>
            </a:r>
            <a:r>
              <a:rPr lang="zh-CN" altLang="en-US" sz="1100" dirty="0" smtClean="0"/>
              <a:t> </a:t>
            </a:r>
            <a:r>
              <a:rPr lang="en-US" sz="1100" dirty="0" smtClean="0"/>
              <a:t>results</a:t>
            </a:r>
          </a:p>
          <a:p>
            <a:pPr marL="171450" indent="-171450">
              <a:lnSpc>
                <a:spcPct val="150000"/>
              </a:lnSpc>
              <a:buFont typeface="Arial" panose="020B0604020202020204" pitchFamily="34" charset="0"/>
              <a:buChar char="•"/>
            </a:pPr>
            <a:r>
              <a:rPr lang="en-US" altLang="zh-CN" sz="1100" dirty="0" smtClean="0"/>
              <a:t>Using a baseline in gradient</a:t>
            </a:r>
            <a:r>
              <a:rPr lang="en-US" altLang="zh-CN" sz="1100" baseline="0" dirty="0" smtClean="0"/>
              <a:t> estimators broadens the number of intra-options policies used </a:t>
            </a:r>
            <a:r>
              <a:rPr lang="en-US" altLang="zh-CN" sz="1100" baseline="0" dirty="0" smtClean="0">
                <a:sym typeface="Wingdings" panose="05000000000000000000" pitchFamily="2" charset="2"/>
              </a:rPr>
              <a:t> less deterministic</a:t>
            </a:r>
          </a:p>
          <a:p>
            <a:pPr marL="171450" indent="-171450">
              <a:lnSpc>
                <a:spcPct val="150000"/>
              </a:lnSpc>
              <a:buFont typeface="Arial" panose="020B0604020202020204" pitchFamily="34" charset="0"/>
              <a:buChar char="•"/>
            </a:pPr>
            <a:r>
              <a:rPr lang="en-US" altLang="zh-CN" sz="1100" baseline="0" dirty="0" smtClean="0">
                <a:sym typeface="Wingdings" panose="05000000000000000000" pitchFamily="2" charset="2"/>
              </a:rPr>
              <a:t>Limitation of policy gradient methods: options can become deterministic</a:t>
            </a:r>
          </a:p>
          <a:p>
            <a:pPr marL="171450" indent="-171450">
              <a:lnSpc>
                <a:spcPct val="150000"/>
              </a:lnSpc>
              <a:buFont typeface="Arial" panose="020B0604020202020204" pitchFamily="34" charset="0"/>
              <a:buChar char="•"/>
            </a:pPr>
            <a:r>
              <a:rPr lang="en-US" altLang="zh-CN" sz="1100" baseline="0" dirty="0" smtClean="0">
                <a:sym typeface="Wingdings" panose="05000000000000000000" pitchFamily="2" charset="2"/>
              </a:rPr>
              <a:t>Option-Critic outperforms DQN which was used previously in (</a:t>
            </a:r>
            <a:r>
              <a:rPr lang="en-US" altLang="zh-CN" sz="1100" baseline="0" dirty="0" err="1" smtClean="0">
                <a:sym typeface="Wingdings" panose="05000000000000000000" pitchFamily="2" charset="2"/>
              </a:rPr>
              <a:t>Mnih</a:t>
            </a:r>
            <a:r>
              <a:rPr lang="en-US" altLang="zh-CN" sz="1100" baseline="0" dirty="0" smtClean="0">
                <a:sym typeface="Wingdings" panose="05000000000000000000" pitchFamily="2" charset="2"/>
              </a:rPr>
              <a:t> et al. 2013) in 3/4 games in the same episodes but with more parameters.</a:t>
            </a:r>
            <a:endParaRPr lang="en-US" altLang="zh-CN" sz="1100" dirty="0" smtClean="0"/>
          </a:p>
          <a:p>
            <a:pPr marL="0" indent="0">
              <a:lnSpc>
                <a:spcPct val="150000"/>
              </a:lnSpc>
              <a:buNone/>
            </a:pPr>
            <a:r>
              <a:rPr lang="en-US" altLang="zh-CN" sz="1100" dirty="0" smtClean="0"/>
              <a:t>Pinpoint</a:t>
            </a:r>
            <a:r>
              <a:rPr lang="zh-CN" altLang="en-US" sz="1100" dirty="0" smtClean="0"/>
              <a:t> </a:t>
            </a:r>
            <a:r>
              <a:rPr lang="en-US" altLang="zh-CN" sz="1100" dirty="0" smtClean="0"/>
              <a:t>the</a:t>
            </a:r>
            <a:r>
              <a:rPr lang="zh-CN" altLang="en-US" sz="1100" dirty="0" smtClean="0"/>
              <a:t> </a:t>
            </a:r>
            <a:r>
              <a:rPr lang="en-US" altLang="zh-CN" sz="1100" dirty="0" smtClean="0"/>
              <a:t>most</a:t>
            </a:r>
            <a:r>
              <a:rPr lang="zh-CN" altLang="en-US" sz="1100" dirty="0" smtClean="0"/>
              <a:t> </a:t>
            </a:r>
            <a:r>
              <a:rPr lang="en-US" altLang="zh-CN" sz="1100" dirty="0" smtClean="0"/>
              <a:t>interesting</a:t>
            </a:r>
            <a:r>
              <a:rPr lang="zh-CN" altLang="en-US" sz="1100" dirty="0" smtClean="0"/>
              <a:t> </a:t>
            </a:r>
            <a:r>
              <a:rPr lang="en-US" altLang="zh-CN" sz="1100" dirty="0" smtClean="0"/>
              <a:t>/</a:t>
            </a:r>
            <a:r>
              <a:rPr lang="zh-CN" altLang="en-US" sz="1100" dirty="0" smtClean="0"/>
              <a:t> </a:t>
            </a:r>
            <a:r>
              <a:rPr lang="en-US" altLang="zh-CN" sz="1100" dirty="0" smtClean="0"/>
              <a:t>significant</a:t>
            </a:r>
            <a:r>
              <a:rPr lang="zh-CN" altLang="en-US" sz="1100" dirty="0" smtClean="0"/>
              <a:t> </a:t>
            </a:r>
            <a:r>
              <a:rPr lang="en-US" altLang="zh-CN" sz="1100" dirty="0" smtClean="0"/>
              <a:t>results</a:t>
            </a:r>
          </a:p>
          <a:p>
            <a:pPr marL="171450" indent="-171450">
              <a:lnSpc>
                <a:spcPct val="150000"/>
              </a:lnSpc>
              <a:buFont typeface="Arial" panose="020B0604020202020204" pitchFamily="34" charset="0"/>
              <a:buChar char="•"/>
            </a:pPr>
            <a:r>
              <a:rPr lang="en-US" sz="1100" dirty="0" smtClean="0"/>
              <a:t>OC learned goals of games in 200 episodes or less</a:t>
            </a:r>
          </a:p>
          <a:p>
            <a:pPr marL="171450" indent="-171450">
              <a:lnSpc>
                <a:spcPct val="150000"/>
              </a:lnSpc>
              <a:buFont typeface="Arial" panose="020B0604020202020204" pitchFamily="34" charset="0"/>
              <a:buChar char="•"/>
            </a:pPr>
            <a:r>
              <a:rPr lang="en-US" sz="1100" dirty="0" smtClean="0"/>
              <a:t>OC</a:t>
            </a:r>
            <a:r>
              <a:rPr lang="en-US" sz="1100" baseline="0" dirty="0" smtClean="0"/>
              <a:t> only needed 2 options to learn </a:t>
            </a:r>
            <a:r>
              <a:rPr lang="en-US" sz="1100" baseline="0" dirty="0" err="1" smtClean="0"/>
              <a:t>Seaquest</a:t>
            </a:r>
            <a:r>
              <a:rPr lang="en-US" sz="1100" baseline="0" dirty="0" smtClean="0"/>
              <a:t> in an intuitive way, moving just up and down </a:t>
            </a:r>
          </a:p>
          <a:p>
            <a:pPr marL="171450" indent="-171450">
              <a:lnSpc>
                <a:spcPct val="150000"/>
              </a:lnSpc>
              <a:buFont typeface="Arial" panose="020B0604020202020204" pitchFamily="34" charset="0"/>
              <a:buChar char="•"/>
            </a:pPr>
            <a:r>
              <a:rPr lang="en-US" sz="1100" baseline="0" dirty="0" smtClean="0"/>
              <a:t>DQN is good at Ms. Pacman, why couldn’t OC get there? What was its goal?</a:t>
            </a:r>
            <a:endParaRPr lang="en-US" sz="1100" dirty="0" smtClean="0"/>
          </a:p>
          <a:p>
            <a:pPr marL="171450" indent="-171450">
              <a:lnSpc>
                <a:spcPct val="150000"/>
              </a:lnSpc>
              <a:buFont typeface="Arial" panose="020B0604020202020204" pitchFamily="34" charset="0"/>
              <a:buChar char="•"/>
            </a:pPr>
            <a:endParaRPr lang="en-US" sz="1100" dirty="0" smtClean="0"/>
          </a:p>
        </p:txBody>
      </p:sp>
    </p:spTree>
    <p:extLst>
      <p:ext uri="{BB962C8B-B14F-4D97-AF65-F5344CB8AC3E}">
        <p14:creationId xmlns:p14="http://schemas.microsoft.com/office/powerpoint/2010/main" val="159070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650363b13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650363b13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50000"/>
              </a:lnSpc>
              <a:buNone/>
            </a:pPr>
            <a:r>
              <a:rPr lang="en-US" altLang="zh-CN" sz="1100" dirty="0" err="1" smtClean="0"/>
              <a:t>Seaquest</a:t>
            </a:r>
            <a:r>
              <a:rPr lang="en-US" altLang="zh-CN" sz="1100" dirty="0" smtClean="0"/>
              <a:t>: destroy</a:t>
            </a:r>
            <a:r>
              <a:rPr lang="en-US" altLang="zh-CN" sz="1100" baseline="0" dirty="0" smtClean="0"/>
              <a:t> fish and rescue humans</a:t>
            </a:r>
            <a:endParaRPr lang="en-US" altLang="zh-CN" sz="1100" dirty="0" smtClean="0"/>
          </a:p>
          <a:p>
            <a:pPr marL="0" indent="0">
              <a:lnSpc>
                <a:spcPct val="150000"/>
              </a:lnSpc>
              <a:buNone/>
            </a:pPr>
            <a:r>
              <a:rPr lang="en-US" altLang="zh-CN" sz="1100" dirty="0" smtClean="0"/>
              <a:t>Present</a:t>
            </a:r>
            <a:r>
              <a:rPr lang="zh-CN" altLang="en-US" sz="1100" dirty="0" smtClean="0"/>
              <a:t> </a:t>
            </a:r>
            <a:r>
              <a:rPr lang="en-US" altLang="zh-CN" sz="1100" dirty="0" smtClean="0"/>
              <a:t>the</a:t>
            </a:r>
            <a:r>
              <a:rPr lang="zh-CN" altLang="en-US" sz="1100" dirty="0" smtClean="0"/>
              <a:t> </a:t>
            </a:r>
            <a:r>
              <a:rPr lang="en-US" altLang="zh-CN" sz="1100" dirty="0" smtClean="0"/>
              <a:t>quantitative</a:t>
            </a:r>
            <a:r>
              <a:rPr lang="zh-CN" altLang="en-US" sz="1100" dirty="0" smtClean="0"/>
              <a:t> </a:t>
            </a:r>
            <a:r>
              <a:rPr lang="en-US" altLang="zh-CN" sz="1100" dirty="0" smtClean="0"/>
              <a:t>and</a:t>
            </a:r>
            <a:r>
              <a:rPr lang="zh-CN" altLang="en-US" sz="1100" dirty="0" smtClean="0"/>
              <a:t> </a:t>
            </a:r>
            <a:r>
              <a:rPr lang="en-US" altLang="zh-CN" sz="1100" dirty="0" smtClean="0"/>
              <a:t>qualitative</a:t>
            </a:r>
            <a:r>
              <a:rPr lang="zh-CN" altLang="en-US" sz="1100" dirty="0" smtClean="0"/>
              <a:t> </a:t>
            </a:r>
            <a:r>
              <a:rPr lang="en-US" sz="1100" dirty="0" smtClean="0"/>
              <a:t>results</a:t>
            </a:r>
          </a:p>
          <a:p>
            <a:pPr marL="171450" indent="-171450">
              <a:lnSpc>
                <a:spcPct val="150000"/>
              </a:lnSpc>
              <a:buFont typeface="Arial" panose="020B0604020202020204" pitchFamily="34" charset="0"/>
              <a:buChar char="•"/>
            </a:pPr>
            <a:r>
              <a:rPr lang="en-US" altLang="zh-CN" sz="1100" dirty="0" smtClean="0"/>
              <a:t>Using a baseline in gradient</a:t>
            </a:r>
            <a:r>
              <a:rPr lang="en-US" altLang="zh-CN" sz="1100" baseline="0" dirty="0" smtClean="0"/>
              <a:t> estimators broadens the number of intra-options policies used </a:t>
            </a:r>
            <a:r>
              <a:rPr lang="en-US" altLang="zh-CN" sz="1100" baseline="0" dirty="0" smtClean="0">
                <a:sym typeface="Wingdings" panose="05000000000000000000" pitchFamily="2" charset="2"/>
              </a:rPr>
              <a:t> less deterministic</a:t>
            </a:r>
          </a:p>
          <a:p>
            <a:pPr marL="171450" indent="-171450">
              <a:lnSpc>
                <a:spcPct val="150000"/>
              </a:lnSpc>
              <a:buFont typeface="Arial" panose="020B0604020202020204" pitchFamily="34" charset="0"/>
              <a:buChar char="•"/>
            </a:pPr>
            <a:r>
              <a:rPr lang="en-US" altLang="zh-CN" sz="1100" baseline="0" dirty="0" smtClean="0">
                <a:sym typeface="Wingdings" panose="05000000000000000000" pitchFamily="2" charset="2"/>
              </a:rPr>
              <a:t>Limitation of policy gradient methods: options can become deterministic</a:t>
            </a:r>
          </a:p>
          <a:p>
            <a:pPr marL="171450" indent="-171450">
              <a:lnSpc>
                <a:spcPct val="150000"/>
              </a:lnSpc>
              <a:buFont typeface="Arial" panose="020B0604020202020204" pitchFamily="34" charset="0"/>
              <a:buChar char="•"/>
            </a:pPr>
            <a:r>
              <a:rPr lang="en-US" altLang="zh-CN" sz="1100" baseline="0" dirty="0" smtClean="0">
                <a:sym typeface="Wingdings" panose="05000000000000000000" pitchFamily="2" charset="2"/>
              </a:rPr>
              <a:t>Option-Critic outperforms DQN which was used previously in (</a:t>
            </a:r>
            <a:r>
              <a:rPr lang="en-US" altLang="zh-CN" sz="1100" baseline="0" dirty="0" err="1" smtClean="0">
                <a:sym typeface="Wingdings" panose="05000000000000000000" pitchFamily="2" charset="2"/>
              </a:rPr>
              <a:t>Mnih</a:t>
            </a:r>
            <a:r>
              <a:rPr lang="en-US" altLang="zh-CN" sz="1100" baseline="0" dirty="0" smtClean="0">
                <a:sym typeface="Wingdings" panose="05000000000000000000" pitchFamily="2" charset="2"/>
              </a:rPr>
              <a:t> et al. 2013) in 3/4 games in the same episodes but with more parameters.</a:t>
            </a:r>
            <a:endParaRPr lang="en-US" altLang="zh-CN" sz="1100" dirty="0" smtClean="0"/>
          </a:p>
          <a:p>
            <a:pPr marL="0" indent="0">
              <a:lnSpc>
                <a:spcPct val="150000"/>
              </a:lnSpc>
              <a:buNone/>
            </a:pPr>
            <a:r>
              <a:rPr lang="en-US" altLang="zh-CN" sz="1100" dirty="0" smtClean="0"/>
              <a:t>Pinpoint</a:t>
            </a:r>
            <a:r>
              <a:rPr lang="zh-CN" altLang="en-US" sz="1100" dirty="0" smtClean="0"/>
              <a:t> </a:t>
            </a:r>
            <a:r>
              <a:rPr lang="en-US" altLang="zh-CN" sz="1100" dirty="0" smtClean="0"/>
              <a:t>the</a:t>
            </a:r>
            <a:r>
              <a:rPr lang="zh-CN" altLang="en-US" sz="1100" dirty="0" smtClean="0"/>
              <a:t> </a:t>
            </a:r>
            <a:r>
              <a:rPr lang="en-US" altLang="zh-CN" sz="1100" dirty="0" smtClean="0"/>
              <a:t>most</a:t>
            </a:r>
            <a:r>
              <a:rPr lang="zh-CN" altLang="en-US" sz="1100" dirty="0" smtClean="0"/>
              <a:t> </a:t>
            </a:r>
            <a:r>
              <a:rPr lang="en-US" altLang="zh-CN" sz="1100" dirty="0" smtClean="0"/>
              <a:t>interesting</a:t>
            </a:r>
            <a:r>
              <a:rPr lang="zh-CN" altLang="en-US" sz="1100" dirty="0" smtClean="0"/>
              <a:t> </a:t>
            </a:r>
            <a:r>
              <a:rPr lang="en-US" altLang="zh-CN" sz="1100" dirty="0" smtClean="0"/>
              <a:t>/</a:t>
            </a:r>
            <a:r>
              <a:rPr lang="zh-CN" altLang="en-US" sz="1100" dirty="0" smtClean="0"/>
              <a:t> </a:t>
            </a:r>
            <a:r>
              <a:rPr lang="en-US" altLang="zh-CN" sz="1100" dirty="0" smtClean="0"/>
              <a:t>significant</a:t>
            </a:r>
            <a:r>
              <a:rPr lang="zh-CN" altLang="en-US" sz="1100" dirty="0" smtClean="0"/>
              <a:t> </a:t>
            </a:r>
            <a:r>
              <a:rPr lang="en-US" altLang="zh-CN" sz="1100" dirty="0" smtClean="0"/>
              <a:t>results</a:t>
            </a:r>
          </a:p>
          <a:p>
            <a:pPr marL="171450" indent="-171450">
              <a:lnSpc>
                <a:spcPct val="150000"/>
              </a:lnSpc>
              <a:buFont typeface="Arial" panose="020B0604020202020204" pitchFamily="34" charset="0"/>
              <a:buChar char="•"/>
            </a:pPr>
            <a:r>
              <a:rPr lang="en-US" sz="1100" dirty="0" smtClean="0"/>
              <a:t>OC learned goals of games in 200 episodes or less</a:t>
            </a:r>
          </a:p>
          <a:p>
            <a:pPr marL="171450" indent="-171450">
              <a:lnSpc>
                <a:spcPct val="150000"/>
              </a:lnSpc>
              <a:buFont typeface="Arial" panose="020B0604020202020204" pitchFamily="34" charset="0"/>
              <a:buChar char="•"/>
            </a:pPr>
            <a:r>
              <a:rPr lang="en-US" sz="1100" dirty="0" smtClean="0"/>
              <a:t>OC</a:t>
            </a:r>
            <a:r>
              <a:rPr lang="en-US" sz="1100" baseline="0" dirty="0" smtClean="0"/>
              <a:t> only needed 2 options to learn </a:t>
            </a:r>
            <a:r>
              <a:rPr lang="en-US" sz="1100" baseline="0" dirty="0" err="1" smtClean="0"/>
              <a:t>Seaquest</a:t>
            </a:r>
            <a:r>
              <a:rPr lang="en-US" sz="1100" baseline="0" dirty="0" smtClean="0"/>
              <a:t> in an intuitive way, moving just up and down </a:t>
            </a:r>
          </a:p>
          <a:p>
            <a:pPr marL="171450" indent="-171450">
              <a:lnSpc>
                <a:spcPct val="150000"/>
              </a:lnSpc>
              <a:buFont typeface="Arial" panose="020B0604020202020204" pitchFamily="34" charset="0"/>
              <a:buChar char="•"/>
            </a:pPr>
            <a:r>
              <a:rPr lang="en-US" sz="1100" baseline="0" dirty="0" smtClean="0"/>
              <a:t>DQN is good at Ms. Pacman, why couldn’t OC get there? What was its goal?</a:t>
            </a:r>
            <a:endParaRPr lang="en-US" sz="1100" dirty="0" smtClean="0"/>
          </a:p>
          <a:p>
            <a:pPr marL="171450" indent="-171450">
              <a:lnSpc>
                <a:spcPct val="150000"/>
              </a:lnSpc>
              <a:buFont typeface="Arial" panose="020B0604020202020204" pitchFamily="34" charset="0"/>
              <a:buChar char="•"/>
            </a:pPr>
            <a:endParaRPr lang="en-US" sz="1100" dirty="0" smtClean="0"/>
          </a:p>
        </p:txBody>
      </p:sp>
    </p:spTree>
    <p:extLst>
      <p:ext uri="{BB962C8B-B14F-4D97-AF65-F5344CB8AC3E}">
        <p14:creationId xmlns:p14="http://schemas.microsoft.com/office/powerpoint/2010/main" val="3646329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5731879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65731879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934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57aedd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657aedd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3381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65731879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65731879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“If initiation sets</a:t>
            </a:r>
            <a:r>
              <a:rPr lang="en-US" baseline="0" dirty="0" smtClean="0"/>
              <a:t> are to be learned, the main constraint that needs to be added is that the options and the policy over them lead to an ergodic chain in the augmented state-option space.”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In general, it is advised to decrease the number of </a:t>
            </a:r>
            <a:r>
              <a:rPr lang="en-US" baseline="0" dirty="0" smtClean="0"/>
              <a:t>assumptions </a:t>
            </a:r>
            <a:r>
              <a:rPr lang="en-US" baseline="0" dirty="0" smtClean="0"/>
              <a:t>we are making when aiming for continual reinforcement learning so we can have more realistic </a:t>
            </a:r>
            <a:r>
              <a:rPr lang="en-US" baseline="0" dirty="0" smtClean="0"/>
              <a:t>models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err="1" smtClean="0"/>
              <a:t>Khetarpal</a:t>
            </a:r>
            <a:r>
              <a:rPr lang="en-US" sz="1100" dirty="0" smtClean="0"/>
              <a:t>, K., </a:t>
            </a:r>
            <a:r>
              <a:rPr lang="en-US" sz="1100" dirty="0" err="1" smtClean="0"/>
              <a:t>Riemer</a:t>
            </a:r>
            <a:r>
              <a:rPr lang="en-US" sz="1100" dirty="0" smtClean="0"/>
              <a:t>, M., </a:t>
            </a:r>
            <a:r>
              <a:rPr lang="en-US" sz="1100" dirty="0" err="1" smtClean="0"/>
              <a:t>Rish</a:t>
            </a:r>
            <a:r>
              <a:rPr lang="en-US" sz="1100" dirty="0" smtClean="0"/>
              <a:t>, I., &amp; </a:t>
            </a:r>
            <a:r>
              <a:rPr lang="en-US" sz="1100" dirty="0" err="1" smtClean="0"/>
              <a:t>Precup</a:t>
            </a:r>
            <a:r>
              <a:rPr lang="en-US" sz="1100" dirty="0" smtClean="0"/>
              <a:t>, D. (2020). Towards Continual Reinforcement Learning: A Review and Perspectives. </a:t>
            </a:r>
            <a:r>
              <a:rPr lang="en-US" sz="1100" i="1" dirty="0" err="1" smtClean="0"/>
              <a:t>ArXiv</a:t>
            </a:r>
            <a:r>
              <a:rPr lang="en-US" sz="1100" i="1" dirty="0" smtClean="0"/>
              <a:t>, abs/2012.13490</a:t>
            </a:r>
            <a:r>
              <a:rPr lang="en-US" sz="1100" dirty="0" smtClean="0"/>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73020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65731879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65731879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12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How can we efficiently learn a game where we are placed into a room at random? </a:t>
            </a:r>
          </a:p>
          <a:p>
            <a:pPr marL="0" lvl="0" indent="0" algn="l" rtl="0">
              <a:spcBef>
                <a:spcPts val="0"/>
              </a:spcBef>
              <a:spcAft>
                <a:spcPts val="0"/>
              </a:spcAft>
              <a:buNone/>
            </a:pPr>
            <a:r>
              <a:rPr lang="en-US" dirty="0" smtClean="0"/>
              <a:t>Should we create sub goals and optimize for each room?</a:t>
            </a:r>
            <a:r>
              <a:rPr lang="en-US" baseline="0" dirty="0" smtClean="0"/>
              <a:t> Why </a:t>
            </a:r>
            <a:r>
              <a:rPr lang="en-US" baseline="0" dirty="0" smtClean="0"/>
              <a:t>not?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Think of how a GPS navigates? It doesn’t tell you what to do each time but gives you an option (straight, turn left, turn right, stop) and terminates your option when it’s time to do the next one. Much easier to remember those directions.</a:t>
            </a:r>
            <a:endParaRPr lang="en-US" baseline="0" dirty="0" smtClean="0"/>
          </a:p>
        </p:txBody>
      </p:sp>
    </p:spTree>
    <p:extLst>
      <p:ext uri="{BB962C8B-B14F-4D97-AF65-F5344CB8AC3E}">
        <p14:creationId xmlns:p14="http://schemas.microsoft.com/office/powerpoint/2010/main" val="3442877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50363b13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650363b13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956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Discovering</a:t>
            </a:r>
            <a:r>
              <a:rPr lang="en-US" baseline="0" dirty="0" smtClean="0"/>
              <a:t> options has been outlined by (Sutton, </a:t>
            </a:r>
            <a:r>
              <a:rPr lang="en-US" baseline="0" dirty="0" err="1" smtClean="0"/>
              <a:t>Precup</a:t>
            </a:r>
            <a:r>
              <a:rPr lang="en-US" baseline="0" dirty="0" smtClean="0"/>
              <a:t>, and Sing, 1999) for some time but discovering temporal abstractions has only recently become feasible. </a:t>
            </a:r>
          </a:p>
          <a:p>
            <a:pPr marL="0" lvl="0" indent="0" algn="l" rtl="0">
              <a:spcBef>
                <a:spcPts val="0"/>
              </a:spcBef>
              <a:spcAft>
                <a:spcPts val="0"/>
              </a:spcAft>
              <a:buNone/>
            </a:pPr>
            <a:r>
              <a:rPr lang="en-US" baseline="0" dirty="0" smtClean="0"/>
              <a:t>Now we have found ways to combine policy gradient methods and options framework to leverage transfer learning to make learning multiple policies from a single task more efficient.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Previous work limitations:</a:t>
            </a:r>
          </a:p>
          <a:p>
            <a:pPr marL="171450" lvl="0" indent="-171450" algn="l" rtl="0">
              <a:spcBef>
                <a:spcPts val="0"/>
              </a:spcBef>
              <a:spcAft>
                <a:spcPts val="0"/>
              </a:spcAft>
              <a:buFont typeface="Arial" panose="020B0604020202020204" pitchFamily="34" charset="0"/>
              <a:buChar char="•"/>
            </a:pPr>
            <a:r>
              <a:rPr lang="en-US" baseline="0" dirty="0" smtClean="0"/>
              <a:t>Learning sub-goals is inefficient, slow, computationally expensive, challenging to label and define rewards and difficult to scale</a:t>
            </a:r>
          </a:p>
          <a:p>
            <a:pPr marL="171450" lvl="0" indent="-171450" algn="l" rtl="0">
              <a:spcBef>
                <a:spcPts val="0"/>
              </a:spcBef>
              <a:spcAft>
                <a:spcPts val="0"/>
              </a:spcAft>
              <a:buFont typeface="Arial" panose="020B0604020202020204" pitchFamily="34" charset="0"/>
              <a:buChar char="•"/>
            </a:pPr>
            <a:endParaRPr lang="en-US" baseline="0" dirty="0" smtClean="0"/>
          </a:p>
          <a:p>
            <a:pPr marL="0" lvl="0" indent="0" algn="l" rtl="0">
              <a:spcBef>
                <a:spcPts val="0"/>
              </a:spcBef>
              <a:spcAft>
                <a:spcPts val="0"/>
              </a:spcAft>
              <a:buFont typeface="Arial" panose="020B0604020202020204" pitchFamily="34" charset="0"/>
              <a:buNone/>
            </a:pPr>
            <a:r>
              <a:rPr lang="en-US" baseline="0" dirty="0" smtClean="0"/>
              <a:t>Key insights:</a:t>
            </a:r>
          </a:p>
          <a:p>
            <a:pPr marL="171450" lvl="0" indent="-171450" algn="l" rtl="0">
              <a:spcBef>
                <a:spcPts val="0"/>
              </a:spcBef>
              <a:spcAft>
                <a:spcPts val="0"/>
              </a:spcAft>
              <a:buFont typeface="Arial" panose="020B0604020202020204" pitchFamily="34" charset="0"/>
              <a:buChar char="•"/>
            </a:pPr>
            <a:r>
              <a:rPr lang="en-US" baseline="0" dirty="0" smtClean="0"/>
              <a:t>Can learn end-to-end options just by specifying the number of options</a:t>
            </a:r>
          </a:p>
          <a:p>
            <a:pPr marL="171450" lvl="0" indent="-171450" algn="l" rtl="0">
              <a:spcBef>
                <a:spcPts val="0"/>
              </a:spcBef>
              <a:spcAft>
                <a:spcPts val="0"/>
              </a:spcAft>
              <a:buFont typeface="Arial" panose="020B0604020202020204" pitchFamily="34" charset="0"/>
              <a:buChar char="•"/>
            </a:pPr>
            <a:r>
              <a:rPr lang="en-US" baseline="0" dirty="0" smtClean="0"/>
              <a:t>Greedy policy over options once current options terminates </a:t>
            </a:r>
          </a:p>
          <a:p>
            <a:pPr marL="171450" lvl="0" indent="-171450" algn="l" rtl="0">
              <a:spcBef>
                <a:spcPts val="0"/>
              </a:spcBef>
              <a:spcAft>
                <a:spcPts val="0"/>
              </a:spcAft>
              <a:buFont typeface="Arial" panose="020B0604020202020204" pitchFamily="34" charset="0"/>
              <a:buChar char="•"/>
            </a:pPr>
            <a:r>
              <a:rPr lang="en-US" baseline="0" dirty="0" smtClean="0"/>
              <a:t>Generalization with pseudo-rewards</a:t>
            </a:r>
          </a:p>
          <a:p>
            <a:pPr marL="171450" lvl="0" indent="-171450" algn="l" rtl="0">
              <a:spcBef>
                <a:spcPts val="0"/>
              </a:spcBef>
              <a:spcAft>
                <a:spcPts val="0"/>
              </a:spcAft>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374690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50363b1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50363b1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Discovering</a:t>
            </a:r>
            <a:r>
              <a:rPr lang="en-US" baseline="0" dirty="0" smtClean="0"/>
              <a:t> options has been outlined </a:t>
            </a:r>
            <a:r>
              <a:rPr lang="en-US" baseline="0" dirty="0" smtClean="0"/>
              <a:t>by “A Framework for Temporal Abstraction in Reinforcement Learning” </a:t>
            </a:r>
            <a:r>
              <a:rPr lang="en-US" baseline="0" dirty="0" smtClean="0"/>
              <a:t>(Sutton, </a:t>
            </a:r>
            <a:r>
              <a:rPr lang="en-US" baseline="0" dirty="0" err="1" smtClean="0"/>
              <a:t>Precup</a:t>
            </a:r>
            <a:r>
              <a:rPr lang="en-US" baseline="0" dirty="0" smtClean="0"/>
              <a:t>, and Sing, 1999) for some time but discovering temporal abstractions has only recently become feasible. </a:t>
            </a:r>
          </a:p>
          <a:p>
            <a:pPr marL="0" lvl="0" indent="0" algn="l" rtl="0">
              <a:spcBef>
                <a:spcPts val="0"/>
              </a:spcBef>
              <a:spcAft>
                <a:spcPts val="0"/>
              </a:spcAft>
              <a:buNone/>
            </a:pPr>
            <a:r>
              <a:rPr lang="en-US" baseline="0" dirty="0" smtClean="0"/>
              <a:t>Now we have found ways to combine policy gradient methods and options framework to leverage transfer learning to make learning multiple policies from a single task more efficient.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Previous work limitations:</a:t>
            </a:r>
          </a:p>
          <a:p>
            <a:pPr marL="171450" lvl="0" indent="-171450" algn="l" rtl="0">
              <a:spcBef>
                <a:spcPts val="0"/>
              </a:spcBef>
              <a:spcAft>
                <a:spcPts val="0"/>
              </a:spcAft>
              <a:buFont typeface="Arial" panose="020B0604020202020204" pitchFamily="34" charset="0"/>
              <a:buChar char="•"/>
            </a:pPr>
            <a:r>
              <a:rPr lang="en-US" baseline="0" dirty="0" smtClean="0"/>
              <a:t>Learning sub-goals is inefficient, slow, computationally expensive, challenging to label and define rewards and difficult to scale</a:t>
            </a:r>
          </a:p>
          <a:p>
            <a:pPr marL="171450" lvl="0" indent="-171450" algn="l" rtl="0">
              <a:spcBef>
                <a:spcPts val="0"/>
              </a:spcBef>
              <a:spcAft>
                <a:spcPts val="0"/>
              </a:spcAft>
              <a:buFont typeface="Arial" panose="020B0604020202020204" pitchFamily="34" charset="0"/>
              <a:buChar char="•"/>
            </a:pPr>
            <a:endParaRPr lang="en-US" baseline="0" dirty="0" smtClean="0"/>
          </a:p>
          <a:p>
            <a:pPr marL="0" lvl="0" indent="0" algn="l" rtl="0">
              <a:spcBef>
                <a:spcPts val="0"/>
              </a:spcBef>
              <a:spcAft>
                <a:spcPts val="0"/>
              </a:spcAft>
              <a:buFont typeface="Arial" panose="020B0604020202020204" pitchFamily="34" charset="0"/>
              <a:buNone/>
            </a:pPr>
            <a:r>
              <a:rPr lang="en-US" baseline="0" dirty="0" smtClean="0"/>
              <a:t>Key insights:</a:t>
            </a:r>
          </a:p>
          <a:p>
            <a:pPr marL="171450" lvl="0" indent="-171450" algn="l" rtl="0">
              <a:spcBef>
                <a:spcPts val="0"/>
              </a:spcBef>
              <a:spcAft>
                <a:spcPts val="0"/>
              </a:spcAft>
              <a:buFont typeface="Arial" panose="020B0604020202020204" pitchFamily="34" charset="0"/>
              <a:buChar char="•"/>
            </a:pPr>
            <a:r>
              <a:rPr lang="en-US" baseline="0" dirty="0" smtClean="0"/>
              <a:t>Can learn end-to-end options just by specifying the number of options</a:t>
            </a:r>
          </a:p>
          <a:p>
            <a:pPr marL="171450" lvl="0" indent="-171450" algn="l" rtl="0">
              <a:spcBef>
                <a:spcPts val="0"/>
              </a:spcBef>
              <a:spcAft>
                <a:spcPts val="0"/>
              </a:spcAft>
              <a:buFont typeface="Arial" panose="020B0604020202020204" pitchFamily="34" charset="0"/>
              <a:buChar char="•"/>
            </a:pPr>
            <a:r>
              <a:rPr lang="en-US" baseline="0" dirty="0" smtClean="0"/>
              <a:t>Greedy policy over options once current options terminates </a:t>
            </a:r>
          </a:p>
          <a:p>
            <a:pPr marL="171450" lvl="0" indent="-171450" algn="l" rtl="0">
              <a:spcBef>
                <a:spcPts val="0"/>
              </a:spcBef>
              <a:spcAft>
                <a:spcPts val="0"/>
              </a:spcAft>
              <a:buFont typeface="Arial" panose="020B0604020202020204" pitchFamily="34" charset="0"/>
              <a:buChar char="•"/>
            </a:pPr>
            <a:r>
              <a:rPr lang="en-US" baseline="0" dirty="0" smtClean="0"/>
              <a:t>Generalization with pseudo-rewards</a:t>
            </a:r>
          </a:p>
          <a:p>
            <a:pPr marL="171450" lvl="0" indent="-171450" algn="l" rtl="0">
              <a:spcBef>
                <a:spcPts val="0"/>
              </a:spcBef>
              <a:spcAft>
                <a:spcPts val="0"/>
              </a:spcAft>
              <a:buFont typeface="Arial" panose="020B0604020202020204" pitchFamily="34" charset="0"/>
              <a:buChar char="•"/>
            </a:pPr>
            <a:endParaRPr lang="en-US" baseline="0" dirty="0" smtClean="0"/>
          </a:p>
        </p:txBody>
      </p:sp>
    </p:spTree>
    <p:extLst>
      <p:ext uri="{BB962C8B-B14F-4D97-AF65-F5344CB8AC3E}">
        <p14:creationId xmlns:p14="http://schemas.microsoft.com/office/powerpoint/2010/main" val="100973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65828a4d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65828a4d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Intra-Option Policy Gradient Theorem</a:t>
            </a:r>
            <a:endParaRPr dirty="0"/>
          </a:p>
        </p:txBody>
      </p:sp>
    </p:spTree>
    <p:extLst>
      <p:ext uri="{BB962C8B-B14F-4D97-AF65-F5344CB8AC3E}">
        <p14:creationId xmlns:p14="http://schemas.microsoft.com/office/powerpoint/2010/main" val="124192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65828a4d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65828a4d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Assumptions:</a:t>
            </a:r>
          </a:p>
          <a:p>
            <a:pPr marL="171450" lvl="0" indent="-171450" algn="l" rtl="0">
              <a:spcBef>
                <a:spcPts val="0"/>
              </a:spcBef>
              <a:spcAft>
                <a:spcPts val="0"/>
              </a:spcAft>
              <a:buFontTx/>
              <a:buChar char="-"/>
            </a:pPr>
            <a:r>
              <a:rPr lang="en-US" baseline="0" dirty="0" smtClean="0"/>
              <a:t>Discrete state and action states: can be extended to continuous environments</a:t>
            </a:r>
          </a:p>
          <a:p>
            <a:pPr marL="171450" lvl="0" indent="-171450" algn="l" rtl="0">
              <a:spcBef>
                <a:spcPts val="0"/>
              </a:spcBef>
              <a:spcAft>
                <a:spcPts val="0"/>
              </a:spcAft>
              <a:buFontTx/>
              <a:buChar char="-"/>
            </a:pPr>
            <a:r>
              <a:rPr lang="en-US" baseline="0" dirty="0" smtClean="0"/>
              <a:t>Stochastic and differentiable</a:t>
            </a:r>
          </a:p>
          <a:p>
            <a:pPr marL="171450" lvl="0" indent="-171450" algn="l" rtl="0">
              <a:spcBef>
                <a:spcPts val="0"/>
              </a:spcBef>
              <a:spcAft>
                <a:spcPts val="0"/>
              </a:spcAft>
              <a:buFontTx/>
              <a:buChar char="-"/>
            </a:pPr>
            <a:r>
              <a:rPr lang="en-US" baseline="0" dirty="0" smtClean="0"/>
              <a:t>All options apply everywhere: can learn initiation sets but most be able to get from every state to every other state without exception.</a:t>
            </a:r>
          </a:p>
          <a:p>
            <a:pPr marL="628650" lvl="1" indent="-171450" algn="l" rtl="0">
              <a:spcBef>
                <a:spcPts val="0"/>
              </a:spcBef>
              <a:spcAft>
                <a:spcPts val="0"/>
              </a:spcAft>
              <a:buFontTx/>
              <a:buChar char="-"/>
            </a:pPr>
            <a:r>
              <a:rPr lang="en-US" baseline="0" dirty="0" smtClean="0"/>
              <a:t>This is called an ergodic Markov Chain</a:t>
            </a:r>
            <a:endParaRPr dirty="0"/>
          </a:p>
        </p:txBody>
      </p:sp>
    </p:spTree>
    <p:extLst>
      <p:ext uri="{BB962C8B-B14F-4D97-AF65-F5344CB8AC3E}">
        <p14:creationId xmlns:p14="http://schemas.microsoft.com/office/powerpoint/2010/main" val="295822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65828a4d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65828a4d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087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lang="en-US" sz="1100" b="1" dirty="0" smtClean="0"/>
              <a:t>Built on gradient-based approach</a:t>
            </a:r>
            <a:r>
              <a:rPr lang="en-US" sz="1100" b="0" dirty="0" smtClean="0"/>
              <a:t>:</a:t>
            </a:r>
            <a:endParaRPr lang="en-US" sz="1100" dirty="0" smtClean="0"/>
          </a:p>
          <a:p>
            <a:pPr marL="0" indent="0">
              <a:lnSpc>
                <a:spcPct val="150000"/>
              </a:lnSpc>
              <a:buNone/>
            </a:pPr>
            <a:r>
              <a:rPr lang="en-US" sz="1100" dirty="0" err="1" smtClean="0"/>
              <a:t>Comanici</a:t>
            </a:r>
            <a:r>
              <a:rPr lang="en-US" sz="1100" dirty="0" smtClean="0"/>
              <a:t> and </a:t>
            </a:r>
            <a:r>
              <a:rPr lang="en-US" sz="1100" dirty="0" err="1" smtClean="0"/>
              <a:t>Precup</a:t>
            </a:r>
            <a:r>
              <a:rPr lang="en-US" sz="1100" dirty="0" smtClean="0"/>
              <a:t>, 2010: improve termination function only using gradients. Not policies</a:t>
            </a:r>
          </a:p>
          <a:p>
            <a:pPr marL="0" indent="0">
              <a:lnSpc>
                <a:spcPct val="150000"/>
              </a:lnSpc>
              <a:buNone/>
            </a:pPr>
            <a:r>
              <a:rPr lang="en-US" sz="1100" dirty="0" smtClean="0"/>
              <a:t>Levy and </a:t>
            </a:r>
            <a:r>
              <a:rPr lang="en-US" sz="1100" dirty="0" err="1" smtClean="0"/>
              <a:t>Shimkin</a:t>
            </a:r>
            <a:r>
              <a:rPr lang="en-US" sz="1100" dirty="0" smtClean="0"/>
              <a:t>, 2011: state action space explicitly and incorporated stopping events (waste of space) </a:t>
            </a:r>
          </a:p>
          <a:p>
            <a:pPr marL="0" indent="0">
              <a:lnSpc>
                <a:spcPct val="150000"/>
              </a:lnSpc>
              <a:buNone/>
            </a:pPr>
            <a:r>
              <a:rPr lang="en-US" sz="1100" dirty="0" smtClean="0"/>
              <a:t>Silver and </a:t>
            </a:r>
            <a:r>
              <a:rPr lang="en-US" sz="1100" dirty="0" err="1" smtClean="0"/>
              <a:t>Ciosek</a:t>
            </a:r>
            <a:r>
              <a:rPr lang="en-US" sz="1100" dirty="0" smtClean="0"/>
              <a:t>, 2012: chained together temporal sequences using compositionality (but doesn’t use gradient methods)</a:t>
            </a:r>
          </a:p>
          <a:p>
            <a:pPr marL="0" indent="0">
              <a:lnSpc>
                <a:spcPct val="150000"/>
              </a:lnSpc>
              <a:buNone/>
            </a:pPr>
            <a:r>
              <a:rPr lang="en-US" sz="1100" dirty="0" err="1" smtClean="0"/>
              <a:t>Sorg</a:t>
            </a:r>
            <a:r>
              <a:rPr lang="en-US" sz="1100" dirty="0" smtClean="0"/>
              <a:t> and Sing, 2010: same as previous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sz="1100" dirty="0" smtClean="0"/>
              <a:t>Our approach uses Bellman equations and compositionality in conjunction with policy gradient methods</a:t>
            </a:r>
            <a:endParaRPr dirty="0"/>
          </a:p>
        </p:txBody>
      </p:sp>
    </p:spTree>
    <p:extLst>
      <p:ext uri="{BB962C8B-B14F-4D97-AF65-F5344CB8AC3E}">
        <p14:creationId xmlns:p14="http://schemas.microsoft.com/office/powerpoint/2010/main" val="877145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650363b13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650363b1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50000"/>
              </a:lnSpc>
              <a:buNone/>
            </a:pPr>
            <a:r>
              <a:rPr lang="en-US" sz="1100" b="1" dirty="0" smtClean="0"/>
              <a:t>Focus on option discovery:</a:t>
            </a:r>
            <a:endParaRPr lang="en-US" sz="1100" dirty="0" smtClean="0"/>
          </a:p>
          <a:p>
            <a:pPr marL="0" indent="0">
              <a:lnSpc>
                <a:spcPct val="150000"/>
              </a:lnSpc>
              <a:buNone/>
            </a:pPr>
            <a:r>
              <a:rPr lang="en-US" sz="1100" dirty="0" smtClean="0"/>
              <a:t>Daniel et al. 2016: using EM to learn optimal options with</a:t>
            </a:r>
            <a:r>
              <a:rPr lang="en-US" sz="1100" baseline="0" dirty="0" smtClean="0"/>
              <a:t> </a:t>
            </a:r>
            <a:r>
              <a:rPr lang="en-US" sz="1100" dirty="0" smtClean="0"/>
              <a:t>termination functions as hidden variables</a:t>
            </a:r>
          </a:p>
          <a:p>
            <a:pPr marL="0" indent="0">
              <a:lnSpc>
                <a:spcPct val="150000"/>
              </a:lnSpc>
              <a:buNone/>
            </a:pPr>
            <a:r>
              <a:rPr lang="en-US" sz="1100" dirty="0" err="1" smtClean="0"/>
              <a:t>Vezhnevets</a:t>
            </a:r>
            <a:r>
              <a:rPr lang="en-US" sz="1100" dirty="0" smtClean="0"/>
              <a:t> et al. 2016: open-loop intra-option policies / macro actions. Map of states to action sequences</a:t>
            </a:r>
          </a:p>
          <a:p>
            <a:pPr marL="0" indent="0">
              <a:lnSpc>
                <a:spcPct val="150000"/>
              </a:lnSpc>
              <a:buNone/>
            </a:pPr>
            <a:r>
              <a:rPr lang="en-US" sz="1100" dirty="0" smtClean="0"/>
              <a:t>Mankowitz, Mann, and </a:t>
            </a:r>
            <a:r>
              <a:rPr lang="en-US" sz="1100" dirty="0" err="1" smtClean="0"/>
              <a:t>Mannor</a:t>
            </a:r>
            <a:r>
              <a:rPr lang="en-US" sz="1100" dirty="0" smtClean="0"/>
              <a:t>, 2016: restricted structure for initiation sets and termination functions</a:t>
            </a:r>
          </a:p>
          <a:p>
            <a:pPr marL="0" indent="0">
              <a:lnSpc>
                <a:spcPct val="150000"/>
              </a:lnSpc>
              <a:buNone/>
            </a:pPr>
            <a:r>
              <a:rPr lang="en-US" sz="1100" dirty="0" smtClean="0"/>
              <a:t>Kulkarni et al. 2016: Used DQN with intrinsic and extrinsic rewards with </a:t>
            </a:r>
            <a:r>
              <a:rPr lang="en-US" sz="1100" dirty="0" err="1" smtClean="0"/>
              <a:t>subgoals</a:t>
            </a:r>
            <a:r>
              <a:rPr lang="en-US" sz="1100" dirty="0" smtClean="0"/>
              <a:t> given as inputs </a:t>
            </a:r>
          </a:p>
          <a:p>
            <a:pPr marL="0" indent="0">
              <a:lnSpc>
                <a:spcPct val="150000"/>
              </a:lnSpc>
              <a:buNone/>
            </a:pPr>
            <a:r>
              <a:rPr lang="en-US" sz="1100" dirty="0" smtClean="0"/>
              <a:t>Our solution uses closed-loop policies and is better since it gets sensory feedback and more general</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03543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1113974"/>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2" name="Google Shape;12;p2"/>
          <p:cNvSpPr txBox="1">
            <a:spLocks noGrp="1"/>
          </p:cNvSpPr>
          <p:nvPr>
            <p:ph type="subTitle" idx="1"/>
          </p:nvPr>
        </p:nvSpPr>
        <p:spPr>
          <a:xfrm>
            <a:off x="311700" y="3203524"/>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 name="Rectangle 5">
            <a:extLst>
              <a:ext uri="{FF2B5EF4-FFF2-40B4-BE49-F238E27FC236}">
                <a16:creationId xmlns="" xmlns:a16="http://schemas.microsoft.com/office/drawing/2014/main" id="{745312D7-EF36-E04D-B8E5-81C886F60AE6}"/>
              </a:ext>
            </a:extLst>
          </p:cNvPr>
          <p:cNvSpPr/>
          <p:nvPr userDrawn="1"/>
        </p:nvSpPr>
        <p:spPr>
          <a:xfrm>
            <a:off x="0" y="0"/>
            <a:ext cx="9144000" cy="556260"/>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 xmlns:a16="http://schemas.microsoft.com/office/drawing/2014/main" id="{C657D114-3E87-4343-85AF-5E20BB19E1B4}"/>
              </a:ext>
            </a:extLst>
          </p:cNvPr>
          <p:cNvPicPr>
            <a:picLocks noChangeAspect="1"/>
          </p:cNvPicPr>
          <p:nvPr userDrawn="1"/>
        </p:nvPicPr>
        <p:blipFill>
          <a:blip r:embed="rId2"/>
          <a:stretch>
            <a:fillRect/>
          </a:stretch>
        </p:blipFill>
        <p:spPr>
          <a:xfrm>
            <a:off x="7533961" y="85848"/>
            <a:ext cx="1648139" cy="384565"/>
          </a:xfrm>
          <a:prstGeom prst="rect">
            <a:avLst/>
          </a:prstGeom>
        </p:spPr>
      </p:pic>
      <p:pic>
        <p:nvPicPr>
          <p:cNvPr id="4" name="Picture 3">
            <a:extLst>
              <a:ext uri="{FF2B5EF4-FFF2-40B4-BE49-F238E27FC236}">
                <a16:creationId xmlns="" xmlns:a16="http://schemas.microsoft.com/office/drawing/2014/main" id="{3CA44762-B609-5446-A3BD-BE21D5A2AC82}"/>
              </a:ext>
            </a:extLst>
          </p:cNvPr>
          <p:cNvPicPr>
            <a:picLocks noChangeAspect="1"/>
          </p:cNvPicPr>
          <p:nvPr userDrawn="1"/>
        </p:nvPicPr>
        <p:blipFill>
          <a:blip r:embed="rId3"/>
          <a:stretch>
            <a:fillRect/>
          </a:stretch>
        </p:blipFill>
        <p:spPr>
          <a:xfrm>
            <a:off x="134620" y="86106"/>
            <a:ext cx="2286000" cy="3840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7"/>
        <p:cNvGrpSpPr/>
        <p:nvPr/>
      </p:nvGrpSpPr>
      <p:grpSpPr>
        <a:xfrm>
          <a:off x="0" y="0"/>
          <a:ext cx="0" cy="0"/>
          <a:chOff x="0" y="0"/>
          <a:chExt cx="0" cy="0"/>
        </a:xfrm>
      </p:grpSpPr>
      <p:sp>
        <p:nvSpPr>
          <p:cNvPr id="20" name="Google Shape;20;p4"/>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7;p1">
            <a:extLst>
              <a:ext uri="{FF2B5EF4-FFF2-40B4-BE49-F238E27FC236}">
                <a16:creationId xmlns="" xmlns:a16="http://schemas.microsoft.com/office/drawing/2014/main" id="{B67F9ACC-D9F3-5E4E-AFF8-FC95799826EC}"/>
              </a:ext>
            </a:extLst>
          </p:cNvPr>
          <p:cNvSpPr txBox="1">
            <a:spLocks noGrp="1"/>
          </p:cNvSpPr>
          <p:nvPr>
            <p:ph type="title"/>
          </p:nvPr>
        </p:nvSpPr>
        <p:spPr>
          <a:xfrm>
            <a:off x="311700" y="285151"/>
            <a:ext cx="8520600" cy="84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6" name="Google Shape;8;p1">
            <a:extLst>
              <a:ext uri="{FF2B5EF4-FFF2-40B4-BE49-F238E27FC236}">
                <a16:creationId xmlns="" xmlns:a16="http://schemas.microsoft.com/office/drawing/2014/main" id="{A1E79E83-3ED3-5E48-8AAF-2B8109B4D548}"/>
              </a:ext>
            </a:extLst>
          </p:cNvPr>
          <p:cNvSpPr txBox="1">
            <a:spLocks noGrp="1"/>
          </p:cNvSpPr>
          <p:nvPr>
            <p:ph idx="1"/>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0"/>
            <a:ext cx="8520600" cy="845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26"/>
        <p:cNvGrpSpPr/>
        <p:nvPr/>
      </p:nvGrpSpPr>
      <p:grpSpPr>
        <a:xfrm>
          <a:off x="0" y="0"/>
          <a:ext cx="0" cy="0"/>
          <a:chOff x="0" y="0"/>
          <a:chExt cx="0" cy="0"/>
        </a:xfrm>
      </p:grpSpPr>
      <p:sp>
        <p:nvSpPr>
          <p:cNvPr id="28" name="Google Shape;28;p6"/>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 name="Google Shape;7;p1">
            <a:extLst>
              <a:ext uri="{FF2B5EF4-FFF2-40B4-BE49-F238E27FC236}">
                <a16:creationId xmlns="" xmlns:a16="http://schemas.microsoft.com/office/drawing/2014/main" id="{B12479EA-5A42-1848-895E-9759E78A9C7B}"/>
              </a:ext>
            </a:extLst>
          </p:cNvPr>
          <p:cNvSpPr txBox="1">
            <a:spLocks noGrp="1"/>
          </p:cNvSpPr>
          <p:nvPr>
            <p:ph type="title"/>
          </p:nvPr>
        </p:nvSpPr>
        <p:spPr>
          <a:xfrm>
            <a:off x="311700" y="285151"/>
            <a:ext cx="8520600" cy="84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10" name="Rectangle 9">
            <a:extLst>
              <a:ext uri="{FF2B5EF4-FFF2-40B4-BE49-F238E27FC236}">
                <a16:creationId xmlns="" xmlns:a16="http://schemas.microsoft.com/office/drawing/2014/main" id="{DE6B3E30-2414-9C46-A30F-A260E40A9AF8}"/>
              </a:ext>
            </a:extLst>
          </p:cNvPr>
          <p:cNvSpPr/>
          <p:nvPr userDrawn="1"/>
        </p:nvSpPr>
        <p:spPr>
          <a:xfrm>
            <a:off x="0" y="4844398"/>
            <a:ext cx="9144000" cy="299102"/>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Google Shape;7;p1"/>
          <p:cNvSpPr txBox="1">
            <a:spLocks noGrp="1"/>
          </p:cNvSpPr>
          <p:nvPr>
            <p:ph type="title"/>
          </p:nvPr>
        </p:nvSpPr>
        <p:spPr>
          <a:xfrm>
            <a:off x="311700" y="285151"/>
            <a:ext cx="8520600" cy="84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8" name="Google Shape;8;p1"/>
          <p:cNvSpPr txBox="1">
            <a:spLocks noGrp="1"/>
          </p:cNvSpPr>
          <p:nvPr>
            <p:ph type="body" idx="1"/>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9" name="Google Shape;9;p1"/>
          <p:cNvSpPr txBox="1">
            <a:spLocks noGrp="1"/>
          </p:cNvSpPr>
          <p:nvPr>
            <p:ph type="sldNum" idx="12"/>
          </p:nvPr>
        </p:nvSpPr>
        <p:spPr>
          <a:xfrm>
            <a:off x="8595300" y="4844398"/>
            <a:ext cx="548700" cy="299100"/>
          </a:xfrm>
          <a:prstGeom prst="rect">
            <a:avLst/>
          </a:prstGeom>
          <a:noFill/>
          <a:ln>
            <a:noFill/>
          </a:ln>
        </p:spPr>
        <p:txBody>
          <a:bodyPr spcFirstLastPara="1" wrap="square" lIns="91425" tIns="91425" rIns="91425" bIns="91425" anchor="ctr" anchorCtr="0">
            <a:noAutofit/>
          </a:bodyPr>
          <a:lstStyle>
            <a:lvl1pPr lvl="0" algn="r">
              <a:buNone/>
              <a:defRPr sz="1000">
                <a:solidFill>
                  <a:srgbClr val="FFFFFF"/>
                </a:solidFill>
              </a:defRPr>
            </a:lvl1pPr>
            <a:lvl2pPr lvl="1" algn="r">
              <a:buNone/>
              <a:defRPr sz="1000">
                <a:solidFill>
                  <a:srgbClr val="FFFFFF"/>
                </a:solidFill>
              </a:defRPr>
            </a:lvl2pPr>
            <a:lvl3pPr lvl="2" algn="r">
              <a:buNone/>
              <a:defRPr sz="1000">
                <a:solidFill>
                  <a:srgbClr val="FFFFFF"/>
                </a:solidFill>
              </a:defRPr>
            </a:lvl3pPr>
            <a:lvl4pPr lvl="3" algn="r">
              <a:buNone/>
              <a:defRPr sz="1000">
                <a:solidFill>
                  <a:srgbClr val="FFFFFF"/>
                </a:solidFill>
              </a:defRPr>
            </a:lvl4pPr>
            <a:lvl5pPr lvl="4" algn="r">
              <a:buNone/>
              <a:defRPr sz="1000">
                <a:solidFill>
                  <a:srgbClr val="FFFFFF"/>
                </a:solidFill>
              </a:defRPr>
            </a:lvl5pPr>
            <a:lvl6pPr lvl="5" algn="r">
              <a:buNone/>
              <a:defRPr sz="1000">
                <a:solidFill>
                  <a:srgbClr val="FFFFFF"/>
                </a:solidFill>
              </a:defRPr>
            </a:lvl6pPr>
            <a:lvl7pPr lvl="6" algn="r">
              <a:buNone/>
              <a:defRPr sz="1000">
                <a:solidFill>
                  <a:srgbClr val="FFFFFF"/>
                </a:solidFill>
              </a:defRPr>
            </a:lvl7pPr>
            <a:lvl8pPr lvl="7" algn="r">
              <a:buNone/>
              <a:defRPr sz="1000">
                <a:solidFill>
                  <a:srgbClr val="FFFFFF"/>
                </a:solidFill>
              </a:defRPr>
            </a:lvl8pPr>
            <a:lvl9pPr lvl="8" algn="r">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11" name="TextBox 10">
            <a:extLst>
              <a:ext uri="{FF2B5EF4-FFF2-40B4-BE49-F238E27FC236}">
                <a16:creationId xmlns="" xmlns:a16="http://schemas.microsoft.com/office/drawing/2014/main" id="{302976EC-E863-7843-A787-9F205F0854EF}"/>
              </a:ext>
            </a:extLst>
          </p:cNvPr>
          <p:cNvSpPr txBox="1"/>
          <p:nvPr userDrawn="1"/>
        </p:nvSpPr>
        <p:spPr>
          <a:xfrm>
            <a:off x="0" y="4870839"/>
            <a:ext cx="2233304" cy="246221"/>
          </a:xfrm>
          <a:prstGeom prst="rect">
            <a:avLst/>
          </a:prstGeom>
          <a:noFill/>
        </p:spPr>
        <p:txBody>
          <a:bodyPr wrap="none" rtlCol="0">
            <a:spAutoFit/>
          </a:bodyPr>
          <a:lstStyle/>
          <a:p>
            <a:r>
              <a:rPr lang="en-US" altLang="zh-CN"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CS391R:</a:t>
            </a:r>
            <a:r>
              <a:rPr lang="zh-CN" altLang="en-US" sz="1000" dirty="0">
                <a:solidFill>
                  <a:schemeClr val="bg1"/>
                </a:solidFill>
                <a:latin typeface="Helvetica Neue" panose="02000503000000020004" pitchFamily="2" charset="0"/>
                <a:cs typeface="Helvetica Neue" panose="02000503000000020004" pitchFamily="2" charset="0"/>
              </a:rPr>
              <a:t> </a:t>
            </a:r>
            <a:r>
              <a:rPr lang="en-US" altLang="zh-CN"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Robot</a:t>
            </a:r>
            <a:r>
              <a:rPr lang="zh-CN" altLang="en-US" sz="1000" dirty="0">
                <a:solidFill>
                  <a:schemeClr val="bg1"/>
                </a:solidFill>
                <a:latin typeface="Helvetica Neue" panose="02000503000000020004" pitchFamily="2" charset="0"/>
                <a:cs typeface="Helvetica Neue" panose="02000503000000020004" pitchFamily="2" charset="0"/>
              </a:rPr>
              <a:t> </a:t>
            </a:r>
            <a:r>
              <a:rPr lang="en-US" altLang="zh-CN"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Learning</a:t>
            </a:r>
            <a:r>
              <a:rPr lang="zh-CN" altLang="en-US" sz="1000" dirty="0">
                <a:solidFill>
                  <a:schemeClr val="bg1"/>
                </a:solidFill>
                <a:latin typeface="Helvetica Neue" panose="02000503000000020004" pitchFamily="2" charset="0"/>
                <a:cs typeface="Helvetica Neue" panose="02000503000000020004" pitchFamily="2" charset="0"/>
              </a:rPr>
              <a:t> </a:t>
            </a:r>
            <a:r>
              <a:rPr lang="en-US" altLang="zh-CN"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(Fall</a:t>
            </a:r>
            <a:r>
              <a:rPr lang="zh-CN" altLang="en-US" sz="1000" dirty="0">
                <a:solidFill>
                  <a:schemeClr val="bg1"/>
                </a:solidFill>
                <a:latin typeface="Helvetica Neue" panose="02000503000000020004" pitchFamily="2" charset="0"/>
                <a:cs typeface="Helvetica Neue" panose="02000503000000020004" pitchFamily="2" charset="0"/>
              </a:rPr>
              <a:t> </a:t>
            </a:r>
            <a:r>
              <a:rPr lang="en-US" altLang="zh-CN" sz="100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2021)</a:t>
            </a:r>
            <a:endPar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0" y="1469744"/>
            <a:ext cx="8520600" cy="1268848"/>
          </a:xfrm>
          <a:prstGeom prst="rect">
            <a:avLst/>
          </a:prstGeom>
        </p:spPr>
        <p:txBody>
          <a:bodyPr spcFirstLastPara="1" wrap="square" lIns="91425" tIns="91425" rIns="91425" bIns="91425" anchor="b" anchorCtr="0">
            <a:noAutofit/>
          </a:bodyPr>
          <a:lstStyle/>
          <a:p>
            <a:pPr lvl="0"/>
            <a:r>
              <a:rPr lang="en" sz="3600" dirty="0" smtClean="0"/>
              <a:t>The Option-Critic Architecture</a:t>
            </a:r>
            <a:br>
              <a:rPr lang="en" sz="3600" dirty="0" smtClean="0"/>
            </a:br>
            <a:r>
              <a:rPr lang="en" sz="2000" dirty="0" smtClean="0"/>
              <a:t>Authors: Pierre-Luc Bacon, Jean Harb, Doina Precup</a:t>
            </a:r>
            <a:br>
              <a:rPr lang="en" sz="2000" dirty="0" smtClean="0"/>
            </a:br>
            <a:r>
              <a:rPr lang="en-US" sz="2000" dirty="0"/>
              <a:t>AAAI Conference on Artificial Intelligence (2017)</a:t>
            </a:r>
          </a:p>
        </p:txBody>
      </p:sp>
      <p:sp>
        <p:nvSpPr>
          <p:cNvPr id="56" name="Google Shape;56;p13"/>
          <p:cNvSpPr txBox="1">
            <a:spLocks noGrp="1"/>
          </p:cNvSpPr>
          <p:nvPr>
            <p:ph type="sldNum" idx="12"/>
          </p:nvPr>
        </p:nvSpPr>
        <p:spPr>
          <a:xfrm>
            <a:off x="8595300" y="4844398"/>
            <a:ext cx="548700" cy="299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57" name="Google Shape;57;p13"/>
          <p:cNvSpPr txBox="1"/>
          <p:nvPr/>
        </p:nvSpPr>
        <p:spPr>
          <a:xfrm>
            <a:off x="311700" y="2799493"/>
            <a:ext cx="8520600" cy="55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zh-CN" sz="2000" dirty="0">
                <a:solidFill>
                  <a:srgbClr val="595959"/>
                </a:solidFill>
              </a:rPr>
              <a:t>Presenter:</a:t>
            </a:r>
            <a:r>
              <a:rPr lang="zh-CN" altLang="en-US" sz="2000" dirty="0">
                <a:solidFill>
                  <a:srgbClr val="595959"/>
                </a:solidFill>
              </a:rPr>
              <a:t> </a:t>
            </a:r>
            <a:r>
              <a:rPr lang="en" altLang="zh-CN" sz="2000" dirty="0" smtClean="0">
                <a:solidFill>
                  <a:srgbClr val="595959"/>
                </a:solidFill>
              </a:rPr>
              <a:t>Kyle Soares</a:t>
            </a:r>
            <a:endParaRPr sz="2000" dirty="0">
              <a:solidFill>
                <a:srgbClr val="595959"/>
              </a:solidFill>
            </a:endParaRPr>
          </a:p>
        </p:txBody>
      </p:sp>
      <p:sp>
        <p:nvSpPr>
          <p:cNvPr id="59" name="Google Shape;59;p13"/>
          <p:cNvSpPr txBox="1"/>
          <p:nvPr/>
        </p:nvSpPr>
        <p:spPr>
          <a:xfrm>
            <a:off x="311700" y="3484595"/>
            <a:ext cx="8520600" cy="61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solidFill>
                  <a:srgbClr val="595959"/>
                </a:solidFill>
              </a:rPr>
              <a:t>10/20/2022</a:t>
            </a:r>
            <a:endParaRPr sz="2000" dirty="0">
              <a:solidFill>
                <a:srgbClr val="59595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99" name="Google Shape;99;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smtClean="0"/>
              <a:t>Option-Critic Architecture</a:t>
            </a:r>
            <a:endParaRPr dirty="0"/>
          </a:p>
        </p:txBody>
      </p:sp>
      <p:grpSp>
        <p:nvGrpSpPr>
          <p:cNvPr id="4" name="Group 3"/>
          <p:cNvGrpSpPr/>
          <p:nvPr/>
        </p:nvGrpSpPr>
        <p:grpSpPr>
          <a:xfrm>
            <a:off x="694147" y="1130851"/>
            <a:ext cx="7491547" cy="3441871"/>
            <a:chOff x="976813" y="1130851"/>
            <a:chExt cx="7491547" cy="3441871"/>
          </a:xfrm>
        </p:grpSpPr>
        <p:pic>
          <p:nvPicPr>
            <p:cNvPr id="2" name="Picture 1"/>
            <p:cNvPicPr>
              <a:picLocks noChangeAspect="1"/>
            </p:cNvPicPr>
            <p:nvPr/>
          </p:nvPicPr>
          <p:blipFill>
            <a:blip r:embed="rId3"/>
            <a:stretch>
              <a:fillRect/>
            </a:stretch>
          </p:blipFill>
          <p:spPr>
            <a:xfrm>
              <a:off x="976813" y="1130851"/>
              <a:ext cx="3769420" cy="3441871"/>
            </a:xfrm>
            <a:prstGeom prst="rect">
              <a:avLst/>
            </a:prstGeom>
          </p:spPr>
        </p:pic>
        <p:pic>
          <p:nvPicPr>
            <p:cNvPr id="3" name="Picture 2"/>
            <p:cNvPicPr>
              <a:picLocks noChangeAspect="1"/>
            </p:cNvPicPr>
            <p:nvPr/>
          </p:nvPicPr>
          <p:blipFill>
            <a:blip r:embed="rId4"/>
            <a:stretch>
              <a:fillRect/>
            </a:stretch>
          </p:blipFill>
          <p:spPr>
            <a:xfrm>
              <a:off x="5725160" y="1130851"/>
              <a:ext cx="2743200" cy="3441871"/>
            </a:xfrm>
            <a:prstGeom prst="rect">
              <a:avLst/>
            </a:prstGeom>
          </p:spPr>
        </p:pic>
      </p:grpSp>
      <p:sp>
        <p:nvSpPr>
          <p:cNvPr id="5" name="Left Brace 4"/>
          <p:cNvSpPr/>
          <p:nvPr/>
        </p:nvSpPr>
        <p:spPr>
          <a:xfrm>
            <a:off x="1259840" y="1193800"/>
            <a:ext cx="172720" cy="1188720"/>
          </a:xfrm>
          <a:prstGeom prst="leftBrace">
            <a:avLst>
              <a:gd name="adj1" fmla="val 8333"/>
              <a:gd name="adj2" fmla="val 5213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2910840" y="1788160"/>
            <a:ext cx="670560" cy="6908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 xmlns:a16="http://schemas.microsoft.com/office/drawing/2014/main" id="{1996F101-D241-5546-87B0-30681D7CC8EB}"/>
              </a:ext>
            </a:extLst>
          </p:cNvPr>
          <p:cNvSpPr txBox="1">
            <a:spLocks/>
          </p:cNvSpPr>
          <p:nvPr/>
        </p:nvSpPr>
        <p:spPr>
          <a:xfrm>
            <a:off x="0" y="4001162"/>
            <a:ext cx="8520600" cy="2061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buNone/>
            </a:pPr>
            <a:r>
              <a:rPr lang="en-US" sz="1400" b="1" dirty="0" smtClean="0"/>
              <a:t>*</a:t>
            </a:r>
            <a:r>
              <a:rPr lang="en-US" sz="1400" dirty="0" smtClean="0"/>
              <a:t>Off-policy</a:t>
            </a:r>
            <a:endParaRPr lang="en-US" sz="1400" dirty="0" smtClean="0"/>
          </a:p>
        </p:txBody>
      </p:sp>
      <p:sp>
        <p:nvSpPr>
          <p:cNvPr id="11" name="Rectangle 10"/>
          <p:cNvSpPr/>
          <p:nvPr/>
        </p:nvSpPr>
        <p:spPr>
          <a:xfrm>
            <a:off x="1" y="4613566"/>
            <a:ext cx="9144000" cy="230832"/>
          </a:xfrm>
          <a:prstGeom prst="rect">
            <a:avLst/>
          </a:prstGeom>
        </p:spPr>
        <p:txBody>
          <a:bodyPr wrap="square">
            <a:spAutoFit/>
          </a:bodyPr>
          <a:lstStyle/>
          <a:p>
            <a:r>
              <a:rPr lang="en-US" sz="900" dirty="0">
                <a:solidFill>
                  <a:schemeClr val="tx1"/>
                </a:solidFill>
                <a:latin typeface="Arial" panose="020B0604020202020204" pitchFamily="34" charset="0"/>
              </a:rPr>
              <a:t>Bacon, Pierre-Luc, Jean </a:t>
            </a:r>
            <a:r>
              <a:rPr lang="en-US" sz="900" dirty="0" err="1">
                <a:solidFill>
                  <a:schemeClr val="tx1"/>
                </a:solidFill>
                <a:latin typeface="Arial" panose="020B0604020202020204" pitchFamily="34" charset="0"/>
              </a:rPr>
              <a:t>Harb</a:t>
            </a:r>
            <a:r>
              <a:rPr lang="en-US" sz="900" dirty="0">
                <a:solidFill>
                  <a:schemeClr val="tx1"/>
                </a:solidFill>
                <a:latin typeface="Arial" panose="020B0604020202020204" pitchFamily="34" charset="0"/>
              </a:rPr>
              <a:t>, and </a:t>
            </a:r>
            <a:r>
              <a:rPr lang="en-US" sz="900" dirty="0" err="1">
                <a:solidFill>
                  <a:schemeClr val="tx1"/>
                </a:solidFill>
                <a:latin typeface="Arial" panose="020B0604020202020204" pitchFamily="34" charset="0"/>
              </a:rPr>
              <a:t>Doina</a:t>
            </a:r>
            <a:r>
              <a:rPr lang="en-US" sz="900" dirty="0">
                <a:solidFill>
                  <a:schemeClr val="tx1"/>
                </a:solidFill>
                <a:latin typeface="Arial" panose="020B0604020202020204" pitchFamily="34" charset="0"/>
              </a:rPr>
              <a:t> </a:t>
            </a:r>
            <a:r>
              <a:rPr lang="en-US" sz="900" dirty="0" err="1">
                <a:solidFill>
                  <a:schemeClr val="tx1"/>
                </a:solidFill>
                <a:latin typeface="Arial" panose="020B0604020202020204" pitchFamily="34" charset="0"/>
              </a:rPr>
              <a:t>Precup</a:t>
            </a:r>
            <a:r>
              <a:rPr lang="en-US" sz="900" dirty="0">
                <a:solidFill>
                  <a:schemeClr val="tx1"/>
                </a:solidFill>
                <a:latin typeface="Arial" panose="020B0604020202020204" pitchFamily="34" charset="0"/>
              </a:rPr>
              <a:t>. "The option-critic architecture." </a:t>
            </a:r>
            <a:r>
              <a:rPr lang="en-US" sz="900" i="1" dirty="0">
                <a:solidFill>
                  <a:schemeClr val="tx1"/>
                </a:solidFill>
                <a:latin typeface="Arial" panose="020B0604020202020204" pitchFamily="34" charset="0"/>
              </a:rPr>
              <a:t>Proceedings of the AAAI Conference on Artificial Intelligence</a:t>
            </a:r>
            <a:r>
              <a:rPr lang="en-US" sz="900" dirty="0">
                <a:solidFill>
                  <a:schemeClr val="tx1"/>
                </a:solidFill>
                <a:latin typeface="Arial" panose="020B0604020202020204" pitchFamily="34" charset="0"/>
              </a:rPr>
              <a:t>. Vol. 31. No. 1. 2017.</a:t>
            </a:r>
            <a:endParaRPr lang="en-US" sz="900" dirty="0">
              <a:solidFill>
                <a:schemeClr val="tx1"/>
              </a:solidFill>
            </a:endParaRPr>
          </a:p>
        </p:txBody>
      </p:sp>
    </p:spTree>
    <p:extLst>
      <p:ext uri="{BB962C8B-B14F-4D97-AF65-F5344CB8AC3E}">
        <p14:creationId xmlns:p14="http://schemas.microsoft.com/office/powerpoint/2010/main" val="1826674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2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20" name="Google Shape;120;p2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Experiment</a:t>
            </a:r>
            <a:r>
              <a:rPr lang="en-US" altLang="zh-CN" dirty="0"/>
              <a:t>al</a:t>
            </a:r>
            <a:r>
              <a:rPr lang="en" dirty="0"/>
              <a:t> Setup</a:t>
            </a:r>
            <a:endParaRPr dirty="0"/>
          </a:p>
        </p:txBody>
      </p:sp>
      <p:sp>
        <p:nvSpPr>
          <p:cNvPr id="6" name="Content Placeholder 2">
            <a:extLst>
              <a:ext uri="{FF2B5EF4-FFF2-40B4-BE49-F238E27FC236}">
                <a16:creationId xmlns="" xmlns:a16="http://schemas.microsoft.com/office/drawing/2014/main" id="{2EA4E33F-2379-9C45-9CA9-2D395F5558AE}"/>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buNone/>
            </a:pPr>
            <a:r>
              <a:rPr lang="en-US" sz="1400" dirty="0" smtClean="0"/>
              <a:t>Four </a:t>
            </a:r>
            <a:r>
              <a:rPr lang="en-US" sz="1400" dirty="0"/>
              <a:t>squares (Sutton, </a:t>
            </a:r>
            <a:r>
              <a:rPr lang="en-US" sz="1400" dirty="0" err="1"/>
              <a:t>Precup</a:t>
            </a:r>
            <a:r>
              <a:rPr lang="en-US" sz="1400" dirty="0"/>
              <a:t>, and Singh 1999)</a:t>
            </a:r>
          </a:p>
          <a:p>
            <a:pPr marL="0" indent="0">
              <a:lnSpc>
                <a:spcPct val="150000"/>
              </a:lnSpc>
              <a:buNone/>
            </a:pPr>
            <a:r>
              <a:rPr lang="en-US" sz="1400" dirty="0"/>
              <a:t>Pinball domain (</a:t>
            </a:r>
            <a:r>
              <a:rPr lang="en-US" sz="1400" dirty="0" err="1"/>
              <a:t>Konidaris</a:t>
            </a:r>
            <a:r>
              <a:rPr lang="en-US" sz="1400" dirty="0"/>
              <a:t> and </a:t>
            </a:r>
            <a:r>
              <a:rPr lang="en-US" sz="1400" dirty="0" err="1"/>
              <a:t>Barto</a:t>
            </a:r>
            <a:r>
              <a:rPr lang="en-US" sz="1400" dirty="0"/>
              <a:t> 2009)</a:t>
            </a:r>
          </a:p>
          <a:p>
            <a:pPr marL="0" indent="0">
              <a:lnSpc>
                <a:spcPct val="150000"/>
              </a:lnSpc>
              <a:buNone/>
            </a:pPr>
            <a:endParaRPr lang="en-US" sz="1400" dirty="0"/>
          </a:p>
          <a:p>
            <a:pPr marL="0" indent="0">
              <a:lnSpc>
                <a:spcPct val="150000"/>
              </a:lnSpc>
              <a:buNone/>
            </a:pPr>
            <a:r>
              <a:rPr lang="en-US" sz="1400" dirty="0"/>
              <a:t>Arcade Learning Environment (ALE) (</a:t>
            </a:r>
            <a:r>
              <a:rPr lang="en-US" sz="1400" dirty="0" err="1"/>
              <a:t>Bellemare</a:t>
            </a:r>
            <a:r>
              <a:rPr lang="en-US" sz="1400" dirty="0"/>
              <a:t> et al. 2013)</a:t>
            </a:r>
          </a:p>
          <a:p>
            <a:pPr marL="285750" indent="-285750">
              <a:lnSpc>
                <a:spcPct val="150000"/>
              </a:lnSpc>
              <a:buFont typeface="Arial" panose="020B0604020202020204" pitchFamily="34" charset="0"/>
              <a:buChar char="•"/>
            </a:pPr>
            <a:r>
              <a:rPr lang="en-US" sz="1400" dirty="0"/>
              <a:t>R</a:t>
            </a:r>
            <a:r>
              <a:rPr lang="en-US" sz="1400" dirty="0"/>
              <a:t>epresent critic, intra-option policies, and termination functions</a:t>
            </a:r>
          </a:p>
          <a:p>
            <a:pPr marL="285750" indent="-285750">
              <a:lnSpc>
                <a:spcPct val="150000"/>
              </a:lnSpc>
              <a:buFont typeface="Arial" panose="020B0604020202020204" pitchFamily="34" charset="0"/>
              <a:buChar char="•"/>
            </a:pPr>
            <a:r>
              <a:rPr lang="en-US" sz="1400" dirty="0" smtClean="0"/>
              <a:t>Mimic deep </a:t>
            </a:r>
            <a:r>
              <a:rPr lang="en-US" sz="1400" dirty="0"/>
              <a:t>neural network </a:t>
            </a:r>
            <a:r>
              <a:rPr lang="en-US" sz="1400" dirty="0" smtClean="0"/>
              <a:t>in (</a:t>
            </a:r>
            <a:r>
              <a:rPr lang="en-US" sz="1400" dirty="0" err="1" smtClean="0"/>
              <a:t>Mnih</a:t>
            </a:r>
            <a:r>
              <a:rPr lang="en-US" sz="1400" dirty="0" smtClean="0"/>
              <a:t> </a:t>
            </a:r>
            <a:r>
              <a:rPr lang="en-US" sz="1400" dirty="0"/>
              <a:t>et al. </a:t>
            </a:r>
            <a:r>
              <a:rPr lang="en-US" sz="1400" dirty="0"/>
              <a:t>2013)</a:t>
            </a:r>
          </a:p>
          <a:p>
            <a:pPr marL="285750" indent="-285750">
              <a:lnSpc>
                <a:spcPct val="150000"/>
              </a:lnSpc>
              <a:buFont typeface="Arial" panose="020B0604020202020204" pitchFamily="34" charset="0"/>
              <a:buChar char="•"/>
            </a:pPr>
            <a:r>
              <a:rPr lang="en-US" sz="1400" dirty="0" smtClean="0"/>
              <a:t>Asterisk, Ms. Pacman, </a:t>
            </a:r>
            <a:r>
              <a:rPr lang="en-US" sz="1400" dirty="0" err="1" smtClean="0"/>
              <a:t>Seaquest</a:t>
            </a:r>
            <a:r>
              <a:rPr lang="en-US" sz="1400" dirty="0" smtClean="0"/>
              <a:t>, </a:t>
            </a:r>
            <a:r>
              <a:rPr lang="en-US" sz="1400" dirty="0" err="1" smtClean="0"/>
              <a:t>Zaxxon</a:t>
            </a:r>
            <a:endParaRPr lang="en-US" sz="1400" dirty="0" smtClean="0"/>
          </a:p>
          <a:p>
            <a:pPr marL="0" indent="0">
              <a:lnSpc>
                <a:spcPct val="150000"/>
              </a:lnSpc>
              <a:buNone/>
            </a:pPr>
            <a:endParaRPr lang="en-US" sz="1400" dirty="0"/>
          </a:p>
        </p:txBody>
      </p:sp>
      <p:grpSp>
        <p:nvGrpSpPr>
          <p:cNvPr id="23" name="Group 22"/>
          <p:cNvGrpSpPr/>
          <p:nvPr/>
        </p:nvGrpSpPr>
        <p:grpSpPr>
          <a:xfrm>
            <a:off x="6368915" y="1180759"/>
            <a:ext cx="1826310" cy="3482957"/>
            <a:chOff x="6718250" y="1361441"/>
            <a:chExt cx="1826310" cy="3482957"/>
          </a:xfrm>
        </p:grpSpPr>
        <p:grpSp>
          <p:nvGrpSpPr>
            <p:cNvPr id="7" name="Group 6"/>
            <p:cNvGrpSpPr/>
            <p:nvPr/>
          </p:nvGrpSpPr>
          <p:grpSpPr>
            <a:xfrm>
              <a:off x="6746360" y="1361441"/>
              <a:ext cx="1722000" cy="1535678"/>
              <a:chOff x="3133095" y="2045195"/>
              <a:chExt cx="2422929" cy="2048717"/>
            </a:xfrm>
          </p:grpSpPr>
          <p:sp>
            <p:nvSpPr>
              <p:cNvPr id="9" name="Rectangle 8"/>
              <p:cNvSpPr/>
              <p:nvPr/>
            </p:nvSpPr>
            <p:spPr>
              <a:xfrm>
                <a:off x="3133096" y="2051597"/>
                <a:ext cx="2422928" cy="2042315"/>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9" idx="0"/>
              </p:cNvCxnSpPr>
              <p:nvPr/>
            </p:nvCxnSpPr>
            <p:spPr>
              <a:xfrm>
                <a:off x="4344560" y="2051597"/>
                <a:ext cx="0" cy="487371"/>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44560" y="3597259"/>
                <a:ext cx="0" cy="496653"/>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5-Point Star 11"/>
              <p:cNvSpPr/>
              <p:nvPr/>
            </p:nvSpPr>
            <p:spPr>
              <a:xfrm>
                <a:off x="5212544" y="3766063"/>
                <a:ext cx="259930" cy="241364"/>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3" name="Straight Connector 12"/>
              <p:cNvCxnSpPr/>
              <p:nvPr/>
            </p:nvCxnSpPr>
            <p:spPr>
              <a:xfrm flipH="1">
                <a:off x="3133097" y="3024021"/>
                <a:ext cx="83085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209179" y="3024021"/>
                <a:ext cx="822341"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323170" y="3024021"/>
                <a:ext cx="232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39145" y="2729273"/>
                <a:ext cx="5415" cy="719454"/>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Smiley Face 16"/>
              <p:cNvSpPr/>
              <p:nvPr/>
            </p:nvSpPr>
            <p:spPr>
              <a:xfrm>
                <a:off x="3937553" y="3089000"/>
                <a:ext cx="271626" cy="265448"/>
              </a:xfrm>
              <a:prstGeom prst="smileyFace">
                <a:avLst>
                  <a:gd name="adj" fmla="val -4653"/>
                </a:avLst>
              </a:prstGeom>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p:cNvSpPr txBox="1"/>
              <p:nvPr/>
            </p:nvSpPr>
            <p:spPr>
              <a:xfrm>
                <a:off x="3133095" y="2046684"/>
                <a:ext cx="284052" cy="307777"/>
              </a:xfrm>
              <a:prstGeom prst="rect">
                <a:avLst/>
              </a:prstGeom>
              <a:noFill/>
            </p:spPr>
            <p:txBody>
              <a:bodyPr wrap="none" rtlCol="0">
                <a:spAutoFit/>
              </a:bodyPr>
              <a:lstStyle/>
              <a:p>
                <a:r>
                  <a:rPr lang="en-US" dirty="0" smtClean="0"/>
                  <a:t>1</a:t>
                </a:r>
                <a:endParaRPr lang="en-US" dirty="0"/>
              </a:p>
            </p:txBody>
          </p:sp>
          <p:sp>
            <p:nvSpPr>
              <p:cNvPr id="19" name="TextBox 18"/>
              <p:cNvSpPr txBox="1"/>
              <p:nvPr/>
            </p:nvSpPr>
            <p:spPr>
              <a:xfrm>
                <a:off x="4344560" y="2045195"/>
                <a:ext cx="284052" cy="307777"/>
              </a:xfrm>
              <a:prstGeom prst="rect">
                <a:avLst/>
              </a:prstGeom>
              <a:noFill/>
            </p:spPr>
            <p:txBody>
              <a:bodyPr wrap="none" rtlCol="0">
                <a:spAutoFit/>
              </a:bodyPr>
              <a:lstStyle/>
              <a:p>
                <a:r>
                  <a:rPr lang="en-US" dirty="0"/>
                  <a:t>2</a:t>
                </a:r>
              </a:p>
            </p:txBody>
          </p:sp>
          <p:sp>
            <p:nvSpPr>
              <p:cNvPr id="20" name="TextBox 19"/>
              <p:cNvSpPr txBox="1"/>
              <p:nvPr/>
            </p:nvSpPr>
            <p:spPr>
              <a:xfrm>
                <a:off x="3146248" y="3030424"/>
                <a:ext cx="284052" cy="307777"/>
              </a:xfrm>
              <a:prstGeom prst="rect">
                <a:avLst/>
              </a:prstGeom>
              <a:noFill/>
            </p:spPr>
            <p:txBody>
              <a:bodyPr wrap="none" rtlCol="0">
                <a:spAutoFit/>
              </a:bodyPr>
              <a:lstStyle/>
              <a:p>
                <a:r>
                  <a:rPr lang="en-US" dirty="0"/>
                  <a:t>3</a:t>
                </a:r>
              </a:p>
            </p:txBody>
          </p:sp>
          <p:sp>
            <p:nvSpPr>
              <p:cNvPr id="21" name="TextBox 20"/>
              <p:cNvSpPr txBox="1"/>
              <p:nvPr/>
            </p:nvSpPr>
            <p:spPr>
              <a:xfrm>
                <a:off x="4366855" y="3024021"/>
                <a:ext cx="284052" cy="307777"/>
              </a:xfrm>
              <a:prstGeom prst="rect">
                <a:avLst/>
              </a:prstGeom>
              <a:noFill/>
            </p:spPr>
            <p:txBody>
              <a:bodyPr wrap="none" rtlCol="0">
                <a:spAutoFit/>
              </a:bodyPr>
              <a:lstStyle/>
              <a:p>
                <a:r>
                  <a:rPr lang="en-US" dirty="0"/>
                  <a:t>4</a:t>
                </a:r>
              </a:p>
            </p:txBody>
          </p:sp>
          <p:sp>
            <p:nvSpPr>
              <p:cNvPr id="22" name="Oval 21"/>
              <p:cNvSpPr/>
              <p:nvPr/>
            </p:nvSpPr>
            <p:spPr>
              <a:xfrm>
                <a:off x="3499784" y="2199083"/>
                <a:ext cx="157815" cy="15537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3"/>
            <a:stretch>
              <a:fillRect/>
            </a:stretch>
          </p:blipFill>
          <p:spPr>
            <a:xfrm>
              <a:off x="6718250" y="3006073"/>
              <a:ext cx="1826310" cy="1838325"/>
            </a:xfrm>
            <a:prstGeom prst="rect">
              <a:avLst/>
            </a:prstGeom>
          </p:spPr>
        </p:pic>
      </p:grpSp>
      <p:pic>
        <p:nvPicPr>
          <p:cNvPr id="4" name="Picture 3"/>
          <p:cNvPicPr>
            <a:picLocks noChangeAspect="1"/>
          </p:cNvPicPr>
          <p:nvPr/>
        </p:nvPicPr>
        <p:blipFill>
          <a:blip r:embed="rId4"/>
          <a:stretch>
            <a:fillRect/>
          </a:stretch>
        </p:blipFill>
        <p:spPr>
          <a:xfrm>
            <a:off x="737406" y="3554892"/>
            <a:ext cx="3659823" cy="1014107"/>
          </a:xfrm>
          <a:prstGeom prst="rect">
            <a:avLst/>
          </a:prstGeom>
        </p:spPr>
      </p:pic>
      <p:sp>
        <p:nvSpPr>
          <p:cNvPr id="24" name="Rectangle 23"/>
          <p:cNvSpPr/>
          <p:nvPr/>
        </p:nvSpPr>
        <p:spPr>
          <a:xfrm>
            <a:off x="1" y="4613566"/>
            <a:ext cx="9144000" cy="230832"/>
          </a:xfrm>
          <a:prstGeom prst="rect">
            <a:avLst/>
          </a:prstGeom>
        </p:spPr>
        <p:txBody>
          <a:bodyPr wrap="square">
            <a:spAutoFit/>
          </a:bodyPr>
          <a:lstStyle/>
          <a:p>
            <a:r>
              <a:rPr lang="en-US" sz="900" dirty="0">
                <a:solidFill>
                  <a:schemeClr val="tx1"/>
                </a:solidFill>
                <a:latin typeface="Arial" panose="020B0604020202020204" pitchFamily="34" charset="0"/>
              </a:rPr>
              <a:t>Bacon, Pierre-Luc, Jean </a:t>
            </a:r>
            <a:r>
              <a:rPr lang="en-US" sz="900" dirty="0" err="1">
                <a:solidFill>
                  <a:schemeClr val="tx1"/>
                </a:solidFill>
                <a:latin typeface="Arial" panose="020B0604020202020204" pitchFamily="34" charset="0"/>
              </a:rPr>
              <a:t>Harb</a:t>
            </a:r>
            <a:r>
              <a:rPr lang="en-US" sz="900" dirty="0">
                <a:solidFill>
                  <a:schemeClr val="tx1"/>
                </a:solidFill>
                <a:latin typeface="Arial" panose="020B0604020202020204" pitchFamily="34" charset="0"/>
              </a:rPr>
              <a:t>, and </a:t>
            </a:r>
            <a:r>
              <a:rPr lang="en-US" sz="900" dirty="0" err="1">
                <a:solidFill>
                  <a:schemeClr val="tx1"/>
                </a:solidFill>
                <a:latin typeface="Arial" panose="020B0604020202020204" pitchFamily="34" charset="0"/>
              </a:rPr>
              <a:t>Doina</a:t>
            </a:r>
            <a:r>
              <a:rPr lang="en-US" sz="900" dirty="0">
                <a:solidFill>
                  <a:schemeClr val="tx1"/>
                </a:solidFill>
                <a:latin typeface="Arial" panose="020B0604020202020204" pitchFamily="34" charset="0"/>
              </a:rPr>
              <a:t> </a:t>
            </a:r>
            <a:r>
              <a:rPr lang="en-US" sz="900" dirty="0" err="1">
                <a:solidFill>
                  <a:schemeClr val="tx1"/>
                </a:solidFill>
                <a:latin typeface="Arial" panose="020B0604020202020204" pitchFamily="34" charset="0"/>
              </a:rPr>
              <a:t>Precup</a:t>
            </a:r>
            <a:r>
              <a:rPr lang="en-US" sz="900" dirty="0">
                <a:solidFill>
                  <a:schemeClr val="tx1"/>
                </a:solidFill>
                <a:latin typeface="Arial" panose="020B0604020202020204" pitchFamily="34" charset="0"/>
              </a:rPr>
              <a:t>. "The option-critic architecture." </a:t>
            </a:r>
            <a:r>
              <a:rPr lang="en-US" sz="900" i="1" dirty="0">
                <a:solidFill>
                  <a:schemeClr val="tx1"/>
                </a:solidFill>
                <a:latin typeface="Arial" panose="020B0604020202020204" pitchFamily="34" charset="0"/>
              </a:rPr>
              <a:t>Proceedings of the AAAI Conference on Artificial Intelligence</a:t>
            </a:r>
            <a:r>
              <a:rPr lang="en-US" sz="900" dirty="0">
                <a:solidFill>
                  <a:schemeClr val="tx1"/>
                </a:solidFill>
                <a:latin typeface="Arial" panose="020B0604020202020204" pitchFamily="34" charset="0"/>
              </a:rPr>
              <a:t>. Vol. 31. No. 1. 2017.</a:t>
            </a:r>
            <a:endParaRPr lang="en-US" sz="900" dirty="0">
              <a:solidFill>
                <a:schemeClr val="tx1"/>
              </a:solidFill>
            </a:endParaRPr>
          </a:p>
        </p:txBody>
      </p:sp>
      <p:sp>
        <p:nvSpPr>
          <p:cNvPr id="3" name="Right Brace 2"/>
          <p:cNvSpPr/>
          <p:nvPr/>
        </p:nvSpPr>
        <p:spPr>
          <a:xfrm>
            <a:off x="4397229" y="3705170"/>
            <a:ext cx="137772" cy="73997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13859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27" name="Google Shape;127;p2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Experimental Results</a:t>
            </a:r>
            <a:endParaRPr/>
          </a:p>
        </p:txBody>
      </p:sp>
      <p:sp>
        <p:nvSpPr>
          <p:cNvPr id="5" name="Content Placeholder 2">
            <a:extLst>
              <a:ext uri="{FF2B5EF4-FFF2-40B4-BE49-F238E27FC236}">
                <a16:creationId xmlns="" xmlns:a16="http://schemas.microsoft.com/office/drawing/2014/main" id="{E6E6768E-DC93-6246-9B12-047177037760}"/>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buNone/>
            </a:pPr>
            <a:r>
              <a:rPr lang="en-US" altLang="zh-CN" sz="1400" b="1" dirty="0" smtClean="0"/>
              <a:t>Four Rooms</a:t>
            </a:r>
            <a:endParaRPr lang="en-US" sz="1400" dirty="0"/>
          </a:p>
        </p:txBody>
      </p:sp>
      <p:pic>
        <p:nvPicPr>
          <p:cNvPr id="3" name="Picture 2"/>
          <p:cNvPicPr>
            <a:picLocks noChangeAspect="1"/>
          </p:cNvPicPr>
          <p:nvPr/>
        </p:nvPicPr>
        <p:blipFill>
          <a:blip r:embed="rId3"/>
          <a:stretch>
            <a:fillRect/>
          </a:stretch>
        </p:blipFill>
        <p:spPr>
          <a:xfrm>
            <a:off x="783988" y="1600200"/>
            <a:ext cx="3073935" cy="2621280"/>
          </a:xfrm>
          <a:prstGeom prst="rect">
            <a:avLst/>
          </a:prstGeom>
        </p:spPr>
      </p:pic>
      <p:pic>
        <p:nvPicPr>
          <p:cNvPr id="4" name="Picture 3"/>
          <p:cNvPicPr>
            <a:picLocks noChangeAspect="1"/>
          </p:cNvPicPr>
          <p:nvPr/>
        </p:nvPicPr>
        <p:blipFill>
          <a:blip r:embed="rId4"/>
          <a:stretch>
            <a:fillRect/>
          </a:stretch>
        </p:blipFill>
        <p:spPr>
          <a:xfrm>
            <a:off x="4391660" y="1600200"/>
            <a:ext cx="3172460" cy="2132030"/>
          </a:xfrm>
          <a:prstGeom prst="rect">
            <a:avLst/>
          </a:prstGeom>
        </p:spPr>
      </p:pic>
      <p:sp>
        <p:nvSpPr>
          <p:cNvPr id="7" name="Rectangle 6"/>
          <p:cNvSpPr/>
          <p:nvPr/>
        </p:nvSpPr>
        <p:spPr>
          <a:xfrm>
            <a:off x="1" y="4613566"/>
            <a:ext cx="9144000" cy="230832"/>
          </a:xfrm>
          <a:prstGeom prst="rect">
            <a:avLst/>
          </a:prstGeom>
        </p:spPr>
        <p:txBody>
          <a:bodyPr wrap="square">
            <a:spAutoFit/>
          </a:bodyPr>
          <a:lstStyle/>
          <a:p>
            <a:r>
              <a:rPr lang="en-US" sz="900" dirty="0">
                <a:solidFill>
                  <a:schemeClr val="tx1"/>
                </a:solidFill>
                <a:latin typeface="Arial" panose="020B0604020202020204" pitchFamily="34" charset="0"/>
              </a:rPr>
              <a:t>Bacon, Pierre-Luc, Jean </a:t>
            </a:r>
            <a:r>
              <a:rPr lang="en-US" sz="900" dirty="0" err="1">
                <a:solidFill>
                  <a:schemeClr val="tx1"/>
                </a:solidFill>
                <a:latin typeface="Arial" panose="020B0604020202020204" pitchFamily="34" charset="0"/>
              </a:rPr>
              <a:t>Harb</a:t>
            </a:r>
            <a:r>
              <a:rPr lang="en-US" sz="900" dirty="0">
                <a:solidFill>
                  <a:schemeClr val="tx1"/>
                </a:solidFill>
                <a:latin typeface="Arial" panose="020B0604020202020204" pitchFamily="34" charset="0"/>
              </a:rPr>
              <a:t>, and </a:t>
            </a:r>
            <a:r>
              <a:rPr lang="en-US" sz="900" dirty="0" err="1">
                <a:solidFill>
                  <a:schemeClr val="tx1"/>
                </a:solidFill>
                <a:latin typeface="Arial" panose="020B0604020202020204" pitchFamily="34" charset="0"/>
              </a:rPr>
              <a:t>Doina</a:t>
            </a:r>
            <a:r>
              <a:rPr lang="en-US" sz="900" dirty="0">
                <a:solidFill>
                  <a:schemeClr val="tx1"/>
                </a:solidFill>
                <a:latin typeface="Arial" panose="020B0604020202020204" pitchFamily="34" charset="0"/>
              </a:rPr>
              <a:t> </a:t>
            </a:r>
            <a:r>
              <a:rPr lang="en-US" sz="900" dirty="0" err="1">
                <a:solidFill>
                  <a:schemeClr val="tx1"/>
                </a:solidFill>
                <a:latin typeface="Arial" panose="020B0604020202020204" pitchFamily="34" charset="0"/>
              </a:rPr>
              <a:t>Precup</a:t>
            </a:r>
            <a:r>
              <a:rPr lang="en-US" sz="900" dirty="0">
                <a:solidFill>
                  <a:schemeClr val="tx1"/>
                </a:solidFill>
                <a:latin typeface="Arial" panose="020B0604020202020204" pitchFamily="34" charset="0"/>
              </a:rPr>
              <a:t>. "The option-critic architecture." </a:t>
            </a:r>
            <a:r>
              <a:rPr lang="en-US" sz="900" i="1" dirty="0">
                <a:solidFill>
                  <a:schemeClr val="tx1"/>
                </a:solidFill>
                <a:latin typeface="Arial" panose="020B0604020202020204" pitchFamily="34" charset="0"/>
              </a:rPr>
              <a:t>Proceedings of the AAAI Conference on Artificial Intelligence</a:t>
            </a:r>
            <a:r>
              <a:rPr lang="en-US" sz="900" dirty="0">
                <a:solidFill>
                  <a:schemeClr val="tx1"/>
                </a:solidFill>
                <a:latin typeface="Arial" panose="020B0604020202020204" pitchFamily="34" charset="0"/>
              </a:rPr>
              <a:t>. Vol. 31. No. 1. 2017.</a:t>
            </a:r>
            <a:endParaRPr lang="en-US" sz="900" dirty="0">
              <a:solidFill>
                <a:schemeClr val="tx1"/>
              </a:solidFill>
            </a:endParaRPr>
          </a:p>
        </p:txBody>
      </p:sp>
    </p:spTree>
    <p:extLst>
      <p:ext uri="{BB962C8B-B14F-4D97-AF65-F5344CB8AC3E}">
        <p14:creationId xmlns:p14="http://schemas.microsoft.com/office/powerpoint/2010/main" val="3906583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27" name="Google Shape;127;p2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Experimental Results</a:t>
            </a:r>
            <a:endParaRPr/>
          </a:p>
        </p:txBody>
      </p:sp>
      <p:sp>
        <p:nvSpPr>
          <p:cNvPr id="5" name="Content Placeholder 2">
            <a:extLst>
              <a:ext uri="{FF2B5EF4-FFF2-40B4-BE49-F238E27FC236}">
                <a16:creationId xmlns="" xmlns:a16="http://schemas.microsoft.com/office/drawing/2014/main" id="{E6E6768E-DC93-6246-9B12-047177037760}"/>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buNone/>
            </a:pPr>
            <a:r>
              <a:rPr lang="en-US" altLang="zh-CN" sz="1400" b="1" dirty="0" smtClean="0"/>
              <a:t>Pinball</a:t>
            </a:r>
            <a:endParaRPr lang="en-US" sz="1400" dirty="0"/>
          </a:p>
        </p:txBody>
      </p:sp>
      <p:pic>
        <p:nvPicPr>
          <p:cNvPr id="2" name="Picture 1"/>
          <p:cNvPicPr>
            <a:picLocks noChangeAspect="1"/>
          </p:cNvPicPr>
          <p:nvPr/>
        </p:nvPicPr>
        <p:blipFill>
          <a:blip r:embed="rId3"/>
          <a:stretch>
            <a:fillRect/>
          </a:stretch>
        </p:blipFill>
        <p:spPr>
          <a:xfrm>
            <a:off x="571045" y="1600200"/>
            <a:ext cx="3464337" cy="2346960"/>
          </a:xfrm>
          <a:prstGeom prst="rect">
            <a:avLst/>
          </a:prstGeom>
        </p:spPr>
      </p:pic>
      <p:pic>
        <p:nvPicPr>
          <p:cNvPr id="6" name="Picture 5"/>
          <p:cNvPicPr>
            <a:picLocks noChangeAspect="1"/>
          </p:cNvPicPr>
          <p:nvPr/>
        </p:nvPicPr>
        <p:blipFill>
          <a:blip r:embed="rId4"/>
          <a:stretch>
            <a:fillRect/>
          </a:stretch>
        </p:blipFill>
        <p:spPr>
          <a:xfrm>
            <a:off x="4470238" y="1600200"/>
            <a:ext cx="3815859" cy="2726373"/>
          </a:xfrm>
          <a:prstGeom prst="rect">
            <a:avLst/>
          </a:prstGeom>
        </p:spPr>
      </p:pic>
      <p:sp>
        <p:nvSpPr>
          <p:cNvPr id="7" name="Rectangle 6"/>
          <p:cNvSpPr/>
          <p:nvPr/>
        </p:nvSpPr>
        <p:spPr>
          <a:xfrm>
            <a:off x="1" y="4613566"/>
            <a:ext cx="9144000" cy="230832"/>
          </a:xfrm>
          <a:prstGeom prst="rect">
            <a:avLst/>
          </a:prstGeom>
        </p:spPr>
        <p:txBody>
          <a:bodyPr wrap="square">
            <a:spAutoFit/>
          </a:bodyPr>
          <a:lstStyle/>
          <a:p>
            <a:r>
              <a:rPr lang="en-US" sz="900" dirty="0">
                <a:solidFill>
                  <a:schemeClr val="tx1"/>
                </a:solidFill>
                <a:latin typeface="Arial" panose="020B0604020202020204" pitchFamily="34" charset="0"/>
              </a:rPr>
              <a:t>Bacon, Pierre-Luc, Jean </a:t>
            </a:r>
            <a:r>
              <a:rPr lang="en-US" sz="900" dirty="0" err="1">
                <a:solidFill>
                  <a:schemeClr val="tx1"/>
                </a:solidFill>
                <a:latin typeface="Arial" panose="020B0604020202020204" pitchFamily="34" charset="0"/>
              </a:rPr>
              <a:t>Harb</a:t>
            </a:r>
            <a:r>
              <a:rPr lang="en-US" sz="900" dirty="0">
                <a:solidFill>
                  <a:schemeClr val="tx1"/>
                </a:solidFill>
                <a:latin typeface="Arial" panose="020B0604020202020204" pitchFamily="34" charset="0"/>
              </a:rPr>
              <a:t>, and </a:t>
            </a:r>
            <a:r>
              <a:rPr lang="en-US" sz="900" dirty="0" err="1">
                <a:solidFill>
                  <a:schemeClr val="tx1"/>
                </a:solidFill>
                <a:latin typeface="Arial" panose="020B0604020202020204" pitchFamily="34" charset="0"/>
              </a:rPr>
              <a:t>Doina</a:t>
            </a:r>
            <a:r>
              <a:rPr lang="en-US" sz="900" dirty="0">
                <a:solidFill>
                  <a:schemeClr val="tx1"/>
                </a:solidFill>
                <a:latin typeface="Arial" panose="020B0604020202020204" pitchFamily="34" charset="0"/>
              </a:rPr>
              <a:t> </a:t>
            </a:r>
            <a:r>
              <a:rPr lang="en-US" sz="900" dirty="0" err="1">
                <a:solidFill>
                  <a:schemeClr val="tx1"/>
                </a:solidFill>
                <a:latin typeface="Arial" panose="020B0604020202020204" pitchFamily="34" charset="0"/>
              </a:rPr>
              <a:t>Precup</a:t>
            </a:r>
            <a:r>
              <a:rPr lang="en-US" sz="900" dirty="0">
                <a:solidFill>
                  <a:schemeClr val="tx1"/>
                </a:solidFill>
                <a:latin typeface="Arial" panose="020B0604020202020204" pitchFamily="34" charset="0"/>
              </a:rPr>
              <a:t>. "The option-critic architecture." </a:t>
            </a:r>
            <a:r>
              <a:rPr lang="en-US" sz="900" i="1" dirty="0">
                <a:solidFill>
                  <a:schemeClr val="tx1"/>
                </a:solidFill>
                <a:latin typeface="Arial" panose="020B0604020202020204" pitchFamily="34" charset="0"/>
              </a:rPr>
              <a:t>Proceedings of the AAAI Conference on Artificial Intelligence</a:t>
            </a:r>
            <a:r>
              <a:rPr lang="en-US" sz="900" dirty="0">
                <a:solidFill>
                  <a:schemeClr val="tx1"/>
                </a:solidFill>
                <a:latin typeface="Arial" panose="020B0604020202020204" pitchFamily="34" charset="0"/>
              </a:rPr>
              <a:t>. Vol. 31. No. 1. 2017.</a:t>
            </a:r>
            <a:endParaRPr lang="en-US" sz="900" dirty="0">
              <a:solidFill>
                <a:schemeClr val="tx1"/>
              </a:solidFill>
            </a:endParaRPr>
          </a:p>
        </p:txBody>
      </p:sp>
    </p:spTree>
    <p:extLst>
      <p:ext uri="{BB962C8B-B14F-4D97-AF65-F5344CB8AC3E}">
        <p14:creationId xmlns:p14="http://schemas.microsoft.com/office/powerpoint/2010/main" val="2385152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27" name="Google Shape;127;p2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Experimental Results</a:t>
            </a:r>
            <a:endParaRPr/>
          </a:p>
        </p:txBody>
      </p:sp>
      <p:sp>
        <p:nvSpPr>
          <p:cNvPr id="5" name="Content Placeholder 2">
            <a:extLst>
              <a:ext uri="{FF2B5EF4-FFF2-40B4-BE49-F238E27FC236}">
                <a16:creationId xmlns="" xmlns:a16="http://schemas.microsoft.com/office/drawing/2014/main" id="{E6E6768E-DC93-6246-9B12-047177037760}"/>
              </a:ext>
            </a:extLst>
          </p:cNvPr>
          <p:cNvSpPr txBox="1">
            <a:spLocks/>
          </p:cNvSpPr>
          <p:nvPr/>
        </p:nvSpPr>
        <p:spPr>
          <a:xfrm>
            <a:off x="311700" y="834859"/>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buNone/>
            </a:pPr>
            <a:r>
              <a:rPr lang="en-US" sz="1400" b="1" dirty="0" smtClean="0"/>
              <a:t>Arcade Learning Environment</a:t>
            </a:r>
            <a:endParaRPr lang="en-US" sz="1400" dirty="0"/>
          </a:p>
        </p:txBody>
      </p:sp>
      <p:sp>
        <p:nvSpPr>
          <p:cNvPr id="6" name="Rectangle 5"/>
          <p:cNvSpPr/>
          <p:nvPr/>
        </p:nvSpPr>
        <p:spPr>
          <a:xfrm>
            <a:off x="1" y="4613566"/>
            <a:ext cx="9144000" cy="230832"/>
          </a:xfrm>
          <a:prstGeom prst="rect">
            <a:avLst/>
          </a:prstGeom>
        </p:spPr>
        <p:txBody>
          <a:bodyPr wrap="square">
            <a:spAutoFit/>
          </a:bodyPr>
          <a:lstStyle/>
          <a:p>
            <a:r>
              <a:rPr lang="en-US" sz="900" dirty="0">
                <a:solidFill>
                  <a:schemeClr val="tx1"/>
                </a:solidFill>
                <a:latin typeface="Arial" panose="020B0604020202020204" pitchFamily="34" charset="0"/>
              </a:rPr>
              <a:t>Bacon, Pierre-Luc, Jean </a:t>
            </a:r>
            <a:r>
              <a:rPr lang="en-US" sz="900" dirty="0" err="1">
                <a:solidFill>
                  <a:schemeClr val="tx1"/>
                </a:solidFill>
                <a:latin typeface="Arial" panose="020B0604020202020204" pitchFamily="34" charset="0"/>
              </a:rPr>
              <a:t>Harb</a:t>
            </a:r>
            <a:r>
              <a:rPr lang="en-US" sz="900" dirty="0">
                <a:solidFill>
                  <a:schemeClr val="tx1"/>
                </a:solidFill>
                <a:latin typeface="Arial" panose="020B0604020202020204" pitchFamily="34" charset="0"/>
              </a:rPr>
              <a:t>, and </a:t>
            </a:r>
            <a:r>
              <a:rPr lang="en-US" sz="900" dirty="0" err="1">
                <a:solidFill>
                  <a:schemeClr val="tx1"/>
                </a:solidFill>
                <a:latin typeface="Arial" panose="020B0604020202020204" pitchFamily="34" charset="0"/>
              </a:rPr>
              <a:t>Doina</a:t>
            </a:r>
            <a:r>
              <a:rPr lang="en-US" sz="900" dirty="0">
                <a:solidFill>
                  <a:schemeClr val="tx1"/>
                </a:solidFill>
                <a:latin typeface="Arial" panose="020B0604020202020204" pitchFamily="34" charset="0"/>
              </a:rPr>
              <a:t> </a:t>
            </a:r>
            <a:r>
              <a:rPr lang="en-US" sz="900" dirty="0" err="1">
                <a:solidFill>
                  <a:schemeClr val="tx1"/>
                </a:solidFill>
                <a:latin typeface="Arial" panose="020B0604020202020204" pitchFamily="34" charset="0"/>
              </a:rPr>
              <a:t>Precup</a:t>
            </a:r>
            <a:r>
              <a:rPr lang="en-US" sz="900" dirty="0">
                <a:solidFill>
                  <a:schemeClr val="tx1"/>
                </a:solidFill>
                <a:latin typeface="Arial" panose="020B0604020202020204" pitchFamily="34" charset="0"/>
              </a:rPr>
              <a:t>. "The option-critic architecture." </a:t>
            </a:r>
            <a:r>
              <a:rPr lang="en-US" sz="900" i="1" dirty="0">
                <a:solidFill>
                  <a:schemeClr val="tx1"/>
                </a:solidFill>
                <a:latin typeface="Arial" panose="020B0604020202020204" pitchFamily="34" charset="0"/>
              </a:rPr>
              <a:t>Proceedings of the AAAI Conference on Artificial Intelligence</a:t>
            </a:r>
            <a:r>
              <a:rPr lang="en-US" sz="900" dirty="0">
                <a:solidFill>
                  <a:schemeClr val="tx1"/>
                </a:solidFill>
                <a:latin typeface="Arial" panose="020B0604020202020204" pitchFamily="34" charset="0"/>
              </a:rPr>
              <a:t>. Vol. 31. No. 1. 2017.</a:t>
            </a:r>
            <a:endParaRPr lang="en-US" sz="900" dirty="0">
              <a:solidFill>
                <a:schemeClr val="tx1"/>
              </a:solidFill>
            </a:endParaRPr>
          </a:p>
        </p:txBody>
      </p:sp>
      <p:pic>
        <p:nvPicPr>
          <p:cNvPr id="2" name="Picture 1"/>
          <p:cNvPicPr>
            <a:picLocks noChangeAspect="1"/>
          </p:cNvPicPr>
          <p:nvPr/>
        </p:nvPicPr>
        <p:blipFill>
          <a:blip r:embed="rId3"/>
          <a:stretch>
            <a:fillRect/>
          </a:stretch>
        </p:blipFill>
        <p:spPr>
          <a:xfrm>
            <a:off x="2957639" y="1001422"/>
            <a:ext cx="3228722" cy="3555382"/>
          </a:xfrm>
          <a:prstGeom prst="rect">
            <a:avLst/>
          </a:prstGeom>
        </p:spPr>
      </p:pic>
      <p:cxnSp>
        <p:nvCxnSpPr>
          <p:cNvPr id="7" name="Straight Connector 6"/>
          <p:cNvCxnSpPr/>
          <p:nvPr/>
        </p:nvCxnSpPr>
        <p:spPr>
          <a:xfrm flipV="1">
            <a:off x="3456749" y="4080444"/>
            <a:ext cx="1712518"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887008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27" name="Google Shape;127;p2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Experimental Results</a:t>
            </a:r>
            <a:endParaRPr/>
          </a:p>
        </p:txBody>
      </p:sp>
      <p:sp>
        <p:nvSpPr>
          <p:cNvPr id="5" name="Content Placeholder 2">
            <a:extLst>
              <a:ext uri="{FF2B5EF4-FFF2-40B4-BE49-F238E27FC236}">
                <a16:creationId xmlns="" xmlns:a16="http://schemas.microsoft.com/office/drawing/2014/main" id="{E6E6768E-DC93-6246-9B12-047177037760}"/>
              </a:ext>
            </a:extLst>
          </p:cNvPr>
          <p:cNvSpPr txBox="1">
            <a:spLocks/>
          </p:cNvSpPr>
          <p:nvPr/>
        </p:nvSpPr>
        <p:spPr>
          <a:xfrm>
            <a:off x="311700" y="834859"/>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buNone/>
            </a:pPr>
            <a:r>
              <a:rPr lang="en-US" sz="1400" b="1" dirty="0" smtClean="0"/>
              <a:t>Arcade Learning Environment</a:t>
            </a:r>
            <a:endParaRPr lang="en-US" sz="1400" dirty="0"/>
          </a:p>
        </p:txBody>
      </p:sp>
      <p:pic>
        <p:nvPicPr>
          <p:cNvPr id="3" name="Picture 2"/>
          <p:cNvPicPr>
            <a:picLocks noChangeAspect="1"/>
          </p:cNvPicPr>
          <p:nvPr/>
        </p:nvPicPr>
        <p:blipFill>
          <a:blip r:embed="rId3"/>
          <a:stretch>
            <a:fillRect/>
          </a:stretch>
        </p:blipFill>
        <p:spPr>
          <a:xfrm>
            <a:off x="1608921" y="1201701"/>
            <a:ext cx="5842000" cy="3280766"/>
          </a:xfrm>
          <a:prstGeom prst="rect">
            <a:avLst/>
          </a:prstGeom>
        </p:spPr>
      </p:pic>
      <p:sp>
        <p:nvSpPr>
          <p:cNvPr id="6" name="Rectangle 5"/>
          <p:cNvSpPr/>
          <p:nvPr/>
        </p:nvSpPr>
        <p:spPr>
          <a:xfrm>
            <a:off x="1" y="4613566"/>
            <a:ext cx="9144000" cy="230832"/>
          </a:xfrm>
          <a:prstGeom prst="rect">
            <a:avLst/>
          </a:prstGeom>
        </p:spPr>
        <p:txBody>
          <a:bodyPr wrap="square">
            <a:spAutoFit/>
          </a:bodyPr>
          <a:lstStyle/>
          <a:p>
            <a:r>
              <a:rPr lang="en-US" sz="900" dirty="0">
                <a:solidFill>
                  <a:schemeClr val="tx1"/>
                </a:solidFill>
                <a:latin typeface="Arial" panose="020B0604020202020204" pitchFamily="34" charset="0"/>
              </a:rPr>
              <a:t>Bacon, Pierre-Luc, Jean </a:t>
            </a:r>
            <a:r>
              <a:rPr lang="en-US" sz="900" dirty="0" err="1">
                <a:solidFill>
                  <a:schemeClr val="tx1"/>
                </a:solidFill>
                <a:latin typeface="Arial" panose="020B0604020202020204" pitchFamily="34" charset="0"/>
              </a:rPr>
              <a:t>Harb</a:t>
            </a:r>
            <a:r>
              <a:rPr lang="en-US" sz="900" dirty="0">
                <a:solidFill>
                  <a:schemeClr val="tx1"/>
                </a:solidFill>
                <a:latin typeface="Arial" panose="020B0604020202020204" pitchFamily="34" charset="0"/>
              </a:rPr>
              <a:t>, and </a:t>
            </a:r>
            <a:r>
              <a:rPr lang="en-US" sz="900" dirty="0" err="1">
                <a:solidFill>
                  <a:schemeClr val="tx1"/>
                </a:solidFill>
                <a:latin typeface="Arial" panose="020B0604020202020204" pitchFamily="34" charset="0"/>
              </a:rPr>
              <a:t>Doina</a:t>
            </a:r>
            <a:r>
              <a:rPr lang="en-US" sz="900" dirty="0">
                <a:solidFill>
                  <a:schemeClr val="tx1"/>
                </a:solidFill>
                <a:latin typeface="Arial" panose="020B0604020202020204" pitchFamily="34" charset="0"/>
              </a:rPr>
              <a:t> </a:t>
            </a:r>
            <a:r>
              <a:rPr lang="en-US" sz="900" dirty="0" err="1">
                <a:solidFill>
                  <a:schemeClr val="tx1"/>
                </a:solidFill>
                <a:latin typeface="Arial" panose="020B0604020202020204" pitchFamily="34" charset="0"/>
              </a:rPr>
              <a:t>Precup</a:t>
            </a:r>
            <a:r>
              <a:rPr lang="en-US" sz="900" dirty="0">
                <a:solidFill>
                  <a:schemeClr val="tx1"/>
                </a:solidFill>
                <a:latin typeface="Arial" panose="020B0604020202020204" pitchFamily="34" charset="0"/>
              </a:rPr>
              <a:t>. "The option-critic architecture." </a:t>
            </a:r>
            <a:r>
              <a:rPr lang="en-US" sz="900" i="1" dirty="0">
                <a:solidFill>
                  <a:schemeClr val="tx1"/>
                </a:solidFill>
                <a:latin typeface="Arial" panose="020B0604020202020204" pitchFamily="34" charset="0"/>
              </a:rPr>
              <a:t>Proceedings of the AAAI Conference on Artificial Intelligence</a:t>
            </a:r>
            <a:r>
              <a:rPr lang="en-US" sz="900" dirty="0">
                <a:solidFill>
                  <a:schemeClr val="tx1"/>
                </a:solidFill>
                <a:latin typeface="Arial" panose="020B0604020202020204" pitchFamily="34" charset="0"/>
              </a:rPr>
              <a:t>. Vol. 31. No. 1. 2017.</a:t>
            </a:r>
            <a:endParaRPr lang="en-US" sz="900" dirty="0">
              <a:solidFill>
                <a:schemeClr val="tx1"/>
              </a:solidFill>
            </a:endParaRPr>
          </a:p>
        </p:txBody>
      </p:sp>
      <p:cxnSp>
        <p:nvCxnSpPr>
          <p:cNvPr id="4" name="Straight Connector 3"/>
          <p:cNvCxnSpPr/>
          <p:nvPr/>
        </p:nvCxnSpPr>
        <p:spPr>
          <a:xfrm>
            <a:off x="2198788" y="1633235"/>
            <a:ext cx="1051825" cy="0"/>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a:off x="3482296" y="1341648"/>
            <a:ext cx="1051825" cy="0"/>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10" name="Straight Connector 9"/>
          <p:cNvCxnSpPr/>
          <p:nvPr/>
        </p:nvCxnSpPr>
        <p:spPr>
          <a:xfrm>
            <a:off x="4761398" y="1674638"/>
            <a:ext cx="1051825" cy="0"/>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a:off x="6051072" y="1574213"/>
            <a:ext cx="1051825" cy="0"/>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7291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34" name="Google Shape;134;p2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Discussion of </a:t>
            </a:r>
            <a:r>
              <a:rPr lang="en-US" dirty="0"/>
              <a:t>R</a:t>
            </a:r>
            <a:r>
              <a:rPr lang="en" dirty="0" smtClean="0"/>
              <a:t>esults</a:t>
            </a:r>
            <a:endParaRPr dirty="0"/>
          </a:p>
        </p:txBody>
      </p:sp>
      <p:sp>
        <p:nvSpPr>
          <p:cNvPr id="7" name="Content Placeholder 2">
            <a:extLst>
              <a:ext uri="{FF2B5EF4-FFF2-40B4-BE49-F238E27FC236}">
                <a16:creationId xmlns="" xmlns:a16="http://schemas.microsoft.com/office/drawing/2014/main" id="{9C5C5D70-715F-8745-A4C6-A28CAF398988}"/>
              </a:ext>
            </a:extLst>
          </p:cNvPr>
          <p:cNvSpPr txBox="1">
            <a:spLocks/>
          </p:cNvSpPr>
          <p:nvPr/>
        </p:nvSpPr>
        <p:spPr>
          <a:xfrm>
            <a:off x="311700" y="1130851"/>
            <a:ext cx="8520600" cy="34411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buNone/>
            </a:pPr>
            <a:r>
              <a:rPr lang="en-US" altLang="zh-CN" sz="1400" dirty="0" smtClean="0"/>
              <a:t>Successful and efficient gradient-based performance optimization</a:t>
            </a:r>
          </a:p>
          <a:p>
            <a:pPr marL="285750" indent="-285750">
              <a:lnSpc>
                <a:spcPct val="150000"/>
              </a:lnSpc>
              <a:buFont typeface="Wingdings" pitchFamily="2" charset="2"/>
              <a:buChar char="v"/>
            </a:pPr>
            <a:r>
              <a:rPr lang="en-US" altLang="zh-CN" sz="1400" dirty="0" smtClean="0"/>
              <a:t>Learn intra-option policies, termination functions, and policy over options together</a:t>
            </a:r>
          </a:p>
          <a:p>
            <a:pPr marL="285750" indent="-285750">
              <a:lnSpc>
                <a:spcPct val="150000"/>
              </a:lnSpc>
              <a:buFont typeface="Wingdings" pitchFamily="2" charset="2"/>
              <a:buChar char="v"/>
            </a:pPr>
            <a:r>
              <a:rPr lang="en-US" altLang="zh-CN" sz="1400" dirty="0" smtClean="0"/>
              <a:t>Only requires number of options</a:t>
            </a:r>
            <a:endParaRPr lang="en-US" altLang="zh-CN" sz="1400" dirty="0"/>
          </a:p>
          <a:p>
            <a:pPr marL="285750" indent="-285750">
              <a:lnSpc>
                <a:spcPct val="150000"/>
              </a:lnSpc>
              <a:buFont typeface="Wingdings" pitchFamily="2" charset="2"/>
              <a:buChar char="v"/>
            </a:pPr>
            <a:r>
              <a:rPr lang="en-US" altLang="zh-CN" sz="1400" dirty="0" smtClean="0"/>
              <a:t>Pseudo-reward and option bias flexibility</a:t>
            </a:r>
          </a:p>
          <a:p>
            <a:pPr marL="0" indent="0">
              <a:lnSpc>
                <a:spcPct val="150000"/>
              </a:lnSpc>
              <a:buNone/>
            </a:pPr>
            <a:endParaRPr lang="en-US" altLang="zh-CN" sz="1400" dirty="0"/>
          </a:p>
          <a:p>
            <a:pPr marL="0" indent="0">
              <a:lnSpc>
                <a:spcPct val="150000"/>
              </a:lnSpc>
              <a:buNone/>
            </a:pPr>
            <a:r>
              <a:rPr lang="en-US" altLang="zh-CN" sz="1400" dirty="0" smtClean="0"/>
              <a:t>Improves upon past gradient-based learning algorithms</a:t>
            </a:r>
            <a:endParaRPr lang="en-US" altLang="zh-CN" sz="1400" dirty="0"/>
          </a:p>
          <a:p>
            <a:pPr marL="285750" indent="-285750">
              <a:lnSpc>
                <a:spcPct val="150000"/>
              </a:lnSpc>
              <a:buFont typeface="Wingdings" pitchFamily="2" charset="2"/>
              <a:buChar char="v"/>
            </a:pPr>
            <a:r>
              <a:rPr lang="en-US" altLang="zh-CN" sz="1400" dirty="0" smtClean="0"/>
              <a:t>Same experiments within Arcade Learning Environment</a:t>
            </a:r>
            <a:endParaRPr lang="en-US" altLang="zh-CN" sz="1400" dirty="0"/>
          </a:p>
        </p:txBody>
      </p:sp>
      <p:pic>
        <p:nvPicPr>
          <p:cNvPr id="5" name="Picture 4"/>
          <p:cNvPicPr>
            <a:picLocks noChangeAspect="1"/>
          </p:cNvPicPr>
          <p:nvPr/>
        </p:nvPicPr>
        <p:blipFill>
          <a:blip r:embed="rId3"/>
          <a:stretch>
            <a:fillRect/>
          </a:stretch>
        </p:blipFill>
        <p:spPr>
          <a:xfrm>
            <a:off x="5974411" y="2013538"/>
            <a:ext cx="2518301" cy="2299470"/>
          </a:xfrm>
          <a:prstGeom prst="rect">
            <a:avLst/>
          </a:prstGeom>
        </p:spPr>
      </p:pic>
    </p:spTree>
    <p:extLst>
      <p:ext uri="{BB962C8B-B14F-4D97-AF65-F5344CB8AC3E}">
        <p14:creationId xmlns:p14="http://schemas.microsoft.com/office/powerpoint/2010/main" val="2303076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Google Shape;143;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141" name="Google Shape;141;p2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Critique / </a:t>
            </a:r>
            <a:r>
              <a:rPr lang="en" dirty="0" smtClean="0"/>
              <a:t>Limitations</a:t>
            </a:r>
            <a:endParaRPr dirty="0"/>
          </a:p>
        </p:txBody>
      </p:sp>
      <p:sp>
        <p:nvSpPr>
          <p:cNvPr id="5" name="Content Placeholder 2">
            <a:extLst>
              <a:ext uri="{FF2B5EF4-FFF2-40B4-BE49-F238E27FC236}">
                <a16:creationId xmlns="" xmlns:a16="http://schemas.microsoft.com/office/drawing/2014/main" id="{EE6731CD-A53F-3940-A531-144BF988EF7E}"/>
              </a:ext>
            </a:extLst>
          </p:cNvPr>
          <p:cNvSpPr txBox="1">
            <a:spLocks/>
          </p:cNvSpPr>
          <p:nvPr/>
        </p:nvSpPr>
        <p:spPr>
          <a:xfrm>
            <a:off x="311700" y="1130850"/>
            <a:ext cx="8520600" cy="3620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buNone/>
            </a:pPr>
            <a:r>
              <a:rPr lang="en-US" altLang="zh-CN" sz="1400" dirty="0" smtClean="0"/>
              <a:t>Limitation: all options apply everywhere</a:t>
            </a:r>
          </a:p>
          <a:p>
            <a:pPr marL="285750" indent="-285750">
              <a:lnSpc>
                <a:spcPct val="150000"/>
              </a:lnSpc>
              <a:buFont typeface="Wingdings" pitchFamily="2" charset="2"/>
              <a:buChar char="v"/>
            </a:pPr>
            <a:r>
              <a:rPr lang="en-US" altLang="zh-CN" sz="1400" dirty="0" smtClean="0"/>
              <a:t>Filtering options is high cost</a:t>
            </a:r>
            <a:endParaRPr lang="en-US" altLang="zh-CN" sz="1400" dirty="0" smtClean="0"/>
          </a:p>
          <a:p>
            <a:pPr marL="285750" indent="-285750">
              <a:lnSpc>
                <a:spcPct val="150000"/>
              </a:lnSpc>
              <a:buFont typeface="Wingdings" pitchFamily="2" charset="2"/>
              <a:buChar char="v"/>
            </a:pPr>
            <a:r>
              <a:rPr lang="en-US" altLang="zh-CN" sz="1400" dirty="0" smtClean="0"/>
              <a:t>Must cover </a:t>
            </a:r>
            <a:r>
              <a:rPr lang="en-US" altLang="zh-CN" sz="1400" dirty="0" smtClean="0"/>
              <a:t>state-option </a:t>
            </a:r>
            <a:r>
              <a:rPr lang="en-US" altLang="zh-CN" sz="1400" dirty="0" smtClean="0"/>
              <a:t>space</a:t>
            </a:r>
            <a:endParaRPr lang="en-US" altLang="zh-CN" sz="1400" dirty="0"/>
          </a:p>
          <a:p>
            <a:pPr marL="0" indent="0">
              <a:lnSpc>
                <a:spcPct val="150000"/>
              </a:lnSpc>
              <a:buNone/>
            </a:pPr>
            <a:endParaRPr lang="en-US" altLang="zh-CN" sz="1400" dirty="0"/>
          </a:p>
          <a:p>
            <a:pPr marL="0" indent="0">
              <a:lnSpc>
                <a:spcPct val="150000"/>
              </a:lnSpc>
              <a:buNone/>
            </a:pPr>
            <a:r>
              <a:rPr lang="en-US" altLang="zh-CN" sz="1400" dirty="0" smtClean="0"/>
              <a:t>Challenges: </a:t>
            </a:r>
          </a:p>
          <a:p>
            <a:pPr marL="285750" indent="-285750">
              <a:lnSpc>
                <a:spcPct val="150000"/>
              </a:lnSpc>
              <a:buFont typeface="Wingdings" pitchFamily="2" charset="2"/>
              <a:buChar char="v"/>
            </a:pPr>
            <a:r>
              <a:rPr lang="en-US" altLang="zh-CN" sz="1400" dirty="0" smtClean="0"/>
              <a:t>Real-world applications may have &gt;8 options</a:t>
            </a:r>
          </a:p>
          <a:p>
            <a:pPr marL="285750" indent="-285750">
              <a:lnSpc>
                <a:spcPct val="150000"/>
              </a:lnSpc>
              <a:buFont typeface="Wingdings" pitchFamily="2" charset="2"/>
              <a:buChar char="v"/>
            </a:pPr>
            <a:endParaRPr lang="en-US" altLang="zh-CN" sz="1400" dirty="0"/>
          </a:p>
          <a:p>
            <a:pPr marL="0" indent="0">
              <a:lnSpc>
                <a:spcPct val="150000"/>
              </a:lnSpc>
              <a:buNone/>
            </a:pPr>
            <a:r>
              <a:rPr lang="en-US" altLang="zh-CN" sz="1400" dirty="0" smtClean="0"/>
              <a:t>Critique:</a:t>
            </a:r>
          </a:p>
          <a:p>
            <a:pPr marL="285750" indent="-285750">
              <a:lnSpc>
                <a:spcPct val="150000"/>
              </a:lnSpc>
              <a:buFont typeface="Wingdings" pitchFamily="2" charset="2"/>
              <a:buChar char="v"/>
            </a:pPr>
            <a:r>
              <a:rPr lang="en-US" altLang="zh-CN" sz="1400" dirty="0" smtClean="0"/>
              <a:t>Is there a trade-off with a higher number of options</a:t>
            </a:r>
            <a:r>
              <a:rPr lang="en-US" altLang="zh-CN" sz="1400" dirty="0" smtClean="0"/>
              <a:t>?</a:t>
            </a:r>
          </a:p>
          <a:p>
            <a:pPr marL="285750" indent="-285750">
              <a:lnSpc>
                <a:spcPct val="150000"/>
              </a:lnSpc>
              <a:buFont typeface="Wingdings" pitchFamily="2" charset="2"/>
              <a:buChar char="v"/>
            </a:pPr>
            <a:r>
              <a:rPr lang="en-US" altLang="zh-CN" sz="1400" dirty="0" smtClean="0"/>
              <a:t>Why did DQN outperform in Ms. Pacman?</a:t>
            </a:r>
            <a:endParaRPr lang="en-US" altLang="zh-CN" sz="1400" dirty="0" smtClean="0"/>
          </a:p>
        </p:txBody>
      </p:sp>
      <p:pic>
        <p:nvPicPr>
          <p:cNvPr id="4" name="Picture 3"/>
          <p:cNvPicPr>
            <a:picLocks noChangeAspect="1"/>
          </p:cNvPicPr>
          <p:nvPr/>
        </p:nvPicPr>
        <p:blipFill>
          <a:blip r:embed="rId3"/>
          <a:stretch>
            <a:fillRect/>
          </a:stretch>
        </p:blipFill>
        <p:spPr>
          <a:xfrm>
            <a:off x="5215267" y="1495184"/>
            <a:ext cx="3024903" cy="2048277"/>
          </a:xfrm>
          <a:prstGeom prst="rect">
            <a:avLst/>
          </a:prstGeom>
        </p:spPr>
      </p:pic>
      <p:sp>
        <p:nvSpPr>
          <p:cNvPr id="7" name="TextBox 6"/>
          <p:cNvSpPr txBox="1"/>
          <p:nvPr/>
        </p:nvSpPr>
        <p:spPr>
          <a:xfrm>
            <a:off x="5151004" y="3520963"/>
            <a:ext cx="3153427" cy="200055"/>
          </a:xfrm>
          <a:prstGeom prst="rect">
            <a:avLst/>
          </a:prstGeom>
          <a:noFill/>
        </p:spPr>
        <p:txBody>
          <a:bodyPr wrap="none" rtlCol="0">
            <a:spAutoFit/>
          </a:bodyPr>
          <a:lstStyle/>
          <a:p>
            <a:r>
              <a:rPr lang="en-US" sz="700" dirty="0">
                <a:solidFill>
                  <a:schemeClr val="bg1">
                    <a:lumMod val="65000"/>
                  </a:schemeClr>
                </a:solidFill>
              </a:rPr>
              <a:t>https://www.space.com/54-earth-history-composition-and-atmosphere.html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0" name="Google Shape;150;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148" name="Google Shape;148;p26"/>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Future Work for Paper</a:t>
            </a:r>
            <a:r>
              <a:rPr lang="zh-CN" altLang="en-US" dirty="0"/>
              <a:t> </a:t>
            </a:r>
            <a:r>
              <a:rPr lang="en" dirty="0"/>
              <a:t>/</a:t>
            </a:r>
            <a:r>
              <a:rPr lang="zh-CN" altLang="en-US" dirty="0"/>
              <a:t> </a:t>
            </a:r>
            <a:r>
              <a:rPr lang="en" dirty="0"/>
              <a:t>Reading</a:t>
            </a:r>
            <a:endParaRPr dirty="0"/>
          </a:p>
        </p:txBody>
      </p:sp>
      <p:sp>
        <p:nvSpPr>
          <p:cNvPr id="5" name="Content Placeholder 2">
            <a:extLst>
              <a:ext uri="{FF2B5EF4-FFF2-40B4-BE49-F238E27FC236}">
                <a16:creationId xmlns="" xmlns:a16="http://schemas.microsoft.com/office/drawing/2014/main" id="{993598B3-575A-E340-B3BA-84FDB74CF2DC}"/>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buFont typeface="Wingdings" pitchFamily="2" charset="2"/>
              <a:buChar char="v"/>
            </a:pPr>
            <a:r>
              <a:rPr lang="en-US" altLang="zh-CN" sz="1400" dirty="0" smtClean="0"/>
              <a:t>Define how to learn initiation sets </a:t>
            </a:r>
            <a:endParaRPr lang="en-US" altLang="zh-CN" sz="1400" dirty="0" smtClean="0"/>
          </a:p>
          <a:p>
            <a:pPr marL="285750" indent="-285750">
              <a:lnSpc>
                <a:spcPct val="150000"/>
              </a:lnSpc>
              <a:buFont typeface="Wingdings" pitchFamily="2" charset="2"/>
              <a:buChar char="v"/>
            </a:pPr>
            <a:r>
              <a:rPr lang="en-US" altLang="zh-CN" sz="1400" dirty="0" smtClean="0"/>
              <a:t>Explore upper </a:t>
            </a:r>
            <a:r>
              <a:rPr lang="en-US" altLang="zh-CN" sz="1400" dirty="0" smtClean="0"/>
              <a:t>boundary of additional options</a:t>
            </a:r>
          </a:p>
          <a:p>
            <a:pPr marL="285750" indent="-285750">
              <a:lnSpc>
                <a:spcPct val="150000"/>
              </a:lnSpc>
              <a:buFont typeface="Wingdings" pitchFamily="2" charset="2"/>
              <a:buChar char="v"/>
            </a:pPr>
            <a:r>
              <a:rPr lang="en-US" altLang="zh-CN" sz="1400" dirty="0" smtClean="0"/>
              <a:t>Conduct real </a:t>
            </a:r>
            <a:r>
              <a:rPr lang="en-US" altLang="zh-CN" sz="1400" dirty="0" smtClean="0"/>
              <a:t>world experiments</a:t>
            </a:r>
          </a:p>
          <a:p>
            <a:pPr marL="285750" indent="-285750">
              <a:lnSpc>
                <a:spcPct val="150000"/>
              </a:lnSpc>
              <a:buFont typeface="Wingdings" pitchFamily="2" charset="2"/>
              <a:buChar char="v"/>
            </a:pPr>
            <a:endParaRPr lang="en-US" altLang="zh-CN" sz="1400" dirty="0"/>
          </a:p>
          <a:p>
            <a:pPr marL="285750" indent="-285750">
              <a:lnSpc>
                <a:spcPct val="150000"/>
              </a:lnSpc>
              <a:buFont typeface="Wingdings" pitchFamily="2" charset="2"/>
              <a:buChar char="v"/>
            </a:pPr>
            <a:r>
              <a:rPr lang="en-US" altLang="zh-CN" sz="1400" dirty="0" smtClean="0"/>
              <a:t>Learning options in multi-objective, multi-task </a:t>
            </a:r>
            <a:r>
              <a:rPr lang="en-US" altLang="zh-CN" sz="1400" dirty="0"/>
              <a:t>contexts (</a:t>
            </a:r>
            <a:r>
              <a:rPr lang="en-US" altLang="zh-CN" sz="1400" dirty="0" err="1"/>
              <a:t>Brunskill</a:t>
            </a:r>
            <a:r>
              <a:rPr lang="en-US" altLang="zh-CN" sz="1400" dirty="0"/>
              <a:t> </a:t>
            </a:r>
            <a:r>
              <a:rPr lang="en-US" altLang="zh-CN" sz="1400" dirty="0"/>
              <a:t>and Li, 2014) </a:t>
            </a:r>
            <a:endParaRPr lang="en-US" altLang="zh-CN" sz="1400" dirty="0"/>
          </a:p>
          <a:p>
            <a:pPr marL="285750" indent="-285750">
              <a:lnSpc>
                <a:spcPct val="150000"/>
              </a:lnSpc>
              <a:buFont typeface="Wingdings" pitchFamily="2" charset="2"/>
              <a:buChar char="v"/>
            </a:pPr>
            <a:r>
              <a:rPr lang="en-US" altLang="zh-CN" sz="1400" dirty="0"/>
              <a:t>Continual / Lifelong Reinforcement Learning (</a:t>
            </a:r>
            <a:r>
              <a:rPr lang="en-US" altLang="zh-CN" sz="1400" dirty="0" err="1"/>
              <a:t>Khetarpal</a:t>
            </a:r>
            <a:r>
              <a:rPr lang="en-US" altLang="zh-CN" sz="1400" dirty="0"/>
              <a:t> et al., 2020)</a:t>
            </a:r>
            <a:endParaRPr lang="en-US" altLang="zh-CN" sz="1400" dirty="0"/>
          </a:p>
        </p:txBody>
      </p:sp>
    </p:spTree>
    <p:extLst>
      <p:ext uri="{BB962C8B-B14F-4D97-AF65-F5344CB8AC3E}">
        <p14:creationId xmlns:p14="http://schemas.microsoft.com/office/powerpoint/2010/main" val="1590428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7" name="Google Shape;157;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155" name="Google Shape;155;p2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Extended</a:t>
            </a:r>
            <a:r>
              <a:rPr lang="zh-CN" altLang="en-US" dirty="0"/>
              <a:t> </a:t>
            </a:r>
            <a:r>
              <a:rPr lang="en-US" altLang="zh-CN" dirty="0"/>
              <a:t>Readings</a:t>
            </a:r>
            <a:endParaRPr dirty="0"/>
          </a:p>
        </p:txBody>
      </p:sp>
      <p:sp>
        <p:nvSpPr>
          <p:cNvPr id="7" name="Content Placeholder 2">
            <a:extLst>
              <a:ext uri="{FF2B5EF4-FFF2-40B4-BE49-F238E27FC236}">
                <a16:creationId xmlns="" xmlns:a16="http://schemas.microsoft.com/office/drawing/2014/main" id="{AC41BC29-4F5F-9D44-A6EA-5F0A16320FFD}"/>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pPr>
            <a:r>
              <a:rPr lang="en-US" sz="1200" dirty="0" err="1"/>
              <a:t>Brunskill</a:t>
            </a:r>
            <a:r>
              <a:rPr lang="en-US" sz="1200" dirty="0"/>
              <a:t>, E., &amp; Li, L. (2013). Sample Complexity of Multi-task Reinforcement Learning. </a:t>
            </a:r>
            <a:r>
              <a:rPr lang="en-US" sz="1200" i="1" dirty="0" err="1"/>
              <a:t>ArXiv</a:t>
            </a:r>
            <a:r>
              <a:rPr lang="en-US" sz="1200" i="1" dirty="0"/>
              <a:t>, abs/1309.6821</a:t>
            </a:r>
            <a:r>
              <a:rPr lang="en-US" sz="1200" dirty="0"/>
              <a:t>.</a:t>
            </a:r>
          </a:p>
          <a:p>
            <a:pPr marL="285750" indent="-285750">
              <a:lnSpc>
                <a:spcPct val="150000"/>
              </a:lnSpc>
            </a:pPr>
            <a:r>
              <a:rPr lang="en-US" sz="1200" dirty="0" err="1" smtClean="0"/>
              <a:t>Khetarpal</a:t>
            </a:r>
            <a:r>
              <a:rPr lang="en-US" sz="1200" dirty="0"/>
              <a:t>, K., </a:t>
            </a:r>
            <a:r>
              <a:rPr lang="en-US" sz="1200" dirty="0" err="1"/>
              <a:t>Riemer</a:t>
            </a:r>
            <a:r>
              <a:rPr lang="en-US" sz="1200" dirty="0"/>
              <a:t>, M., </a:t>
            </a:r>
            <a:r>
              <a:rPr lang="en-US" sz="1200" dirty="0" err="1"/>
              <a:t>Rish</a:t>
            </a:r>
            <a:r>
              <a:rPr lang="en-US" sz="1200" dirty="0"/>
              <a:t>, I., &amp; </a:t>
            </a:r>
            <a:r>
              <a:rPr lang="en-US" sz="1200" dirty="0" err="1"/>
              <a:t>Precup</a:t>
            </a:r>
            <a:r>
              <a:rPr lang="en-US" sz="1200" dirty="0"/>
              <a:t>, D. (2020). Towards Continual Reinforcement Learning: A Review and Perspectives. </a:t>
            </a:r>
            <a:r>
              <a:rPr lang="en-US" sz="1200" i="1" dirty="0" err="1"/>
              <a:t>ArXiv</a:t>
            </a:r>
            <a:r>
              <a:rPr lang="en-US" sz="1200" i="1" dirty="0"/>
              <a:t>, abs/2012.13490</a:t>
            </a:r>
            <a:r>
              <a:rPr lang="en-US" sz="1200" dirty="0" smtClean="0"/>
              <a:t>.</a:t>
            </a:r>
          </a:p>
          <a:p>
            <a:pPr marL="285750" indent="-285750">
              <a:lnSpc>
                <a:spcPct val="150000"/>
              </a:lnSpc>
            </a:pPr>
            <a:r>
              <a:rPr lang="en-US" altLang="zh-CN" sz="1200" dirty="0" err="1" smtClean="0"/>
              <a:t>Mnih</a:t>
            </a:r>
            <a:r>
              <a:rPr lang="en-US" altLang="zh-CN" sz="1200" dirty="0"/>
              <a:t>, V.; </a:t>
            </a:r>
            <a:r>
              <a:rPr lang="en-US" altLang="zh-CN" sz="1200" dirty="0" err="1"/>
              <a:t>Kavukcuoglu</a:t>
            </a:r>
            <a:r>
              <a:rPr lang="en-US" altLang="zh-CN" sz="1200" dirty="0"/>
              <a:t>, K.; Silver, D.; Graves, A</a:t>
            </a:r>
            <a:r>
              <a:rPr lang="en-US" altLang="zh-CN" sz="1200" dirty="0" smtClean="0"/>
              <a:t>.; </a:t>
            </a:r>
            <a:r>
              <a:rPr lang="en-US" altLang="zh-CN" sz="1200" dirty="0" err="1" smtClean="0"/>
              <a:t>Antonoglou</a:t>
            </a:r>
            <a:r>
              <a:rPr lang="en-US" altLang="zh-CN" sz="1200" dirty="0"/>
              <a:t>, I.; </a:t>
            </a:r>
            <a:r>
              <a:rPr lang="en-US" altLang="zh-CN" sz="1200" dirty="0" err="1"/>
              <a:t>Wierstra</a:t>
            </a:r>
            <a:r>
              <a:rPr lang="en-US" altLang="zh-CN" sz="1200" dirty="0"/>
              <a:t>, D.; and </a:t>
            </a:r>
            <a:r>
              <a:rPr lang="en-US" altLang="zh-CN" sz="1200" dirty="0" err="1"/>
              <a:t>Riedmiller</a:t>
            </a:r>
            <a:r>
              <a:rPr lang="en-US" altLang="zh-CN" sz="1200" dirty="0"/>
              <a:t>, M. A. </a:t>
            </a:r>
            <a:r>
              <a:rPr lang="en-US" altLang="zh-CN" sz="1200" dirty="0" smtClean="0"/>
              <a:t>2013. Playing </a:t>
            </a:r>
            <a:r>
              <a:rPr lang="en-US" altLang="zh-CN" sz="1200" dirty="0" err="1"/>
              <a:t>atari</a:t>
            </a:r>
            <a:r>
              <a:rPr lang="en-US" altLang="zh-CN" sz="1200" dirty="0"/>
              <a:t> with deep reinforcement learning. </a:t>
            </a:r>
            <a:r>
              <a:rPr lang="en-US" altLang="zh-CN" sz="1200" i="1" dirty="0" err="1" smtClean="0"/>
              <a:t>CoRR</a:t>
            </a:r>
            <a:r>
              <a:rPr lang="en-US" altLang="zh-CN" sz="1200" dirty="0" smtClean="0"/>
              <a:t> abs/1312.5602.</a:t>
            </a:r>
            <a:endParaRPr lang="en-US" altLang="zh-CN" sz="1200" dirty="0"/>
          </a:p>
          <a:p>
            <a:pPr marL="285750" indent="-285750">
              <a:lnSpc>
                <a:spcPct val="150000"/>
              </a:lnSpc>
            </a:pPr>
            <a:r>
              <a:rPr lang="it-IT" sz="1200" dirty="0" smtClean="0"/>
              <a:t>Puterman</a:t>
            </a:r>
            <a:r>
              <a:rPr lang="it-IT" sz="1200" dirty="0"/>
              <a:t>, M. L. 1994. </a:t>
            </a:r>
            <a:r>
              <a:rPr lang="it-IT" sz="1200" i="1" dirty="0"/>
              <a:t>Markov Decision Processes: </a:t>
            </a:r>
            <a:r>
              <a:rPr lang="it-IT" sz="1200" i="1" dirty="0" smtClean="0"/>
              <a:t>Discrete </a:t>
            </a:r>
            <a:r>
              <a:rPr lang="en-US" sz="1200" i="1" dirty="0" smtClean="0"/>
              <a:t>Stochastic </a:t>
            </a:r>
            <a:r>
              <a:rPr lang="en-US" sz="1200" i="1" dirty="0"/>
              <a:t>Dynamic Programming</a:t>
            </a:r>
            <a:r>
              <a:rPr lang="en-US" sz="1200" dirty="0"/>
              <a:t>. John Wiley </a:t>
            </a:r>
            <a:r>
              <a:rPr lang="en-US" sz="1200" dirty="0" smtClean="0"/>
              <a:t>&amp; Sons</a:t>
            </a:r>
            <a:r>
              <a:rPr lang="en-US" sz="1200" dirty="0"/>
              <a:t>, Inc</a:t>
            </a:r>
            <a:r>
              <a:rPr lang="en-US" sz="1200" dirty="0" smtClean="0"/>
              <a:t>.</a:t>
            </a:r>
          </a:p>
          <a:p>
            <a:pPr marL="285750" indent="-285750">
              <a:lnSpc>
                <a:spcPct val="150000"/>
              </a:lnSpc>
            </a:pPr>
            <a:r>
              <a:rPr lang="en-US" sz="1200" dirty="0"/>
              <a:t>Sutton, R. S.; </a:t>
            </a:r>
            <a:r>
              <a:rPr lang="en-US" sz="1200" dirty="0" err="1"/>
              <a:t>McAllester</a:t>
            </a:r>
            <a:r>
              <a:rPr lang="en-US" sz="1200" dirty="0"/>
              <a:t>, D. A.; Singh, S. P.; and </a:t>
            </a:r>
            <a:r>
              <a:rPr lang="en-US" sz="1200" dirty="0" smtClean="0"/>
              <a:t>Mansour, Y</a:t>
            </a:r>
            <a:r>
              <a:rPr lang="en-US" sz="1200" dirty="0"/>
              <a:t>. 2000. Policy gradient methods for reinforcement </a:t>
            </a:r>
            <a:r>
              <a:rPr lang="en-US" sz="1200" dirty="0" smtClean="0"/>
              <a:t>learning with </a:t>
            </a:r>
            <a:r>
              <a:rPr lang="en-US" sz="1200" dirty="0"/>
              <a:t>function approximation. In </a:t>
            </a:r>
            <a:r>
              <a:rPr lang="en-US" sz="1200" i="1" dirty="0"/>
              <a:t>NIPS</a:t>
            </a:r>
            <a:r>
              <a:rPr lang="en-US" sz="1200" dirty="0"/>
              <a:t> 12. 1057–1063.</a:t>
            </a:r>
          </a:p>
          <a:p>
            <a:pPr marL="285750" indent="-285750">
              <a:lnSpc>
                <a:spcPct val="150000"/>
              </a:lnSpc>
            </a:pPr>
            <a:r>
              <a:rPr lang="en-US" sz="1200" dirty="0"/>
              <a:t>Sutton, R. S.; </a:t>
            </a:r>
            <a:r>
              <a:rPr lang="en-US" sz="1200" dirty="0" err="1"/>
              <a:t>Precup</a:t>
            </a:r>
            <a:r>
              <a:rPr lang="en-US" sz="1200" dirty="0"/>
              <a:t>, D.; and Singh, S. P. 1999. </a:t>
            </a:r>
            <a:r>
              <a:rPr lang="en-US" sz="1200" dirty="0" smtClean="0"/>
              <a:t>Between </a:t>
            </a:r>
            <a:r>
              <a:rPr lang="en-US" sz="1200" dirty="0" err="1" smtClean="0"/>
              <a:t>mdps</a:t>
            </a:r>
            <a:r>
              <a:rPr lang="en-US" sz="1200" dirty="0" smtClean="0"/>
              <a:t> </a:t>
            </a:r>
            <a:r>
              <a:rPr lang="en-US" sz="1200" dirty="0"/>
              <a:t>and semi-</a:t>
            </a:r>
            <a:r>
              <a:rPr lang="en-US" sz="1200" dirty="0" err="1"/>
              <a:t>mdps</a:t>
            </a:r>
            <a:r>
              <a:rPr lang="en-US" sz="1200" dirty="0"/>
              <a:t>: A framework for temporal </a:t>
            </a:r>
            <a:r>
              <a:rPr lang="en-US" sz="1200" dirty="0" smtClean="0"/>
              <a:t>abstraction in </a:t>
            </a:r>
            <a:r>
              <a:rPr lang="en-US" sz="1200" dirty="0"/>
              <a:t>reinforcement learning. </a:t>
            </a:r>
            <a:r>
              <a:rPr lang="en-US" sz="1200" i="1" dirty="0"/>
              <a:t>Artificial Intelligence </a:t>
            </a:r>
            <a:r>
              <a:rPr lang="en-US" sz="1200" dirty="0" smtClean="0"/>
              <a:t>112(1-2</a:t>
            </a:r>
            <a:r>
              <a:rPr lang="en-US" sz="1200" dirty="0"/>
              <a:t>):181–211.</a:t>
            </a:r>
            <a:endParaRPr lang="en-US" sz="1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2</a:t>
            </a:fld>
            <a:endParaRPr lang="en"/>
          </a:p>
        </p:txBody>
      </p:sp>
      <p:sp>
        <p:nvSpPr>
          <p:cNvPr id="64" name="Google Shape;64;p14"/>
          <p:cNvSpPr txBox="1">
            <a:spLocks noGrp="1"/>
          </p:cNvSpPr>
          <p:nvPr>
            <p:ph type="title"/>
          </p:nvPr>
        </p:nvSpPr>
        <p:spPr/>
        <p:txBody>
          <a:bodyPr/>
          <a:lstStyle/>
          <a:p>
            <a:pPr lvl="0"/>
            <a:r>
              <a:rPr lang="en-US" dirty="0" smtClean="0"/>
              <a:t>Motivation</a:t>
            </a:r>
            <a:endParaRPr lang="en-US" dirty="0"/>
          </a:p>
        </p:txBody>
      </p:sp>
      <p:sp>
        <p:nvSpPr>
          <p:cNvPr id="25" name="Content Placeholder 24">
            <a:extLst>
              <a:ext uri="{FF2B5EF4-FFF2-40B4-BE49-F238E27FC236}">
                <a16:creationId xmlns="" xmlns:a16="http://schemas.microsoft.com/office/drawing/2014/main" id="{C9257080-E8C5-2341-8377-21ECCCB7A7C2}"/>
              </a:ext>
            </a:extLst>
          </p:cNvPr>
          <p:cNvSpPr>
            <a:spLocks noGrp="1"/>
          </p:cNvSpPr>
          <p:nvPr>
            <p:ph idx="1"/>
          </p:nvPr>
        </p:nvSpPr>
        <p:spPr>
          <a:xfrm>
            <a:off x="311700" y="1130850"/>
            <a:ext cx="8520600" cy="3410669"/>
          </a:xfrm>
        </p:spPr>
        <p:txBody>
          <a:bodyPr/>
          <a:lstStyle/>
          <a:p>
            <a:pPr marL="0" indent="0">
              <a:lnSpc>
                <a:spcPct val="150000"/>
              </a:lnSpc>
              <a:buNone/>
            </a:pPr>
            <a:r>
              <a:rPr lang="en-US" altLang="zh-CN" sz="1400" dirty="0"/>
              <a:t>Motivation: Efficiently learn discrete actions to solve a single task</a:t>
            </a:r>
          </a:p>
          <a:p>
            <a:pPr marL="0" indent="0">
              <a:lnSpc>
                <a:spcPct val="150000"/>
              </a:lnSpc>
              <a:buNone/>
            </a:pPr>
            <a:r>
              <a:rPr lang="en-US" altLang="zh-CN" sz="1400" dirty="0" smtClean="0"/>
              <a:t>Idea: Create temporally abstract actions as options and learn them stochastically</a:t>
            </a:r>
          </a:p>
          <a:p>
            <a:pPr marL="0" indent="0">
              <a:lnSpc>
                <a:spcPct val="150000"/>
              </a:lnSpc>
              <a:buNone/>
            </a:pPr>
            <a:r>
              <a:rPr lang="en-US" altLang="zh-CN" sz="1400" dirty="0" smtClean="0"/>
              <a:t>Abstraction example: GPS navigation directions</a:t>
            </a:r>
          </a:p>
          <a:p>
            <a:pPr marL="0" indent="0">
              <a:lnSpc>
                <a:spcPct val="150000"/>
              </a:lnSpc>
              <a:buNone/>
            </a:pPr>
            <a:endParaRPr lang="en-US" altLang="zh-CN" sz="1400" dirty="0"/>
          </a:p>
          <a:p>
            <a:pPr marL="0" indent="0">
              <a:lnSpc>
                <a:spcPct val="150000"/>
              </a:lnSpc>
              <a:buNone/>
            </a:pPr>
            <a:r>
              <a:rPr lang="en-US" altLang="zh-CN" sz="1400" dirty="0" smtClean="0"/>
              <a:t>Importance / Limitations of Reinforcement Learning?</a:t>
            </a:r>
            <a:endParaRPr lang="en-US" altLang="zh-CN" sz="1400" dirty="0"/>
          </a:p>
          <a:p>
            <a:pPr marL="285750" indent="-285750">
              <a:lnSpc>
                <a:spcPct val="150000"/>
              </a:lnSpc>
              <a:buFont typeface="Wingdings" pitchFamily="2" charset="2"/>
              <a:buChar char="v"/>
            </a:pPr>
            <a:r>
              <a:rPr lang="en-US" altLang="zh-CN" sz="1400" dirty="0"/>
              <a:t>No universal policy for real-world, agnostic tasks</a:t>
            </a:r>
          </a:p>
          <a:p>
            <a:pPr marL="285750" indent="-285750">
              <a:lnSpc>
                <a:spcPct val="150000"/>
              </a:lnSpc>
              <a:buFont typeface="Wingdings" pitchFamily="2" charset="2"/>
              <a:buChar char="v"/>
            </a:pPr>
            <a:r>
              <a:rPr lang="en-US" altLang="zh-CN" sz="1400" dirty="0" smtClean="0"/>
              <a:t>Learning options and sub-goals are expensive and impractical</a:t>
            </a:r>
          </a:p>
          <a:p>
            <a:pPr marL="285750" indent="-285750">
              <a:lnSpc>
                <a:spcPct val="150000"/>
              </a:lnSpc>
              <a:buFont typeface="Wingdings" pitchFamily="2" charset="2"/>
              <a:buChar char="v"/>
            </a:pPr>
            <a:r>
              <a:rPr lang="en-US" altLang="zh-CN" sz="1400" dirty="0" smtClean="0"/>
              <a:t>Bottlenecks </a:t>
            </a:r>
            <a:r>
              <a:rPr lang="en-US" altLang="zh-CN" sz="1400" dirty="0"/>
              <a:t>of learning and training policies at scale</a:t>
            </a:r>
          </a:p>
          <a:p>
            <a:pPr marL="0" indent="0">
              <a:lnSpc>
                <a:spcPct val="150000"/>
              </a:lnSpc>
              <a:buNone/>
            </a:pPr>
            <a:endParaRPr lang="en-US" altLang="zh-CN" sz="1400" dirty="0" smtClean="0"/>
          </a:p>
        </p:txBody>
      </p:sp>
      <p:grpSp>
        <p:nvGrpSpPr>
          <p:cNvPr id="3" name="Group 2"/>
          <p:cNvGrpSpPr/>
          <p:nvPr/>
        </p:nvGrpSpPr>
        <p:grpSpPr>
          <a:xfrm>
            <a:off x="5989698" y="2232400"/>
            <a:ext cx="2422929" cy="2048717"/>
            <a:chOff x="1909685" y="2452189"/>
            <a:chExt cx="2422929" cy="2048717"/>
          </a:xfrm>
        </p:grpSpPr>
        <p:grpSp>
          <p:nvGrpSpPr>
            <p:cNvPr id="24" name="Group 23"/>
            <p:cNvGrpSpPr/>
            <p:nvPr/>
          </p:nvGrpSpPr>
          <p:grpSpPr>
            <a:xfrm>
              <a:off x="1909685" y="2452189"/>
              <a:ext cx="2422929" cy="2048717"/>
              <a:chOff x="3133095" y="2045195"/>
              <a:chExt cx="2422929" cy="2048717"/>
            </a:xfrm>
          </p:grpSpPr>
          <p:sp>
            <p:nvSpPr>
              <p:cNvPr id="2" name="Rectangle 1"/>
              <p:cNvSpPr/>
              <p:nvPr/>
            </p:nvSpPr>
            <p:spPr>
              <a:xfrm>
                <a:off x="3133096" y="2051597"/>
                <a:ext cx="2422928" cy="2042315"/>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stCxn id="2" idx="0"/>
              </p:cNvCxnSpPr>
              <p:nvPr/>
            </p:nvCxnSpPr>
            <p:spPr>
              <a:xfrm>
                <a:off x="4344560" y="2051597"/>
                <a:ext cx="0" cy="487371"/>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44560" y="3597259"/>
                <a:ext cx="0" cy="496653"/>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5-Point Star 6"/>
              <p:cNvSpPr/>
              <p:nvPr/>
            </p:nvSpPr>
            <p:spPr>
              <a:xfrm>
                <a:off x="5212544" y="3766063"/>
                <a:ext cx="259930" cy="241364"/>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2" name="Straight Connector 11"/>
              <p:cNvCxnSpPr/>
              <p:nvPr/>
            </p:nvCxnSpPr>
            <p:spPr>
              <a:xfrm flipH="1">
                <a:off x="3133097" y="3024021"/>
                <a:ext cx="83085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09179" y="3024021"/>
                <a:ext cx="822341"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323170" y="3024021"/>
                <a:ext cx="23285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39145" y="2729273"/>
                <a:ext cx="5415" cy="719454"/>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Smiley Face 18"/>
              <p:cNvSpPr/>
              <p:nvPr/>
            </p:nvSpPr>
            <p:spPr>
              <a:xfrm>
                <a:off x="3937553" y="3089000"/>
                <a:ext cx="271626" cy="265448"/>
              </a:xfrm>
              <a:prstGeom prst="smileyFace">
                <a:avLst>
                  <a:gd name="adj" fmla="val -4653"/>
                </a:avLst>
              </a:prstGeom>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TextBox 21"/>
              <p:cNvSpPr txBox="1"/>
              <p:nvPr/>
            </p:nvSpPr>
            <p:spPr>
              <a:xfrm>
                <a:off x="3133095" y="2046684"/>
                <a:ext cx="284052" cy="307777"/>
              </a:xfrm>
              <a:prstGeom prst="rect">
                <a:avLst/>
              </a:prstGeom>
              <a:noFill/>
            </p:spPr>
            <p:txBody>
              <a:bodyPr wrap="none" rtlCol="0">
                <a:spAutoFit/>
              </a:bodyPr>
              <a:lstStyle/>
              <a:p>
                <a:r>
                  <a:rPr lang="en-US" dirty="0" smtClean="0"/>
                  <a:t>1</a:t>
                </a:r>
                <a:endParaRPr lang="en-US" dirty="0"/>
              </a:p>
            </p:txBody>
          </p:sp>
          <p:sp>
            <p:nvSpPr>
              <p:cNvPr id="26" name="TextBox 25"/>
              <p:cNvSpPr txBox="1"/>
              <p:nvPr/>
            </p:nvSpPr>
            <p:spPr>
              <a:xfrm>
                <a:off x="4344560" y="2045195"/>
                <a:ext cx="284052" cy="307777"/>
              </a:xfrm>
              <a:prstGeom prst="rect">
                <a:avLst/>
              </a:prstGeom>
              <a:noFill/>
            </p:spPr>
            <p:txBody>
              <a:bodyPr wrap="none" rtlCol="0">
                <a:spAutoFit/>
              </a:bodyPr>
              <a:lstStyle/>
              <a:p>
                <a:r>
                  <a:rPr lang="en-US" dirty="0"/>
                  <a:t>2</a:t>
                </a:r>
              </a:p>
            </p:txBody>
          </p:sp>
          <p:sp>
            <p:nvSpPr>
              <p:cNvPr id="27" name="TextBox 26"/>
              <p:cNvSpPr txBox="1"/>
              <p:nvPr/>
            </p:nvSpPr>
            <p:spPr>
              <a:xfrm>
                <a:off x="3146248" y="3030424"/>
                <a:ext cx="284052" cy="307777"/>
              </a:xfrm>
              <a:prstGeom prst="rect">
                <a:avLst/>
              </a:prstGeom>
              <a:noFill/>
            </p:spPr>
            <p:txBody>
              <a:bodyPr wrap="none" rtlCol="0">
                <a:spAutoFit/>
              </a:bodyPr>
              <a:lstStyle/>
              <a:p>
                <a:r>
                  <a:rPr lang="en-US" dirty="0"/>
                  <a:t>3</a:t>
                </a:r>
              </a:p>
            </p:txBody>
          </p:sp>
          <p:sp>
            <p:nvSpPr>
              <p:cNvPr id="28" name="TextBox 27"/>
              <p:cNvSpPr txBox="1"/>
              <p:nvPr/>
            </p:nvSpPr>
            <p:spPr>
              <a:xfrm>
                <a:off x="4366855" y="3024021"/>
                <a:ext cx="284052" cy="307777"/>
              </a:xfrm>
              <a:prstGeom prst="rect">
                <a:avLst/>
              </a:prstGeom>
              <a:noFill/>
            </p:spPr>
            <p:txBody>
              <a:bodyPr wrap="none" rtlCol="0">
                <a:spAutoFit/>
              </a:bodyPr>
              <a:lstStyle/>
              <a:p>
                <a:r>
                  <a:rPr lang="en-US" dirty="0"/>
                  <a:t>4</a:t>
                </a:r>
              </a:p>
            </p:txBody>
          </p:sp>
          <p:sp>
            <p:nvSpPr>
              <p:cNvPr id="23" name="Oval 22"/>
              <p:cNvSpPr/>
              <p:nvPr/>
            </p:nvSpPr>
            <p:spPr>
              <a:xfrm>
                <a:off x="3499784" y="2199083"/>
                <a:ext cx="157815" cy="155378"/>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5-Point Star 32"/>
            <p:cNvSpPr/>
            <p:nvPr/>
          </p:nvSpPr>
          <p:spPr>
            <a:xfrm>
              <a:off x="2504198" y="4086083"/>
              <a:ext cx="134484" cy="110643"/>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1207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4" name="Google Shape;164;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162" name="Google Shape;162;p2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zh-CN" dirty="0"/>
              <a:t>Summary</a:t>
            </a:r>
            <a:endParaRPr dirty="0"/>
          </a:p>
        </p:txBody>
      </p:sp>
      <p:sp>
        <p:nvSpPr>
          <p:cNvPr id="8" name="Content Placeholder 2">
            <a:extLst>
              <a:ext uri="{FF2B5EF4-FFF2-40B4-BE49-F238E27FC236}">
                <a16:creationId xmlns="" xmlns:a16="http://schemas.microsoft.com/office/drawing/2014/main" id="{091DC575-223A-C94A-A001-89220D6317E7}"/>
              </a:ext>
            </a:extLst>
          </p:cNvPr>
          <p:cNvSpPr txBox="1">
            <a:spLocks/>
          </p:cNvSpPr>
          <p:nvPr/>
        </p:nvSpPr>
        <p:spPr>
          <a:xfrm>
            <a:off x="311700" y="1130850"/>
            <a:ext cx="8520600" cy="34381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285750" indent="-285750">
              <a:lnSpc>
                <a:spcPct val="150000"/>
              </a:lnSpc>
              <a:buFont typeface="Wingdings" pitchFamily="2" charset="2"/>
              <a:buChar char="v"/>
            </a:pPr>
            <a:r>
              <a:rPr lang="en-US" altLang="zh-CN" sz="1400" dirty="0"/>
              <a:t>Problem: </a:t>
            </a:r>
            <a:r>
              <a:rPr lang="en-US" altLang="zh-CN" sz="1400" dirty="0"/>
              <a:t>discover temporal abstractions autonomously and feasibly</a:t>
            </a:r>
          </a:p>
          <a:p>
            <a:pPr marL="285750" indent="-285750">
              <a:lnSpc>
                <a:spcPct val="150000"/>
              </a:lnSpc>
              <a:buFont typeface="Wingdings" pitchFamily="2" charset="2"/>
              <a:buChar char="v"/>
            </a:pPr>
            <a:r>
              <a:rPr lang="en-US" altLang="zh-CN" sz="1400" dirty="0"/>
              <a:t>Importance: precursor to scaled reinforcement learning</a:t>
            </a:r>
            <a:endParaRPr lang="en-US" altLang="zh-CN" sz="1400" dirty="0"/>
          </a:p>
          <a:p>
            <a:pPr marL="285750" indent="-285750">
              <a:lnSpc>
                <a:spcPct val="150000"/>
              </a:lnSpc>
              <a:buFont typeface="Wingdings" pitchFamily="2" charset="2"/>
              <a:buChar char="v"/>
            </a:pPr>
            <a:r>
              <a:rPr lang="en-US" altLang="zh-CN" sz="1400" dirty="0"/>
              <a:t>L</a:t>
            </a:r>
            <a:r>
              <a:rPr lang="en-US" altLang="zh-CN" sz="1400" dirty="0"/>
              <a:t>imitation </a:t>
            </a:r>
            <a:r>
              <a:rPr lang="en-US" altLang="zh-CN" sz="1400" dirty="0"/>
              <a:t>of prior </a:t>
            </a:r>
            <a:r>
              <a:rPr lang="en-US" altLang="zh-CN" sz="1400" dirty="0"/>
              <a:t>work: defining sub-goals at scale</a:t>
            </a:r>
            <a:endParaRPr lang="en-US" altLang="zh-CN" sz="1400" dirty="0"/>
          </a:p>
          <a:p>
            <a:pPr marL="285750" indent="-285750">
              <a:lnSpc>
                <a:spcPct val="150000"/>
              </a:lnSpc>
              <a:buFont typeface="Wingdings" pitchFamily="2" charset="2"/>
              <a:buChar char="v"/>
            </a:pPr>
            <a:r>
              <a:rPr lang="en-US" altLang="zh-CN" sz="1400" dirty="0"/>
              <a:t>Key insight(s): can learn options without </a:t>
            </a:r>
            <a:r>
              <a:rPr lang="en-US" altLang="zh-CN" sz="1400" dirty="0" smtClean="0"/>
              <a:t>pre-defined sub-goals</a:t>
            </a:r>
            <a:endParaRPr lang="en-US" altLang="zh-CN" sz="1400" dirty="0"/>
          </a:p>
          <a:p>
            <a:pPr marL="285750" indent="-285750">
              <a:lnSpc>
                <a:spcPct val="150000"/>
              </a:lnSpc>
              <a:buFont typeface="Wingdings" pitchFamily="2" charset="2"/>
              <a:buChar char="v"/>
            </a:pPr>
            <a:r>
              <a:rPr lang="en-US" altLang="zh-CN" sz="1400" dirty="0"/>
              <a:t>What: </a:t>
            </a:r>
            <a:r>
              <a:rPr lang="en-US" altLang="zh-CN" sz="1400" dirty="0"/>
              <a:t>learn </a:t>
            </a:r>
            <a:r>
              <a:rPr lang="en-US" altLang="zh-CN" sz="1400" dirty="0"/>
              <a:t>internal </a:t>
            </a:r>
            <a:r>
              <a:rPr lang="en-US" altLang="zh-CN" sz="1400" dirty="0"/>
              <a:t>policies and terminations with policy over </a:t>
            </a:r>
            <a:r>
              <a:rPr lang="en-US" altLang="zh-CN" sz="1400" dirty="0"/>
              <a:t>options simultaneously</a:t>
            </a:r>
          </a:p>
          <a:p>
            <a:pPr marL="285750" indent="-285750">
              <a:lnSpc>
                <a:spcPct val="150000"/>
              </a:lnSpc>
              <a:buFont typeface="Wingdings" pitchFamily="2" charset="2"/>
              <a:buChar char="v"/>
            </a:pPr>
            <a:r>
              <a:rPr lang="en-US" altLang="zh-CN" sz="1400" dirty="0"/>
              <a:t>How: derived </a:t>
            </a:r>
            <a:r>
              <a:rPr lang="en-US" altLang="zh-CN" sz="1400" dirty="0"/>
              <a:t>policy gradient theorems for options demonstrate flexible and efficient architecture</a:t>
            </a:r>
          </a:p>
          <a:p>
            <a:pPr marL="285750" indent="-285750">
              <a:lnSpc>
                <a:spcPct val="150000"/>
              </a:lnSpc>
              <a:buFont typeface="Wingdings" pitchFamily="2" charset="2"/>
              <a:buChar char="v"/>
            </a:pPr>
            <a:endParaRPr lang="en-US" altLang="zh-CN" sz="1400" dirty="0" smtClean="0">
              <a:solidFill>
                <a:srgbClr val="FF0000"/>
              </a:solidFill>
            </a:endParaRPr>
          </a:p>
        </p:txBody>
      </p:sp>
    </p:spTree>
    <p:extLst>
      <p:ext uri="{BB962C8B-B14F-4D97-AF65-F5344CB8AC3E}">
        <p14:creationId xmlns:p14="http://schemas.microsoft.com/office/powerpoint/2010/main" val="1263159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3</a:t>
            </a:fld>
            <a:endParaRPr lang="en"/>
          </a:p>
        </p:txBody>
      </p:sp>
      <p:sp>
        <p:nvSpPr>
          <p:cNvPr id="64" name="Google Shape;64;p14"/>
          <p:cNvSpPr txBox="1">
            <a:spLocks noGrp="1"/>
          </p:cNvSpPr>
          <p:nvPr>
            <p:ph type="title"/>
          </p:nvPr>
        </p:nvSpPr>
        <p:spPr/>
        <p:txBody>
          <a:bodyPr/>
          <a:lstStyle/>
          <a:p>
            <a:pPr lvl="0"/>
            <a:r>
              <a:rPr lang="en-US" dirty="0" smtClean="0"/>
              <a:t>Main </a:t>
            </a:r>
            <a:r>
              <a:rPr lang="en-US" dirty="0"/>
              <a:t>Problem</a:t>
            </a:r>
          </a:p>
        </p:txBody>
      </p:sp>
      <p:sp>
        <p:nvSpPr>
          <p:cNvPr id="25" name="Content Placeholder 24">
            <a:extLst>
              <a:ext uri="{FF2B5EF4-FFF2-40B4-BE49-F238E27FC236}">
                <a16:creationId xmlns="" xmlns:a16="http://schemas.microsoft.com/office/drawing/2014/main" id="{C9257080-E8C5-2341-8377-21ECCCB7A7C2}"/>
              </a:ext>
            </a:extLst>
          </p:cNvPr>
          <p:cNvSpPr>
            <a:spLocks noGrp="1"/>
          </p:cNvSpPr>
          <p:nvPr>
            <p:ph idx="1"/>
          </p:nvPr>
        </p:nvSpPr>
        <p:spPr>
          <a:xfrm>
            <a:off x="311700" y="1130850"/>
            <a:ext cx="8520600" cy="3598965"/>
          </a:xfrm>
        </p:spPr>
        <p:txBody>
          <a:bodyPr/>
          <a:lstStyle/>
          <a:p>
            <a:pPr marL="0" indent="0">
              <a:lnSpc>
                <a:spcPct val="150000"/>
              </a:lnSpc>
              <a:buNone/>
            </a:pPr>
            <a:r>
              <a:rPr lang="en-US" altLang="zh-CN" sz="1400" dirty="0" smtClean="0"/>
              <a:t>How to discover </a:t>
            </a:r>
            <a:r>
              <a:rPr lang="en-US" altLang="zh-CN" sz="1400" dirty="0" smtClean="0"/>
              <a:t>temporal abstractions autonomously </a:t>
            </a:r>
            <a:r>
              <a:rPr lang="en-US" altLang="zh-CN" sz="1400" dirty="0" smtClean="0"/>
              <a:t>and feasibly:</a:t>
            </a:r>
          </a:p>
          <a:p>
            <a:pPr marL="285750" indent="-285750">
              <a:lnSpc>
                <a:spcPct val="150000"/>
              </a:lnSpc>
              <a:buFont typeface="Wingdings" pitchFamily="2" charset="2"/>
              <a:buChar char="v"/>
            </a:pPr>
            <a:r>
              <a:rPr lang="en-US" altLang="zh-CN" sz="1400" dirty="0" smtClean="0"/>
              <a:t>Policy Gradient Theorem applied to </a:t>
            </a:r>
            <a:r>
              <a:rPr lang="en-US" altLang="zh-CN" sz="1400" dirty="0"/>
              <a:t>options framework (Sutton, </a:t>
            </a:r>
            <a:r>
              <a:rPr lang="en-US" altLang="zh-CN" sz="1400" dirty="0" err="1"/>
              <a:t>Precup</a:t>
            </a:r>
            <a:r>
              <a:rPr lang="en-US" altLang="zh-CN" sz="1400" dirty="0"/>
              <a:t>, and Singh, 1999)</a:t>
            </a:r>
          </a:p>
          <a:p>
            <a:pPr marL="285750" indent="-285750">
              <a:lnSpc>
                <a:spcPct val="150000"/>
              </a:lnSpc>
              <a:buFont typeface="Wingdings" pitchFamily="2" charset="2"/>
              <a:buChar char="v"/>
            </a:pPr>
            <a:r>
              <a:rPr lang="en-US" altLang="zh-CN" sz="1400" dirty="0" smtClean="0"/>
              <a:t>Option-Critic Architecture to promote transfer </a:t>
            </a:r>
            <a:r>
              <a:rPr lang="en-US" altLang="zh-CN" sz="1400" dirty="0" smtClean="0"/>
              <a:t>learning</a:t>
            </a:r>
          </a:p>
          <a:p>
            <a:pPr marL="0" indent="0">
              <a:lnSpc>
                <a:spcPct val="150000"/>
              </a:lnSpc>
              <a:buNone/>
            </a:pPr>
            <a:endParaRPr lang="en-US" altLang="zh-CN" sz="1400" dirty="0" smtClean="0"/>
          </a:p>
          <a:p>
            <a:pPr marL="0" indent="0">
              <a:lnSpc>
                <a:spcPct val="150000"/>
              </a:lnSpc>
              <a:buNone/>
            </a:pPr>
            <a:r>
              <a:rPr lang="en-US" altLang="zh-CN" sz="1400" dirty="0" smtClean="0"/>
              <a:t>Key insights:</a:t>
            </a:r>
          </a:p>
          <a:p>
            <a:pPr marL="285750" indent="-285750">
              <a:lnSpc>
                <a:spcPct val="150000"/>
              </a:lnSpc>
              <a:buFont typeface="Wingdings" pitchFamily="2" charset="2"/>
              <a:buChar char="v"/>
            </a:pPr>
            <a:r>
              <a:rPr lang="en-US" altLang="zh-CN" sz="1400" dirty="0"/>
              <a:t>Goal: </a:t>
            </a:r>
            <a:r>
              <a:rPr lang="en-US" altLang="zh-CN" sz="1400" dirty="0"/>
              <a:t>autonomously learn options to </a:t>
            </a:r>
            <a:r>
              <a:rPr lang="en-US" altLang="zh-CN" sz="1400" dirty="0"/>
              <a:t>solve a single task</a:t>
            </a:r>
          </a:p>
          <a:p>
            <a:pPr marL="285750" indent="-285750">
              <a:lnSpc>
                <a:spcPct val="150000"/>
              </a:lnSpc>
              <a:buFont typeface="Wingdings" pitchFamily="2" charset="2"/>
              <a:buChar char="v"/>
            </a:pPr>
            <a:r>
              <a:rPr lang="en-US" altLang="zh-CN" sz="1400" dirty="0"/>
              <a:t>How: Learn internal </a:t>
            </a:r>
            <a:r>
              <a:rPr lang="en-US" altLang="zh-CN" sz="1400" dirty="0" smtClean="0"/>
              <a:t>policies with </a:t>
            </a:r>
            <a:r>
              <a:rPr lang="en-US" altLang="zh-CN" sz="1400" dirty="0"/>
              <a:t>the policy over options </a:t>
            </a:r>
          </a:p>
          <a:p>
            <a:pPr marL="285750" indent="-285750">
              <a:lnSpc>
                <a:spcPct val="150000"/>
              </a:lnSpc>
              <a:buFont typeface="Wingdings" pitchFamily="2" charset="2"/>
              <a:buChar char="v"/>
            </a:pPr>
            <a:r>
              <a:rPr lang="en-US" altLang="zh-CN" sz="1400" dirty="0" smtClean="0"/>
              <a:t>Why: No </a:t>
            </a:r>
            <a:r>
              <a:rPr lang="en-US" altLang="zh-CN" sz="1400" dirty="0"/>
              <a:t>additional sub-goals or rewards needed!</a:t>
            </a:r>
            <a:endParaRPr lang="en-US" altLang="zh-CN" sz="1400" dirty="0"/>
          </a:p>
        </p:txBody>
      </p:sp>
      <p:pic>
        <p:nvPicPr>
          <p:cNvPr id="2" name="Picture 1"/>
          <p:cNvPicPr>
            <a:picLocks noChangeAspect="1"/>
          </p:cNvPicPr>
          <p:nvPr/>
        </p:nvPicPr>
        <p:blipFill>
          <a:blip r:embed="rId3"/>
          <a:stretch>
            <a:fillRect/>
          </a:stretch>
        </p:blipFill>
        <p:spPr>
          <a:xfrm>
            <a:off x="5698795" y="2236251"/>
            <a:ext cx="3133505" cy="2493564"/>
          </a:xfrm>
          <a:prstGeom prst="rect">
            <a:avLst/>
          </a:prstGeom>
        </p:spPr>
      </p:pic>
    </p:spTree>
    <p:extLst>
      <p:ext uri="{BB962C8B-B14F-4D97-AF65-F5344CB8AC3E}">
        <p14:creationId xmlns:p14="http://schemas.microsoft.com/office/powerpoint/2010/main" val="3838352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6" name="Google Shape;66;p14"/>
          <p:cNvSpPr txBox="1">
            <a:spLocks noGrp="1"/>
          </p:cNvSpPr>
          <p:nvPr>
            <p:ph type="sldNum" idx="12"/>
          </p:nvPr>
        </p:nvSpPr>
        <p:spPr/>
        <p:txBody>
          <a:bodyPr/>
          <a:lstStyle/>
          <a:p>
            <a:pPr lvl="0"/>
            <a:fld id="{00000000-1234-1234-1234-123412341234}" type="slidenum">
              <a:rPr lang="en" smtClean="0"/>
              <a:pPr lvl="0"/>
              <a:t>4</a:t>
            </a:fld>
            <a:endParaRPr lang="en"/>
          </a:p>
        </p:txBody>
      </p:sp>
      <p:sp>
        <p:nvSpPr>
          <p:cNvPr id="64" name="Google Shape;64;p14"/>
          <p:cNvSpPr txBox="1">
            <a:spLocks noGrp="1"/>
          </p:cNvSpPr>
          <p:nvPr>
            <p:ph type="title"/>
          </p:nvPr>
        </p:nvSpPr>
        <p:spPr/>
        <p:txBody>
          <a:bodyPr/>
          <a:lstStyle/>
          <a:p>
            <a:pPr lvl="0"/>
            <a:r>
              <a:rPr lang="en-US" dirty="0" smtClean="0"/>
              <a:t>Options Framework</a:t>
            </a:r>
            <a:endParaRPr lang="en-US" dirty="0"/>
          </a:p>
        </p:txBody>
      </p:sp>
      <mc:AlternateContent xmlns:mc="http://schemas.openxmlformats.org/markup-compatibility/2006">
        <mc:Choice xmlns:a14="http://schemas.microsoft.com/office/drawing/2010/main" Requires="a14">
          <p:sp>
            <p:nvSpPr>
              <p:cNvPr id="25" name="Content Placeholder 24">
                <a:extLst>
                  <a:ext uri="{FF2B5EF4-FFF2-40B4-BE49-F238E27FC236}">
                    <a16:creationId xmlns="" xmlns:a16="http://schemas.microsoft.com/office/drawing/2014/main" id="{C9257080-E8C5-2341-8377-21ECCCB7A7C2}"/>
                  </a:ext>
                </a:extLst>
              </p:cNvPr>
              <p:cNvSpPr>
                <a:spLocks noGrp="1"/>
              </p:cNvSpPr>
              <p:nvPr>
                <p:ph idx="1"/>
              </p:nvPr>
            </p:nvSpPr>
            <p:spPr>
              <a:xfrm>
                <a:off x="311700" y="1130850"/>
                <a:ext cx="8520600" cy="3598965"/>
              </a:xfrm>
            </p:spPr>
            <p:txBody>
              <a:bodyPr/>
              <a:lstStyle/>
              <a:p>
                <a:pPr marL="0" indent="0">
                  <a:lnSpc>
                    <a:spcPct val="150000"/>
                  </a:lnSpc>
                  <a:buNone/>
                </a:pPr>
                <a:r>
                  <a:rPr lang="en-US" altLang="zh-CN" sz="1400" dirty="0" smtClean="0">
                    <a:solidFill>
                      <a:schemeClr val="tx1"/>
                    </a:solidFill>
                  </a:rPr>
                  <a:t>(Sutton, </a:t>
                </a:r>
                <a:r>
                  <a:rPr lang="en-US" altLang="zh-CN" sz="1400" dirty="0" err="1" smtClean="0">
                    <a:solidFill>
                      <a:schemeClr val="tx1"/>
                    </a:solidFill>
                  </a:rPr>
                  <a:t>Precup</a:t>
                </a:r>
                <a:r>
                  <a:rPr lang="en-US" altLang="zh-CN" sz="1400" dirty="0" smtClean="0">
                    <a:solidFill>
                      <a:schemeClr val="tx1"/>
                    </a:solidFill>
                  </a:rPr>
                  <a:t>, and Singh 1999; </a:t>
                </a:r>
                <a:r>
                  <a:rPr lang="en-US" altLang="zh-CN" sz="1400" dirty="0" err="1" smtClean="0">
                    <a:solidFill>
                      <a:schemeClr val="tx1"/>
                    </a:solidFill>
                  </a:rPr>
                  <a:t>Precup</a:t>
                </a:r>
                <a:r>
                  <a:rPr lang="en-US" altLang="zh-CN" sz="1400" dirty="0">
                    <a:solidFill>
                      <a:schemeClr val="tx1"/>
                    </a:solidFill>
                  </a:rPr>
                  <a:t> </a:t>
                </a:r>
                <a:r>
                  <a:rPr lang="en-US" altLang="zh-CN" sz="1400" dirty="0" smtClean="0">
                    <a:solidFill>
                      <a:schemeClr val="tx1"/>
                    </a:solidFill>
                  </a:rPr>
                  <a:t>2000</a:t>
                </a:r>
                <a:r>
                  <a:rPr lang="en-US" altLang="zh-CN" sz="1400" dirty="0" smtClean="0">
                    <a:solidFill>
                      <a:schemeClr val="tx1"/>
                    </a:solidFill>
                  </a:rPr>
                  <a:t>)</a:t>
                </a:r>
                <a:endParaRPr lang="en-US" altLang="zh-CN" sz="1400" dirty="0">
                  <a:solidFill>
                    <a:schemeClr val="tx1"/>
                  </a:solidFill>
                </a:endParaRPr>
              </a:p>
              <a:p>
                <a:pPr marL="285750" indent="-285750">
                  <a:lnSpc>
                    <a:spcPct val="150000"/>
                  </a:lnSpc>
                  <a:buFont typeface="Wingdings" pitchFamily="2" charset="2"/>
                  <a:buChar char="v"/>
                </a:pPr>
                <a14:m>
                  <m:oMath xmlns:m="http://schemas.openxmlformats.org/officeDocument/2006/math">
                    <m:r>
                      <m:rPr>
                        <m:sty m:val="p"/>
                      </m:rPr>
                      <a:rPr lang="el-GR" altLang="zh-CN" sz="1400" i="1">
                        <a:latin typeface="Cambria Math" panose="02040503050406030204" pitchFamily="18" charset="0"/>
                      </a:rPr>
                      <m:t>ω</m:t>
                    </m:r>
                    <m:r>
                      <a:rPr lang="en-US" altLang="zh-CN" sz="1400" i="1">
                        <a:latin typeface="Cambria Math" panose="02040503050406030204" pitchFamily="18" charset="0"/>
                      </a:rPr>
                      <m:t> </m:t>
                    </m:r>
                    <m:r>
                      <m:rPr>
                        <m:sty m:val="p"/>
                      </m:rPr>
                      <a:rPr lang="el-GR" altLang="zh-CN" sz="1400" i="1">
                        <a:latin typeface="Cambria Math" panose="02040503050406030204" pitchFamily="18" charset="0"/>
                      </a:rPr>
                      <m:t>ϵ</m:t>
                    </m:r>
                    <m:r>
                      <a:rPr lang="en-US" altLang="zh-CN" sz="1400" i="1">
                        <a:latin typeface="Cambria Math" panose="02040503050406030204" pitchFamily="18" charset="0"/>
                      </a:rPr>
                      <m:t> </m:t>
                    </m:r>
                    <m:r>
                      <m:rPr>
                        <m:sty m:val="p"/>
                      </m:rPr>
                      <a:rPr lang="el-GR" altLang="zh-CN" sz="1400" i="1">
                        <a:latin typeface="Cambria Math" panose="02040503050406030204" pitchFamily="18" charset="0"/>
                      </a:rPr>
                      <m:t>Ω</m:t>
                    </m:r>
                    <m:r>
                      <a:rPr lang="en-US" altLang="zh-CN" sz="1400" i="1">
                        <a:latin typeface="Cambria Math" panose="02040503050406030204" pitchFamily="18" charset="0"/>
                      </a:rPr>
                      <m:t>:</m:t>
                    </m:r>
                    <m:r>
                      <a:rPr lang="en-US" altLang="zh-CN" sz="1400" i="1">
                        <a:latin typeface="Cambria Math" panose="02040503050406030204" pitchFamily="18" charset="0"/>
                      </a:rPr>
                      <m:t> </m:t>
                    </m:r>
                    <m:r>
                      <a:rPr lang="en-US" altLang="zh-CN" sz="1400" i="1">
                        <a:latin typeface="Cambria Math" panose="02040503050406030204" pitchFamily="18" charset="0"/>
                      </a:rPr>
                      <m:t>𝑀𝑎𝑟𝑘𝑜𝑣𝑖𝑎𝑛</m:t>
                    </m:r>
                    <m:r>
                      <a:rPr lang="en-US" altLang="zh-CN" sz="1400" i="1">
                        <a:latin typeface="Cambria Math" panose="02040503050406030204" pitchFamily="18" charset="0"/>
                      </a:rPr>
                      <m:t> </m:t>
                    </m:r>
                    <m:r>
                      <a:rPr lang="en-US" altLang="zh-CN" sz="1400" i="1">
                        <a:latin typeface="Cambria Math" panose="02040503050406030204" pitchFamily="18" charset="0"/>
                      </a:rPr>
                      <m:t>𝑜𝑝𝑡𝑖𝑜𝑛</m:t>
                    </m:r>
                  </m:oMath>
                </a14:m>
                <a:endParaRPr lang="en-US" altLang="zh-CN" sz="1400" dirty="0" smtClean="0"/>
              </a:p>
              <a:p>
                <a:pPr marL="285750" indent="-285750">
                  <a:lnSpc>
                    <a:spcPct val="150000"/>
                  </a:lnSpc>
                  <a:buFont typeface="Wingdings" pitchFamily="2" charset="2"/>
                  <a:buChar char="v"/>
                </a:pPr>
                <a14:m>
                  <m:oMath xmlns:m="http://schemas.openxmlformats.org/officeDocument/2006/math">
                    <m:r>
                      <m:rPr>
                        <m:sty m:val="p"/>
                      </m:rPr>
                      <a:rPr lang="el-GR" altLang="zh-CN" sz="1400" i="1">
                        <a:latin typeface="Cambria Math" panose="02040503050406030204" pitchFamily="18" charset="0"/>
                      </a:rPr>
                      <m:t>ω</m:t>
                    </m:r>
                  </m:oMath>
                </a14:m>
                <a:r>
                  <a:rPr lang="en-US" altLang="zh-CN" sz="1400" dirty="0" smtClean="0"/>
                  <a:t>= (</a:t>
                </a:r>
                <a14:m>
                  <m:oMath xmlns:m="http://schemas.openxmlformats.org/officeDocument/2006/math">
                    <m:sSub>
                      <m:sSubPr>
                        <m:ctrlPr>
                          <a:rPr lang="el-GR" altLang="zh-CN" sz="1400" i="1">
                            <a:latin typeface="Cambria Math" panose="02040503050406030204" pitchFamily="18" charset="0"/>
                          </a:rPr>
                        </m:ctrlPr>
                      </m:sSubPr>
                      <m:e>
                        <m:r>
                          <m:rPr>
                            <m:sty m:val="p"/>
                          </m:rPr>
                          <a:rPr lang="el-GR" altLang="zh-CN" sz="1400" i="1">
                            <a:latin typeface="Cambria Math" panose="02040503050406030204" pitchFamily="18" charset="0"/>
                          </a:rPr>
                          <m:t>Ι</m:t>
                        </m:r>
                      </m:e>
                      <m:sub>
                        <m:r>
                          <m:rPr>
                            <m:sty m:val="p"/>
                          </m:rPr>
                          <a:rPr lang="el-GR" altLang="zh-CN" sz="1400" i="1">
                            <a:latin typeface="Cambria Math" panose="02040503050406030204" pitchFamily="18" charset="0"/>
                          </a:rPr>
                          <m:t>ω</m:t>
                        </m:r>
                      </m:sub>
                    </m:sSub>
                    <m:r>
                      <a:rPr lang="en-US" altLang="zh-CN" sz="1400" b="0" i="1" smtClean="0">
                        <a:latin typeface="Cambria Math" panose="02040503050406030204" pitchFamily="18" charset="0"/>
                      </a:rPr>
                      <m:t>,</m:t>
                    </m:r>
                    <m:r>
                      <a:rPr lang="en-US" altLang="zh-CN" sz="1400" i="1">
                        <a:latin typeface="Cambria Math" panose="02040503050406030204" pitchFamily="18" charset="0"/>
                      </a:rPr>
                      <m:t> </m:t>
                    </m:r>
                    <m:sSub>
                      <m:sSubPr>
                        <m:ctrlPr>
                          <a:rPr lang="el-GR" altLang="zh-CN" sz="1400" i="1">
                            <a:latin typeface="Cambria Math" panose="02040503050406030204" pitchFamily="18" charset="0"/>
                          </a:rPr>
                        </m:ctrlPr>
                      </m:sSubPr>
                      <m:e>
                        <m:r>
                          <m:rPr>
                            <m:sty m:val="p"/>
                          </m:rPr>
                          <a:rPr lang="el-GR" altLang="zh-CN" sz="1400" i="1">
                            <a:latin typeface="Cambria Math" panose="02040503050406030204" pitchFamily="18" charset="0"/>
                          </a:rPr>
                          <m:t>π</m:t>
                        </m:r>
                      </m:e>
                      <m:sub>
                        <m:r>
                          <m:rPr>
                            <m:sty m:val="p"/>
                          </m:rPr>
                          <a:rPr lang="el-GR" altLang="zh-CN" sz="1400" i="1">
                            <a:latin typeface="Cambria Math" panose="02040503050406030204" pitchFamily="18" charset="0"/>
                          </a:rPr>
                          <m:t>ω</m:t>
                        </m:r>
                      </m:sub>
                    </m:sSub>
                    <m:r>
                      <a:rPr lang="en-US" altLang="zh-CN" sz="1400" b="0" i="1" smtClean="0">
                        <a:latin typeface="Cambria Math" panose="02040503050406030204" pitchFamily="18" charset="0"/>
                      </a:rPr>
                      <m:t>,  </m:t>
                    </m:r>
                    <m:sSub>
                      <m:sSubPr>
                        <m:ctrlPr>
                          <a:rPr lang="el-GR" altLang="zh-CN" sz="1400" i="1">
                            <a:latin typeface="Cambria Math" panose="02040503050406030204" pitchFamily="18" charset="0"/>
                          </a:rPr>
                        </m:ctrlPr>
                      </m:sSubPr>
                      <m:e>
                        <m:r>
                          <m:rPr>
                            <m:sty m:val="p"/>
                          </m:rPr>
                          <a:rPr lang="el-GR" altLang="zh-CN" sz="1400" i="1">
                            <a:latin typeface="Cambria Math" panose="02040503050406030204" pitchFamily="18" charset="0"/>
                          </a:rPr>
                          <m:t>β</m:t>
                        </m:r>
                      </m:e>
                      <m:sub>
                        <m:r>
                          <m:rPr>
                            <m:sty m:val="p"/>
                          </m:rPr>
                          <a:rPr lang="el-GR" altLang="zh-CN" sz="1400" i="1">
                            <a:latin typeface="Cambria Math" panose="02040503050406030204" pitchFamily="18" charset="0"/>
                          </a:rPr>
                          <m:t>ω</m:t>
                        </m:r>
                      </m:sub>
                    </m:sSub>
                    <m:r>
                      <a:rPr lang="en-US" altLang="zh-CN" sz="1400" b="0" i="1" smtClean="0">
                        <a:latin typeface="Cambria Math" panose="02040503050406030204" pitchFamily="18" charset="0"/>
                      </a:rPr>
                      <m:t>)</m:t>
                    </m:r>
                  </m:oMath>
                </a14:m>
                <a:endParaRPr lang="en-US" altLang="zh-CN" sz="1400" dirty="0"/>
              </a:p>
              <a:p>
                <a:pPr marL="285750" indent="-285750">
                  <a:lnSpc>
                    <a:spcPct val="150000"/>
                  </a:lnSpc>
                  <a:buFont typeface="Wingdings" pitchFamily="2" charset="2"/>
                  <a:buChar char="v"/>
                </a:pPr>
                <a14:m>
                  <m:oMath xmlns:m="http://schemas.openxmlformats.org/officeDocument/2006/math">
                    <m:sSub>
                      <m:sSubPr>
                        <m:ctrlPr>
                          <a:rPr lang="el-GR" altLang="zh-CN" sz="1400" i="1">
                            <a:latin typeface="Cambria Math" panose="02040503050406030204" pitchFamily="18" charset="0"/>
                          </a:rPr>
                        </m:ctrlPr>
                      </m:sSubPr>
                      <m:e>
                        <m:r>
                          <m:rPr>
                            <m:sty m:val="p"/>
                          </m:rPr>
                          <a:rPr lang="el-GR" altLang="zh-CN" sz="1400" i="1">
                            <a:latin typeface="Cambria Math" panose="02040503050406030204" pitchFamily="18" charset="0"/>
                          </a:rPr>
                          <m:t>Ι</m:t>
                        </m:r>
                      </m:e>
                      <m:sub>
                        <m:r>
                          <m:rPr>
                            <m:sty m:val="p"/>
                          </m:rPr>
                          <a:rPr lang="el-GR" altLang="zh-CN" sz="1400" i="1">
                            <a:latin typeface="Cambria Math" panose="02040503050406030204" pitchFamily="18" charset="0"/>
                          </a:rPr>
                          <m:t>ω</m:t>
                        </m:r>
                      </m:sub>
                    </m:sSub>
                    <m:r>
                      <a:rPr lang="en-US" altLang="zh-CN" sz="1400" i="1">
                        <a:latin typeface="Cambria Math" panose="02040503050406030204" pitchFamily="18" charset="0"/>
                      </a:rPr>
                      <m:t> </m:t>
                    </m:r>
                    <m:r>
                      <a:rPr lang="en-US" altLang="zh-CN" sz="1400" i="1">
                        <a:latin typeface="Cambria Math" panose="02040503050406030204" pitchFamily="18" charset="0"/>
                      </a:rPr>
                      <m:t>:</m:t>
                    </m:r>
                    <m:r>
                      <a:rPr lang="en-US" altLang="zh-CN" sz="1400" i="1">
                        <a:latin typeface="Cambria Math" panose="02040503050406030204" pitchFamily="18" charset="0"/>
                      </a:rPr>
                      <m:t>𝐼𝑛𝑖𝑡𝑖𝑎𝑡𝑖𝑜𝑛</m:t>
                    </m:r>
                    <m:r>
                      <a:rPr lang="en-US" altLang="zh-CN" sz="1400" i="1">
                        <a:latin typeface="Cambria Math" panose="02040503050406030204" pitchFamily="18" charset="0"/>
                      </a:rPr>
                      <m:t> </m:t>
                    </m:r>
                    <m:r>
                      <a:rPr lang="en-US" altLang="zh-CN" sz="1400" i="1">
                        <a:latin typeface="Cambria Math" panose="02040503050406030204" pitchFamily="18" charset="0"/>
                      </a:rPr>
                      <m:t>𝑠𝑒𝑡</m:t>
                    </m:r>
                    <m:r>
                      <a:rPr lang="en-US" altLang="zh-CN" sz="1400" b="0" i="0" smtClean="0">
                        <a:latin typeface="Cambria Math" panose="02040503050406030204" pitchFamily="18" charset="0"/>
                      </a:rPr>
                      <m:t>, </m:t>
                    </m:r>
                    <m:sSub>
                      <m:sSubPr>
                        <m:ctrlPr>
                          <a:rPr lang="el-GR" altLang="zh-CN" sz="1400" i="1">
                            <a:latin typeface="Cambria Math" panose="02040503050406030204" pitchFamily="18" charset="0"/>
                          </a:rPr>
                        </m:ctrlPr>
                      </m:sSubPr>
                      <m:e>
                        <m:r>
                          <a:rPr lang="en-US" altLang="zh-CN" sz="1400" b="0" i="1" smtClean="0">
                            <a:latin typeface="Cambria Math" panose="02040503050406030204" pitchFamily="18" charset="0"/>
                          </a:rPr>
                          <m:t>𝑠</m:t>
                        </m:r>
                        <m:r>
                          <a:rPr lang="en-US" altLang="zh-CN" sz="1400" b="0" i="1" smtClean="0">
                            <a:latin typeface="Cambria Math" panose="02040503050406030204" pitchFamily="18" charset="0"/>
                          </a:rPr>
                          <m:t> </m:t>
                        </m:r>
                        <m:r>
                          <m:rPr>
                            <m:sty m:val="p"/>
                          </m:rPr>
                          <a:rPr lang="el-GR" altLang="zh-CN" sz="1400" b="0" i="1" smtClean="0">
                            <a:latin typeface="Cambria Math" panose="02040503050406030204" pitchFamily="18" charset="0"/>
                          </a:rPr>
                          <m:t>ϵ</m:t>
                        </m:r>
                        <m:r>
                          <a:rPr lang="en-US" altLang="zh-CN" sz="1400" b="0" i="1" smtClean="0">
                            <a:latin typeface="Cambria Math" panose="02040503050406030204" pitchFamily="18" charset="0"/>
                          </a:rPr>
                          <m:t> </m:t>
                        </m:r>
                        <m:r>
                          <m:rPr>
                            <m:sty m:val="p"/>
                          </m:rPr>
                          <a:rPr lang="el-GR" altLang="zh-CN" sz="1400" i="1">
                            <a:latin typeface="Cambria Math" panose="02040503050406030204" pitchFamily="18" charset="0"/>
                          </a:rPr>
                          <m:t>Ι</m:t>
                        </m:r>
                      </m:e>
                      <m:sub>
                        <m:r>
                          <m:rPr>
                            <m:sty m:val="p"/>
                          </m:rPr>
                          <a:rPr lang="el-GR" altLang="zh-CN" sz="1400" i="1">
                            <a:latin typeface="Cambria Math" panose="02040503050406030204" pitchFamily="18" charset="0"/>
                          </a:rPr>
                          <m:t>ω</m:t>
                        </m:r>
                      </m:sub>
                    </m:sSub>
                  </m:oMath>
                </a14:m>
                <a:endParaRPr lang="en-US" altLang="zh-CN" sz="1400" dirty="0"/>
              </a:p>
              <a:p>
                <a:pPr marL="285750" indent="-285750">
                  <a:lnSpc>
                    <a:spcPct val="150000"/>
                  </a:lnSpc>
                  <a:buFont typeface="Wingdings" pitchFamily="2" charset="2"/>
                  <a:buChar char="v"/>
                </a:pPr>
                <a14:m>
                  <m:oMath xmlns:m="http://schemas.openxmlformats.org/officeDocument/2006/math">
                    <m:sSub>
                      <m:sSubPr>
                        <m:ctrlPr>
                          <a:rPr lang="el-GR" altLang="zh-CN" sz="1400" i="1">
                            <a:latin typeface="Cambria Math" panose="02040503050406030204" pitchFamily="18" charset="0"/>
                          </a:rPr>
                        </m:ctrlPr>
                      </m:sSubPr>
                      <m:e>
                        <m:r>
                          <m:rPr>
                            <m:sty m:val="p"/>
                          </m:rPr>
                          <a:rPr lang="el-GR" altLang="zh-CN" sz="1400" i="1">
                            <a:latin typeface="Cambria Math" panose="02040503050406030204" pitchFamily="18" charset="0"/>
                          </a:rPr>
                          <m:t>π</m:t>
                        </m:r>
                      </m:e>
                      <m:sub>
                        <m:r>
                          <m:rPr>
                            <m:sty m:val="p"/>
                          </m:rPr>
                          <a:rPr lang="el-GR" altLang="zh-CN" sz="1400" i="1">
                            <a:latin typeface="Cambria Math" panose="02040503050406030204" pitchFamily="18" charset="0"/>
                          </a:rPr>
                          <m:t>ω</m:t>
                        </m:r>
                      </m:sub>
                    </m:sSub>
                    <m:r>
                      <a:rPr lang="en-US" altLang="zh-CN" sz="1400" i="1">
                        <a:latin typeface="Cambria Math" panose="02040503050406030204" pitchFamily="18" charset="0"/>
                      </a:rPr>
                      <m:t>:</m:t>
                    </m:r>
                    <m:r>
                      <a:rPr lang="en-US" altLang="zh-CN" sz="1400" i="1">
                        <a:latin typeface="Cambria Math" panose="02040503050406030204" pitchFamily="18" charset="0"/>
                      </a:rPr>
                      <m:t>𝑖𝑛𝑡𝑟𝑎</m:t>
                    </m:r>
                    <m:r>
                      <a:rPr lang="en-US" altLang="zh-CN" sz="1400" i="1">
                        <a:latin typeface="Cambria Math" panose="02040503050406030204" pitchFamily="18" charset="0"/>
                      </a:rPr>
                      <m:t>−</m:t>
                    </m:r>
                    <m:r>
                      <a:rPr lang="en-US" altLang="zh-CN" sz="1400" i="1">
                        <a:latin typeface="Cambria Math" panose="02040503050406030204" pitchFamily="18" charset="0"/>
                      </a:rPr>
                      <m:t>𝑜𝑝𝑡𝑖𝑜𝑛</m:t>
                    </m:r>
                    <m:r>
                      <a:rPr lang="en-US" altLang="zh-CN" sz="1400" i="1">
                        <a:latin typeface="Cambria Math" panose="02040503050406030204" pitchFamily="18" charset="0"/>
                      </a:rPr>
                      <m:t> </m:t>
                    </m:r>
                    <m:r>
                      <a:rPr lang="en-US" altLang="zh-CN" sz="1400" i="1">
                        <a:latin typeface="Cambria Math" panose="02040503050406030204" pitchFamily="18" charset="0"/>
                      </a:rPr>
                      <m:t>𝑝𝑜𝑙𝑖𝑐𝑦</m:t>
                    </m:r>
                  </m:oMath>
                </a14:m>
                <a:endParaRPr lang="en-US" altLang="zh-CN" sz="1400" i="1" dirty="0">
                  <a:latin typeface="Cambria Math" panose="02040503050406030204" pitchFamily="18" charset="0"/>
                </a:endParaRPr>
              </a:p>
              <a:p>
                <a:pPr marL="285750" indent="-285750">
                  <a:lnSpc>
                    <a:spcPct val="150000"/>
                  </a:lnSpc>
                  <a:buFont typeface="Wingdings" pitchFamily="2" charset="2"/>
                  <a:buChar char="v"/>
                </a:pPr>
                <a14:m>
                  <m:oMath xmlns:m="http://schemas.openxmlformats.org/officeDocument/2006/math">
                    <m:sSub>
                      <m:sSubPr>
                        <m:ctrlPr>
                          <a:rPr lang="el-GR" altLang="zh-CN" sz="1400" i="1">
                            <a:latin typeface="Cambria Math" panose="02040503050406030204" pitchFamily="18" charset="0"/>
                          </a:rPr>
                        </m:ctrlPr>
                      </m:sSubPr>
                      <m:e>
                        <m:r>
                          <m:rPr>
                            <m:sty m:val="p"/>
                          </m:rPr>
                          <a:rPr lang="el-GR" altLang="zh-CN" sz="1400" i="1">
                            <a:latin typeface="Cambria Math" panose="02040503050406030204" pitchFamily="18" charset="0"/>
                          </a:rPr>
                          <m:t>β</m:t>
                        </m:r>
                      </m:e>
                      <m:sub>
                        <m:r>
                          <m:rPr>
                            <m:sty m:val="p"/>
                          </m:rPr>
                          <a:rPr lang="el-GR" altLang="zh-CN" sz="1400" i="1">
                            <a:latin typeface="Cambria Math" panose="02040503050406030204" pitchFamily="18" charset="0"/>
                          </a:rPr>
                          <m:t>ω</m:t>
                        </m:r>
                      </m:sub>
                    </m:sSub>
                    <m:r>
                      <a:rPr lang="en-US" altLang="zh-CN" sz="1400" b="0" i="1" smtClean="0">
                        <a:latin typeface="Cambria Math" panose="02040503050406030204" pitchFamily="18" charset="0"/>
                      </a:rPr>
                      <m:t> →[0, 1]</m:t>
                    </m:r>
                    <m:r>
                      <a:rPr lang="en-US" altLang="zh-CN" sz="1400" i="1">
                        <a:latin typeface="Cambria Math" panose="02040503050406030204" pitchFamily="18" charset="0"/>
                      </a:rPr>
                      <m:t>:</m:t>
                    </m:r>
                    <m:r>
                      <a:rPr lang="en-US" altLang="zh-CN" sz="1400" i="1">
                        <a:latin typeface="Cambria Math" panose="02040503050406030204" pitchFamily="18" charset="0"/>
                      </a:rPr>
                      <m:t>𝑡𝑒𝑟𝑚𝑖𝑛𝑎𝑡𝑖𝑜𝑛</m:t>
                    </m:r>
                    <m:r>
                      <a:rPr lang="en-US" altLang="zh-CN" sz="1400" i="1">
                        <a:latin typeface="Cambria Math" panose="02040503050406030204" pitchFamily="18" charset="0"/>
                      </a:rPr>
                      <m:t> </m:t>
                    </m:r>
                    <m:r>
                      <a:rPr lang="en-US" altLang="zh-CN" sz="1400" i="1">
                        <a:latin typeface="Cambria Math" panose="02040503050406030204" pitchFamily="18" charset="0"/>
                      </a:rPr>
                      <m:t>𝑓𝑢𝑛𝑐𝑡𝑖𝑜𝑛</m:t>
                    </m:r>
                  </m:oMath>
                </a14:m>
                <a:endParaRPr lang="en-US" altLang="zh-CN" sz="1400" dirty="0"/>
              </a:p>
            </p:txBody>
          </p:sp>
        </mc:Choice>
        <mc:Fallback>
          <p:sp>
            <p:nvSpPr>
              <p:cNvPr id="25" name="Content Placeholder 24">
                <a:extLst>
                  <a:ext uri="{FF2B5EF4-FFF2-40B4-BE49-F238E27FC236}">
                    <a16:creationId xmlns="" xmlns:a16="http://schemas.microsoft.com/office/drawing/2014/main" id="{C9257080-E8C5-2341-8377-21ECCCB7A7C2}"/>
                  </a:ext>
                </a:extLst>
              </p:cNvPr>
              <p:cNvSpPr>
                <a:spLocks noGrp="1" noRot="1" noChangeAspect="1" noMove="1" noResize="1" noEditPoints="1" noAdjustHandles="1" noChangeArrowheads="1" noChangeShapeType="1" noTextEdit="1"/>
              </p:cNvSpPr>
              <p:nvPr>
                <p:ph idx="1"/>
              </p:nvPr>
            </p:nvSpPr>
            <p:spPr>
              <a:xfrm>
                <a:off x="311700" y="1130850"/>
                <a:ext cx="8520600" cy="3598965"/>
              </a:xfrm>
              <a:blipFill rotWithShape="0">
                <a:blip r:embed="rId3"/>
                <a:stretch>
                  <a:fillRect l="-429"/>
                </a:stretch>
              </a:blipFill>
            </p:spPr>
            <p:txBody>
              <a:bodyPr/>
              <a:lstStyle/>
              <a:p>
                <a:r>
                  <a:rPr lang="en-US">
                    <a:noFill/>
                  </a:rPr>
                  <a:t> </a:t>
                </a:r>
              </a:p>
            </p:txBody>
          </p:sp>
        </mc:Fallback>
      </mc:AlternateContent>
      <p:sp>
        <p:nvSpPr>
          <p:cNvPr id="6" name="Rectangle 5"/>
          <p:cNvSpPr/>
          <p:nvPr/>
        </p:nvSpPr>
        <p:spPr>
          <a:xfrm>
            <a:off x="6178807" y="1342529"/>
            <a:ext cx="2241073" cy="470414"/>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95300" y="1342529"/>
            <a:ext cx="405990" cy="470414"/>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8595300" y="1016267"/>
            <a:ext cx="405990" cy="326262"/>
          </a:xfrm>
          <a:prstGeom prst="triangl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98295" y="1577736"/>
            <a:ext cx="134283" cy="235207"/>
          </a:xfrm>
          <a:prstGeom prst="rect">
            <a:avLst/>
          </a:prstGeom>
          <a:solidFill>
            <a:schemeClr val="accent4">
              <a:lumMod val="50000"/>
            </a:schemeClr>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6178807" y="1865799"/>
            <a:ext cx="1088823" cy="23150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442207" y="3677862"/>
            <a:ext cx="554984" cy="381060"/>
            <a:chOff x="6427228" y="3714860"/>
            <a:chExt cx="554984" cy="381060"/>
          </a:xfrm>
        </p:grpSpPr>
        <p:sp>
          <p:nvSpPr>
            <p:cNvPr id="13" name="Oval 12"/>
            <p:cNvSpPr/>
            <p:nvPr/>
          </p:nvSpPr>
          <p:spPr>
            <a:xfrm>
              <a:off x="6530294" y="3714860"/>
              <a:ext cx="364703" cy="17970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17085" y="3954092"/>
              <a:ext cx="132139" cy="137424"/>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01624" y="3958496"/>
              <a:ext cx="132139" cy="137424"/>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27228" y="3827239"/>
              <a:ext cx="554984" cy="195565"/>
            </a:xfrm>
            <a:prstGeom prst="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a:t>
              </a:r>
              <a:endParaRPr lang="en-US" dirty="0"/>
            </a:p>
          </p:txBody>
        </p:sp>
      </p:grpSp>
      <mc:AlternateContent xmlns:mc="http://schemas.openxmlformats.org/markup-compatibility/2006">
        <mc:Choice xmlns:a14="http://schemas.microsoft.com/office/drawing/2010/main" Requires="a14">
          <p:sp>
            <p:nvSpPr>
              <p:cNvPr id="16" name="Rectangle 15"/>
              <p:cNvSpPr/>
              <p:nvPr/>
            </p:nvSpPr>
            <p:spPr>
              <a:xfrm>
                <a:off x="6511802" y="2131869"/>
                <a:ext cx="415793" cy="1061829"/>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l-GR" altLang="zh-CN" i="1" smtClean="0">
                              <a:latin typeface="Cambria Math" panose="02040503050406030204" pitchFamily="18" charset="0"/>
                            </a:rPr>
                          </m:ctrlPr>
                        </m:sSubPr>
                        <m:e>
                          <m:r>
                            <m:rPr>
                              <m:sty m:val="p"/>
                            </m:rPr>
                            <a:rPr lang="el-GR" altLang="zh-CN" i="1">
                              <a:latin typeface="Cambria Math" panose="02040503050406030204" pitchFamily="18" charset="0"/>
                            </a:rPr>
                            <m:t>Ι</m:t>
                          </m:r>
                        </m:e>
                        <m:sub>
                          <m:r>
                            <m:rPr>
                              <m:sty m:val="p"/>
                            </m:rPr>
                            <a:rPr lang="el-GR" altLang="zh-CN" i="1">
                              <a:latin typeface="Cambria Math" panose="02040503050406030204" pitchFamily="18" charset="0"/>
                            </a:rPr>
                            <m:t>ω</m:t>
                          </m:r>
                          <m:r>
                            <a:rPr lang="en-US" altLang="zh-CN" b="0" i="1" smtClean="0">
                              <a:latin typeface="Cambria Math" panose="02040503050406030204" pitchFamily="18" charset="0"/>
                            </a:rPr>
                            <m:t>1</m:t>
                          </m:r>
                        </m:sub>
                      </m:sSub>
                    </m:oMath>
                  </m:oMathPara>
                </a14:m>
                <a:endParaRPr lang="en-US" altLang="zh-CN" i="1" dirty="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l-GR" altLang="zh-CN" i="1">
                              <a:latin typeface="Cambria Math" panose="02040503050406030204" pitchFamily="18" charset="0"/>
                            </a:rPr>
                          </m:ctrlPr>
                        </m:sSubPr>
                        <m:e>
                          <m:r>
                            <m:rPr>
                              <m:sty m:val="p"/>
                            </m:rPr>
                            <a:rPr lang="el-GR" altLang="zh-CN" i="1">
                              <a:latin typeface="Cambria Math" panose="02040503050406030204" pitchFamily="18" charset="0"/>
                            </a:rPr>
                            <m:t>π</m:t>
                          </m:r>
                        </m:e>
                        <m:sub>
                          <m:r>
                            <m:rPr>
                              <m:sty m:val="p"/>
                            </m:rPr>
                            <a:rPr lang="el-GR" altLang="zh-CN" i="1">
                              <a:latin typeface="Cambria Math" panose="02040503050406030204" pitchFamily="18" charset="0"/>
                            </a:rPr>
                            <m:t>ω</m:t>
                          </m:r>
                          <m:r>
                            <a:rPr lang="en-US" altLang="zh-CN" b="0" i="1" smtClean="0">
                              <a:latin typeface="Cambria Math" panose="02040503050406030204" pitchFamily="18" charset="0"/>
                            </a:rPr>
                            <m:t>1</m:t>
                          </m:r>
                        </m:sub>
                      </m:sSub>
                    </m:oMath>
                  </m:oMathPara>
                </a14:m>
                <a:endParaRPr lang="en-US" altLang="zh-CN" i="1" dirty="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l-GR" altLang="zh-CN" i="1" smtClean="0">
                              <a:latin typeface="Cambria Math" panose="02040503050406030204" pitchFamily="18" charset="0"/>
                            </a:rPr>
                          </m:ctrlPr>
                        </m:sSubPr>
                        <m:e>
                          <m:r>
                            <m:rPr>
                              <m:sty m:val="p"/>
                            </m:rPr>
                            <a:rPr lang="el-GR" altLang="zh-CN" i="1">
                              <a:latin typeface="Cambria Math" panose="02040503050406030204" pitchFamily="18" charset="0"/>
                            </a:rPr>
                            <m:t>β</m:t>
                          </m:r>
                        </m:e>
                        <m:sub>
                          <m:r>
                            <m:rPr>
                              <m:sty m:val="p"/>
                            </m:rPr>
                            <a:rPr lang="el-GR" altLang="zh-CN" i="1">
                              <a:latin typeface="Cambria Math" panose="02040503050406030204" pitchFamily="18" charset="0"/>
                            </a:rPr>
                            <m:t>ω</m:t>
                          </m:r>
                          <m:r>
                            <a:rPr lang="en-US" altLang="zh-CN" b="0" i="1" smtClean="0">
                              <a:latin typeface="Cambria Math" panose="02040503050406030204" pitchFamily="18" charset="0"/>
                            </a:rPr>
                            <m:t>1</m:t>
                          </m:r>
                        </m:sub>
                      </m:sSub>
                    </m:oMath>
                  </m:oMathPara>
                </a14:m>
                <a:endParaRPr lang="en-US" altLang="zh-CN" dirty="0"/>
              </a:p>
            </p:txBody>
          </p:sp>
        </mc:Choice>
        <mc:Fallback>
          <p:sp>
            <p:nvSpPr>
              <p:cNvPr id="16" name="Rectangle 15"/>
              <p:cNvSpPr>
                <a:spLocks noRot="1" noChangeAspect="1" noMove="1" noResize="1" noEditPoints="1" noAdjustHandles="1" noChangeArrowheads="1" noChangeShapeType="1" noTextEdit="1"/>
              </p:cNvSpPr>
              <p:nvPr/>
            </p:nvSpPr>
            <p:spPr>
              <a:xfrm>
                <a:off x="6511802" y="2131869"/>
                <a:ext cx="415793" cy="106182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Rectangle 19"/>
              <p:cNvSpPr/>
              <p:nvPr/>
            </p:nvSpPr>
            <p:spPr>
              <a:xfrm>
                <a:off x="6266333" y="1335718"/>
                <a:ext cx="1100539" cy="415498"/>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l-GR" altLang="zh-CN" i="1" smtClean="0">
                              <a:latin typeface="Cambria Math" panose="02040503050406030204" pitchFamily="18" charset="0"/>
                            </a:rPr>
                          </m:ctrlPr>
                        </m:sSubPr>
                        <m:e>
                          <m:r>
                            <m:rPr>
                              <m:sty m:val="p"/>
                            </m:rPr>
                            <a:rPr lang="el-GR" altLang="zh-CN" i="1">
                              <a:latin typeface="Cambria Math" panose="02040503050406030204" pitchFamily="18" charset="0"/>
                            </a:rPr>
                            <m:t>Ι</m:t>
                          </m:r>
                        </m:e>
                        <m:sub>
                          <m:r>
                            <m:rPr>
                              <m:sty m:val="p"/>
                            </m:rPr>
                            <a:rPr lang="el-GR" altLang="zh-CN" i="1">
                              <a:latin typeface="Cambria Math" panose="02040503050406030204" pitchFamily="18" charset="0"/>
                            </a:rPr>
                            <m:t>ω</m:t>
                          </m:r>
                          <m:r>
                            <a:rPr lang="en-US" altLang="zh-CN" b="0" i="1" smtClean="0">
                              <a:latin typeface="Cambria Math" panose="02040503050406030204" pitchFamily="18" charset="0"/>
                            </a:rPr>
                            <m:t>2</m:t>
                          </m:r>
                        </m:sub>
                      </m:sSub>
                      <m:r>
                        <a:rPr lang="en-US" altLang="zh-CN" b="0" i="1" smtClean="0">
                          <a:latin typeface="Cambria Math" panose="02040503050406030204" pitchFamily="18" charset="0"/>
                        </a:rPr>
                        <m:t>, </m:t>
                      </m:r>
                      <m:sSub>
                        <m:sSubPr>
                          <m:ctrlPr>
                            <a:rPr lang="el-GR" altLang="zh-CN" i="1">
                              <a:latin typeface="Cambria Math" panose="02040503050406030204" pitchFamily="18" charset="0"/>
                            </a:rPr>
                          </m:ctrlPr>
                        </m:sSubPr>
                        <m:e>
                          <m:r>
                            <m:rPr>
                              <m:sty m:val="p"/>
                            </m:rPr>
                            <a:rPr lang="el-GR" altLang="zh-CN" i="1">
                              <a:latin typeface="Cambria Math" panose="02040503050406030204" pitchFamily="18" charset="0"/>
                            </a:rPr>
                            <m:t>π</m:t>
                          </m:r>
                        </m:e>
                        <m:sub>
                          <m:r>
                            <m:rPr>
                              <m:sty m:val="p"/>
                            </m:rPr>
                            <a:rPr lang="el-GR" altLang="zh-CN" i="1">
                              <a:latin typeface="Cambria Math" panose="02040503050406030204" pitchFamily="18" charset="0"/>
                            </a:rPr>
                            <m:t>ω</m:t>
                          </m:r>
                          <m:r>
                            <a:rPr lang="en-US" altLang="zh-CN" b="0" i="1" smtClean="0">
                              <a:latin typeface="Cambria Math" panose="02040503050406030204" pitchFamily="18" charset="0"/>
                            </a:rPr>
                            <m:t>2</m:t>
                          </m:r>
                        </m:sub>
                      </m:sSub>
                      <m:r>
                        <a:rPr lang="en-US" altLang="zh-CN" b="0" i="1" smtClean="0">
                          <a:latin typeface="Cambria Math" panose="02040503050406030204" pitchFamily="18" charset="0"/>
                        </a:rPr>
                        <m:t>, </m:t>
                      </m:r>
                      <m:sSub>
                        <m:sSubPr>
                          <m:ctrlPr>
                            <a:rPr lang="el-GR" altLang="zh-CN" i="1" smtClean="0">
                              <a:latin typeface="Cambria Math" panose="02040503050406030204" pitchFamily="18" charset="0"/>
                            </a:rPr>
                          </m:ctrlPr>
                        </m:sSubPr>
                        <m:e>
                          <m:r>
                            <m:rPr>
                              <m:sty m:val="p"/>
                            </m:rPr>
                            <a:rPr lang="el-GR" altLang="zh-CN" i="1">
                              <a:latin typeface="Cambria Math" panose="02040503050406030204" pitchFamily="18" charset="0"/>
                            </a:rPr>
                            <m:t>β</m:t>
                          </m:r>
                        </m:e>
                        <m:sub>
                          <m:r>
                            <m:rPr>
                              <m:sty m:val="p"/>
                            </m:rPr>
                            <a:rPr lang="el-GR" altLang="zh-CN" i="1">
                              <a:latin typeface="Cambria Math" panose="02040503050406030204" pitchFamily="18" charset="0"/>
                            </a:rPr>
                            <m:t>ω</m:t>
                          </m:r>
                          <m:r>
                            <a:rPr lang="en-US" altLang="zh-CN" b="0" i="1" smtClean="0">
                              <a:latin typeface="Cambria Math" panose="02040503050406030204" pitchFamily="18" charset="0"/>
                            </a:rPr>
                            <m:t>2</m:t>
                          </m:r>
                        </m:sub>
                      </m:sSub>
                    </m:oMath>
                  </m:oMathPara>
                </a14:m>
                <a:endParaRPr lang="en-US" altLang="zh-CN" dirty="0"/>
              </a:p>
            </p:txBody>
          </p:sp>
        </mc:Choice>
        <mc:Fallback>
          <p:sp>
            <p:nvSpPr>
              <p:cNvPr id="20" name="Rectangle 19"/>
              <p:cNvSpPr>
                <a:spLocks noRot="1" noChangeAspect="1" noMove="1" noResize="1" noEditPoints="1" noAdjustHandles="1" noChangeArrowheads="1" noChangeShapeType="1" noTextEdit="1"/>
              </p:cNvSpPr>
              <p:nvPr/>
            </p:nvSpPr>
            <p:spPr>
              <a:xfrm>
                <a:off x="6266333" y="1335718"/>
                <a:ext cx="1100539" cy="415498"/>
              </a:xfrm>
              <a:prstGeom prst="rect">
                <a:avLst/>
              </a:prstGeom>
              <a:blipFill rotWithShape="0">
                <a:blip r:embed="rId5"/>
                <a:stretch>
                  <a:fillRect/>
                </a:stretch>
              </a:blipFill>
            </p:spPr>
            <p:txBody>
              <a:bodyPr/>
              <a:lstStyle/>
              <a:p>
                <a:r>
                  <a:rPr lang="en-US">
                    <a:noFill/>
                  </a:rPr>
                  <a:t> </a:t>
                </a:r>
              </a:p>
            </p:txBody>
          </p:sp>
        </mc:Fallback>
      </mc:AlternateContent>
      <p:sp>
        <p:nvSpPr>
          <p:cNvPr id="17" name="5-Point Star 16"/>
          <p:cNvSpPr/>
          <p:nvPr/>
        </p:nvSpPr>
        <p:spPr>
          <a:xfrm>
            <a:off x="7954751" y="1444747"/>
            <a:ext cx="311848" cy="265977"/>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TextBox 17"/>
          <p:cNvSpPr txBox="1"/>
          <p:nvPr/>
        </p:nvSpPr>
        <p:spPr>
          <a:xfrm>
            <a:off x="7814684" y="1022387"/>
            <a:ext cx="591982" cy="307777"/>
          </a:xfrm>
          <a:prstGeom prst="rect">
            <a:avLst/>
          </a:prstGeom>
          <a:noFill/>
        </p:spPr>
        <p:txBody>
          <a:bodyPr wrap="square" rtlCol="0">
            <a:spAutoFit/>
          </a:bodyPr>
          <a:lstStyle/>
          <a:p>
            <a:r>
              <a:rPr lang="en-US" dirty="0" smtClean="0"/>
              <a:t>Park</a:t>
            </a:r>
            <a:endParaRPr lang="en-US" dirty="0"/>
          </a:p>
        </p:txBody>
      </p:sp>
      <p:sp>
        <p:nvSpPr>
          <p:cNvPr id="19" name="Rectangle 18"/>
          <p:cNvSpPr/>
          <p:nvPr/>
        </p:nvSpPr>
        <p:spPr>
          <a:xfrm>
            <a:off x="5359547" y="1330164"/>
            <a:ext cx="702978" cy="2850705"/>
          </a:xfrm>
          <a:prstGeom prst="rect">
            <a:avLst/>
          </a:prstGeom>
          <a:solidFill>
            <a:srgbClr val="95E3A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366872" y="1879110"/>
            <a:ext cx="1053008" cy="2301759"/>
          </a:xfrm>
          <a:prstGeom prst="rect">
            <a:avLst/>
          </a:prstGeom>
          <a:solidFill>
            <a:srgbClr val="95E3A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flipV="1">
            <a:off x="6723218" y="3240042"/>
            <a:ext cx="0" cy="3329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7427957" y="1597557"/>
            <a:ext cx="386727"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482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Google Shape;108;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06" name="Google Shape;106;p2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Theory</a:t>
            </a:r>
            <a:endParaRPr dirty="0"/>
          </a:p>
        </p:txBody>
      </p:sp>
      <p:sp>
        <p:nvSpPr>
          <p:cNvPr id="5" name="Content Placeholder 2">
            <a:extLst>
              <a:ext uri="{FF2B5EF4-FFF2-40B4-BE49-F238E27FC236}">
                <a16:creationId xmlns="" xmlns:a16="http://schemas.microsoft.com/office/drawing/2014/main" id="{794177A5-915D-7A4F-8AEE-DDAB992469E6}"/>
              </a:ext>
            </a:extLst>
          </p:cNvPr>
          <p:cNvSpPr txBox="1">
            <a:spLocks/>
          </p:cNvSpPr>
          <p:nvPr/>
        </p:nvSpPr>
        <p:spPr>
          <a:xfrm>
            <a:off x="311700" y="1183706"/>
            <a:ext cx="8520600" cy="32244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None/>
            </a:pPr>
            <a:r>
              <a:rPr lang="en-US" sz="1400" dirty="0" smtClean="0"/>
              <a:t>Derived </a:t>
            </a:r>
            <a:r>
              <a:rPr lang="en-US" sz="1400" dirty="0"/>
              <a:t>from equations in intra-option learning (Sutton, </a:t>
            </a:r>
            <a:r>
              <a:rPr lang="en-US" sz="1400" dirty="0" err="1"/>
              <a:t>Precup</a:t>
            </a:r>
            <a:r>
              <a:rPr lang="en-US" sz="1400" dirty="0"/>
              <a:t>, and Singh, 1999)</a:t>
            </a:r>
          </a:p>
          <a:p>
            <a:pPr marL="0" indent="0">
              <a:lnSpc>
                <a:spcPct val="100000"/>
              </a:lnSpc>
              <a:buNone/>
            </a:pPr>
            <a:endParaRPr lang="en-US" sz="1400" dirty="0" smtClean="0"/>
          </a:p>
          <a:p>
            <a:pPr marL="0" indent="0">
              <a:lnSpc>
                <a:spcPct val="100000"/>
              </a:lnSpc>
              <a:buNone/>
            </a:pPr>
            <a:r>
              <a:rPr lang="en-US" sz="1400" dirty="0" smtClean="0"/>
              <a:t>Intra-Option Policy Gradient Theorem</a:t>
            </a:r>
          </a:p>
          <a:p>
            <a:pPr marL="285750" indent="-285750">
              <a:lnSpc>
                <a:spcPct val="150000"/>
              </a:lnSpc>
              <a:buFont typeface="Arial" panose="020B0604020202020204" pitchFamily="34" charset="0"/>
              <a:buChar char="•"/>
            </a:pPr>
            <a:r>
              <a:rPr lang="en-US" sz="1100" dirty="0"/>
              <a:t>Gradient of expected discounted return with respect to </a:t>
            </a:r>
            <a:r>
              <a:rPr lang="el-GR" sz="1100" dirty="0"/>
              <a:t>θ</a:t>
            </a:r>
            <a:endParaRPr lang="en-US" sz="1100" dirty="0"/>
          </a:p>
          <a:p>
            <a:pPr marL="285750" indent="-285750">
              <a:lnSpc>
                <a:spcPct val="150000"/>
              </a:lnSpc>
              <a:buFont typeface="Arial" panose="020B0604020202020204" pitchFamily="34" charset="0"/>
              <a:buChar char="•"/>
            </a:pPr>
            <a:endParaRPr lang="en-US" sz="1400" dirty="0"/>
          </a:p>
          <a:p>
            <a:pPr marL="285750" indent="-285750">
              <a:lnSpc>
                <a:spcPct val="150000"/>
              </a:lnSpc>
              <a:buFont typeface="Arial" panose="020B0604020202020204" pitchFamily="34" charset="0"/>
              <a:buChar char="•"/>
            </a:pPr>
            <a:endParaRPr lang="en-US" sz="1400" dirty="0" smtClean="0"/>
          </a:p>
          <a:p>
            <a:pPr marL="0" indent="0">
              <a:lnSpc>
                <a:spcPct val="100000"/>
              </a:lnSpc>
              <a:buNone/>
            </a:pPr>
            <a:r>
              <a:rPr lang="en-US" sz="1400" dirty="0" smtClean="0"/>
              <a:t>Termination </a:t>
            </a:r>
            <a:r>
              <a:rPr lang="en-US" sz="1400" dirty="0" smtClean="0"/>
              <a:t>Gradient Theorem</a:t>
            </a:r>
          </a:p>
          <a:p>
            <a:pPr marL="285750" lvl="1" indent="-285750">
              <a:lnSpc>
                <a:spcPct val="150000"/>
              </a:lnSpc>
              <a:spcBef>
                <a:spcPts val="0"/>
              </a:spcBef>
              <a:buSzPts val="1800"/>
              <a:buFont typeface="Arial" panose="020B0604020202020204" pitchFamily="34" charset="0"/>
              <a:buChar char="•"/>
            </a:pPr>
            <a:r>
              <a:rPr lang="en-US" sz="1100" dirty="0"/>
              <a:t>Gradient of expected discounted return with respect to </a:t>
            </a:r>
            <a:r>
              <a:rPr lang="el-GR" sz="1100" dirty="0"/>
              <a:t>ϑ</a:t>
            </a:r>
            <a:endParaRPr lang="en-US" sz="1100" dirty="0" smtClean="0"/>
          </a:p>
          <a:p>
            <a:pPr marL="285750" lvl="1" indent="-285750">
              <a:lnSpc>
                <a:spcPct val="150000"/>
              </a:lnSpc>
              <a:spcBef>
                <a:spcPts val="0"/>
              </a:spcBef>
              <a:buSzPts val="1800"/>
              <a:buFont typeface="Arial" panose="020B0604020202020204" pitchFamily="34" charset="0"/>
              <a:buChar char="•"/>
            </a:pPr>
            <a:endParaRPr lang="en-US" sz="1100" dirty="0"/>
          </a:p>
          <a:p>
            <a:pPr marL="285750" lvl="1" indent="-285750">
              <a:lnSpc>
                <a:spcPct val="150000"/>
              </a:lnSpc>
              <a:spcBef>
                <a:spcPts val="0"/>
              </a:spcBef>
              <a:buSzPts val="1800"/>
              <a:buFont typeface="Arial" panose="020B0604020202020204" pitchFamily="34" charset="0"/>
              <a:buChar char="•"/>
            </a:pPr>
            <a:endParaRPr lang="en-US" sz="1100" dirty="0" smtClean="0"/>
          </a:p>
          <a:p>
            <a:pPr marL="0" lvl="1" indent="0">
              <a:lnSpc>
                <a:spcPct val="150000"/>
              </a:lnSpc>
              <a:spcBef>
                <a:spcPts val="0"/>
              </a:spcBef>
              <a:buSzPts val="1800"/>
              <a:buNone/>
            </a:pPr>
            <a:endParaRPr lang="en-US" sz="1100" dirty="0"/>
          </a:p>
          <a:p>
            <a:pPr marL="0" lvl="1" indent="0">
              <a:lnSpc>
                <a:spcPct val="150000"/>
              </a:lnSpc>
              <a:spcBef>
                <a:spcPts val="0"/>
              </a:spcBef>
              <a:buSzPts val="1800"/>
              <a:buNone/>
            </a:pPr>
            <a:r>
              <a:rPr lang="en-US" sz="1100" dirty="0" smtClean="0"/>
              <a:t>Proofs in </a:t>
            </a:r>
            <a:r>
              <a:rPr lang="en-US" sz="1100" dirty="0" smtClean="0"/>
              <a:t>Appendix</a:t>
            </a:r>
            <a:endParaRPr lang="en-US" sz="1100" dirty="0"/>
          </a:p>
        </p:txBody>
      </p:sp>
      <p:pic>
        <p:nvPicPr>
          <p:cNvPr id="2" name="Picture 1"/>
          <p:cNvPicPr>
            <a:picLocks noChangeAspect="1"/>
          </p:cNvPicPr>
          <p:nvPr/>
        </p:nvPicPr>
        <p:blipFill>
          <a:blip r:embed="rId3"/>
          <a:stretch>
            <a:fillRect/>
          </a:stretch>
        </p:blipFill>
        <p:spPr>
          <a:xfrm>
            <a:off x="782955" y="2183362"/>
            <a:ext cx="3702685" cy="547905"/>
          </a:xfrm>
          <a:prstGeom prst="rect">
            <a:avLst/>
          </a:prstGeom>
        </p:spPr>
      </p:pic>
      <p:pic>
        <p:nvPicPr>
          <p:cNvPr id="4" name="Picture 3"/>
          <p:cNvPicPr>
            <a:picLocks noChangeAspect="1"/>
          </p:cNvPicPr>
          <p:nvPr/>
        </p:nvPicPr>
        <p:blipFill>
          <a:blip r:embed="rId4"/>
          <a:stretch>
            <a:fillRect/>
          </a:stretch>
        </p:blipFill>
        <p:spPr>
          <a:xfrm>
            <a:off x="782955" y="3347241"/>
            <a:ext cx="3077845" cy="524694"/>
          </a:xfrm>
          <a:prstGeom prst="rect">
            <a:avLst/>
          </a:prstGeom>
        </p:spPr>
      </p:pic>
      <p:sp>
        <p:nvSpPr>
          <p:cNvPr id="3" name="Rectangle 2"/>
          <p:cNvSpPr/>
          <p:nvPr/>
        </p:nvSpPr>
        <p:spPr>
          <a:xfrm>
            <a:off x="1" y="4613566"/>
            <a:ext cx="9144000" cy="230832"/>
          </a:xfrm>
          <a:prstGeom prst="rect">
            <a:avLst/>
          </a:prstGeom>
        </p:spPr>
        <p:txBody>
          <a:bodyPr wrap="square">
            <a:spAutoFit/>
          </a:bodyPr>
          <a:lstStyle/>
          <a:p>
            <a:r>
              <a:rPr lang="en-US" sz="900" dirty="0">
                <a:solidFill>
                  <a:schemeClr val="tx1"/>
                </a:solidFill>
                <a:latin typeface="Arial" panose="020B0604020202020204" pitchFamily="34" charset="0"/>
              </a:rPr>
              <a:t>Bacon, Pierre-Luc, Jean </a:t>
            </a:r>
            <a:r>
              <a:rPr lang="en-US" sz="900" dirty="0" err="1">
                <a:solidFill>
                  <a:schemeClr val="tx1"/>
                </a:solidFill>
                <a:latin typeface="Arial" panose="020B0604020202020204" pitchFamily="34" charset="0"/>
              </a:rPr>
              <a:t>Harb</a:t>
            </a:r>
            <a:r>
              <a:rPr lang="en-US" sz="900" dirty="0">
                <a:solidFill>
                  <a:schemeClr val="tx1"/>
                </a:solidFill>
                <a:latin typeface="Arial" panose="020B0604020202020204" pitchFamily="34" charset="0"/>
              </a:rPr>
              <a:t>, and </a:t>
            </a:r>
            <a:r>
              <a:rPr lang="en-US" sz="900" dirty="0" err="1">
                <a:solidFill>
                  <a:schemeClr val="tx1"/>
                </a:solidFill>
                <a:latin typeface="Arial" panose="020B0604020202020204" pitchFamily="34" charset="0"/>
              </a:rPr>
              <a:t>Doina</a:t>
            </a:r>
            <a:r>
              <a:rPr lang="en-US" sz="900" dirty="0">
                <a:solidFill>
                  <a:schemeClr val="tx1"/>
                </a:solidFill>
                <a:latin typeface="Arial" panose="020B0604020202020204" pitchFamily="34" charset="0"/>
              </a:rPr>
              <a:t> </a:t>
            </a:r>
            <a:r>
              <a:rPr lang="en-US" sz="900" dirty="0" err="1">
                <a:solidFill>
                  <a:schemeClr val="tx1"/>
                </a:solidFill>
                <a:latin typeface="Arial" panose="020B0604020202020204" pitchFamily="34" charset="0"/>
              </a:rPr>
              <a:t>Precup</a:t>
            </a:r>
            <a:r>
              <a:rPr lang="en-US" sz="900" dirty="0">
                <a:solidFill>
                  <a:schemeClr val="tx1"/>
                </a:solidFill>
                <a:latin typeface="Arial" panose="020B0604020202020204" pitchFamily="34" charset="0"/>
              </a:rPr>
              <a:t>. "The option-critic architecture." </a:t>
            </a:r>
            <a:r>
              <a:rPr lang="en-US" sz="900" i="1" dirty="0">
                <a:solidFill>
                  <a:schemeClr val="tx1"/>
                </a:solidFill>
                <a:latin typeface="Arial" panose="020B0604020202020204" pitchFamily="34" charset="0"/>
              </a:rPr>
              <a:t>Proceedings of the AAAI Conference on Artificial Intelligence</a:t>
            </a:r>
            <a:r>
              <a:rPr lang="en-US" sz="900" dirty="0">
                <a:solidFill>
                  <a:schemeClr val="tx1"/>
                </a:solidFill>
                <a:latin typeface="Arial" panose="020B0604020202020204" pitchFamily="34" charset="0"/>
              </a:rPr>
              <a:t>. Vol. 31. No. 1. 2017.</a:t>
            </a:r>
            <a:endParaRPr lang="en-US" sz="9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7" name="Google Shape;87;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85" name="Google Shape;85;p1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Problem Setting</a:t>
            </a:r>
            <a:endParaRPr/>
          </a:p>
        </p:txBody>
      </p:sp>
      <p:sp>
        <p:nvSpPr>
          <p:cNvPr id="2" name="Content Placeholder 1">
            <a:extLst>
              <a:ext uri="{FF2B5EF4-FFF2-40B4-BE49-F238E27FC236}">
                <a16:creationId xmlns="" xmlns:a16="http://schemas.microsoft.com/office/drawing/2014/main" xmlns:a14="http://schemas.microsoft.com/office/drawing/2010/main" xmlns:mc="http://schemas.openxmlformats.org/markup-compatibility/2006" id="{A2E02FBF-BC47-5444-BE27-115F754B2534}"/>
              </a:ext>
            </a:extLst>
          </p:cNvPr>
          <p:cNvSpPr>
            <a:spLocks noGrp="1"/>
          </p:cNvSpPr>
          <p:nvPr>
            <p:ph idx="1"/>
          </p:nvPr>
        </p:nvSpPr>
        <p:spPr>
          <a:xfrm>
            <a:off x="311700" y="1130850"/>
            <a:ext cx="8520600" cy="3649430"/>
          </a:xfrm>
        </p:spPr>
        <p:txBody>
          <a:bodyPr/>
          <a:lstStyle/>
          <a:p>
            <a:pPr marL="0" indent="0">
              <a:lnSpc>
                <a:spcPct val="150000"/>
              </a:lnSpc>
              <a:buNone/>
            </a:pPr>
            <a:r>
              <a:rPr lang="en-US" altLang="zh-CN" sz="1300" dirty="0" smtClean="0"/>
              <a:t>Problem: Autonomously create temporal abstractions from data</a:t>
            </a:r>
          </a:p>
          <a:p>
            <a:pPr marL="285750" indent="-285750">
              <a:lnSpc>
                <a:spcPct val="150000"/>
              </a:lnSpc>
              <a:buFont typeface="Wingdings" panose="05000000000000000000" pitchFamily="2" charset="2"/>
              <a:buChar char="v"/>
            </a:pPr>
            <a:r>
              <a:rPr lang="en-US" altLang="zh-CN" sz="1300" dirty="0"/>
              <a:t>S</a:t>
            </a:r>
            <a:r>
              <a:rPr lang="en-US" altLang="zh-CN" sz="1300" dirty="0" smtClean="0"/>
              <a:t>ub-goals are expensive</a:t>
            </a:r>
          </a:p>
          <a:p>
            <a:pPr marL="0" indent="0">
              <a:lnSpc>
                <a:spcPct val="150000"/>
              </a:lnSpc>
              <a:buNone/>
            </a:pPr>
            <a:endParaRPr lang="en-US" altLang="zh-CN" sz="1300" dirty="0" smtClean="0"/>
          </a:p>
          <a:p>
            <a:pPr marL="0" indent="0">
              <a:lnSpc>
                <a:spcPct val="150000"/>
              </a:lnSpc>
              <a:buNone/>
            </a:pPr>
            <a:r>
              <a:rPr lang="en-US" altLang="zh-CN" sz="1300" dirty="0" smtClean="0"/>
              <a:t>How: Learn </a:t>
            </a:r>
            <a:r>
              <a:rPr lang="en-US" altLang="zh-CN" sz="1300" dirty="0" smtClean="0"/>
              <a:t>internal policies and termination conditions + policy over </a:t>
            </a:r>
            <a:r>
              <a:rPr lang="en-US" altLang="zh-CN" sz="1300" dirty="0" smtClean="0"/>
              <a:t>policies</a:t>
            </a:r>
          </a:p>
          <a:p>
            <a:pPr marL="285750" indent="-285750">
              <a:lnSpc>
                <a:spcPct val="150000"/>
              </a:lnSpc>
              <a:buFont typeface="Wingdings" panose="05000000000000000000" pitchFamily="2" charset="2"/>
              <a:buChar char="v"/>
            </a:pPr>
            <a:r>
              <a:rPr lang="en-US" altLang="zh-CN" sz="1300" dirty="0"/>
              <a:t>Markov Decision Process (MDP</a:t>
            </a:r>
            <a:r>
              <a:rPr lang="en-US" altLang="zh-CN" sz="1300" dirty="0" smtClean="0"/>
              <a:t>)</a:t>
            </a:r>
            <a:endParaRPr lang="en-US" altLang="zh-CN" sz="1300" dirty="0"/>
          </a:p>
          <a:p>
            <a:pPr marL="285750" indent="-285750">
              <a:lnSpc>
                <a:spcPct val="150000"/>
              </a:lnSpc>
              <a:buFont typeface="Wingdings" panose="05000000000000000000" pitchFamily="2" charset="2"/>
              <a:buChar char="v"/>
            </a:pPr>
            <a:r>
              <a:rPr lang="en-US" altLang="zh-CN" sz="1300" dirty="0"/>
              <a:t>Policy Gradient </a:t>
            </a:r>
            <a:r>
              <a:rPr lang="en-US" altLang="zh-CN" sz="1300" dirty="0" smtClean="0"/>
              <a:t>Theorem </a:t>
            </a:r>
            <a:r>
              <a:rPr lang="en-US" altLang="zh-CN" sz="1300" dirty="0" smtClean="0">
                <a:sym typeface="Wingdings" panose="05000000000000000000" pitchFamily="2" charset="2"/>
              </a:rPr>
              <a:t> </a:t>
            </a:r>
            <a:r>
              <a:rPr lang="en-US" altLang="zh-CN" sz="1300" dirty="0"/>
              <a:t>Options </a:t>
            </a:r>
            <a:r>
              <a:rPr lang="en-US" altLang="zh-CN" sz="1300" dirty="0" smtClean="0"/>
              <a:t>Framework</a:t>
            </a:r>
          </a:p>
          <a:p>
            <a:pPr marL="285750" indent="-285750">
              <a:lnSpc>
                <a:spcPct val="150000"/>
              </a:lnSpc>
              <a:buFont typeface="Wingdings" panose="05000000000000000000" pitchFamily="2" charset="2"/>
              <a:buChar char="v"/>
            </a:pPr>
            <a:r>
              <a:rPr lang="en-US" altLang="zh-CN" sz="1300" dirty="0" smtClean="0"/>
              <a:t>No sub-goals or sub-rewards given</a:t>
            </a:r>
            <a:endParaRPr lang="en-US" altLang="zh-CN" sz="1300" dirty="0"/>
          </a:p>
          <a:p>
            <a:pPr marL="285750" indent="-285750">
              <a:lnSpc>
                <a:spcPct val="150000"/>
              </a:lnSpc>
              <a:buFont typeface="Arial" panose="020B0604020202020204" pitchFamily="34" charset="0"/>
              <a:buChar char="•"/>
            </a:pPr>
            <a:endParaRPr lang="en-US" altLang="zh-CN" sz="1300" dirty="0" smtClean="0"/>
          </a:p>
          <a:p>
            <a:pPr marL="0" indent="0">
              <a:lnSpc>
                <a:spcPct val="150000"/>
              </a:lnSpc>
              <a:buNone/>
            </a:pPr>
            <a:r>
              <a:rPr lang="en-US" altLang="zh-CN" sz="1300" dirty="0" smtClean="0"/>
              <a:t>Assumptions?</a:t>
            </a:r>
            <a:endParaRPr lang="en-US" altLang="zh-CN" sz="1300" dirty="0"/>
          </a:p>
          <a:p>
            <a:pPr marL="285750" indent="-285750">
              <a:lnSpc>
                <a:spcPct val="150000"/>
              </a:lnSpc>
              <a:buFont typeface="Wingdings" panose="05000000000000000000" pitchFamily="2" charset="2"/>
              <a:buChar char="v"/>
            </a:pPr>
            <a:r>
              <a:rPr lang="en-US" altLang="zh-CN" sz="1300" dirty="0" smtClean="0"/>
              <a:t>Discrete state and action sets</a:t>
            </a:r>
            <a:endParaRPr lang="en-US" altLang="zh-CN" sz="1300" dirty="0"/>
          </a:p>
          <a:p>
            <a:pPr marL="285750" indent="-285750">
              <a:lnSpc>
                <a:spcPct val="150000"/>
              </a:lnSpc>
              <a:buFont typeface="Wingdings" panose="05000000000000000000" pitchFamily="2" charset="2"/>
              <a:buChar char="v"/>
            </a:pPr>
            <a:r>
              <a:rPr lang="en-US" altLang="zh-CN" sz="1300" dirty="0" smtClean="0"/>
              <a:t>Intra-option policies and termination functions are stochastic and differentiable</a:t>
            </a:r>
          </a:p>
          <a:p>
            <a:pPr marL="285750" indent="-285750">
              <a:lnSpc>
                <a:spcPct val="150000"/>
              </a:lnSpc>
              <a:buFont typeface="Wingdings" panose="05000000000000000000" pitchFamily="2" charset="2"/>
              <a:buChar char="v"/>
            </a:pPr>
            <a:r>
              <a:rPr lang="en-US" altLang="zh-CN" sz="1300" dirty="0" smtClean="0"/>
              <a:t>All options apply everywhere</a:t>
            </a:r>
            <a:endParaRPr lang="en-US" altLang="zh-CN" sz="1300" dirty="0"/>
          </a:p>
          <a:p>
            <a:pPr marL="0" indent="0">
              <a:lnSpc>
                <a:spcPct val="150000"/>
              </a:lnSpc>
              <a:buNone/>
            </a:pPr>
            <a:endParaRPr lang="en-US" altLang="zh-CN" sz="1300" dirty="0" smtClean="0"/>
          </a:p>
          <a:p>
            <a:pPr marL="0" indent="0">
              <a:lnSpc>
                <a:spcPct val="150000"/>
              </a:lnSpc>
              <a:buNone/>
            </a:pPr>
            <a:endParaRPr lang="en-US" sz="1300" dirty="0"/>
          </a:p>
        </p:txBody>
      </p:sp>
    </p:spTree>
    <p:extLst>
      <p:ext uri="{BB962C8B-B14F-4D97-AF65-F5344CB8AC3E}">
        <p14:creationId xmlns:p14="http://schemas.microsoft.com/office/powerpoint/2010/main" val="3629470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7" name="Google Shape;87;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85" name="Google Shape;85;p1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Problem Setting</a:t>
            </a:r>
            <a:endParaRPr/>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 xmlns:a16="http://schemas.microsoft.com/office/drawing/2014/main" id="{A2E02FBF-BC47-5444-BE27-115F754B2534}"/>
                  </a:ext>
                </a:extLst>
              </p:cNvPr>
              <p:cNvSpPr>
                <a:spLocks noGrp="1"/>
              </p:cNvSpPr>
              <p:nvPr>
                <p:ph idx="1"/>
              </p:nvPr>
            </p:nvSpPr>
            <p:spPr>
              <a:xfrm>
                <a:off x="311700" y="1130850"/>
                <a:ext cx="8520600" cy="3649430"/>
              </a:xfrm>
            </p:spPr>
            <p:txBody>
              <a:bodyPr/>
              <a:lstStyle/>
              <a:p>
                <a:pPr marL="0" indent="0">
                  <a:lnSpc>
                    <a:spcPct val="150000"/>
                  </a:lnSpc>
                  <a:buNone/>
                </a:pPr>
                <a:r>
                  <a:rPr lang="en-US" altLang="zh-CN" sz="1400" dirty="0" smtClean="0"/>
                  <a:t>Markov </a:t>
                </a:r>
                <a:r>
                  <a:rPr lang="en-US" altLang="zh-CN" sz="1400" dirty="0" smtClean="0"/>
                  <a:t>Decision Process (MDP):</a:t>
                </a:r>
                <a:endParaRPr lang="en-US" altLang="zh-CN" sz="1000" dirty="0" smtClean="0"/>
              </a:p>
              <a:p>
                <a:pPr marL="285750" indent="-285750">
                  <a:lnSpc>
                    <a:spcPct val="150000"/>
                  </a:lnSpc>
                  <a:buFont typeface="Wingdings" pitchFamily="2" charset="2"/>
                  <a:buChar char="v"/>
                </a:pPr>
                <a14:m>
                  <m:oMath xmlns:m="http://schemas.openxmlformats.org/officeDocument/2006/math">
                    <m:r>
                      <a:rPr lang="en-US" altLang="zh-CN" sz="1400" b="0" i="1" smtClean="0">
                        <a:latin typeface="Cambria Math" panose="02040503050406030204" pitchFamily="18" charset="0"/>
                      </a:rPr>
                      <m:t>𝑆</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𝑠𝑒𝑡</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𝑜𝑓</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𝑠𝑡𝑎𝑡𝑒𝑠</m:t>
                    </m:r>
                  </m:oMath>
                </a14:m>
                <a:endParaRPr lang="en-US" altLang="zh-CN" sz="1400" b="0" dirty="0" smtClean="0"/>
              </a:p>
              <a:p>
                <a:pPr marL="285750" indent="-285750">
                  <a:lnSpc>
                    <a:spcPct val="150000"/>
                  </a:lnSpc>
                  <a:buFont typeface="Wingdings" pitchFamily="2" charset="2"/>
                  <a:buChar char="v"/>
                </a:pPr>
                <a14:m>
                  <m:oMath xmlns:m="http://schemas.openxmlformats.org/officeDocument/2006/math">
                    <m:r>
                      <a:rPr lang="en-US" altLang="zh-CN" sz="1400" b="0" i="1" smtClean="0">
                        <a:latin typeface="Cambria Math" panose="02040503050406030204" pitchFamily="18" charset="0"/>
                      </a:rPr>
                      <m:t>𝑃</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𝑡𝑟𝑎𝑛𝑠𝑖𝑡𝑖𝑜𝑛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𝑓𝑢𝑛𝑐𝑡𝑖𝑜𝑛</m:t>
                    </m:r>
                  </m:oMath>
                </a14:m>
                <a:endParaRPr lang="en-US" altLang="zh-CN" sz="1400" dirty="0"/>
              </a:p>
              <a:p>
                <a:pPr marL="285750" indent="-285750">
                  <a:lnSpc>
                    <a:spcPct val="150000"/>
                  </a:lnSpc>
                  <a:buFont typeface="Wingdings" pitchFamily="2" charset="2"/>
                  <a:buChar char="v"/>
                </a:pPr>
                <a14:m>
                  <m:oMath xmlns:m="http://schemas.openxmlformats.org/officeDocument/2006/math">
                    <m:r>
                      <a:rPr lang="en-US" altLang="zh-CN" sz="1400" b="0" i="1" smtClean="0">
                        <a:latin typeface="Cambria Math" panose="02040503050406030204" pitchFamily="18" charset="0"/>
                      </a:rPr>
                      <m:t>𝑟</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𝑟𝑒𝑤𝑎𝑟𝑑</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𝑓𝑢𝑛𝑐𝑡𝑖𝑜𝑛</m:t>
                    </m:r>
                  </m:oMath>
                </a14:m>
                <a:endParaRPr lang="en-US" altLang="zh-CN" sz="1400" dirty="0"/>
              </a:p>
              <a:p>
                <a:pPr marL="285750" indent="-285750">
                  <a:lnSpc>
                    <a:spcPct val="150000"/>
                  </a:lnSpc>
                  <a:buFont typeface="Wingdings" pitchFamily="2" charset="2"/>
                  <a:buChar char="v"/>
                </a:pPr>
                <a14:m>
                  <m:oMath xmlns:m="http://schemas.openxmlformats.org/officeDocument/2006/math">
                    <m:r>
                      <m:rPr>
                        <m:sty m:val="p"/>
                      </m:rPr>
                      <a:rPr lang="el-GR" altLang="zh-CN" sz="1400" i="1" smtClean="0">
                        <a:latin typeface="Cambria Math" panose="02040503050406030204" pitchFamily="18" charset="0"/>
                      </a:rPr>
                      <m:t>π</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𝑀𝑎𝑟𝑘𝑜𝑣𝑖𝑎𝑛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𝑠𝑡𝑎𝑡𝑖𝑜𝑛𝑎𝑟𝑦</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𝑝𝑜𝑙𝑖𝑐𝑦</m:t>
                    </m:r>
                  </m:oMath>
                </a14:m>
                <a:endParaRPr lang="en-US" altLang="zh-CN" sz="1400" dirty="0" smtClean="0"/>
              </a:p>
              <a:p>
                <a:pPr marL="285750" indent="-285750">
                  <a:lnSpc>
                    <a:spcPct val="150000"/>
                  </a:lnSpc>
                  <a:buFont typeface="Wingdings" pitchFamily="2" charset="2"/>
                  <a:buChar char="v"/>
                </a:pPr>
                <a14:m>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𝑉</m:t>
                        </m:r>
                      </m:e>
                      <m:sub>
                        <m:r>
                          <a:rPr lang="el-GR" altLang="zh-CN" sz="1400" i="1" smtClean="0">
                            <a:latin typeface="Cambria Math" panose="02040503050406030204" pitchFamily="18" charset="0"/>
                          </a:rPr>
                          <m:t>𝜋</m:t>
                        </m:r>
                      </m:sub>
                    </m:sSub>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𝑠</m:t>
                        </m:r>
                      </m:e>
                    </m:d>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𝑒𝑥𝑝𝑒𝑐𝑡𝑒𝑑</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𝑟𝑒𝑡𝑢𝑟𝑛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𝑜𝑓</m:t>
                    </m:r>
                    <m:r>
                      <a:rPr lang="en-US" altLang="zh-CN" sz="1400" b="0" i="1" smtClean="0">
                        <a:latin typeface="Cambria Math" panose="02040503050406030204" pitchFamily="18" charset="0"/>
                      </a:rPr>
                      <m:t> </m:t>
                    </m:r>
                    <m:r>
                      <m:rPr>
                        <m:sty m:val="p"/>
                      </m:rPr>
                      <a:rPr lang="el-GR" altLang="zh-CN" sz="1400" i="1">
                        <a:latin typeface="Cambria Math" panose="02040503050406030204" pitchFamily="18" charset="0"/>
                      </a:rPr>
                      <m:t>π</m:t>
                    </m:r>
                  </m:oMath>
                </a14:m>
                <a:endParaRPr lang="en-US" altLang="zh-CN" sz="1400" dirty="0" smtClean="0"/>
              </a:p>
              <a:p>
                <a:pPr marL="285750" indent="-285750">
                  <a:lnSpc>
                    <a:spcPct val="150000"/>
                  </a:lnSpc>
                  <a:buFont typeface="Wingdings" pitchFamily="2" charset="2"/>
                  <a:buChar char="v"/>
                </a:pPr>
                <a14:m>
                  <m:oMath xmlns:m="http://schemas.openxmlformats.org/officeDocument/2006/math">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𝑄</m:t>
                        </m:r>
                      </m:e>
                      <m:sub>
                        <m:r>
                          <a:rPr lang="el-GR" altLang="zh-CN" sz="1400" i="1">
                            <a:latin typeface="Cambria Math" panose="02040503050406030204" pitchFamily="18" charset="0"/>
                          </a:rPr>
                          <m:t>𝜋</m:t>
                        </m:r>
                      </m:sub>
                    </m:sSub>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𝑠</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𝑎</m:t>
                        </m:r>
                      </m:e>
                    </m:d>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𝑎𝑐𝑡𝑖𝑜𝑛</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𝑣𝑎𝑙𝑢𝑒</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𝑓𝑢𝑛𝑐𝑡𝑖𝑜𝑛</m:t>
                    </m:r>
                  </m:oMath>
                </a14:m>
                <a:endParaRPr lang="en-US" altLang="zh-CN" sz="1400" b="0" dirty="0" smtClean="0"/>
              </a:p>
              <a:p>
                <a:pPr marL="285750" indent="-285750">
                  <a:lnSpc>
                    <a:spcPct val="150000"/>
                  </a:lnSpc>
                  <a:buFont typeface="Wingdings" pitchFamily="2" charset="2"/>
                  <a:buChar char="v"/>
                </a:pPr>
                <a14:m>
                  <m:oMath xmlns:m="http://schemas.openxmlformats.org/officeDocument/2006/math">
                    <m:r>
                      <m:rPr>
                        <m:sty m:val="p"/>
                      </m:rPr>
                      <a:rPr lang="el-GR" altLang="zh-CN" sz="1400" i="1" smtClean="0">
                        <a:latin typeface="Cambria Math" panose="02040503050406030204" pitchFamily="18" charset="0"/>
                      </a:rPr>
                      <m:t>γ</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𝑑𝑖𝑠𝑐𝑜𝑢𝑛𝑡</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𝑓𝑎𝑐𝑡𝑜𝑟</m:t>
                    </m:r>
                  </m:oMath>
                </a14:m>
                <a:endParaRPr lang="en-US" altLang="zh-CN" sz="1400" b="0" dirty="0" smtClean="0"/>
              </a:p>
              <a:p>
                <a:pPr marL="0" indent="0">
                  <a:lnSpc>
                    <a:spcPct val="150000"/>
                  </a:lnSpc>
                  <a:buNone/>
                </a:pPr>
                <a:endParaRPr lang="en-US" altLang="zh-CN" sz="1400" dirty="0" smtClean="0"/>
              </a:p>
              <a:p>
                <a:pPr marL="0" indent="0">
                  <a:lnSpc>
                    <a:spcPct val="150000"/>
                  </a:lnSpc>
                  <a:buNone/>
                </a:pPr>
                <a:endParaRPr lang="en-US" sz="1400" dirty="0"/>
              </a:p>
            </p:txBody>
          </p:sp>
        </mc:Choice>
        <mc:Fallback>
          <p:sp>
            <p:nvSpPr>
              <p:cNvPr id="2" name="Content Placeholder 1">
                <a:extLst>
                  <a:ext uri="{FF2B5EF4-FFF2-40B4-BE49-F238E27FC236}">
                    <a16:creationId xmlns="" xmlns:a16="http://schemas.microsoft.com/office/drawing/2014/main" xmlns:a14="http://schemas.microsoft.com/office/drawing/2010/main" id="{A2E02FBF-BC47-5444-BE27-115F754B2534}"/>
                  </a:ext>
                </a:extLst>
              </p:cNvPr>
              <p:cNvSpPr>
                <a:spLocks noGrp="1" noRot="1" noChangeAspect="1" noMove="1" noResize="1" noEditPoints="1" noAdjustHandles="1" noChangeArrowheads="1" noChangeShapeType="1" noTextEdit="1"/>
              </p:cNvSpPr>
              <p:nvPr>
                <p:ph idx="1"/>
              </p:nvPr>
            </p:nvSpPr>
            <p:spPr>
              <a:xfrm>
                <a:off x="311700" y="1130850"/>
                <a:ext cx="8520600" cy="3649430"/>
              </a:xfrm>
              <a:blipFill rotWithShape="0">
                <a:blip r:embed="rId3"/>
                <a:stretch>
                  <a:fillRect l="-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1">
                <a:extLst>
                  <a:ext uri="{FF2B5EF4-FFF2-40B4-BE49-F238E27FC236}">
                    <a16:creationId xmlns="" xmlns:a16="http://schemas.microsoft.com/office/drawing/2014/main" id="{A2E02FBF-BC47-5444-BE27-115F754B2534}"/>
                  </a:ext>
                </a:extLst>
              </p:cNvPr>
              <p:cNvSpPr txBox="1">
                <a:spLocks/>
              </p:cNvSpPr>
              <p:nvPr/>
            </p:nvSpPr>
            <p:spPr>
              <a:xfrm>
                <a:off x="4335000" y="1130849"/>
                <a:ext cx="3767600" cy="28687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50000"/>
                  </a:lnSpc>
                  <a:buNone/>
                </a:pPr>
                <a:r>
                  <a:rPr lang="en-US" altLang="zh-CN" sz="1400" dirty="0" smtClean="0"/>
                  <a:t>Policy gradient methods:</a:t>
                </a:r>
                <a:endParaRPr lang="en-US" altLang="zh-CN" sz="1400" dirty="0">
                  <a:latin typeface="Cambria Math" panose="02040503050406030204" pitchFamily="18" charset="0"/>
                </a:endParaRPr>
              </a:p>
              <a:p>
                <a:pPr marL="285750" indent="-285750">
                  <a:lnSpc>
                    <a:spcPct val="150000"/>
                  </a:lnSpc>
                  <a:buFont typeface="Wingdings" pitchFamily="2" charset="2"/>
                  <a:buChar char="v"/>
                </a:pPr>
                <a14:m>
                  <m:oMath xmlns:m="http://schemas.openxmlformats.org/officeDocument/2006/math">
                    <m:r>
                      <m:rPr>
                        <m:sty m:val="p"/>
                      </m:rPr>
                      <a:rPr lang="el-GR" altLang="zh-CN" sz="1400" i="1">
                        <a:latin typeface="Cambria Math" panose="02040503050406030204" pitchFamily="18" charset="0"/>
                      </a:rPr>
                      <m:t>μ</m:t>
                    </m:r>
                    <m:r>
                      <a:rPr lang="en-US" altLang="zh-CN" sz="1400" i="1">
                        <a:latin typeface="Cambria Math" panose="02040503050406030204" pitchFamily="18" charset="0"/>
                      </a:rPr>
                      <m:t>:</m:t>
                    </m:r>
                    <m:r>
                      <a:rPr lang="en-US" altLang="zh-CN" sz="1400" i="1">
                        <a:latin typeface="Cambria Math" panose="02040503050406030204" pitchFamily="18" charset="0"/>
                      </a:rPr>
                      <m:t>𝑑𝑖𝑠𝑐𝑜𝑢𝑛𝑡𝑒𝑑</m:t>
                    </m:r>
                    <m:r>
                      <a:rPr lang="en-US" altLang="zh-CN" sz="1400" i="1">
                        <a:latin typeface="Cambria Math" panose="02040503050406030204" pitchFamily="18" charset="0"/>
                      </a:rPr>
                      <m:t> </m:t>
                    </m:r>
                    <m:r>
                      <a:rPr lang="en-US" altLang="zh-CN" sz="1400" i="1">
                        <a:latin typeface="Cambria Math" panose="02040503050406030204" pitchFamily="18" charset="0"/>
                      </a:rPr>
                      <m:t>𝑤𝑒𝑖𝑔h𝑖𝑛𝑔</m:t>
                    </m:r>
                    <m:r>
                      <a:rPr lang="en-US" altLang="zh-CN" sz="1400" i="1">
                        <a:latin typeface="Cambria Math" panose="02040503050406030204" pitchFamily="18" charset="0"/>
                      </a:rPr>
                      <m:t> </m:t>
                    </m:r>
                    <m:r>
                      <a:rPr lang="en-US" altLang="zh-CN" sz="1400" i="1">
                        <a:latin typeface="Cambria Math" panose="02040503050406030204" pitchFamily="18" charset="0"/>
                      </a:rPr>
                      <m:t>𝑜𝑓</m:t>
                    </m:r>
                    <m:r>
                      <a:rPr lang="en-US" altLang="zh-CN" sz="1400" i="1">
                        <a:latin typeface="Cambria Math" panose="02040503050406030204" pitchFamily="18" charset="0"/>
                      </a:rPr>
                      <m:t> </m:t>
                    </m:r>
                    <m:r>
                      <a:rPr lang="en-US" altLang="zh-CN" sz="1400" i="1">
                        <a:latin typeface="Cambria Math" panose="02040503050406030204" pitchFamily="18" charset="0"/>
                      </a:rPr>
                      <m:t>𝑠𝑡𝑎𝑡𝑒𝑠</m:t>
                    </m:r>
                  </m:oMath>
                </a14:m>
                <a:endParaRPr lang="en-US" altLang="zh-CN" sz="1400" dirty="0" smtClean="0"/>
              </a:p>
              <a:p>
                <a:pPr marL="0" indent="0">
                  <a:lnSpc>
                    <a:spcPct val="150000"/>
                  </a:lnSpc>
                  <a:buNone/>
                </a:pPr>
                <a:endParaRPr lang="en-US" altLang="zh-CN" sz="1400" dirty="0" smtClean="0"/>
              </a:p>
              <a:p>
                <a:pPr marL="0" indent="0">
                  <a:lnSpc>
                    <a:spcPct val="150000"/>
                  </a:lnSpc>
                  <a:buNone/>
                </a:pPr>
                <a:r>
                  <a:rPr lang="en-US" altLang="zh-CN" sz="1400" dirty="0" smtClean="0"/>
                  <a:t>Options Framework:</a:t>
                </a:r>
              </a:p>
              <a:p>
                <a:pPr marL="285750" indent="-285750">
                  <a:lnSpc>
                    <a:spcPct val="150000"/>
                  </a:lnSpc>
                  <a:buFont typeface="Wingdings" pitchFamily="2" charset="2"/>
                  <a:buChar char="v"/>
                </a:pPr>
                <a14:m>
                  <m:oMath xmlns:m="http://schemas.openxmlformats.org/officeDocument/2006/math">
                    <m:r>
                      <m:rPr>
                        <m:sty m:val="p"/>
                      </m:rPr>
                      <a:rPr lang="el-GR" altLang="zh-CN" sz="1400" i="1" smtClean="0">
                        <a:latin typeface="Cambria Math" panose="02040503050406030204" pitchFamily="18" charset="0"/>
                      </a:rPr>
                      <m:t>ω</m:t>
                    </m:r>
                    <m:r>
                      <a:rPr lang="en-US" altLang="zh-CN" sz="1400" b="0" i="1" smtClean="0">
                        <a:latin typeface="Cambria Math" panose="02040503050406030204" pitchFamily="18" charset="0"/>
                      </a:rPr>
                      <m:t> </m:t>
                    </m:r>
                    <m:r>
                      <m:rPr>
                        <m:sty m:val="p"/>
                      </m:rPr>
                      <a:rPr lang="el-GR" altLang="zh-CN" sz="1400" b="0" i="1" smtClean="0">
                        <a:latin typeface="Cambria Math" panose="02040503050406030204" pitchFamily="18" charset="0"/>
                      </a:rPr>
                      <m:t>ϵ</m:t>
                    </m:r>
                    <m:r>
                      <a:rPr lang="en-US" altLang="zh-CN" sz="1400" b="0" i="1" smtClean="0">
                        <a:latin typeface="Cambria Math" panose="02040503050406030204" pitchFamily="18" charset="0"/>
                      </a:rPr>
                      <m:t> </m:t>
                    </m:r>
                    <m:r>
                      <m:rPr>
                        <m:sty m:val="p"/>
                      </m:rPr>
                      <a:rPr lang="el-GR" altLang="zh-CN" sz="1400" b="0" i="1" smtClean="0">
                        <a:latin typeface="Cambria Math" panose="02040503050406030204" pitchFamily="18" charset="0"/>
                      </a:rPr>
                      <m:t>Ω</m:t>
                    </m:r>
                    <m:r>
                      <a:rPr lang="en-US" altLang="zh-CN" sz="1400" i="1">
                        <a:latin typeface="Cambria Math" panose="02040503050406030204" pitchFamily="18" charset="0"/>
                      </a:rPr>
                      <m:t>:</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𝑀𝑎𝑟𝑘𝑜𝑣𝑖𝑎𝑛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𝑜𝑝𝑡𝑖𝑜𝑛</m:t>
                    </m:r>
                  </m:oMath>
                </a14:m>
                <a:endParaRPr lang="en-US" altLang="zh-CN" sz="1400" dirty="0"/>
              </a:p>
              <a:p>
                <a:pPr marL="285750" indent="-285750">
                  <a:lnSpc>
                    <a:spcPct val="150000"/>
                  </a:lnSpc>
                  <a:buFont typeface="Wingdings" pitchFamily="2" charset="2"/>
                  <a:buChar char="v"/>
                </a:pPr>
                <a14:m>
                  <m:oMath xmlns:m="http://schemas.openxmlformats.org/officeDocument/2006/math">
                    <m:sSub>
                      <m:sSubPr>
                        <m:ctrlPr>
                          <a:rPr lang="el-GR" altLang="zh-CN" sz="1400" i="1" smtClean="0">
                            <a:latin typeface="Cambria Math" panose="02040503050406030204" pitchFamily="18" charset="0"/>
                          </a:rPr>
                        </m:ctrlPr>
                      </m:sSubPr>
                      <m:e>
                        <m:r>
                          <m:rPr>
                            <m:sty m:val="p"/>
                          </m:rPr>
                          <a:rPr lang="el-GR" altLang="zh-CN" sz="1400" i="1">
                            <a:latin typeface="Cambria Math" panose="02040503050406030204" pitchFamily="18" charset="0"/>
                          </a:rPr>
                          <m:t>Ι</m:t>
                        </m:r>
                      </m:e>
                      <m:sub>
                        <m:r>
                          <m:rPr>
                            <m:sty m:val="p"/>
                          </m:rPr>
                          <a:rPr lang="el-GR" altLang="zh-CN" sz="1400" i="1">
                            <a:latin typeface="Cambria Math" panose="02040503050406030204" pitchFamily="18" charset="0"/>
                          </a:rPr>
                          <m:t>ω</m:t>
                        </m:r>
                      </m:sub>
                    </m:sSub>
                    <m:r>
                      <a:rPr lang="en-US" altLang="zh-CN" sz="1400" b="0" i="1" smtClean="0">
                        <a:latin typeface="Cambria Math" panose="02040503050406030204" pitchFamily="18" charset="0"/>
                      </a:rPr>
                      <m:t> </m:t>
                    </m:r>
                    <m:r>
                      <a:rPr lang="en-US" altLang="zh-CN" sz="1400" i="1">
                        <a:latin typeface="Cambria Math" panose="02040503050406030204" pitchFamily="18" charset="0"/>
                      </a:rPr>
                      <m:t>:</m:t>
                    </m:r>
                    <m:r>
                      <a:rPr lang="en-US" altLang="zh-CN" sz="1400" b="0" i="1" smtClean="0">
                        <a:latin typeface="Cambria Math" panose="02040503050406030204" pitchFamily="18" charset="0"/>
                      </a:rPr>
                      <m:t>𝐼𝑛𝑖𝑡𝑖𝑎𝑡𝑖𝑜𝑛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𝑠𝑒𝑡</m:t>
                    </m:r>
                  </m:oMath>
                </a14:m>
                <a:endParaRPr lang="en-US" altLang="zh-CN" sz="1400" dirty="0"/>
              </a:p>
              <a:p>
                <a:pPr marL="285750" indent="-285750">
                  <a:lnSpc>
                    <a:spcPct val="150000"/>
                  </a:lnSpc>
                  <a:buFont typeface="Wingdings" pitchFamily="2" charset="2"/>
                  <a:buChar char="v"/>
                </a:pPr>
                <a14:m>
                  <m:oMath xmlns:m="http://schemas.openxmlformats.org/officeDocument/2006/math">
                    <m:sSub>
                      <m:sSubPr>
                        <m:ctrlPr>
                          <a:rPr lang="el-GR" altLang="zh-CN" sz="1400" i="1">
                            <a:latin typeface="Cambria Math" panose="02040503050406030204" pitchFamily="18" charset="0"/>
                          </a:rPr>
                        </m:ctrlPr>
                      </m:sSubPr>
                      <m:e>
                        <m:r>
                          <m:rPr>
                            <m:sty m:val="p"/>
                          </m:rPr>
                          <a:rPr lang="el-GR" altLang="zh-CN" sz="1400" i="1">
                            <a:latin typeface="Cambria Math" panose="02040503050406030204" pitchFamily="18" charset="0"/>
                          </a:rPr>
                          <m:t>π</m:t>
                        </m:r>
                      </m:e>
                      <m:sub>
                        <m:r>
                          <m:rPr>
                            <m:sty m:val="p"/>
                          </m:rPr>
                          <a:rPr lang="el-GR" altLang="zh-CN" sz="1400" i="1">
                            <a:latin typeface="Cambria Math" panose="02040503050406030204" pitchFamily="18" charset="0"/>
                          </a:rPr>
                          <m:t>ω</m:t>
                        </m:r>
                      </m:sub>
                    </m:sSub>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𝑖𝑛𝑡𝑟𝑎</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𝑜𝑝𝑡𝑖𝑜𝑛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𝑝𝑜𝑙𝑖𝑐𝑦</m:t>
                    </m:r>
                  </m:oMath>
                </a14:m>
                <a:endParaRPr lang="en-US" altLang="zh-CN" sz="1400" b="0" i="1" dirty="0" smtClean="0">
                  <a:latin typeface="Cambria Math" panose="02040503050406030204" pitchFamily="18" charset="0"/>
                </a:endParaRPr>
              </a:p>
              <a:p>
                <a:pPr marL="285750" indent="-285750">
                  <a:lnSpc>
                    <a:spcPct val="150000"/>
                  </a:lnSpc>
                  <a:buFont typeface="Wingdings" pitchFamily="2" charset="2"/>
                  <a:buChar char="v"/>
                </a:pPr>
                <a14:m>
                  <m:oMath xmlns:m="http://schemas.openxmlformats.org/officeDocument/2006/math">
                    <m:sSub>
                      <m:sSubPr>
                        <m:ctrlPr>
                          <a:rPr lang="el-GR" altLang="zh-CN" sz="1400" i="1">
                            <a:latin typeface="Cambria Math" panose="02040503050406030204" pitchFamily="18" charset="0"/>
                          </a:rPr>
                        </m:ctrlPr>
                      </m:sSubPr>
                      <m:e>
                        <m:r>
                          <m:rPr>
                            <m:sty m:val="p"/>
                          </m:rPr>
                          <a:rPr lang="el-GR" altLang="zh-CN" sz="1400" i="1">
                            <a:latin typeface="Cambria Math" panose="02040503050406030204" pitchFamily="18" charset="0"/>
                          </a:rPr>
                          <m:t>β</m:t>
                        </m:r>
                      </m:e>
                      <m:sub>
                        <m:r>
                          <m:rPr>
                            <m:sty m:val="p"/>
                          </m:rPr>
                          <a:rPr lang="el-GR" altLang="zh-CN" sz="1400" i="1">
                            <a:latin typeface="Cambria Math" panose="02040503050406030204" pitchFamily="18" charset="0"/>
                          </a:rPr>
                          <m:t>ω</m:t>
                        </m:r>
                      </m:sub>
                    </m:sSub>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𝑡𝑒𝑟𝑚𝑖𝑛𝑎𝑡𝑖𝑜𝑛</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𝑓𝑢𝑛𝑐𝑡𝑖𝑜𝑛</m:t>
                    </m:r>
                  </m:oMath>
                </a14:m>
                <a:endParaRPr lang="en-US" altLang="zh-CN" sz="1400" dirty="0"/>
              </a:p>
            </p:txBody>
          </p:sp>
        </mc:Choice>
        <mc:Fallback>
          <p:sp>
            <p:nvSpPr>
              <p:cNvPr id="5" name="Content Placeholder 1">
                <a:extLst>
                  <a:ext uri="{FF2B5EF4-FFF2-40B4-BE49-F238E27FC236}">
                    <a16:creationId xmlns="" xmlns:a16="http://schemas.microsoft.com/office/drawing/2014/main" xmlns:a14="http://schemas.microsoft.com/office/drawing/2010/main" id="{A2E02FBF-BC47-5444-BE27-115F754B2534}"/>
                  </a:ext>
                </a:extLst>
              </p:cNvPr>
              <p:cNvSpPr txBox="1">
                <a:spLocks noRot="1" noChangeAspect="1" noMove="1" noResize="1" noEditPoints="1" noAdjustHandles="1" noChangeArrowheads="1" noChangeShapeType="1" noTextEdit="1"/>
              </p:cNvSpPr>
              <p:nvPr/>
            </p:nvSpPr>
            <p:spPr>
              <a:xfrm>
                <a:off x="4335000" y="1130849"/>
                <a:ext cx="3767600" cy="2868748"/>
              </a:xfrm>
              <a:prstGeom prst="rect">
                <a:avLst/>
              </a:prstGeom>
              <a:blipFill rotWithShape="0">
                <a:blip r:embed="rId4"/>
                <a:stretch>
                  <a:fillRect l="-97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23357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Related </a:t>
            </a:r>
            <a:r>
              <a:rPr lang="en" dirty="0"/>
              <a:t>Work / Limitations of Prior Work</a:t>
            </a:r>
            <a:endParaRPr dirty="0"/>
          </a:p>
        </p:txBody>
      </p:sp>
      <p:sp>
        <p:nvSpPr>
          <p:cNvPr id="3" name="Content Placeholder 2">
            <a:extLst>
              <a:ext uri="{FF2B5EF4-FFF2-40B4-BE49-F238E27FC236}">
                <a16:creationId xmlns="" xmlns:a16="http://schemas.microsoft.com/office/drawing/2014/main" id="{D05C4E5E-7F6A-5E4D-858F-0952A10244B6}"/>
              </a:ext>
            </a:extLst>
          </p:cNvPr>
          <p:cNvSpPr>
            <a:spLocks noGrp="1"/>
          </p:cNvSpPr>
          <p:nvPr>
            <p:ph idx="1"/>
          </p:nvPr>
        </p:nvSpPr>
        <p:spPr/>
        <p:txBody>
          <a:bodyPr/>
          <a:lstStyle/>
          <a:p>
            <a:pPr marL="0" indent="0">
              <a:lnSpc>
                <a:spcPct val="150000"/>
              </a:lnSpc>
              <a:buNone/>
            </a:pPr>
            <a:r>
              <a:rPr lang="en-US" sz="1400" b="1" dirty="0" smtClean="0"/>
              <a:t>Option discovery:</a:t>
            </a:r>
            <a:endParaRPr lang="en-US" sz="1400" dirty="0"/>
          </a:p>
          <a:p>
            <a:pPr marL="0" indent="0">
              <a:lnSpc>
                <a:spcPct val="150000"/>
              </a:lnSpc>
              <a:buNone/>
            </a:pPr>
            <a:r>
              <a:rPr lang="en-US" sz="1300" dirty="0"/>
              <a:t>(</a:t>
            </a:r>
            <a:r>
              <a:rPr lang="en-US" sz="1300" dirty="0" err="1"/>
              <a:t>Comanici</a:t>
            </a:r>
            <a:r>
              <a:rPr lang="en-US" sz="1300" dirty="0"/>
              <a:t> and </a:t>
            </a:r>
            <a:r>
              <a:rPr lang="en-US" sz="1300" dirty="0" err="1"/>
              <a:t>Precup</a:t>
            </a:r>
            <a:r>
              <a:rPr lang="en-US" sz="1300" dirty="0"/>
              <a:t>, 2010): Optimal policy switching; gradients to improve termination functions</a:t>
            </a:r>
          </a:p>
          <a:p>
            <a:pPr marL="0" indent="0">
              <a:lnSpc>
                <a:spcPct val="150000"/>
              </a:lnSpc>
              <a:buNone/>
            </a:pPr>
            <a:r>
              <a:rPr lang="en-US" sz="1300" dirty="0"/>
              <a:t>(Levy and </a:t>
            </a:r>
            <a:r>
              <a:rPr lang="en-US" sz="1300" dirty="0" err="1"/>
              <a:t>Shimkin</a:t>
            </a:r>
            <a:r>
              <a:rPr lang="en-US" sz="1300" dirty="0"/>
              <a:t>, 2011): Inter and intra options learning using policy gradient methods; created augmented state space and used stopping events as actions</a:t>
            </a:r>
            <a:endParaRPr lang="en-US" sz="1300" dirty="0"/>
          </a:p>
          <a:p>
            <a:pPr marL="0" indent="0">
              <a:lnSpc>
                <a:spcPct val="150000"/>
              </a:lnSpc>
              <a:buNone/>
            </a:pPr>
            <a:r>
              <a:rPr lang="en-US" sz="1300" dirty="0"/>
              <a:t>(Silver and </a:t>
            </a:r>
            <a:r>
              <a:rPr lang="en-US" sz="1300" dirty="0" err="1"/>
              <a:t>Ciosek</a:t>
            </a:r>
            <a:r>
              <a:rPr lang="en-US" sz="1300" dirty="0"/>
              <a:t>, 2012): Compositional </a:t>
            </a:r>
            <a:r>
              <a:rPr lang="en-US" sz="1300" dirty="0" smtClean="0"/>
              <a:t>Planning Using Optimal Option Models; chained </a:t>
            </a:r>
            <a:r>
              <a:rPr lang="en-US" sz="1300" dirty="0" smtClean="0"/>
              <a:t>options into temporal sequences</a:t>
            </a:r>
            <a:endParaRPr lang="en-US" sz="1300" dirty="0"/>
          </a:p>
          <a:p>
            <a:pPr marL="0" indent="0">
              <a:lnSpc>
                <a:spcPct val="150000"/>
              </a:lnSpc>
              <a:buNone/>
            </a:pPr>
            <a:endParaRPr lang="en-US" sz="1300" dirty="0" smtClean="0"/>
          </a:p>
          <a:p>
            <a:pPr marL="0" indent="0">
              <a:lnSpc>
                <a:spcPct val="150000"/>
              </a:lnSpc>
              <a:buNone/>
            </a:pPr>
            <a:r>
              <a:rPr lang="en-US" sz="1300" b="1" dirty="0" smtClean="0"/>
              <a:t>Relation to Option-Critic:</a:t>
            </a:r>
          </a:p>
          <a:p>
            <a:pPr marL="0" indent="0">
              <a:lnSpc>
                <a:spcPct val="150000"/>
              </a:lnSpc>
              <a:buNone/>
            </a:pPr>
            <a:r>
              <a:rPr lang="en-US" sz="1300" dirty="0" smtClean="0"/>
              <a:t>Option-Critic advances above strategies in </a:t>
            </a:r>
            <a:r>
              <a:rPr lang="en-US" sz="1300" dirty="0" smtClean="0"/>
              <a:t>conjunction</a:t>
            </a:r>
          </a:p>
          <a:p>
            <a:pPr marL="0" indent="0">
              <a:lnSpc>
                <a:spcPct val="150000"/>
              </a:lnSpc>
              <a:buNone/>
            </a:pPr>
            <a:r>
              <a:rPr lang="en-US" sz="1300" dirty="0" smtClean="0"/>
              <a:t>Also relies </a:t>
            </a:r>
            <a:r>
              <a:rPr lang="en-US" sz="1300" dirty="0"/>
              <a:t>on Bellman equations and </a:t>
            </a:r>
            <a:r>
              <a:rPr lang="en-US" sz="1300" dirty="0" smtClean="0"/>
              <a:t>compositionality</a:t>
            </a:r>
            <a:endParaRPr lang="en-US" sz="1300" dirty="0" smtClean="0"/>
          </a:p>
          <a:p>
            <a:pPr marL="0" indent="0">
              <a:lnSpc>
                <a:spcPct val="150000"/>
              </a:lnSpc>
              <a:buNone/>
            </a:pPr>
            <a:r>
              <a:rPr lang="en-US" sz="1300" dirty="0" smtClean="0"/>
              <a:t>Doesn’t create augmented state space</a:t>
            </a:r>
          </a:p>
        </p:txBody>
      </p:sp>
      <p:graphicFrame>
        <p:nvGraphicFramePr>
          <p:cNvPr id="2" name="Diagram 1"/>
          <p:cNvGraphicFramePr/>
          <p:nvPr>
            <p:extLst>
              <p:ext uri="{D42A27DB-BD31-4B8C-83A1-F6EECF244321}">
                <p14:modId xmlns:p14="http://schemas.microsoft.com/office/powerpoint/2010/main" val="3863844702"/>
              </p:ext>
            </p:extLst>
          </p:nvPr>
        </p:nvGraphicFramePr>
        <p:xfrm>
          <a:off x="5866960" y="2669201"/>
          <a:ext cx="2728340" cy="1957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 y="4613566"/>
            <a:ext cx="9144000" cy="230832"/>
          </a:xfrm>
          <a:prstGeom prst="rect">
            <a:avLst/>
          </a:prstGeom>
        </p:spPr>
        <p:txBody>
          <a:bodyPr wrap="square">
            <a:spAutoFit/>
          </a:bodyPr>
          <a:lstStyle/>
          <a:p>
            <a:r>
              <a:rPr lang="en-US" sz="900" dirty="0">
                <a:solidFill>
                  <a:schemeClr val="tx1"/>
                </a:solidFill>
                <a:latin typeface="Arial" panose="020B0604020202020204" pitchFamily="34" charset="0"/>
              </a:rPr>
              <a:t>Bacon, Pierre-Luc, Jean </a:t>
            </a:r>
            <a:r>
              <a:rPr lang="en-US" sz="900" dirty="0" err="1">
                <a:solidFill>
                  <a:schemeClr val="tx1"/>
                </a:solidFill>
                <a:latin typeface="Arial" panose="020B0604020202020204" pitchFamily="34" charset="0"/>
              </a:rPr>
              <a:t>Harb</a:t>
            </a:r>
            <a:r>
              <a:rPr lang="en-US" sz="900" dirty="0">
                <a:solidFill>
                  <a:schemeClr val="tx1"/>
                </a:solidFill>
                <a:latin typeface="Arial" panose="020B0604020202020204" pitchFamily="34" charset="0"/>
              </a:rPr>
              <a:t>, and </a:t>
            </a:r>
            <a:r>
              <a:rPr lang="en-US" sz="900" dirty="0" err="1">
                <a:solidFill>
                  <a:schemeClr val="tx1"/>
                </a:solidFill>
                <a:latin typeface="Arial" panose="020B0604020202020204" pitchFamily="34" charset="0"/>
              </a:rPr>
              <a:t>Doina</a:t>
            </a:r>
            <a:r>
              <a:rPr lang="en-US" sz="900" dirty="0">
                <a:solidFill>
                  <a:schemeClr val="tx1"/>
                </a:solidFill>
                <a:latin typeface="Arial" panose="020B0604020202020204" pitchFamily="34" charset="0"/>
              </a:rPr>
              <a:t> </a:t>
            </a:r>
            <a:r>
              <a:rPr lang="en-US" sz="900" dirty="0" err="1">
                <a:solidFill>
                  <a:schemeClr val="tx1"/>
                </a:solidFill>
                <a:latin typeface="Arial" panose="020B0604020202020204" pitchFamily="34" charset="0"/>
              </a:rPr>
              <a:t>Precup</a:t>
            </a:r>
            <a:r>
              <a:rPr lang="en-US" sz="900" dirty="0">
                <a:solidFill>
                  <a:schemeClr val="tx1"/>
                </a:solidFill>
                <a:latin typeface="Arial" panose="020B0604020202020204" pitchFamily="34" charset="0"/>
              </a:rPr>
              <a:t>. "The option-critic architecture." </a:t>
            </a:r>
            <a:r>
              <a:rPr lang="en-US" sz="900" i="1" dirty="0">
                <a:solidFill>
                  <a:schemeClr val="tx1"/>
                </a:solidFill>
                <a:latin typeface="Arial" panose="020B0604020202020204" pitchFamily="34" charset="0"/>
              </a:rPr>
              <a:t>Proceedings of the AAAI Conference on Artificial Intelligence</a:t>
            </a:r>
            <a:r>
              <a:rPr lang="en-US" sz="900" dirty="0">
                <a:solidFill>
                  <a:schemeClr val="tx1"/>
                </a:solidFill>
                <a:latin typeface="Arial" panose="020B0604020202020204" pitchFamily="34" charset="0"/>
              </a:rPr>
              <a:t>. Vol. 31. No. 1. 2017.</a:t>
            </a:r>
            <a:endParaRPr lang="en-US" sz="900" dirty="0">
              <a:solidFill>
                <a:schemeClr val="tx1"/>
              </a:solidFill>
            </a:endParaRPr>
          </a:p>
        </p:txBody>
      </p:sp>
    </p:spTree>
    <p:extLst>
      <p:ext uri="{BB962C8B-B14F-4D97-AF65-F5344CB8AC3E}">
        <p14:creationId xmlns:p14="http://schemas.microsoft.com/office/powerpoint/2010/main" val="3257558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92" name="Google Shape;92;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Related </a:t>
            </a:r>
            <a:r>
              <a:rPr lang="en" dirty="0"/>
              <a:t>Work / Limitations of Prior Work</a:t>
            </a:r>
            <a:endParaRPr dirty="0"/>
          </a:p>
        </p:txBody>
      </p:sp>
      <p:sp>
        <p:nvSpPr>
          <p:cNvPr id="3" name="Content Placeholder 2">
            <a:extLst>
              <a:ext uri="{FF2B5EF4-FFF2-40B4-BE49-F238E27FC236}">
                <a16:creationId xmlns="" xmlns:a16="http://schemas.microsoft.com/office/drawing/2014/main" id="{D05C4E5E-7F6A-5E4D-858F-0952A10244B6}"/>
              </a:ext>
            </a:extLst>
          </p:cNvPr>
          <p:cNvSpPr>
            <a:spLocks noGrp="1"/>
          </p:cNvSpPr>
          <p:nvPr>
            <p:ph idx="1"/>
          </p:nvPr>
        </p:nvSpPr>
        <p:spPr>
          <a:xfrm>
            <a:off x="311700" y="1130850"/>
            <a:ext cx="8710732" cy="3438149"/>
          </a:xfrm>
        </p:spPr>
        <p:txBody>
          <a:bodyPr/>
          <a:lstStyle/>
          <a:p>
            <a:pPr marL="0" indent="0">
              <a:lnSpc>
                <a:spcPct val="150000"/>
              </a:lnSpc>
              <a:buNone/>
            </a:pPr>
            <a:r>
              <a:rPr lang="en-US" sz="1400" b="1" dirty="0" smtClean="0"/>
              <a:t>Optimization:</a:t>
            </a:r>
            <a:endParaRPr lang="en-US" sz="1400" dirty="0" smtClean="0"/>
          </a:p>
          <a:p>
            <a:pPr marL="0" indent="0">
              <a:lnSpc>
                <a:spcPct val="150000"/>
              </a:lnSpc>
              <a:buNone/>
            </a:pPr>
            <a:r>
              <a:rPr lang="en-US" sz="1400" dirty="0"/>
              <a:t>(</a:t>
            </a:r>
            <a:r>
              <a:rPr lang="en-US" sz="1400" dirty="0" err="1"/>
              <a:t>Vezhnevets</a:t>
            </a:r>
            <a:r>
              <a:rPr lang="en-US" sz="1400" dirty="0"/>
              <a:t> </a:t>
            </a:r>
            <a:r>
              <a:rPr lang="en-US" sz="1400" dirty="0"/>
              <a:t>et al. </a:t>
            </a:r>
            <a:r>
              <a:rPr lang="en-US" sz="1400" dirty="0"/>
              <a:t>2016): </a:t>
            </a:r>
            <a:r>
              <a:rPr lang="en-US" sz="1400" dirty="0" smtClean="0"/>
              <a:t>learns options with open-loop </a:t>
            </a:r>
            <a:r>
              <a:rPr lang="en-US" sz="1400" dirty="0" smtClean="0"/>
              <a:t>intra-option policies. </a:t>
            </a:r>
            <a:endParaRPr lang="en-US" sz="1400" dirty="0" smtClean="0"/>
          </a:p>
          <a:p>
            <a:pPr marL="0" indent="0">
              <a:lnSpc>
                <a:spcPct val="150000"/>
              </a:lnSpc>
              <a:buNone/>
            </a:pPr>
            <a:r>
              <a:rPr lang="en-US" sz="1400" dirty="0" smtClean="0"/>
              <a:t>(Mankowitz, Mann, and </a:t>
            </a:r>
            <a:r>
              <a:rPr lang="en-US" sz="1400" dirty="0" err="1" smtClean="0"/>
              <a:t>Mannor</a:t>
            </a:r>
            <a:r>
              <a:rPr lang="en-US" sz="1400" dirty="0" smtClean="0"/>
              <a:t>, 2016): Adaptive </a:t>
            </a:r>
            <a:r>
              <a:rPr lang="en-US" sz="1400" dirty="0" smtClean="0"/>
              <a:t>Skills, Adaptive Partitions (ASAP); learned options and applicability but with restricted structure </a:t>
            </a:r>
            <a:r>
              <a:rPr lang="en-US" sz="1400" dirty="0" smtClean="0"/>
              <a:t>for initiation sets and termination functions</a:t>
            </a:r>
            <a:endParaRPr lang="en-US" sz="1400" dirty="0"/>
          </a:p>
          <a:p>
            <a:pPr marL="0" indent="0">
              <a:lnSpc>
                <a:spcPct val="150000"/>
              </a:lnSpc>
              <a:buNone/>
            </a:pPr>
            <a:r>
              <a:rPr lang="en-US" sz="1400" dirty="0"/>
              <a:t>(Kulkarni et al. 2016): Hierarchical-DQN </a:t>
            </a:r>
            <a:r>
              <a:rPr lang="en-US" sz="1400" dirty="0" smtClean="0"/>
              <a:t>with intrinsic, extrinsic rewards, and given sub-goals</a:t>
            </a:r>
            <a:endParaRPr lang="en-US" sz="1400" dirty="0"/>
          </a:p>
          <a:p>
            <a:pPr marL="0" indent="0">
              <a:lnSpc>
                <a:spcPct val="150000"/>
              </a:lnSpc>
              <a:buNone/>
            </a:pPr>
            <a:endParaRPr lang="en-US" sz="1400" dirty="0" smtClean="0"/>
          </a:p>
          <a:p>
            <a:pPr marL="0" indent="0">
              <a:lnSpc>
                <a:spcPct val="150000"/>
              </a:lnSpc>
              <a:buNone/>
            </a:pPr>
            <a:r>
              <a:rPr lang="en-US" sz="1400" b="1" dirty="0"/>
              <a:t>Relation to Option-Critic:</a:t>
            </a:r>
          </a:p>
          <a:p>
            <a:pPr marL="0" indent="0">
              <a:lnSpc>
                <a:spcPct val="150000"/>
              </a:lnSpc>
              <a:buNone/>
            </a:pPr>
            <a:r>
              <a:rPr lang="en-US" sz="1400" dirty="0" smtClean="0"/>
              <a:t>Option-critic is generalized, uses closed-loop policies, and doesn’t require sub-goals or motivation</a:t>
            </a:r>
          </a:p>
        </p:txBody>
      </p:sp>
      <p:sp>
        <p:nvSpPr>
          <p:cNvPr id="5" name="Rectangle 4"/>
          <p:cNvSpPr/>
          <p:nvPr/>
        </p:nvSpPr>
        <p:spPr>
          <a:xfrm>
            <a:off x="1" y="4613566"/>
            <a:ext cx="9144000" cy="230832"/>
          </a:xfrm>
          <a:prstGeom prst="rect">
            <a:avLst/>
          </a:prstGeom>
        </p:spPr>
        <p:txBody>
          <a:bodyPr wrap="square">
            <a:spAutoFit/>
          </a:bodyPr>
          <a:lstStyle/>
          <a:p>
            <a:r>
              <a:rPr lang="en-US" sz="900" dirty="0">
                <a:solidFill>
                  <a:schemeClr val="tx1"/>
                </a:solidFill>
                <a:latin typeface="Arial" panose="020B0604020202020204" pitchFamily="34" charset="0"/>
              </a:rPr>
              <a:t>Bacon, Pierre-Luc, Jean </a:t>
            </a:r>
            <a:r>
              <a:rPr lang="en-US" sz="900" dirty="0" err="1">
                <a:solidFill>
                  <a:schemeClr val="tx1"/>
                </a:solidFill>
                <a:latin typeface="Arial" panose="020B0604020202020204" pitchFamily="34" charset="0"/>
              </a:rPr>
              <a:t>Harb</a:t>
            </a:r>
            <a:r>
              <a:rPr lang="en-US" sz="900" dirty="0">
                <a:solidFill>
                  <a:schemeClr val="tx1"/>
                </a:solidFill>
                <a:latin typeface="Arial" panose="020B0604020202020204" pitchFamily="34" charset="0"/>
              </a:rPr>
              <a:t>, and </a:t>
            </a:r>
            <a:r>
              <a:rPr lang="en-US" sz="900" dirty="0" err="1">
                <a:solidFill>
                  <a:schemeClr val="tx1"/>
                </a:solidFill>
                <a:latin typeface="Arial" panose="020B0604020202020204" pitchFamily="34" charset="0"/>
              </a:rPr>
              <a:t>Doina</a:t>
            </a:r>
            <a:r>
              <a:rPr lang="en-US" sz="900" dirty="0">
                <a:solidFill>
                  <a:schemeClr val="tx1"/>
                </a:solidFill>
                <a:latin typeface="Arial" panose="020B0604020202020204" pitchFamily="34" charset="0"/>
              </a:rPr>
              <a:t> </a:t>
            </a:r>
            <a:r>
              <a:rPr lang="en-US" sz="900" dirty="0" err="1">
                <a:solidFill>
                  <a:schemeClr val="tx1"/>
                </a:solidFill>
                <a:latin typeface="Arial" panose="020B0604020202020204" pitchFamily="34" charset="0"/>
              </a:rPr>
              <a:t>Precup</a:t>
            </a:r>
            <a:r>
              <a:rPr lang="en-US" sz="900" dirty="0">
                <a:solidFill>
                  <a:schemeClr val="tx1"/>
                </a:solidFill>
                <a:latin typeface="Arial" panose="020B0604020202020204" pitchFamily="34" charset="0"/>
              </a:rPr>
              <a:t>. "The option-critic architecture." </a:t>
            </a:r>
            <a:r>
              <a:rPr lang="en-US" sz="900" i="1" dirty="0">
                <a:solidFill>
                  <a:schemeClr val="tx1"/>
                </a:solidFill>
                <a:latin typeface="Arial" panose="020B0604020202020204" pitchFamily="34" charset="0"/>
              </a:rPr>
              <a:t>Proceedings of the AAAI Conference on Artificial Intelligence</a:t>
            </a:r>
            <a:r>
              <a:rPr lang="en-US" sz="900" dirty="0">
                <a:solidFill>
                  <a:schemeClr val="tx1"/>
                </a:solidFill>
                <a:latin typeface="Arial" panose="020B0604020202020204" pitchFamily="34" charset="0"/>
              </a:rPr>
              <a:t>. Vol. 31. No. 1. 2017.</a:t>
            </a:r>
            <a:endParaRPr lang="en-US" sz="900" dirty="0">
              <a:solidFill>
                <a:schemeClr val="tx1"/>
              </a:solidFill>
            </a:endParaRPr>
          </a:p>
        </p:txBody>
      </p:sp>
      <p:sp>
        <p:nvSpPr>
          <p:cNvPr id="2" name="TextBox 1"/>
          <p:cNvSpPr txBox="1"/>
          <p:nvPr/>
        </p:nvSpPr>
        <p:spPr>
          <a:xfrm>
            <a:off x="7304624" y="3831659"/>
            <a:ext cx="718835" cy="461665"/>
          </a:xfrm>
          <a:prstGeom prst="rect">
            <a:avLst/>
          </a:prstGeom>
          <a:noFill/>
        </p:spPr>
        <p:txBody>
          <a:bodyPr wrap="square" rtlCol="0">
            <a:spAutoFit/>
          </a:bodyPr>
          <a:lstStyle/>
          <a:p>
            <a:r>
              <a:rPr lang="en-US" sz="2400" dirty="0" smtClean="0"/>
              <a:t>$$$</a:t>
            </a:r>
            <a:endParaRPr lang="en-US" sz="2400" dirty="0"/>
          </a:p>
        </p:txBody>
      </p:sp>
    </p:spTree>
    <p:extLst>
      <p:ext uri="{BB962C8B-B14F-4D97-AF65-F5344CB8AC3E}">
        <p14:creationId xmlns:p14="http://schemas.microsoft.com/office/powerpoint/2010/main" val="2695285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8538</TotalTime>
  <Words>2470</Words>
  <Application>Microsoft Office PowerPoint</Application>
  <PresentationFormat>On-screen Show (16:9)</PresentationFormat>
  <Paragraphs>316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Cambria Math</vt:lpstr>
      <vt:lpstr>Helvetica Neue</vt:lpstr>
      <vt:lpstr>Wingdings</vt:lpstr>
      <vt:lpstr>Simple Light</vt:lpstr>
      <vt:lpstr>The Option-Critic Architecture Authors: Pierre-Luc Bacon, Jean Harb, Doina Precup AAAI Conference on Artificial Intelligence (2017)</vt:lpstr>
      <vt:lpstr>Motivation</vt:lpstr>
      <vt:lpstr>Main Problem</vt:lpstr>
      <vt:lpstr>Options Framework</vt:lpstr>
      <vt:lpstr>Theory</vt:lpstr>
      <vt:lpstr>Problem Setting</vt:lpstr>
      <vt:lpstr>Problem Setting</vt:lpstr>
      <vt:lpstr>Related Work / Limitations of Prior Work</vt:lpstr>
      <vt:lpstr>Related Work / Limitations of Prior Work</vt:lpstr>
      <vt:lpstr>Option-Critic Architecture</vt:lpstr>
      <vt:lpstr>Experimental Setup</vt:lpstr>
      <vt:lpstr>Experimental Results</vt:lpstr>
      <vt:lpstr>Experimental Results</vt:lpstr>
      <vt:lpstr>Experimental Results</vt:lpstr>
      <vt:lpstr>Experimental Results</vt:lpstr>
      <vt:lpstr>Discussion of Results</vt:lpstr>
      <vt:lpstr>Critique / Limitations</vt:lpstr>
      <vt:lpstr>Future Work for Paper / Reading</vt:lpstr>
      <vt:lpstr>Extended Readings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dc:title>
  <dc:creator>Kyle</dc:creator>
  <cp:lastModifiedBy>Microsoft account</cp:lastModifiedBy>
  <cp:revision>302</cp:revision>
  <dcterms:modified xsi:type="dcterms:W3CDTF">2022-10-20T06:52:50Z</dcterms:modified>
</cp:coreProperties>
</file>