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76" r:id="rId3"/>
    <p:sldId id="270" r:id="rId4"/>
    <p:sldId id="271" r:id="rId5"/>
    <p:sldId id="277" r:id="rId6"/>
    <p:sldId id="278" r:id="rId7"/>
    <p:sldId id="282" r:id="rId8"/>
    <p:sldId id="275" r:id="rId9"/>
    <p:sldId id="272" r:id="rId10"/>
    <p:sldId id="273" r:id="rId11"/>
    <p:sldId id="274" r:id="rId12"/>
    <p:sldId id="283" r:id="rId13"/>
    <p:sldId id="284" r:id="rId14"/>
    <p:sldId id="279" r:id="rId15"/>
    <p:sldId id="280" r:id="rId16"/>
    <p:sldId id="285" r:id="rId17"/>
    <p:sldId id="281" r:id="rId18"/>
    <p:sldId id="286" r:id="rId19"/>
    <p:sldId id="268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9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3A0D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76" autoAdjust="0"/>
  </p:normalViewPr>
  <p:slideViewPr>
    <p:cSldViewPr snapToGrid="0">
      <p:cViewPr varScale="1">
        <p:scale>
          <a:sx n="123" d="100"/>
          <a:sy n="12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1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Motion Model: A model (limited approximation) of the probabilistic outcomes of the robot’s motion as a function of its expected outcomes</a:t>
            </a:r>
          </a:p>
          <a:p>
            <a:r>
              <a:rPr lang="en-US" dirty="0"/>
              <a:t>Observation Likelihood Model: A model (limited approximation) of the probabilistic likelihood of the robot making an observation as a function of its predicted observations, given the state of the robot</a:t>
            </a:r>
          </a:p>
        </p:txBody>
      </p:sp>
    </p:spTree>
    <p:extLst>
      <p:ext uri="{BB962C8B-B14F-4D97-AF65-F5344CB8AC3E}">
        <p14:creationId xmlns:p14="http://schemas.microsoft.com/office/powerpoint/2010/main" val="2323037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1113974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3203524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BF5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33961" y="85848"/>
            <a:ext cx="1648139" cy="38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620" y="86106"/>
            <a:ext cx="2286000" cy="38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844398"/>
            <a:ext cx="9144000" cy="299102"/>
          </a:xfrm>
          <a:prstGeom prst="rect">
            <a:avLst/>
          </a:prstGeom>
          <a:solidFill>
            <a:srgbClr val="BF5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0" y="4870839"/>
            <a:ext cx="225414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CS391R: Robot Learning (Fall 202</a:t>
            </a:r>
            <a:r>
              <a:rPr lang="en-US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0" y="1129146"/>
            <a:ext cx="8520600" cy="121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en-US" sz="2800" b="1" dirty="0"/>
              <a:t>Differentiable Particle Filters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End-to-End Learning with Algorithmic Priors</a:t>
            </a:r>
            <a:endParaRPr sz="2800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311700" y="3238218"/>
            <a:ext cx="85206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Presenter: </a:t>
            </a:r>
            <a:r>
              <a:rPr lang="en-US" sz="2000" dirty="0">
                <a:solidFill>
                  <a:srgbClr val="595959"/>
                </a:solidFill>
              </a:rPr>
              <a:t>Frank Regal</a:t>
            </a:r>
            <a:endParaRPr sz="20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11700" y="2309882"/>
            <a:ext cx="8520600" cy="6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Jonschkowski et al., 2018</a:t>
            </a:r>
          </a:p>
        </p:txBody>
      </p:sp>
      <p:sp>
        <p:nvSpPr>
          <p:cNvPr id="3" name="Google Shape;61;p13">
            <a:extLst>
              <a:ext uri="{FF2B5EF4-FFF2-40B4-BE49-F238E27FC236}">
                <a16:creationId xmlns:a16="http://schemas.microsoft.com/office/drawing/2014/main" id="{9BDA97E8-8F81-C956-076A-E1C1114DCD86}"/>
              </a:ext>
            </a:extLst>
          </p:cNvPr>
          <p:cNvSpPr txBox="1"/>
          <p:nvPr/>
        </p:nvSpPr>
        <p:spPr>
          <a:xfrm>
            <a:off x="311700" y="3725680"/>
            <a:ext cx="85206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September 15</a:t>
            </a:r>
            <a:r>
              <a:rPr lang="en-US" sz="1600" b="0" i="0" u="none" strike="noStrike" cap="none" baseline="300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, 2022</a:t>
            </a:r>
            <a:endParaRPr sz="16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41BD37-EAD2-7B77-4D16-18FAA7512460}"/>
              </a:ext>
            </a:extLst>
          </p:cNvPr>
          <p:cNvCxnSpPr>
            <a:cxnSpLocks/>
          </p:cNvCxnSpPr>
          <p:nvPr/>
        </p:nvCxnSpPr>
        <p:spPr>
          <a:xfrm>
            <a:off x="2594264" y="3020290"/>
            <a:ext cx="3955473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179ADB-AF04-1C35-CFF7-FD1854D7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284" y="2126247"/>
            <a:ext cx="5207431" cy="2636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6DB2A7-332E-4A0D-88A2-2CFB7E38D1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821870-13FD-CE36-5303-6958FED2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B1BC7-21DC-7355-6CEA-684C92DDB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30850"/>
            <a:ext cx="7367710" cy="34381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Differentiable particle filter (DPF)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Learn</a:t>
            </a:r>
            <a:r>
              <a:rPr lang="en-US" dirty="0"/>
              <a:t> the observation and motion models &amp; </a:t>
            </a:r>
            <a:r>
              <a:rPr lang="en-US" i="1" dirty="0"/>
              <a:t>Maximize</a:t>
            </a:r>
            <a:r>
              <a:rPr lang="en-US" dirty="0"/>
              <a:t> the belief</a:t>
            </a:r>
          </a:p>
        </p:txBody>
      </p:sp>
    </p:spTree>
    <p:extLst>
      <p:ext uri="{BB962C8B-B14F-4D97-AF65-F5344CB8AC3E}">
        <p14:creationId xmlns:p14="http://schemas.microsoft.com/office/powerpoint/2010/main" val="286548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511725-9A55-3D77-24D6-A8A1682829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9C8FD7-6BE3-42B8-6C4A-D8A5C0D2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09B20A4-6ADE-47E5-C5CA-DD82683F9BC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/>
                  <a:t>Belief</a:t>
                </a:r>
              </a:p>
              <a:p>
                <a:pPr marL="114300" indent="0" algn="ctr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𝑏𝑒𝑙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14300" indent="0" algn="ctr">
                  <a:spcBef>
                    <a:spcPts val="1200"/>
                  </a:spcBef>
                  <a:buNone/>
                </a:pPr>
                <a:endParaRPr lang="en-US" sz="1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buFont typeface="Wingdings" panose="05000000000000000000" pitchFamily="2" charset="2"/>
                  <a:buChar char="v"/>
                </a:pPr>
                <a:r>
                  <a:rPr lang="en-US" dirty="0"/>
                  <a:t>Prediction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09B20A4-6ADE-47E5-C5CA-DD82683F9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3707A74-9625-E7B0-266E-7D7834C41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80" y="2766389"/>
            <a:ext cx="2599640" cy="409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466EA2-45BA-27F5-83F2-3D2BB24B0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180" y="3263277"/>
            <a:ext cx="2701435" cy="4272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19B192-C7CE-82B9-FDE9-779612EE3971}"/>
              </a:ext>
            </a:extLst>
          </p:cNvPr>
          <p:cNvSpPr/>
          <p:nvPr/>
        </p:nvSpPr>
        <p:spPr>
          <a:xfrm>
            <a:off x="4329306" y="2797326"/>
            <a:ext cx="1597815" cy="377479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0056EA-AD86-88D0-D12F-6324C93624E1}"/>
              </a:ext>
            </a:extLst>
          </p:cNvPr>
          <p:cNvSpPr/>
          <p:nvPr/>
        </p:nvSpPr>
        <p:spPr>
          <a:xfrm>
            <a:off x="4685654" y="3263277"/>
            <a:ext cx="1374183" cy="427292"/>
          </a:xfrm>
          <a:prstGeom prst="rect">
            <a:avLst/>
          </a:prstGeom>
          <a:solidFill>
            <a:srgbClr val="7030A0">
              <a:alpha val="27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CEA5B4-8743-56AE-4A66-925B62F77E1E}"/>
                  </a:ext>
                </a:extLst>
              </p:cNvPr>
              <p:cNvSpPr txBox="1"/>
              <p:nvPr/>
            </p:nvSpPr>
            <p:spPr>
              <a:xfrm>
                <a:off x="2499102" y="3734394"/>
                <a:ext cx="4145796" cy="3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: action sampler, creates noisy 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CEA5B4-8743-56AE-4A66-925B62F77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102" y="3734394"/>
                <a:ext cx="4145796" cy="337272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789028-1950-AB97-03B4-1C3AC0FDEEDE}"/>
                  </a:ext>
                </a:extLst>
              </p:cNvPr>
              <p:cNvSpPr txBox="1"/>
              <p:nvPr/>
            </p:nvSpPr>
            <p:spPr>
              <a:xfrm>
                <a:off x="1668005" y="4063091"/>
                <a:ext cx="5807990" cy="3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: dynamics model which moves each particle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according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789028-1950-AB97-03B4-1C3AC0FDE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005" y="4063091"/>
                <a:ext cx="5807990" cy="337272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4C9D81-7979-BDC1-4DFD-2EB4399D207B}"/>
                  </a:ext>
                </a:extLst>
              </p:cNvPr>
              <p:cNvSpPr txBox="1"/>
              <p:nvPr/>
            </p:nvSpPr>
            <p:spPr>
              <a:xfrm>
                <a:off x="2612756" y="1888582"/>
                <a:ext cx="41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: state of n particles in d-dimensional state space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4C9D81-7979-BDC1-4DFD-2EB4399D2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756" y="1888582"/>
                <a:ext cx="4145796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D2A8B8-4591-B09F-1519-2971471A3F64}"/>
                  </a:ext>
                </a:extLst>
              </p:cNvPr>
              <p:cNvSpPr txBox="1"/>
              <p:nvPr/>
            </p:nvSpPr>
            <p:spPr>
              <a:xfrm>
                <a:off x="2499102" y="2143375"/>
                <a:ext cx="41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indent="0" algn="ctr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 weights of each state</a:t>
                </a:r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D2A8B8-4591-B09F-1519-2971471A3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102" y="2143375"/>
                <a:ext cx="4145796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92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848C6-DD7F-D76E-1D7E-99BAB722DB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C7559B-6B6D-F156-6738-40BE5C07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8BDE5-13F7-E7FA-5A24-4067C7C7A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Measurement Update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758E0-ECB2-BF9F-A812-CC8BB2F77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308" y="1538007"/>
            <a:ext cx="1595516" cy="402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313DF0-6BA2-4B75-2E65-30E16B5BF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546" y="1987192"/>
            <a:ext cx="2555040" cy="458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EB9465-E3B2-8AF3-41EB-03745D1C2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324" y="2492241"/>
            <a:ext cx="1911484" cy="5247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090489-998F-54DB-4FC4-271023B42449}"/>
              </a:ext>
            </a:extLst>
          </p:cNvPr>
          <p:cNvSpPr/>
          <p:nvPr/>
        </p:nvSpPr>
        <p:spPr>
          <a:xfrm>
            <a:off x="4440264" y="1538007"/>
            <a:ext cx="854559" cy="402194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E26F6D-EAC4-B737-B60D-29DC9A3164AD}"/>
              </a:ext>
            </a:extLst>
          </p:cNvPr>
          <p:cNvSpPr/>
          <p:nvPr/>
        </p:nvSpPr>
        <p:spPr>
          <a:xfrm>
            <a:off x="3941735" y="2043057"/>
            <a:ext cx="1911484" cy="402194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A930FD-3FC0-E7D7-368D-5311C7EB8496}"/>
              </a:ext>
            </a:extLst>
          </p:cNvPr>
          <p:cNvSpPr/>
          <p:nvPr/>
        </p:nvSpPr>
        <p:spPr>
          <a:xfrm>
            <a:off x="4275328" y="2515121"/>
            <a:ext cx="1177480" cy="437305"/>
          </a:xfrm>
          <a:prstGeom prst="rect">
            <a:avLst/>
          </a:prstGeom>
          <a:solidFill>
            <a:srgbClr val="DD3A0D">
              <a:alpha val="40000"/>
            </a:srgbClr>
          </a:solidFill>
          <a:ln>
            <a:solidFill>
              <a:srgbClr val="DD3A0D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BCECFC-CF4D-95B8-F95E-6A7E4A4D3A44}"/>
                  </a:ext>
                </a:extLst>
              </p:cNvPr>
              <p:cNvSpPr txBox="1"/>
              <p:nvPr/>
            </p:nvSpPr>
            <p:spPr>
              <a:xfrm>
                <a:off x="2552884" y="3571311"/>
                <a:ext cx="46223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: observation encoder, encodes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into a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BCECFC-CF4D-95B8-F95E-6A7E4A4D3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884" y="3571311"/>
                <a:ext cx="4622369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F5C047-C5AF-E92B-8B99-26830D3A45C6}"/>
                  </a:ext>
                </a:extLst>
              </p:cNvPr>
              <p:cNvSpPr txBox="1"/>
              <p:nvPr/>
            </p:nvSpPr>
            <p:spPr>
              <a:xfrm>
                <a:off x="2586293" y="3924597"/>
                <a:ext cx="46223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: particle proposer, generates new particles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F5C047-C5AF-E92B-8B99-26830D3A4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293" y="3924597"/>
                <a:ext cx="4622369" cy="307777"/>
              </a:xfrm>
              <a:prstGeom prst="rect">
                <a:avLst/>
              </a:prstGeom>
              <a:blipFill>
                <a:blip r:embed="rId6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63DAD2-6423-683C-9968-A8C5502B31BC}"/>
                  </a:ext>
                </a:extLst>
              </p:cNvPr>
              <p:cNvSpPr txBox="1"/>
              <p:nvPr/>
            </p:nvSpPr>
            <p:spPr>
              <a:xfrm>
                <a:off x="1348853" y="4277883"/>
                <a:ext cx="70304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DD3A0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DD3A0D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DD3A0D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DD3A0D"/>
                    </a:solidFill>
                  </a:rPr>
                  <a:t>: observation likelihood estimator, weights each particle based on the observation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63DAD2-6423-683C-9968-A8C5502B3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53" y="4277883"/>
                <a:ext cx="7030430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20644A-52DB-5BD1-1F60-792F147D6F36}"/>
                  </a:ext>
                </a:extLst>
              </p:cNvPr>
              <p:cNvSpPr txBox="1"/>
              <p:nvPr/>
            </p:nvSpPr>
            <p:spPr>
              <a:xfrm>
                <a:off x="1348853" y="3107980"/>
                <a:ext cx="70304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DD3A0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DD3A0D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DD3A0D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DD3A0D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- feedforward networks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20644A-52DB-5BD1-1F60-792F147D6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53" y="3107980"/>
                <a:ext cx="7030430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987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B90752-F90E-37BA-480E-588BF63C97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FE9532-AF13-75A1-F5F6-785AFD88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EB693-F1E5-5E2B-213D-C85961A64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Particle Proposal and Resampling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1000 particles for testing and 100 particles for training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Supervised learning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Individual Learning of the motion model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Individual learning of the measurement model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End-to-end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0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10D85-8EC4-B949-B04D-12CBD8A33C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FEA316-CF0B-CD1D-875E-45D744F1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D9FCC-8C82-6B4A-AE3D-FAA56A743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Differentiable Particle Filters tested with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Global localization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3D maze simulations (vision and odometry)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Focus because of the simultaneous need for considering multiple hypotheses</a:t>
            </a:r>
          </a:p>
          <a:p>
            <a:pPr lvl="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Main advantage of particle filter over Kalman filter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Visual odometry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DPFs applied to KITTI visual odometry tasks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Track the pose of a driving car based on a FPV video</a:t>
            </a:r>
          </a:p>
        </p:txBody>
      </p:sp>
    </p:spTree>
    <p:extLst>
      <p:ext uri="{BB962C8B-B14F-4D97-AF65-F5344CB8AC3E}">
        <p14:creationId xmlns:p14="http://schemas.microsoft.com/office/powerpoint/2010/main" val="427280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483EDA-10A2-E53A-C42B-C24BF2C359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2EF67-4700-420A-0EBA-C2F4C8F2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Localization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1FAED-B373-67BA-F5F9-B51E217A0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Results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Algorithmic priors enable explainability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End-to-end learning improves performance, but sequencing individual and end-to-end learning is even more powerful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Algorithmic priors in DPFs improve performance compared to LSTMs reducing the error by ~80%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Algorithmic priors lead to policy invariance</a:t>
            </a:r>
          </a:p>
        </p:txBody>
      </p:sp>
    </p:spTree>
    <p:extLst>
      <p:ext uri="{BB962C8B-B14F-4D97-AF65-F5344CB8AC3E}">
        <p14:creationId xmlns:p14="http://schemas.microsoft.com/office/powerpoint/2010/main" val="4047357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4622A6-2502-B77D-160D-249CE8101D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5F14B8-8763-C956-D394-BFBB5650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Localization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E8642-B9A8-00F0-B647-A1C3C6AA5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59" y="1130851"/>
            <a:ext cx="7485681" cy="36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90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7E836D-EABB-E401-F96B-6E21300C20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15FF56-7CAE-CEF7-15AA-D02EBF4B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Odometry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475C9-F0F2-0912-D36F-701C073CA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Results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DPF outperform backdrop Kalman Filters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DPFs work on real data and can learn measurement models that work for visually diverse observations based on less than 40-minute videos</a:t>
            </a:r>
          </a:p>
        </p:txBody>
      </p:sp>
    </p:spTree>
    <p:extLst>
      <p:ext uri="{BB962C8B-B14F-4D97-AF65-F5344CB8AC3E}">
        <p14:creationId xmlns:p14="http://schemas.microsoft.com/office/powerpoint/2010/main" val="3267675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32CDC2-6CA2-E65F-D1EE-81EE0212BA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E60AB0-3585-62A0-31E9-E7C0AE7A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Odometry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AF1F6E-DB6A-D734-1C3A-8D1E81E66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56" y="1059528"/>
            <a:ext cx="6509288" cy="35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59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Extended Readings</a:t>
            </a:r>
            <a:endParaRPr/>
          </a:p>
        </p:txBody>
      </p:sp>
      <p:sp>
        <p:nvSpPr>
          <p:cNvPr id="146" name="Google Shape;146;p25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Probabilistic Robotics Textbook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 Sebastian </a:t>
            </a:r>
            <a:r>
              <a:rPr lang="en-US" sz="14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Thrun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Wolfram </a:t>
            </a:r>
            <a:r>
              <a:rPr lang="en-US" sz="14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Burgard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and Dieter Fox. Probabilistic Robotics. MIT Press, 2005.</a:t>
            </a:r>
          </a:p>
          <a:p>
            <a:pPr marL="28575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chemeClr val="dk2"/>
                </a:solidFill>
              </a:rPr>
              <a:t>Intro. to Differentiable End-to-end Learning</a:t>
            </a:r>
            <a:r>
              <a:rPr lang="en-US" dirty="0">
                <a:solidFill>
                  <a:schemeClr val="dk2"/>
                </a:solidFill>
              </a:rPr>
              <a:t> - Aviv Tamar, Yi Wu, Garrett Thomas, Sergey Levine, and Pieter </a:t>
            </a:r>
            <a:r>
              <a:rPr lang="en-US" dirty="0" err="1">
                <a:solidFill>
                  <a:schemeClr val="dk2"/>
                </a:solidFill>
              </a:rPr>
              <a:t>Abbeel</a:t>
            </a:r>
            <a:r>
              <a:rPr lang="en-US" dirty="0">
                <a:solidFill>
                  <a:schemeClr val="dk2"/>
                </a:solidFill>
              </a:rPr>
              <a:t>. Value Iteration Networks. In Advances in Neural Information Processing Systems (NIPS), pages 2154–2162, 2016.</a:t>
            </a:r>
            <a:endParaRPr lang="en-US"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Kalman Filter Variation 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4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Tuomas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Haarnoja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Anurag Ajay, Sergey Levine, and Pieter </a:t>
            </a:r>
            <a:r>
              <a:rPr lang="en-US" sz="14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Abbeel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Backprop KF: Learning Discriminative Deterministic State Estimators. In Advances in Neural Information Processing Systems (NIPS), pages 43764384, 2016.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1FEF83-0070-DEE8-38C5-040BA71205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092166-5A6E-7FD6-133D-B4B6E938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7E7AD-5124-DB96-8FFB-F430FC38A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Robots need to know where they 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Autonomous Driving Cars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Robot assistants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94266A-9983-2ABC-BD40-C4B8176BA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649299"/>
            <a:ext cx="45148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87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Motivation and Main Problem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1" dirty="0"/>
              <a:t>1-5 slides</a:t>
            </a:r>
            <a:endParaRPr sz="1400"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dirty="0"/>
              <a:t>High-level description of problem being solved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dirty="0"/>
              <a:t>Why is the problem important?</a:t>
            </a:r>
            <a:endParaRPr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1400" dirty="0"/>
              <a:t>its significance towards general-purpose robot autonomy</a:t>
            </a:r>
            <a:endParaRPr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1400" dirty="0"/>
              <a:t>its potential application and societal impact of the problem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dirty="0"/>
              <a:t>Technical challenges arising from the problem</a:t>
            </a:r>
            <a:endParaRPr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1400" dirty="0"/>
              <a:t>the role of the AI and machine learning in tackling this problem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dirty="0"/>
              <a:t>High-level idea of why prior approaches didn’t already solve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dirty="0"/>
              <a:t>Key insight(s) (try to do in 1-3) of the proposed work </a:t>
            </a:r>
            <a:endParaRPr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Problem Setting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1" dirty="0"/>
              <a:t>1 or more slides</a:t>
            </a:r>
            <a:endParaRPr sz="1400"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dirty="0"/>
              <a:t>Problem formulation, key definitions and notations</a:t>
            </a:r>
            <a:endParaRPr dirty="0"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1400" dirty="0"/>
              <a:t>Be precise -- should be as formal as in the paper</a:t>
            </a:r>
            <a:endParaRPr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Context / Related Work / Limitations of Prior Work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1"/>
              <a:t>1 or more slides</a:t>
            </a: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Which other papers have tried to tackle this problem or a related problem?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1400"/>
              <a:t>The paper’s related work is a good start, but there may be others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1400"/>
              <a:t>What is the key limitations of prior work(s)?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Proposed Approach / Algorithm / Method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1-5 slides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Describe algorithm or framework (pseudocode and flowcharts can help)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the optimization objective?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the core technical innovations of the algorithm/framework?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Implementation details should be left out here, but may be discussed later if its relevant for limitations / experiments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Theory (if relevant)</a:t>
            </a: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the assumptions made for the theory? Are these reasonable? Realistic?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the theory build strongly on other prior theory / results, reference those and state them here.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Theory (if relevant, continued)</a:t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State main results formally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Give proof sketches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Refer students to the full proofs in paper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Experimental Setup</a:t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1-3 slides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Description of the experimental evaluation setting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the domain(s), e.g., datasets, tasks, robot hardware setups?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the baseline(s)?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scientific hypotheses are tested?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did the authors evaluate the success of their approach?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Clear description of the metrics that will be used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Experimental Results</a:t>
            </a: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&gt;1 slide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Present the quantitative and qualitative results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Show figures / tables / plots / robot demos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Pinpoint the most interesting / significant results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Discussion of Results</a:t>
            </a:r>
            <a:endParaRPr/>
          </a:p>
        </p:txBody>
      </p:sp>
      <p:sp>
        <p:nvSpPr>
          <p:cNvPr id="125" name="Google Shape;125;p22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1-2 slides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conclusions are drawn from the results by the authors?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insights are gained from the experiments?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strengths and weaknesses of the proposed method are illustrated by the results?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Are the stated conclusions fully backed by the results and references?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so, why? (Recap the relevant supporting evidences from the given results + refs)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not, what are the additional experiments / comparisons that can further support/repudiate the conclusions of the paper?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Critique / Limitations / Open Issues </a:t>
            </a: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1-2 slides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the key limitations of the proposed approach / ideas? (e.g. does it require strong assumptions that are unlikely to be practical? Computationally expensive? Require a lot of data?)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Are there any practical challenges in deploying the approach on physical robots in the real world? Are there any safety or ethical concerns of using such approach?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follow-up work has addressed some of these limitations, include pointers to that. But don’t limit your discussion only to the problems / limitations that have already been addressed.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684A61-1E7D-142E-AA2E-BF5F520928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B44C1-BCB2-B5D4-5410-1BF60F14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75F0C-03D1-6E39-7285-097F3B70F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Hard Problem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Similar looking doors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Large open regions</a:t>
            </a:r>
          </a:p>
          <a:p>
            <a:pPr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/>
              <a:t>No “closed-form” solution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B4D65-1EBF-E640-768A-B33248843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 t="8828" r="4311" b="53744"/>
          <a:stretch/>
        </p:blipFill>
        <p:spPr>
          <a:xfrm>
            <a:off x="378701" y="3793276"/>
            <a:ext cx="8386598" cy="775724"/>
          </a:xfrm>
          <a:prstGeom prst="rect">
            <a:avLst/>
          </a:prstGeom>
        </p:spPr>
      </p:pic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EC90635A-EC25-05D6-A6A0-0A9D5020A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1666" y="3336075"/>
            <a:ext cx="457200" cy="4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302F8D-A337-057B-503F-9B6255EEA401}"/>
              </a:ext>
            </a:extLst>
          </p:cNvPr>
          <p:cNvSpPr txBox="1"/>
          <p:nvPr/>
        </p:nvSpPr>
        <p:spPr>
          <a:xfrm>
            <a:off x="2320398" y="4505844"/>
            <a:ext cx="4503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Biswas, Joydeep. “CS393R: Autonomous Robots Particle Filters for Mobile Robot Localization Lecture Slides”. The University of Texas at Austin, 2021.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0A59D-D297-4220-271A-751134A71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8357" y="1181184"/>
            <a:ext cx="3306943" cy="225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71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Future Work for Paper / Reading</a:t>
            </a:r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1-2 slides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interesting questions does it raise for future work?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Your own ideas for future work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Others’ ideas (if others have already built on this idea)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 slide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Approximately one bullet for each of the following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Problem the reading is discussing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is it important and hard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the key limitation of prior work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the key insight(s) (try to do in 1-3) of the proposed work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did they demonstrate by this insight? (tighter theoretical bounds, state of the art performance on X, etc)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BB612C-444D-4009-46CE-2DE56622B8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16B0D9-2764-127E-8EEE-C90DFE82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Problem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0945C-C0EB-C583-26A8-1CB6C13A6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Noisy Motions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Odometry measurements (IMU’s, </a:t>
            </a:r>
            <a:r>
              <a:rPr lang="en-US" b="1" u="sng" dirty="0"/>
              <a:t>encoders</a:t>
            </a:r>
            <a:r>
              <a:rPr lang="en-US" dirty="0"/>
              <a:t>, physical models, etc.)</a:t>
            </a: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v"/>
            </a:pPr>
            <a:r>
              <a:rPr lang="en-US" dirty="0"/>
              <a:t>Noisy Observations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Sensor measurements (RGB, </a:t>
            </a:r>
            <a:r>
              <a:rPr lang="en-US" b="1" u="sng" dirty="0"/>
              <a:t>LiDAR</a:t>
            </a:r>
            <a:r>
              <a:rPr lang="en-US" dirty="0"/>
              <a:t>, etc.)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16FCA5-E94F-74B1-C360-4BB8B856D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461" y="2948246"/>
            <a:ext cx="3339077" cy="180948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F25E927-BE81-A593-BB2B-93D9E8383F2E}"/>
              </a:ext>
            </a:extLst>
          </p:cNvPr>
          <p:cNvSpPr/>
          <p:nvPr/>
        </p:nvSpPr>
        <p:spPr>
          <a:xfrm rot="1471836">
            <a:off x="2642442" y="3206901"/>
            <a:ext cx="650048" cy="173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BCCD68C-E22E-288D-21E8-65479C930457}"/>
              </a:ext>
            </a:extLst>
          </p:cNvPr>
          <p:cNvSpPr/>
          <p:nvPr/>
        </p:nvSpPr>
        <p:spPr>
          <a:xfrm rot="9164762">
            <a:off x="4116606" y="4219272"/>
            <a:ext cx="650048" cy="17334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FA5C2D-5F07-1891-5251-C1044F6BC1C4}"/>
              </a:ext>
            </a:extLst>
          </p:cNvPr>
          <p:cNvSpPr txBox="1"/>
          <p:nvPr/>
        </p:nvSpPr>
        <p:spPr>
          <a:xfrm>
            <a:off x="1555780" y="2891053"/>
            <a:ext cx="1451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D6A1EA-6A1D-500F-563C-9E2D55C97A01}"/>
              </a:ext>
            </a:extLst>
          </p:cNvPr>
          <p:cNvSpPr txBox="1"/>
          <p:nvPr/>
        </p:nvSpPr>
        <p:spPr>
          <a:xfrm>
            <a:off x="4613870" y="3926163"/>
            <a:ext cx="1451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Observation</a:t>
            </a:r>
          </a:p>
        </p:txBody>
      </p:sp>
    </p:spTree>
    <p:extLst>
      <p:ext uri="{BB962C8B-B14F-4D97-AF65-F5344CB8AC3E}">
        <p14:creationId xmlns:p14="http://schemas.microsoft.com/office/powerpoint/2010/main" val="329206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23644A-47D9-94A6-29C3-1F8D6598B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1E662C-3A3C-A14B-DB01-476A44F4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Particle Filters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73AFD-D240-8D42-7136-5DBAF6C82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/>
              <a:t>Known Map w/ LiDAR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Approximate the belief with particles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Prediction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Motion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Measurement Update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Observation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Particle Proposal and Resampling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Weighting and selection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CB52C9-2523-7DD3-D358-3F688BC79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716" y="401828"/>
            <a:ext cx="2456811" cy="1360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42514C-7C97-B47F-BB6F-8E4AEE61E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716" y="1853844"/>
            <a:ext cx="2326984" cy="12631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7BE872-C358-E5AD-B41B-BE19B61CE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9716" y="3208395"/>
            <a:ext cx="2260218" cy="1265494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35346F5D-84DC-1D11-DDB1-EF3B3A9C877B}"/>
              </a:ext>
            </a:extLst>
          </p:cNvPr>
          <p:cNvSpPr/>
          <p:nvPr/>
        </p:nvSpPr>
        <p:spPr>
          <a:xfrm rot="5400000">
            <a:off x="6450979" y="1745786"/>
            <a:ext cx="468921" cy="327260"/>
          </a:xfrm>
          <a:prstGeom prst="rightArrow">
            <a:avLst>
              <a:gd name="adj1" fmla="val 40529"/>
              <a:gd name="adj2" fmla="val 476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-Turn 17">
            <a:extLst>
              <a:ext uri="{FF2B5EF4-FFF2-40B4-BE49-F238E27FC236}">
                <a16:creationId xmlns:a16="http://schemas.microsoft.com/office/drawing/2014/main" id="{7FC6110C-1B26-E876-04C4-036C21E74330}"/>
              </a:ext>
            </a:extLst>
          </p:cNvPr>
          <p:cNvSpPr/>
          <p:nvPr/>
        </p:nvSpPr>
        <p:spPr>
          <a:xfrm rot="16200000" flipV="1">
            <a:off x="5998763" y="2107692"/>
            <a:ext cx="3438840" cy="853394"/>
          </a:xfrm>
          <a:prstGeom prst="uturnArrow">
            <a:avLst>
              <a:gd name="adj1" fmla="val 16323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38F6FB3-B2B9-F38A-65E5-82555E2E707C}"/>
              </a:ext>
            </a:extLst>
          </p:cNvPr>
          <p:cNvSpPr/>
          <p:nvPr/>
        </p:nvSpPr>
        <p:spPr>
          <a:xfrm rot="5400000">
            <a:off x="6450978" y="3443052"/>
            <a:ext cx="468921" cy="327260"/>
          </a:xfrm>
          <a:prstGeom prst="rightArrow">
            <a:avLst>
              <a:gd name="adj1" fmla="val 40529"/>
              <a:gd name="adj2" fmla="val 476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8ECCD4-DF58-04D8-8974-986254BB9801}"/>
              </a:ext>
            </a:extLst>
          </p:cNvPr>
          <p:cNvSpPr txBox="1"/>
          <p:nvPr/>
        </p:nvSpPr>
        <p:spPr>
          <a:xfrm>
            <a:off x="4433836" y="4544682"/>
            <a:ext cx="4503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Biswas, Joydeep. “CS393R: Autonomous Robots Particle Filters for Mobile Robot Localization Lecture Slides”. The University of Texas at Austin, 2021.</a:t>
            </a:r>
          </a:p>
        </p:txBody>
      </p:sp>
    </p:spTree>
    <p:extLst>
      <p:ext uri="{BB962C8B-B14F-4D97-AF65-F5344CB8AC3E}">
        <p14:creationId xmlns:p14="http://schemas.microsoft.com/office/powerpoint/2010/main" val="254250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03E24C-C1DE-4C70-3683-4436B40E12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2E52F1-ACF1-54CE-8E0E-62BFF6A9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166E293-7359-ED5E-9C35-2D36EA1EAF0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/>
                  <a:t>Motion and Odometry models are always wrong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Prediction Step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𝑏𝑒𝑙</m:t>
                          </m:r>
                        </m:e>
                      </m:ba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𝑏𝑒𝑙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Measurement step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𝑏𝑒𝑙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𝑏𝑒𝑙</m:t>
                          </m:r>
                        </m:e>
                      </m:ba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latin typeface="Cambria Math" panose="02040503050406030204" pitchFamily="18" charset="0"/>
                  </a:rPr>
                  <a:t>Gaussian Mixture Models are typically used (never correct)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166E293-7359-ED5E-9C35-2D36EA1EA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32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9AC6FF-E392-E5CB-F7C9-6DE2E8294B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DC0BED-DDD0-B909-4659-4A4FF0EC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AF4C1-E06F-3395-6B24-04C092FC8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4796" y="1130326"/>
            <a:ext cx="5554408" cy="3438149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/>
              <a:t>How can we use network architectures to learn these models and improve state estimation?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248FA1D-37FA-C35D-663A-42F576674399}"/>
              </a:ext>
            </a:extLst>
          </p:cNvPr>
          <p:cNvSpPr txBox="1">
            <a:spLocks/>
          </p:cNvSpPr>
          <p:nvPr/>
        </p:nvSpPr>
        <p:spPr>
          <a:xfrm>
            <a:off x="311700" y="2130493"/>
            <a:ext cx="8520600" cy="243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Cambria Math" panose="02040503050406030204" pitchFamily="18" charset="0"/>
              </a:rPr>
              <a:t>Turn the algorithms into network architectures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Cambria Math" panose="02040503050406030204" pitchFamily="18" charset="0"/>
              </a:rPr>
              <a:t>Make algorithms differentiable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Cambria Math" panose="02040503050406030204" pitchFamily="18" charset="0"/>
              </a:rPr>
              <a:t>Make models learnable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Cambria Math" panose="02040503050406030204" pitchFamily="18" charset="0"/>
              </a:rPr>
              <a:t>Enables end-to-end learning</a:t>
            </a:r>
          </a:p>
        </p:txBody>
      </p:sp>
    </p:spTree>
    <p:extLst>
      <p:ext uri="{BB962C8B-B14F-4D97-AF65-F5344CB8AC3E}">
        <p14:creationId xmlns:p14="http://schemas.microsoft.com/office/powerpoint/2010/main" val="1531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74B3D1-46DD-6230-2C7B-180CB70FA4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3F1709-274F-1965-E4E8-663CD1CA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BAD17-6317-3FDF-9437-DEF63CE83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Algorithmic priors and end-to-end learning for planning and state estimation with histogram-based and Gaussian belief representations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i="1" dirty="0"/>
              <a:t>Tamar et al. </a:t>
            </a:r>
            <a:r>
              <a:rPr lang="en-US" dirty="0"/>
              <a:t>– Value Iteration Networks (differentiable planning algorithm)</a:t>
            </a: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v"/>
            </a:pPr>
            <a:r>
              <a:rPr lang="en-US" dirty="0"/>
              <a:t>State estimation (and planning) with histograms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i="1" dirty="0"/>
              <a:t>Jonschowski and Brock </a:t>
            </a:r>
            <a:r>
              <a:rPr lang="en-US" dirty="0"/>
              <a:t>- Introduce end-to-end learnable histogram filter</a:t>
            </a: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v"/>
            </a:pPr>
            <a:r>
              <a:rPr lang="en-US" dirty="0"/>
              <a:t>State estimation with Gaussians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i="1" dirty="0"/>
              <a:t>Harnooja et al. </a:t>
            </a:r>
            <a:r>
              <a:rPr lang="en-US" dirty="0"/>
              <a:t>- Present a differentiable Kalman filter with Gaussian belief and an end-to-end learnable measurement model from visual input.</a:t>
            </a:r>
          </a:p>
        </p:txBody>
      </p:sp>
    </p:spTree>
    <p:extLst>
      <p:ext uri="{BB962C8B-B14F-4D97-AF65-F5344CB8AC3E}">
        <p14:creationId xmlns:p14="http://schemas.microsoft.com/office/powerpoint/2010/main" val="250472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AE8F4E-0028-4BB2-68FD-70A94C0DB1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D86B2C-0D20-9813-EBB7-EA44B8F8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Approach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C3133-4058-9703-247E-AC5DD0F1D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Make robotic algorithms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Differentiable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Learnable</a:t>
            </a: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v"/>
            </a:pPr>
            <a:r>
              <a:rPr lang="en-US" dirty="0"/>
              <a:t>Approach enables end-to-end learning while also encoding prior knowledge from algorithms</a:t>
            </a: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v"/>
            </a:pPr>
            <a:r>
              <a:rPr lang="en-US" dirty="0"/>
              <a:t>Apply end-to-end learning with algorithmic priors for state estimation</a:t>
            </a:r>
          </a:p>
        </p:txBody>
      </p:sp>
    </p:spTree>
    <p:extLst>
      <p:ext uri="{BB962C8B-B14F-4D97-AF65-F5344CB8AC3E}">
        <p14:creationId xmlns:p14="http://schemas.microsoft.com/office/powerpoint/2010/main" val="365711839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1451</Words>
  <Application>Microsoft Office PowerPoint</Application>
  <PresentationFormat>On-screen Show (16:9)</PresentationFormat>
  <Paragraphs>226</Paragraphs>
  <Slides>31</Slides>
  <Notes>17</Notes>
  <HiddenSlides>12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Cambria Math</vt:lpstr>
      <vt:lpstr>Helvetica Neue</vt:lpstr>
      <vt:lpstr>Noto Sans Symbols</vt:lpstr>
      <vt:lpstr>Wingdings</vt:lpstr>
      <vt:lpstr>Simple Light</vt:lpstr>
      <vt:lpstr>Differentiable Particle Filters: End-to-End Learning with Algorithmic Priors</vt:lpstr>
      <vt:lpstr>Motivation</vt:lpstr>
      <vt:lpstr>Motivation</vt:lpstr>
      <vt:lpstr>Localization Problem</vt:lpstr>
      <vt:lpstr>Standard Particle Filters</vt:lpstr>
      <vt:lpstr>Problem</vt:lpstr>
      <vt:lpstr>Research Question</vt:lpstr>
      <vt:lpstr>Related Work</vt:lpstr>
      <vt:lpstr>Proposed Approach</vt:lpstr>
      <vt:lpstr>Method</vt:lpstr>
      <vt:lpstr>Method</vt:lpstr>
      <vt:lpstr>Method</vt:lpstr>
      <vt:lpstr>Method</vt:lpstr>
      <vt:lpstr>Experiments</vt:lpstr>
      <vt:lpstr>Global Localization</vt:lpstr>
      <vt:lpstr>Global Localization</vt:lpstr>
      <vt:lpstr>Visual Odometry</vt:lpstr>
      <vt:lpstr>Visual Odometry</vt:lpstr>
      <vt:lpstr>Extended Readings</vt:lpstr>
      <vt:lpstr>Motivation and Main Problem</vt:lpstr>
      <vt:lpstr>Problem Setting</vt:lpstr>
      <vt:lpstr>Context / Related Work / Limitations of Prior Work</vt:lpstr>
      <vt:lpstr>Proposed Approach / Algorithm / Method</vt:lpstr>
      <vt:lpstr>Theory (if relevant)</vt:lpstr>
      <vt:lpstr>Theory (if relevant, continued)</vt:lpstr>
      <vt:lpstr>Experimental Setup</vt:lpstr>
      <vt:lpstr>Experimental Results</vt:lpstr>
      <vt:lpstr>Discussion of Results</vt:lpstr>
      <vt:lpstr>Critique / Limitations / Open Issues </vt:lpstr>
      <vt:lpstr>Future Work for Paper / Reading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paper] </dc:title>
  <cp:lastModifiedBy>Frank Regal</cp:lastModifiedBy>
  <cp:revision>12</cp:revision>
  <dcterms:modified xsi:type="dcterms:W3CDTF">2022-09-08T17:09:44Z</dcterms:modified>
</cp:coreProperties>
</file>