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8" r:id="rId9"/>
    <p:sldId id="270" r:id="rId10"/>
    <p:sldId id="271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29"/>
    <p:restoredTop sz="94789"/>
  </p:normalViewPr>
  <p:slideViewPr>
    <p:cSldViewPr snapToGrid="0" snapToObjects="1">
      <p:cViewPr varScale="1">
        <p:scale>
          <a:sx n="150" d="100"/>
          <a:sy n="150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50363b13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50363b13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50363b1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50363b1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65828a4d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65828a4d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50363b1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50363b1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50363b1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50363b1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5828a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5828a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50363b13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50363b13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57aedd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57aedd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5731879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65731879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1113974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20352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312D7-EF36-E04D-B8E5-81C886F60AE6}"/>
              </a:ext>
            </a:extLst>
          </p:cNvPr>
          <p:cNvSpPr/>
          <p:nvPr userDrawn="1"/>
        </p:nvSpPr>
        <p:spPr>
          <a:xfrm>
            <a:off x="0" y="0"/>
            <a:ext cx="9144000" cy="556260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57D114-3E87-4343-85AF-5E20BB19E1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33961" y="85848"/>
            <a:ext cx="1648139" cy="3845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A44762-B609-5446-A3BD-BE21D5A2AC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4620" y="86106"/>
            <a:ext cx="2286000" cy="384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7;p1">
            <a:extLst>
              <a:ext uri="{FF2B5EF4-FFF2-40B4-BE49-F238E27FC236}">
                <a16:creationId xmlns:a16="http://schemas.microsoft.com/office/drawing/2014/main" id="{B67F9ACC-D9F3-5E4E-AFF8-FC95799826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Google Shape;8;p1">
            <a:extLst>
              <a:ext uri="{FF2B5EF4-FFF2-40B4-BE49-F238E27FC236}">
                <a16:creationId xmlns:a16="http://schemas.microsoft.com/office/drawing/2014/main" id="{A1E79E83-3ED3-5E48-8AAF-2B8109B4D5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7;p1">
            <a:extLst>
              <a:ext uri="{FF2B5EF4-FFF2-40B4-BE49-F238E27FC236}">
                <a16:creationId xmlns:a16="http://schemas.microsoft.com/office/drawing/2014/main" id="{B12479EA-5A42-1848-895E-9759E78A9C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6B3E30-2414-9C46-A30F-A260E40A9AF8}"/>
              </a:ext>
            </a:extLst>
          </p:cNvPr>
          <p:cNvSpPr/>
          <p:nvPr userDrawn="1"/>
        </p:nvSpPr>
        <p:spPr>
          <a:xfrm>
            <a:off x="0" y="4844398"/>
            <a:ext cx="9144000" cy="299102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</a:defRPr>
            </a:lvl1pPr>
            <a:lvl2pPr lvl="1" algn="r">
              <a:buNone/>
              <a:defRPr sz="1000">
                <a:solidFill>
                  <a:srgbClr val="FFFFFF"/>
                </a:solidFill>
              </a:defRPr>
            </a:lvl2pPr>
            <a:lvl3pPr lvl="2" algn="r">
              <a:buNone/>
              <a:defRPr sz="1000">
                <a:solidFill>
                  <a:srgbClr val="FFFFFF"/>
                </a:solidFill>
              </a:defRPr>
            </a:lvl3pPr>
            <a:lvl4pPr lvl="3" algn="r">
              <a:buNone/>
              <a:defRPr sz="1000">
                <a:solidFill>
                  <a:srgbClr val="FFFFFF"/>
                </a:solidFill>
              </a:defRPr>
            </a:lvl4pPr>
            <a:lvl5pPr lvl="4" algn="r">
              <a:buNone/>
              <a:defRPr sz="1000">
                <a:solidFill>
                  <a:srgbClr val="FFFFFF"/>
                </a:solidFill>
              </a:defRPr>
            </a:lvl5pPr>
            <a:lvl6pPr lvl="5" algn="r">
              <a:buNone/>
              <a:defRPr sz="1000">
                <a:solidFill>
                  <a:srgbClr val="FFFFFF"/>
                </a:solidFill>
              </a:defRPr>
            </a:lvl6pPr>
            <a:lvl7pPr lvl="6" algn="r">
              <a:buNone/>
              <a:defRPr sz="1000">
                <a:solidFill>
                  <a:srgbClr val="FFFFFF"/>
                </a:solidFill>
              </a:defRPr>
            </a:lvl7pPr>
            <a:lvl8pPr lvl="7" algn="r">
              <a:buNone/>
              <a:defRPr sz="1000">
                <a:solidFill>
                  <a:srgbClr val="FFFFFF"/>
                </a:solidFill>
              </a:defRPr>
            </a:lvl8pPr>
            <a:lvl9pPr lvl="8" algn="r"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976EC-E863-7843-A787-9F205F0854EF}"/>
              </a:ext>
            </a:extLst>
          </p:cNvPr>
          <p:cNvSpPr txBox="1"/>
          <p:nvPr userDrawn="1"/>
        </p:nvSpPr>
        <p:spPr>
          <a:xfrm>
            <a:off x="0" y="4870839"/>
            <a:ext cx="3231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CS395T: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Advanced Robot Manipulation and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Learning</a:t>
            </a:r>
            <a:endParaRPr lang="en-US" sz="10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469744"/>
            <a:ext cx="8520600" cy="874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Tutorial on: [</a:t>
            </a:r>
            <a:r>
              <a:rPr lang="en" sz="3600" dirty="0"/>
              <a:t>Title of topic] </a:t>
            </a:r>
            <a:endParaRPr sz="3600"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2799493"/>
            <a:ext cx="8520600" cy="5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dirty="0">
                <a:solidFill>
                  <a:srgbClr val="595959"/>
                </a:solidFill>
              </a:rPr>
              <a:t>Presenter:</a:t>
            </a:r>
            <a:r>
              <a:rPr lang="zh-CN" altLang="en-US" sz="2000" dirty="0">
                <a:solidFill>
                  <a:srgbClr val="595959"/>
                </a:solidFill>
              </a:rPr>
              <a:t> </a:t>
            </a:r>
            <a:r>
              <a:rPr lang="en" sz="2000" dirty="0">
                <a:solidFill>
                  <a:srgbClr val="595959"/>
                </a:solidFill>
              </a:rPr>
              <a:t>[Name]</a:t>
            </a:r>
            <a:endParaRPr sz="2000" dirty="0">
              <a:solidFill>
                <a:srgbClr val="595959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1700" y="3484595"/>
            <a:ext cx="8520600" cy="6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595959"/>
                </a:solidFill>
              </a:rPr>
              <a:t>[Date]</a:t>
            </a:r>
            <a:endParaRPr sz="20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Key Takeaways</a:t>
            </a:r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1DC575-223A-C94A-A001-89220D6317E7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 slide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2-3 brief bullet points that you want the audience to remember.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" smtClean="0"/>
              <a:pPr lvl="0"/>
              <a:t>2</a:t>
            </a:fld>
            <a:endParaRPr lang="en"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Motivation and Main Problem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9257080-E8C5-2341-8377-21ECCCB7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zh-CN" altLang="en-US" sz="1400" b="1" dirty="0"/>
              <a:t> </a:t>
            </a:r>
            <a:r>
              <a:rPr lang="en-US" sz="1400" b="1" dirty="0"/>
              <a:t>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description of problem being solved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Why is the problem important?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significance towards general-purpose robot autonomy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potential application and societal impact of the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Technical </a:t>
            </a:r>
            <a:r>
              <a:rPr lang="en-US" altLang="zh-CN" sz="1400" b="1" dirty="0"/>
              <a:t>challenges</a:t>
            </a:r>
            <a:r>
              <a:rPr lang="en-US" altLang="zh-CN" sz="1400" dirty="0"/>
              <a:t> arising from the problem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Setting</a:t>
            </a:r>
            <a:endParaRPr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E02FBF-BC47-5444-BE27-115F754B2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Problem</a:t>
            </a:r>
            <a:r>
              <a:rPr lang="zh-CN" altLang="en-US" sz="1400" dirty="0"/>
              <a:t> </a:t>
            </a:r>
            <a:r>
              <a:rPr lang="en-US" altLang="zh-CN" sz="1400" dirty="0"/>
              <a:t>formulation,</a:t>
            </a:r>
            <a:r>
              <a:rPr lang="zh-CN" altLang="en-US" sz="1400" dirty="0"/>
              <a:t> </a:t>
            </a:r>
            <a:r>
              <a:rPr lang="en-US" altLang="zh-CN" sz="1400" dirty="0"/>
              <a:t>key</a:t>
            </a:r>
            <a:r>
              <a:rPr lang="zh-CN" altLang="en-US" sz="1400" dirty="0"/>
              <a:t> </a:t>
            </a:r>
            <a:r>
              <a:rPr lang="en-US" altLang="zh-CN" sz="1400" dirty="0"/>
              <a:t>definitions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notations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Be precise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This may require more time than in a paper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 / Related Work / Limitations of Prior Work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4E5E-7F6A-5E4D-858F-0952A10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If there was another way of doing this before, explain it.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Usually this has less relevance in a tutorial paper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Proposed</a:t>
            </a:r>
            <a:r>
              <a:rPr lang="zh-CN" altLang="en-US" dirty="0"/>
              <a:t> </a:t>
            </a:r>
            <a:r>
              <a:rPr lang="en" dirty="0"/>
              <a:t>Approach / Algorithm / Method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96F101-D241-5546-87B0-30681D7CC8EB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Describe model, algorithm or framework (diagrams, pseudocode and flowcharts can help)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optimization objective?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core</a:t>
            </a:r>
            <a:r>
              <a:rPr lang="zh-CN" altLang="en-US" sz="1400" dirty="0"/>
              <a:t> </a:t>
            </a:r>
            <a:r>
              <a:rPr lang="en-US" altLang="zh-CN" sz="1400" dirty="0"/>
              <a:t>technical</a:t>
            </a:r>
            <a:r>
              <a:rPr lang="zh-CN" altLang="en-US" sz="1400" dirty="0"/>
              <a:t> </a:t>
            </a:r>
            <a:r>
              <a:rPr lang="en-US" altLang="zh-CN" sz="1400" dirty="0"/>
              <a:t>innovations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algorithm/framework?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Very important: what is assumed given and what not?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Theory (if relevant)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94177A5-915D-7A4F-8AEE-DDAB992469E6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Any proofs or mathematical background necessary to understand the method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Application Examples</a:t>
            </a:r>
            <a:endParaRPr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A4E33F-2379-9C45-9CA9-2D395F5558A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-3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Include some examples of papers following this methodology and explain briefly how they apply it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domain(s)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e.g.,</a:t>
            </a:r>
            <a:r>
              <a:rPr lang="zh-CN" altLang="en-US" sz="1400" dirty="0"/>
              <a:t> </a:t>
            </a:r>
            <a:r>
              <a:rPr lang="en-US" altLang="zh-CN" sz="1400" dirty="0"/>
              <a:t>datasets,</a:t>
            </a:r>
            <a:r>
              <a:rPr lang="zh-CN" altLang="en-US" sz="1400" dirty="0"/>
              <a:t> </a:t>
            </a:r>
            <a:r>
              <a:rPr lang="en-US" altLang="zh-CN" sz="1400" dirty="0"/>
              <a:t>tasks,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hardware</a:t>
            </a:r>
            <a:r>
              <a:rPr lang="zh-CN" altLang="en-US" sz="1400" dirty="0"/>
              <a:t> </a:t>
            </a:r>
            <a:r>
              <a:rPr lang="en-US" altLang="zh-CN" sz="1400" dirty="0"/>
              <a:t>setups</a:t>
            </a:r>
            <a:r>
              <a:rPr lang="en-US" sz="1400" dirty="0"/>
              <a:t>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are the baseline(s)?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scientific</a:t>
            </a:r>
            <a:r>
              <a:rPr lang="zh-CN" altLang="en-US" sz="1400" dirty="0"/>
              <a:t> </a:t>
            </a:r>
            <a:r>
              <a:rPr lang="en-US" altLang="zh-CN" sz="1400" dirty="0"/>
              <a:t>hypotheses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tested?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Critique / Limitations / Open Issues 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6731CD-A53F-3940-A531-144BF988EF7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are the key limitations of the proposed approach / ideas? (e.g. does it require strong assumptions that are unlikely to be practical? Computationally expensive? Require a lot of data?)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practical</a:t>
            </a:r>
            <a:r>
              <a:rPr lang="zh-CN" altLang="en-US" sz="1400" dirty="0"/>
              <a:t> </a:t>
            </a:r>
            <a:r>
              <a:rPr lang="en-US" altLang="zh-CN" sz="1400" dirty="0"/>
              <a:t>challenges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deploying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approach</a:t>
            </a:r>
            <a:r>
              <a:rPr lang="zh-CN" altLang="en-US" sz="1400" dirty="0"/>
              <a:t> </a:t>
            </a:r>
            <a:r>
              <a:rPr lang="en-US" altLang="zh-CN" sz="1400" dirty="0"/>
              <a:t>on</a:t>
            </a:r>
            <a:r>
              <a:rPr lang="zh-CN" altLang="en-US" sz="1400" dirty="0"/>
              <a:t> </a:t>
            </a:r>
            <a:r>
              <a:rPr lang="en-US" altLang="zh-CN" sz="1400" dirty="0"/>
              <a:t>physical</a:t>
            </a:r>
            <a:r>
              <a:rPr lang="zh-CN" altLang="en-US" sz="1400" dirty="0"/>
              <a:t> </a:t>
            </a:r>
            <a:r>
              <a:rPr lang="en-US" altLang="zh-CN" sz="1400" dirty="0"/>
              <a:t>robots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real</a:t>
            </a:r>
            <a:r>
              <a:rPr lang="zh-CN" altLang="en-US" sz="1400" dirty="0"/>
              <a:t> </a:t>
            </a:r>
            <a:r>
              <a:rPr lang="en-US" altLang="zh-CN" sz="1400" dirty="0"/>
              <a:t>world?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safety</a:t>
            </a:r>
            <a:r>
              <a:rPr lang="zh-CN" altLang="en-US" sz="1400" dirty="0"/>
              <a:t> </a:t>
            </a:r>
            <a:r>
              <a:rPr lang="en-US" altLang="zh-CN" sz="1400" dirty="0"/>
              <a:t>or</a:t>
            </a:r>
            <a:r>
              <a:rPr lang="zh-CN" altLang="en-US" sz="1400" dirty="0"/>
              <a:t> </a:t>
            </a:r>
            <a:r>
              <a:rPr lang="en-US" altLang="zh-CN" sz="1400" dirty="0"/>
              <a:t>ethical</a:t>
            </a:r>
            <a:r>
              <a:rPr lang="zh-CN" altLang="en-US" sz="1400" dirty="0"/>
              <a:t> </a:t>
            </a:r>
            <a:r>
              <a:rPr lang="en-US" altLang="zh-CN" sz="1400" dirty="0"/>
              <a:t>concerns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using</a:t>
            </a:r>
            <a:r>
              <a:rPr lang="zh-CN" altLang="en-US" sz="1400" dirty="0"/>
              <a:t> </a:t>
            </a:r>
            <a:r>
              <a:rPr lang="en-US" altLang="zh-CN" sz="1400" dirty="0"/>
              <a:t>such</a:t>
            </a:r>
            <a:r>
              <a:rPr lang="zh-CN" altLang="en-US" sz="1400" dirty="0"/>
              <a:t> </a:t>
            </a:r>
            <a:r>
              <a:rPr lang="en-US" altLang="zh-CN" sz="1400" dirty="0"/>
              <a:t>approach?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If follow-up work has addressed some of these limitations (before the papers in the next sections), include pointers to that. But don’t limit your discussion only to the problems / limitations that have already been addressed, be critical.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References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1BC29-4F5F-9D44-A6EA-5F0A16320FFD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Pointers to papers that use this paper as a reference and/or other very related papers that others may want to read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 classmates to where they can go for further reading on this paper/reading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417</Words>
  <Application>Microsoft Office PowerPoint</Application>
  <PresentationFormat>On-screen Show (16:9)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Helvetica Neue</vt:lpstr>
      <vt:lpstr>Arial</vt:lpstr>
      <vt:lpstr>Wingdings</vt:lpstr>
      <vt:lpstr>Simple Light</vt:lpstr>
      <vt:lpstr>Tutorial on: [Title of topic] </vt:lpstr>
      <vt:lpstr>Motivation and Main Problem</vt:lpstr>
      <vt:lpstr>Problem Setting</vt:lpstr>
      <vt:lpstr>Context / Related Work / Limitations of Prior Work</vt:lpstr>
      <vt:lpstr>Proposed Approach / Algorithm / Method</vt:lpstr>
      <vt:lpstr>Theory (if relevant)</vt:lpstr>
      <vt:lpstr>Application Examples</vt:lpstr>
      <vt:lpstr>Critique / Limitations / Open Issues </vt:lpstr>
      <vt:lpstr>References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of paper] </dc:title>
  <cp:lastModifiedBy>Albert Yu</cp:lastModifiedBy>
  <cp:revision>203</cp:revision>
  <dcterms:modified xsi:type="dcterms:W3CDTF">2025-01-23T13:53:57Z</dcterms:modified>
</cp:coreProperties>
</file>