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2" r:id="rId2"/>
    <p:sldId id="361" r:id="rId3"/>
    <p:sldId id="309" r:id="rId4"/>
    <p:sldId id="354" r:id="rId5"/>
    <p:sldId id="349" r:id="rId6"/>
    <p:sldId id="355" r:id="rId7"/>
    <p:sldId id="362" r:id="rId8"/>
    <p:sldId id="323" r:id="rId9"/>
    <p:sldId id="356" r:id="rId10"/>
    <p:sldId id="359" r:id="rId11"/>
    <p:sldId id="351" r:id="rId12"/>
    <p:sldId id="364" r:id="rId13"/>
    <p:sldId id="352" r:id="rId14"/>
    <p:sldId id="363" r:id="rId15"/>
    <p:sldId id="353" r:id="rId16"/>
    <p:sldId id="360" r:id="rId17"/>
    <p:sldId id="332" r:id="rId18"/>
    <p:sldId id="347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9" autoAdjust="0"/>
    <p:restoredTop sz="94676" autoAdjust="0"/>
  </p:normalViewPr>
  <p:slideViewPr>
    <p:cSldViewPr>
      <p:cViewPr varScale="1">
        <p:scale>
          <a:sx n="82" d="100"/>
          <a:sy n="82" d="100"/>
        </p:scale>
        <p:origin x="146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1B6DBC0A-BDCC-43A8-8510-A642C05F9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3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C54E707-AF33-468F-8CF9-1223C0634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3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Be the first penguin, Professor Randy Pausch</a:t>
            </a:r>
          </a:p>
          <a:p>
            <a:r>
              <a:rPr lang="en-US" altLang="en-US" dirty="0"/>
              <a:t>It is impossible to be perfect, </a:t>
            </a:r>
            <a:r>
              <a:rPr lang="en-US" altLang="en-US" dirty="0" err="1"/>
              <a:t>Captaim</a:t>
            </a:r>
            <a:r>
              <a:rPr lang="en-US" altLang="en-US" dirty="0"/>
              <a:t> Tim Symons</a:t>
            </a:r>
          </a:p>
          <a:p>
            <a:r>
              <a:rPr lang="en-US" altLang="en-US" dirty="0"/>
              <a:t>Find a Pack, </a:t>
            </a:r>
            <a:r>
              <a:rPr lang="en-US" altLang="en-US" dirty="0" err="1"/>
              <a:t>Quellcrist</a:t>
            </a:r>
            <a:r>
              <a:rPr lang="en-US" altLang="en-US" dirty="0"/>
              <a:t> Falconer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1F91CC-937D-4EFD-86B5-1588A752C4BA}" type="slidenum">
              <a:rPr lang="en-US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84C08-B3A3-4DAE-B7F0-703F6D727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9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AF4F-0D63-4807-9AE6-0F82E4015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1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45CD-C07A-4D45-AE96-472080D7D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9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" y="6248400"/>
            <a:ext cx="39624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A692-2176-4952-B58B-6AD847DC9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2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7DFC-3FC8-444C-ACDD-238505F06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D7F53-F726-4E67-BB05-D0175C59D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7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5F229-2386-48E3-9120-89D3ED691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6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D500B-79F4-4B94-9830-1839A0E01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5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6079-2A60-4DAC-872E-54F44912D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8DD9-DDE4-4678-851C-0A0EFA416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9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6E5C2-7A94-4CC9-B3B9-F9BCBBE63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7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/>
            </a:lvl1pPr>
          </a:lstStyle>
          <a:p>
            <a:pPr>
              <a:defRPr/>
            </a:pPr>
            <a:fld id="{5862E709-B064-41E2-96C9-C9A7CE24B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texas.edu/~scottm/cs303e/Assignments/index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s303e.utcshelphours.com/vie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dingbat.com/pyth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texas.edu/~scottm/cs303e/handouts/startup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6BE0C1-4A3D-480F-896D-2B1E1B734C77}" type="slidenum">
              <a:rPr lang="en-US" altLang="en-US" sz="1800" smtClean="0"/>
              <a:pPr eaLnBrk="1" hangingPunct="1"/>
              <a:t>1</a:t>
            </a:fld>
            <a:endParaRPr lang="en-US" altLang="en-US" sz="1800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1524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dirty="0"/>
              <a:t>CS303e Course Introduction</a:t>
            </a: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100013" y="5192713"/>
            <a:ext cx="60960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Mike Scott</a:t>
            </a:r>
          </a:p>
          <a:p>
            <a:pPr eaLnBrk="1" hangingPunct="1"/>
            <a:r>
              <a:rPr lang="en-US" altLang="en-US" sz="2400" dirty="0"/>
              <a:t>scottm@cs.utexas.edu</a:t>
            </a:r>
            <a:br>
              <a:rPr lang="en-US" altLang="en-US" sz="2400" dirty="0"/>
            </a:br>
            <a:r>
              <a:rPr lang="en-US" altLang="en-US" sz="2400" dirty="0"/>
              <a:t>www.cs.utexas.edu/~scottm/cs303e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8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521D8C-B319-4EC8-B08F-9EA065145076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80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427162"/>
            <a:ext cx="8686800" cy="3279776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10000"/>
              </a:spcBef>
              <a:spcAft>
                <a:spcPct val="0"/>
              </a:spcAft>
              <a:buFont typeface="Marlett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1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1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1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1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1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1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1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1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400" b="1" kern="0" dirty="0"/>
              <a:t>Chapman</a:t>
            </a:r>
            <a:r>
              <a:rPr lang="en-US" altLang="en-US" sz="2400" kern="0" dirty="0"/>
              <a:t>:	I didn't expect a kind of Spanish Inquisition.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b="1" kern="0" dirty="0"/>
              <a:t>Cardinal </a:t>
            </a:r>
            <a:r>
              <a:rPr lang="en-US" altLang="en-US" sz="2400" b="1" kern="0" dirty="0" err="1"/>
              <a:t>Ximinez</a:t>
            </a:r>
            <a:r>
              <a:rPr lang="en-US" altLang="en-US" sz="2400" b="1" kern="0" dirty="0"/>
              <a:t>[Palin]:</a:t>
            </a:r>
            <a:r>
              <a:rPr lang="en-US" altLang="en-US" sz="2400" kern="0" dirty="0"/>
              <a:t> NOBODY expects the Spanish Inquisition! Our chief weapon is surprise...surprise and fear...fear and surprise.... Our two weapons are fear and surprise...and ruthless efficiency.... Our </a:t>
            </a:r>
            <a:r>
              <a:rPr lang="en-US" altLang="en-US" sz="2400" b="1" kern="0" dirty="0"/>
              <a:t>three</a:t>
            </a:r>
            <a:r>
              <a:rPr lang="en-US" altLang="en-US" sz="2400" kern="0" dirty="0"/>
              <a:t> weapons are fear, surprise, and ruthless efficiency...and an almost fanatical devotion to the Pope.... Our </a:t>
            </a:r>
            <a:r>
              <a:rPr lang="en-US" altLang="en-US" sz="2400" b="1" kern="0" dirty="0"/>
              <a:t>four</a:t>
            </a:r>
            <a:r>
              <a:rPr lang="en-US" altLang="en-US" sz="2400" kern="0" dirty="0"/>
              <a:t>...no... </a:t>
            </a:r>
            <a:r>
              <a:rPr lang="en-US" altLang="en-US" sz="2400" b="1" kern="0" dirty="0"/>
              <a:t>Amongst</a:t>
            </a:r>
            <a:r>
              <a:rPr lang="en-US" altLang="en-US" sz="2400" kern="0" dirty="0"/>
              <a:t> our weapons.... Amongst our weaponry...are such diverse elements as fear, surprise....</a:t>
            </a:r>
            <a:r>
              <a:rPr lang="en-US" altLang="en-US" kern="0" dirty="0"/>
              <a:t>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6111"/>
            <a:ext cx="3505200" cy="262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Graded Course Components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Programming projects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13 projects, 10 or 20 points : </a:t>
            </a:r>
            <a:r>
              <a:rPr lang="en-US" altLang="en-US" sz="2400" b="1" dirty="0"/>
              <a:t>210 points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Midterm, In class Wednesday, July 3, 11:30 am – 1:30 pm</a:t>
            </a:r>
            <a:br>
              <a:rPr lang="en-US" altLang="en-US" sz="2400" dirty="0"/>
            </a:br>
            <a:r>
              <a:rPr lang="en-US" altLang="en-US" sz="2400" b="1" dirty="0"/>
              <a:t>400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Final, Thursday, August 1, 7 - 10 pm </a:t>
            </a:r>
            <a:r>
              <a:rPr lang="en-US" altLang="en-US" sz="2400" b="1" dirty="0"/>
              <a:t>400 points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Extra credit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CS background survey on Canvas. </a:t>
            </a:r>
            <a:r>
              <a:rPr lang="en-US" altLang="en-US" b="1" dirty="0"/>
              <a:t>10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course survey completion, </a:t>
            </a:r>
            <a:r>
              <a:rPr lang="en-US" altLang="en-US" b="1" dirty="0"/>
              <a:t>10 points</a:t>
            </a:r>
            <a:endParaRPr lang="en-US" altLang="en-US" dirty="0"/>
          </a:p>
          <a:p>
            <a:pPr marL="57150" indent="0" eaLnBrk="1" hangingPunct="1">
              <a:lnSpc>
                <a:spcPct val="90000"/>
              </a:lnSpc>
              <a:buNone/>
            </a:pPr>
            <a:r>
              <a:rPr lang="en-US" altLang="en-US" sz="2800" b="1" dirty="0"/>
              <a:t>	210 + 400 + 400 + 10 + 10 = 1030</a:t>
            </a: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Programming Assignments capped at 200 pts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30 points of “slack”, including extra credit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No points added! Grades based on 1000 points, not 1030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Final point total = </a:t>
            </a:r>
            <a:r>
              <a:rPr lang="en-US" sz="2400" b="1" dirty="0"/>
              <a:t>min(200, sum of points on programs + background survey completion + instructor end of course survey) + midterm exam score + final exam score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879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Letter Grades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Final grade determined by final point total</a:t>
            </a:r>
            <a:br>
              <a:rPr lang="en-US" altLang="en-US" sz="2400" dirty="0"/>
            </a:br>
            <a:r>
              <a:rPr lang="en-US" altLang="en-US" dirty="0"/>
              <a:t>&gt;= 925  -&gt;    A</a:t>
            </a:r>
            <a:br>
              <a:rPr lang="en-US" altLang="en-US" dirty="0"/>
            </a:br>
            <a:r>
              <a:rPr lang="en-US" altLang="en-US" dirty="0"/>
              <a:t>900 - 924 -&gt; A-</a:t>
            </a:r>
            <a:br>
              <a:rPr lang="en-US" altLang="en-US" dirty="0"/>
            </a:br>
            <a:r>
              <a:rPr lang="en-US" altLang="en-US" dirty="0"/>
              <a:t>875 - 899 -&gt; B+</a:t>
            </a:r>
            <a:br>
              <a:rPr lang="en-US" altLang="en-US" dirty="0"/>
            </a:br>
            <a:r>
              <a:rPr lang="en-US" altLang="en-US" dirty="0"/>
              <a:t>825 - 874 -&gt; B</a:t>
            </a:r>
            <a:br>
              <a:rPr lang="en-US" altLang="en-US" dirty="0"/>
            </a:br>
            <a:r>
              <a:rPr lang="en-US" altLang="en-US" dirty="0"/>
              <a:t>800 - 824 -&gt; B-</a:t>
            </a:r>
            <a:br>
              <a:rPr lang="en-US" altLang="en-US" dirty="0"/>
            </a:br>
            <a:r>
              <a:rPr lang="en-US" altLang="en-US" dirty="0"/>
              <a:t>775 - 799 -&gt; C+</a:t>
            </a:r>
            <a:br>
              <a:rPr lang="en-US" altLang="en-US" dirty="0"/>
            </a:br>
            <a:r>
              <a:rPr lang="en-US" altLang="en-US" dirty="0"/>
              <a:t>725 - 774 -&gt; C</a:t>
            </a:r>
            <a:br>
              <a:rPr lang="en-US" altLang="en-US" dirty="0"/>
            </a:br>
            <a:r>
              <a:rPr lang="en-US" altLang="en-US" dirty="0"/>
              <a:t>700 - 724 -&gt; C-</a:t>
            </a:r>
            <a:br>
              <a:rPr lang="en-US" altLang="en-US" dirty="0"/>
            </a:br>
            <a:r>
              <a:rPr lang="en-US" altLang="en-US" dirty="0"/>
              <a:t>675 - 699 -&gt; D+</a:t>
            </a:r>
            <a:br>
              <a:rPr lang="en-US" altLang="en-US" dirty="0"/>
            </a:br>
            <a:r>
              <a:rPr lang="en-US" altLang="en-US" dirty="0"/>
              <a:t>625 - 674 -&gt; D</a:t>
            </a:r>
            <a:br>
              <a:rPr lang="en-US" altLang="en-US" dirty="0"/>
            </a:br>
            <a:r>
              <a:rPr lang="en-US" altLang="en-US" dirty="0"/>
              <a:t>600 - 624 -&gt; D-</a:t>
            </a:r>
            <a:br>
              <a:rPr lang="en-US" altLang="en-US" dirty="0"/>
            </a:br>
            <a:r>
              <a:rPr lang="en-US" altLang="en-US" dirty="0"/>
              <a:t>&lt;= 599   -&gt;   F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21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4B00-8AF9-4299-94AE-AEF8EC31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98" y="-266700"/>
            <a:ext cx="8596604" cy="1143000"/>
          </a:xfrm>
        </p:spPr>
        <p:txBody>
          <a:bodyPr/>
          <a:lstStyle/>
          <a:p>
            <a:r>
              <a:rPr lang="en-US" dirty="0"/>
              <a:t>In Class Exercises - Grade Bump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CAB6-618C-4906-96D8-549387BA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181600"/>
          </a:xfrm>
        </p:spPr>
        <p:txBody>
          <a:bodyPr/>
          <a:lstStyle/>
          <a:p>
            <a:r>
              <a:rPr lang="en-US" sz="2400" dirty="0"/>
              <a:t>Recall: </a:t>
            </a:r>
            <a:r>
              <a:rPr lang="en-US" altLang="en-US" sz="2400" dirty="0"/>
              <a:t>Final point total = </a:t>
            </a:r>
            <a:r>
              <a:rPr lang="en-US" sz="2400" b="1" dirty="0"/>
              <a:t>min(200, sum of points on programs + background survey completion + instructor end of course survey) + midterm exam score + final exam score</a:t>
            </a:r>
            <a:endParaRPr lang="en-US" altLang="en-US" sz="2400" dirty="0"/>
          </a:p>
          <a:p>
            <a:r>
              <a:rPr lang="en-US" sz="2400" dirty="0"/>
              <a:t>Each lecture shall have an in-class programming exercise. 21 total. Completing these may help you get bumped to the next higher grade if you are close to a cutoff.</a:t>
            </a:r>
          </a:p>
          <a:p>
            <a:r>
              <a:rPr lang="en-US" sz="2400" dirty="0"/>
              <a:t>1 point added for every 2 exercises completed with </a:t>
            </a:r>
            <a:br>
              <a:rPr lang="en-US" sz="2400" dirty="0"/>
            </a:br>
            <a:r>
              <a:rPr lang="en-US" sz="2400" dirty="0"/>
              <a:t>reasonable effort</a:t>
            </a:r>
          </a:p>
          <a:p>
            <a:pPr lvl="1"/>
            <a:r>
              <a:rPr lang="en-US" sz="2000" dirty="0"/>
              <a:t>rounded up</a:t>
            </a:r>
          </a:p>
          <a:p>
            <a:r>
              <a:rPr lang="en-US" sz="2400" b="1" dirty="0"/>
              <a:t>For example, you end up with 893 points per the formula above. You complete 14 or more of the 21 in class exercises with a reasonable attempt. You grade shall be bumped from B+ to A-.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3E0A-AFC7-44F7-84B0-513D53D6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CS303e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5864B-B5EE-4F5E-9C58-55576D06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9A692-2176-4952-B58B-6AD847DC985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0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altLang="en-US" dirty="0"/>
              <a:t>Assignments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105400"/>
          </a:xfrm>
        </p:spPr>
        <p:txBody>
          <a:bodyPr/>
          <a:lstStyle/>
          <a:p>
            <a:r>
              <a:rPr lang="en-US" altLang="en-US" dirty="0"/>
              <a:t>Start out simple but get more challenging</a:t>
            </a:r>
          </a:p>
          <a:p>
            <a:r>
              <a:rPr lang="en-US" altLang="en-US" b="1" dirty="0"/>
              <a:t>Individual – do your own work</a:t>
            </a:r>
          </a:p>
          <a:p>
            <a:r>
              <a:rPr lang="en-US" altLang="en-US" b="1" dirty="0"/>
              <a:t>Programs checked automatically with plagiarism detection software, MOSS</a:t>
            </a:r>
          </a:p>
          <a:p>
            <a:r>
              <a:rPr lang="en-US" altLang="en-US" dirty="0">
                <a:hlinkClick r:id="rId2"/>
              </a:rPr>
              <a:t>Turn in the right thing </a:t>
            </a:r>
            <a:r>
              <a:rPr lang="en-US" altLang="en-US" dirty="0"/>
              <a:t>- correct name, correct format or you will lose points / slip days</a:t>
            </a:r>
          </a:p>
          <a:p>
            <a:r>
              <a:rPr lang="en-US" altLang="en-US" dirty="0"/>
              <a:t>Slip days</a:t>
            </a:r>
          </a:p>
          <a:p>
            <a:pPr lvl="1"/>
            <a:r>
              <a:rPr lang="en-US" altLang="en-US" dirty="0"/>
              <a:t>8 for term, max 1 per assignment</a:t>
            </a:r>
          </a:p>
          <a:p>
            <a:pPr lvl="1"/>
            <a:r>
              <a:rPr lang="en-US" altLang="en-US" dirty="0"/>
              <a:t>don’t use frivolously </a:t>
            </a:r>
          </a:p>
          <a:p>
            <a:r>
              <a:rPr lang="en-US" altLang="en-US" dirty="0"/>
              <a:t>Graded on correctness and </a:t>
            </a:r>
            <a:r>
              <a:rPr lang="en-US" altLang="en-US" i="1" dirty="0"/>
              <a:t>program hygiene </a:t>
            </a:r>
            <a:r>
              <a:rPr lang="en-US" altLang="en-US" dirty="0"/>
              <a:t>(style, best practices), typical 60% / 40% split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buChar char="8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917E4F-512B-455A-9D5D-FCADBB402F0C}" type="slidenum">
              <a:rPr lang="en-US" altLang="en-US" sz="18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800" dirty="0"/>
          </a:p>
        </p:txBody>
      </p:sp>
      <p:sp>
        <p:nvSpPr>
          <p:cNvPr id="1024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buChar char="8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CS303e</a:t>
            </a:r>
          </a:p>
        </p:txBody>
      </p:sp>
    </p:spTree>
    <p:extLst>
      <p:ext uri="{BB962C8B-B14F-4D97-AF65-F5344CB8AC3E}">
        <p14:creationId xmlns:p14="http://schemas.microsoft.com/office/powerpoint/2010/main" val="329934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to Ed (link on Canvas). </a:t>
            </a:r>
          </a:p>
          <a:p>
            <a:pPr lvl="1"/>
            <a:r>
              <a:rPr lang="en-US" dirty="0"/>
              <a:t>can make anonymous to other students</a:t>
            </a:r>
          </a:p>
          <a:p>
            <a:pPr lvl="1"/>
            <a:r>
              <a:rPr lang="en-US" dirty="0"/>
              <a:t>can post to instructors only</a:t>
            </a:r>
          </a:p>
          <a:p>
            <a:pPr lvl="1"/>
            <a:r>
              <a:rPr lang="en-US" dirty="0"/>
              <a:t>do not post more than 2 lines of code on a public post</a:t>
            </a:r>
          </a:p>
          <a:p>
            <a:r>
              <a:rPr lang="en-US" dirty="0">
                <a:hlinkClick r:id="rId2"/>
              </a:rPr>
              <a:t>Help Hours</a:t>
            </a:r>
            <a:endParaRPr lang="en-US" dirty="0"/>
          </a:p>
          <a:p>
            <a:pPr lvl="1"/>
            <a:r>
              <a:rPr lang="en-US" dirty="0"/>
              <a:t>check schedule</a:t>
            </a:r>
          </a:p>
          <a:p>
            <a:pPr lvl="1"/>
            <a:r>
              <a:rPr lang="en-US" dirty="0"/>
              <a:t>Most help hours in person in GDC 3.202</a:t>
            </a:r>
          </a:p>
          <a:p>
            <a:pPr lvl="1"/>
            <a:r>
              <a:rPr lang="en-US" dirty="0"/>
              <a:t>A few help hours via Zoom, check the Canvas course page and the Zoom tab for links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CS303e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9A692-2176-4952-B58B-6AD847DC98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0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buChar char="8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24FE27-1DDC-4465-9EF0-FACED6950682}" type="slidenum">
              <a:rPr lang="en-US" altLang="en-US" sz="18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800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Succeeding in the Course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Randy Pausch, </a:t>
            </a:r>
            <a:br>
              <a:rPr lang="en-US" altLang="en-US" sz="2800" dirty="0"/>
            </a:br>
            <a:r>
              <a:rPr lang="en-US" altLang="en-US" sz="2800" dirty="0"/>
              <a:t>CS Professor at CMU said: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/>
            <a:r>
              <a:rPr lang="en-US" altLang="en-US" sz="2400" i="1" dirty="0">
                <a:latin typeface="Comic Sans MS" pitchFamily="66" charset="0"/>
              </a:rPr>
              <a:t>"When I got tenure a year </a:t>
            </a:r>
            <a:br>
              <a:rPr lang="en-US" altLang="en-US" sz="2400" i="1" dirty="0">
                <a:latin typeface="Comic Sans MS" pitchFamily="66" charset="0"/>
              </a:rPr>
            </a:br>
            <a:r>
              <a:rPr lang="en-US" altLang="en-US" sz="2400" i="1" dirty="0">
                <a:latin typeface="Comic Sans MS" pitchFamily="66" charset="0"/>
              </a:rPr>
              <a:t>early at Virginia, other </a:t>
            </a:r>
            <a:br>
              <a:rPr lang="en-US" altLang="en-US" sz="2400" i="1" dirty="0">
                <a:latin typeface="Comic Sans MS" pitchFamily="66" charset="0"/>
              </a:rPr>
            </a:br>
            <a:r>
              <a:rPr lang="en-US" altLang="en-US" sz="2400" i="1" dirty="0">
                <a:latin typeface="Comic Sans MS" pitchFamily="66" charset="0"/>
              </a:rPr>
              <a:t>Assistant Professors would come up to me and say, 'You got tenure early!?!?! What's your secret?!?!?' and I would tell them, 'Call me in my office at 10pm on Friday night and I'll tell you.' "</a:t>
            </a:r>
          </a:p>
          <a:p>
            <a:pPr eaLnBrk="1" hangingPunct="1"/>
            <a:endParaRPr lang="en-US" altLang="en-US" sz="2400" i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latin typeface="Comic Sans MS" pitchFamily="66" charset="0"/>
              </a:rPr>
              <a:t>“A lot of people want a shortcut. I find the best shortcut is the long way, which is basically two words: </a:t>
            </a:r>
            <a:r>
              <a:rPr lang="en-US" altLang="en-US" sz="2400" b="1" i="1" u="sng" dirty="0">
                <a:latin typeface="Comic Sans MS" pitchFamily="66" charset="0"/>
              </a:rPr>
              <a:t>work hard</a:t>
            </a:r>
            <a:r>
              <a:rPr lang="en-US" altLang="en-US" sz="2400" i="1" dirty="0">
                <a:latin typeface="Comic Sans MS" pitchFamily="66" charset="0"/>
              </a:rPr>
              <a:t>.” </a:t>
            </a:r>
            <a:endParaRPr lang="en-US" altLang="en-US" sz="2800" i="1" dirty="0">
              <a:latin typeface="Comic Sans MS" pitchFamily="66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063625"/>
            <a:ext cx="361315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2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7549">
            <a:off x="5848048" y="2589937"/>
            <a:ext cx="2209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458200" cy="1143000"/>
          </a:xfrm>
        </p:spPr>
        <p:txBody>
          <a:bodyPr/>
          <a:lstStyle/>
          <a:p>
            <a:r>
              <a:rPr lang="en-US" altLang="en-US"/>
              <a:t>Succeeding in the Course - Meta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-152400" y="685800"/>
            <a:ext cx="7086600" cy="4876800"/>
          </a:xfrm>
        </p:spPr>
        <p:txBody>
          <a:bodyPr/>
          <a:lstStyle/>
          <a:p>
            <a:r>
              <a:rPr lang="en-US" altLang="en-US" dirty="0"/>
              <a:t>“Be the first penguin”</a:t>
            </a:r>
            <a:br>
              <a:rPr lang="en-US" altLang="en-US" dirty="0"/>
            </a:br>
            <a:r>
              <a:rPr lang="en-US" altLang="en-US" dirty="0"/>
              <a:t>Randy Pausch</a:t>
            </a:r>
          </a:p>
          <a:p>
            <a:pPr lvl="1"/>
            <a:r>
              <a:rPr lang="en-US" altLang="en-US" dirty="0"/>
              <a:t>Ask questions!!! </a:t>
            </a:r>
          </a:p>
          <a:p>
            <a:pPr lvl="1"/>
            <a:r>
              <a:rPr lang="en-US" altLang="en-US" dirty="0"/>
              <a:t>lecture, Piazza, help hours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“It is impossible to be perfect”</a:t>
            </a:r>
            <a:br>
              <a:rPr lang="en-US" altLang="en-US" dirty="0"/>
            </a:br>
            <a:r>
              <a:rPr lang="en-US" altLang="en-US" dirty="0"/>
              <a:t>Captain Symons</a:t>
            </a:r>
          </a:p>
          <a:p>
            <a:pPr lvl="1"/>
            <a:r>
              <a:rPr lang="en-US" altLang="en-US" dirty="0"/>
              <a:t>Mistakes are okay. </a:t>
            </a:r>
          </a:p>
          <a:p>
            <a:pPr lvl="1"/>
            <a:r>
              <a:rPr lang="en-US" altLang="en-US" dirty="0"/>
              <a:t>That is how we learn.</a:t>
            </a:r>
          </a:p>
          <a:p>
            <a:pPr lvl="1"/>
            <a:r>
              <a:rPr lang="en-US" altLang="en-US" dirty="0"/>
              <a:t>Trying to be perfect means </a:t>
            </a:r>
            <a:br>
              <a:rPr lang="en-US" altLang="en-US" dirty="0"/>
            </a:br>
            <a:r>
              <a:rPr lang="en-US" altLang="en-US" dirty="0"/>
              <a:t>not taking risks.</a:t>
            </a:r>
          </a:p>
          <a:p>
            <a:pPr lvl="1"/>
            <a:r>
              <a:rPr lang="en-US" altLang="en-US" dirty="0"/>
              <a:t>no risks, no learning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150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CS303e</a:t>
            </a:r>
          </a:p>
        </p:txBody>
      </p:sp>
      <p:sp>
        <p:nvSpPr>
          <p:cNvPr id="215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21064-5E3C-4AE5-8CCC-09D1C72F7540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800"/>
          </a:p>
        </p:txBody>
      </p:sp>
      <p:pic>
        <p:nvPicPr>
          <p:cNvPr id="215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9334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31" y="3886200"/>
            <a:ext cx="19192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9275"/>
            <a:ext cx="18557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DF4478-FAE1-4121-8186-1CE6F7435F15}" type="slidenum">
              <a:rPr lang="en-US" altLang="en-US" sz="1800" smtClean="0"/>
              <a:pPr eaLnBrk="1" hangingPunct="1"/>
              <a:t>17</a:t>
            </a:fld>
            <a:endParaRPr lang="en-US" altLang="en-US" sz="1800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Succeeding in the Course - Concrete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105400"/>
          </a:xfrm>
        </p:spPr>
        <p:txBody>
          <a:bodyPr/>
          <a:lstStyle/>
          <a:p>
            <a:r>
              <a:rPr lang="en-US" altLang="en-US" dirty="0"/>
              <a:t>Whole course is cumulative! </a:t>
            </a:r>
          </a:p>
          <a:p>
            <a:r>
              <a:rPr lang="en-US" altLang="en-US" dirty="0"/>
              <a:t>Material builds on itself</a:t>
            </a:r>
          </a:p>
          <a:p>
            <a:pPr lvl="1"/>
            <a:r>
              <a:rPr lang="en-US" altLang="en-US" dirty="0"/>
              <a:t>failure to understand a concept leads to bigger problems down the road, so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do the readings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come to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start on assignments early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get help from the teaching staff when you get stuck on </a:t>
            </a:r>
            <a:br>
              <a:rPr lang="en-US" altLang="en-US" sz="2400" dirty="0"/>
            </a:br>
            <a:r>
              <a:rPr lang="en-US" altLang="en-US" sz="2400" dirty="0"/>
              <a:t>an assignment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participate on the class discussion group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ask questions and get help when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DO MORE PRACTICE PROBLEMS -&gt; Book, </a:t>
            </a:r>
            <a:r>
              <a:rPr lang="en-US" altLang="en-US" sz="2400" b="1" dirty="0" err="1">
                <a:hlinkClick r:id="rId2"/>
              </a:rPr>
              <a:t>CodingBat</a:t>
            </a:r>
            <a:r>
              <a:rPr lang="en-US" altLang="en-US" sz="2400" b="1" dirty="0"/>
              <a:t>, Professor </a:t>
            </a:r>
            <a:r>
              <a:rPr lang="en-US" altLang="en-US" sz="2400" b="1" dirty="0" err="1"/>
              <a:t>Bulko's</a:t>
            </a:r>
            <a:r>
              <a:rPr lang="en-US" altLang="en-US" sz="2400" b="1" dirty="0"/>
              <a:t> Site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Succeeding in the Course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Cannot succeed via memorization.</a:t>
            </a:r>
          </a:p>
          <a:p>
            <a:r>
              <a:rPr lang="en-US" altLang="en-US" dirty="0"/>
              <a:t>The things I expect you to do are </a:t>
            </a:r>
            <a:r>
              <a:rPr lang="en-US" altLang="en-US" b="1" u="sng" dirty="0"/>
              <a:t>not</a:t>
            </a:r>
            <a:r>
              <a:rPr lang="en-US" altLang="en-US" dirty="0"/>
              <a:t> rote.</a:t>
            </a:r>
          </a:p>
          <a:p>
            <a:pPr lvl="1"/>
            <a:r>
              <a:rPr lang="en-US" altLang="en-US" dirty="0"/>
              <a:t>programming is a skill</a:t>
            </a:r>
          </a:p>
          <a:p>
            <a:pPr lvl="1"/>
            <a:r>
              <a:rPr lang="en-US" altLang="en-US" dirty="0"/>
              <a:t>you cannot memorize your way through the material and the course</a:t>
            </a:r>
          </a:p>
          <a:p>
            <a:r>
              <a:rPr lang="en-US" altLang="en-US" dirty="0"/>
              <a:t>Learn by doing.</a:t>
            </a:r>
          </a:p>
          <a:p>
            <a:r>
              <a:rPr lang="en-US" altLang="en-US" dirty="0"/>
              <a:t>If you are brand new to programming or have limited experience I </a:t>
            </a:r>
            <a:r>
              <a:rPr lang="en-US" altLang="en-US" b="1" i="1" u="sng" dirty="0"/>
              <a:t>strongly</a:t>
            </a:r>
            <a:r>
              <a:rPr lang="en-US" altLang="en-US" dirty="0"/>
              <a:t> recommend you do </a:t>
            </a:r>
            <a:r>
              <a:rPr lang="en-US" altLang="en-US" b="1" i="1" dirty="0"/>
              <a:t>lots and lots of practice problems.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CS303e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F2AFB9-C93D-4C46-8D4D-4A0D52A02992}" type="slidenum">
              <a:rPr lang="en-US" altLang="en-US" sz="1800" smtClean="0"/>
              <a:pPr eaLnBrk="1" hangingPunct="1"/>
              <a:t>18</a:t>
            </a:fld>
            <a:endParaRPr lang="en-US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r>
              <a:rPr lang="en-US" sz="4000" dirty="0"/>
              <a:t>Overview of:</a:t>
            </a:r>
          </a:p>
          <a:p>
            <a:pPr lvl="1"/>
            <a:r>
              <a:rPr lang="en-US" sz="3600" dirty="0"/>
              <a:t>this course</a:t>
            </a:r>
          </a:p>
          <a:p>
            <a:pPr lvl="1"/>
            <a:r>
              <a:rPr lang="en-US" sz="3600" dirty="0"/>
              <a:t>the elements of computing program</a:t>
            </a:r>
          </a:p>
          <a:p>
            <a:r>
              <a:rPr lang="en-US" sz="4000" dirty="0"/>
              <a:t>Course logistics including:</a:t>
            </a:r>
          </a:p>
          <a:p>
            <a:pPr lvl="1"/>
            <a:r>
              <a:rPr lang="en-US" sz="3600" dirty="0"/>
              <a:t>how to get help</a:t>
            </a:r>
          </a:p>
          <a:p>
            <a:pPr lvl="1"/>
            <a:r>
              <a:rPr lang="en-US" sz="3600" dirty="0"/>
              <a:t>the schedule</a:t>
            </a:r>
          </a:p>
          <a:p>
            <a:pPr lvl="1"/>
            <a:r>
              <a:rPr lang="en-US" sz="3600" dirty="0"/>
              <a:t>tips for success</a:t>
            </a:r>
          </a:p>
        </p:txBody>
      </p:sp>
    </p:spTree>
    <p:extLst>
      <p:ext uri="{BB962C8B-B14F-4D97-AF65-F5344CB8AC3E}">
        <p14:creationId xmlns:p14="http://schemas.microsoft.com/office/powerpoint/2010/main" val="293339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4D2C20-FF2F-42BA-AED5-E84D1B4D7C1D}" type="slidenum">
              <a:rPr lang="en-US" altLang="en-US" sz="1800" smtClean="0"/>
              <a:pPr eaLnBrk="1" hangingPunct="1"/>
              <a:t>3</a:t>
            </a:fld>
            <a:endParaRPr lang="en-US" altLang="en-US" sz="1800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Who Am I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4876800" cy="5121864"/>
          </a:xfrm>
        </p:spPr>
        <p:txBody>
          <a:bodyPr/>
          <a:lstStyle/>
          <a:p>
            <a:pPr eaLnBrk="1" hangingPunct="1"/>
            <a:r>
              <a:rPr lang="en-US" altLang="en-US" dirty="0"/>
              <a:t>Lecturer in CS department since 2000</a:t>
            </a:r>
          </a:p>
          <a:p>
            <a:pPr eaLnBrk="1" hangingPunct="1"/>
            <a:r>
              <a:rPr lang="en-US" altLang="en-US" dirty="0"/>
              <a:t>Undergrad Stanford, </a:t>
            </a:r>
            <a:br>
              <a:rPr lang="en-US" altLang="en-US" dirty="0"/>
            </a:br>
            <a:r>
              <a:rPr lang="en-US" altLang="en-US" dirty="0"/>
              <a:t>MSCS RPI</a:t>
            </a:r>
          </a:p>
          <a:p>
            <a:pPr eaLnBrk="1" hangingPunct="1"/>
            <a:r>
              <a:rPr lang="en-US" altLang="en-US" dirty="0"/>
              <a:t>US Navy for 8 years, submarines</a:t>
            </a:r>
          </a:p>
          <a:p>
            <a:pPr eaLnBrk="1" hangingPunct="1"/>
            <a:r>
              <a:rPr lang="en-US" altLang="en-US" dirty="0"/>
              <a:t>2 years Round Rock High School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0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CS303e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9587"/>
            <a:ext cx="1141414" cy="17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79" y="2286000"/>
            <a:ext cx="319430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73264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26670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dirty="0"/>
              <a:t>My Path to 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9A692-2176-4952-B58B-6AD847DC985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538470"/>
            <a:ext cx="2128156" cy="284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9" y="1194972"/>
            <a:ext cx="3155951" cy="204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4" y="3962400"/>
            <a:ext cx="2746730" cy="17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" y="3429000"/>
            <a:ext cx="4103914" cy="321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16" y="3352800"/>
            <a:ext cx="2455635" cy="32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885996" cy="235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34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/>
              <a:t>Intro to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762000"/>
            <a:ext cx="9198429" cy="1143000"/>
          </a:xfrm>
        </p:spPr>
        <p:txBody>
          <a:bodyPr/>
          <a:lstStyle/>
          <a:p>
            <a:r>
              <a:rPr lang="en-US" dirty="0"/>
              <a:t>Learn to design and implement computer programs to solve problems.</a:t>
            </a:r>
          </a:p>
          <a:p>
            <a:r>
              <a:rPr lang="en-US" dirty="0"/>
              <a:t>I assume you have NEVER written </a:t>
            </a:r>
            <a:br>
              <a:rPr lang="en-US" dirty="0"/>
            </a:br>
            <a:r>
              <a:rPr lang="en-US" dirty="0"/>
              <a:t>a single line of code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9A692-2176-4952-B58B-6AD847DC985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895600"/>
            <a:ext cx="4343400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output, </a:t>
            </a:r>
            <a:r>
              <a:rPr lang="en-US" sz="1800" dirty="0" err="1"/>
              <a:t>fstrings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identifiers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errors (syntax, runtime, logic)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reserved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variables, operators, computations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constants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built in math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conditional execution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boolean logic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4590" y="2838752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iteration, repetition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programmer defined functions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Strings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lists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lists of lists (matrices)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files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exceptions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dictionaries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objects and classes (programmer defined data types)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recursion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800" dirty="0"/>
              <a:t>sorting and searching</a:t>
            </a:r>
          </a:p>
        </p:txBody>
      </p:sp>
    </p:spTree>
    <p:extLst>
      <p:ext uri="{BB962C8B-B14F-4D97-AF65-F5344CB8AC3E}">
        <p14:creationId xmlns:p14="http://schemas.microsoft.com/office/powerpoint/2010/main" val="81353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Programing and 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tool for doing the cool stuff in CS</a:t>
            </a:r>
          </a:p>
          <a:p>
            <a:r>
              <a:rPr lang="en-US" dirty="0"/>
              <a:t>You can't create a self driving vehicle without the software to control the vehicle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CS303e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9A692-2176-4952-B58B-6AD847DC985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352800"/>
            <a:ext cx="4333875" cy="31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12881"/>
            <a:ext cx="4724400" cy="26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00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/>
              <a:t>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800"/>
          </a:xfrm>
        </p:spPr>
        <p:txBody>
          <a:bodyPr/>
          <a:lstStyle/>
          <a:p>
            <a:r>
              <a:rPr lang="en-US" dirty="0"/>
              <a:t>Start simple ….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… but get </a:t>
            </a:r>
            <a:br>
              <a:rPr lang="en-US" dirty="0"/>
            </a:br>
            <a:r>
              <a:rPr lang="en-US" dirty="0"/>
              <a:t>complex by </a:t>
            </a:r>
            <a:br>
              <a:rPr lang="en-US" dirty="0"/>
            </a:br>
            <a:r>
              <a:rPr lang="en-US" dirty="0"/>
              <a:t>end of the class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CS303e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9A692-2176-4952-B58B-6AD847DC985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70" y="693562"/>
            <a:ext cx="4572330" cy="2807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4691D9-68C5-440E-BE66-055420B52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3802237"/>
            <a:ext cx="2133600" cy="3051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726C91-7AFE-4FC8-AB99-C9DFE205C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" y="3555582"/>
            <a:ext cx="2270183" cy="3302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5FB6B5-84D6-4831-A570-F306CFE63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534" y="3658032"/>
            <a:ext cx="2606616" cy="3097517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2030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C6260A-5B12-49EC-8EB4-BC3B419B34C6}" type="slidenum">
              <a:rPr lang="en-US" altLang="en-US" sz="1800" smtClean="0"/>
              <a:pPr eaLnBrk="1" hangingPunct="1"/>
              <a:t>8</a:t>
            </a:fld>
            <a:endParaRPr lang="en-US" altLang="en-US" sz="18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Startup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9067800" cy="4876800"/>
          </a:xfrm>
        </p:spPr>
        <p:txBody>
          <a:bodyPr/>
          <a:lstStyle/>
          <a:p>
            <a:pPr marL="342900" lvl="1" indent="-342900" eaLnBrk="1" hangingPunct="1">
              <a:buFont typeface="Marlett" pitchFamily="2" charset="2"/>
              <a:buChar char="8"/>
              <a:defRPr/>
            </a:pPr>
            <a:r>
              <a:rPr lang="en-US" sz="4000" dirty="0"/>
              <a:t>If you have not already done so …</a:t>
            </a:r>
          </a:p>
          <a:p>
            <a:pPr marL="342900" lvl="1" indent="-342900" eaLnBrk="1" hangingPunct="1">
              <a:buFont typeface="Marlett" pitchFamily="2" charset="2"/>
              <a:buChar char="8"/>
              <a:defRPr/>
            </a:pPr>
            <a:r>
              <a:rPr lang="en-US" sz="4000" dirty="0"/>
              <a:t>… complete the items on the class start-up page</a:t>
            </a:r>
          </a:p>
          <a:p>
            <a:pPr marL="342900" lvl="1" indent="-342900" eaLnBrk="1" hangingPunct="1">
              <a:buFont typeface="Marlett" pitchFamily="2" charset="2"/>
              <a:buChar char="8"/>
              <a:defRPr/>
            </a:pPr>
            <a:r>
              <a:rPr lang="en-US" sz="4000" dirty="0">
                <a:hlinkClick r:id="rId2"/>
              </a:rPr>
              <a:t>http://www.cs.utexas.edu/~scottm/</a:t>
            </a:r>
            <a:br>
              <a:rPr lang="en-US" sz="4000" dirty="0">
                <a:hlinkClick r:id="rId2"/>
              </a:rPr>
            </a:br>
            <a:r>
              <a:rPr lang="en-US" sz="4000" dirty="0">
                <a:hlinkClick r:id="rId2"/>
              </a:rPr>
              <a:t>cs303e/handouts/startup.htm</a:t>
            </a:r>
            <a:endParaRPr lang="en-US" sz="4000" dirty="0"/>
          </a:p>
        </p:txBody>
      </p:sp>
      <p:sp>
        <p:nvSpPr>
          <p:cNvPr id="51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CS303e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FED84E-C8AA-4B3B-817E-8EE07772B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272827" cy="4272827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Book</a:t>
            </a:r>
          </a:p>
        </p:txBody>
      </p:sp>
      <p:sp>
        <p:nvSpPr>
          <p:cNvPr id="11270" name="Footer Placeholder 4"/>
          <p:cNvSpPr txBox="1">
            <a:spLocks/>
          </p:cNvSpPr>
          <p:nvPr/>
        </p:nvSpPr>
        <p:spPr bwMode="auto">
          <a:xfrm>
            <a:off x="2743200" y="6400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Course Overview</a:t>
            </a:r>
          </a:p>
        </p:txBody>
      </p:sp>
      <p:sp>
        <p:nvSpPr>
          <p:cNvPr id="11271" name="Slide Number Placeholder 5"/>
          <p:cNvSpPr txBox="1">
            <a:spLocks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B25F6D-F19B-4920-8BCD-0F305761E9F3}" type="slidenum">
              <a:rPr lang="en-US" altLang="en-US" sz="1800" b="1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800" b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94573"/>
            <a:ext cx="528372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600" kern="0" dirty="0">
                <a:latin typeface="+mn-lt"/>
              </a:rPr>
              <a:t>book is required </a:t>
            </a:r>
            <a:br>
              <a:rPr lang="en-US" sz="3600" kern="0" dirty="0">
                <a:latin typeface="+mn-lt"/>
              </a:rPr>
            </a:br>
            <a:r>
              <a:rPr lang="en-US" sz="3600" kern="0" dirty="0">
                <a:latin typeface="+mn-lt"/>
              </a:rPr>
              <a:t>- we follow it quite closely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600" kern="0" dirty="0">
                <a:latin typeface="+mn-lt"/>
              </a:rPr>
              <a:t>programming assignments, limited to features from the book up to a given chapter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600" kern="0" dirty="0">
                <a:latin typeface="+mn-lt"/>
              </a:rPr>
              <a:t>suggested exercises</a:t>
            </a:r>
          </a:p>
        </p:txBody>
      </p:sp>
    </p:spTree>
    <p:extLst>
      <p:ext uri="{BB962C8B-B14F-4D97-AF65-F5344CB8AC3E}">
        <p14:creationId xmlns:p14="http://schemas.microsoft.com/office/powerpoint/2010/main" val="5552804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6191</TotalTime>
  <Words>1197</Words>
  <Application>Microsoft Office PowerPoint</Application>
  <PresentationFormat>On-screen Show (4:3)</PresentationFormat>
  <Paragraphs>163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Comic Sans MS</vt:lpstr>
      <vt:lpstr>Marlett</vt:lpstr>
      <vt:lpstr>Times New Roman</vt:lpstr>
      <vt:lpstr>Default Design</vt:lpstr>
      <vt:lpstr>CS303e Course Introduction</vt:lpstr>
      <vt:lpstr>Agenda</vt:lpstr>
      <vt:lpstr>Who Am I</vt:lpstr>
      <vt:lpstr>My Path to CS</vt:lpstr>
      <vt:lpstr>Intro to Programming</vt:lpstr>
      <vt:lpstr>Programing and CS</vt:lpstr>
      <vt:lpstr>Programming</vt:lpstr>
      <vt:lpstr>Startup</vt:lpstr>
      <vt:lpstr>Book</vt:lpstr>
      <vt:lpstr>Graded Course Components</vt:lpstr>
      <vt:lpstr>Letter Grades</vt:lpstr>
      <vt:lpstr>In Class Exercises - Grade Bump</vt:lpstr>
      <vt:lpstr>Assignments</vt:lpstr>
      <vt:lpstr>Getting Help</vt:lpstr>
      <vt:lpstr>Succeeding in the Course</vt:lpstr>
      <vt:lpstr>Succeeding in the Course - Meta</vt:lpstr>
      <vt:lpstr>Succeeding in the Course - Concrete</vt:lpstr>
      <vt:lpstr>Succeeding in the Course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Scott, Michael D</cp:lastModifiedBy>
  <cp:revision>241</cp:revision>
  <dcterms:created xsi:type="dcterms:W3CDTF">2001-06-29T19:12:00Z</dcterms:created>
  <dcterms:modified xsi:type="dcterms:W3CDTF">2024-05-30T17:27:08Z</dcterms:modified>
</cp:coreProperties>
</file>