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2" r:id="rId13"/>
    <p:sldId id="288" r:id="rId14"/>
    <p:sldId id="289" r:id="rId15"/>
    <p:sldId id="290" r:id="rId16"/>
    <p:sldId id="291" r:id="rId17"/>
    <p:sldId id="29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3" r:id="rId26"/>
    <p:sldId id="284" r:id="rId27"/>
    <p:sldId id="286" r:id="rId28"/>
    <p:sldId id="285" r:id="rId29"/>
    <p:sldId id="287" r:id="rId30"/>
  </p:sldIdLst>
  <p:sldSz cx="9144000" cy="6858000" type="letter"/>
  <p:notesSz cx="4610100" cy="3460750"/>
  <p:defaultTextStyle>
    <a:defPPr>
      <a:defRPr lang="en-US"/>
    </a:defPPr>
    <a:lvl1pPr marL="0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1pPr>
    <a:lvl2pPr marL="906445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2pPr>
    <a:lvl3pPr marL="1812889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3pPr>
    <a:lvl4pPr marL="2719334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4pPr>
    <a:lvl5pPr marL="3625779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5pPr>
    <a:lvl6pPr marL="4532224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6pPr>
    <a:lvl7pPr marL="5438668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7pPr>
    <a:lvl8pPr marL="6345113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8pPr>
    <a:lvl9pPr marL="7251558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07" userDrawn="1">
          <p15:clr>
            <a:srgbClr val="A4A3A4"/>
          </p15:clr>
        </p15:guide>
        <p15:guide id="2" pos="42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10" autoAdjust="0"/>
    <p:restoredTop sz="92656" autoAdjust="0"/>
  </p:normalViewPr>
  <p:slideViewPr>
    <p:cSldViewPr>
      <p:cViewPr varScale="1">
        <p:scale>
          <a:sx n="80" d="100"/>
          <a:sy n="80" d="100"/>
        </p:scale>
        <p:origin x="1402" y="29"/>
      </p:cViewPr>
      <p:guideLst>
        <p:guide orient="horz" pos="5707"/>
        <p:guide pos="428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68" d="100"/>
          <a:sy n="168" d="100"/>
        </p:scale>
        <p:origin x="2119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1900A-0F47-4961-A367-CA1417242AF8}" type="datetimeFigureOut">
              <a:rPr lang="en-US" smtClean="0"/>
              <a:t>6/5/2023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C82D4-3132-47A7-9395-726422FDFE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324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12889" rtl="0" eaLnBrk="1" latinLnBrk="0" hangingPunct="1">
      <a:defRPr sz="2379" kern="1200">
        <a:solidFill>
          <a:schemeClr val="tx1"/>
        </a:solidFill>
        <a:latin typeface="+mn-lt"/>
        <a:ea typeface="+mn-ea"/>
        <a:cs typeface="+mn-cs"/>
      </a:defRPr>
    </a:lvl1pPr>
    <a:lvl2pPr marL="906445" algn="l" defTabSz="1812889" rtl="0" eaLnBrk="1" latinLnBrk="0" hangingPunct="1">
      <a:defRPr sz="2379" kern="1200">
        <a:solidFill>
          <a:schemeClr val="tx1"/>
        </a:solidFill>
        <a:latin typeface="+mn-lt"/>
        <a:ea typeface="+mn-ea"/>
        <a:cs typeface="+mn-cs"/>
      </a:defRPr>
    </a:lvl2pPr>
    <a:lvl3pPr marL="1812889" algn="l" defTabSz="1812889" rtl="0" eaLnBrk="1" latinLnBrk="0" hangingPunct="1">
      <a:defRPr sz="2379" kern="1200">
        <a:solidFill>
          <a:schemeClr val="tx1"/>
        </a:solidFill>
        <a:latin typeface="+mn-lt"/>
        <a:ea typeface="+mn-ea"/>
        <a:cs typeface="+mn-cs"/>
      </a:defRPr>
    </a:lvl3pPr>
    <a:lvl4pPr marL="2719334" algn="l" defTabSz="1812889" rtl="0" eaLnBrk="1" latinLnBrk="0" hangingPunct="1">
      <a:defRPr sz="2379" kern="1200">
        <a:solidFill>
          <a:schemeClr val="tx1"/>
        </a:solidFill>
        <a:latin typeface="+mn-lt"/>
        <a:ea typeface="+mn-ea"/>
        <a:cs typeface="+mn-cs"/>
      </a:defRPr>
    </a:lvl4pPr>
    <a:lvl5pPr marL="3625779" algn="l" defTabSz="1812889" rtl="0" eaLnBrk="1" latinLnBrk="0" hangingPunct="1">
      <a:defRPr sz="2379" kern="1200">
        <a:solidFill>
          <a:schemeClr val="tx1"/>
        </a:solidFill>
        <a:latin typeface="+mn-lt"/>
        <a:ea typeface="+mn-ea"/>
        <a:cs typeface="+mn-cs"/>
      </a:defRPr>
    </a:lvl5pPr>
    <a:lvl6pPr marL="4532224" algn="l" defTabSz="1812889" rtl="0" eaLnBrk="1" latinLnBrk="0" hangingPunct="1">
      <a:defRPr sz="2379" kern="1200">
        <a:solidFill>
          <a:schemeClr val="tx1"/>
        </a:solidFill>
        <a:latin typeface="+mn-lt"/>
        <a:ea typeface="+mn-ea"/>
        <a:cs typeface="+mn-cs"/>
      </a:defRPr>
    </a:lvl6pPr>
    <a:lvl7pPr marL="5438668" algn="l" defTabSz="1812889" rtl="0" eaLnBrk="1" latinLnBrk="0" hangingPunct="1">
      <a:defRPr sz="2379" kern="1200">
        <a:solidFill>
          <a:schemeClr val="tx1"/>
        </a:solidFill>
        <a:latin typeface="+mn-lt"/>
        <a:ea typeface="+mn-ea"/>
        <a:cs typeface="+mn-cs"/>
      </a:defRPr>
    </a:lvl7pPr>
    <a:lvl8pPr marL="6345113" algn="l" defTabSz="1812889" rtl="0" eaLnBrk="1" latinLnBrk="0" hangingPunct="1">
      <a:defRPr sz="2379" kern="1200">
        <a:solidFill>
          <a:schemeClr val="tx1"/>
        </a:solidFill>
        <a:latin typeface="+mn-lt"/>
        <a:ea typeface="+mn-ea"/>
        <a:cs typeface="+mn-cs"/>
      </a:defRPr>
    </a:lvl8pPr>
    <a:lvl9pPr marL="7251558" algn="l" defTabSz="1812889" rtl="0" eaLnBrk="1" latinLnBrk="0" hangingPunct="1">
      <a:defRPr sz="237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C82D4-3132-47A7-9395-726422FDFE6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472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C82D4-3132-47A7-9395-726422FDFE6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33929" y="1249234"/>
            <a:ext cx="4876143" cy="4269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74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6377940"/>
            <a:ext cx="2103120" cy="54925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6967" y="-10119"/>
            <a:ext cx="8530066" cy="426912"/>
          </a:xfrm>
        </p:spPr>
        <p:txBody>
          <a:bodyPr lIns="0" tIns="0" rIns="0" bIns="0"/>
          <a:lstStyle>
            <a:lvl1pPr>
              <a:defRPr sz="2774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849" y="1205974"/>
            <a:ext cx="7766303" cy="335476"/>
          </a:xfrm>
        </p:spPr>
        <p:txBody>
          <a:bodyPr lIns="0" tIns="0" rIns="0" bIns="0"/>
          <a:lstStyle>
            <a:lvl1pPr>
              <a:defRPr sz="218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6967" y="-10119"/>
            <a:ext cx="8530066" cy="426912"/>
          </a:xfrm>
        </p:spPr>
        <p:txBody>
          <a:bodyPr lIns="0" tIns="0" rIns="0" bIns="0"/>
          <a:lstStyle>
            <a:lvl1pPr>
              <a:defRPr sz="2774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577340"/>
            <a:ext cx="3977639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39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6967" y="-10119"/>
            <a:ext cx="8530066" cy="426912"/>
          </a:xfrm>
        </p:spPr>
        <p:txBody>
          <a:bodyPr lIns="0" tIns="0" rIns="0" bIns="0"/>
          <a:lstStyle>
            <a:lvl1pPr>
              <a:defRPr sz="2774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1" y="6377940"/>
            <a:ext cx="2103120" cy="54925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1" y="6377940"/>
            <a:ext cx="2103120" cy="54925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object 7"/>
          <p:cNvGrpSpPr/>
          <p:nvPr userDrawn="1"/>
        </p:nvGrpSpPr>
        <p:grpSpPr>
          <a:xfrm>
            <a:off x="12164" y="6615139"/>
            <a:ext cx="9131836" cy="242861"/>
            <a:chOff x="0" y="3333699"/>
            <a:chExt cx="4608195" cy="122555"/>
          </a:xfrm>
        </p:grpSpPr>
        <p:sp>
          <p:nvSpPr>
            <p:cNvPr id="10" name="object 8"/>
            <p:cNvSpPr/>
            <p:nvPr/>
          </p:nvSpPr>
          <p:spPr>
            <a:xfrm>
              <a:off x="0" y="3333699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00"/>
                  </a:lnTo>
                  <a:lnTo>
                    <a:pt x="2303995" y="122300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1" name="object 9"/>
            <p:cNvSpPr/>
            <p:nvPr/>
          </p:nvSpPr>
          <p:spPr>
            <a:xfrm>
              <a:off x="2303995" y="3333699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00"/>
                  </a:lnTo>
                  <a:lnTo>
                    <a:pt x="2303995" y="122300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E07D19"/>
            </a:solidFill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</p:grpSp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39843" cy="5114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6967" y="-10119"/>
            <a:ext cx="853006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849" y="1205974"/>
            <a:ext cx="7766303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8" name="Holder 6"/>
          <p:cNvSpPr txBox="1">
            <a:spLocks/>
          </p:cNvSpPr>
          <p:nvPr userDrawn="1"/>
        </p:nvSpPr>
        <p:spPr>
          <a:xfrm>
            <a:off x="2679164" y="6615139"/>
            <a:ext cx="1789905" cy="2339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1812889" rtl="0" eaLnBrk="1" latinLnBrk="0" hangingPunct="1">
              <a:defRPr sz="1189" b="0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906445" algn="l" defTabSz="1812889" rtl="0" eaLnBrk="1" latinLnBrk="0" hangingPunct="1">
              <a:defRPr sz="3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12889" algn="l" defTabSz="1812889" rtl="0" eaLnBrk="1" latinLnBrk="0" hangingPunct="1">
              <a:defRPr sz="3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19334" algn="l" defTabSz="1812889" rtl="0" eaLnBrk="1" latinLnBrk="0" hangingPunct="1">
              <a:defRPr sz="3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25779" algn="l" defTabSz="1812889" rtl="0" eaLnBrk="1" latinLnBrk="0" hangingPunct="1">
              <a:defRPr sz="3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32224" algn="l" defTabSz="1812889" rtl="0" eaLnBrk="1" latinLnBrk="0" hangingPunct="1">
              <a:defRPr sz="3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38668" algn="l" defTabSz="1812889" rtl="0" eaLnBrk="1" latinLnBrk="0" hangingPunct="1">
              <a:defRPr sz="3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345113" algn="l" defTabSz="1812889" rtl="0" eaLnBrk="1" latinLnBrk="0" hangingPunct="1">
              <a:defRPr sz="3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251558" algn="l" defTabSz="1812889" rtl="0" eaLnBrk="1" latinLnBrk="0" hangingPunct="1">
              <a:defRPr sz="3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168">
              <a:spcBef>
                <a:spcPts val="377"/>
              </a:spcBef>
            </a:pPr>
            <a:r>
              <a:rPr lang="en-US" sz="1300" spc="-59" dirty="0">
                <a:solidFill>
                  <a:schemeClr val="bg1"/>
                </a:solidFill>
              </a:rPr>
              <a:t>CS303E</a:t>
            </a:r>
            <a:r>
              <a:rPr lang="en-US" sz="1300" spc="40" dirty="0">
                <a:solidFill>
                  <a:schemeClr val="bg1"/>
                </a:solidFill>
              </a:rPr>
              <a:t> </a:t>
            </a:r>
            <a:r>
              <a:rPr lang="en-US" sz="1300" spc="-30" dirty="0">
                <a:solidFill>
                  <a:schemeClr val="bg1"/>
                </a:solidFill>
              </a:rPr>
              <a:t>Slideset</a:t>
            </a:r>
            <a:r>
              <a:rPr lang="en-US" sz="1300" spc="59" dirty="0">
                <a:solidFill>
                  <a:schemeClr val="bg1"/>
                </a:solidFill>
              </a:rPr>
              <a:t> </a:t>
            </a:r>
            <a:r>
              <a:rPr lang="en-US" sz="1300" spc="-10" dirty="0">
                <a:solidFill>
                  <a:schemeClr val="bg1"/>
                </a:solidFill>
              </a:rPr>
              <a:t>1:</a:t>
            </a:r>
            <a:r>
              <a:rPr lang="en-US" sz="1300" spc="178" dirty="0">
                <a:solidFill>
                  <a:schemeClr val="bg1"/>
                </a:solidFill>
              </a:rPr>
              <a:t> </a:t>
            </a:r>
            <a:fld id="{81D60167-4931-47E6-BA6A-407CBD079E47}" type="slidenum">
              <a:rPr sz="1300" spc="-40" smtClean="0">
                <a:solidFill>
                  <a:schemeClr val="bg1"/>
                </a:solidFill>
              </a:rPr>
              <a:pPr marL="25168">
                <a:spcBef>
                  <a:spcPts val="377"/>
                </a:spcBef>
              </a:pPr>
              <a:t>‹#›</a:t>
            </a:fld>
            <a:endParaRPr sz="1300" spc="-40" dirty="0">
              <a:solidFill>
                <a:schemeClr val="bg1"/>
              </a:solidFill>
            </a:endParaRPr>
          </a:p>
        </p:txBody>
      </p:sp>
      <p:sp>
        <p:nvSpPr>
          <p:cNvPr id="12" name="object 11"/>
          <p:cNvSpPr txBox="1"/>
          <p:nvPr userDrawn="1"/>
        </p:nvSpPr>
        <p:spPr>
          <a:xfrm>
            <a:off x="4770928" y="6574590"/>
            <a:ext cx="727636" cy="263728"/>
          </a:xfrm>
          <a:prstGeom prst="rect">
            <a:avLst/>
          </a:prstGeom>
        </p:spPr>
        <p:txBody>
          <a:bodyPr vert="horz" wrap="square" lIns="0" tIns="47817" rIns="0" bIns="0" rtlCol="0">
            <a:spAutoFit/>
          </a:bodyPr>
          <a:lstStyle/>
          <a:p>
            <a:pPr marL="25168">
              <a:spcBef>
                <a:spcPts val="377"/>
              </a:spcBef>
            </a:pP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Python</a:t>
            </a:r>
            <a:endParaRPr sz="1400" dirty="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06033">
        <a:defRPr>
          <a:latin typeface="+mn-lt"/>
          <a:ea typeface="+mn-ea"/>
          <a:cs typeface="+mn-cs"/>
        </a:defRPr>
      </a:lvl2pPr>
      <a:lvl3pPr marL="1812066">
        <a:defRPr>
          <a:latin typeface="+mn-lt"/>
          <a:ea typeface="+mn-ea"/>
          <a:cs typeface="+mn-cs"/>
        </a:defRPr>
      </a:lvl3pPr>
      <a:lvl4pPr marL="2718100">
        <a:defRPr>
          <a:latin typeface="+mn-lt"/>
          <a:ea typeface="+mn-ea"/>
          <a:cs typeface="+mn-cs"/>
        </a:defRPr>
      </a:lvl4pPr>
      <a:lvl5pPr marL="3624133">
        <a:defRPr>
          <a:latin typeface="+mn-lt"/>
          <a:ea typeface="+mn-ea"/>
          <a:cs typeface="+mn-cs"/>
        </a:defRPr>
      </a:lvl5pPr>
      <a:lvl6pPr marL="4530166">
        <a:defRPr>
          <a:latin typeface="+mn-lt"/>
          <a:ea typeface="+mn-ea"/>
          <a:cs typeface="+mn-cs"/>
        </a:defRPr>
      </a:lvl6pPr>
      <a:lvl7pPr marL="5436199">
        <a:defRPr>
          <a:latin typeface="+mn-lt"/>
          <a:ea typeface="+mn-ea"/>
          <a:cs typeface="+mn-cs"/>
        </a:defRPr>
      </a:lvl7pPr>
      <a:lvl8pPr marL="6342233">
        <a:defRPr>
          <a:latin typeface="+mn-lt"/>
          <a:ea typeface="+mn-ea"/>
          <a:cs typeface="+mn-cs"/>
        </a:defRPr>
      </a:lvl8pPr>
      <a:lvl9pPr marL="7248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06033">
        <a:defRPr>
          <a:latin typeface="+mn-lt"/>
          <a:ea typeface="+mn-ea"/>
          <a:cs typeface="+mn-cs"/>
        </a:defRPr>
      </a:lvl2pPr>
      <a:lvl3pPr marL="1812066">
        <a:defRPr>
          <a:latin typeface="+mn-lt"/>
          <a:ea typeface="+mn-ea"/>
          <a:cs typeface="+mn-cs"/>
        </a:defRPr>
      </a:lvl3pPr>
      <a:lvl4pPr marL="2718100">
        <a:defRPr>
          <a:latin typeface="+mn-lt"/>
          <a:ea typeface="+mn-ea"/>
          <a:cs typeface="+mn-cs"/>
        </a:defRPr>
      </a:lvl4pPr>
      <a:lvl5pPr marL="3624133">
        <a:defRPr>
          <a:latin typeface="+mn-lt"/>
          <a:ea typeface="+mn-ea"/>
          <a:cs typeface="+mn-cs"/>
        </a:defRPr>
      </a:lvl5pPr>
      <a:lvl6pPr marL="4530166">
        <a:defRPr>
          <a:latin typeface="+mn-lt"/>
          <a:ea typeface="+mn-ea"/>
          <a:cs typeface="+mn-cs"/>
        </a:defRPr>
      </a:lvl6pPr>
      <a:lvl7pPr marL="5436199">
        <a:defRPr>
          <a:latin typeface="+mn-lt"/>
          <a:ea typeface="+mn-ea"/>
          <a:cs typeface="+mn-cs"/>
        </a:defRPr>
      </a:lvl7pPr>
      <a:lvl8pPr marL="6342233">
        <a:defRPr>
          <a:latin typeface="+mn-lt"/>
          <a:ea typeface="+mn-ea"/>
          <a:cs typeface="+mn-cs"/>
        </a:defRPr>
      </a:lvl8pPr>
      <a:lvl9pPr marL="72482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TF-8" TargetMode="External"/><Relationship Id="rId2" Type="http://schemas.openxmlformats.org/officeDocument/2006/relationships/hyperlink" Target="https://en.wikipedia.org/wiki/ASCI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s.utexas.edu/~scottm/cs303e/Assignments/index.htm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n.wikipedia.org/wiki/Maurice_Wilkes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ython.org/downloads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0"/>
            <a:ext cx="9131457" cy="9528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616907" y="1045963"/>
            <a:ext cx="7906202" cy="163585"/>
          </a:xfrm>
          <a:custGeom>
            <a:avLst/>
            <a:gdLst/>
            <a:ahLst/>
            <a:cxnLst/>
            <a:rect l="l" t="t" r="r" b="b"/>
            <a:pathLst>
              <a:path w="3989704" h="82550">
                <a:moveTo>
                  <a:pt x="3938852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3989652" y="82384"/>
                </a:lnTo>
                <a:lnTo>
                  <a:pt x="3989652" y="50800"/>
                </a:lnTo>
                <a:lnTo>
                  <a:pt x="3985644" y="31075"/>
                </a:lnTo>
                <a:lnTo>
                  <a:pt x="3974729" y="14922"/>
                </a:lnTo>
                <a:lnTo>
                  <a:pt x="3958576" y="4008"/>
                </a:lnTo>
                <a:lnTo>
                  <a:pt x="3938852" y="0"/>
                </a:lnTo>
                <a:close/>
              </a:path>
            </a:pathLst>
          </a:custGeom>
          <a:solidFill>
            <a:srgbClr val="E07D19"/>
          </a:solidFill>
        </p:spPr>
        <p:txBody>
          <a:bodyPr wrap="square" lIns="0" tIns="0" rIns="0" bIns="0" rtlCol="0"/>
          <a:lstStyle/>
          <a:p>
            <a:endParaRPr sz="7073" dirty="0"/>
          </a:p>
        </p:txBody>
      </p:sp>
      <p:grpSp>
        <p:nvGrpSpPr>
          <p:cNvPr id="4" name="object 4"/>
          <p:cNvGrpSpPr/>
          <p:nvPr/>
        </p:nvGrpSpPr>
        <p:grpSpPr>
          <a:xfrm>
            <a:off x="616907" y="1133977"/>
            <a:ext cx="8006870" cy="1825864"/>
            <a:chOff x="309193" y="572238"/>
            <a:chExt cx="4040504" cy="92138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9994" y="1391501"/>
              <a:ext cx="101600" cy="1016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0794" y="1378800"/>
              <a:ext cx="3938802" cy="1143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98846" y="578383"/>
              <a:ext cx="50751" cy="81311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09193" y="572238"/>
              <a:ext cx="3989704" cy="870585"/>
            </a:xfrm>
            <a:custGeom>
              <a:avLst/>
              <a:gdLst/>
              <a:ahLst/>
              <a:cxnLst/>
              <a:rect l="l" t="t" r="r" b="b"/>
              <a:pathLst>
                <a:path w="3989704" h="870585">
                  <a:moveTo>
                    <a:pt x="3989652" y="0"/>
                  </a:moveTo>
                  <a:lnTo>
                    <a:pt x="0" y="0"/>
                  </a:lnTo>
                  <a:lnTo>
                    <a:pt x="0" y="819262"/>
                  </a:lnTo>
                  <a:lnTo>
                    <a:pt x="4008" y="838987"/>
                  </a:lnTo>
                  <a:lnTo>
                    <a:pt x="14922" y="855140"/>
                  </a:lnTo>
                  <a:lnTo>
                    <a:pt x="31075" y="866054"/>
                  </a:lnTo>
                  <a:lnTo>
                    <a:pt x="50800" y="870062"/>
                  </a:lnTo>
                  <a:lnTo>
                    <a:pt x="3938852" y="870062"/>
                  </a:lnTo>
                  <a:lnTo>
                    <a:pt x="3958576" y="866054"/>
                  </a:lnTo>
                  <a:lnTo>
                    <a:pt x="3974729" y="855140"/>
                  </a:lnTo>
                  <a:lnTo>
                    <a:pt x="3985644" y="838987"/>
                  </a:lnTo>
                  <a:lnTo>
                    <a:pt x="3989652" y="819262"/>
                  </a:lnTo>
                  <a:lnTo>
                    <a:pt x="3989652" y="0"/>
                  </a:lnTo>
                  <a:close/>
                </a:path>
              </a:pathLst>
            </a:custGeom>
            <a:solidFill>
              <a:srgbClr val="E07D19"/>
            </a:solidFill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4298846" y="616475"/>
              <a:ext cx="0" cy="794385"/>
            </a:xfrm>
            <a:custGeom>
              <a:avLst/>
              <a:gdLst/>
              <a:ahLst/>
              <a:cxnLst/>
              <a:rect l="l" t="t" r="r" b="b"/>
              <a:pathLst>
                <a:path h="794385">
                  <a:moveTo>
                    <a:pt x="0" y="79407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98846" y="60377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4298846" y="59107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4298846" y="57837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ctrTitle"/>
          </p:nvPr>
        </p:nvSpPr>
        <p:spPr>
          <a:xfrm>
            <a:off x="-261498" y="1414773"/>
            <a:ext cx="9662815" cy="874294"/>
          </a:xfrm>
          <a:prstGeom prst="rect">
            <a:avLst/>
          </a:prstGeom>
        </p:spPr>
        <p:txBody>
          <a:bodyPr vert="horz" wrap="square" lIns="0" tIns="5033" rIns="0" bIns="0" rtlCol="0">
            <a:spAutoFit/>
          </a:bodyPr>
          <a:lstStyle/>
          <a:p>
            <a:pPr marL="17617" marR="10067" algn="ctr">
              <a:lnSpc>
                <a:spcPct val="106700"/>
              </a:lnSpc>
              <a:spcBef>
                <a:spcPts val="40"/>
              </a:spcBef>
            </a:pPr>
            <a:r>
              <a:rPr spc="-59" dirty="0"/>
              <a:t>CS303E:</a:t>
            </a:r>
            <a:r>
              <a:rPr spc="20" dirty="0"/>
              <a:t> </a:t>
            </a:r>
            <a:r>
              <a:rPr spc="-89" dirty="0"/>
              <a:t>Elements</a:t>
            </a:r>
            <a:r>
              <a:rPr spc="40" dirty="0"/>
              <a:t> </a:t>
            </a:r>
            <a:r>
              <a:rPr spc="-79" dirty="0"/>
              <a:t>of</a:t>
            </a:r>
            <a:r>
              <a:rPr spc="20" dirty="0"/>
              <a:t> </a:t>
            </a:r>
            <a:r>
              <a:rPr spc="-99" dirty="0"/>
              <a:t>Computers </a:t>
            </a:r>
            <a:r>
              <a:rPr spc="-832" dirty="0"/>
              <a:t> </a:t>
            </a:r>
            <a:r>
              <a:rPr spc="-129" dirty="0"/>
              <a:t>and</a:t>
            </a:r>
            <a:r>
              <a:rPr spc="40" dirty="0"/>
              <a:t> </a:t>
            </a:r>
            <a:r>
              <a:rPr spc="-79" dirty="0"/>
              <a:t>Programming</a:t>
            </a:r>
          </a:p>
          <a:p>
            <a:pPr algn="ctr">
              <a:spcBef>
                <a:spcPts val="644"/>
              </a:spcBef>
            </a:pPr>
            <a:r>
              <a:rPr sz="2180" spc="-40" dirty="0"/>
              <a:t>Python</a:t>
            </a:r>
            <a:endParaRPr sz="2180" dirty="0"/>
          </a:p>
        </p:txBody>
      </p:sp>
      <p:sp>
        <p:nvSpPr>
          <p:cNvPr id="14" name="object 14"/>
          <p:cNvSpPr txBox="1"/>
          <p:nvPr/>
        </p:nvSpPr>
        <p:spPr>
          <a:xfrm>
            <a:off x="2386500" y="3274448"/>
            <a:ext cx="4852500" cy="2855524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65518" marR="251676" indent="1091015">
              <a:lnSpc>
                <a:spcPct val="102699"/>
              </a:lnSpc>
              <a:spcBef>
                <a:spcPts val="109"/>
              </a:spcBef>
            </a:pPr>
            <a:r>
              <a:rPr lang="en-US" sz="2180" spc="-10" dirty="0">
                <a:latin typeface="Tahoma"/>
                <a:cs typeface="Tahoma"/>
              </a:rPr>
              <a:t>Mike Scott</a:t>
            </a:r>
            <a:br>
              <a:rPr lang="en-US" sz="2180" spc="-10" dirty="0">
                <a:latin typeface="Tahoma"/>
                <a:cs typeface="Tahoma"/>
              </a:rPr>
            </a:br>
            <a:r>
              <a:rPr sz="2180" spc="-79" dirty="0">
                <a:latin typeface="Tahoma"/>
                <a:cs typeface="Tahoma"/>
              </a:rPr>
              <a:t>Department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of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Computer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Science</a:t>
            </a:r>
            <a:endParaRPr sz="2180" dirty="0">
              <a:latin typeface="Tahoma"/>
              <a:cs typeface="Tahoma"/>
            </a:endParaRPr>
          </a:p>
          <a:p>
            <a:pPr marL="520969">
              <a:spcBef>
                <a:spcPts val="69"/>
              </a:spcBef>
            </a:pPr>
            <a:r>
              <a:rPr sz="2180" spc="-69" dirty="0">
                <a:latin typeface="Tahoma"/>
                <a:cs typeface="Tahoma"/>
              </a:rPr>
              <a:t>University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of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Texas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at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Austin</a:t>
            </a:r>
            <a:endParaRPr lang="en-US" sz="2180" spc="-50" dirty="0">
              <a:latin typeface="Tahoma"/>
              <a:cs typeface="Tahoma"/>
            </a:endParaRPr>
          </a:p>
          <a:p>
            <a:pPr marL="520969">
              <a:spcBef>
                <a:spcPts val="69"/>
              </a:spcBef>
            </a:pPr>
            <a:endParaRPr lang="en-US" sz="2180" spc="-50" dirty="0">
              <a:latin typeface="Tahoma"/>
              <a:cs typeface="Tahoma"/>
            </a:endParaRPr>
          </a:p>
          <a:p>
            <a:pPr marL="520969">
              <a:spcBef>
                <a:spcPts val="69"/>
              </a:spcBef>
            </a:pPr>
            <a:r>
              <a:rPr lang="en-US" sz="2180" spc="-50" dirty="0">
                <a:latin typeface="Tahoma"/>
                <a:cs typeface="Tahoma"/>
              </a:rPr>
              <a:t>Adapted from Dr. Bill Young's Slides</a:t>
            </a:r>
            <a:endParaRPr sz="218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3171" dirty="0">
              <a:latin typeface="Tahoma"/>
              <a:cs typeface="Tahoma"/>
            </a:endParaRPr>
          </a:p>
          <a:p>
            <a:pPr marL="25168">
              <a:spcBef>
                <a:spcPts val="2190"/>
              </a:spcBef>
            </a:pPr>
            <a:r>
              <a:rPr sz="2180" spc="-40" dirty="0">
                <a:latin typeface="Tahoma"/>
                <a:cs typeface="Tahoma"/>
              </a:rPr>
              <a:t>Last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updated:</a:t>
            </a:r>
            <a:r>
              <a:rPr sz="2180" spc="258" dirty="0">
                <a:latin typeface="Tahoma"/>
                <a:cs typeface="Tahoma"/>
              </a:rPr>
              <a:t> </a:t>
            </a:r>
            <a:r>
              <a:rPr sz="2180" spc="-20" dirty="0">
                <a:latin typeface="Tahoma"/>
                <a:cs typeface="Tahoma"/>
              </a:rPr>
              <a:t>May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lang="en-US" sz="2180" spc="-99" dirty="0">
                <a:latin typeface="Tahoma"/>
                <a:cs typeface="Tahoma"/>
              </a:rPr>
              <a:t>23, 2023</a:t>
            </a:r>
            <a:endParaRPr sz="218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79" y="0"/>
            <a:ext cx="6009873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168" dirty="0"/>
              <a:t>A</a:t>
            </a:r>
            <a:r>
              <a:rPr spc="59" dirty="0"/>
              <a:t> </a:t>
            </a:r>
            <a:r>
              <a:rPr spc="-79" dirty="0"/>
              <a:t>Simple</a:t>
            </a:r>
            <a:r>
              <a:rPr spc="59" dirty="0"/>
              <a:t> </a:t>
            </a:r>
            <a:r>
              <a:rPr spc="-40" dirty="0"/>
              <a:t>Python</a:t>
            </a:r>
            <a:r>
              <a:rPr spc="50" dirty="0"/>
              <a:t> </a:t>
            </a:r>
            <a:r>
              <a:rPr spc="-89" dirty="0"/>
              <a:t>Program:</a:t>
            </a:r>
            <a:r>
              <a:rPr spc="367" dirty="0"/>
              <a:t> </a:t>
            </a:r>
            <a:r>
              <a:rPr spc="-20" dirty="0"/>
              <a:t>Script</a:t>
            </a:r>
            <a:r>
              <a:rPr spc="59" dirty="0"/>
              <a:t> </a:t>
            </a:r>
            <a:r>
              <a:rPr spc="-30" dirty="0"/>
              <a:t>Mode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85800" y="762000"/>
            <a:ext cx="7644468" cy="1578444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180" spc="-69" dirty="0">
                <a:latin typeface="Tahoma"/>
                <a:cs typeface="Tahoma"/>
              </a:rPr>
              <a:t>Here’s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“same”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as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I’d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be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more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likely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to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write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" dirty="0">
                <a:latin typeface="Tahoma"/>
                <a:cs typeface="Tahoma"/>
              </a:rPr>
              <a:t>it.</a:t>
            </a:r>
            <a:r>
              <a:rPr sz="2180" spc="287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Enter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following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text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using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text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editor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into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file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called,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68" dirty="0">
                <a:latin typeface="Tahoma"/>
                <a:cs typeface="Tahoma"/>
              </a:rPr>
              <a:t>say, </a:t>
            </a:r>
            <a:r>
              <a:rPr sz="2180" spc="-159" dirty="0">
                <a:latin typeface="Tahoma"/>
                <a:cs typeface="Tahoma"/>
              </a:rPr>
              <a:t> </a:t>
            </a:r>
            <a:r>
              <a:rPr sz="2180" dirty="0">
                <a:latin typeface="Palatino Linotype"/>
                <a:cs typeface="Palatino Linotype"/>
              </a:rPr>
              <a:t>MyFirstProgram.py</a:t>
            </a:r>
            <a:r>
              <a:rPr sz="2180" dirty="0">
                <a:latin typeface="Tahoma"/>
                <a:cs typeface="Tahoma"/>
              </a:rPr>
              <a:t>.</a:t>
            </a:r>
            <a:r>
              <a:rPr sz="2180" spc="277" dirty="0">
                <a:latin typeface="Tahoma"/>
                <a:cs typeface="Tahoma"/>
              </a:rPr>
              <a:t> </a:t>
            </a:r>
            <a:r>
              <a:rPr sz="2180" spc="-20" dirty="0">
                <a:latin typeface="Tahoma"/>
                <a:cs typeface="Tahoma"/>
              </a:rPr>
              <a:t>This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called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i="1" spc="-50" dirty="0">
                <a:latin typeface="Arial"/>
                <a:cs typeface="Arial"/>
              </a:rPr>
              <a:t>script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129" dirty="0">
                <a:latin typeface="Arial"/>
                <a:cs typeface="Arial"/>
              </a:rPr>
              <a:t>mode</a:t>
            </a:r>
            <a:r>
              <a:rPr sz="2180" spc="-129" dirty="0">
                <a:latin typeface="Tahoma"/>
                <a:cs typeface="Tahoma"/>
              </a:rPr>
              <a:t>.</a:t>
            </a:r>
            <a:endParaRPr sz="2180" dirty="0">
              <a:latin typeface="Tahoma"/>
              <a:cs typeface="Tahoma"/>
            </a:endParaRPr>
          </a:p>
          <a:p>
            <a:pPr marL="25168">
              <a:spcBef>
                <a:spcPts val="1476"/>
              </a:spcBef>
            </a:pPr>
            <a:r>
              <a:rPr sz="2180" spc="-168" dirty="0">
                <a:latin typeface="Tahoma"/>
                <a:cs typeface="Tahoma"/>
              </a:rPr>
              <a:t>In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file</a:t>
            </a:r>
            <a:r>
              <a:rPr lang="en-US" sz="2180" spc="40" dirty="0">
                <a:latin typeface="Tahoma"/>
                <a:cs typeface="Tahoma"/>
              </a:rPr>
              <a:t> my_first_program</a:t>
            </a:r>
            <a:r>
              <a:rPr sz="2180" spc="-10" dirty="0">
                <a:latin typeface="Palatino Linotype"/>
                <a:cs typeface="Palatino Linotype"/>
              </a:rPr>
              <a:t>.py</a:t>
            </a:r>
            <a:r>
              <a:rPr sz="2180" spc="-10" dirty="0">
                <a:latin typeface="Tahoma"/>
                <a:cs typeface="Tahoma"/>
              </a:rPr>
              <a:t>:</a:t>
            </a:r>
            <a:endParaRPr sz="2180" dirty="0">
              <a:latin typeface="Tahoma"/>
              <a:cs typeface="Tahoma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710" y="2743200"/>
            <a:ext cx="5644425" cy="38137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79" y="0"/>
            <a:ext cx="3938631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168" dirty="0"/>
              <a:t>A</a:t>
            </a:r>
            <a:r>
              <a:rPr spc="40" dirty="0"/>
              <a:t> </a:t>
            </a:r>
            <a:r>
              <a:rPr spc="-79" dirty="0"/>
              <a:t>Simple</a:t>
            </a:r>
            <a:r>
              <a:rPr spc="50" dirty="0"/>
              <a:t> </a:t>
            </a:r>
            <a:r>
              <a:rPr spc="-40" dirty="0"/>
              <a:t>Python</a:t>
            </a:r>
            <a:r>
              <a:rPr spc="40" dirty="0"/>
              <a:t> </a:t>
            </a:r>
            <a:r>
              <a:rPr spc="-69" dirty="0"/>
              <a:t>Program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92411" y="3650214"/>
            <a:ext cx="7757719" cy="1575687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705951">
              <a:lnSpc>
                <a:spcPct val="102600"/>
              </a:lnSpc>
              <a:spcBef>
                <a:spcPts val="109"/>
              </a:spcBef>
            </a:pPr>
            <a:r>
              <a:rPr sz="2180" spc="-20" dirty="0">
                <a:latin typeface="Tahoma"/>
                <a:cs typeface="Tahoma"/>
              </a:rPr>
              <a:t>This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submits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in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file</a:t>
            </a:r>
            <a:r>
              <a:rPr sz="2180" spc="59" dirty="0">
                <a:latin typeface="Tahoma"/>
                <a:cs typeface="Tahoma"/>
              </a:rPr>
              <a:t> </a:t>
            </a:r>
            <a:r>
              <a:rPr lang="en-US" sz="2180" dirty="0">
                <a:latin typeface="Palatino Linotype"/>
                <a:cs typeface="Tahoma"/>
              </a:rPr>
              <a:t>my_first_program</a:t>
            </a:r>
            <a:r>
              <a:rPr sz="2180" dirty="0">
                <a:latin typeface="Palatino Linotype"/>
                <a:cs typeface="Palatino Linotype"/>
              </a:rPr>
              <a:t>.py</a:t>
            </a:r>
            <a:r>
              <a:rPr sz="2180" spc="178" dirty="0">
                <a:latin typeface="Palatino Linotype"/>
                <a:cs typeface="Palatino Linotype"/>
              </a:rPr>
              <a:t> </a:t>
            </a:r>
            <a:r>
              <a:rPr sz="2180" spc="-30" dirty="0">
                <a:latin typeface="Tahoma"/>
                <a:cs typeface="Tahoma"/>
              </a:rPr>
              <a:t>to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Python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interpreter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to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execute.</a:t>
            </a:r>
            <a:endParaRPr sz="2180" dirty="0">
              <a:latin typeface="Tahoma"/>
              <a:cs typeface="Tahoma"/>
            </a:endParaRPr>
          </a:p>
          <a:p>
            <a:pPr marL="25168" marR="10067">
              <a:lnSpc>
                <a:spcPct val="102600"/>
              </a:lnSpc>
              <a:spcBef>
                <a:spcPts val="1407"/>
              </a:spcBef>
            </a:pPr>
            <a:r>
              <a:rPr sz="2180" spc="-20" dirty="0">
                <a:latin typeface="Tahoma"/>
                <a:cs typeface="Tahoma"/>
              </a:rPr>
              <a:t>This</a:t>
            </a:r>
            <a:r>
              <a:rPr sz="2180" spc="-1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is</a:t>
            </a:r>
            <a:r>
              <a:rPr sz="2180" spc="-1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better,</a:t>
            </a:r>
            <a:r>
              <a:rPr sz="218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because</a:t>
            </a:r>
            <a:r>
              <a:rPr sz="218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you</a:t>
            </a:r>
            <a:r>
              <a:rPr sz="2180" spc="-1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have</a:t>
            </a:r>
            <a:r>
              <a:rPr sz="218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</a:t>
            </a:r>
            <a:r>
              <a:rPr sz="2180" spc="-1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file</a:t>
            </a:r>
            <a:r>
              <a:rPr sz="218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containing</a:t>
            </a:r>
            <a:r>
              <a:rPr sz="218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your</a:t>
            </a:r>
            <a:r>
              <a:rPr sz="2180" spc="-1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</a:t>
            </a:r>
            <a:r>
              <a:rPr sz="218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you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can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fix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errors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resubmit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without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retyping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bunch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of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stuff.</a:t>
            </a:r>
            <a:endParaRPr sz="2180" dirty="0">
              <a:latin typeface="Tahoma"/>
              <a:cs typeface="Tahoma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56" y="812181"/>
            <a:ext cx="6585717" cy="264437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79" y="0"/>
            <a:ext cx="2861485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89" dirty="0"/>
              <a:t>Aside:</a:t>
            </a:r>
            <a:r>
              <a:rPr spc="297" dirty="0"/>
              <a:t> </a:t>
            </a:r>
            <a:r>
              <a:rPr spc="-10" dirty="0"/>
              <a:t>About </a:t>
            </a:r>
            <a:r>
              <a:rPr spc="20" dirty="0"/>
              <a:t>Print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3400" y="667766"/>
            <a:ext cx="7253121" cy="1050608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180" spc="-129" dirty="0">
                <a:latin typeface="Tahoma"/>
                <a:cs typeface="Tahoma"/>
              </a:rPr>
              <a:t>If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you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do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computation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want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to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display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result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59" dirty="0">
                <a:latin typeface="Tahoma"/>
                <a:cs typeface="Tahoma"/>
              </a:rPr>
              <a:t>use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168" dirty="0">
                <a:latin typeface="Palatino Linotype"/>
                <a:cs typeface="Palatino Linotype"/>
              </a:rPr>
              <a:t>print</a:t>
            </a:r>
            <a:r>
              <a:rPr sz="2180" spc="178" dirty="0">
                <a:latin typeface="Palatino Linotype"/>
                <a:cs typeface="Palatino Linotype"/>
              </a:rPr>
              <a:t> </a:t>
            </a:r>
            <a:r>
              <a:rPr sz="2180" spc="-69" dirty="0">
                <a:latin typeface="Tahoma"/>
                <a:cs typeface="Tahoma"/>
              </a:rPr>
              <a:t>function.</a:t>
            </a:r>
            <a:r>
              <a:rPr sz="2180" spc="287" dirty="0">
                <a:latin typeface="Tahoma"/>
                <a:cs typeface="Tahoma"/>
              </a:rPr>
              <a:t> </a:t>
            </a:r>
            <a:br>
              <a:rPr lang="en-US" sz="2180" spc="287" dirty="0">
                <a:latin typeface="Tahoma"/>
                <a:cs typeface="Tahoma"/>
              </a:rPr>
            </a:br>
            <a:r>
              <a:rPr sz="2180" spc="-69" dirty="0">
                <a:latin typeface="Tahoma"/>
                <a:cs typeface="Tahoma"/>
              </a:rPr>
              <a:t>You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can</a:t>
            </a:r>
            <a:r>
              <a:rPr sz="2180" spc="59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print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multiple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values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with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one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print </a:t>
            </a:r>
            <a:r>
              <a:rPr sz="2180" spc="-5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statement:</a:t>
            </a:r>
            <a:endParaRPr sz="218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2411" y="4670183"/>
            <a:ext cx="7660824" cy="1922815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180" spc="-40" dirty="0">
                <a:latin typeface="Tahoma"/>
                <a:cs typeface="Tahoma"/>
              </a:rPr>
              <a:t>Notice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that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20" dirty="0">
                <a:latin typeface="Tahoma"/>
                <a:cs typeface="Tahoma"/>
              </a:rPr>
              <a:t>if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you’re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computing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expression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in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interactive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mode,</a:t>
            </a:r>
            <a:endParaRPr sz="2180" dirty="0">
              <a:latin typeface="Tahoma"/>
              <a:cs typeface="Tahoma"/>
            </a:endParaRPr>
          </a:p>
          <a:p>
            <a:pPr marL="25168">
              <a:spcBef>
                <a:spcPts val="69"/>
              </a:spcBef>
            </a:pPr>
            <a:r>
              <a:rPr sz="2180" i="1" spc="89" dirty="0">
                <a:latin typeface="Arial"/>
                <a:cs typeface="Arial"/>
              </a:rPr>
              <a:t>it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10" dirty="0">
                <a:latin typeface="Arial"/>
                <a:cs typeface="Arial"/>
              </a:rPr>
              <a:t>will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spc="-119" dirty="0">
                <a:latin typeface="Arial"/>
                <a:cs typeface="Arial"/>
              </a:rPr>
              <a:t>display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59" dirty="0">
                <a:latin typeface="Arial"/>
                <a:cs typeface="Arial"/>
              </a:rPr>
              <a:t>the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spc="-119" dirty="0">
                <a:latin typeface="Arial"/>
                <a:cs typeface="Arial"/>
              </a:rPr>
              <a:t>value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10" dirty="0">
                <a:latin typeface="Arial"/>
                <a:cs typeface="Arial"/>
              </a:rPr>
              <a:t>without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spc="-139" dirty="0">
                <a:latin typeface="Arial"/>
                <a:cs typeface="Arial"/>
              </a:rPr>
              <a:t>an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40" dirty="0">
                <a:latin typeface="Arial"/>
                <a:cs typeface="Arial"/>
              </a:rPr>
              <a:t>explicit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spc="129" dirty="0">
                <a:latin typeface="Palatino Linotype"/>
                <a:cs typeface="Palatino Linotype"/>
              </a:rPr>
              <a:t>print</a:t>
            </a:r>
            <a:r>
              <a:rPr sz="2180" spc="129" dirty="0">
                <a:latin typeface="Tahoma"/>
                <a:cs typeface="Tahoma"/>
              </a:rPr>
              <a:t>.</a:t>
            </a:r>
            <a:endParaRPr sz="2180" dirty="0">
              <a:latin typeface="Tahoma"/>
              <a:cs typeface="Tahoma"/>
            </a:endParaRPr>
          </a:p>
          <a:p>
            <a:pPr marL="25168" marR="1245796">
              <a:lnSpc>
                <a:spcPct val="102600"/>
              </a:lnSpc>
              <a:spcBef>
                <a:spcPts val="1407"/>
              </a:spcBef>
            </a:pPr>
            <a:r>
              <a:rPr sz="2180" spc="-40" dirty="0">
                <a:latin typeface="Tahoma"/>
                <a:cs typeface="Tahoma"/>
              </a:rPr>
              <a:t>Python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will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figure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out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type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of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value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print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20" dirty="0">
                <a:latin typeface="Tahoma"/>
                <a:cs typeface="Tahoma"/>
              </a:rPr>
              <a:t>it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appropriately.</a:t>
            </a:r>
            <a:r>
              <a:rPr lang="en-US" sz="2180" spc="-99" dirty="0">
                <a:latin typeface="Tahoma"/>
                <a:cs typeface="Tahoma"/>
              </a:rPr>
              <a:t> This is very handy when learning the basics of computations in Python.</a:t>
            </a:r>
            <a:endParaRPr sz="2180" dirty="0">
              <a:latin typeface="Tahoma"/>
              <a:cs typeface="Tahoma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971" y="1767532"/>
            <a:ext cx="4778229" cy="278034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880" y="-10120"/>
            <a:ext cx="8522240" cy="426935"/>
          </a:xfrm>
        </p:spPr>
        <p:txBody>
          <a:bodyPr/>
          <a:lstStyle/>
          <a:p>
            <a:r>
              <a:rPr lang="en-US" dirty="0"/>
              <a:t>Another aside: Binary Numbers, Base 2 Numbers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879" y="861969"/>
            <a:ext cx="8640174" cy="5092933"/>
          </a:xfrm>
        </p:spPr>
        <p:txBody>
          <a:bodyPr/>
          <a:lstStyle/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vast majority of computer systems use digital storage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 physical phenomena that is interpreted to be a 0 or 1</a:t>
            </a:r>
          </a:p>
          <a:p>
            <a:pPr marL="1245796" lvl="1" indent="-339762">
              <a:buFont typeface="Wingdings" panose="05000000000000000000" pitchFamily="2" charset="2"/>
              <a:buChar char="§"/>
            </a:pPr>
            <a:r>
              <a:rPr lang="en-US" sz="277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abstraction, pretending something is different, simpler, than it really is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also known as binary representations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bit -&gt; 1 binary digit, a 0 or a 1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byte -&gt; 8 bits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binary numbers, base 2 numbers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375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880" y="-10120"/>
            <a:ext cx="8522240" cy="426935"/>
          </a:xfrm>
        </p:spPr>
        <p:txBody>
          <a:bodyPr/>
          <a:lstStyle/>
          <a:p>
            <a:r>
              <a:rPr lang="en-US" dirty="0"/>
              <a:t>Base 2 Numbers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310879" y="861970"/>
            <a:ext cx="8640174" cy="4849084"/>
          </a:xfrm>
        </p:spPr>
        <p:txBody>
          <a:bodyPr/>
          <a:lstStyle/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5372</a:t>
            </a:r>
            <a:r>
              <a:rPr lang="en-US" sz="3171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2973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(5 * 1,000) + (3 * 100) + (7 * 10) + (2 * 1)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(5 * 10</a:t>
            </a:r>
            <a:r>
              <a:rPr lang="en-US" sz="317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)+ (3 * 10</a:t>
            </a:r>
            <a:r>
              <a:rPr lang="en-US" sz="317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)+ (7 * 10</a:t>
            </a:r>
            <a:r>
              <a:rPr lang="en-US" sz="317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)+ (2 * 10</a:t>
            </a:r>
            <a:r>
              <a:rPr lang="en-US" sz="317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do we use base 10? 10 fingers?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Choice of base is somewhat arbitrary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computing we also use base 2, base 8, and base 16 depending on the situation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base 10, 10 digits, 0 - 9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base 2, 2 digits, 0 and 1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endParaRPr lang="en-US" sz="317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646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880" y="-10120"/>
            <a:ext cx="8522240" cy="426935"/>
          </a:xfrm>
        </p:spPr>
        <p:txBody>
          <a:bodyPr/>
          <a:lstStyle/>
          <a:p>
            <a:r>
              <a:rPr lang="en-US" dirty="0"/>
              <a:t>Base 2 Numbers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310879" y="861969"/>
            <a:ext cx="8640174" cy="5367495"/>
          </a:xfrm>
        </p:spPr>
        <p:txBody>
          <a:bodyPr/>
          <a:lstStyle/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1011011</a:t>
            </a:r>
            <a:r>
              <a:rPr lang="en-US" sz="3171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(1 * 64) + (0 * 32) + (1 * 16) + (1 * 8) +  (0 * 4) + (1 * 2) + (1 * 1) = 91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(1 * 2</a:t>
            </a:r>
            <a:r>
              <a:rPr lang="en-US" sz="317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+ (0 * 2</a:t>
            </a:r>
            <a:r>
              <a:rPr lang="en-US" sz="317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+ (1 * 2</a:t>
            </a:r>
            <a:r>
              <a:rPr lang="en-US" sz="317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sz="317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(1 * 2</a:t>
            </a:r>
            <a:r>
              <a:rPr lang="en-US" sz="317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+  (0 * 2</a:t>
            </a:r>
            <a:r>
              <a:rPr lang="en-US" sz="317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+ (1 * 2</a:t>
            </a:r>
            <a:r>
              <a:rPr lang="en-US" sz="317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+ (1 * 2</a:t>
            </a:r>
            <a:r>
              <a:rPr lang="en-US" sz="317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= 91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 numbers and real numbers are typically stored in a non-obvious way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computer systems only stores 0s and 1s how do we get digital images, characters, colors, sound, …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Encoding</a:t>
            </a:r>
          </a:p>
        </p:txBody>
      </p:sp>
    </p:spTree>
    <p:extLst>
      <p:ext uri="{BB962C8B-B14F-4D97-AF65-F5344CB8AC3E}">
        <p14:creationId xmlns:p14="http://schemas.microsoft.com/office/powerpoint/2010/main" val="500726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880" y="-10120"/>
            <a:ext cx="8522240" cy="426935"/>
          </a:xfrm>
        </p:spPr>
        <p:txBody>
          <a:bodyPr/>
          <a:lstStyle/>
          <a:p>
            <a:r>
              <a:rPr lang="en-US" dirty="0"/>
              <a:t>Encoding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310879" y="861969"/>
            <a:ext cx="8640174" cy="4391587"/>
          </a:xfrm>
        </p:spPr>
        <p:txBody>
          <a:bodyPr/>
          <a:lstStyle/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Encoding is a system or standard that dictates what "thing" is representing by what number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ASCII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</a:t>
            </a: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UTF-8</a:t>
            </a:r>
            <a:endParaRPr lang="en-US" sz="317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number represents this character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128 numbers of ASCII and UTF-8 same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32 -&gt; space character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65 -&gt; capital A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97 -&gt; lower case a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48 -&gt; digit 0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1910" y="3731003"/>
            <a:ext cx="4910382" cy="284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23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880" y="-10120"/>
            <a:ext cx="8522240" cy="426935"/>
          </a:xfrm>
        </p:spPr>
        <p:txBody>
          <a:bodyPr/>
          <a:lstStyle/>
          <a:p>
            <a:r>
              <a:rPr lang="en-US" dirty="0"/>
              <a:t>Computer Memory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249822" y="559965"/>
            <a:ext cx="8640174" cy="5794407"/>
          </a:xfrm>
        </p:spPr>
        <p:txBody>
          <a:bodyPr/>
          <a:lstStyle/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Recall, 1 bit -&gt; a single 0 or 1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byte = 8 bits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typical laptop or desktop circa 2023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has 4 to 32 Gigabytes of RAM, also known as main memory.</a:t>
            </a:r>
          </a:p>
          <a:p>
            <a:pPr marL="1245796" lvl="1" indent="-339762">
              <a:buFont typeface="Wingdings" panose="05000000000000000000" pitchFamily="2" charset="2"/>
              <a:buChar char="§"/>
            </a:pPr>
            <a:r>
              <a:rPr lang="en-US" sz="277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Gigabyte -&gt; 1 billion bytes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programs that are running store their instructions and data (typically) in the RAM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have 100s of Gigabytes up to several Terabytes (trillions of bytes) in secondary storage. Long term storage of data, files</a:t>
            </a:r>
          </a:p>
          <a:p>
            <a:pPr marL="339762" indent="-339762">
              <a:buFont typeface="Wingdings" panose="05000000000000000000" pitchFamily="2" charset="2"/>
              <a:buChar char="§"/>
            </a:pPr>
            <a:r>
              <a:rPr lang="en-US" sz="317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Typically spinning disks or solid state drives.</a:t>
            </a:r>
          </a:p>
        </p:txBody>
      </p:sp>
    </p:spTree>
    <p:extLst>
      <p:ext uri="{BB962C8B-B14F-4D97-AF65-F5344CB8AC3E}">
        <p14:creationId xmlns:p14="http://schemas.microsoft.com/office/powerpoint/2010/main" val="3142074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79" y="0"/>
            <a:ext cx="6698188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30" dirty="0"/>
              <a:t>The</a:t>
            </a:r>
            <a:r>
              <a:rPr spc="40" dirty="0"/>
              <a:t> </a:t>
            </a:r>
            <a:r>
              <a:rPr spc="-119" dirty="0"/>
              <a:t>Framework</a:t>
            </a:r>
            <a:r>
              <a:rPr spc="40" dirty="0"/>
              <a:t> </a:t>
            </a:r>
            <a:r>
              <a:rPr spc="-79" dirty="0"/>
              <a:t>of</a:t>
            </a:r>
            <a:r>
              <a:rPr spc="50" dirty="0"/>
              <a:t> </a:t>
            </a:r>
            <a:r>
              <a:rPr spc="-129" dirty="0"/>
              <a:t>a</a:t>
            </a:r>
            <a:r>
              <a:rPr spc="40" dirty="0"/>
              <a:t> </a:t>
            </a:r>
            <a:r>
              <a:rPr spc="-79" dirty="0"/>
              <a:t>Simple</a:t>
            </a:r>
            <a:r>
              <a:rPr spc="50" dirty="0"/>
              <a:t> </a:t>
            </a:r>
            <a:r>
              <a:rPr spc="-30" dirty="0"/>
              <a:t>Python</a:t>
            </a:r>
            <a:r>
              <a:rPr spc="50" dirty="0"/>
              <a:t> </a:t>
            </a:r>
            <a:r>
              <a:rPr spc="-69" dirty="0"/>
              <a:t>Program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54633" y="1106136"/>
            <a:ext cx="3129513" cy="7066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180" spc="-79" dirty="0">
                <a:latin typeface="Tahoma"/>
                <a:cs typeface="Tahoma"/>
              </a:rPr>
              <a:t>Define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your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in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file</a:t>
            </a:r>
            <a:endParaRPr sz="2180" dirty="0">
              <a:latin typeface="Tahoma"/>
              <a:cs typeface="Tahoma"/>
            </a:endParaRPr>
          </a:p>
          <a:p>
            <a:pPr marL="25168">
              <a:spcBef>
                <a:spcPts val="69"/>
              </a:spcBef>
            </a:pPr>
            <a:r>
              <a:rPr sz="2180" spc="30" dirty="0">
                <a:latin typeface="Palatino Linotype"/>
                <a:cs typeface="Palatino Linotype"/>
              </a:rPr>
              <a:t>Filename.py</a:t>
            </a:r>
            <a:r>
              <a:rPr sz="2180" spc="30" dirty="0">
                <a:latin typeface="Tahoma"/>
                <a:cs typeface="Tahoma"/>
              </a:rPr>
              <a:t>:</a:t>
            </a:r>
            <a:endParaRPr sz="218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9569" y="1927386"/>
            <a:ext cx="3242764" cy="2696277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45301" rIns="0" bIns="0" rtlCol="0">
            <a:spAutoFit/>
          </a:bodyPr>
          <a:lstStyle/>
          <a:p>
            <a:pPr marL="95637">
              <a:spcBef>
                <a:spcPts val="357"/>
              </a:spcBef>
            </a:pPr>
            <a:r>
              <a:rPr sz="1585" spc="159" dirty="0">
                <a:solidFill>
                  <a:srgbClr val="0000FF"/>
                </a:solidFill>
                <a:latin typeface="Palatino Linotype"/>
                <a:cs typeface="Palatino Linotype"/>
              </a:rPr>
              <a:t>def </a:t>
            </a:r>
            <a:r>
              <a:rPr sz="1585" spc="238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1585" spc="40" dirty="0">
                <a:latin typeface="Palatino Linotype"/>
                <a:cs typeface="Palatino Linotype"/>
              </a:rPr>
              <a:t>main </a:t>
            </a:r>
            <a:r>
              <a:rPr sz="1585" spc="357" dirty="0">
                <a:latin typeface="Palatino Linotype"/>
                <a:cs typeface="Palatino Linotype"/>
              </a:rPr>
              <a:t> </a:t>
            </a:r>
            <a:r>
              <a:rPr sz="1585" spc="446" dirty="0">
                <a:latin typeface="Palatino Linotype"/>
                <a:cs typeface="Palatino Linotype"/>
              </a:rPr>
              <a:t>():</a:t>
            </a:r>
            <a:endParaRPr sz="1585" dirty="0">
              <a:latin typeface="Palatino Linotype"/>
              <a:cs typeface="Palatino Linotype"/>
            </a:endParaRPr>
          </a:p>
          <a:p>
            <a:pPr>
              <a:spcBef>
                <a:spcPts val="50"/>
              </a:spcBef>
            </a:pPr>
            <a:endParaRPr sz="1387" dirty="0">
              <a:latin typeface="Palatino Linotype"/>
              <a:cs typeface="Palatino Linotype"/>
            </a:endParaRPr>
          </a:p>
          <a:p>
            <a:pPr marL="481957" marR="736152" algn="just">
              <a:lnSpc>
                <a:spcPts val="1883"/>
              </a:lnSpc>
              <a:spcBef>
                <a:spcPts val="10"/>
              </a:spcBef>
            </a:pPr>
            <a:r>
              <a:rPr sz="1585" spc="109" dirty="0">
                <a:latin typeface="Palatino Linotype"/>
                <a:cs typeface="Palatino Linotype"/>
              </a:rPr>
              <a:t>Python</a:t>
            </a:r>
            <a:r>
              <a:rPr sz="1585" spc="119" dirty="0">
                <a:latin typeface="Palatino Linotype"/>
                <a:cs typeface="Palatino Linotype"/>
              </a:rPr>
              <a:t> </a:t>
            </a:r>
            <a:r>
              <a:rPr sz="1585" spc="208" dirty="0">
                <a:latin typeface="Palatino Linotype"/>
                <a:cs typeface="Palatino Linotype"/>
              </a:rPr>
              <a:t>statement </a:t>
            </a:r>
            <a:r>
              <a:rPr sz="1585" spc="-367" dirty="0">
                <a:latin typeface="Palatino Linotype"/>
                <a:cs typeface="Palatino Linotype"/>
              </a:rPr>
              <a:t> </a:t>
            </a:r>
            <a:r>
              <a:rPr sz="1585" spc="109" dirty="0">
                <a:latin typeface="Palatino Linotype"/>
                <a:cs typeface="Palatino Linotype"/>
              </a:rPr>
              <a:t>Python</a:t>
            </a:r>
            <a:r>
              <a:rPr sz="1585" spc="119" dirty="0">
                <a:latin typeface="Palatino Linotype"/>
                <a:cs typeface="Palatino Linotype"/>
              </a:rPr>
              <a:t> </a:t>
            </a:r>
            <a:r>
              <a:rPr sz="1585" spc="208" dirty="0">
                <a:latin typeface="Palatino Linotype"/>
                <a:cs typeface="Palatino Linotype"/>
              </a:rPr>
              <a:t>statement </a:t>
            </a:r>
            <a:r>
              <a:rPr sz="1585" spc="-367" dirty="0">
                <a:latin typeface="Palatino Linotype"/>
                <a:cs typeface="Palatino Linotype"/>
              </a:rPr>
              <a:t> </a:t>
            </a:r>
            <a:r>
              <a:rPr sz="1585" spc="109" dirty="0">
                <a:latin typeface="Palatino Linotype"/>
                <a:cs typeface="Palatino Linotype"/>
              </a:rPr>
              <a:t>Python</a:t>
            </a:r>
            <a:r>
              <a:rPr sz="1585" spc="226" dirty="0">
                <a:latin typeface="Palatino Linotype"/>
                <a:cs typeface="Palatino Linotype"/>
              </a:rPr>
              <a:t> </a:t>
            </a:r>
            <a:r>
              <a:rPr sz="1585" spc="208" dirty="0">
                <a:latin typeface="Palatino Linotype"/>
                <a:cs typeface="Palatino Linotype"/>
              </a:rPr>
              <a:t>statement</a:t>
            </a:r>
            <a:endParaRPr sz="1585" dirty="0">
              <a:latin typeface="Palatino Linotype"/>
              <a:cs typeface="Palatino Linotype"/>
            </a:endParaRPr>
          </a:p>
          <a:p>
            <a:pPr marL="863246">
              <a:lnSpc>
                <a:spcPts val="1793"/>
              </a:lnSpc>
            </a:pPr>
            <a:r>
              <a:rPr sz="1585" spc="515" dirty="0">
                <a:latin typeface="Palatino Linotype"/>
                <a:cs typeface="Palatino Linotype"/>
              </a:rPr>
              <a:t>...</a:t>
            </a:r>
            <a:endParaRPr sz="1585" dirty="0">
              <a:latin typeface="Palatino Linotype"/>
              <a:cs typeface="Palatino Linotype"/>
            </a:endParaRPr>
          </a:p>
          <a:p>
            <a:pPr marL="481957" marR="736152" algn="just">
              <a:lnSpc>
                <a:spcPts val="1883"/>
              </a:lnSpc>
              <a:spcBef>
                <a:spcPts val="59"/>
              </a:spcBef>
            </a:pPr>
            <a:r>
              <a:rPr sz="1585" spc="109" dirty="0">
                <a:latin typeface="Palatino Linotype"/>
                <a:cs typeface="Palatino Linotype"/>
              </a:rPr>
              <a:t>Python</a:t>
            </a:r>
            <a:r>
              <a:rPr sz="1585" spc="119" dirty="0">
                <a:latin typeface="Palatino Linotype"/>
                <a:cs typeface="Palatino Linotype"/>
              </a:rPr>
              <a:t> </a:t>
            </a:r>
            <a:r>
              <a:rPr sz="1585" spc="208" dirty="0">
                <a:latin typeface="Palatino Linotype"/>
                <a:cs typeface="Palatino Linotype"/>
              </a:rPr>
              <a:t>statement </a:t>
            </a:r>
            <a:r>
              <a:rPr sz="1585" spc="-367" dirty="0">
                <a:latin typeface="Palatino Linotype"/>
                <a:cs typeface="Palatino Linotype"/>
              </a:rPr>
              <a:t> </a:t>
            </a:r>
            <a:r>
              <a:rPr sz="1585" spc="109" dirty="0">
                <a:latin typeface="Palatino Linotype"/>
                <a:cs typeface="Palatino Linotype"/>
              </a:rPr>
              <a:t>Python</a:t>
            </a:r>
            <a:r>
              <a:rPr sz="1585" spc="119" dirty="0">
                <a:latin typeface="Palatino Linotype"/>
                <a:cs typeface="Palatino Linotype"/>
              </a:rPr>
              <a:t> </a:t>
            </a:r>
            <a:r>
              <a:rPr sz="1585" spc="208" dirty="0">
                <a:latin typeface="Palatino Linotype"/>
                <a:cs typeface="Palatino Linotype"/>
              </a:rPr>
              <a:t>statement </a:t>
            </a:r>
            <a:r>
              <a:rPr sz="1585" spc="-367" dirty="0">
                <a:latin typeface="Palatino Linotype"/>
                <a:cs typeface="Palatino Linotype"/>
              </a:rPr>
              <a:t> </a:t>
            </a:r>
            <a:r>
              <a:rPr sz="1585" spc="109" dirty="0">
                <a:latin typeface="Palatino Linotype"/>
                <a:cs typeface="Palatino Linotype"/>
              </a:rPr>
              <a:t>Python</a:t>
            </a:r>
            <a:r>
              <a:rPr sz="1585" spc="226" dirty="0">
                <a:latin typeface="Palatino Linotype"/>
                <a:cs typeface="Palatino Linotype"/>
              </a:rPr>
              <a:t> </a:t>
            </a:r>
            <a:r>
              <a:rPr sz="1585" spc="208" dirty="0">
                <a:latin typeface="Palatino Linotype"/>
                <a:cs typeface="Palatino Linotype"/>
              </a:rPr>
              <a:t>statement</a:t>
            </a:r>
            <a:endParaRPr sz="1585" dirty="0">
              <a:latin typeface="Palatino Linotype"/>
              <a:cs typeface="Palatino Linotype"/>
            </a:endParaRPr>
          </a:p>
          <a:p>
            <a:pPr marL="96895">
              <a:spcBef>
                <a:spcPts val="1772"/>
              </a:spcBef>
            </a:pPr>
            <a:r>
              <a:rPr sz="1585" spc="40" dirty="0">
                <a:latin typeface="Palatino Linotype"/>
                <a:cs typeface="Palatino Linotype"/>
              </a:rPr>
              <a:t>main </a:t>
            </a:r>
            <a:r>
              <a:rPr sz="1585" spc="287" dirty="0">
                <a:latin typeface="Palatino Linotype"/>
                <a:cs typeface="Palatino Linotype"/>
              </a:rPr>
              <a:t> </a:t>
            </a:r>
            <a:r>
              <a:rPr sz="1585" spc="357" dirty="0">
                <a:latin typeface="Palatino Linotype"/>
                <a:cs typeface="Palatino Linotype"/>
              </a:rPr>
              <a:t>()</a:t>
            </a:r>
            <a:endParaRPr sz="1585" dirty="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4633" y="4819448"/>
            <a:ext cx="1153906" cy="3583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180" spc="-50" dirty="0">
                <a:latin typeface="Tahoma"/>
                <a:cs typeface="Tahoma"/>
              </a:rPr>
              <a:t>To</a:t>
            </a:r>
            <a:r>
              <a:rPr sz="2180" spc="-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run</a:t>
            </a:r>
            <a:r>
              <a:rPr sz="2180" spc="-4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it:</a:t>
            </a:r>
            <a:endParaRPr sz="218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9569" y="5299686"/>
            <a:ext cx="3242764" cy="321576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46559" rIns="0" bIns="0" rtlCol="0">
            <a:spAutoFit/>
          </a:bodyPr>
          <a:lstStyle/>
          <a:p>
            <a:pPr marL="383806" indent="-289427">
              <a:spcBef>
                <a:spcPts val="367"/>
              </a:spcBef>
              <a:buChar char="&gt;"/>
              <a:tabLst>
                <a:tab pos="385064" algn="l"/>
              </a:tabLst>
            </a:pPr>
            <a:r>
              <a:rPr lang="en-US" sz="1784" spc="10" dirty="0">
                <a:latin typeface="Palatino Linotype"/>
                <a:cs typeface="Palatino Linotype"/>
              </a:rPr>
              <a:t>python file_name.py</a:t>
            </a:r>
            <a:endParaRPr sz="1784" dirty="0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12035" y="1945731"/>
            <a:ext cx="4653373" cy="1760911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180" spc="-59" dirty="0">
                <a:latin typeface="Tahoma"/>
                <a:cs typeface="Tahoma"/>
              </a:rPr>
              <a:t>Defining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function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called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main.</a:t>
            </a:r>
            <a:endParaRPr sz="2180" dirty="0">
              <a:latin typeface="Tahoma"/>
              <a:cs typeface="Tahoma"/>
            </a:endParaRPr>
          </a:p>
          <a:p>
            <a:pPr>
              <a:spcBef>
                <a:spcPts val="10"/>
              </a:spcBef>
            </a:pPr>
            <a:endParaRPr sz="2378" dirty="0">
              <a:latin typeface="Tahoma"/>
              <a:cs typeface="Tahoma"/>
            </a:endParaRPr>
          </a:p>
          <a:p>
            <a:pPr marL="25168" marR="10067">
              <a:lnSpc>
                <a:spcPct val="102600"/>
              </a:lnSpc>
            </a:pPr>
            <a:r>
              <a:rPr sz="2180" spc="-99" dirty="0">
                <a:latin typeface="Tahoma"/>
                <a:cs typeface="Tahoma"/>
              </a:rPr>
              <a:t>These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are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instructions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that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make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up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your program.</a:t>
            </a:r>
            <a:r>
              <a:rPr sz="2180" spc="-99" dirty="0">
                <a:latin typeface="Tahoma"/>
                <a:cs typeface="Tahoma"/>
              </a:rPr>
              <a:t> </a:t>
            </a:r>
            <a:r>
              <a:rPr sz="2180" i="1" spc="-69" dirty="0">
                <a:latin typeface="Arial"/>
                <a:cs typeface="Arial"/>
              </a:rPr>
              <a:t>Indent</a:t>
            </a:r>
            <a:r>
              <a:rPr sz="2180" i="1" spc="-59" dirty="0">
                <a:latin typeface="Arial"/>
                <a:cs typeface="Arial"/>
              </a:rPr>
              <a:t> </a:t>
            </a:r>
            <a:r>
              <a:rPr sz="2180" i="1" spc="-50" dirty="0">
                <a:latin typeface="Arial"/>
                <a:cs typeface="Arial"/>
              </a:rPr>
              <a:t>all </a:t>
            </a:r>
            <a:r>
              <a:rPr sz="2180" i="1" spc="-40" dirty="0">
                <a:latin typeface="Arial"/>
                <a:cs typeface="Arial"/>
              </a:rPr>
              <a:t>of </a:t>
            </a:r>
            <a:r>
              <a:rPr sz="2180" i="1" spc="-69" dirty="0">
                <a:latin typeface="Arial"/>
                <a:cs typeface="Arial"/>
              </a:rPr>
              <a:t>them</a:t>
            </a:r>
            <a:r>
              <a:rPr sz="2180" i="1" spc="-59" dirty="0">
                <a:latin typeface="Arial"/>
                <a:cs typeface="Arial"/>
              </a:rPr>
              <a:t> the </a:t>
            </a:r>
            <a:r>
              <a:rPr sz="2180" i="1" spc="-50" dirty="0">
                <a:latin typeface="Arial"/>
                <a:cs typeface="Arial"/>
              </a:rPr>
              <a:t> </a:t>
            </a:r>
            <a:r>
              <a:rPr sz="2180" i="1" spc="-198" dirty="0">
                <a:latin typeface="Arial"/>
                <a:cs typeface="Arial"/>
              </a:rPr>
              <a:t>same</a:t>
            </a:r>
            <a:r>
              <a:rPr sz="2180" i="1" spc="99" dirty="0">
                <a:latin typeface="Arial"/>
                <a:cs typeface="Arial"/>
              </a:rPr>
              <a:t> </a:t>
            </a:r>
            <a:r>
              <a:rPr sz="2180" i="1" spc="-79" dirty="0">
                <a:latin typeface="Arial"/>
                <a:cs typeface="Arial"/>
              </a:rPr>
              <a:t>amount</a:t>
            </a:r>
            <a:r>
              <a:rPr sz="2180" i="1" spc="99" dirty="0">
                <a:latin typeface="Arial"/>
                <a:cs typeface="Arial"/>
              </a:rPr>
              <a:t> </a:t>
            </a:r>
            <a:r>
              <a:rPr sz="2180" i="1" spc="-79" dirty="0">
                <a:latin typeface="Arial"/>
                <a:cs typeface="Arial"/>
              </a:rPr>
              <a:t>(usually</a:t>
            </a:r>
            <a:r>
              <a:rPr sz="2180" i="1" spc="99" dirty="0">
                <a:latin typeface="Arial"/>
                <a:cs typeface="Arial"/>
              </a:rPr>
              <a:t> </a:t>
            </a:r>
            <a:r>
              <a:rPr sz="2180" i="1" spc="-139" dirty="0">
                <a:latin typeface="Arial"/>
                <a:cs typeface="Arial"/>
              </a:rPr>
              <a:t>4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139" dirty="0">
                <a:latin typeface="Arial"/>
                <a:cs typeface="Arial"/>
              </a:rPr>
              <a:t>spaces).</a:t>
            </a:r>
            <a:endParaRPr sz="218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12035" y="4285883"/>
            <a:ext cx="4603039" cy="1638635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180" spc="-20" dirty="0">
                <a:latin typeface="Tahoma"/>
                <a:cs typeface="Tahoma"/>
              </a:rPr>
              <a:t>This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says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to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execute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function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89" dirty="0">
                <a:latin typeface="Palatino Linotype"/>
                <a:cs typeface="Palatino Linotype"/>
              </a:rPr>
              <a:t>main</a:t>
            </a:r>
            <a:r>
              <a:rPr sz="2180" spc="-89" dirty="0">
                <a:latin typeface="Tahoma"/>
                <a:cs typeface="Tahoma"/>
              </a:rPr>
              <a:t>.</a:t>
            </a:r>
            <a:endParaRPr sz="2180" dirty="0">
              <a:latin typeface="Tahoma"/>
              <a:cs typeface="Tahoma"/>
            </a:endParaRPr>
          </a:p>
          <a:p>
            <a:pPr marL="25168" marR="702176">
              <a:lnSpc>
                <a:spcPct val="102600"/>
              </a:lnSpc>
              <a:spcBef>
                <a:spcPts val="1920"/>
              </a:spcBef>
            </a:pPr>
            <a:r>
              <a:rPr sz="2180" spc="-20" dirty="0">
                <a:latin typeface="Tahoma"/>
                <a:cs typeface="Tahoma"/>
              </a:rPr>
              <a:t>This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submits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your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in </a:t>
            </a:r>
            <a:r>
              <a:rPr sz="2180" spc="-40" dirty="0">
                <a:latin typeface="Tahoma"/>
                <a:cs typeface="Tahoma"/>
              </a:rPr>
              <a:t> </a:t>
            </a:r>
            <a:r>
              <a:rPr lang="en-US" sz="2180" spc="10" dirty="0">
                <a:latin typeface="Palatino Linotype"/>
                <a:cs typeface="Palatino Linotype"/>
              </a:rPr>
              <a:t>file_name</a:t>
            </a:r>
            <a:r>
              <a:rPr sz="2180" spc="10" dirty="0">
                <a:latin typeface="Palatino Linotype"/>
                <a:cs typeface="Palatino Linotype"/>
              </a:rPr>
              <a:t>.py</a:t>
            </a:r>
            <a:r>
              <a:rPr sz="2180" spc="159" dirty="0">
                <a:latin typeface="Palatino Linotype"/>
                <a:cs typeface="Palatino Linotype"/>
              </a:rPr>
              <a:t> </a:t>
            </a:r>
            <a:r>
              <a:rPr sz="2180" spc="-30" dirty="0">
                <a:latin typeface="Tahoma"/>
                <a:cs typeface="Tahoma"/>
              </a:rPr>
              <a:t>to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Python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interpreter.</a:t>
            </a:r>
            <a:endParaRPr sz="218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79" y="0"/>
            <a:ext cx="5285064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89" dirty="0"/>
              <a:t>Aside:</a:t>
            </a:r>
            <a:r>
              <a:rPr spc="347" dirty="0"/>
              <a:t> </a:t>
            </a:r>
            <a:r>
              <a:rPr spc="-89" dirty="0"/>
              <a:t>Running</a:t>
            </a:r>
            <a:r>
              <a:rPr spc="50" dirty="0"/>
              <a:t> </a:t>
            </a:r>
            <a:r>
              <a:rPr spc="-40" dirty="0"/>
              <a:t>Python</a:t>
            </a:r>
            <a:r>
              <a:rPr spc="40" dirty="0"/>
              <a:t> </a:t>
            </a:r>
            <a:r>
              <a:rPr spc="-69" dirty="0"/>
              <a:t>From</a:t>
            </a:r>
            <a:r>
              <a:rPr spc="40" dirty="0"/>
              <a:t> </a:t>
            </a:r>
            <a:r>
              <a:rPr spc="-129" dirty="0"/>
              <a:t>a</a:t>
            </a:r>
            <a:r>
              <a:rPr spc="40" dirty="0"/>
              <a:t> </a:t>
            </a:r>
            <a:r>
              <a:rPr spc="-20" dirty="0"/>
              <a:t>File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92411" y="1215561"/>
            <a:ext cx="7434322" cy="3038267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28353">
              <a:lnSpc>
                <a:spcPct val="102600"/>
              </a:lnSpc>
              <a:spcBef>
                <a:spcPts val="109"/>
              </a:spcBef>
            </a:pPr>
            <a:r>
              <a:rPr sz="2180" spc="-69" dirty="0">
                <a:latin typeface="Tahoma"/>
                <a:cs typeface="Tahoma"/>
              </a:rPr>
              <a:t>Typically,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20" dirty="0">
                <a:latin typeface="Tahoma"/>
                <a:cs typeface="Tahoma"/>
              </a:rPr>
              <a:t>if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your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in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file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lang="en-US" sz="2180" spc="69" dirty="0">
                <a:latin typeface="Palatino Linotype"/>
                <a:cs typeface="Tahoma"/>
              </a:rPr>
              <a:t>h</a:t>
            </a:r>
            <a:r>
              <a:rPr sz="2180" spc="69" dirty="0">
                <a:latin typeface="Palatino Linotype"/>
                <a:cs typeface="Palatino Linotype"/>
              </a:rPr>
              <a:t>ello.py</a:t>
            </a:r>
            <a:r>
              <a:rPr sz="2180" spc="69" dirty="0">
                <a:latin typeface="Tahoma"/>
                <a:cs typeface="Tahoma"/>
              </a:rPr>
              <a:t>,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you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can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run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your </a:t>
            </a:r>
            <a:r>
              <a:rPr sz="2180" spc="-644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by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typing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at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command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line:</a:t>
            </a:r>
            <a:endParaRPr sz="2180" dirty="0">
              <a:latin typeface="Tahoma"/>
              <a:cs typeface="Tahoma"/>
            </a:endParaRPr>
          </a:p>
          <a:p>
            <a:pPr marL="313336" indent="-289427">
              <a:spcBef>
                <a:spcPts val="2437"/>
              </a:spcBef>
              <a:buChar char="&gt;"/>
              <a:tabLst>
                <a:tab pos="314595" algn="l"/>
              </a:tabLst>
            </a:pPr>
            <a:r>
              <a:rPr sz="2180" spc="-30" dirty="0">
                <a:latin typeface="Palatino Linotype"/>
                <a:cs typeface="Palatino Linotype"/>
              </a:rPr>
              <a:t>python</a:t>
            </a:r>
            <a:r>
              <a:rPr sz="2180" spc="10" dirty="0">
                <a:latin typeface="Palatino Linotype"/>
                <a:cs typeface="Palatino Linotype"/>
              </a:rPr>
              <a:t> </a:t>
            </a:r>
            <a:r>
              <a:rPr lang="en-US" sz="2180" spc="79" dirty="0">
                <a:latin typeface="Palatino Linotype"/>
                <a:cs typeface="Palatino Linotype"/>
              </a:rPr>
              <a:t>hello</a:t>
            </a:r>
            <a:r>
              <a:rPr sz="2180" spc="79" dirty="0">
                <a:latin typeface="Palatino Linotype"/>
                <a:cs typeface="Palatino Linotype"/>
              </a:rPr>
              <a:t>.py</a:t>
            </a:r>
            <a:endParaRPr sz="2180" dirty="0">
              <a:latin typeface="Palatino Linotype"/>
              <a:cs typeface="Palatino Linotype"/>
            </a:endParaRPr>
          </a:p>
          <a:p>
            <a:pPr marL="25168" marR="10067">
              <a:lnSpc>
                <a:spcPct val="102600"/>
              </a:lnSpc>
              <a:spcBef>
                <a:spcPts val="2368"/>
              </a:spcBef>
            </a:pPr>
            <a:r>
              <a:rPr sz="2180" spc="-69" dirty="0">
                <a:latin typeface="Tahoma"/>
                <a:cs typeface="Tahoma"/>
              </a:rPr>
              <a:t>You </a:t>
            </a:r>
            <a:r>
              <a:rPr sz="2180" spc="-89" dirty="0">
                <a:latin typeface="Tahoma"/>
                <a:cs typeface="Tahoma"/>
              </a:rPr>
              <a:t>can </a:t>
            </a:r>
            <a:r>
              <a:rPr sz="2180" spc="-99" dirty="0">
                <a:latin typeface="Tahoma"/>
                <a:cs typeface="Tahoma"/>
              </a:rPr>
              <a:t>also </a:t>
            </a:r>
            <a:r>
              <a:rPr sz="2180" spc="-89" dirty="0">
                <a:latin typeface="Tahoma"/>
                <a:cs typeface="Tahoma"/>
              </a:rPr>
              <a:t>create </a:t>
            </a:r>
            <a:r>
              <a:rPr sz="2180" spc="-109" dirty="0">
                <a:latin typeface="Tahoma"/>
                <a:cs typeface="Tahoma"/>
              </a:rPr>
              <a:t>a </a:t>
            </a:r>
            <a:r>
              <a:rPr sz="2180" i="1" spc="-99" dirty="0">
                <a:latin typeface="Arial"/>
                <a:cs typeface="Arial"/>
              </a:rPr>
              <a:t>stand</a:t>
            </a:r>
            <a:r>
              <a:rPr sz="2180" i="1" spc="-89" dirty="0">
                <a:latin typeface="Arial"/>
                <a:cs typeface="Arial"/>
              </a:rPr>
              <a:t> </a:t>
            </a:r>
            <a:r>
              <a:rPr sz="2180" i="1" spc="-139" dirty="0">
                <a:latin typeface="Arial"/>
                <a:cs typeface="Arial"/>
              </a:rPr>
              <a:t>alone</a:t>
            </a:r>
            <a:r>
              <a:rPr sz="2180" i="1" spc="-129" dirty="0">
                <a:latin typeface="Arial"/>
                <a:cs typeface="Arial"/>
              </a:rPr>
              <a:t> </a:t>
            </a:r>
            <a:r>
              <a:rPr sz="2180" i="1" spc="-50" dirty="0">
                <a:latin typeface="Arial"/>
                <a:cs typeface="Arial"/>
              </a:rPr>
              <a:t>script</a:t>
            </a:r>
            <a:r>
              <a:rPr sz="2180" spc="-50" dirty="0">
                <a:latin typeface="Tahoma"/>
                <a:cs typeface="Tahoma"/>
              </a:rPr>
              <a:t>.</a:t>
            </a:r>
            <a:r>
              <a:rPr sz="2180" spc="-4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On </a:t>
            </a:r>
            <a:r>
              <a:rPr sz="2180" spc="-109" dirty="0">
                <a:latin typeface="Tahoma"/>
                <a:cs typeface="Tahoma"/>
              </a:rPr>
              <a:t>a </a:t>
            </a:r>
            <a:r>
              <a:rPr sz="2180" spc="-40" dirty="0">
                <a:latin typeface="Tahoma"/>
                <a:cs typeface="Tahoma"/>
              </a:rPr>
              <a:t>Unix </a:t>
            </a:r>
            <a:r>
              <a:rPr sz="2180" spc="238" dirty="0">
                <a:latin typeface="Tahoma"/>
                <a:cs typeface="Tahoma"/>
              </a:rPr>
              <a:t>/ </a:t>
            </a:r>
            <a:r>
              <a:rPr sz="2180" spc="-50" dirty="0">
                <a:latin typeface="Tahoma"/>
                <a:cs typeface="Tahoma"/>
              </a:rPr>
              <a:t>Linux </a:t>
            </a:r>
            <a:r>
              <a:rPr sz="2180" spc="-4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machine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you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can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create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i="1" spc="-50" dirty="0">
                <a:latin typeface="Arial"/>
                <a:cs typeface="Arial"/>
              </a:rPr>
              <a:t>script</a:t>
            </a:r>
            <a:r>
              <a:rPr sz="2180" i="1" spc="277" dirty="0">
                <a:latin typeface="Arial"/>
                <a:cs typeface="Arial"/>
              </a:rPr>
              <a:t> </a:t>
            </a:r>
            <a:r>
              <a:rPr sz="2180" spc="-69" dirty="0">
                <a:latin typeface="Tahoma"/>
                <a:cs typeface="Tahoma"/>
              </a:rPr>
              <a:t>called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lang="en-US" sz="2180" spc="79" dirty="0">
                <a:latin typeface="Palatino Linotype"/>
                <a:cs typeface="Tahoma"/>
              </a:rPr>
              <a:t>h</a:t>
            </a:r>
            <a:r>
              <a:rPr sz="2180" spc="79" dirty="0">
                <a:latin typeface="Palatino Linotype"/>
                <a:cs typeface="Palatino Linotype"/>
              </a:rPr>
              <a:t>ello.py</a:t>
            </a:r>
            <a:r>
              <a:rPr sz="2180" spc="178" dirty="0">
                <a:latin typeface="Palatino Linotype"/>
                <a:cs typeface="Palatino Linotype"/>
              </a:rPr>
              <a:t> </a:t>
            </a:r>
            <a:r>
              <a:rPr sz="2180" spc="-59" dirty="0">
                <a:latin typeface="Tahoma"/>
                <a:cs typeface="Tahoma"/>
              </a:rPr>
              <a:t>containing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 </a:t>
            </a:r>
            <a:r>
              <a:rPr sz="2180" spc="-644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first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line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below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(assuming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20" dirty="0">
                <a:latin typeface="Tahoma"/>
                <a:cs typeface="Tahoma"/>
              </a:rPr>
              <a:t>that’s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where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your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Python </a:t>
            </a:r>
            <a:r>
              <a:rPr sz="2180" spc="-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implementation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lives):</a:t>
            </a:r>
            <a:endParaRPr sz="218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7345" y="4343492"/>
            <a:ext cx="7865937" cy="1068495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41526" rIns="0" bIns="0" rtlCol="0">
            <a:spAutoFit/>
          </a:bodyPr>
          <a:lstStyle/>
          <a:p>
            <a:pPr marL="94378">
              <a:spcBef>
                <a:spcPts val="327"/>
              </a:spcBef>
            </a:pPr>
            <a:r>
              <a:rPr sz="2180" spc="347" dirty="0">
                <a:solidFill>
                  <a:srgbClr val="FF0000"/>
                </a:solidFill>
                <a:latin typeface="Palatino Linotype"/>
                <a:cs typeface="Palatino Linotype"/>
              </a:rPr>
              <a:t>#</a:t>
            </a:r>
            <a:r>
              <a:rPr sz="2180" spc="674" dirty="0">
                <a:solidFill>
                  <a:srgbClr val="FF0000"/>
                </a:solidFill>
                <a:latin typeface="Palatino Linotype"/>
                <a:cs typeface="Palatino Linotype"/>
              </a:rPr>
              <a:t>!</a:t>
            </a:r>
            <a:r>
              <a:rPr sz="2180" spc="436" dirty="0">
                <a:solidFill>
                  <a:srgbClr val="FF0000"/>
                </a:solidFill>
                <a:latin typeface="Palatino Linotype"/>
                <a:cs typeface="Palatino Linotype"/>
              </a:rPr>
              <a:t>/</a:t>
            </a:r>
            <a:r>
              <a:rPr sz="2180" spc="-218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674" dirty="0">
                <a:solidFill>
                  <a:srgbClr val="FF0000"/>
                </a:solidFill>
                <a:latin typeface="Palatino Linotype"/>
                <a:cs typeface="Palatino Linotype"/>
              </a:rPr>
              <a:t>l</a:t>
            </a:r>
            <a:r>
              <a:rPr sz="2180" spc="-10" dirty="0">
                <a:solidFill>
                  <a:srgbClr val="FF0000"/>
                </a:solidFill>
                <a:latin typeface="Palatino Linotype"/>
                <a:cs typeface="Palatino Linotype"/>
              </a:rPr>
              <a:t>u</a:t>
            </a:r>
            <a:r>
              <a:rPr sz="2180" spc="386" dirty="0">
                <a:solidFill>
                  <a:srgbClr val="FF0000"/>
                </a:solidFill>
                <a:latin typeface="Palatino Linotype"/>
                <a:cs typeface="Palatino Linotype"/>
              </a:rPr>
              <a:t>s</a:t>
            </a:r>
            <a:r>
              <a:rPr sz="2180" spc="555" dirty="0">
                <a:solidFill>
                  <a:srgbClr val="FF0000"/>
                </a:solidFill>
                <a:latin typeface="Palatino Linotype"/>
                <a:cs typeface="Palatino Linotype"/>
              </a:rPr>
              <a:t>r</a:t>
            </a:r>
            <a:r>
              <a:rPr sz="2180" spc="436" dirty="0">
                <a:solidFill>
                  <a:srgbClr val="FF0000"/>
                </a:solidFill>
                <a:latin typeface="Palatino Linotype"/>
                <a:cs typeface="Palatino Linotype"/>
              </a:rPr>
              <a:t>/</a:t>
            </a:r>
            <a:r>
              <a:rPr sz="2180" spc="-268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89" dirty="0">
                <a:solidFill>
                  <a:srgbClr val="FF0000"/>
                </a:solidFill>
                <a:latin typeface="Palatino Linotype"/>
                <a:cs typeface="Palatino Linotype"/>
              </a:rPr>
              <a:t>b</a:t>
            </a:r>
            <a:r>
              <a:rPr sz="2180" spc="664" dirty="0">
                <a:solidFill>
                  <a:srgbClr val="FF0000"/>
                </a:solidFill>
                <a:latin typeface="Palatino Linotype"/>
                <a:cs typeface="Palatino Linotype"/>
              </a:rPr>
              <a:t>i</a:t>
            </a:r>
            <a:r>
              <a:rPr sz="2180" spc="-139" dirty="0">
                <a:solidFill>
                  <a:srgbClr val="FF0000"/>
                </a:solidFill>
                <a:latin typeface="Palatino Linotype"/>
                <a:cs typeface="Palatino Linotype"/>
              </a:rPr>
              <a:t>n</a:t>
            </a:r>
            <a:r>
              <a:rPr sz="2180" spc="-268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436" dirty="0">
                <a:solidFill>
                  <a:srgbClr val="FF0000"/>
                </a:solidFill>
                <a:latin typeface="Palatino Linotype"/>
                <a:cs typeface="Palatino Linotype"/>
              </a:rPr>
              <a:t>/</a:t>
            </a:r>
            <a:r>
              <a:rPr sz="2180" spc="-238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20" dirty="0">
                <a:solidFill>
                  <a:srgbClr val="FF0000"/>
                </a:solidFill>
                <a:latin typeface="Palatino Linotype"/>
                <a:cs typeface="Palatino Linotype"/>
              </a:rPr>
              <a:t>p</a:t>
            </a:r>
            <a:r>
              <a:rPr sz="2180" spc="119" dirty="0">
                <a:solidFill>
                  <a:srgbClr val="FF0000"/>
                </a:solidFill>
                <a:latin typeface="Palatino Linotype"/>
                <a:cs typeface="Palatino Linotype"/>
              </a:rPr>
              <a:t>y</a:t>
            </a:r>
            <a:r>
              <a:rPr sz="2180" spc="614" dirty="0">
                <a:solidFill>
                  <a:srgbClr val="FF0000"/>
                </a:solidFill>
                <a:latin typeface="Palatino Linotype"/>
                <a:cs typeface="Palatino Linotype"/>
              </a:rPr>
              <a:t>t</a:t>
            </a:r>
            <a:r>
              <a:rPr sz="2180" spc="59" dirty="0">
                <a:solidFill>
                  <a:srgbClr val="FF0000"/>
                </a:solidFill>
                <a:latin typeface="Palatino Linotype"/>
                <a:cs typeface="Palatino Linotype"/>
              </a:rPr>
              <a:t>h</a:t>
            </a:r>
            <a:r>
              <a:rPr sz="2180" spc="139" dirty="0">
                <a:solidFill>
                  <a:srgbClr val="FF0000"/>
                </a:solidFill>
                <a:latin typeface="Palatino Linotype"/>
                <a:cs typeface="Palatino Linotype"/>
              </a:rPr>
              <a:t>o</a:t>
            </a:r>
            <a:r>
              <a:rPr sz="2180" spc="-139" dirty="0">
                <a:solidFill>
                  <a:srgbClr val="FF0000"/>
                </a:solidFill>
                <a:latin typeface="Palatino Linotype"/>
                <a:cs typeface="Palatino Linotype"/>
              </a:rPr>
              <a:t>n</a:t>
            </a:r>
            <a:r>
              <a:rPr sz="2180" spc="-347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40" dirty="0">
                <a:solidFill>
                  <a:srgbClr val="FF0000"/>
                </a:solidFill>
                <a:latin typeface="Palatino Linotype"/>
                <a:cs typeface="Palatino Linotype"/>
              </a:rPr>
              <a:t>3</a:t>
            </a:r>
            <a:endParaRPr sz="2180" dirty="0">
              <a:latin typeface="Palatino Linotype"/>
              <a:cs typeface="Palatino Linotype"/>
            </a:endParaRPr>
          </a:p>
          <a:p>
            <a:pPr marL="103185" marR="692109" indent="-10067">
              <a:lnSpc>
                <a:spcPct val="102600"/>
              </a:lnSpc>
            </a:pPr>
            <a:r>
              <a:rPr sz="2180" spc="89" dirty="0">
                <a:solidFill>
                  <a:srgbClr val="FF0000"/>
                </a:solidFill>
                <a:latin typeface="Palatino Linotype"/>
                <a:cs typeface="Palatino Linotype"/>
              </a:rPr>
              <a:t>#  </a:t>
            </a:r>
            <a:r>
              <a:rPr sz="2180" spc="1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lang="en-US" sz="2180" spc="-40" dirty="0">
                <a:solidFill>
                  <a:srgbClr val="FF0000"/>
                </a:solidFill>
                <a:latin typeface="Palatino Linotype"/>
                <a:cs typeface="Palatino Linotype"/>
              </a:rPr>
              <a:t>The line above may vary based on your system</a:t>
            </a:r>
          </a:p>
          <a:p>
            <a:pPr marL="103185" marR="692109" indent="-10067">
              <a:lnSpc>
                <a:spcPct val="102600"/>
              </a:lnSpc>
            </a:pPr>
            <a:r>
              <a:rPr sz="2180" spc="10" dirty="0">
                <a:solidFill>
                  <a:srgbClr val="0000FF"/>
                </a:solidFill>
                <a:latin typeface="Palatino Linotype"/>
                <a:cs typeface="Palatino Linotype"/>
              </a:rPr>
              <a:t>p</a:t>
            </a:r>
            <a:r>
              <a:rPr sz="2180" spc="446" dirty="0">
                <a:solidFill>
                  <a:srgbClr val="0000FF"/>
                </a:solidFill>
                <a:latin typeface="Palatino Linotype"/>
                <a:cs typeface="Palatino Linotype"/>
              </a:rPr>
              <a:t>r</a:t>
            </a:r>
            <a:r>
              <a:rPr sz="2180" spc="684" dirty="0">
                <a:solidFill>
                  <a:srgbClr val="0000FF"/>
                </a:solidFill>
                <a:latin typeface="Palatino Linotype"/>
                <a:cs typeface="Palatino Linotype"/>
              </a:rPr>
              <a:t>i</a:t>
            </a:r>
            <a:r>
              <a:rPr sz="2180" spc="40" dirty="0">
                <a:solidFill>
                  <a:srgbClr val="0000FF"/>
                </a:solidFill>
                <a:latin typeface="Palatino Linotype"/>
                <a:cs typeface="Palatino Linotype"/>
              </a:rPr>
              <a:t>n</a:t>
            </a:r>
            <a:r>
              <a:rPr sz="2180" spc="416" dirty="0">
                <a:solidFill>
                  <a:srgbClr val="0000FF"/>
                </a:solidFill>
                <a:latin typeface="Palatino Linotype"/>
                <a:cs typeface="Palatino Linotype"/>
              </a:rPr>
              <a:t>t</a:t>
            </a:r>
            <a:r>
              <a:rPr lang="en-US" sz="2180" dirty="0">
                <a:latin typeface="Palatino Linotype"/>
                <a:cs typeface="Palatino Linotype"/>
              </a:rPr>
              <a:t>('Hello World!')</a:t>
            </a:r>
            <a:endParaRPr sz="2180" dirty="0">
              <a:latin typeface="Palatino Linotype"/>
              <a:cs typeface="Palatino Linotype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79" y="0"/>
            <a:ext cx="5448650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119" dirty="0"/>
              <a:t>Some</a:t>
            </a:r>
            <a:r>
              <a:rPr spc="20" dirty="0"/>
              <a:t> </a:t>
            </a:r>
            <a:r>
              <a:rPr spc="-69" dirty="0"/>
              <a:t>Thoughts</a:t>
            </a:r>
            <a:r>
              <a:rPr spc="30" dirty="0"/>
              <a:t> </a:t>
            </a:r>
            <a:r>
              <a:rPr spc="-69" dirty="0"/>
              <a:t>about</a:t>
            </a:r>
            <a:r>
              <a:rPr spc="30" dirty="0"/>
              <a:t> </a:t>
            </a:r>
            <a:r>
              <a:rPr spc="-79" dirty="0"/>
              <a:t>Programming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92411" y="698380"/>
            <a:ext cx="7649501" cy="4979439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99"/>
              </a:lnSpc>
              <a:spcBef>
                <a:spcPts val="2804"/>
              </a:spcBef>
            </a:pPr>
            <a:r>
              <a:rPr lang="en-US" sz="2180" spc="10" dirty="0">
                <a:latin typeface="Tahoma"/>
                <a:cs typeface="Tahoma"/>
              </a:rPr>
              <a:t>“</a:t>
            </a:r>
            <a:r>
              <a:rPr sz="2180" spc="10" dirty="0">
                <a:latin typeface="Tahoma"/>
                <a:cs typeface="Tahoma"/>
              </a:rPr>
              <a:t>The </a:t>
            </a:r>
            <a:r>
              <a:rPr sz="2180" spc="-69" dirty="0">
                <a:latin typeface="Tahoma"/>
                <a:cs typeface="Tahoma"/>
              </a:rPr>
              <a:t>only </a:t>
            </a:r>
            <a:r>
              <a:rPr sz="2180" spc="-159" dirty="0">
                <a:latin typeface="Tahoma"/>
                <a:cs typeface="Tahoma"/>
              </a:rPr>
              <a:t>way</a:t>
            </a:r>
            <a:r>
              <a:rPr sz="2180" spc="-149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to </a:t>
            </a:r>
            <a:r>
              <a:rPr sz="2180" spc="-109" dirty="0">
                <a:latin typeface="Tahoma"/>
                <a:cs typeface="Tahoma"/>
              </a:rPr>
              <a:t>learn a </a:t>
            </a:r>
            <a:r>
              <a:rPr sz="2180" spc="-159" dirty="0">
                <a:latin typeface="Tahoma"/>
                <a:cs typeface="Tahoma"/>
              </a:rPr>
              <a:t>new</a:t>
            </a:r>
            <a:r>
              <a:rPr sz="2180" spc="-149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programming language </a:t>
            </a:r>
            <a:r>
              <a:rPr sz="2180" spc="-69" dirty="0">
                <a:latin typeface="Tahoma"/>
                <a:cs typeface="Tahoma"/>
              </a:rPr>
              <a:t>is </a:t>
            </a:r>
            <a:r>
              <a:rPr sz="2180" spc="-129" dirty="0">
                <a:latin typeface="Tahoma"/>
                <a:cs typeface="Tahoma"/>
              </a:rPr>
              <a:t>by</a:t>
            </a:r>
            <a:r>
              <a:rPr sz="2180" spc="-119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writing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programs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in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it.</a:t>
            </a:r>
            <a:r>
              <a:rPr lang="en-US" sz="2180" spc="-50" dirty="0">
                <a:latin typeface="Tahoma"/>
                <a:cs typeface="Tahoma"/>
              </a:rPr>
              <a:t>”</a:t>
            </a:r>
            <a:r>
              <a:rPr sz="2180" spc="277" dirty="0">
                <a:latin typeface="Tahoma"/>
                <a:cs typeface="Tahoma"/>
              </a:rPr>
              <a:t> </a:t>
            </a:r>
            <a:r>
              <a:rPr sz="2180" spc="-10" dirty="0">
                <a:latin typeface="Tahoma"/>
                <a:cs typeface="Tahoma"/>
              </a:rPr>
              <a:t>–B.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Kernighan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10" dirty="0">
                <a:latin typeface="Tahoma"/>
                <a:cs typeface="Tahoma"/>
              </a:rPr>
              <a:t>D.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Ritchie</a:t>
            </a:r>
            <a:endParaRPr sz="2180" dirty="0">
              <a:latin typeface="Tahoma"/>
              <a:cs typeface="Tahoma"/>
            </a:endParaRPr>
          </a:p>
          <a:p>
            <a:pPr marL="25168" marR="45302">
              <a:lnSpc>
                <a:spcPct val="102600"/>
              </a:lnSpc>
              <a:spcBef>
                <a:spcPts val="2814"/>
              </a:spcBef>
            </a:pPr>
            <a:r>
              <a:rPr lang="en-US" sz="2180" spc="-59" dirty="0">
                <a:latin typeface="Tahoma"/>
                <a:cs typeface="Tahoma"/>
              </a:rPr>
              <a:t>"</a:t>
            </a:r>
            <a:r>
              <a:rPr sz="2180" spc="-59" dirty="0">
                <a:latin typeface="Tahoma"/>
                <a:cs typeface="Tahoma"/>
              </a:rPr>
              <a:t>Computers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are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good</a:t>
            </a:r>
            <a:r>
              <a:rPr sz="2180" spc="59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at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following</a:t>
            </a:r>
            <a:r>
              <a:rPr sz="2180" spc="59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instructions,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but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not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at</a:t>
            </a:r>
            <a:r>
              <a:rPr sz="2180" spc="59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reading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your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mind.</a:t>
            </a:r>
            <a:r>
              <a:rPr lang="en-US" sz="2180" spc="-89" dirty="0">
                <a:latin typeface="Tahoma"/>
                <a:cs typeface="Tahoma"/>
              </a:rPr>
              <a:t>"</a:t>
            </a:r>
            <a:r>
              <a:rPr sz="2180" spc="277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–D.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" dirty="0">
                <a:latin typeface="Tahoma"/>
                <a:cs typeface="Tahoma"/>
              </a:rPr>
              <a:t>Knuth</a:t>
            </a:r>
            <a:endParaRPr lang="en-US" sz="2180" spc="-10" dirty="0">
              <a:latin typeface="Tahoma"/>
              <a:cs typeface="Tahoma"/>
            </a:endParaRPr>
          </a:p>
          <a:p>
            <a:pPr marL="25168" marR="45302">
              <a:lnSpc>
                <a:spcPct val="102600"/>
              </a:lnSpc>
              <a:spcBef>
                <a:spcPts val="2814"/>
              </a:spcBef>
            </a:pPr>
            <a:r>
              <a:rPr lang="en-US" sz="2180" spc="-10" dirty="0">
                <a:latin typeface="Tahoma"/>
                <a:cs typeface="Tahoma"/>
              </a:rPr>
              <a:t>"Programming is not a spectator sport." - Bill Young</a:t>
            </a:r>
            <a:endParaRPr sz="218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378" dirty="0">
              <a:latin typeface="Tahoma"/>
              <a:cs typeface="Tahoma"/>
            </a:endParaRPr>
          </a:p>
          <a:p>
            <a:pPr marL="25168">
              <a:spcBef>
                <a:spcPts val="10"/>
              </a:spcBef>
            </a:pPr>
            <a:r>
              <a:rPr sz="2180" b="1" spc="-79" dirty="0">
                <a:latin typeface="Arial"/>
                <a:cs typeface="Arial"/>
              </a:rPr>
              <a:t>Program:</a:t>
            </a:r>
            <a:endParaRPr sz="2180" dirty="0">
              <a:latin typeface="Arial"/>
              <a:cs typeface="Arial"/>
            </a:endParaRPr>
          </a:p>
          <a:p>
            <a:pPr marL="573821" marR="449241">
              <a:lnSpc>
                <a:spcPct val="102699"/>
              </a:lnSpc>
              <a:spcBef>
                <a:spcPts val="614"/>
              </a:spcBef>
            </a:pPr>
            <a:r>
              <a:rPr sz="2180" i="1" spc="-59" dirty="0">
                <a:latin typeface="Arial"/>
                <a:cs typeface="Arial"/>
              </a:rPr>
              <a:t>n.</a:t>
            </a:r>
            <a:r>
              <a:rPr sz="2180" i="1" spc="404" dirty="0">
                <a:latin typeface="Arial"/>
                <a:cs typeface="Arial"/>
              </a:rPr>
              <a:t> </a:t>
            </a:r>
            <a:r>
              <a:rPr sz="2180" i="1" spc="-20" dirty="0">
                <a:latin typeface="Arial"/>
                <a:cs typeface="Arial"/>
              </a:rPr>
              <a:t>A</a:t>
            </a:r>
            <a:r>
              <a:rPr sz="2180" i="1" spc="129" dirty="0">
                <a:latin typeface="Arial"/>
                <a:cs typeface="Arial"/>
              </a:rPr>
              <a:t> </a:t>
            </a:r>
            <a:r>
              <a:rPr sz="2180" i="1" spc="-109" dirty="0">
                <a:latin typeface="Arial"/>
                <a:cs typeface="Arial"/>
              </a:rPr>
              <a:t>magic</a:t>
            </a:r>
            <a:r>
              <a:rPr sz="2180" i="1" spc="129" dirty="0">
                <a:latin typeface="Arial"/>
                <a:cs typeface="Arial"/>
              </a:rPr>
              <a:t> </a:t>
            </a:r>
            <a:r>
              <a:rPr sz="2180" i="1" spc="-99" dirty="0">
                <a:latin typeface="Arial"/>
                <a:cs typeface="Arial"/>
              </a:rPr>
              <a:t>spell</a:t>
            </a:r>
            <a:r>
              <a:rPr sz="2180" i="1" spc="129" dirty="0">
                <a:latin typeface="Arial"/>
                <a:cs typeface="Arial"/>
              </a:rPr>
              <a:t> </a:t>
            </a:r>
            <a:r>
              <a:rPr sz="2180" i="1" spc="-99" dirty="0">
                <a:latin typeface="Arial"/>
                <a:cs typeface="Arial"/>
              </a:rPr>
              <a:t>cast</a:t>
            </a:r>
            <a:r>
              <a:rPr sz="2180" i="1" spc="139" dirty="0">
                <a:latin typeface="Arial"/>
                <a:cs typeface="Arial"/>
              </a:rPr>
              <a:t> </a:t>
            </a:r>
            <a:r>
              <a:rPr sz="2180" i="1" spc="-119" dirty="0">
                <a:latin typeface="Arial"/>
                <a:cs typeface="Arial"/>
              </a:rPr>
              <a:t>over</a:t>
            </a:r>
            <a:r>
              <a:rPr sz="2180" i="1" spc="129" dirty="0">
                <a:latin typeface="Arial"/>
                <a:cs typeface="Arial"/>
              </a:rPr>
              <a:t> </a:t>
            </a:r>
            <a:r>
              <a:rPr sz="2180" i="1" spc="-178" dirty="0">
                <a:latin typeface="Arial"/>
                <a:cs typeface="Arial"/>
              </a:rPr>
              <a:t>a</a:t>
            </a:r>
            <a:r>
              <a:rPr sz="2180" i="1" spc="129" dirty="0">
                <a:latin typeface="Arial"/>
                <a:cs typeface="Arial"/>
              </a:rPr>
              <a:t> </a:t>
            </a:r>
            <a:r>
              <a:rPr sz="2180" i="1" spc="-79" dirty="0">
                <a:latin typeface="Arial"/>
                <a:cs typeface="Arial"/>
              </a:rPr>
              <a:t>computer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spc="-79" dirty="0">
                <a:latin typeface="Arial"/>
                <a:cs typeface="Arial"/>
              </a:rPr>
              <a:t>allowing</a:t>
            </a:r>
            <a:r>
              <a:rPr sz="2180" i="1" spc="139" dirty="0">
                <a:latin typeface="Arial"/>
                <a:cs typeface="Arial"/>
              </a:rPr>
              <a:t> </a:t>
            </a:r>
            <a:r>
              <a:rPr sz="2180" i="1" spc="89" dirty="0">
                <a:latin typeface="Arial"/>
                <a:cs typeface="Arial"/>
              </a:rPr>
              <a:t>it</a:t>
            </a:r>
            <a:r>
              <a:rPr sz="2180" i="1" spc="129" dirty="0">
                <a:latin typeface="Arial"/>
                <a:cs typeface="Arial"/>
              </a:rPr>
              <a:t> </a:t>
            </a:r>
            <a:r>
              <a:rPr sz="2180" i="1" spc="20" dirty="0">
                <a:latin typeface="Arial"/>
                <a:cs typeface="Arial"/>
              </a:rPr>
              <a:t>to</a:t>
            </a:r>
            <a:r>
              <a:rPr sz="2180" i="1" spc="129" dirty="0">
                <a:latin typeface="Arial"/>
                <a:cs typeface="Arial"/>
              </a:rPr>
              <a:t> </a:t>
            </a:r>
            <a:r>
              <a:rPr sz="2180" i="1" spc="-10" dirty="0">
                <a:latin typeface="Arial"/>
                <a:cs typeface="Arial"/>
              </a:rPr>
              <a:t>turn </a:t>
            </a:r>
            <a:r>
              <a:rPr sz="2180" i="1" spc="-575" dirty="0">
                <a:latin typeface="Arial"/>
                <a:cs typeface="Arial"/>
              </a:rPr>
              <a:t> </a:t>
            </a:r>
            <a:r>
              <a:rPr sz="2180" i="1" spc="-129" dirty="0">
                <a:latin typeface="Arial"/>
                <a:cs typeface="Arial"/>
              </a:rPr>
              <a:t>one’s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30" dirty="0">
                <a:latin typeface="Arial"/>
                <a:cs typeface="Arial"/>
              </a:rPr>
              <a:t>input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20" dirty="0">
                <a:latin typeface="Arial"/>
                <a:cs typeface="Arial"/>
              </a:rPr>
              <a:t>into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89" dirty="0">
                <a:latin typeface="Arial"/>
                <a:cs typeface="Arial"/>
              </a:rPr>
              <a:t>error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198" dirty="0">
                <a:latin typeface="Arial"/>
                <a:cs typeface="Arial"/>
              </a:rPr>
              <a:t>messages.</a:t>
            </a:r>
            <a:endParaRPr sz="2180" dirty="0">
              <a:latin typeface="Arial"/>
              <a:cs typeface="Arial"/>
            </a:endParaRPr>
          </a:p>
          <a:p>
            <a:pPr marL="573821" marR="451758">
              <a:lnSpc>
                <a:spcPct val="102600"/>
              </a:lnSpc>
              <a:spcBef>
                <a:spcPts val="2814"/>
              </a:spcBef>
            </a:pPr>
            <a:r>
              <a:rPr sz="2180" i="1" spc="59" dirty="0">
                <a:latin typeface="Arial"/>
                <a:cs typeface="Arial"/>
              </a:rPr>
              <a:t>tr.</a:t>
            </a:r>
            <a:r>
              <a:rPr sz="2180" i="1" spc="287" dirty="0">
                <a:latin typeface="Arial"/>
                <a:cs typeface="Arial"/>
              </a:rPr>
              <a:t> </a:t>
            </a:r>
            <a:r>
              <a:rPr sz="2180" i="1" spc="-50" dirty="0">
                <a:latin typeface="Arial"/>
                <a:cs typeface="Arial"/>
              </a:rPr>
              <a:t>v.</a:t>
            </a:r>
            <a:r>
              <a:rPr sz="2180" i="1" spc="287" dirty="0">
                <a:latin typeface="Arial"/>
                <a:cs typeface="Arial"/>
              </a:rPr>
              <a:t> </a:t>
            </a:r>
            <a:r>
              <a:rPr sz="2180" i="1" spc="-99" dirty="0">
                <a:latin typeface="Arial"/>
                <a:cs typeface="Arial"/>
              </a:rPr>
              <a:t>To</a:t>
            </a:r>
            <a:r>
              <a:rPr sz="2180" i="1" spc="-89" dirty="0">
                <a:latin typeface="Arial"/>
                <a:cs typeface="Arial"/>
              </a:rPr>
              <a:t> </a:t>
            </a:r>
            <a:r>
              <a:rPr sz="2180" i="1" spc="-178" dirty="0">
                <a:latin typeface="Arial"/>
                <a:cs typeface="Arial"/>
              </a:rPr>
              <a:t>engage</a:t>
            </a:r>
            <a:r>
              <a:rPr sz="2180" i="1" spc="-79" dirty="0">
                <a:latin typeface="Arial"/>
                <a:cs typeface="Arial"/>
              </a:rPr>
              <a:t> </a:t>
            </a:r>
            <a:r>
              <a:rPr sz="2180" i="1" spc="-40" dirty="0">
                <a:latin typeface="Arial"/>
                <a:cs typeface="Arial"/>
              </a:rPr>
              <a:t>in</a:t>
            </a:r>
            <a:r>
              <a:rPr sz="2180" i="1" spc="-89" dirty="0">
                <a:latin typeface="Arial"/>
                <a:cs typeface="Arial"/>
              </a:rPr>
              <a:t> </a:t>
            </a:r>
            <a:r>
              <a:rPr sz="2180" i="1" spc="-178" dirty="0">
                <a:latin typeface="Arial"/>
                <a:cs typeface="Arial"/>
              </a:rPr>
              <a:t>a</a:t>
            </a:r>
            <a:r>
              <a:rPr sz="2180" i="1" spc="-89" dirty="0">
                <a:latin typeface="Arial"/>
                <a:cs typeface="Arial"/>
              </a:rPr>
              <a:t> </a:t>
            </a:r>
            <a:r>
              <a:rPr sz="2180" i="1" spc="-109" dirty="0">
                <a:latin typeface="Arial"/>
                <a:cs typeface="Arial"/>
              </a:rPr>
              <a:t>pastime</a:t>
            </a:r>
            <a:r>
              <a:rPr sz="2180" i="1" spc="-89" dirty="0">
                <a:latin typeface="Arial"/>
                <a:cs typeface="Arial"/>
              </a:rPr>
              <a:t> </a:t>
            </a:r>
            <a:r>
              <a:rPr sz="2180" i="1" spc="-79" dirty="0">
                <a:latin typeface="Arial"/>
                <a:cs typeface="Arial"/>
              </a:rPr>
              <a:t>similar </a:t>
            </a:r>
            <a:r>
              <a:rPr sz="2180" i="1" spc="20" dirty="0">
                <a:latin typeface="Arial"/>
                <a:cs typeface="Arial"/>
              </a:rPr>
              <a:t>to</a:t>
            </a:r>
            <a:r>
              <a:rPr sz="2180" i="1" spc="-89" dirty="0">
                <a:latin typeface="Arial"/>
                <a:cs typeface="Arial"/>
              </a:rPr>
              <a:t> </a:t>
            </a:r>
            <a:r>
              <a:rPr sz="2180" i="1" spc="-109" dirty="0">
                <a:latin typeface="Arial"/>
                <a:cs typeface="Arial"/>
              </a:rPr>
              <a:t>banging</a:t>
            </a:r>
            <a:r>
              <a:rPr sz="2180" i="1" spc="-89" dirty="0">
                <a:latin typeface="Arial"/>
                <a:cs typeface="Arial"/>
              </a:rPr>
              <a:t> </a:t>
            </a:r>
            <a:r>
              <a:rPr sz="2180" i="1" spc="-129" dirty="0">
                <a:latin typeface="Arial"/>
                <a:cs typeface="Arial"/>
              </a:rPr>
              <a:t>one’s</a:t>
            </a:r>
            <a:r>
              <a:rPr sz="2180" i="1" spc="-89" dirty="0">
                <a:latin typeface="Arial"/>
                <a:cs typeface="Arial"/>
              </a:rPr>
              <a:t> </a:t>
            </a:r>
            <a:r>
              <a:rPr sz="2180" i="1" spc="-168" dirty="0">
                <a:latin typeface="Arial"/>
                <a:cs typeface="Arial"/>
              </a:rPr>
              <a:t>head </a:t>
            </a:r>
            <a:r>
              <a:rPr sz="2180" i="1" spc="-575" dirty="0">
                <a:latin typeface="Arial"/>
                <a:cs typeface="Arial"/>
              </a:rPr>
              <a:t> </a:t>
            </a:r>
            <a:r>
              <a:rPr sz="2180" i="1" spc="-99" dirty="0">
                <a:latin typeface="Arial"/>
                <a:cs typeface="Arial"/>
              </a:rPr>
              <a:t>against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178" dirty="0">
                <a:latin typeface="Arial"/>
                <a:cs typeface="Arial"/>
              </a:rPr>
              <a:t>a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spc="-69" dirty="0">
                <a:latin typeface="Arial"/>
                <a:cs typeface="Arial"/>
              </a:rPr>
              <a:t>wall,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20" dirty="0">
                <a:latin typeface="Arial"/>
                <a:cs typeface="Arial"/>
              </a:rPr>
              <a:t>but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dirty="0">
                <a:latin typeface="Arial"/>
                <a:cs typeface="Arial"/>
              </a:rPr>
              <a:t>with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129" dirty="0">
                <a:latin typeface="Arial"/>
                <a:cs typeface="Arial"/>
              </a:rPr>
              <a:t>fewer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spc="-69" dirty="0">
                <a:latin typeface="Arial"/>
                <a:cs typeface="Arial"/>
              </a:rPr>
              <a:t>opportunities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50" dirty="0">
                <a:latin typeface="Arial"/>
                <a:cs typeface="Arial"/>
              </a:rPr>
              <a:t>for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spc="-119" dirty="0">
                <a:latin typeface="Arial"/>
                <a:cs typeface="Arial"/>
              </a:rPr>
              <a:t>reward.</a:t>
            </a:r>
            <a:endParaRPr sz="218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80" y="0"/>
            <a:ext cx="3700803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69" dirty="0"/>
              <a:t>Program</a:t>
            </a:r>
            <a:r>
              <a:rPr spc="-30" dirty="0"/>
              <a:t> </a:t>
            </a:r>
            <a:r>
              <a:rPr spc="-59" dirty="0"/>
              <a:t>Documentation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0077" y="1879370"/>
            <a:ext cx="129332" cy="12933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00077" y="2977581"/>
            <a:ext cx="129332" cy="12933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91050" y="650483"/>
            <a:ext cx="7757719" cy="2586669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180" b="1" spc="-59" dirty="0">
                <a:latin typeface="Arial"/>
                <a:cs typeface="Arial"/>
              </a:rPr>
              <a:t>Documentation</a:t>
            </a:r>
            <a:r>
              <a:rPr sz="2180" b="1" spc="89" dirty="0">
                <a:latin typeface="Arial"/>
                <a:cs typeface="Arial"/>
              </a:rPr>
              <a:t> </a:t>
            </a:r>
            <a:r>
              <a:rPr sz="2180" spc="-119" dirty="0">
                <a:latin typeface="Tahoma"/>
                <a:cs typeface="Tahoma"/>
              </a:rPr>
              <a:t>refers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to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comments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included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within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source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code </a:t>
            </a:r>
            <a:r>
              <a:rPr sz="2180" spc="-644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file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that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explain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what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code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does.</a:t>
            </a:r>
            <a:endParaRPr sz="2180" dirty="0">
              <a:latin typeface="Tahoma"/>
              <a:cs typeface="Tahoma"/>
            </a:endParaRPr>
          </a:p>
          <a:p>
            <a:pPr marL="573821" marR="10067">
              <a:lnSpc>
                <a:spcPct val="102600"/>
              </a:lnSpc>
              <a:spcBef>
                <a:spcPts val="595"/>
              </a:spcBef>
            </a:pPr>
            <a:r>
              <a:rPr sz="2180" spc="-119" dirty="0">
                <a:latin typeface="Tahoma"/>
                <a:cs typeface="Tahoma"/>
              </a:rPr>
              <a:t>Include</a:t>
            </a:r>
            <a:r>
              <a:rPr sz="218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b="1" spc="-59" dirty="0">
                <a:latin typeface="Arial"/>
                <a:cs typeface="Arial"/>
              </a:rPr>
              <a:t>file</a:t>
            </a:r>
            <a:r>
              <a:rPr sz="2180" b="1" spc="159" dirty="0">
                <a:latin typeface="Arial"/>
                <a:cs typeface="Arial"/>
              </a:rPr>
              <a:t> </a:t>
            </a:r>
            <a:r>
              <a:rPr sz="2180" b="1" spc="-109" dirty="0">
                <a:latin typeface="Arial"/>
                <a:cs typeface="Arial"/>
              </a:rPr>
              <a:t>header</a:t>
            </a:r>
            <a:r>
              <a:rPr sz="2180" spc="-109" dirty="0">
                <a:latin typeface="Tahoma"/>
                <a:cs typeface="Tahoma"/>
              </a:rPr>
              <a:t>:</a:t>
            </a:r>
            <a:r>
              <a:rPr sz="2180" spc="268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</a:t>
            </a:r>
            <a:r>
              <a:rPr sz="218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summary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at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beginning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of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each</a:t>
            </a:r>
            <a:r>
              <a:rPr sz="218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file </a:t>
            </a:r>
            <a:r>
              <a:rPr sz="2180" spc="-644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explaining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what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file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contains,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what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code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does,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 </a:t>
            </a:r>
            <a:r>
              <a:rPr sz="2180" spc="-99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what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key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feature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or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techniques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appear.</a:t>
            </a:r>
            <a:endParaRPr sz="2180" dirty="0">
              <a:latin typeface="Tahoma"/>
              <a:cs typeface="Tahoma"/>
            </a:endParaRPr>
          </a:p>
          <a:p>
            <a:pPr marL="573821" marR="835564">
              <a:lnSpc>
                <a:spcPct val="102600"/>
              </a:lnSpc>
              <a:spcBef>
                <a:spcPts val="595"/>
              </a:spcBef>
            </a:pPr>
            <a:r>
              <a:rPr sz="2180" spc="-69" dirty="0">
                <a:latin typeface="Tahoma"/>
                <a:cs typeface="Tahoma"/>
              </a:rPr>
              <a:t>You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lang="en-US" sz="2180" spc="-89" dirty="0">
                <a:latin typeface="Tahoma"/>
                <a:cs typeface="Tahoma"/>
              </a:rPr>
              <a:t>shall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always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include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your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name,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lang="en-US" sz="2180" spc="-89" dirty="0">
                <a:latin typeface="Tahoma"/>
                <a:cs typeface="Tahoma"/>
              </a:rPr>
              <a:t>email, </a:t>
            </a:r>
            <a:r>
              <a:rPr lang="en-US" sz="2180" spc="30" dirty="0">
                <a:latin typeface="Tahoma"/>
                <a:cs typeface="Tahoma"/>
              </a:rPr>
              <a:t>grader, </a:t>
            </a:r>
            <a:r>
              <a:rPr sz="2180" spc="-109" dirty="0">
                <a:latin typeface="Tahoma"/>
                <a:cs typeface="Tahoma"/>
              </a:rPr>
              <a:t>and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brief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description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of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program.</a:t>
            </a:r>
            <a:endParaRPr sz="2180" dirty="0">
              <a:latin typeface="Tahoma"/>
              <a:cs typeface="Tahom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30637" y="3280860"/>
            <a:ext cx="7735964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94378">
              <a:spcBef>
                <a:spcPts val="327"/>
              </a:spcBef>
            </a:pPr>
            <a:r>
              <a:rPr lang="en-US" sz="1800" b="1" dirty="0">
                <a:solidFill>
                  <a:srgbClr val="FF0000"/>
                </a:solidFill>
              </a:rPr>
              <a:t># File: &lt;NAME OF FILE&gt;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# Description: &lt;A DESCRIPTION OF YOUR PROGRAM&gt;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# Assignment Number: &lt;Assignment Number, 1 - 13&gt;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#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# Name: &lt;YOUR NAME&gt;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# EID:  &lt;YOUR EID&gt;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# Email: &lt;YOUR EMAIL&gt;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# Grader: &lt;YOUR GRADER'S NAME Carolyn OR Emma or Ahmad&gt;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#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# On my honor, &lt;YOUR NAME&gt;, this programming assignment is my own work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# and I have not provided this code to any other student.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80" y="0"/>
            <a:ext cx="3700803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69" dirty="0"/>
              <a:t>Program</a:t>
            </a:r>
            <a:r>
              <a:rPr spc="-30" dirty="0"/>
              <a:t> </a:t>
            </a:r>
            <a:r>
              <a:rPr spc="-59" dirty="0"/>
              <a:t>Documentation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0077" y="1687823"/>
            <a:ext cx="129332" cy="12933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74310" y="2063943"/>
            <a:ext cx="104215" cy="10421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74310" y="2665710"/>
            <a:ext cx="104215" cy="10421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74310" y="2966582"/>
            <a:ext cx="104215" cy="104215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xfrm>
            <a:off x="692411" y="1205975"/>
            <a:ext cx="7759178" cy="2258552"/>
          </a:xfrm>
          <a:prstGeom prst="rect">
            <a:avLst/>
          </a:prstGeom>
        </p:spPr>
        <p:txBody>
          <a:bodyPr vert="horz" wrap="square" lIns="0" tIns="317104" rIns="0" bIns="0" rtlCol="0">
            <a:spAutoFit/>
          </a:bodyPr>
          <a:lstStyle/>
          <a:p>
            <a:pPr marL="1122475" marR="972727" indent="-549912">
              <a:lnSpc>
                <a:spcPct val="106400"/>
              </a:lnSpc>
              <a:spcBef>
                <a:spcPts val="396"/>
              </a:spcBef>
            </a:pPr>
            <a:r>
              <a:rPr spc="-89" dirty="0"/>
              <a:t>Comments</a:t>
            </a:r>
            <a:r>
              <a:rPr spc="20" dirty="0"/>
              <a:t> </a:t>
            </a:r>
            <a:r>
              <a:rPr lang="en-US" spc="-89" dirty="0"/>
              <a:t>shall</a:t>
            </a:r>
            <a:r>
              <a:rPr spc="40" dirty="0"/>
              <a:t> </a:t>
            </a:r>
            <a:r>
              <a:rPr spc="-99" dirty="0"/>
              <a:t>also</a:t>
            </a:r>
            <a:r>
              <a:rPr spc="30" dirty="0"/>
              <a:t> </a:t>
            </a:r>
            <a:r>
              <a:rPr spc="-109" dirty="0"/>
              <a:t>be</a:t>
            </a:r>
            <a:r>
              <a:rPr spc="40" dirty="0"/>
              <a:t> </a:t>
            </a:r>
            <a:r>
              <a:rPr spc="-99" dirty="0"/>
              <a:t>interspersed</a:t>
            </a:r>
            <a:r>
              <a:rPr spc="30" dirty="0"/>
              <a:t> </a:t>
            </a:r>
            <a:r>
              <a:rPr spc="-50" dirty="0"/>
              <a:t>in</a:t>
            </a:r>
            <a:r>
              <a:rPr spc="30" dirty="0"/>
              <a:t> </a:t>
            </a:r>
            <a:r>
              <a:rPr spc="-109" dirty="0"/>
              <a:t>your</a:t>
            </a:r>
            <a:r>
              <a:rPr spc="40" dirty="0"/>
              <a:t> </a:t>
            </a:r>
            <a:r>
              <a:rPr spc="-119" dirty="0"/>
              <a:t>code: </a:t>
            </a:r>
            <a:r>
              <a:rPr spc="-109" dirty="0"/>
              <a:t> </a:t>
            </a:r>
            <a:r>
              <a:rPr sz="1982" spc="-79" dirty="0"/>
              <a:t>Before</a:t>
            </a:r>
            <a:r>
              <a:rPr sz="1982" spc="30" dirty="0"/>
              <a:t> </a:t>
            </a:r>
            <a:r>
              <a:rPr sz="1982" spc="-99" dirty="0"/>
              <a:t>each</a:t>
            </a:r>
            <a:r>
              <a:rPr sz="1982" spc="50" dirty="0"/>
              <a:t> </a:t>
            </a:r>
            <a:r>
              <a:rPr sz="1982" spc="-59" dirty="0"/>
              <a:t>function</a:t>
            </a:r>
            <a:r>
              <a:rPr sz="1982" spc="50" dirty="0"/>
              <a:t> </a:t>
            </a:r>
            <a:r>
              <a:rPr sz="1982" spc="-99" dirty="0"/>
              <a:t>or</a:t>
            </a:r>
            <a:r>
              <a:rPr sz="1982" spc="40" dirty="0"/>
              <a:t> </a:t>
            </a:r>
            <a:r>
              <a:rPr sz="1982" spc="-79" dirty="0"/>
              <a:t>class</a:t>
            </a:r>
            <a:r>
              <a:rPr sz="1982" spc="50" dirty="0"/>
              <a:t> </a:t>
            </a:r>
            <a:r>
              <a:rPr sz="1982" spc="-50" dirty="0"/>
              <a:t>definition</a:t>
            </a:r>
            <a:r>
              <a:rPr sz="1982" spc="50" dirty="0"/>
              <a:t> </a:t>
            </a:r>
            <a:r>
              <a:rPr sz="1982" spc="-59" dirty="0"/>
              <a:t>(i.e.,</a:t>
            </a:r>
            <a:r>
              <a:rPr sz="1982" spc="40" dirty="0"/>
              <a:t> </a:t>
            </a:r>
            <a:r>
              <a:rPr sz="1982" spc="-99" dirty="0"/>
              <a:t>program </a:t>
            </a:r>
            <a:r>
              <a:rPr sz="1982" spc="-585" dirty="0"/>
              <a:t> </a:t>
            </a:r>
            <a:r>
              <a:rPr sz="1982" spc="-69" dirty="0"/>
              <a:t>subdivision);</a:t>
            </a:r>
            <a:endParaRPr sz="1982" dirty="0"/>
          </a:p>
          <a:p>
            <a:pPr marL="1122475" marR="10067">
              <a:lnSpc>
                <a:spcPts val="2378"/>
              </a:lnSpc>
              <a:spcBef>
                <a:spcPts val="79"/>
              </a:spcBef>
            </a:pPr>
            <a:r>
              <a:rPr sz="1982" spc="-79" dirty="0"/>
              <a:t>Before</a:t>
            </a:r>
            <a:r>
              <a:rPr sz="1982" spc="30" dirty="0"/>
              <a:t> </a:t>
            </a:r>
            <a:r>
              <a:rPr sz="1982" spc="-99" dirty="0"/>
              <a:t>each</a:t>
            </a:r>
            <a:r>
              <a:rPr sz="1982" spc="40" dirty="0"/>
              <a:t> </a:t>
            </a:r>
            <a:r>
              <a:rPr sz="1982" spc="-89" dirty="0"/>
              <a:t>major</a:t>
            </a:r>
            <a:r>
              <a:rPr sz="1982" spc="40" dirty="0"/>
              <a:t> </a:t>
            </a:r>
            <a:r>
              <a:rPr sz="1982" spc="-89" dirty="0"/>
              <a:t>code</a:t>
            </a:r>
            <a:r>
              <a:rPr sz="1982" spc="30" dirty="0"/>
              <a:t> </a:t>
            </a:r>
            <a:r>
              <a:rPr sz="1982" spc="-40" dirty="0"/>
              <a:t>block</a:t>
            </a:r>
            <a:r>
              <a:rPr sz="1982" spc="30" dirty="0"/>
              <a:t> </a:t>
            </a:r>
            <a:r>
              <a:rPr sz="1982" spc="-20" dirty="0"/>
              <a:t>that</a:t>
            </a:r>
            <a:r>
              <a:rPr sz="1982" spc="40" dirty="0"/>
              <a:t> </a:t>
            </a:r>
            <a:r>
              <a:rPr sz="1982" spc="-89" dirty="0"/>
              <a:t>performs</a:t>
            </a:r>
            <a:r>
              <a:rPr sz="1982" spc="30" dirty="0"/>
              <a:t> </a:t>
            </a:r>
            <a:r>
              <a:rPr sz="1982" spc="-99" dirty="0"/>
              <a:t>a</a:t>
            </a:r>
            <a:r>
              <a:rPr sz="1982" spc="40" dirty="0"/>
              <a:t> </a:t>
            </a:r>
            <a:r>
              <a:rPr sz="1982" spc="-50" dirty="0"/>
              <a:t>significant</a:t>
            </a:r>
            <a:r>
              <a:rPr sz="1982" spc="30" dirty="0"/>
              <a:t> </a:t>
            </a:r>
            <a:r>
              <a:rPr sz="1982" spc="-69" dirty="0"/>
              <a:t>task; </a:t>
            </a:r>
            <a:r>
              <a:rPr sz="1982" spc="-595" dirty="0"/>
              <a:t> </a:t>
            </a:r>
            <a:r>
              <a:rPr sz="1982" spc="-79" dirty="0"/>
              <a:t>Before</a:t>
            </a:r>
            <a:r>
              <a:rPr sz="1982" spc="30" dirty="0"/>
              <a:t> </a:t>
            </a:r>
            <a:r>
              <a:rPr sz="1982" spc="-99" dirty="0"/>
              <a:t>or</a:t>
            </a:r>
            <a:r>
              <a:rPr sz="1982" spc="30" dirty="0"/>
              <a:t> </a:t>
            </a:r>
            <a:r>
              <a:rPr sz="1982" spc="-79" dirty="0"/>
              <a:t>next</a:t>
            </a:r>
            <a:r>
              <a:rPr sz="1982" spc="30" dirty="0"/>
              <a:t> </a:t>
            </a:r>
            <a:r>
              <a:rPr sz="1982" spc="-20" dirty="0"/>
              <a:t>to</a:t>
            </a:r>
            <a:r>
              <a:rPr sz="1982" spc="30" dirty="0"/>
              <a:t> </a:t>
            </a:r>
            <a:r>
              <a:rPr sz="1982" spc="-99" dirty="0"/>
              <a:t>any</a:t>
            </a:r>
            <a:r>
              <a:rPr sz="1982" spc="30" dirty="0"/>
              <a:t> </a:t>
            </a:r>
            <a:r>
              <a:rPr sz="1982" spc="-69" dirty="0"/>
              <a:t>line</a:t>
            </a:r>
            <a:r>
              <a:rPr sz="1982" spc="30" dirty="0"/>
              <a:t> </a:t>
            </a:r>
            <a:r>
              <a:rPr sz="1982" spc="-59" dirty="0"/>
              <a:t>of</a:t>
            </a:r>
            <a:r>
              <a:rPr sz="1982" spc="30" dirty="0"/>
              <a:t> </a:t>
            </a:r>
            <a:r>
              <a:rPr sz="1982" spc="-89" dirty="0"/>
              <a:t>code</a:t>
            </a:r>
            <a:r>
              <a:rPr sz="1982" spc="30" dirty="0"/>
              <a:t> </a:t>
            </a:r>
            <a:r>
              <a:rPr sz="1982" spc="-20" dirty="0"/>
              <a:t>that</a:t>
            </a:r>
            <a:r>
              <a:rPr sz="1982" spc="40" dirty="0"/>
              <a:t> </a:t>
            </a:r>
            <a:r>
              <a:rPr sz="1982" spc="-119" dirty="0"/>
              <a:t>may</a:t>
            </a:r>
            <a:r>
              <a:rPr sz="1982" spc="40" dirty="0"/>
              <a:t> </a:t>
            </a:r>
            <a:r>
              <a:rPr sz="1982" spc="-99" dirty="0"/>
              <a:t>be</a:t>
            </a:r>
            <a:r>
              <a:rPr sz="1982" spc="30" dirty="0"/>
              <a:t> </a:t>
            </a:r>
            <a:r>
              <a:rPr sz="1982" spc="-99" dirty="0"/>
              <a:t>hard</a:t>
            </a:r>
            <a:r>
              <a:rPr sz="1982" spc="30" dirty="0"/>
              <a:t> </a:t>
            </a:r>
            <a:r>
              <a:rPr sz="1982" spc="-20" dirty="0"/>
              <a:t>to </a:t>
            </a:r>
            <a:r>
              <a:rPr sz="1982" spc="-10" dirty="0"/>
              <a:t> </a:t>
            </a:r>
            <a:r>
              <a:rPr sz="1982" spc="-89" dirty="0"/>
              <a:t>understand.</a:t>
            </a:r>
            <a:endParaRPr sz="1982" dirty="0"/>
          </a:p>
        </p:txBody>
      </p:sp>
      <p:sp>
        <p:nvSpPr>
          <p:cNvPr id="9" name="object 9"/>
          <p:cNvSpPr txBox="1"/>
          <p:nvPr/>
        </p:nvSpPr>
        <p:spPr>
          <a:xfrm>
            <a:off x="637345" y="3707648"/>
            <a:ext cx="7865937" cy="1416795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41526" rIns="0" bIns="0" rtlCol="0">
            <a:spAutoFit/>
          </a:bodyPr>
          <a:lstStyle/>
          <a:p>
            <a:pPr marL="792779">
              <a:spcBef>
                <a:spcPts val="327"/>
              </a:spcBef>
            </a:pPr>
            <a:r>
              <a:rPr sz="2180" spc="-149" dirty="0">
                <a:solidFill>
                  <a:srgbClr val="0000FF"/>
                </a:solidFill>
                <a:latin typeface="Palatino Linotype"/>
                <a:cs typeface="Palatino Linotype"/>
              </a:rPr>
              <a:t>sum</a:t>
            </a:r>
            <a:r>
              <a:rPr sz="2180" spc="644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= </a:t>
            </a:r>
            <a:r>
              <a:rPr sz="2180" spc="386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0</a:t>
            </a:r>
            <a:endParaRPr sz="2180" dirty="0">
              <a:latin typeface="Palatino Linotype"/>
              <a:cs typeface="Palatino Linotype"/>
            </a:endParaRPr>
          </a:p>
          <a:p>
            <a:pPr marL="792779" marR="1210561" indent="-7550">
              <a:lnSpc>
                <a:spcPct val="102600"/>
              </a:lnSpc>
            </a:pPr>
            <a:r>
              <a:rPr sz="2180" spc="89" dirty="0">
                <a:solidFill>
                  <a:srgbClr val="FF0000"/>
                </a:solidFill>
                <a:latin typeface="Palatino Linotype"/>
                <a:cs typeface="Palatino Linotype"/>
              </a:rPr>
              <a:t>#  </a:t>
            </a:r>
            <a:r>
              <a:rPr sz="2180" spc="1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377" dirty="0">
                <a:solidFill>
                  <a:srgbClr val="FF0000"/>
                </a:solidFill>
                <a:latin typeface="Palatino Linotype"/>
                <a:cs typeface="Palatino Linotype"/>
              </a:rPr>
              <a:t>s</a:t>
            </a:r>
            <a:r>
              <a:rPr sz="2180" spc="-20" dirty="0">
                <a:solidFill>
                  <a:srgbClr val="FF0000"/>
                </a:solidFill>
                <a:latin typeface="Palatino Linotype"/>
                <a:cs typeface="Palatino Linotype"/>
              </a:rPr>
              <a:t>u</a:t>
            </a:r>
            <a:r>
              <a:rPr sz="2180" spc="-793" dirty="0">
                <a:solidFill>
                  <a:srgbClr val="FF0000"/>
                </a:solidFill>
                <a:latin typeface="Palatino Linotype"/>
                <a:cs typeface="Palatino Linotype"/>
              </a:rPr>
              <a:t>m</a:t>
            </a:r>
            <a:r>
              <a:rPr sz="2180" dirty="0">
                <a:solidFill>
                  <a:srgbClr val="FF0000"/>
                </a:solidFill>
                <a:latin typeface="Palatino Linotype"/>
                <a:cs typeface="Palatino Linotype"/>
              </a:rPr>
              <a:t>  </a:t>
            </a:r>
            <a:r>
              <a:rPr sz="2180" spc="59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585" dirty="0">
                <a:solidFill>
                  <a:srgbClr val="FF0000"/>
                </a:solidFill>
                <a:latin typeface="Palatino Linotype"/>
                <a:cs typeface="Palatino Linotype"/>
              </a:rPr>
              <a:t>t</a:t>
            </a:r>
            <a:r>
              <a:rPr sz="2180" spc="30" dirty="0">
                <a:solidFill>
                  <a:srgbClr val="FF0000"/>
                </a:solidFill>
                <a:latin typeface="Palatino Linotype"/>
                <a:cs typeface="Palatino Linotype"/>
              </a:rPr>
              <a:t>h</a:t>
            </a:r>
            <a:r>
              <a:rPr sz="2180" spc="89" dirty="0">
                <a:solidFill>
                  <a:srgbClr val="FF0000"/>
                </a:solidFill>
                <a:latin typeface="Palatino Linotype"/>
                <a:cs typeface="Palatino Linotype"/>
              </a:rPr>
              <a:t>e</a:t>
            </a:r>
            <a:r>
              <a:rPr sz="2180" dirty="0">
                <a:solidFill>
                  <a:srgbClr val="FF0000"/>
                </a:solidFill>
                <a:latin typeface="Palatino Linotype"/>
                <a:cs typeface="Palatino Linotype"/>
              </a:rPr>
              <a:t>  </a:t>
            </a:r>
            <a:r>
              <a:rPr sz="2180" spc="89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694" dirty="0">
                <a:solidFill>
                  <a:srgbClr val="FF0000"/>
                </a:solidFill>
                <a:latin typeface="Palatino Linotype"/>
                <a:cs typeface="Palatino Linotype"/>
              </a:rPr>
              <a:t>i</a:t>
            </a:r>
            <a:r>
              <a:rPr sz="2180" spc="59" dirty="0">
                <a:solidFill>
                  <a:srgbClr val="FF0000"/>
                </a:solidFill>
                <a:latin typeface="Palatino Linotype"/>
                <a:cs typeface="Palatino Linotype"/>
              </a:rPr>
              <a:t>n</a:t>
            </a:r>
            <a:r>
              <a:rPr sz="2180" spc="614" dirty="0">
                <a:solidFill>
                  <a:srgbClr val="FF0000"/>
                </a:solidFill>
                <a:latin typeface="Palatino Linotype"/>
                <a:cs typeface="Palatino Linotype"/>
              </a:rPr>
              <a:t>t</a:t>
            </a:r>
            <a:r>
              <a:rPr sz="2180" spc="287" dirty="0">
                <a:solidFill>
                  <a:srgbClr val="FF0000"/>
                </a:solidFill>
                <a:latin typeface="Palatino Linotype"/>
                <a:cs typeface="Palatino Linotype"/>
              </a:rPr>
              <a:t>e</a:t>
            </a:r>
            <a:r>
              <a:rPr sz="2180" spc="119" dirty="0">
                <a:solidFill>
                  <a:srgbClr val="FF0000"/>
                </a:solidFill>
                <a:latin typeface="Palatino Linotype"/>
                <a:cs typeface="Palatino Linotype"/>
              </a:rPr>
              <a:t>g</a:t>
            </a:r>
            <a:r>
              <a:rPr sz="2180" spc="287" dirty="0">
                <a:solidFill>
                  <a:srgbClr val="FF0000"/>
                </a:solidFill>
                <a:latin typeface="Palatino Linotype"/>
                <a:cs typeface="Palatino Linotype"/>
              </a:rPr>
              <a:t>e</a:t>
            </a:r>
            <a:r>
              <a:rPr sz="2180" spc="466" dirty="0">
                <a:solidFill>
                  <a:srgbClr val="FF0000"/>
                </a:solidFill>
                <a:latin typeface="Palatino Linotype"/>
                <a:cs typeface="Palatino Linotype"/>
              </a:rPr>
              <a:t>r</a:t>
            </a:r>
            <a:r>
              <a:rPr sz="2180" spc="208" dirty="0">
                <a:solidFill>
                  <a:srgbClr val="FF0000"/>
                </a:solidFill>
                <a:latin typeface="Palatino Linotype"/>
                <a:cs typeface="Palatino Linotype"/>
              </a:rPr>
              <a:t>s</a:t>
            </a:r>
            <a:r>
              <a:rPr sz="2180" dirty="0">
                <a:solidFill>
                  <a:srgbClr val="FF0000"/>
                </a:solidFill>
                <a:latin typeface="Palatino Linotype"/>
                <a:cs typeface="Palatino Linotype"/>
              </a:rPr>
              <a:t>  </a:t>
            </a:r>
            <a:r>
              <a:rPr sz="2180" spc="4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404" dirty="0">
                <a:solidFill>
                  <a:srgbClr val="FF0000"/>
                </a:solidFill>
                <a:latin typeface="Palatino Linotype"/>
                <a:cs typeface="Palatino Linotype"/>
              </a:rPr>
              <a:t>[</a:t>
            </a:r>
            <a:r>
              <a:rPr sz="2180" spc="-248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396" dirty="0">
                <a:solidFill>
                  <a:srgbClr val="FF0000"/>
                </a:solidFill>
                <a:latin typeface="Palatino Linotype"/>
                <a:cs typeface="Palatino Linotype"/>
              </a:rPr>
              <a:t>s</a:t>
            </a:r>
            <a:r>
              <a:rPr sz="2180" spc="595" dirty="0">
                <a:solidFill>
                  <a:srgbClr val="FF0000"/>
                </a:solidFill>
                <a:latin typeface="Palatino Linotype"/>
                <a:cs typeface="Palatino Linotype"/>
              </a:rPr>
              <a:t>t</a:t>
            </a:r>
            <a:r>
              <a:rPr sz="2180" spc="226" dirty="0">
                <a:solidFill>
                  <a:srgbClr val="FF0000"/>
                </a:solidFill>
                <a:latin typeface="Palatino Linotype"/>
                <a:cs typeface="Palatino Linotype"/>
              </a:rPr>
              <a:t>a</a:t>
            </a:r>
            <a:r>
              <a:rPr sz="2180" spc="446" dirty="0">
                <a:solidFill>
                  <a:srgbClr val="FF0000"/>
                </a:solidFill>
                <a:latin typeface="Palatino Linotype"/>
                <a:cs typeface="Palatino Linotype"/>
              </a:rPr>
              <a:t>r</a:t>
            </a:r>
            <a:r>
              <a:rPr sz="2180" spc="416" dirty="0">
                <a:solidFill>
                  <a:srgbClr val="FF0000"/>
                </a:solidFill>
                <a:latin typeface="Palatino Linotype"/>
                <a:cs typeface="Palatino Linotype"/>
              </a:rPr>
              <a:t>t</a:t>
            </a:r>
            <a:r>
              <a:rPr sz="2180" dirty="0">
                <a:solidFill>
                  <a:srgbClr val="FF0000"/>
                </a:solidFill>
                <a:latin typeface="Palatino Linotype"/>
                <a:cs typeface="Palatino Linotype"/>
              </a:rPr>
              <a:t>  </a:t>
            </a:r>
            <a:r>
              <a:rPr sz="2180" spc="79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753" dirty="0">
                <a:solidFill>
                  <a:srgbClr val="FF0000"/>
                </a:solidFill>
                <a:latin typeface="Palatino Linotype"/>
                <a:cs typeface="Palatino Linotype"/>
              </a:rPr>
              <a:t>..</a:t>
            </a:r>
            <a:r>
              <a:rPr sz="2180" spc="585" dirty="0">
                <a:solidFill>
                  <a:srgbClr val="FF0000"/>
                </a:solidFill>
                <a:latin typeface="Palatino Linotype"/>
                <a:cs typeface="Palatino Linotype"/>
              </a:rPr>
              <a:t>.</a:t>
            </a:r>
            <a:r>
              <a:rPr sz="2180" dirty="0">
                <a:solidFill>
                  <a:srgbClr val="FF0000"/>
                </a:solidFill>
                <a:latin typeface="Palatino Linotype"/>
                <a:cs typeface="Palatino Linotype"/>
              </a:rPr>
              <a:t>  </a:t>
            </a:r>
            <a:r>
              <a:rPr sz="2180" spc="59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258" dirty="0">
                <a:solidFill>
                  <a:srgbClr val="FF0000"/>
                </a:solidFill>
                <a:latin typeface="Palatino Linotype"/>
                <a:cs typeface="Palatino Linotype"/>
              </a:rPr>
              <a:t>e</a:t>
            </a:r>
            <a:r>
              <a:rPr sz="2180" spc="30" dirty="0">
                <a:solidFill>
                  <a:srgbClr val="FF0000"/>
                </a:solidFill>
                <a:latin typeface="Palatino Linotype"/>
                <a:cs typeface="Palatino Linotype"/>
              </a:rPr>
              <a:t>n</a:t>
            </a:r>
            <a:r>
              <a:rPr sz="2180" spc="-198" dirty="0">
                <a:solidFill>
                  <a:srgbClr val="FF0000"/>
                </a:solidFill>
                <a:latin typeface="Palatino Linotype"/>
                <a:cs typeface="Palatino Linotype"/>
              </a:rPr>
              <a:t>d</a:t>
            </a:r>
            <a:r>
              <a:rPr sz="2180" spc="-268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337" dirty="0">
                <a:solidFill>
                  <a:srgbClr val="FF0000"/>
                </a:solidFill>
                <a:latin typeface="Palatino Linotype"/>
                <a:cs typeface="Palatino Linotype"/>
              </a:rPr>
              <a:t>]  </a:t>
            </a:r>
            <a:r>
              <a:rPr sz="2180" spc="575" dirty="0">
                <a:solidFill>
                  <a:srgbClr val="0000FF"/>
                </a:solidFill>
                <a:latin typeface="Palatino Linotype"/>
                <a:cs typeface="Palatino Linotype"/>
              </a:rPr>
              <a:t>f</a:t>
            </a:r>
            <a:r>
              <a:rPr sz="2180" spc="109" dirty="0">
                <a:solidFill>
                  <a:srgbClr val="0000FF"/>
                </a:solidFill>
                <a:latin typeface="Palatino Linotype"/>
                <a:cs typeface="Palatino Linotype"/>
              </a:rPr>
              <a:t>o</a:t>
            </a:r>
            <a:r>
              <a:rPr sz="2180" spc="268" dirty="0">
                <a:solidFill>
                  <a:srgbClr val="0000FF"/>
                </a:solidFill>
                <a:latin typeface="Palatino Linotype"/>
                <a:cs typeface="Palatino Linotype"/>
              </a:rPr>
              <a:t>r</a:t>
            </a:r>
            <a:r>
              <a:rPr sz="2180" dirty="0">
                <a:solidFill>
                  <a:srgbClr val="0000FF"/>
                </a:solidFill>
                <a:latin typeface="Palatino Linotype"/>
                <a:cs typeface="Palatino Linotype"/>
              </a:rPr>
              <a:t>  </a:t>
            </a:r>
            <a:r>
              <a:rPr sz="2180" spc="1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180" spc="495" dirty="0">
                <a:latin typeface="Palatino Linotype"/>
                <a:cs typeface="Palatino Linotype"/>
              </a:rPr>
              <a:t>i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-10" dirty="0">
                <a:latin typeface="Palatino Linotype"/>
                <a:cs typeface="Palatino Linotype"/>
              </a:rPr>
              <a:t> </a:t>
            </a:r>
            <a:r>
              <a:rPr sz="2180" spc="644" dirty="0">
                <a:solidFill>
                  <a:srgbClr val="0000FF"/>
                </a:solidFill>
                <a:latin typeface="Palatino Linotype"/>
                <a:cs typeface="Palatino Linotype"/>
              </a:rPr>
              <a:t>i</a:t>
            </a:r>
            <a:r>
              <a:rPr sz="2180" spc="-139" dirty="0">
                <a:solidFill>
                  <a:srgbClr val="0000FF"/>
                </a:solidFill>
                <a:latin typeface="Palatino Linotype"/>
                <a:cs typeface="Palatino Linotype"/>
              </a:rPr>
              <a:t>n</a:t>
            </a:r>
            <a:r>
              <a:rPr sz="2180" dirty="0">
                <a:solidFill>
                  <a:srgbClr val="0000FF"/>
                </a:solidFill>
                <a:latin typeface="Palatino Linotype"/>
                <a:cs typeface="Palatino Linotype"/>
              </a:rPr>
              <a:t>  </a:t>
            </a:r>
            <a:r>
              <a:rPr sz="2180" spc="59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180" spc="446" dirty="0">
                <a:solidFill>
                  <a:srgbClr val="0000FF"/>
                </a:solidFill>
                <a:latin typeface="Palatino Linotype"/>
                <a:cs typeface="Palatino Linotype"/>
              </a:rPr>
              <a:t>r</a:t>
            </a:r>
            <a:r>
              <a:rPr sz="2180" spc="226" dirty="0">
                <a:solidFill>
                  <a:srgbClr val="0000FF"/>
                </a:solidFill>
                <a:latin typeface="Palatino Linotype"/>
                <a:cs typeface="Palatino Linotype"/>
              </a:rPr>
              <a:t>a</a:t>
            </a:r>
            <a:r>
              <a:rPr sz="2180" spc="40" dirty="0">
                <a:solidFill>
                  <a:srgbClr val="0000FF"/>
                </a:solidFill>
                <a:latin typeface="Palatino Linotype"/>
                <a:cs typeface="Palatino Linotype"/>
              </a:rPr>
              <a:t>n</a:t>
            </a:r>
            <a:r>
              <a:rPr sz="2180" spc="109" dirty="0">
                <a:solidFill>
                  <a:srgbClr val="0000FF"/>
                </a:solidFill>
                <a:latin typeface="Palatino Linotype"/>
                <a:cs typeface="Palatino Linotype"/>
              </a:rPr>
              <a:t>g</a:t>
            </a:r>
            <a:r>
              <a:rPr sz="2180" spc="89" dirty="0">
                <a:solidFill>
                  <a:srgbClr val="0000FF"/>
                </a:solidFill>
                <a:latin typeface="Palatino Linotype"/>
                <a:cs typeface="Palatino Linotype"/>
              </a:rPr>
              <a:t>e</a:t>
            </a:r>
            <a:r>
              <a:rPr sz="2180" spc="-248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180" spc="404" dirty="0">
                <a:latin typeface="Palatino Linotype"/>
                <a:cs typeface="Palatino Linotype"/>
              </a:rPr>
              <a:t>(</a:t>
            </a:r>
            <a:r>
              <a:rPr sz="2180" dirty="0">
                <a:latin typeface="Palatino Linotype"/>
                <a:cs typeface="Palatino Linotype"/>
              </a:rPr>
              <a:t>   </a:t>
            </a:r>
            <a:r>
              <a:rPr sz="2180" spc="367" dirty="0">
                <a:latin typeface="Palatino Linotype"/>
                <a:cs typeface="Palatino Linotype"/>
              </a:rPr>
              <a:t>s</a:t>
            </a:r>
            <a:r>
              <a:rPr sz="2180" spc="575" dirty="0">
                <a:latin typeface="Palatino Linotype"/>
                <a:cs typeface="Palatino Linotype"/>
              </a:rPr>
              <a:t>t</a:t>
            </a:r>
            <a:r>
              <a:rPr sz="2180" spc="198" dirty="0">
                <a:latin typeface="Palatino Linotype"/>
                <a:cs typeface="Palatino Linotype"/>
              </a:rPr>
              <a:t>a</a:t>
            </a:r>
            <a:r>
              <a:rPr sz="2180" spc="426" dirty="0">
                <a:latin typeface="Palatino Linotype"/>
                <a:cs typeface="Palatino Linotype"/>
              </a:rPr>
              <a:t>r</a:t>
            </a:r>
            <a:r>
              <a:rPr sz="2180" spc="416" dirty="0">
                <a:latin typeface="Palatino Linotype"/>
                <a:cs typeface="Palatino Linotype"/>
              </a:rPr>
              <a:t>t</a:t>
            </a:r>
            <a:r>
              <a:rPr sz="2180" spc="-109" dirty="0">
                <a:latin typeface="Palatino Linotype"/>
                <a:cs typeface="Palatino Linotype"/>
              </a:rPr>
              <a:t> </a:t>
            </a:r>
            <a:r>
              <a:rPr sz="2180" spc="585" dirty="0">
                <a:latin typeface="Palatino Linotype"/>
                <a:cs typeface="Palatino Linotype"/>
              </a:rPr>
              <a:t>,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10" dirty="0">
                <a:latin typeface="Palatino Linotype"/>
                <a:cs typeface="Palatino Linotype"/>
              </a:rPr>
              <a:t> </a:t>
            </a:r>
            <a:r>
              <a:rPr sz="2180" spc="258" dirty="0">
                <a:latin typeface="Palatino Linotype"/>
                <a:cs typeface="Palatino Linotype"/>
              </a:rPr>
              <a:t>e</a:t>
            </a:r>
            <a:r>
              <a:rPr sz="2180" spc="30" dirty="0">
                <a:latin typeface="Palatino Linotype"/>
                <a:cs typeface="Palatino Linotype"/>
              </a:rPr>
              <a:t>n</a:t>
            </a:r>
            <a:r>
              <a:rPr sz="2180" spc="-198" dirty="0">
                <a:latin typeface="Palatino Linotype"/>
                <a:cs typeface="Palatino Linotype"/>
              </a:rPr>
              <a:t>d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10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+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-10" dirty="0">
                <a:latin typeface="Palatino Linotype"/>
                <a:cs typeface="Palatino Linotype"/>
              </a:rPr>
              <a:t> </a:t>
            </a:r>
            <a:r>
              <a:rPr sz="2180" spc="188" dirty="0">
                <a:latin typeface="Palatino Linotype"/>
                <a:cs typeface="Palatino Linotype"/>
              </a:rPr>
              <a:t>1</a:t>
            </a:r>
            <a:r>
              <a:rPr sz="2180" spc="664" dirty="0">
                <a:latin typeface="Palatino Linotype"/>
                <a:cs typeface="Palatino Linotype"/>
              </a:rPr>
              <a:t>)</a:t>
            </a:r>
            <a:r>
              <a:rPr sz="2180" spc="585" dirty="0">
                <a:latin typeface="Palatino Linotype"/>
                <a:cs typeface="Palatino Linotype"/>
              </a:rPr>
              <a:t>:</a:t>
            </a:r>
            <a:endParaRPr sz="2180" dirty="0">
              <a:latin typeface="Palatino Linotype"/>
              <a:cs typeface="Palatino Linotype"/>
            </a:endParaRPr>
          </a:p>
          <a:p>
            <a:pPr marL="1484888">
              <a:spcBef>
                <a:spcPts val="69"/>
              </a:spcBef>
            </a:pPr>
            <a:r>
              <a:rPr sz="2180" spc="-149" dirty="0">
                <a:solidFill>
                  <a:srgbClr val="0000FF"/>
                </a:solidFill>
                <a:latin typeface="Palatino Linotype"/>
                <a:cs typeface="Palatino Linotype"/>
              </a:rPr>
              <a:t>sum</a:t>
            </a:r>
            <a:r>
              <a:rPr sz="2180" spc="674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180" spc="119" dirty="0">
                <a:latin typeface="Palatino Linotype"/>
                <a:cs typeface="Palatino Linotype"/>
              </a:rPr>
              <a:t>+= </a:t>
            </a:r>
            <a:r>
              <a:rPr sz="2180" spc="347" dirty="0">
                <a:latin typeface="Palatino Linotype"/>
                <a:cs typeface="Palatino Linotype"/>
              </a:rPr>
              <a:t> </a:t>
            </a:r>
            <a:r>
              <a:rPr sz="2180" spc="495" dirty="0">
                <a:latin typeface="Palatino Linotype"/>
                <a:cs typeface="Palatino Linotype"/>
              </a:rPr>
              <a:t>i</a:t>
            </a:r>
            <a:endParaRPr sz="2180" dirty="0">
              <a:latin typeface="Palatino Linotype"/>
              <a:cs typeface="Palatino Linotype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80" y="0"/>
            <a:ext cx="3252831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30" dirty="0"/>
              <a:t>Don’t</a:t>
            </a:r>
            <a:r>
              <a:rPr spc="-10" dirty="0"/>
              <a:t> </a:t>
            </a:r>
            <a:r>
              <a:rPr spc="-79" dirty="0"/>
              <a:t>Over</a:t>
            </a:r>
            <a:r>
              <a:rPr dirty="0"/>
              <a:t> </a:t>
            </a:r>
            <a:r>
              <a:rPr spc="-89" dirty="0"/>
              <a:t>Comment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92411" y="2131965"/>
            <a:ext cx="7560157" cy="705064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180" spc="-89" dirty="0">
                <a:latin typeface="Tahoma"/>
                <a:cs typeface="Tahoma"/>
              </a:rPr>
              <a:t>Comments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are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useful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so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that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you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others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can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understand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your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code.</a:t>
            </a:r>
            <a:r>
              <a:rPr sz="2180" spc="268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Useless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comments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just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clutter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things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up:</a:t>
            </a:r>
            <a:endParaRPr sz="2180" dirty="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27304" y="3299842"/>
            <a:ext cx="7886071" cy="777659"/>
            <a:chOff x="314439" y="1665198"/>
            <a:chExt cx="3979545" cy="392430"/>
          </a:xfrm>
        </p:grpSpPr>
        <p:sp>
          <p:nvSpPr>
            <p:cNvPr id="6" name="object 6"/>
            <p:cNvSpPr/>
            <p:nvPr/>
          </p:nvSpPr>
          <p:spPr>
            <a:xfrm>
              <a:off x="319506" y="1667738"/>
              <a:ext cx="0" cy="43180"/>
            </a:xfrm>
            <a:custGeom>
              <a:avLst/>
              <a:gdLst/>
              <a:ahLst/>
              <a:cxnLst/>
              <a:rect l="l" t="t" r="r" b="b"/>
              <a:pathLst>
                <a:path h="43180">
                  <a:moveTo>
                    <a:pt x="0" y="43014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316979" y="1670266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79">
                  <a:moveTo>
                    <a:pt x="0" y="0"/>
                  </a:moveTo>
                  <a:lnTo>
                    <a:pt x="43014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359994" y="1670266"/>
              <a:ext cx="3888104" cy="0"/>
            </a:xfrm>
            <a:custGeom>
              <a:avLst/>
              <a:gdLst/>
              <a:ahLst/>
              <a:cxnLst/>
              <a:rect l="l" t="t" r="r" b="b"/>
              <a:pathLst>
                <a:path w="3888104">
                  <a:moveTo>
                    <a:pt x="0" y="0"/>
                  </a:moveTo>
                  <a:lnTo>
                    <a:pt x="3888003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4247997" y="1670266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79">
                  <a:moveTo>
                    <a:pt x="0" y="0"/>
                  </a:moveTo>
                  <a:lnTo>
                    <a:pt x="43014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8485" y="1667738"/>
              <a:ext cx="0" cy="43180"/>
            </a:xfrm>
            <a:custGeom>
              <a:avLst/>
              <a:gdLst/>
              <a:ahLst/>
              <a:cxnLst/>
              <a:rect l="l" t="t" r="r" b="b"/>
              <a:pathLst>
                <a:path h="43180">
                  <a:moveTo>
                    <a:pt x="0" y="43014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319506" y="1710753"/>
              <a:ext cx="0" cy="172085"/>
            </a:xfrm>
            <a:custGeom>
              <a:avLst/>
              <a:gdLst/>
              <a:ahLst/>
              <a:cxnLst/>
              <a:rect l="l" t="t" r="r" b="b"/>
              <a:pathLst>
                <a:path h="172085">
                  <a:moveTo>
                    <a:pt x="0" y="17207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4288485" y="1710753"/>
              <a:ext cx="0" cy="172085"/>
            </a:xfrm>
            <a:custGeom>
              <a:avLst/>
              <a:gdLst/>
              <a:ahLst/>
              <a:cxnLst/>
              <a:rect l="l" t="t" r="r" b="b"/>
              <a:pathLst>
                <a:path h="172085">
                  <a:moveTo>
                    <a:pt x="0" y="17207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319506" y="1882838"/>
              <a:ext cx="0" cy="172085"/>
            </a:xfrm>
            <a:custGeom>
              <a:avLst/>
              <a:gdLst/>
              <a:ahLst/>
              <a:cxnLst/>
              <a:rect l="l" t="t" r="r" b="b"/>
              <a:pathLst>
                <a:path h="172085">
                  <a:moveTo>
                    <a:pt x="0" y="17207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4288485" y="1882838"/>
              <a:ext cx="0" cy="172085"/>
            </a:xfrm>
            <a:custGeom>
              <a:avLst/>
              <a:gdLst/>
              <a:ahLst/>
              <a:cxnLst/>
              <a:rect l="l" t="t" r="r" b="b"/>
              <a:pathLst>
                <a:path h="172085">
                  <a:moveTo>
                    <a:pt x="0" y="17207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423862" y="3329109"/>
            <a:ext cx="861969" cy="7066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>
              <a:spcBef>
                <a:spcPts val="178"/>
              </a:spcBef>
            </a:pPr>
            <a:r>
              <a:rPr sz="2180" spc="10" dirty="0">
                <a:latin typeface="Palatino Linotype"/>
                <a:cs typeface="Palatino Linotype"/>
              </a:rPr>
              <a:t>x </a:t>
            </a:r>
            <a:r>
              <a:rPr sz="2180" spc="386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= </a:t>
            </a:r>
            <a:r>
              <a:rPr sz="2180" spc="367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1</a:t>
            </a:r>
            <a:endParaRPr sz="2180" dirty="0">
              <a:latin typeface="Palatino Linotype"/>
              <a:cs typeface="Palatino Linotype"/>
            </a:endParaRPr>
          </a:p>
          <a:p>
            <a:pPr>
              <a:spcBef>
                <a:spcPts val="69"/>
              </a:spcBef>
            </a:pPr>
            <a:r>
              <a:rPr sz="2180" spc="-79" dirty="0">
                <a:latin typeface="Palatino Linotype"/>
                <a:cs typeface="Palatino Linotype"/>
              </a:rPr>
              <a:t>y</a:t>
            </a:r>
            <a:r>
              <a:rPr sz="2180" spc="941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= </a:t>
            </a:r>
            <a:r>
              <a:rPr sz="2180" spc="367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2</a:t>
            </a:r>
            <a:endParaRPr sz="2180" dirty="0">
              <a:latin typeface="Palatino Linotype"/>
              <a:cs typeface="Palatino Linotyp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53523" y="3329109"/>
            <a:ext cx="2590940" cy="705064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R="10067">
              <a:lnSpc>
                <a:spcPct val="102600"/>
              </a:lnSpc>
              <a:spcBef>
                <a:spcPts val="109"/>
              </a:spcBef>
            </a:pPr>
            <a:r>
              <a:rPr sz="2180" spc="89" dirty="0">
                <a:solidFill>
                  <a:srgbClr val="FF0000"/>
                </a:solidFill>
                <a:latin typeface="Palatino Linotype"/>
                <a:cs typeface="Palatino Linotype"/>
              </a:rPr>
              <a:t>#</a:t>
            </a:r>
            <a:r>
              <a:rPr sz="2180" spc="454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277" dirty="0">
                <a:solidFill>
                  <a:srgbClr val="FF0000"/>
                </a:solidFill>
                <a:latin typeface="Palatino Linotype"/>
                <a:cs typeface="Palatino Linotype"/>
              </a:rPr>
              <a:t>assign</a:t>
            </a:r>
            <a:r>
              <a:rPr sz="2180" spc="108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40" dirty="0">
                <a:solidFill>
                  <a:srgbClr val="FF0000"/>
                </a:solidFill>
                <a:latin typeface="Palatino Linotype"/>
                <a:cs typeface="Palatino Linotype"/>
              </a:rPr>
              <a:t>1 </a:t>
            </a:r>
            <a:r>
              <a:rPr sz="2180" spc="454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258" dirty="0">
                <a:solidFill>
                  <a:srgbClr val="FF0000"/>
                </a:solidFill>
                <a:latin typeface="Palatino Linotype"/>
                <a:cs typeface="Palatino Linotype"/>
              </a:rPr>
              <a:t>to</a:t>
            </a:r>
            <a:r>
              <a:rPr sz="2180" spc="104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10" dirty="0">
                <a:solidFill>
                  <a:srgbClr val="FF0000"/>
                </a:solidFill>
                <a:latin typeface="Palatino Linotype"/>
                <a:cs typeface="Palatino Linotype"/>
              </a:rPr>
              <a:t>x </a:t>
            </a:r>
            <a:r>
              <a:rPr sz="2180" spc="-51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89" dirty="0">
                <a:solidFill>
                  <a:srgbClr val="FF0000"/>
                </a:solidFill>
                <a:latin typeface="Palatino Linotype"/>
                <a:cs typeface="Palatino Linotype"/>
              </a:rPr>
              <a:t>#</a:t>
            </a:r>
            <a:r>
              <a:rPr sz="2180" spc="454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277" dirty="0">
                <a:solidFill>
                  <a:srgbClr val="FF0000"/>
                </a:solidFill>
                <a:latin typeface="Palatino Linotype"/>
                <a:cs typeface="Palatino Linotype"/>
              </a:rPr>
              <a:t>assign</a:t>
            </a:r>
            <a:r>
              <a:rPr sz="2180" spc="108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40" dirty="0">
                <a:solidFill>
                  <a:srgbClr val="FF0000"/>
                </a:solidFill>
                <a:latin typeface="Palatino Linotype"/>
                <a:cs typeface="Palatino Linotype"/>
              </a:rPr>
              <a:t>2</a:t>
            </a:r>
            <a:r>
              <a:rPr sz="2180" spc="466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258" dirty="0">
                <a:solidFill>
                  <a:srgbClr val="FF0000"/>
                </a:solidFill>
                <a:latin typeface="Palatino Linotype"/>
                <a:cs typeface="Palatino Linotype"/>
              </a:rPr>
              <a:t>to</a:t>
            </a:r>
            <a:r>
              <a:rPr sz="2180" spc="104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180" spc="-79" dirty="0">
                <a:solidFill>
                  <a:srgbClr val="FF0000"/>
                </a:solidFill>
                <a:latin typeface="Palatino Linotype"/>
                <a:cs typeface="Palatino Linotype"/>
              </a:rPr>
              <a:t>y</a:t>
            </a:r>
            <a:endParaRPr sz="2180" dirty="0">
              <a:latin typeface="Palatino Linotype"/>
              <a:cs typeface="Palatino Linotype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632337" y="4072115"/>
            <a:ext cx="7876004" cy="85568"/>
            <a:chOff x="316979" y="2054910"/>
            <a:chExt cx="3974465" cy="43180"/>
          </a:xfrm>
        </p:grpSpPr>
        <p:sp>
          <p:nvSpPr>
            <p:cNvPr id="18" name="object 18"/>
            <p:cNvSpPr/>
            <p:nvPr/>
          </p:nvSpPr>
          <p:spPr>
            <a:xfrm>
              <a:off x="319506" y="2054910"/>
              <a:ext cx="0" cy="43180"/>
            </a:xfrm>
            <a:custGeom>
              <a:avLst/>
              <a:gdLst/>
              <a:ahLst/>
              <a:cxnLst/>
              <a:rect l="l" t="t" r="r" b="b"/>
              <a:pathLst>
                <a:path h="43180">
                  <a:moveTo>
                    <a:pt x="0" y="43014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316979" y="2095398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79">
                  <a:moveTo>
                    <a:pt x="0" y="0"/>
                  </a:moveTo>
                  <a:lnTo>
                    <a:pt x="43014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359994" y="2095398"/>
              <a:ext cx="3888104" cy="0"/>
            </a:xfrm>
            <a:custGeom>
              <a:avLst/>
              <a:gdLst/>
              <a:ahLst/>
              <a:cxnLst/>
              <a:rect l="l" t="t" r="r" b="b"/>
              <a:pathLst>
                <a:path w="3888104">
                  <a:moveTo>
                    <a:pt x="0" y="0"/>
                  </a:moveTo>
                  <a:lnTo>
                    <a:pt x="3888003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247997" y="2095398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79">
                  <a:moveTo>
                    <a:pt x="0" y="0"/>
                  </a:moveTo>
                  <a:lnTo>
                    <a:pt x="43014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4288485" y="2054910"/>
              <a:ext cx="0" cy="43180"/>
            </a:xfrm>
            <a:custGeom>
              <a:avLst/>
              <a:gdLst/>
              <a:ahLst/>
              <a:cxnLst/>
              <a:rect l="l" t="t" r="r" b="b"/>
              <a:pathLst>
                <a:path h="43180">
                  <a:moveTo>
                    <a:pt x="0" y="43014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</p:grp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80" y="0"/>
            <a:ext cx="2872810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79" dirty="0"/>
              <a:t>Programming</a:t>
            </a:r>
            <a:r>
              <a:rPr spc="-30" dirty="0"/>
              <a:t> </a:t>
            </a:r>
            <a:r>
              <a:rPr spc="-79" dirty="0"/>
              <a:t>Style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77523" y="626095"/>
            <a:ext cx="2256219" cy="5901743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180" spc="-69" dirty="0">
                <a:latin typeface="Tahoma"/>
                <a:cs typeface="Tahoma"/>
              </a:rPr>
              <a:t>Every</a:t>
            </a:r>
            <a:r>
              <a:rPr sz="2180" spc="-3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language</a:t>
            </a:r>
            <a:r>
              <a:rPr sz="2180" spc="-2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has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its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own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unique </a:t>
            </a:r>
            <a:r>
              <a:rPr sz="2180" spc="-99" dirty="0">
                <a:latin typeface="Tahoma"/>
                <a:cs typeface="Tahoma"/>
              </a:rPr>
              <a:t> </a:t>
            </a:r>
            <a:r>
              <a:rPr lang="en-US" sz="2180" spc="-99" dirty="0">
                <a:latin typeface="Tahoma"/>
                <a:cs typeface="Tahoma"/>
              </a:rPr>
              <a:t>syntax and </a:t>
            </a:r>
            <a:r>
              <a:rPr sz="2180" i="1" spc="-89" dirty="0">
                <a:latin typeface="Arial"/>
                <a:cs typeface="Arial"/>
              </a:rPr>
              <a:t>style</a:t>
            </a:r>
            <a:r>
              <a:rPr sz="2180" spc="-89" dirty="0">
                <a:latin typeface="Tahoma"/>
                <a:cs typeface="Tahoma"/>
              </a:rPr>
              <a:t>.</a:t>
            </a:r>
            <a:r>
              <a:rPr sz="2180" spc="-79" dirty="0">
                <a:latin typeface="Tahoma"/>
                <a:cs typeface="Tahoma"/>
              </a:rPr>
              <a:t> </a:t>
            </a:r>
            <a:r>
              <a:rPr sz="2180" spc="-20" dirty="0">
                <a:latin typeface="Tahoma"/>
                <a:cs typeface="Tahoma"/>
              </a:rPr>
              <a:t>This </a:t>
            </a:r>
            <a:r>
              <a:rPr sz="2180" spc="-69" dirty="0">
                <a:latin typeface="Tahoma"/>
                <a:cs typeface="Tahoma"/>
              </a:rPr>
              <a:t>is </a:t>
            </a:r>
            <a:r>
              <a:rPr sz="2180" spc="-109" dirty="0">
                <a:latin typeface="Tahoma"/>
                <a:cs typeface="Tahoma"/>
              </a:rPr>
              <a:t>a </a:t>
            </a:r>
            <a:r>
              <a:rPr sz="2180" spc="69" dirty="0">
                <a:latin typeface="Tahoma"/>
                <a:cs typeface="Tahoma"/>
              </a:rPr>
              <a:t>C </a:t>
            </a:r>
            <a:r>
              <a:rPr sz="2180" spc="79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program.</a:t>
            </a:r>
            <a:endParaRPr sz="2180" dirty="0">
              <a:latin typeface="Tahoma"/>
              <a:cs typeface="Tahoma"/>
            </a:endParaRPr>
          </a:p>
          <a:p>
            <a:pPr marL="25168" marR="23909">
              <a:lnSpc>
                <a:spcPct val="102600"/>
              </a:lnSpc>
              <a:spcBef>
                <a:spcPts val="2814"/>
              </a:spcBef>
            </a:pPr>
            <a:r>
              <a:rPr sz="2180" spc="-50" dirty="0">
                <a:latin typeface="Tahoma"/>
                <a:cs typeface="Tahoma"/>
              </a:rPr>
              <a:t>Good </a:t>
            </a:r>
            <a:r>
              <a:rPr sz="2180" spc="-119" dirty="0">
                <a:latin typeface="Tahoma"/>
                <a:cs typeface="Tahoma"/>
              </a:rPr>
              <a:t>programmers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follow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certain </a:t>
            </a:r>
            <a:r>
              <a:rPr sz="2180" spc="-59" dirty="0">
                <a:latin typeface="Tahoma"/>
                <a:cs typeface="Tahoma"/>
              </a:rPr>
              <a:t> </a:t>
            </a:r>
            <a:r>
              <a:rPr sz="2180" i="1" spc="-99" dirty="0">
                <a:latin typeface="Arial"/>
                <a:cs typeface="Arial"/>
              </a:rPr>
              <a:t>conventions</a:t>
            </a:r>
            <a:r>
              <a:rPr sz="2180" i="1" spc="-89" dirty="0">
                <a:latin typeface="Arial"/>
                <a:cs typeface="Arial"/>
              </a:rPr>
              <a:t> </a:t>
            </a:r>
            <a:r>
              <a:rPr sz="2180" spc="-30" dirty="0">
                <a:latin typeface="Tahoma"/>
                <a:cs typeface="Tahoma"/>
              </a:rPr>
              <a:t>to </a:t>
            </a:r>
            <a:r>
              <a:rPr sz="2180" spc="-2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make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programs </a:t>
            </a:r>
            <a:r>
              <a:rPr sz="2180" spc="-109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clear</a:t>
            </a:r>
            <a:r>
              <a:rPr sz="218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easy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to </a:t>
            </a:r>
            <a:r>
              <a:rPr sz="2180" spc="-2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read,</a:t>
            </a:r>
            <a:r>
              <a:rPr sz="2180" spc="-2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understand, </a:t>
            </a:r>
            <a:r>
              <a:rPr sz="2180" spc="-89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debug,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 </a:t>
            </a:r>
            <a:r>
              <a:rPr sz="2180" spc="-99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maintain.</a:t>
            </a:r>
            <a:r>
              <a:rPr lang="en-US" sz="2180" spc="-59" dirty="0">
                <a:latin typeface="Tahoma"/>
                <a:cs typeface="Tahoma"/>
              </a:rPr>
              <a:t> We have</a:t>
            </a:r>
            <a:br>
              <a:rPr lang="en-US" sz="2180" spc="-59" dirty="0">
                <a:latin typeface="Tahoma"/>
                <a:cs typeface="Tahoma"/>
              </a:rPr>
            </a:br>
            <a:r>
              <a:rPr lang="en-US" sz="2180" spc="-59" dirty="0">
                <a:latin typeface="Tahoma"/>
                <a:cs typeface="Tahoma"/>
              </a:rPr>
              <a:t>conventions in 303e. Check the assignment page.</a:t>
            </a:r>
            <a:endParaRPr sz="2180" dirty="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176515" y="963668"/>
            <a:ext cx="5574484" cy="5097570"/>
            <a:chOff x="1600847" y="486295"/>
            <a:chExt cx="2813050" cy="2572385"/>
          </a:xfrm>
        </p:grpSpPr>
        <p:sp>
          <p:nvSpPr>
            <p:cNvPr id="6" name="object 6"/>
            <p:cNvSpPr/>
            <p:nvPr/>
          </p:nvSpPr>
          <p:spPr>
            <a:xfrm>
              <a:off x="1605927" y="488835"/>
              <a:ext cx="0" cy="43180"/>
            </a:xfrm>
            <a:custGeom>
              <a:avLst/>
              <a:gdLst/>
              <a:ahLst/>
              <a:cxnLst/>
              <a:rect l="l" t="t" r="r" b="b"/>
              <a:pathLst>
                <a:path h="43179">
                  <a:moveTo>
                    <a:pt x="0" y="43014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1603387" y="491363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80">
                  <a:moveTo>
                    <a:pt x="0" y="0"/>
                  </a:moveTo>
                  <a:lnTo>
                    <a:pt x="43014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1646415" y="491363"/>
              <a:ext cx="2721610" cy="0"/>
            </a:xfrm>
            <a:custGeom>
              <a:avLst/>
              <a:gdLst/>
              <a:ahLst/>
              <a:cxnLst/>
              <a:rect l="l" t="t" r="r" b="b"/>
              <a:pathLst>
                <a:path w="2721610">
                  <a:moveTo>
                    <a:pt x="0" y="0"/>
                  </a:moveTo>
                  <a:lnTo>
                    <a:pt x="2721584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4367999" y="491363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79">
                  <a:moveTo>
                    <a:pt x="0" y="0"/>
                  </a:moveTo>
                  <a:lnTo>
                    <a:pt x="43014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408487" y="488835"/>
              <a:ext cx="0" cy="43180"/>
            </a:xfrm>
            <a:custGeom>
              <a:avLst/>
              <a:gdLst/>
              <a:ahLst/>
              <a:cxnLst/>
              <a:rect l="l" t="t" r="r" b="b"/>
              <a:pathLst>
                <a:path h="43179">
                  <a:moveTo>
                    <a:pt x="0" y="43014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605927" y="531850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4408487" y="531850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1605927" y="652056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4408487" y="652056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1605927" y="772249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4408487" y="772249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1605927" y="892454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4408487" y="892454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1605927" y="1012647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4408487" y="1012647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1605927" y="1132852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4408487" y="1132852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23" name="object 23"/>
            <p:cNvSpPr/>
            <p:nvPr/>
          </p:nvSpPr>
          <p:spPr>
            <a:xfrm>
              <a:off x="1605927" y="1253045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4408487" y="1253045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25" name="object 25"/>
            <p:cNvSpPr/>
            <p:nvPr/>
          </p:nvSpPr>
          <p:spPr>
            <a:xfrm>
              <a:off x="1605927" y="1373238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4408487" y="1373238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1605927" y="1493443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4408487" y="1493443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1605927" y="1613636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4408487" y="1613636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1605927" y="1733842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32" name="object 32"/>
            <p:cNvSpPr/>
            <p:nvPr/>
          </p:nvSpPr>
          <p:spPr>
            <a:xfrm>
              <a:off x="4408487" y="1733842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33" name="object 33"/>
            <p:cNvSpPr/>
            <p:nvPr/>
          </p:nvSpPr>
          <p:spPr>
            <a:xfrm>
              <a:off x="1605927" y="1854034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34" name="object 34"/>
            <p:cNvSpPr/>
            <p:nvPr/>
          </p:nvSpPr>
          <p:spPr>
            <a:xfrm>
              <a:off x="4408487" y="1854034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35" name="object 35"/>
            <p:cNvSpPr/>
            <p:nvPr/>
          </p:nvSpPr>
          <p:spPr>
            <a:xfrm>
              <a:off x="1605927" y="1974240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4408487" y="1974240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37" name="object 37"/>
            <p:cNvSpPr/>
            <p:nvPr/>
          </p:nvSpPr>
          <p:spPr>
            <a:xfrm>
              <a:off x="1605927" y="2094433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38" name="object 38"/>
            <p:cNvSpPr/>
            <p:nvPr/>
          </p:nvSpPr>
          <p:spPr>
            <a:xfrm>
              <a:off x="4408487" y="2094433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39" name="object 39"/>
            <p:cNvSpPr/>
            <p:nvPr/>
          </p:nvSpPr>
          <p:spPr>
            <a:xfrm>
              <a:off x="1605927" y="2214638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40" name="object 40"/>
            <p:cNvSpPr/>
            <p:nvPr/>
          </p:nvSpPr>
          <p:spPr>
            <a:xfrm>
              <a:off x="4408487" y="2214638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41" name="object 41"/>
            <p:cNvSpPr/>
            <p:nvPr/>
          </p:nvSpPr>
          <p:spPr>
            <a:xfrm>
              <a:off x="1605927" y="2334831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42" name="object 42"/>
            <p:cNvSpPr/>
            <p:nvPr/>
          </p:nvSpPr>
          <p:spPr>
            <a:xfrm>
              <a:off x="4408487" y="2334831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43" name="object 43"/>
            <p:cNvSpPr/>
            <p:nvPr/>
          </p:nvSpPr>
          <p:spPr>
            <a:xfrm>
              <a:off x="1605927" y="2455037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44" name="object 44"/>
            <p:cNvSpPr/>
            <p:nvPr/>
          </p:nvSpPr>
          <p:spPr>
            <a:xfrm>
              <a:off x="4408487" y="2455037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45" name="object 45"/>
            <p:cNvSpPr/>
            <p:nvPr/>
          </p:nvSpPr>
          <p:spPr>
            <a:xfrm>
              <a:off x="1605927" y="2575229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46" name="object 46"/>
            <p:cNvSpPr/>
            <p:nvPr/>
          </p:nvSpPr>
          <p:spPr>
            <a:xfrm>
              <a:off x="4408487" y="2575229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47" name="object 47"/>
            <p:cNvSpPr/>
            <p:nvPr/>
          </p:nvSpPr>
          <p:spPr>
            <a:xfrm>
              <a:off x="1605927" y="2695435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48" name="object 48"/>
            <p:cNvSpPr/>
            <p:nvPr/>
          </p:nvSpPr>
          <p:spPr>
            <a:xfrm>
              <a:off x="4408487" y="2695435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49" name="object 49"/>
            <p:cNvSpPr/>
            <p:nvPr/>
          </p:nvSpPr>
          <p:spPr>
            <a:xfrm>
              <a:off x="1605927" y="2815628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50" name="object 50"/>
            <p:cNvSpPr/>
            <p:nvPr/>
          </p:nvSpPr>
          <p:spPr>
            <a:xfrm>
              <a:off x="4408487" y="2815628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51" name="object 51"/>
            <p:cNvSpPr/>
            <p:nvPr/>
          </p:nvSpPr>
          <p:spPr>
            <a:xfrm>
              <a:off x="1605927" y="2935833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52" name="object 52"/>
            <p:cNvSpPr/>
            <p:nvPr/>
          </p:nvSpPr>
          <p:spPr>
            <a:xfrm>
              <a:off x="4408487" y="2935833"/>
              <a:ext cx="0" cy="120650"/>
            </a:xfrm>
            <a:custGeom>
              <a:avLst/>
              <a:gdLst/>
              <a:ahLst/>
              <a:cxnLst/>
              <a:rect l="l" t="t" r="r" b="b"/>
              <a:pathLst>
                <a:path h="120650">
                  <a:moveTo>
                    <a:pt x="0" y="120192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3252294" y="994922"/>
            <a:ext cx="5268706" cy="5048147"/>
          </a:xfrm>
          <a:prstGeom prst="rect">
            <a:avLst/>
          </a:prstGeom>
        </p:spPr>
        <p:txBody>
          <a:bodyPr vert="horz" wrap="square" lIns="0" tIns="23909" rIns="0" bIns="0" rtlCol="0">
            <a:spAutoFit/>
          </a:bodyPr>
          <a:lstStyle/>
          <a:p>
            <a:pPr marL="25168">
              <a:spcBef>
                <a:spcPts val="188"/>
              </a:spcBef>
            </a:pPr>
            <a:r>
              <a:rPr sz="1585" spc="79" dirty="0">
                <a:solidFill>
                  <a:srgbClr val="0000FF"/>
                </a:solidFill>
                <a:latin typeface="Palatino Linotype"/>
                <a:cs typeface="Palatino Linotype"/>
              </a:rPr>
              <a:t>#</a:t>
            </a:r>
            <a:r>
              <a:rPr sz="1585" spc="-168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1585" spc="515" dirty="0">
                <a:solidFill>
                  <a:srgbClr val="0000FF"/>
                </a:solidFill>
                <a:latin typeface="Palatino Linotype"/>
                <a:cs typeface="Palatino Linotype"/>
              </a:rPr>
              <a:t>i</a:t>
            </a:r>
            <a:r>
              <a:rPr sz="1585" spc="50" dirty="0">
                <a:solidFill>
                  <a:srgbClr val="0000FF"/>
                </a:solidFill>
                <a:latin typeface="Palatino Linotype"/>
                <a:cs typeface="Palatino Linotype"/>
              </a:rPr>
              <a:t>n</a:t>
            </a:r>
            <a:r>
              <a:rPr sz="1585" spc="268" dirty="0">
                <a:solidFill>
                  <a:srgbClr val="0000FF"/>
                </a:solidFill>
                <a:latin typeface="Palatino Linotype"/>
                <a:cs typeface="Palatino Linotype"/>
              </a:rPr>
              <a:t>c</a:t>
            </a:r>
            <a:r>
              <a:rPr sz="1585" spc="515" dirty="0">
                <a:solidFill>
                  <a:srgbClr val="0000FF"/>
                </a:solidFill>
                <a:latin typeface="Palatino Linotype"/>
                <a:cs typeface="Palatino Linotype"/>
              </a:rPr>
              <a:t>l</a:t>
            </a:r>
            <a:r>
              <a:rPr sz="1585" spc="20" dirty="0">
                <a:solidFill>
                  <a:srgbClr val="0000FF"/>
                </a:solidFill>
                <a:latin typeface="Palatino Linotype"/>
                <a:cs typeface="Palatino Linotype"/>
              </a:rPr>
              <a:t>u</a:t>
            </a:r>
            <a:r>
              <a:rPr sz="1585" dirty="0">
                <a:solidFill>
                  <a:srgbClr val="0000FF"/>
                </a:solidFill>
                <a:latin typeface="Palatino Linotype"/>
                <a:cs typeface="Palatino Linotype"/>
              </a:rPr>
              <a:t>d</a:t>
            </a:r>
            <a:r>
              <a:rPr sz="1585" spc="79" dirty="0">
                <a:solidFill>
                  <a:srgbClr val="0000FF"/>
                </a:solidFill>
                <a:latin typeface="Palatino Linotype"/>
                <a:cs typeface="Palatino Linotype"/>
              </a:rPr>
              <a:t>e</a:t>
            </a:r>
            <a:r>
              <a:rPr sz="1585" dirty="0">
                <a:solidFill>
                  <a:srgbClr val="0000FF"/>
                </a:solidFill>
                <a:latin typeface="Palatino Linotype"/>
                <a:cs typeface="Palatino Linotype"/>
              </a:rPr>
              <a:t>  </a:t>
            </a:r>
            <a:r>
              <a:rPr sz="1585" spc="69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1585" spc="226" dirty="0">
                <a:latin typeface="Palatino Linotype"/>
                <a:cs typeface="Palatino Linotype"/>
              </a:rPr>
              <a:t>&lt;</a:t>
            </a:r>
            <a:r>
              <a:rPr sz="1585" spc="297" dirty="0">
                <a:latin typeface="Palatino Linotype"/>
                <a:cs typeface="Palatino Linotype"/>
              </a:rPr>
              <a:t>s</a:t>
            </a:r>
            <a:r>
              <a:rPr sz="1585" spc="454" dirty="0">
                <a:latin typeface="Palatino Linotype"/>
                <a:cs typeface="Palatino Linotype"/>
              </a:rPr>
              <a:t>t</a:t>
            </a:r>
            <a:r>
              <a:rPr sz="1585" dirty="0">
                <a:latin typeface="Palatino Linotype"/>
                <a:cs typeface="Palatino Linotype"/>
              </a:rPr>
              <a:t>d</a:t>
            </a:r>
            <a:r>
              <a:rPr sz="1585" spc="515" dirty="0">
                <a:latin typeface="Palatino Linotype"/>
                <a:cs typeface="Palatino Linotype"/>
              </a:rPr>
              <a:t>i</a:t>
            </a:r>
            <a:r>
              <a:rPr sz="1585" spc="-30" dirty="0">
                <a:latin typeface="Palatino Linotype"/>
                <a:cs typeface="Palatino Linotype"/>
              </a:rPr>
              <a:t>o</a:t>
            </a:r>
            <a:r>
              <a:rPr sz="1585" spc="-178" dirty="0">
                <a:latin typeface="Palatino Linotype"/>
                <a:cs typeface="Palatino Linotype"/>
              </a:rPr>
              <a:t> </a:t>
            </a:r>
            <a:r>
              <a:rPr sz="1585" spc="575" dirty="0">
                <a:latin typeface="Palatino Linotype"/>
                <a:cs typeface="Palatino Linotype"/>
              </a:rPr>
              <a:t>.</a:t>
            </a:r>
            <a:r>
              <a:rPr sz="1585" spc="99" dirty="0">
                <a:latin typeface="Palatino Linotype"/>
                <a:cs typeface="Palatino Linotype"/>
              </a:rPr>
              <a:t>h</a:t>
            </a:r>
            <a:r>
              <a:rPr sz="1585" spc="40" dirty="0">
                <a:latin typeface="Palatino Linotype"/>
                <a:cs typeface="Palatino Linotype"/>
              </a:rPr>
              <a:t>&gt;</a:t>
            </a:r>
            <a:endParaRPr sz="1585" dirty="0">
              <a:latin typeface="Palatino Linotype"/>
              <a:cs typeface="Palatino Linotype"/>
            </a:endParaRPr>
          </a:p>
          <a:p>
            <a:pPr>
              <a:spcBef>
                <a:spcPts val="59"/>
              </a:spcBef>
            </a:pPr>
            <a:endParaRPr sz="1387" dirty="0">
              <a:latin typeface="Palatino Linotype"/>
              <a:cs typeface="Palatino Linotype"/>
            </a:endParaRPr>
          </a:p>
          <a:p>
            <a:pPr marL="407715" marR="10067" indent="-381289">
              <a:lnSpc>
                <a:spcPts val="1883"/>
              </a:lnSpc>
            </a:pPr>
            <a:r>
              <a:rPr sz="1585" spc="327" dirty="0">
                <a:solidFill>
                  <a:srgbClr val="FF0000"/>
                </a:solidFill>
                <a:latin typeface="Palatino Linotype"/>
                <a:cs typeface="Palatino Linotype"/>
              </a:rPr>
              <a:t>/*  </a:t>
            </a:r>
            <a:r>
              <a:rPr sz="1585" spc="248" dirty="0">
                <a:solidFill>
                  <a:srgbClr val="FF0000"/>
                </a:solidFill>
                <a:latin typeface="Palatino Linotype"/>
                <a:cs typeface="Palatino Linotype"/>
              </a:rPr>
              <a:t>print  </a:t>
            </a:r>
            <a:r>
              <a:rPr sz="1585" spc="268" dirty="0">
                <a:solidFill>
                  <a:srgbClr val="FF0000"/>
                </a:solidFill>
                <a:latin typeface="Palatino Linotype"/>
                <a:cs typeface="Palatino Linotype"/>
              </a:rPr>
              <a:t>table  </a:t>
            </a:r>
            <a:r>
              <a:rPr sz="1585" spc="188" dirty="0">
                <a:solidFill>
                  <a:srgbClr val="FF0000"/>
                </a:solidFill>
                <a:latin typeface="Palatino Linotype"/>
                <a:cs typeface="Palatino Linotype"/>
              </a:rPr>
              <a:t>of   </a:t>
            </a:r>
            <a:r>
              <a:rPr sz="1585" spc="208" dirty="0">
                <a:solidFill>
                  <a:srgbClr val="FF0000"/>
                </a:solidFill>
                <a:latin typeface="Palatino Linotype"/>
                <a:cs typeface="Palatino Linotype"/>
              </a:rPr>
              <a:t>Fahrenheit </a:t>
            </a:r>
            <a:r>
              <a:rPr sz="1585" spc="811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198" dirty="0">
                <a:solidFill>
                  <a:srgbClr val="FF0000"/>
                </a:solidFill>
                <a:latin typeface="Palatino Linotype"/>
                <a:cs typeface="Palatino Linotype"/>
              </a:rPr>
              <a:t>to   </a:t>
            </a:r>
            <a:r>
              <a:rPr sz="1585" spc="226" dirty="0">
                <a:solidFill>
                  <a:srgbClr val="FF0000"/>
                </a:solidFill>
                <a:latin typeface="Palatino Linotype"/>
                <a:cs typeface="Palatino Linotype"/>
              </a:rPr>
              <a:t>Celsius </a:t>
            </a:r>
            <a:r>
              <a:rPr sz="1585" spc="-367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307" dirty="0">
                <a:solidFill>
                  <a:srgbClr val="FF0000"/>
                </a:solidFill>
                <a:latin typeface="Palatino Linotype"/>
                <a:cs typeface="Palatino Linotype"/>
              </a:rPr>
              <a:t>[</a:t>
            </a:r>
            <a:r>
              <a:rPr sz="1585" spc="-238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-287" dirty="0">
                <a:solidFill>
                  <a:srgbClr val="FF0000"/>
                </a:solidFill>
                <a:latin typeface="Palatino Linotype"/>
                <a:cs typeface="Palatino Linotype"/>
              </a:rPr>
              <a:t>C</a:t>
            </a:r>
            <a:r>
              <a:rPr sz="1585" dirty="0">
                <a:solidFill>
                  <a:srgbClr val="FF0000"/>
                </a:solidFill>
                <a:latin typeface="Palatino Linotype"/>
                <a:cs typeface="Palatino Linotype"/>
              </a:rPr>
              <a:t>  </a:t>
            </a:r>
            <a:r>
              <a:rPr sz="1585" spc="-2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40" dirty="0">
                <a:solidFill>
                  <a:srgbClr val="FF0000"/>
                </a:solidFill>
                <a:latin typeface="Palatino Linotype"/>
                <a:cs typeface="Palatino Linotype"/>
              </a:rPr>
              <a:t>=</a:t>
            </a:r>
            <a:r>
              <a:rPr sz="1585" dirty="0">
                <a:solidFill>
                  <a:srgbClr val="FF0000"/>
                </a:solidFill>
                <a:latin typeface="Palatino Linotype"/>
                <a:cs typeface="Palatino Linotype"/>
              </a:rPr>
              <a:t>  </a:t>
            </a:r>
            <a:r>
              <a:rPr sz="1585" spc="3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168" dirty="0">
                <a:solidFill>
                  <a:srgbClr val="FF0000"/>
                </a:solidFill>
                <a:latin typeface="Palatino Linotype"/>
                <a:cs typeface="Palatino Linotype"/>
              </a:rPr>
              <a:t>5</a:t>
            </a:r>
            <a:r>
              <a:rPr sz="1585" spc="454" dirty="0">
                <a:solidFill>
                  <a:srgbClr val="FF0000"/>
                </a:solidFill>
                <a:latin typeface="Palatino Linotype"/>
                <a:cs typeface="Palatino Linotype"/>
              </a:rPr>
              <a:t>/</a:t>
            </a:r>
            <a:r>
              <a:rPr sz="1585" spc="168" dirty="0">
                <a:solidFill>
                  <a:srgbClr val="FF0000"/>
                </a:solidFill>
                <a:latin typeface="Palatino Linotype"/>
                <a:cs typeface="Palatino Linotype"/>
              </a:rPr>
              <a:t>9</a:t>
            </a:r>
            <a:r>
              <a:rPr sz="1585" spc="307" dirty="0">
                <a:solidFill>
                  <a:srgbClr val="FF0000"/>
                </a:solidFill>
                <a:latin typeface="Palatino Linotype"/>
                <a:cs typeface="Palatino Linotype"/>
              </a:rPr>
              <a:t>(</a:t>
            </a:r>
            <a:r>
              <a:rPr sz="1585" spc="-208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-50" dirty="0">
                <a:solidFill>
                  <a:srgbClr val="FF0000"/>
                </a:solidFill>
                <a:latin typeface="Palatino Linotype"/>
                <a:cs typeface="Palatino Linotype"/>
              </a:rPr>
              <a:t>F</a:t>
            </a:r>
            <a:r>
              <a:rPr sz="1585" spc="-159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436" dirty="0">
                <a:solidFill>
                  <a:srgbClr val="FF0000"/>
                </a:solidFill>
                <a:latin typeface="Palatino Linotype"/>
                <a:cs typeface="Palatino Linotype"/>
              </a:rPr>
              <a:t>-</a:t>
            </a:r>
            <a:r>
              <a:rPr sz="1585" spc="168" dirty="0">
                <a:solidFill>
                  <a:srgbClr val="FF0000"/>
                </a:solidFill>
                <a:latin typeface="Palatino Linotype"/>
                <a:cs typeface="Palatino Linotype"/>
              </a:rPr>
              <a:t>32</a:t>
            </a:r>
            <a:r>
              <a:rPr sz="1585" spc="525" dirty="0">
                <a:solidFill>
                  <a:srgbClr val="FF0000"/>
                </a:solidFill>
                <a:latin typeface="Palatino Linotype"/>
                <a:cs typeface="Palatino Linotype"/>
              </a:rPr>
              <a:t>)</a:t>
            </a:r>
            <a:r>
              <a:rPr sz="1585" spc="307" dirty="0">
                <a:solidFill>
                  <a:srgbClr val="FF0000"/>
                </a:solidFill>
                <a:latin typeface="Palatino Linotype"/>
                <a:cs typeface="Palatino Linotype"/>
              </a:rPr>
              <a:t>]</a:t>
            </a:r>
            <a:r>
              <a:rPr sz="1585" dirty="0">
                <a:solidFill>
                  <a:srgbClr val="FF0000"/>
                </a:solidFill>
                <a:latin typeface="Palatino Linotype"/>
                <a:cs typeface="Palatino Linotype"/>
              </a:rPr>
              <a:t>  </a:t>
            </a:r>
            <a:r>
              <a:rPr sz="1585" spc="2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426" dirty="0">
                <a:solidFill>
                  <a:srgbClr val="FF0000"/>
                </a:solidFill>
                <a:latin typeface="Palatino Linotype"/>
                <a:cs typeface="Palatino Linotype"/>
              </a:rPr>
              <a:t>f</a:t>
            </a:r>
            <a:r>
              <a:rPr sz="1585" spc="89" dirty="0">
                <a:solidFill>
                  <a:srgbClr val="FF0000"/>
                </a:solidFill>
                <a:latin typeface="Palatino Linotype"/>
                <a:cs typeface="Palatino Linotype"/>
              </a:rPr>
              <a:t>o</a:t>
            </a:r>
            <a:r>
              <a:rPr sz="1585" spc="208" dirty="0">
                <a:solidFill>
                  <a:srgbClr val="FF0000"/>
                </a:solidFill>
                <a:latin typeface="Palatino Linotype"/>
                <a:cs typeface="Palatino Linotype"/>
              </a:rPr>
              <a:t>r</a:t>
            </a:r>
            <a:r>
              <a:rPr sz="1585" dirty="0">
                <a:solidFill>
                  <a:srgbClr val="FF0000"/>
                </a:solidFill>
                <a:latin typeface="Palatino Linotype"/>
                <a:cs typeface="Palatino Linotype"/>
              </a:rPr>
              <a:t>  </a:t>
            </a:r>
            <a:r>
              <a:rPr sz="1585" spc="79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436" dirty="0">
                <a:solidFill>
                  <a:srgbClr val="FF0000"/>
                </a:solidFill>
                <a:latin typeface="Palatino Linotype"/>
                <a:cs typeface="Palatino Linotype"/>
              </a:rPr>
              <a:t>f</a:t>
            </a:r>
            <a:r>
              <a:rPr sz="1585" spc="168" dirty="0">
                <a:solidFill>
                  <a:srgbClr val="FF0000"/>
                </a:solidFill>
                <a:latin typeface="Palatino Linotype"/>
                <a:cs typeface="Palatino Linotype"/>
              </a:rPr>
              <a:t>a</a:t>
            </a:r>
            <a:r>
              <a:rPr sz="1585" spc="40" dirty="0">
                <a:solidFill>
                  <a:srgbClr val="FF0000"/>
                </a:solidFill>
                <a:latin typeface="Palatino Linotype"/>
                <a:cs typeface="Palatino Linotype"/>
              </a:rPr>
              <a:t>h</a:t>
            </a:r>
            <a:r>
              <a:rPr sz="1585" spc="208" dirty="0">
                <a:solidFill>
                  <a:srgbClr val="FF0000"/>
                </a:solidFill>
                <a:latin typeface="Palatino Linotype"/>
                <a:cs typeface="Palatino Linotype"/>
              </a:rPr>
              <a:t>r</a:t>
            </a:r>
            <a:r>
              <a:rPr sz="1585" dirty="0">
                <a:solidFill>
                  <a:srgbClr val="FF0000"/>
                </a:solidFill>
                <a:latin typeface="Palatino Linotype"/>
                <a:cs typeface="Palatino Linotype"/>
              </a:rPr>
              <a:t>  </a:t>
            </a:r>
            <a:r>
              <a:rPr sz="1585" spc="3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40" dirty="0">
                <a:solidFill>
                  <a:srgbClr val="FF0000"/>
                </a:solidFill>
                <a:latin typeface="Palatino Linotype"/>
                <a:cs typeface="Palatino Linotype"/>
              </a:rPr>
              <a:t>=</a:t>
            </a:r>
            <a:r>
              <a:rPr sz="1585" dirty="0">
                <a:solidFill>
                  <a:srgbClr val="FF0000"/>
                </a:solidFill>
                <a:latin typeface="Palatino Linotype"/>
                <a:cs typeface="Palatino Linotype"/>
              </a:rPr>
              <a:t>  </a:t>
            </a:r>
            <a:r>
              <a:rPr sz="1585" spc="-2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40" dirty="0">
                <a:solidFill>
                  <a:srgbClr val="FF0000"/>
                </a:solidFill>
                <a:latin typeface="Palatino Linotype"/>
                <a:cs typeface="Palatino Linotype"/>
              </a:rPr>
              <a:t>0</a:t>
            </a:r>
            <a:r>
              <a:rPr sz="1585" spc="-238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436" dirty="0">
                <a:solidFill>
                  <a:srgbClr val="FF0000"/>
                </a:solidFill>
                <a:latin typeface="Palatino Linotype"/>
                <a:cs typeface="Palatino Linotype"/>
              </a:rPr>
              <a:t>,</a:t>
            </a:r>
            <a:r>
              <a:rPr sz="1585" dirty="0">
                <a:solidFill>
                  <a:srgbClr val="FF0000"/>
                </a:solidFill>
                <a:latin typeface="Palatino Linotype"/>
                <a:cs typeface="Palatino Linotype"/>
              </a:rPr>
              <a:t>   </a:t>
            </a:r>
            <a:r>
              <a:rPr sz="1585" spc="139" dirty="0">
                <a:solidFill>
                  <a:srgbClr val="FF0000"/>
                </a:solidFill>
                <a:latin typeface="Palatino Linotype"/>
                <a:cs typeface="Palatino Linotype"/>
              </a:rPr>
              <a:t>2</a:t>
            </a:r>
            <a:r>
              <a:rPr sz="1585" spc="40" dirty="0">
                <a:solidFill>
                  <a:srgbClr val="FF0000"/>
                </a:solidFill>
                <a:latin typeface="Palatino Linotype"/>
                <a:cs typeface="Palatino Linotype"/>
              </a:rPr>
              <a:t>0</a:t>
            </a:r>
            <a:r>
              <a:rPr sz="1585" spc="-198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436" dirty="0">
                <a:solidFill>
                  <a:srgbClr val="FF0000"/>
                </a:solidFill>
                <a:latin typeface="Palatino Linotype"/>
                <a:cs typeface="Palatino Linotype"/>
              </a:rPr>
              <a:t>,</a:t>
            </a:r>
            <a:r>
              <a:rPr sz="1585" dirty="0">
                <a:solidFill>
                  <a:srgbClr val="FF0000"/>
                </a:solidFill>
                <a:latin typeface="Palatino Linotype"/>
                <a:cs typeface="Palatino Linotype"/>
              </a:rPr>
              <a:t>  </a:t>
            </a:r>
            <a:r>
              <a:rPr sz="1585" spc="3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545" dirty="0">
                <a:solidFill>
                  <a:srgbClr val="FF0000"/>
                </a:solidFill>
                <a:latin typeface="Palatino Linotype"/>
                <a:cs typeface="Palatino Linotype"/>
              </a:rPr>
              <a:t>..</a:t>
            </a:r>
            <a:r>
              <a:rPr sz="1585" spc="654" dirty="0">
                <a:solidFill>
                  <a:srgbClr val="FF0000"/>
                </a:solidFill>
                <a:latin typeface="Palatino Linotype"/>
                <a:cs typeface="Palatino Linotype"/>
              </a:rPr>
              <a:t>.</a:t>
            </a:r>
            <a:r>
              <a:rPr sz="1585" spc="436" dirty="0">
                <a:solidFill>
                  <a:srgbClr val="FF0000"/>
                </a:solidFill>
                <a:latin typeface="Palatino Linotype"/>
                <a:cs typeface="Palatino Linotype"/>
              </a:rPr>
              <a:t>,</a:t>
            </a:r>
            <a:endParaRPr sz="1585" dirty="0">
              <a:latin typeface="Palatino Linotype"/>
              <a:cs typeface="Palatino Linotype"/>
            </a:endParaRPr>
          </a:p>
          <a:p>
            <a:pPr marL="914842">
              <a:lnSpc>
                <a:spcPts val="1813"/>
              </a:lnSpc>
            </a:pPr>
            <a:r>
              <a:rPr sz="1585" spc="119" dirty="0">
                <a:solidFill>
                  <a:srgbClr val="FF0000"/>
                </a:solidFill>
                <a:latin typeface="Palatino Linotype"/>
                <a:cs typeface="Palatino Linotype"/>
              </a:rPr>
              <a:t>300 </a:t>
            </a:r>
            <a:r>
              <a:rPr sz="1585" spc="198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327" dirty="0">
                <a:solidFill>
                  <a:srgbClr val="FF0000"/>
                </a:solidFill>
                <a:latin typeface="Palatino Linotype"/>
                <a:cs typeface="Palatino Linotype"/>
              </a:rPr>
              <a:t>*/</a:t>
            </a:r>
            <a:endParaRPr sz="1585" dirty="0">
              <a:latin typeface="Palatino Linotype"/>
              <a:cs typeface="Palatino Linotype"/>
            </a:endParaRPr>
          </a:p>
          <a:p>
            <a:pPr>
              <a:spcBef>
                <a:spcPts val="109"/>
              </a:spcBef>
            </a:pPr>
            <a:endParaRPr sz="1288" dirty="0">
              <a:latin typeface="Palatino Linotype"/>
              <a:cs typeface="Palatino Linotype"/>
            </a:endParaRPr>
          </a:p>
          <a:p>
            <a:pPr marL="31459">
              <a:lnSpc>
                <a:spcPts val="1893"/>
              </a:lnSpc>
            </a:pPr>
            <a:r>
              <a:rPr sz="1585" spc="-436" dirty="0">
                <a:latin typeface="Palatino Linotype"/>
                <a:cs typeface="Palatino Linotype"/>
              </a:rPr>
              <a:t>m</a:t>
            </a:r>
            <a:r>
              <a:rPr sz="1585" spc="168" dirty="0">
                <a:latin typeface="Palatino Linotype"/>
                <a:cs typeface="Palatino Linotype"/>
              </a:rPr>
              <a:t>a</a:t>
            </a:r>
            <a:r>
              <a:rPr sz="1585" spc="503" dirty="0">
                <a:latin typeface="Palatino Linotype"/>
                <a:cs typeface="Palatino Linotype"/>
              </a:rPr>
              <a:t>i</a:t>
            </a:r>
            <a:r>
              <a:rPr sz="1585" spc="-89" dirty="0">
                <a:latin typeface="Palatino Linotype"/>
                <a:cs typeface="Palatino Linotype"/>
              </a:rPr>
              <a:t>n</a:t>
            </a:r>
            <a:r>
              <a:rPr sz="1585" spc="-159" dirty="0">
                <a:latin typeface="Palatino Linotype"/>
                <a:cs typeface="Palatino Linotype"/>
              </a:rPr>
              <a:t> </a:t>
            </a:r>
            <a:r>
              <a:rPr sz="1585" spc="416" dirty="0">
                <a:latin typeface="Palatino Linotype"/>
                <a:cs typeface="Palatino Linotype"/>
              </a:rPr>
              <a:t>(</a:t>
            </a:r>
            <a:r>
              <a:rPr sz="1585" spc="307" dirty="0">
                <a:latin typeface="Palatino Linotype"/>
                <a:cs typeface="Palatino Linotype"/>
              </a:rPr>
              <a:t>)</a:t>
            </a:r>
            <a:endParaRPr sz="1585" dirty="0">
              <a:latin typeface="Palatino Linotype"/>
              <a:cs typeface="Palatino Linotype"/>
            </a:endParaRPr>
          </a:p>
          <a:p>
            <a:pPr marL="25168">
              <a:lnSpc>
                <a:spcPts val="1871"/>
              </a:lnSpc>
            </a:pPr>
            <a:r>
              <a:rPr sz="1585" spc="307" dirty="0">
                <a:latin typeface="Palatino Linotype"/>
                <a:cs typeface="Palatino Linotype"/>
              </a:rPr>
              <a:t>{</a:t>
            </a:r>
            <a:endParaRPr sz="1585" dirty="0">
              <a:latin typeface="Palatino Linotype"/>
              <a:cs typeface="Palatino Linotype"/>
            </a:endParaRPr>
          </a:p>
          <a:p>
            <a:pPr marL="285652">
              <a:lnSpc>
                <a:spcPts val="1871"/>
              </a:lnSpc>
            </a:pPr>
            <a:r>
              <a:rPr sz="1585" spc="495" dirty="0">
                <a:solidFill>
                  <a:srgbClr val="0000FF"/>
                </a:solidFill>
                <a:latin typeface="Palatino Linotype"/>
                <a:cs typeface="Palatino Linotype"/>
              </a:rPr>
              <a:t>i</a:t>
            </a:r>
            <a:r>
              <a:rPr sz="1585" spc="30" dirty="0">
                <a:solidFill>
                  <a:srgbClr val="0000FF"/>
                </a:solidFill>
                <a:latin typeface="Palatino Linotype"/>
                <a:cs typeface="Palatino Linotype"/>
              </a:rPr>
              <a:t>n</a:t>
            </a:r>
            <a:r>
              <a:rPr sz="1585" spc="317" dirty="0">
                <a:solidFill>
                  <a:srgbClr val="0000FF"/>
                </a:solidFill>
                <a:latin typeface="Palatino Linotype"/>
                <a:cs typeface="Palatino Linotype"/>
              </a:rPr>
              <a:t>t</a:t>
            </a:r>
            <a:r>
              <a:rPr sz="1585" dirty="0">
                <a:solidFill>
                  <a:srgbClr val="0000FF"/>
                </a:solidFill>
                <a:latin typeface="Palatino Linotype"/>
                <a:cs typeface="Palatino Linotype"/>
              </a:rPr>
              <a:t>  </a:t>
            </a:r>
            <a:r>
              <a:rPr sz="1585" spc="5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1585" spc="416" dirty="0">
                <a:latin typeface="Palatino Linotype"/>
                <a:cs typeface="Palatino Linotype"/>
              </a:rPr>
              <a:t>f</a:t>
            </a:r>
            <a:r>
              <a:rPr sz="1585" spc="149" dirty="0">
                <a:latin typeface="Palatino Linotype"/>
                <a:cs typeface="Palatino Linotype"/>
              </a:rPr>
              <a:t>a</a:t>
            </a:r>
            <a:r>
              <a:rPr sz="1585" spc="20" dirty="0">
                <a:latin typeface="Palatino Linotype"/>
                <a:cs typeface="Palatino Linotype"/>
              </a:rPr>
              <a:t>h</a:t>
            </a:r>
            <a:r>
              <a:rPr sz="1585" spc="208" dirty="0">
                <a:latin typeface="Palatino Linotype"/>
                <a:cs typeface="Palatino Linotype"/>
              </a:rPr>
              <a:t>r</a:t>
            </a:r>
            <a:r>
              <a:rPr sz="1585" spc="-99" dirty="0">
                <a:latin typeface="Palatino Linotype"/>
                <a:cs typeface="Palatino Linotype"/>
              </a:rPr>
              <a:t> </a:t>
            </a:r>
            <a:r>
              <a:rPr sz="1585" spc="436" dirty="0">
                <a:latin typeface="Palatino Linotype"/>
                <a:cs typeface="Palatino Linotype"/>
              </a:rPr>
              <a:t>,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50" dirty="0">
                <a:latin typeface="Palatino Linotype"/>
                <a:cs typeface="Palatino Linotype"/>
              </a:rPr>
              <a:t> </a:t>
            </a:r>
            <a:r>
              <a:rPr sz="1585" spc="268" dirty="0">
                <a:latin typeface="Palatino Linotype"/>
                <a:cs typeface="Palatino Linotype"/>
              </a:rPr>
              <a:t>c</a:t>
            </a:r>
            <a:r>
              <a:rPr sz="1585" spc="218" dirty="0">
                <a:latin typeface="Palatino Linotype"/>
                <a:cs typeface="Palatino Linotype"/>
              </a:rPr>
              <a:t>e</a:t>
            </a:r>
            <a:r>
              <a:rPr sz="1585" spc="515" dirty="0">
                <a:latin typeface="Palatino Linotype"/>
                <a:cs typeface="Palatino Linotype"/>
              </a:rPr>
              <a:t>l</a:t>
            </a:r>
            <a:r>
              <a:rPr sz="1585" spc="297" dirty="0">
                <a:latin typeface="Palatino Linotype"/>
                <a:cs typeface="Palatino Linotype"/>
              </a:rPr>
              <a:t>s</a:t>
            </a:r>
            <a:r>
              <a:rPr sz="1585" spc="515" dirty="0">
                <a:latin typeface="Palatino Linotype"/>
                <a:cs typeface="Palatino Linotype"/>
              </a:rPr>
              <a:t>i</a:t>
            </a:r>
            <a:r>
              <a:rPr sz="1585" spc="20" dirty="0">
                <a:latin typeface="Palatino Linotype"/>
                <a:cs typeface="Palatino Linotype"/>
              </a:rPr>
              <a:t>u</a:t>
            </a:r>
            <a:r>
              <a:rPr sz="1585" spc="386" dirty="0">
                <a:latin typeface="Palatino Linotype"/>
                <a:cs typeface="Palatino Linotype"/>
              </a:rPr>
              <a:t>s</a:t>
            </a:r>
            <a:r>
              <a:rPr sz="1585" spc="436" dirty="0">
                <a:latin typeface="Palatino Linotype"/>
                <a:cs typeface="Palatino Linotype"/>
              </a:rPr>
              <a:t>;</a:t>
            </a:r>
            <a:endParaRPr sz="1585" dirty="0">
              <a:latin typeface="Palatino Linotype"/>
              <a:cs typeface="Palatino Linotype"/>
            </a:endParaRPr>
          </a:p>
          <a:p>
            <a:pPr marL="285652">
              <a:lnSpc>
                <a:spcPts val="1893"/>
              </a:lnSpc>
            </a:pPr>
            <a:r>
              <a:rPr sz="1585" spc="495" dirty="0">
                <a:solidFill>
                  <a:srgbClr val="0000FF"/>
                </a:solidFill>
                <a:latin typeface="Palatino Linotype"/>
                <a:cs typeface="Palatino Linotype"/>
              </a:rPr>
              <a:t>i</a:t>
            </a:r>
            <a:r>
              <a:rPr sz="1585" spc="30" dirty="0">
                <a:solidFill>
                  <a:srgbClr val="0000FF"/>
                </a:solidFill>
                <a:latin typeface="Palatino Linotype"/>
                <a:cs typeface="Palatino Linotype"/>
              </a:rPr>
              <a:t>n</a:t>
            </a:r>
            <a:r>
              <a:rPr sz="1585" spc="317" dirty="0">
                <a:solidFill>
                  <a:srgbClr val="0000FF"/>
                </a:solidFill>
                <a:latin typeface="Palatino Linotype"/>
                <a:cs typeface="Palatino Linotype"/>
              </a:rPr>
              <a:t>t</a:t>
            </a:r>
            <a:r>
              <a:rPr sz="1585" dirty="0">
                <a:solidFill>
                  <a:srgbClr val="0000FF"/>
                </a:solidFill>
                <a:latin typeface="Palatino Linotype"/>
                <a:cs typeface="Palatino Linotype"/>
              </a:rPr>
              <a:t>  </a:t>
            </a:r>
            <a:r>
              <a:rPr sz="1585" spc="59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1585" spc="495" dirty="0">
                <a:latin typeface="Palatino Linotype"/>
                <a:cs typeface="Palatino Linotype"/>
              </a:rPr>
              <a:t>l</a:t>
            </a:r>
            <a:r>
              <a:rPr sz="1585" spc="89" dirty="0">
                <a:latin typeface="Palatino Linotype"/>
                <a:cs typeface="Palatino Linotype"/>
              </a:rPr>
              <a:t>o</a:t>
            </a:r>
            <a:r>
              <a:rPr sz="1585" spc="-367" dirty="0">
                <a:latin typeface="Palatino Linotype"/>
                <a:cs typeface="Palatino Linotype"/>
              </a:rPr>
              <a:t>w</a:t>
            </a:r>
            <a:r>
              <a:rPr sz="1585" spc="198" dirty="0">
                <a:latin typeface="Palatino Linotype"/>
                <a:cs typeface="Palatino Linotype"/>
              </a:rPr>
              <a:t>e</a:t>
            </a:r>
            <a:r>
              <a:rPr sz="1585" spc="208" dirty="0">
                <a:latin typeface="Palatino Linotype"/>
                <a:cs typeface="Palatino Linotype"/>
              </a:rPr>
              <a:t>r</a:t>
            </a:r>
            <a:r>
              <a:rPr sz="1585" spc="-79" dirty="0">
                <a:latin typeface="Palatino Linotype"/>
                <a:cs typeface="Palatino Linotype"/>
              </a:rPr>
              <a:t> </a:t>
            </a:r>
            <a:r>
              <a:rPr sz="1585" spc="436" dirty="0">
                <a:latin typeface="Palatino Linotype"/>
                <a:cs typeface="Palatino Linotype"/>
              </a:rPr>
              <a:t>,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20" dirty="0">
                <a:latin typeface="Palatino Linotype"/>
                <a:cs typeface="Palatino Linotype"/>
              </a:rPr>
              <a:t> </a:t>
            </a:r>
            <a:r>
              <a:rPr sz="1585" dirty="0">
                <a:latin typeface="Palatino Linotype"/>
                <a:cs typeface="Palatino Linotype"/>
              </a:rPr>
              <a:t>upp</a:t>
            </a:r>
            <a:r>
              <a:rPr sz="1585" spc="198" dirty="0">
                <a:latin typeface="Palatino Linotype"/>
                <a:cs typeface="Palatino Linotype"/>
              </a:rPr>
              <a:t>e</a:t>
            </a:r>
            <a:r>
              <a:rPr sz="1585" spc="208" dirty="0">
                <a:latin typeface="Palatino Linotype"/>
                <a:cs typeface="Palatino Linotype"/>
              </a:rPr>
              <a:t>r</a:t>
            </a:r>
            <a:r>
              <a:rPr sz="1585" spc="-79" dirty="0">
                <a:latin typeface="Palatino Linotype"/>
                <a:cs typeface="Palatino Linotype"/>
              </a:rPr>
              <a:t> </a:t>
            </a:r>
            <a:r>
              <a:rPr sz="1585" spc="436" dirty="0">
                <a:latin typeface="Palatino Linotype"/>
                <a:cs typeface="Palatino Linotype"/>
              </a:rPr>
              <a:t>,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30" dirty="0">
                <a:latin typeface="Palatino Linotype"/>
                <a:cs typeface="Palatino Linotype"/>
              </a:rPr>
              <a:t> </a:t>
            </a:r>
            <a:r>
              <a:rPr sz="1585" spc="287" dirty="0">
                <a:latin typeface="Palatino Linotype"/>
                <a:cs typeface="Palatino Linotype"/>
              </a:rPr>
              <a:t>s</a:t>
            </a:r>
            <a:r>
              <a:rPr sz="1585" spc="446" dirty="0">
                <a:latin typeface="Palatino Linotype"/>
                <a:cs typeface="Palatino Linotype"/>
              </a:rPr>
              <a:t>t</a:t>
            </a:r>
            <a:r>
              <a:rPr sz="1585" spc="208" dirty="0">
                <a:latin typeface="Palatino Linotype"/>
                <a:cs typeface="Palatino Linotype"/>
              </a:rPr>
              <a:t>e</a:t>
            </a:r>
            <a:r>
              <a:rPr sz="1585" spc="-119" dirty="0">
                <a:latin typeface="Palatino Linotype"/>
                <a:cs typeface="Palatino Linotype"/>
              </a:rPr>
              <a:t>p</a:t>
            </a:r>
            <a:r>
              <a:rPr sz="1585" spc="-178" dirty="0">
                <a:latin typeface="Palatino Linotype"/>
                <a:cs typeface="Palatino Linotype"/>
              </a:rPr>
              <a:t> </a:t>
            </a:r>
            <a:r>
              <a:rPr sz="1585" spc="436" dirty="0">
                <a:latin typeface="Palatino Linotype"/>
                <a:cs typeface="Palatino Linotype"/>
              </a:rPr>
              <a:t>;</a:t>
            </a:r>
            <a:endParaRPr sz="1585" dirty="0">
              <a:latin typeface="Palatino Linotype"/>
              <a:cs typeface="Palatino Linotype"/>
            </a:endParaRPr>
          </a:p>
          <a:p>
            <a:pPr>
              <a:spcBef>
                <a:spcPts val="59"/>
              </a:spcBef>
            </a:pPr>
            <a:endParaRPr sz="1387" dirty="0">
              <a:latin typeface="Palatino Linotype"/>
              <a:cs typeface="Palatino Linotype"/>
            </a:endParaRPr>
          </a:p>
          <a:p>
            <a:pPr marL="286911" marR="10067">
              <a:lnSpc>
                <a:spcPts val="1883"/>
              </a:lnSpc>
              <a:tabLst>
                <a:tab pos="2073809" algn="l"/>
              </a:tabLst>
            </a:pPr>
            <a:r>
              <a:rPr sz="1585" spc="139" dirty="0">
                <a:latin typeface="Palatino Linotype"/>
                <a:cs typeface="Palatino Linotype"/>
              </a:rPr>
              <a:t>lower </a:t>
            </a:r>
            <a:r>
              <a:rPr sz="1585" spc="307" dirty="0">
                <a:latin typeface="Palatino Linotype"/>
                <a:cs typeface="Palatino Linotype"/>
              </a:rPr>
              <a:t> </a:t>
            </a:r>
            <a:r>
              <a:rPr sz="1585" spc="40" dirty="0">
                <a:latin typeface="Palatino Linotype"/>
                <a:cs typeface="Palatino Linotype"/>
              </a:rPr>
              <a:t>= </a:t>
            </a:r>
            <a:r>
              <a:rPr sz="1585" spc="377" dirty="0">
                <a:latin typeface="Palatino Linotype"/>
                <a:cs typeface="Palatino Linotype"/>
              </a:rPr>
              <a:t> </a:t>
            </a:r>
            <a:r>
              <a:rPr sz="1585" spc="297" dirty="0">
                <a:latin typeface="Palatino Linotype"/>
                <a:cs typeface="Palatino Linotype"/>
              </a:rPr>
              <a:t>0;	</a:t>
            </a:r>
            <a:r>
              <a:rPr sz="1585" spc="327" dirty="0">
                <a:solidFill>
                  <a:srgbClr val="FF0000"/>
                </a:solidFill>
                <a:latin typeface="Palatino Linotype"/>
                <a:cs typeface="Palatino Linotype"/>
              </a:rPr>
              <a:t>/*</a:t>
            </a:r>
            <a:r>
              <a:rPr sz="1585" spc="337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30" dirty="0">
                <a:solidFill>
                  <a:srgbClr val="FF0000"/>
                </a:solidFill>
                <a:latin typeface="Palatino Linotype"/>
                <a:cs typeface="Palatino Linotype"/>
              </a:rPr>
              <a:t>low</a:t>
            </a:r>
            <a:r>
              <a:rPr sz="1585" spc="4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287" dirty="0">
                <a:solidFill>
                  <a:srgbClr val="FF0000"/>
                </a:solidFill>
                <a:latin typeface="Palatino Linotype"/>
                <a:cs typeface="Palatino Linotype"/>
              </a:rPr>
              <a:t>limit</a:t>
            </a:r>
            <a:r>
              <a:rPr sz="1585" spc="297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188" dirty="0">
                <a:solidFill>
                  <a:srgbClr val="FF0000"/>
                </a:solidFill>
                <a:latin typeface="Palatino Linotype"/>
                <a:cs typeface="Palatino Linotype"/>
              </a:rPr>
              <a:t>of</a:t>
            </a:r>
            <a:r>
              <a:rPr sz="1585" spc="198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268" dirty="0">
                <a:solidFill>
                  <a:srgbClr val="FF0000"/>
                </a:solidFill>
                <a:latin typeface="Palatino Linotype"/>
                <a:cs typeface="Palatino Linotype"/>
              </a:rPr>
              <a:t>table</a:t>
            </a:r>
            <a:r>
              <a:rPr sz="1585" spc="277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327" dirty="0">
                <a:solidFill>
                  <a:srgbClr val="FF0000"/>
                </a:solidFill>
                <a:latin typeface="Palatino Linotype"/>
                <a:cs typeface="Palatino Linotype"/>
              </a:rPr>
              <a:t>*/ </a:t>
            </a:r>
            <a:r>
              <a:rPr sz="1585" spc="-367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99" dirty="0">
                <a:latin typeface="Palatino Linotype"/>
                <a:cs typeface="Palatino Linotype"/>
              </a:rPr>
              <a:t>upper </a:t>
            </a:r>
            <a:r>
              <a:rPr sz="1585" spc="337" dirty="0">
                <a:latin typeface="Palatino Linotype"/>
                <a:cs typeface="Palatino Linotype"/>
              </a:rPr>
              <a:t> </a:t>
            </a:r>
            <a:r>
              <a:rPr sz="1585" spc="40" dirty="0">
                <a:latin typeface="Palatino Linotype"/>
                <a:cs typeface="Palatino Linotype"/>
              </a:rPr>
              <a:t>= </a:t>
            </a:r>
            <a:r>
              <a:rPr sz="1585" spc="396" dirty="0">
                <a:latin typeface="Palatino Linotype"/>
                <a:cs typeface="Palatino Linotype"/>
              </a:rPr>
              <a:t> </a:t>
            </a:r>
            <a:r>
              <a:rPr sz="1585" spc="238" dirty="0">
                <a:latin typeface="Palatino Linotype"/>
                <a:cs typeface="Palatino Linotype"/>
              </a:rPr>
              <a:t>300;	</a:t>
            </a:r>
            <a:r>
              <a:rPr sz="1585" spc="327" dirty="0">
                <a:solidFill>
                  <a:srgbClr val="FF0000"/>
                </a:solidFill>
                <a:latin typeface="Palatino Linotype"/>
                <a:cs typeface="Palatino Linotype"/>
              </a:rPr>
              <a:t>/*</a:t>
            </a:r>
            <a:r>
              <a:rPr sz="1585" spc="832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129" dirty="0">
                <a:solidFill>
                  <a:srgbClr val="FF0000"/>
                </a:solidFill>
                <a:latin typeface="Palatino Linotype"/>
                <a:cs typeface="Palatino Linotype"/>
              </a:rPr>
              <a:t>high</a:t>
            </a:r>
            <a:r>
              <a:rPr sz="1585" spc="337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287" dirty="0">
                <a:solidFill>
                  <a:srgbClr val="FF0000"/>
                </a:solidFill>
                <a:latin typeface="Palatino Linotype"/>
                <a:cs typeface="Palatino Linotype"/>
              </a:rPr>
              <a:t>limit</a:t>
            </a:r>
            <a:r>
              <a:rPr sz="1585" spc="842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188" dirty="0">
                <a:solidFill>
                  <a:srgbClr val="FF0000"/>
                </a:solidFill>
                <a:latin typeface="Palatino Linotype"/>
                <a:cs typeface="Palatino Linotype"/>
              </a:rPr>
              <a:t>of</a:t>
            </a:r>
            <a:r>
              <a:rPr sz="1585" spc="258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268" dirty="0">
                <a:solidFill>
                  <a:srgbClr val="FF0000"/>
                </a:solidFill>
                <a:latin typeface="Palatino Linotype"/>
                <a:cs typeface="Palatino Linotype"/>
              </a:rPr>
              <a:t>table</a:t>
            </a:r>
            <a:r>
              <a:rPr sz="1585" spc="842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327" dirty="0">
                <a:solidFill>
                  <a:srgbClr val="FF0000"/>
                </a:solidFill>
                <a:latin typeface="Palatino Linotype"/>
                <a:cs typeface="Palatino Linotype"/>
              </a:rPr>
              <a:t>*/ </a:t>
            </a:r>
            <a:r>
              <a:rPr sz="1585" spc="-367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208" dirty="0">
                <a:latin typeface="Palatino Linotype"/>
                <a:cs typeface="Palatino Linotype"/>
              </a:rPr>
              <a:t>step </a:t>
            </a:r>
            <a:r>
              <a:rPr sz="1585" spc="226" dirty="0">
                <a:latin typeface="Palatino Linotype"/>
                <a:cs typeface="Palatino Linotype"/>
              </a:rPr>
              <a:t> </a:t>
            </a:r>
            <a:r>
              <a:rPr sz="1585" spc="40" dirty="0">
                <a:latin typeface="Palatino Linotype"/>
                <a:cs typeface="Palatino Linotype"/>
              </a:rPr>
              <a:t>= </a:t>
            </a:r>
            <a:r>
              <a:rPr sz="1585" spc="396" dirty="0">
                <a:latin typeface="Palatino Linotype"/>
                <a:cs typeface="Palatino Linotype"/>
              </a:rPr>
              <a:t> </a:t>
            </a:r>
            <a:r>
              <a:rPr sz="1585" spc="248" dirty="0">
                <a:latin typeface="Palatino Linotype"/>
                <a:cs typeface="Palatino Linotype"/>
              </a:rPr>
              <a:t>20;	</a:t>
            </a:r>
            <a:r>
              <a:rPr sz="1585" spc="327" dirty="0">
                <a:solidFill>
                  <a:srgbClr val="FF0000"/>
                </a:solidFill>
                <a:latin typeface="Palatino Linotype"/>
                <a:cs typeface="Palatino Linotype"/>
              </a:rPr>
              <a:t>/*</a:t>
            </a:r>
            <a:r>
              <a:rPr sz="1585" spc="832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208" dirty="0">
                <a:solidFill>
                  <a:srgbClr val="FF0000"/>
                </a:solidFill>
                <a:latin typeface="Palatino Linotype"/>
                <a:cs typeface="Palatino Linotype"/>
              </a:rPr>
              <a:t>step</a:t>
            </a:r>
            <a:r>
              <a:rPr sz="1585" spc="258" dirty="0">
                <a:solidFill>
                  <a:srgbClr val="FF0000"/>
                </a:solidFill>
                <a:latin typeface="Palatino Linotype"/>
                <a:cs typeface="Palatino Linotype"/>
              </a:rPr>
              <a:t> size</a:t>
            </a:r>
            <a:r>
              <a:rPr sz="1585" spc="842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585" spc="327" dirty="0">
                <a:solidFill>
                  <a:srgbClr val="FF0000"/>
                </a:solidFill>
                <a:latin typeface="Palatino Linotype"/>
                <a:cs typeface="Palatino Linotype"/>
              </a:rPr>
              <a:t>*/</a:t>
            </a:r>
            <a:endParaRPr sz="1585" dirty="0">
              <a:latin typeface="Palatino Linotype"/>
              <a:cs typeface="Palatino Linotype"/>
            </a:endParaRPr>
          </a:p>
          <a:p>
            <a:pPr marL="286911">
              <a:lnSpc>
                <a:spcPts val="1793"/>
              </a:lnSpc>
            </a:pPr>
            <a:r>
              <a:rPr sz="1585" spc="218" dirty="0">
                <a:latin typeface="Palatino Linotype"/>
                <a:cs typeface="Palatino Linotype"/>
              </a:rPr>
              <a:t>fahr</a:t>
            </a:r>
            <a:r>
              <a:rPr sz="1585" spc="743" dirty="0">
                <a:latin typeface="Palatino Linotype"/>
                <a:cs typeface="Palatino Linotype"/>
              </a:rPr>
              <a:t> </a:t>
            </a:r>
            <a:r>
              <a:rPr sz="1585" spc="40" dirty="0">
                <a:latin typeface="Palatino Linotype"/>
                <a:cs typeface="Palatino Linotype"/>
              </a:rPr>
              <a:t>= </a:t>
            </a:r>
            <a:r>
              <a:rPr sz="1585" spc="317" dirty="0">
                <a:latin typeface="Palatino Linotype"/>
                <a:cs typeface="Palatino Linotype"/>
              </a:rPr>
              <a:t> </a:t>
            </a:r>
            <a:r>
              <a:rPr sz="1585" spc="226" dirty="0">
                <a:latin typeface="Palatino Linotype"/>
                <a:cs typeface="Palatino Linotype"/>
              </a:rPr>
              <a:t>lower;</a:t>
            </a:r>
            <a:endParaRPr sz="1585" dirty="0">
              <a:latin typeface="Palatino Linotype"/>
              <a:cs typeface="Palatino Linotype"/>
            </a:endParaRPr>
          </a:p>
          <a:p>
            <a:pPr marL="543620" marR="1160226" indent="-256707">
              <a:lnSpc>
                <a:spcPts val="1883"/>
              </a:lnSpc>
              <a:spcBef>
                <a:spcPts val="59"/>
              </a:spcBef>
            </a:pPr>
            <a:r>
              <a:rPr sz="1585" spc="-347" dirty="0">
                <a:solidFill>
                  <a:srgbClr val="0000FF"/>
                </a:solidFill>
                <a:latin typeface="Palatino Linotype"/>
                <a:cs typeface="Palatino Linotype"/>
              </a:rPr>
              <a:t>w</a:t>
            </a:r>
            <a:r>
              <a:rPr sz="1585" spc="50" dirty="0">
                <a:solidFill>
                  <a:srgbClr val="0000FF"/>
                </a:solidFill>
                <a:latin typeface="Palatino Linotype"/>
                <a:cs typeface="Palatino Linotype"/>
              </a:rPr>
              <a:t>h</a:t>
            </a:r>
            <a:r>
              <a:rPr sz="1585" spc="515" dirty="0">
                <a:solidFill>
                  <a:srgbClr val="0000FF"/>
                </a:solidFill>
                <a:latin typeface="Palatino Linotype"/>
                <a:cs typeface="Palatino Linotype"/>
              </a:rPr>
              <a:t>il</a:t>
            </a:r>
            <a:r>
              <a:rPr sz="1585" spc="79" dirty="0">
                <a:solidFill>
                  <a:srgbClr val="0000FF"/>
                </a:solidFill>
                <a:latin typeface="Palatino Linotype"/>
                <a:cs typeface="Palatino Linotype"/>
              </a:rPr>
              <a:t>e</a:t>
            </a:r>
            <a:r>
              <a:rPr sz="1585" dirty="0">
                <a:solidFill>
                  <a:srgbClr val="0000FF"/>
                </a:solidFill>
                <a:latin typeface="Palatino Linotype"/>
                <a:cs typeface="Palatino Linotype"/>
              </a:rPr>
              <a:t>  </a:t>
            </a:r>
            <a:r>
              <a:rPr sz="1585" spc="4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1585" spc="307" dirty="0">
                <a:latin typeface="Palatino Linotype"/>
                <a:cs typeface="Palatino Linotype"/>
              </a:rPr>
              <a:t>(</a:t>
            </a:r>
            <a:r>
              <a:rPr sz="1585" spc="-178" dirty="0">
                <a:latin typeface="Palatino Linotype"/>
                <a:cs typeface="Palatino Linotype"/>
              </a:rPr>
              <a:t> </a:t>
            </a:r>
            <a:r>
              <a:rPr sz="1585" spc="436" dirty="0">
                <a:latin typeface="Palatino Linotype"/>
                <a:cs typeface="Palatino Linotype"/>
              </a:rPr>
              <a:t>f</a:t>
            </a:r>
            <a:r>
              <a:rPr sz="1585" spc="168" dirty="0">
                <a:latin typeface="Palatino Linotype"/>
                <a:cs typeface="Palatino Linotype"/>
              </a:rPr>
              <a:t>a</a:t>
            </a:r>
            <a:r>
              <a:rPr sz="1585" spc="40" dirty="0">
                <a:latin typeface="Palatino Linotype"/>
                <a:cs typeface="Palatino Linotype"/>
              </a:rPr>
              <a:t>h</a:t>
            </a:r>
            <a:r>
              <a:rPr sz="1585" spc="208" dirty="0">
                <a:latin typeface="Palatino Linotype"/>
                <a:cs typeface="Palatino Linotype"/>
              </a:rPr>
              <a:t>r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119" dirty="0">
                <a:latin typeface="Palatino Linotype"/>
                <a:cs typeface="Palatino Linotype"/>
              </a:rPr>
              <a:t> &lt;</a:t>
            </a:r>
            <a:r>
              <a:rPr sz="1585" spc="40" dirty="0">
                <a:latin typeface="Palatino Linotype"/>
                <a:cs typeface="Palatino Linotype"/>
              </a:rPr>
              <a:t>=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40" dirty="0">
                <a:latin typeface="Palatino Linotype"/>
                <a:cs typeface="Palatino Linotype"/>
              </a:rPr>
              <a:t> </a:t>
            </a:r>
            <a:r>
              <a:rPr sz="1585" spc="20" dirty="0">
                <a:latin typeface="Palatino Linotype"/>
                <a:cs typeface="Palatino Linotype"/>
              </a:rPr>
              <a:t>upp</a:t>
            </a:r>
            <a:r>
              <a:rPr sz="1585" spc="218" dirty="0">
                <a:latin typeface="Palatino Linotype"/>
                <a:cs typeface="Palatino Linotype"/>
              </a:rPr>
              <a:t>e</a:t>
            </a:r>
            <a:r>
              <a:rPr sz="1585" spc="426" dirty="0">
                <a:latin typeface="Palatino Linotype"/>
                <a:cs typeface="Palatino Linotype"/>
              </a:rPr>
              <a:t>r</a:t>
            </a:r>
            <a:r>
              <a:rPr sz="1585" spc="307" dirty="0">
                <a:latin typeface="Palatino Linotype"/>
                <a:cs typeface="Palatino Linotype"/>
              </a:rPr>
              <a:t>)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-20" dirty="0">
                <a:latin typeface="Palatino Linotype"/>
                <a:cs typeface="Palatino Linotype"/>
              </a:rPr>
              <a:t> </a:t>
            </a:r>
            <a:r>
              <a:rPr sz="1585" spc="258" dirty="0">
                <a:latin typeface="Palatino Linotype"/>
                <a:cs typeface="Palatino Linotype"/>
              </a:rPr>
              <a:t>{  </a:t>
            </a:r>
            <a:r>
              <a:rPr sz="1585" spc="268" dirty="0">
                <a:latin typeface="Palatino Linotype"/>
                <a:cs typeface="Palatino Linotype"/>
              </a:rPr>
              <a:t>c</a:t>
            </a:r>
            <a:r>
              <a:rPr sz="1585" spc="218" dirty="0">
                <a:latin typeface="Palatino Linotype"/>
                <a:cs typeface="Palatino Linotype"/>
              </a:rPr>
              <a:t>e</a:t>
            </a:r>
            <a:r>
              <a:rPr sz="1585" spc="515" dirty="0">
                <a:latin typeface="Palatino Linotype"/>
                <a:cs typeface="Palatino Linotype"/>
              </a:rPr>
              <a:t>l</a:t>
            </a:r>
            <a:r>
              <a:rPr sz="1585" spc="297" dirty="0">
                <a:latin typeface="Palatino Linotype"/>
                <a:cs typeface="Palatino Linotype"/>
              </a:rPr>
              <a:t>s</a:t>
            </a:r>
            <a:r>
              <a:rPr sz="1585" spc="515" dirty="0">
                <a:latin typeface="Palatino Linotype"/>
                <a:cs typeface="Palatino Linotype"/>
              </a:rPr>
              <a:t>i</a:t>
            </a:r>
            <a:r>
              <a:rPr sz="1585" spc="20" dirty="0">
                <a:latin typeface="Palatino Linotype"/>
                <a:cs typeface="Palatino Linotype"/>
              </a:rPr>
              <a:t>u</a:t>
            </a:r>
            <a:r>
              <a:rPr sz="1585" spc="159" dirty="0">
                <a:latin typeface="Palatino Linotype"/>
                <a:cs typeface="Palatino Linotype"/>
              </a:rPr>
              <a:t>s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40" dirty="0">
                <a:latin typeface="Palatino Linotype"/>
                <a:cs typeface="Palatino Linotype"/>
              </a:rPr>
              <a:t> =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-20" dirty="0">
                <a:latin typeface="Palatino Linotype"/>
                <a:cs typeface="Palatino Linotype"/>
              </a:rPr>
              <a:t> </a:t>
            </a:r>
            <a:r>
              <a:rPr sz="1585" spc="40" dirty="0">
                <a:latin typeface="Palatino Linotype"/>
                <a:cs typeface="Palatino Linotype"/>
              </a:rPr>
              <a:t>5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-20" dirty="0">
                <a:latin typeface="Palatino Linotype"/>
                <a:cs typeface="Palatino Linotype"/>
              </a:rPr>
              <a:t> </a:t>
            </a:r>
            <a:r>
              <a:rPr sz="1585" spc="218" dirty="0">
                <a:latin typeface="Palatino Linotype"/>
                <a:cs typeface="Palatino Linotype"/>
              </a:rPr>
              <a:t>*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-20" dirty="0">
                <a:latin typeface="Palatino Linotype"/>
                <a:cs typeface="Palatino Linotype"/>
              </a:rPr>
              <a:t> </a:t>
            </a:r>
            <a:r>
              <a:rPr sz="1585" spc="307" dirty="0">
                <a:latin typeface="Palatino Linotype"/>
                <a:cs typeface="Palatino Linotype"/>
              </a:rPr>
              <a:t>(</a:t>
            </a:r>
            <a:r>
              <a:rPr sz="1585" spc="-208" dirty="0">
                <a:latin typeface="Palatino Linotype"/>
                <a:cs typeface="Palatino Linotype"/>
              </a:rPr>
              <a:t> </a:t>
            </a:r>
            <a:r>
              <a:rPr sz="1585" spc="416" dirty="0">
                <a:latin typeface="Palatino Linotype"/>
                <a:cs typeface="Palatino Linotype"/>
              </a:rPr>
              <a:t>f</a:t>
            </a:r>
            <a:r>
              <a:rPr sz="1585" spc="149" dirty="0">
                <a:latin typeface="Palatino Linotype"/>
                <a:cs typeface="Palatino Linotype"/>
              </a:rPr>
              <a:t>a</a:t>
            </a:r>
            <a:r>
              <a:rPr sz="1585" spc="20" dirty="0">
                <a:latin typeface="Palatino Linotype"/>
                <a:cs typeface="Palatino Linotype"/>
              </a:rPr>
              <a:t>h</a:t>
            </a:r>
            <a:r>
              <a:rPr sz="1585" spc="208" dirty="0">
                <a:latin typeface="Palatino Linotype"/>
                <a:cs typeface="Palatino Linotype"/>
              </a:rPr>
              <a:t>r</a:t>
            </a:r>
            <a:r>
              <a:rPr sz="1585" spc="-40" dirty="0">
                <a:latin typeface="Palatino Linotype"/>
                <a:cs typeface="Palatino Linotype"/>
              </a:rPr>
              <a:t> </a:t>
            </a:r>
            <a:r>
              <a:rPr sz="1585" spc="436" dirty="0">
                <a:latin typeface="Palatino Linotype"/>
                <a:cs typeface="Palatino Linotype"/>
              </a:rPr>
              <a:t>-</a:t>
            </a:r>
            <a:r>
              <a:rPr sz="1585" spc="168" dirty="0">
                <a:latin typeface="Palatino Linotype"/>
                <a:cs typeface="Palatino Linotype"/>
              </a:rPr>
              <a:t>32</a:t>
            </a:r>
            <a:r>
              <a:rPr sz="1585" spc="307" dirty="0">
                <a:latin typeface="Palatino Linotype"/>
                <a:cs typeface="Palatino Linotype"/>
              </a:rPr>
              <a:t>)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30" dirty="0">
                <a:latin typeface="Palatino Linotype"/>
                <a:cs typeface="Palatino Linotype"/>
              </a:rPr>
              <a:t> </a:t>
            </a:r>
            <a:r>
              <a:rPr sz="1585" spc="327" dirty="0">
                <a:latin typeface="Palatino Linotype"/>
                <a:cs typeface="Palatino Linotype"/>
              </a:rPr>
              <a:t>/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10" dirty="0">
                <a:latin typeface="Palatino Linotype"/>
                <a:cs typeface="Palatino Linotype"/>
              </a:rPr>
              <a:t> </a:t>
            </a:r>
            <a:r>
              <a:rPr sz="1585" spc="149" dirty="0">
                <a:latin typeface="Palatino Linotype"/>
                <a:cs typeface="Palatino Linotype"/>
              </a:rPr>
              <a:t>9</a:t>
            </a:r>
            <a:r>
              <a:rPr sz="1585" spc="436" dirty="0">
                <a:latin typeface="Palatino Linotype"/>
                <a:cs typeface="Palatino Linotype"/>
              </a:rPr>
              <a:t>;</a:t>
            </a:r>
            <a:endParaRPr sz="1585" dirty="0">
              <a:latin typeface="Palatino Linotype"/>
              <a:cs typeface="Palatino Linotype"/>
            </a:endParaRPr>
          </a:p>
          <a:p>
            <a:pPr marL="543620">
              <a:lnSpc>
                <a:spcPts val="1793"/>
              </a:lnSpc>
            </a:pPr>
            <a:r>
              <a:rPr sz="1585" spc="20" dirty="0">
                <a:latin typeface="Palatino Linotype"/>
                <a:cs typeface="Palatino Linotype"/>
              </a:rPr>
              <a:t>p</a:t>
            </a:r>
            <a:r>
              <a:rPr sz="1585" spc="347" dirty="0">
                <a:latin typeface="Palatino Linotype"/>
                <a:cs typeface="Palatino Linotype"/>
              </a:rPr>
              <a:t>r</a:t>
            </a:r>
            <a:r>
              <a:rPr sz="1585" spc="515" dirty="0">
                <a:latin typeface="Palatino Linotype"/>
                <a:cs typeface="Palatino Linotype"/>
              </a:rPr>
              <a:t>i</a:t>
            </a:r>
            <a:r>
              <a:rPr sz="1585" spc="50" dirty="0">
                <a:latin typeface="Palatino Linotype"/>
                <a:cs typeface="Palatino Linotype"/>
              </a:rPr>
              <a:t>n</a:t>
            </a:r>
            <a:r>
              <a:rPr sz="1585" spc="454" dirty="0">
                <a:latin typeface="Palatino Linotype"/>
                <a:cs typeface="Palatino Linotype"/>
              </a:rPr>
              <a:t>t</a:t>
            </a:r>
            <a:r>
              <a:rPr sz="1585" spc="535" dirty="0">
                <a:latin typeface="Palatino Linotype"/>
                <a:cs typeface="Palatino Linotype"/>
              </a:rPr>
              <a:t>f</a:t>
            </a:r>
            <a:r>
              <a:rPr sz="1585" spc="466" dirty="0">
                <a:latin typeface="Palatino Linotype"/>
                <a:cs typeface="Palatino Linotype"/>
              </a:rPr>
              <a:t>(</a:t>
            </a:r>
            <a:r>
              <a:rPr sz="1585" spc="416" dirty="0">
                <a:latin typeface="Palatino Linotype"/>
                <a:cs typeface="Palatino Linotype"/>
              </a:rPr>
              <a:t>"</a:t>
            </a:r>
            <a:r>
              <a:rPr sz="1585" spc="-495" dirty="0">
                <a:latin typeface="Palatino Linotype"/>
                <a:cs typeface="Palatino Linotype"/>
              </a:rPr>
              <a:t>%</a:t>
            </a:r>
            <a:r>
              <a:rPr sz="1585" spc="-238" dirty="0">
                <a:latin typeface="Palatino Linotype"/>
                <a:cs typeface="Palatino Linotype"/>
              </a:rPr>
              <a:t> </a:t>
            </a:r>
            <a:r>
              <a:rPr sz="1585" spc="20" dirty="0">
                <a:latin typeface="Palatino Linotype"/>
                <a:cs typeface="Palatino Linotype"/>
              </a:rPr>
              <a:t>d</a:t>
            </a:r>
            <a:r>
              <a:rPr sz="1585" spc="-129" dirty="0">
                <a:latin typeface="Palatino Linotype"/>
                <a:cs typeface="Palatino Linotype"/>
              </a:rPr>
              <a:t>\</a:t>
            </a:r>
            <a:r>
              <a:rPr sz="1585" spc="-238" dirty="0">
                <a:latin typeface="Palatino Linotype"/>
                <a:cs typeface="Palatino Linotype"/>
              </a:rPr>
              <a:t> </a:t>
            </a:r>
            <a:r>
              <a:rPr sz="1585" spc="476" dirty="0">
                <a:latin typeface="Palatino Linotype"/>
                <a:cs typeface="Palatino Linotype"/>
              </a:rPr>
              <a:t>t</a:t>
            </a:r>
            <a:r>
              <a:rPr sz="1585" spc="-495" dirty="0">
                <a:latin typeface="Palatino Linotype"/>
                <a:cs typeface="Palatino Linotype"/>
              </a:rPr>
              <a:t>%</a:t>
            </a:r>
            <a:r>
              <a:rPr sz="1585" spc="-226" dirty="0">
                <a:latin typeface="Palatino Linotype"/>
                <a:cs typeface="Palatino Linotype"/>
              </a:rPr>
              <a:t> </a:t>
            </a:r>
            <a:r>
              <a:rPr sz="1585" spc="20" dirty="0">
                <a:latin typeface="Palatino Linotype"/>
                <a:cs typeface="Palatino Linotype"/>
              </a:rPr>
              <a:t>d</a:t>
            </a:r>
            <a:r>
              <a:rPr sz="1585" spc="-129" dirty="0">
                <a:latin typeface="Palatino Linotype"/>
                <a:cs typeface="Palatino Linotype"/>
              </a:rPr>
              <a:t>\</a:t>
            </a:r>
            <a:r>
              <a:rPr sz="1585" spc="-238" dirty="0">
                <a:latin typeface="Palatino Linotype"/>
                <a:cs typeface="Palatino Linotype"/>
              </a:rPr>
              <a:t> </a:t>
            </a:r>
            <a:r>
              <a:rPr sz="1585" spc="69" dirty="0">
                <a:latin typeface="Palatino Linotype"/>
                <a:cs typeface="Palatino Linotype"/>
              </a:rPr>
              <a:t>n</a:t>
            </a:r>
            <a:r>
              <a:rPr sz="1585" spc="436" dirty="0">
                <a:latin typeface="Palatino Linotype"/>
                <a:cs typeface="Palatino Linotype"/>
              </a:rPr>
              <a:t>",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-20" dirty="0">
                <a:latin typeface="Palatino Linotype"/>
                <a:cs typeface="Palatino Linotype"/>
              </a:rPr>
              <a:t> </a:t>
            </a:r>
            <a:r>
              <a:rPr sz="1585" spc="416" dirty="0">
                <a:latin typeface="Palatino Linotype"/>
                <a:cs typeface="Palatino Linotype"/>
              </a:rPr>
              <a:t>f</a:t>
            </a:r>
            <a:r>
              <a:rPr sz="1585" spc="149" dirty="0">
                <a:latin typeface="Palatino Linotype"/>
                <a:cs typeface="Palatino Linotype"/>
              </a:rPr>
              <a:t>a</a:t>
            </a:r>
            <a:r>
              <a:rPr sz="1585" spc="20" dirty="0">
                <a:latin typeface="Palatino Linotype"/>
                <a:cs typeface="Palatino Linotype"/>
              </a:rPr>
              <a:t>h</a:t>
            </a:r>
            <a:r>
              <a:rPr sz="1585" spc="208" dirty="0">
                <a:latin typeface="Palatino Linotype"/>
                <a:cs typeface="Palatino Linotype"/>
              </a:rPr>
              <a:t>r</a:t>
            </a:r>
            <a:r>
              <a:rPr sz="1585" spc="-89" dirty="0">
                <a:latin typeface="Palatino Linotype"/>
                <a:cs typeface="Palatino Linotype"/>
              </a:rPr>
              <a:t> </a:t>
            </a:r>
            <a:r>
              <a:rPr sz="1585" spc="436" dirty="0">
                <a:latin typeface="Palatino Linotype"/>
                <a:cs typeface="Palatino Linotype"/>
              </a:rPr>
              <a:t>,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50" dirty="0">
                <a:latin typeface="Palatino Linotype"/>
                <a:cs typeface="Palatino Linotype"/>
              </a:rPr>
              <a:t> </a:t>
            </a:r>
            <a:r>
              <a:rPr sz="1585" spc="268" dirty="0">
                <a:latin typeface="Palatino Linotype"/>
                <a:cs typeface="Palatino Linotype"/>
              </a:rPr>
              <a:t>c</a:t>
            </a:r>
            <a:r>
              <a:rPr sz="1585" spc="218" dirty="0">
                <a:latin typeface="Palatino Linotype"/>
                <a:cs typeface="Palatino Linotype"/>
              </a:rPr>
              <a:t>e</a:t>
            </a:r>
            <a:r>
              <a:rPr sz="1585" spc="515" dirty="0">
                <a:latin typeface="Palatino Linotype"/>
                <a:cs typeface="Palatino Linotype"/>
              </a:rPr>
              <a:t>l</a:t>
            </a:r>
            <a:r>
              <a:rPr sz="1585" spc="297" dirty="0">
                <a:latin typeface="Palatino Linotype"/>
                <a:cs typeface="Palatino Linotype"/>
              </a:rPr>
              <a:t>s</a:t>
            </a:r>
            <a:r>
              <a:rPr sz="1585" spc="515" dirty="0">
                <a:latin typeface="Palatino Linotype"/>
                <a:cs typeface="Palatino Linotype"/>
              </a:rPr>
              <a:t>i</a:t>
            </a:r>
            <a:r>
              <a:rPr sz="1585" spc="20" dirty="0">
                <a:latin typeface="Palatino Linotype"/>
                <a:cs typeface="Palatino Linotype"/>
              </a:rPr>
              <a:t>u</a:t>
            </a:r>
            <a:r>
              <a:rPr sz="1585" spc="386" dirty="0">
                <a:latin typeface="Palatino Linotype"/>
                <a:cs typeface="Palatino Linotype"/>
              </a:rPr>
              <a:t>s</a:t>
            </a:r>
            <a:r>
              <a:rPr sz="1585" spc="466" dirty="0">
                <a:latin typeface="Palatino Linotype"/>
                <a:cs typeface="Palatino Linotype"/>
              </a:rPr>
              <a:t>)</a:t>
            </a:r>
            <a:r>
              <a:rPr sz="1585" spc="436" dirty="0">
                <a:latin typeface="Palatino Linotype"/>
                <a:cs typeface="Palatino Linotype"/>
              </a:rPr>
              <a:t>;</a:t>
            </a:r>
            <a:endParaRPr sz="1585" dirty="0">
              <a:latin typeface="Palatino Linotype"/>
              <a:cs typeface="Palatino Linotype"/>
            </a:endParaRPr>
          </a:p>
          <a:p>
            <a:pPr marL="542362">
              <a:lnSpc>
                <a:spcPts val="1871"/>
              </a:lnSpc>
            </a:pPr>
            <a:r>
              <a:rPr sz="1585" spc="436" dirty="0">
                <a:latin typeface="Palatino Linotype"/>
                <a:cs typeface="Palatino Linotype"/>
              </a:rPr>
              <a:t>f</a:t>
            </a:r>
            <a:r>
              <a:rPr sz="1585" spc="168" dirty="0">
                <a:latin typeface="Palatino Linotype"/>
                <a:cs typeface="Palatino Linotype"/>
              </a:rPr>
              <a:t>a</a:t>
            </a:r>
            <a:r>
              <a:rPr sz="1585" spc="40" dirty="0">
                <a:latin typeface="Palatino Linotype"/>
                <a:cs typeface="Palatino Linotype"/>
              </a:rPr>
              <a:t>h</a:t>
            </a:r>
            <a:r>
              <a:rPr sz="1585" spc="208" dirty="0">
                <a:latin typeface="Palatino Linotype"/>
                <a:cs typeface="Palatino Linotype"/>
              </a:rPr>
              <a:t>r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30" dirty="0">
                <a:latin typeface="Palatino Linotype"/>
                <a:cs typeface="Palatino Linotype"/>
              </a:rPr>
              <a:t> </a:t>
            </a:r>
            <a:r>
              <a:rPr sz="1585" spc="40" dirty="0">
                <a:latin typeface="Palatino Linotype"/>
                <a:cs typeface="Palatino Linotype"/>
              </a:rPr>
              <a:t>=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30" dirty="0">
                <a:latin typeface="Palatino Linotype"/>
                <a:cs typeface="Palatino Linotype"/>
              </a:rPr>
              <a:t> </a:t>
            </a:r>
            <a:r>
              <a:rPr sz="1585" spc="436" dirty="0">
                <a:latin typeface="Palatino Linotype"/>
                <a:cs typeface="Palatino Linotype"/>
              </a:rPr>
              <a:t>f</a:t>
            </a:r>
            <a:r>
              <a:rPr sz="1585" spc="168" dirty="0">
                <a:latin typeface="Palatino Linotype"/>
                <a:cs typeface="Palatino Linotype"/>
              </a:rPr>
              <a:t>a</a:t>
            </a:r>
            <a:r>
              <a:rPr sz="1585" spc="40" dirty="0">
                <a:latin typeface="Palatino Linotype"/>
                <a:cs typeface="Palatino Linotype"/>
              </a:rPr>
              <a:t>h</a:t>
            </a:r>
            <a:r>
              <a:rPr sz="1585" spc="208" dirty="0">
                <a:latin typeface="Palatino Linotype"/>
                <a:cs typeface="Palatino Linotype"/>
              </a:rPr>
              <a:t>r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30" dirty="0">
                <a:latin typeface="Palatino Linotype"/>
                <a:cs typeface="Palatino Linotype"/>
              </a:rPr>
              <a:t> </a:t>
            </a:r>
            <a:r>
              <a:rPr sz="1585" spc="40" dirty="0">
                <a:latin typeface="Palatino Linotype"/>
                <a:cs typeface="Palatino Linotype"/>
              </a:rPr>
              <a:t>+</a:t>
            </a:r>
            <a:r>
              <a:rPr sz="1585" dirty="0">
                <a:latin typeface="Palatino Linotype"/>
                <a:cs typeface="Palatino Linotype"/>
              </a:rPr>
              <a:t>  </a:t>
            </a:r>
            <a:r>
              <a:rPr sz="1585" spc="30" dirty="0">
                <a:latin typeface="Palatino Linotype"/>
                <a:cs typeface="Palatino Linotype"/>
              </a:rPr>
              <a:t> </a:t>
            </a:r>
            <a:r>
              <a:rPr sz="1585" spc="287" dirty="0">
                <a:latin typeface="Palatino Linotype"/>
                <a:cs typeface="Palatino Linotype"/>
              </a:rPr>
              <a:t>s</a:t>
            </a:r>
            <a:r>
              <a:rPr sz="1585" spc="446" dirty="0">
                <a:latin typeface="Palatino Linotype"/>
                <a:cs typeface="Palatino Linotype"/>
              </a:rPr>
              <a:t>t</a:t>
            </a:r>
            <a:r>
              <a:rPr sz="1585" spc="208" dirty="0">
                <a:latin typeface="Palatino Linotype"/>
                <a:cs typeface="Palatino Linotype"/>
              </a:rPr>
              <a:t>e</a:t>
            </a:r>
            <a:r>
              <a:rPr sz="1585" spc="-119" dirty="0">
                <a:latin typeface="Palatino Linotype"/>
                <a:cs typeface="Palatino Linotype"/>
              </a:rPr>
              <a:t>p</a:t>
            </a:r>
            <a:r>
              <a:rPr sz="1585" spc="-178" dirty="0">
                <a:latin typeface="Palatino Linotype"/>
                <a:cs typeface="Palatino Linotype"/>
              </a:rPr>
              <a:t> </a:t>
            </a:r>
            <a:r>
              <a:rPr sz="1585" spc="436" dirty="0">
                <a:latin typeface="Palatino Linotype"/>
                <a:cs typeface="Palatino Linotype"/>
              </a:rPr>
              <a:t>;</a:t>
            </a:r>
            <a:endParaRPr sz="1585" dirty="0">
              <a:latin typeface="Palatino Linotype"/>
              <a:cs typeface="Palatino Linotype"/>
            </a:endParaRPr>
          </a:p>
          <a:p>
            <a:pPr marL="280619">
              <a:lnSpc>
                <a:spcPts val="1871"/>
              </a:lnSpc>
            </a:pPr>
            <a:r>
              <a:rPr sz="1585" spc="307" dirty="0">
                <a:latin typeface="Palatino Linotype"/>
                <a:cs typeface="Palatino Linotype"/>
              </a:rPr>
              <a:t>}</a:t>
            </a:r>
            <a:endParaRPr sz="1585" dirty="0">
              <a:latin typeface="Palatino Linotype"/>
              <a:cs typeface="Palatino Linotype"/>
            </a:endParaRPr>
          </a:p>
          <a:p>
            <a:pPr marL="25168">
              <a:lnSpc>
                <a:spcPts val="1893"/>
              </a:lnSpc>
            </a:pPr>
            <a:r>
              <a:rPr sz="1585" spc="307" dirty="0">
                <a:latin typeface="Palatino Linotype"/>
                <a:cs typeface="Palatino Linotype"/>
              </a:rPr>
              <a:t>}</a:t>
            </a:r>
            <a:endParaRPr sz="1585" dirty="0">
              <a:latin typeface="Palatino Linotype"/>
              <a:cs typeface="Palatino Linotype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3181548" y="6055978"/>
            <a:ext cx="5564418" cy="85568"/>
            <a:chOff x="1603387" y="3056026"/>
            <a:chExt cx="2807970" cy="43180"/>
          </a:xfrm>
        </p:grpSpPr>
        <p:sp>
          <p:nvSpPr>
            <p:cNvPr id="55" name="object 55"/>
            <p:cNvSpPr/>
            <p:nvPr/>
          </p:nvSpPr>
          <p:spPr>
            <a:xfrm>
              <a:off x="1605927" y="3056026"/>
              <a:ext cx="0" cy="43180"/>
            </a:xfrm>
            <a:custGeom>
              <a:avLst/>
              <a:gdLst/>
              <a:ahLst/>
              <a:cxnLst/>
              <a:rect l="l" t="t" r="r" b="b"/>
              <a:pathLst>
                <a:path h="43180">
                  <a:moveTo>
                    <a:pt x="0" y="43014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56" name="object 56"/>
            <p:cNvSpPr/>
            <p:nvPr/>
          </p:nvSpPr>
          <p:spPr>
            <a:xfrm>
              <a:off x="1603387" y="3096514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80">
                  <a:moveTo>
                    <a:pt x="0" y="0"/>
                  </a:moveTo>
                  <a:lnTo>
                    <a:pt x="43014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57" name="object 57"/>
            <p:cNvSpPr/>
            <p:nvPr/>
          </p:nvSpPr>
          <p:spPr>
            <a:xfrm>
              <a:off x="1646415" y="3096514"/>
              <a:ext cx="2721610" cy="0"/>
            </a:xfrm>
            <a:custGeom>
              <a:avLst/>
              <a:gdLst/>
              <a:ahLst/>
              <a:cxnLst/>
              <a:rect l="l" t="t" r="r" b="b"/>
              <a:pathLst>
                <a:path w="2721610">
                  <a:moveTo>
                    <a:pt x="0" y="0"/>
                  </a:moveTo>
                  <a:lnTo>
                    <a:pt x="2721584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58" name="object 58"/>
            <p:cNvSpPr/>
            <p:nvPr/>
          </p:nvSpPr>
          <p:spPr>
            <a:xfrm>
              <a:off x="4367999" y="3096514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79">
                  <a:moveTo>
                    <a:pt x="0" y="0"/>
                  </a:moveTo>
                  <a:lnTo>
                    <a:pt x="43014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  <p:sp>
          <p:nvSpPr>
            <p:cNvPr id="59" name="object 59"/>
            <p:cNvSpPr/>
            <p:nvPr/>
          </p:nvSpPr>
          <p:spPr>
            <a:xfrm>
              <a:off x="4408487" y="3056026"/>
              <a:ext cx="0" cy="43180"/>
            </a:xfrm>
            <a:custGeom>
              <a:avLst/>
              <a:gdLst/>
              <a:ahLst/>
              <a:cxnLst/>
              <a:rect l="l" t="t" r="r" b="b"/>
              <a:pathLst>
                <a:path h="43180">
                  <a:moveTo>
                    <a:pt x="0" y="43014"/>
                  </a:moveTo>
                  <a:lnTo>
                    <a:pt x="0" y="0"/>
                  </a:lnTo>
                </a:path>
              </a:pathLst>
            </a:custGeom>
            <a:ln w="5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073" dirty="0"/>
            </a:p>
          </p:txBody>
        </p:sp>
      </p:grp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80" y="0"/>
            <a:ext cx="2872810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79" dirty="0"/>
              <a:t>Programming</a:t>
            </a:r>
            <a:r>
              <a:rPr spc="-30" dirty="0"/>
              <a:t> </a:t>
            </a:r>
            <a:r>
              <a:rPr spc="-79" dirty="0"/>
              <a:t>Style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0077" y="2372391"/>
            <a:ext cx="129332" cy="12933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00077" y="2788601"/>
            <a:ext cx="129332" cy="12933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00077" y="3204813"/>
            <a:ext cx="129332" cy="12933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00077" y="3621025"/>
            <a:ext cx="129332" cy="12933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00077" y="4037235"/>
            <a:ext cx="129332" cy="12933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692410" y="1704051"/>
            <a:ext cx="8443242" cy="4589739"/>
          </a:xfrm>
          <a:prstGeom prst="rect">
            <a:avLst/>
          </a:prstGeom>
        </p:spPr>
        <p:txBody>
          <a:bodyPr vert="horz" wrap="square" lIns="0" tIns="25167" rIns="0" bIns="0" rtlCol="0">
            <a:spAutoFit/>
          </a:bodyPr>
          <a:lstStyle/>
          <a:p>
            <a:pPr marL="573821" marR="1585558" indent="-549912">
              <a:lnSpc>
                <a:spcPct val="125299"/>
              </a:lnSpc>
              <a:spcBef>
                <a:spcPts val="198"/>
              </a:spcBef>
            </a:pPr>
            <a:r>
              <a:rPr sz="2180" spc="-119" dirty="0">
                <a:latin typeface="Tahoma"/>
                <a:cs typeface="Tahoma"/>
              </a:rPr>
              <a:t>Some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lang="en-US" sz="2180" b="1" spc="20" dirty="0">
                <a:latin typeface="Tahoma"/>
                <a:cs typeface="Tahoma"/>
              </a:rPr>
              <a:t>important</a:t>
            </a:r>
            <a:r>
              <a:rPr lang="en-US" sz="2180" spc="2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Python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programming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conventions: </a:t>
            </a:r>
            <a:r>
              <a:rPr sz="2180" spc="-654" dirty="0">
                <a:latin typeface="Tahoma"/>
                <a:cs typeface="Tahoma"/>
              </a:rPr>
              <a:t> </a:t>
            </a:r>
            <a:br>
              <a:rPr lang="en-US" sz="2180" spc="-59" dirty="0">
                <a:latin typeface="Tahoma"/>
                <a:cs typeface="Tahoma"/>
              </a:rPr>
            </a:br>
            <a:r>
              <a:rPr lang="en-US" sz="2180" spc="10" dirty="0">
                <a:latin typeface="Tahoma"/>
                <a:cs typeface="Tahoma"/>
              </a:rPr>
              <a:t>Follow variable and function </a:t>
            </a:r>
            <a:r>
              <a:rPr sz="2180" spc="-99" dirty="0">
                <a:latin typeface="Tahoma"/>
                <a:cs typeface="Tahoma"/>
              </a:rPr>
              <a:t>naming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conventions.</a:t>
            </a:r>
            <a:endParaRPr sz="2180" dirty="0">
              <a:latin typeface="Tahoma"/>
              <a:cs typeface="Tahoma"/>
            </a:endParaRPr>
          </a:p>
          <a:p>
            <a:pPr marL="573821" marR="1043197">
              <a:lnSpc>
                <a:spcPct val="125299"/>
              </a:lnSpc>
            </a:pPr>
            <a:r>
              <a:rPr sz="2180" spc="-99" dirty="0">
                <a:latin typeface="Tahoma"/>
                <a:cs typeface="Tahoma"/>
              </a:rPr>
              <a:t>Use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meaningful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variable/function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names.</a:t>
            </a:r>
            <a:br>
              <a:rPr lang="en-US" sz="2180" spc="-129" dirty="0">
                <a:latin typeface="Tahoma"/>
                <a:cs typeface="Tahoma"/>
              </a:rPr>
            </a:b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Document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your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code</a:t>
            </a:r>
            <a:r>
              <a:rPr lang="en-US" sz="2180" spc="-99" dirty="0">
                <a:latin typeface="Tahoma"/>
                <a:cs typeface="Tahoma"/>
              </a:rPr>
              <a:t> </a:t>
            </a:r>
            <a:r>
              <a:rPr lang="en-US" sz="2180" b="1" spc="-99" dirty="0">
                <a:latin typeface="Tahoma"/>
                <a:cs typeface="Tahoma"/>
              </a:rPr>
              <a:t>effectively</a:t>
            </a:r>
            <a:r>
              <a:rPr lang="en-US" sz="2180" spc="-99" dirty="0">
                <a:latin typeface="Tahoma"/>
                <a:cs typeface="Tahoma"/>
              </a:rPr>
              <a:t>.</a:t>
            </a:r>
            <a:endParaRPr sz="2180" dirty="0">
              <a:latin typeface="Tahoma"/>
              <a:cs typeface="Tahoma"/>
            </a:endParaRPr>
          </a:p>
          <a:p>
            <a:pPr marL="573821" marR="10067">
              <a:lnSpc>
                <a:spcPct val="125299"/>
              </a:lnSpc>
            </a:pPr>
            <a:r>
              <a:rPr sz="2180" spc="-50" dirty="0">
                <a:latin typeface="Tahoma"/>
                <a:cs typeface="Tahoma"/>
              </a:rPr>
              <a:t>Each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level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indented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same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(</a:t>
            </a:r>
            <a:r>
              <a:rPr sz="2180" spc="-109" dirty="0">
                <a:latin typeface="Tahoma"/>
                <a:cs typeface="Tahoma"/>
              </a:rPr>
              <a:t>4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spaces). </a:t>
            </a:r>
            <a:r>
              <a:rPr sz="2180" spc="-654" dirty="0">
                <a:latin typeface="Tahoma"/>
                <a:cs typeface="Tahoma"/>
              </a:rPr>
              <a:t> </a:t>
            </a:r>
            <a:endParaRPr lang="en-US" sz="2180" spc="-654" dirty="0">
              <a:latin typeface="Tahoma"/>
              <a:cs typeface="Tahoma"/>
            </a:endParaRPr>
          </a:p>
          <a:p>
            <a:pPr marL="573821" marR="10067">
              <a:lnSpc>
                <a:spcPct val="125299"/>
              </a:lnSpc>
            </a:pPr>
            <a:r>
              <a:rPr sz="2180" spc="-99" dirty="0">
                <a:latin typeface="Tahoma"/>
                <a:cs typeface="Tahoma"/>
              </a:rPr>
              <a:t>Use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blank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lines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to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separate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segments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of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code</a:t>
            </a:r>
            <a:r>
              <a:rPr lang="en-US" sz="2180" spc="-99" dirty="0">
                <a:latin typeface="Tahoma"/>
                <a:cs typeface="Tahoma"/>
              </a:rPr>
              <a:t> inside functions.</a:t>
            </a:r>
          </a:p>
          <a:p>
            <a:pPr marL="573821" marR="10067">
              <a:lnSpc>
                <a:spcPct val="125299"/>
              </a:lnSpc>
            </a:pPr>
            <a:r>
              <a:rPr lang="en-US" sz="2180" spc="-99" dirty="0">
                <a:latin typeface="Tahoma"/>
                <a:cs typeface="Tahoma"/>
              </a:rPr>
              <a:t>2 blank lines before the first line of function (the function header) and after the last line of code of the function</a:t>
            </a:r>
            <a:endParaRPr sz="2180" dirty="0">
              <a:latin typeface="Tahoma"/>
              <a:cs typeface="Tahoma"/>
            </a:endParaRPr>
          </a:p>
          <a:p>
            <a:pPr marL="25168">
              <a:spcBef>
                <a:spcPts val="2061"/>
              </a:spcBef>
            </a:pPr>
            <a:r>
              <a:rPr sz="2180" spc="-10" dirty="0">
                <a:latin typeface="Tahoma"/>
                <a:cs typeface="Tahoma"/>
              </a:rPr>
              <a:t>We’ll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learn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more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elements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of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style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as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208" dirty="0">
                <a:latin typeface="Tahoma"/>
                <a:cs typeface="Tahoma"/>
              </a:rPr>
              <a:t>we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go.</a:t>
            </a:r>
            <a:endParaRPr lang="en-US" sz="2180" spc="-99" dirty="0">
              <a:latin typeface="Tahoma"/>
              <a:cs typeface="Tahoma"/>
            </a:endParaRPr>
          </a:p>
          <a:p>
            <a:pPr marL="25168">
              <a:spcBef>
                <a:spcPts val="2061"/>
              </a:spcBef>
            </a:pPr>
            <a:r>
              <a:rPr lang="en-US" sz="2180" spc="-99" dirty="0">
                <a:latin typeface="Tahoma"/>
                <a:cs typeface="Tahoma"/>
                <a:hlinkClick r:id="rId6"/>
              </a:rPr>
              <a:t>Check the assignments page for more details. </a:t>
            </a:r>
            <a:endParaRPr sz="2180" dirty="0">
              <a:latin typeface="Tahoma"/>
              <a:cs typeface="Tahoma"/>
            </a:endParaRPr>
          </a:p>
        </p:txBody>
      </p:sp>
      <p:pic>
        <p:nvPicPr>
          <p:cNvPr id="15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0075" y="4366754"/>
            <a:ext cx="129332" cy="129332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81" y="0"/>
            <a:ext cx="1173971" cy="888130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99" dirty="0"/>
              <a:t>Errors:</a:t>
            </a:r>
            <a:r>
              <a:rPr spc="268" dirty="0"/>
              <a:t> </a:t>
            </a:r>
            <a:r>
              <a:rPr spc="-69" dirty="0"/>
              <a:t>Syntax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7"/>
            <a:ext cx="4921523" cy="8352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381001" y="1066801"/>
            <a:ext cx="8294707" cy="2420662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44043">
              <a:lnSpc>
                <a:spcPct val="102600"/>
              </a:lnSpc>
              <a:spcBef>
                <a:spcPts val="109"/>
              </a:spcBef>
            </a:pPr>
            <a:r>
              <a:rPr spc="-119" dirty="0"/>
              <a:t>Remember:</a:t>
            </a:r>
            <a:r>
              <a:rPr spc="-109" dirty="0"/>
              <a:t> </a:t>
            </a:r>
            <a:r>
              <a:rPr spc="-50" dirty="0"/>
              <a:t>“Program:</a:t>
            </a:r>
            <a:r>
              <a:rPr spc="-40" dirty="0"/>
              <a:t> </a:t>
            </a:r>
            <a:r>
              <a:rPr i="1" spc="-59" dirty="0">
                <a:latin typeface="Arial"/>
                <a:cs typeface="Arial"/>
              </a:rPr>
              <a:t>n.</a:t>
            </a:r>
            <a:r>
              <a:rPr i="1" spc="-50" dirty="0">
                <a:latin typeface="Arial"/>
                <a:cs typeface="Arial"/>
              </a:rPr>
              <a:t> </a:t>
            </a:r>
            <a:r>
              <a:rPr spc="129" dirty="0"/>
              <a:t>A </a:t>
            </a:r>
            <a:r>
              <a:rPr spc="-79" dirty="0"/>
              <a:t>magic </a:t>
            </a:r>
            <a:r>
              <a:rPr spc="-69" dirty="0"/>
              <a:t>spell cast </a:t>
            </a:r>
            <a:r>
              <a:rPr spc="-109" dirty="0"/>
              <a:t>over a </a:t>
            </a:r>
            <a:r>
              <a:rPr spc="-79" dirty="0"/>
              <a:t>computer </a:t>
            </a:r>
            <a:r>
              <a:rPr spc="-654" dirty="0"/>
              <a:t> </a:t>
            </a:r>
            <a:r>
              <a:rPr spc="-79" dirty="0"/>
              <a:t>allowing</a:t>
            </a:r>
            <a:r>
              <a:rPr spc="30" dirty="0"/>
              <a:t> it </a:t>
            </a:r>
            <a:r>
              <a:rPr spc="-30" dirty="0"/>
              <a:t>to</a:t>
            </a:r>
            <a:r>
              <a:rPr spc="30" dirty="0"/>
              <a:t> </a:t>
            </a:r>
            <a:r>
              <a:rPr spc="-50" dirty="0"/>
              <a:t>turn</a:t>
            </a:r>
            <a:r>
              <a:rPr spc="40" dirty="0"/>
              <a:t> </a:t>
            </a:r>
            <a:r>
              <a:rPr spc="-89" dirty="0"/>
              <a:t>one’s</a:t>
            </a:r>
            <a:r>
              <a:rPr spc="40" dirty="0"/>
              <a:t> </a:t>
            </a:r>
            <a:r>
              <a:rPr spc="-59" dirty="0"/>
              <a:t>input</a:t>
            </a:r>
            <a:r>
              <a:rPr spc="30" dirty="0"/>
              <a:t> </a:t>
            </a:r>
            <a:r>
              <a:rPr spc="-50" dirty="0"/>
              <a:t>into</a:t>
            </a:r>
            <a:r>
              <a:rPr spc="30" dirty="0"/>
              <a:t> </a:t>
            </a:r>
            <a:r>
              <a:rPr spc="-99" dirty="0"/>
              <a:t>error</a:t>
            </a:r>
            <a:r>
              <a:rPr spc="40" dirty="0"/>
              <a:t> </a:t>
            </a:r>
            <a:r>
              <a:rPr spc="-139" dirty="0"/>
              <a:t>messages.”</a:t>
            </a:r>
          </a:p>
          <a:p>
            <a:pPr marL="25168" marR="10067">
              <a:lnSpc>
                <a:spcPct val="102600"/>
              </a:lnSpc>
              <a:spcBef>
                <a:spcPts val="1407"/>
              </a:spcBef>
            </a:pPr>
            <a:r>
              <a:rPr lang="en-US" spc="-69" dirty="0"/>
              <a:t>We</a:t>
            </a:r>
            <a:r>
              <a:rPr spc="-69" dirty="0"/>
              <a:t> </a:t>
            </a:r>
            <a:r>
              <a:rPr lang="en-US" spc="-129" dirty="0"/>
              <a:t>will</a:t>
            </a:r>
            <a:r>
              <a:rPr spc="-119" dirty="0"/>
              <a:t> </a:t>
            </a:r>
            <a:r>
              <a:rPr spc="-99" dirty="0"/>
              <a:t>encounter three types </a:t>
            </a:r>
            <a:r>
              <a:rPr spc="-69" dirty="0"/>
              <a:t>of </a:t>
            </a:r>
            <a:r>
              <a:rPr i="1" spc="-119" dirty="0">
                <a:latin typeface="Arial"/>
                <a:cs typeface="Arial"/>
              </a:rPr>
              <a:t>errors</a:t>
            </a:r>
            <a:r>
              <a:rPr i="1" spc="-109" dirty="0">
                <a:latin typeface="Arial"/>
                <a:cs typeface="Arial"/>
              </a:rPr>
              <a:t> </a:t>
            </a:r>
            <a:r>
              <a:rPr spc="-139" dirty="0"/>
              <a:t>when</a:t>
            </a:r>
            <a:r>
              <a:rPr spc="-129" dirty="0"/>
              <a:t> </a:t>
            </a:r>
            <a:r>
              <a:rPr spc="-109" dirty="0"/>
              <a:t>developing </a:t>
            </a:r>
            <a:br>
              <a:rPr lang="en-US" spc="-109" dirty="0"/>
            </a:br>
            <a:r>
              <a:rPr lang="en-US" spc="-99" dirty="0"/>
              <a:t>our</a:t>
            </a:r>
            <a:r>
              <a:rPr spc="-99" dirty="0"/>
              <a:t> </a:t>
            </a:r>
            <a:r>
              <a:rPr spc="-654" dirty="0"/>
              <a:t> </a:t>
            </a:r>
            <a:r>
              <a:rPr spc="-40" dirty="0"/>
              <a:t>Python</a:t>
            </a:r>
            <a:r>
              <a:rPr spc="20" dirty="0"/>
              <a:t> </a:t>
            </a:r>
            <a:r>
              <a:rPr spc="-109" dirty="0"/>
              <a:t>program.</a:t>
            </a:r>
          </a:p>
          <a:p>
            <a:pPr marL="1588075" marR="222733" indent="-1564166">
              <a:lnSpc>
                <a:spcPct val="102600"/>
              </a:lnSpc>
              <a:spcBef>
                <a:spcPts val="1189"/>
              </a:spcBef>
            </a:pPr>
            <a:r>
              <a:rPr spc="-79" dirty="0">
                <a:solidFill>
                  <a:srgbClr val="E07D19"/>
                </a:solidFill>
              </a:rPr>
              <a:t>syntax </a:t>
            </a:r>
            <a:r>
              <a:rPr spc="-119" dirty="0">
                <a:solidFill>
                  <a:srgbClr val="E07D19"/>
                </a:solidFill>
              </a:rPr>
              <a:t>errors:</a:t>
            </a:r>
            <a:r>
              <a:rPr spc="-109" dirty="0">
                <a:solidFill>
                  <a:srgbClr val="E07D19"/>
                </a:solidFill>
              </a:rPr>
              <a:t> </a:t>
            </a:r>
            <a:r>
              <a:rPr spc="-119" dirty="0"/>
              <a:t>these </a:t>
            </a:r>
            <a:r>
              <a:rPr spc="-149" dirty="0"/>
              <a:t>are</a:t>
            </a:r>
            <a:r>
              <a:rPr spc="-139" dirty="0"/>
              <a:t> </a:t>
            </a:r>
            <a:r>
              <a:rPr spc="-79" dirty="0"/>
              <a:t>ill-formed </a:t>
            </a:r>
            <a:r>
              <a:rPr spc="-40" dirty="0"/>
              <a:t>Python </a:t>
            </a:r>
            <a:r>
              <a:rPr spc="-109" dirty="0"/>
              <a:t>and </a:t>
            </a:r>
            <a:r>
              <a:rPr spc="-79" dirty="0"/>
              <a:t>caught </a:t>
            </a:r>
            <a:r>
              <a:rPr spc="-129" dirty="0"/>
              <a:t>by</a:t>
            </a:r>
            <a:r>
              <a:rPr spc="-119" dirty="0"/>
              <a:t> </a:t>
            </a:r>
            <a:r>
              <a:rPr spc="-79" dirty="0"/>
              <a:t>the </a:t>
            </a:r>
            <a:r>
              <a:rPr spc="-654" dirty="0"/>
              <a:t> </a:t>
            </a:r>
            <a:r>
              <a:rPr spc="-89" dirty="0"/>
              <a:t>interpreter</a:t>
            </a:r>
            <a:r>
              <a:rPr spc="20" dirty="0"/>
              <a:t> </a:t>
            </a:r>
            <a:br>
              <a:rPr lang="en-US" spc="20" dirty="0"/>
            </a:br>
            <a:r>
              <a:rPr spc="-89" dirty="0"/>
              <a:t>prior</a:t>
            </a:r>
            <a:r>
              <a:rPr spc="30" dirty="0"/>
              <a:t> </a:t>
            </a:r>
            <a:r>
              <a:rPr spc="-30" dirty="0"/>
              <a:t>to</a:t>
            </a:r>
            <a:r>
              <a:rPr spc="30" dirty="0"/>
              <a:t> </a:t>
            </a:r>
            <a:r>
              <a:rPr spc="-89" dirty="0"/>
              <a:t>executing</a:t>
            </a:r>
            <a:r>
              <a:rPr spc="30" dirty="0"/>
              <a:t> </a:t>
            </a:r>
            <a:r>
              <a:rPr spc="-99" dirty="0"/>
              <a:t>your</a:t>
            </a:r>
            <a:r>
              <a:rPr spc="30" dirty="0"/>
              <a:t> </a:t>
            </a:r>
            <a:r>
              <a:rPr spc="-89" dirty="0"/>
              <a:t>code.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37346" y="3870403"/>
            <a:ext cx="7363654" cy="1414038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41526" rIns="0" bIns="0" rtlCol="0">
            <a:spAutoFit/>
          </a:bodyPr>
          <a:lstStyle/>
          <a:p>
            <a:pPr marL="104445">
              <a:spcBef>
                <a:spcPts val="327"/>
              </a:spcBef>
            </a:pPr>
            <a:r>
              <a:rPr sz="2180" spc="168" dirty="0">
                <a:latin typeface="Palatino Linotype"/>
                <a:cs typeface="Palatino Linotype"/>
              </a:rPr>
              <a:t>&gt;&gt;&gt; </a:t>
            </a:r>
            <a:r>
              <a:rPr sz="2180" spc="248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3 </a:t>
            </a:r>
            <a:r>
              <a:rPr sz="2180" spc="404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= </a:t>
            </a:r>
            <a:r>
              <a:rPr sz="2180" spc="404" dirty="0">
                <a:latin typeface="Palatino Linotype"/>
                <a:cs typeface="Palatino Linotype"/>
              </a:rPr>
              <a:t> </a:t>
            </a:r>
            <a:r>
              <a:rPr sz="2180" spc="10" dirty="0">
                <a:latin typeface="Palatino Linotype"/>
                <a:cs typeface="Palatino Linotype"/>
              </a:rPr>
              <a:t>x</a:t>
            </a:r>
            <a:endParaRPr sz="2180" dirty="0">
              <a:latin typeface="Palatino Linotype"/>
              <a:cs typeface="Palatino Linotype"/>
            </a:endParaRPr>
          </a:p>
          <a:p>
            <a:pPr marL="105704" marR="1567941" indent="342279">
              <a:lnSpc>
                <a:spcPct val="102699"/>
              </a:lnSpc>
            </a:pPr>
            <a:r>
              <a:rPr sz="2180" spc="99" dirty="0">
                <a:latin typeface="Palatino Linotype"/>
                <a:cs typeface="Palatino Linotype"/>
              </a:rPr>
              <a:t>F</a:t>
            </a:r>
            <a:r>
              <a:rPr sz="2180" spc="674" dirty="0">
                <a:latin typeface="Palatino Linotype"/>
                <a:cs typeface="Palatino Linotype"/>
              </a:rPr>
              <a:t>il</a:t>
            </a:r>
            <a:r>
              <a:rPr sz="2180" spc="89" dirty="0">
                <a:latin typeface="Palatino Linotype"/>
                <a:cs typeface="Palatino Linotype"/>
              </a:rPr>
              <a:t>e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20" dirty="0">
                <a:latin typeface="Palatino Linotype"/>
                <a:cs typeface="Palatino Linotype"/>
              </a:rPr>
              <a:t> </a:t>
            </a:r>
            <a:r>
              <a:rPr sz="2180" spc="317" dirty="0">
                <a:latin typeface="Palatino Linotype"/>
                <a:cs typeface="Palatino Linotype"/>
              </a:rPr>
              <a:t>"</a:t>
            </a:r>
            <a:r>
              <a:rPr sz="2180" spc="-287" dirty="0">
                <a:latin typeface="Palatino Linotype"/>
                <a:cs typeface="Palatino Linotype"/>
              </a:rPr>
              <a:t> </a:t>
            </a:r>
            <a:r>
              <a:rPr sz="2180" spc="277" dirty="0">
                <a:latin typeface="Palatino Linotype"/>
                <a:cs typeface="Palatino Linotype"/>
              </a:rPr>
              <a:t>&lt;</a:t>
            </a:r>
            <a:r>
              <a:rPr sz="2180" spc="367" dirty="0">
                <a:latin typeface="Palatino Linotype"/>
                <a:cs typeface="Palatino Linotype"/>
              </a:rPr>
              <a:t>s</a:t>
            </a:r>
            <a:r>
              <a:rPr sz="2180" spc="575" dirty="0">
                <a:latin typeface="Palatino Linotype"/>
                <a:cs typeface="Palatino Linotype"/>
              </a:rPr>
              <a:t>t</a:t>
            </a:r>
            <a:r>
              <a:rPr sz="2180" spc="-40" dirty="0">
                <a:latin typeface="Palatino Linotype"/>
                <a:cs typeface="Palatino Linotype"/>
              </a:rPr>
              <a:t>d</a:t>
            </a:r>
            <a:r>
              <a:rPr sz="2180" spc="654" dirty="0">
                <a:latin typeface="Palatino Linotype"/>
                <a:cs typeface="Palatino Linotype"/>
              </a:rPr>
              <a:t>i</a:t>
            </a:r>
            <a:r>
              <a:rPr sz="2180" spc="-139" dirty="0">
                <a:latin typeface="Palatino Linotype"/>
                <a:cs typeface="Palatino Linotype"/>
              </a:rPr>
              <a:t>n</a:t>
            </a:r>
            <a:r>
              <a:rPr sz="2180" spc="-109" dirty="0">
                <a:latin typeface="Palatino Linotype"/>
                <a:cs typeface="Palatino Linotype"/>
              </a:rPr>
              <a:t> </a:t>
            </a:r>
            <a:r>
              <a:rPr sz="2180" spc="258" dirty="0">
                <a:latin typeface="Palatino Linotype"/>
                <a:cs typeface="Palatino Linotype"/>
              </a:rPr>
              <a:t>&gt;</a:t>
            </a:r>
            <a:r>
              <a:rPr sz="2180" spc="575" dirty="0">
                <a:latin typeface="Palatino Linotype"/>
                <a:cs typeface="Palatino Linotype"/>
              </a:rPr>
              <a:t>"</a:t>
            </a:r>
            <a:r>
              <a:rPr sz="2180" spc="585" dirty="0">
                <a:latin typeface="Palatino Linotype"/>
                <a:cs typeface="Palatino Linotype"/>
              </a:rPr>
              <a:t>,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-20" dirty="0">
                <a:latin typeface="Palatino Linotype"/>
                <a:cs typeface="Palatino Linotype"/>
              </a:rPr>
              <a:t> </a:t>
            </a:r>
            <a:r>
              <a:rPr sz="2180" spc="674" dirty="0">
                <a:latin typeface="Palatino Linotype"/>
                <a:cs typeface="Palatino Linotype"/>
              </a:rPr>
              <a:t>li</a:t>
            </a:r>
            <a:r>
              <a:rPr sz="2180" spc="40" dirty="0">
                <a:latin typeface="Palatino Linotype"/>
                <a:cs typeface="Palatino Linotype"/>
              </a:rPr>
              <a:t>n</a:t>
            </a:r>
            <a:r>
              <a:rPr sz="2180" spc="89" dirty="0">
                <a:latin typeface="Palatino Linotype"/>
                <a:cs typeface="Palatino Linotype"/>
              </a:rPr>
              <a:t>e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20" dirty="0">
                <a:latin typeface="Palatino Linotype"/>
                <a:cs typeface="Palatino Linotype"/>
              </a:rPr>
              <a:t> </a:t>
            </a:r>
            <a:r>
              <a:rPr sz="2180" spc="30" dirty="0">
                <a:latin typeface="Palatino Linotype"/>
                <a:cs typeface="Palatino Linotype"/>
              </a:rPr>
              <a:t>1  </a:t>
            </a:r>
            <a:r>
              <a:rPr sz="2180" spc="20" dirty="0">
                <a:latin typeface="Palatino Linotype"/>
                <a:cs typeface="Palatino Linotype"/>
              </a:rPr>
              <a:t>               </a:t>
            </a:r>
            <a:r>
              <a:rPr sz="2180" spc="188" dirty="0">
                <a:latin typeface="Palatino Linotype"/>
                <a:cs typeface="Palatino Linotype"/>
              </a:rPr>
              <a:t>S</a:t>
            </a:r>
            <a:r>
              <a:rPr sz="2180" spc="119" dirty="0">
                <a:latin typeface="Palatino Linotype"/>
                <a:cs typeface="Palatino Linotype"/>
              </a:rPr>
              <a:t>y</a:t>
            </a:r>
            <a:r>
              <a:rPr sz="2180" spc="69" dirty="0">
                <a:latin typeface="Palatino Linotype"/>
                <a:cs typeface="Palatino Linotype"/>
              </a:rPr>
              <a:t>n</a:t>
            </a:r>
            <a:r>
              <a:rPr sz="2180" spc="614" dirty="0">
                <a:latin typeface="Palatino Linotype"/>
                <a:cs typeface="Palatino Linotype"/>
              </a:rPr>
              <a:t>t</a:t>
            </a:r>
            <a:r>
              <a:rPr sz="2180" spc="238" dirty="0">
                <a:latin typeface="Palatino Linotype"/>
                <a:cs typeface="Palatino Linotype"/>
              </a:rPr>
              <a:t>a</a:t>
            </a:r>
            <a:r>
              <a:rPr sz="2180" spc="10" dirty="0">
                <a:latin typeface="Palatino Linotype"/>
                <a:cs typeface="Palatino Linotype"/>
              </a:rPr>
              <a:t>x</a:t>
            </a:r>
            <a:r>
              <a:rPr sz="2180" spc="-347" dirty="0">
                <a:latin typeface="Palatino Linotype"/>
                <a:cs typeface="Palatino Linotype"/>
              </a:rPr>
              <a:t> </a:t>
            </a:r>
            <a:r>
              <a:rPr sz="2180" spc="10" dirty="0">
                <a:latin typeface="Palatino Linotype"/>
                <a:cs typeface="Palatino Linotype"/>
              </a:rPr>
              <a:t>E</a:t>
            </a:r>
            <a:r>
              <a:rPr sz="2180" spc="466" dirty="0">
                <a:latin typeface="Palatino Linotype"/>
                <a:cs typeface="Palatino Linotype"/>
              </a:rPr>
              <a:t>rr</a:t>
            </a:r>
            <a:r>
              <a:rPr sz="2180" spc="149" dirty="0">
                <a:latin typeface="Palatino Linotype"/>
                <a:cs typeface="Palatino Linotype"/>
              </a:rPr>
              <a:t>o</a:t>
            </a:r>
            <a:r>
              <a:rPr sz="2180" spc="585" dirty="0">
                <a:latin typeface="Palatino Linotype"/>
                <a:cs typeface="Palatino Linotype"/>
              </a:rPr>
              <a:t>r: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10" dirty="0">
                <a:latin typeface="Palatino Linotype"/>
                <a:cs typeface="Palatino Linotype"/>
              </a:rPr>
              <a:t> </a:t>
            </a:r>
            <a:r>
              <a:rPr sz="2180" spc="327" dirty="0">
                <a:latin typeface="Palatino Linotype"/>
                <a:cs typeface="Palatino Linotype"/>
              </a:rPr>
              <a:t>c</a:t>
            </a:r>
            <a:r>
              <a:rPr sz="2180" spc="208" dirty="0">
                <a:latin typeface="Palatino Linotype"/>
                <a:cs typeface="Palatino Linotype"/>
              </a:rPr>
              <a:t>a</a:t>
            </a:r>
            <a:r>
              <a:rPr sz="2180" spc="-139" dirty="0">
                <a:latin typeface="Palatino Linotype"/>
                <a:cs typeface="Palatino Linotype"/>
              </a:rPr>
              <a:t>n</a:t>
            </a:r>
            <a:r>
              <a:rPr sz="2180" spc="-226" dirty="0">
                <a:latin typeface="Palatino Linotype"/>
                <a:cs typeface="Palatino Linotype"/>
              </a:rPr>
              <a:t> </a:t>
            </a:r>
            <a:r>
              <a:rPr sz="2180" spc="704" dirty="0">
                <a:latin typeface="Palatino Linotype"/>
                <a:cs typeface="Palatino Linotype"/>
              </a:rPr>
              <a:t>’</a:t>
            </a:r>
            <a:r>
              <a:rPr sz="2180" spc="416" dirty="0">
                <a:latin typeface="Palatino Linotype"/>
                <a:cs typeface="Palatino Linotype"/>
              </a:rPr>
              <a:t>t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30" dirty="0">
                <a:latin typeface="Palatino Linotype"/>
                <a:cs typeface="Palatino Linotype"/>
              </a:rPr>
              <a:t> </a:t>
            </a:r>
            <a:r>
              <a:rPr sz="2180" spc="226" dirty="0">
                <a:latin typeface="Palatino Linotype"/>
                <a:cs typeface="Palatino Linotype"/>
              </a:rPr>
              <a:t>a</a:t>
            </a:r>
            <a:r>
              <a:rPr sz="2180" spc="396" dirty="0">
                <a:latin typeface="Palatino Linotype"/>
                <a:cs typeface="Palatino Linotype"/>
              </a:rPr>
              <a:t>ss</a:t>
            </a:r>
            <a:r>
              <a:rPr sz="2180" spc="684" dirty="0">
                <a:latin typeface="Palatino Linotype"/>
                <a:cs typeface="Palatino Linotype"/>
              </a:rPr>
              <a:t>i</a:t>
            </a:r>
            <a:r>
              <a:rPr sz="2180" spc="109" dirty="0">
                <a:latin typeface="Palatino Linotype"/>
                <a:cs typeface="Palatino Linotype"/>
              </a:rPr>
              <a:t>g</a:t>
            </a:r>
            <a:r>
              <a:rPr sz="2180" spc="-139" dirty="0">
                <a:latin typeface="Palatino Linotype"/>
                <a:cs typeface="Palatino Linotype"/>
              </a:rPr>
              <a:t>n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69" dirty="0">
                <a:latin typeface="Palatino Linotype"/>
                <a:cs typeface="Palatino Linotype"/>
              </a:rPr>
              <a:t> </a:t>
            </a:r>
            <a:r>
              <a:rPr sz="2180" spc="565" dirty="0">
                <a:latin typeface="Palatino Linotype"/>
                <a:cs typeface="Palatino Linotype"/>
              </a:rPr>
              <a:t>t</a:t>
            </a:r>
            <a:r>
              <a:rPr sz="2180" spc="-59" dirty="0">
                <a:latin typeface="Palatino Linotype"/>
                <a:cs typeface="Palatino Linotype"/>
              </a:rPr>
              <a:t>o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69" dirty="0">
                <a:latin typeface="Palatino Linotype"/>
                <a:cs typeface="Palatino Linotype"/>
              </a:rPr>
              <a:t> </a:t>
            </a:r>
            <a:r>
              <a:rPr sz="2180" spc="694" dirty="0">
                <a:latin typeface="Palatino Linotype"/>
                <a:cs typeface="Palatino Linotype"/>
              </a:rPr>
              <a:t>li</a:t>
            </a:r>
            <a:r>
              <a:rPr sz="2180" spc="604" dirty="0">
                <a:latin typeface="Palatino Linotype"/>
                <a:cs typeface="Palatino Linotype"/>
              </a:rPr>
              <a:t>t</a:t>
            </a:r>
            <a:r>
              <a:rPr sz="2180" spc="287" dirty="0">
                <a:latin typeface="Palatino Linotype"/>
                <a:cs typeface="Palatino Linotype"/>
              </a:rPr>
              <a:t>e</a:t>
            </a:r>
            <a:r>
              <a:rPr sz="2180" spc="466" dirty="0">
                <a:latin typeface="Palatino Linotype"/>
                <a:cs typeface="Palatino Linotype"/>
              </a:rPr>
              <a:t>r</a:t>
            </a:r>
            <a:r>
              <a:rPr sz="2180" spc="238" dirty="0">
                <a:latin typeface="Palatino Linotype"/>
                <a:cs typeface="Palatino Linotype"/>
              </a:rPr>
              <a:t>a</a:t>
            </a:r>
            <a:r>
              <a:rPr sz="2180" spc="495" dirty="0">
                <a:latin typeface="Palatino Linotype"/>
                <a:cs typeface="Palatino Linotype"/>
              </a:rPr>
              <a:t>l</a:t>
            </a:r>
            <a:endParaRPr sz="2180" dirty="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2410" y="5343677"/>
            <a:ext cx="6013190" cy="3583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180" spc="-99" dirty="0">
                <a:latin typeface="Tahoma"/>
                <a:cs typeface="Tahoma"/>
              </a:rPr>
              <a:t>These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are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lang="en-US" sz="2180" spc="-89" dirty="0">
                <a:latin typeface="Tahoma"/>
                <a:cs typeface="Tahoma"/>
              </a:rPr>
              <a:t>typically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lang="en-US"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easiest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to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find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fix.</a:t>
            </a:r>
            <a:endParaRPr sz="218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79" y="0"/>
            <a:ext cx="2408479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99" dirty="0"/>
              <a:t>Errors:</a:t>
            </a:r>
            <a:r>
              <a:rPr spc="277" dirty="0"/>
              <a:t> </a:t>
            </a:r>
            <a:r>
              <a:rPr spc="-79" dirty="0"/>
              <a:t>Runtime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92411" y="1759144"/>
            <a:ext cx="6834091" cy="705064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1588075" marR="10067" indent="-1564166">
              <a:lnSpc>
                <a:spcPct val="102600"/>
              </a:lnSpc>
              <a:spcBef>
                <a:spcPts val="109"/>
              </a:spcBef>
            </a:pPr>
            <a:r>
              <a:rPr sz="2180" spc="-79" dirty="0">
                <a:solidFill>
                  <a:srgbClr val="E07D19"/>
                </a:solidFill>
                <a:latin typeface="Tahoma"/>
                <a:cs typeface="Tahoma"/>
              </a:rPr>
              <a:t>runtime</a:t>
            </a:r>
            <a:r>
              <a:rPr sz="2180" spc="20" dirty="0">
                <a:solidFill>
                  <a:srgbClr val="E07D19"/>
                </a:solidFill>
                <a:latin typeface="Tahoma"/>
                <a:cs typeface="Tahoma"/>
              </a:rPr>
              <a:t> </a:t>
            </a:r>
            <a:r>
              <a:rPr sz="2180" spc="-119" dirty="0">
                <a:solidFill>
                  <a:srgbClr val="E07D19"/>
                </a:solidFill>
                <a:latin typeface="Tahoma"/>
                <a:cs typeface="Tahoma"/>
              </a:rPr>
              <a:t>errors:</a:t>
            </a:r>
            <a:r>
              <a:rPr sz="2180" spc="377" dirty="0">
                <a:solidFill>
                  <a:srgbClr val="E07D19"/>
                </a:solidFill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you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try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something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illegal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while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your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code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is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executing</a:t>
            </a:r>
            <a:endParaRPr sz="218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7345" y="2730817"/>
            <a:ext cx="7865937" cy="2113396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41526" rIns="0" bIns="0" rtlCol="0">
            <a:spAutoFit/>
          </a:bodyPr>
          <a:lstStyle/>
          <a:p>
            <a:pPr marL="104445">
              <a:spcBef>
                <a:spcPts val="327"/>
              </a:spcBef>
            </a:pPr>
            <a:r>
              <a:rPr sz="2180" spc="168" dirty="0">
                <a:latin typeface="Palatino Linotype"/>
                <a:cs typeface="Palatino Linotype"/>
              </a:rPr>
              <a:t>&gt;&gt;&gt; </a:t>
            </a:r>
            <a:r>
              <a:rPr sz="2180" spc="238" dirty="0">
                <a:latin typeface="Palatino Linotype"/>
                <a:cs typeface="Palatino Linotype"/>
              </a:rPr>
              <a:t> </a:t>
            </a:r>
            <a:r>
              <a:rPr sz="2180" spc="10" dirty="0">
                <a:latin typeface="Palatino Linotype"/>
                <a:cs typeface="Palatino Linotype"/>
              </a:rPr>
              <a:t>x </a:t>
            </a:r>
            <a:r>
              <a:rPr sz="2180" spc="426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= </a:t>
            </a:r>
            <a:r>
              <a:rPr sz="2180" spc="396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0</a:t>
            </a:r>
            <a:endParaRPr sz="2180" dirty="0">
              <a:latin typeface="Palatino Linotype"/>
              <a:cs typeface="Palatino Linotype"/>
            </a:endParaRPr>
          </a:p>
          <a:p>
            <a:pPr marL="104445">
              <a:spcBef>
                <a:spcPts val="69"/>
              </a:spcBef>
            </a:pPr>
            <a:r>
              <a:rPr sz="2180" spc="168" dirty="0">
                <a:latin typeface="Palatino Linotype"/>
                <a:cs typeface="Palatino Linotype"/>
              </a:rPr>
              <a:t>&gt;&gt;&gt; </a:t>
            </a:r>
            <a:r>
              <a:rPr sz="2180" spc="248" dirty="0">
                <a:latin typeface="Palatino Linotype"/>
                <a:cs typeface="Palatino Linotype"/>
              </a:rPr>
              <a:t> </a:t>
            </a:r>
            <a:r>
              <a:rPr sz="2180" spc="-79" dirty="0">
                <a:latin typeface="Palatino Linotype"/>
                <a:cs typeface="Palatino Linotype"/>
              </a:rPr>
              <a:t>y</a:t>
            </a:r>
            <a:r>
              <a:rPr sz="2180" spc="971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= </a:t>
            </a:r>
            <a:r>
              <a:rPr sz="2180" spc="396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3</a:t>
            </a:r>
            <a:endParaRPr sz="2180" dirty="0">
              <a:latin typeface="Palatino Linotype"/>
              <a:cs typeface="Palatino Linotype"/>
            </a:endParaRPr>
          </a:p>
          <a:p>
            <a:pPr marL="104445">
              <a:spcBef>
                <a:spcPts val="69"/>
              </a:spcBef>
            </a:pPr>
            <a:r>
              <a:rPr sz="2180" spc="168" dirty="0">
                <a:latin typeface="Palatino Linotype"/>
                <a:cs typeface="Palatino Linotype"/>
              </a:rPr>
              <a:t>&gt;&gt;&gt; </a:t>
            </a:r>
            <a:r>
              <a:rPr sz="2180" spc="238" dirty="0">
                <a:latin typeface="Palatino Linotype"/>
                <a:cs typeface="Palatino Linotype"/>
              </a:rPr>
              <a:t> </a:t>
            </a:r>
            <a:r>
              <a:rPr sz="2180" spc="-79" dirty="0">
                <a:latin typeface="Palatino Linotype"/>
                <a:cs typeface="Palatino Linotype"/>
              </a:rPr>
              <a:t>y</a:t>
            </a:r>
            <a:r>
              <a:rPr sz="2180" spc="981" dirty="0">
                <a:latin typeface="Palatino Linotype"/>
                <a:cs typeface="Palatino Linotype"/>
              </a:rPr>
              <a:t> </a:t>
            </a:r>
            <a:r>
              <a:rPr sz="2180" spc="436" dirty="0">
                <a:latin typeface="Palatino Linotype"/>
                <a:cs typeface="Palatino Linotype"/>
              </a:rPr>
              <a:t>/</a:t>
            </a:r>
            <a:r>
              <a:rPr sz="2180" spc="971" dirty="0">
                <a:latin typeface="Palatino Linotype"/>
                <a:cs typeface="Palatino Linotype"/>
              </a:rPr>
              <a:t> </a:t>
            </a:r>
            <a:r>
              <a:rPr sz="2180" spc="10" dirty="0">
                <a:latin typeface="Palatino Linotype"/>
                <a:cs typeface="Palatino Linotype"/>
              </a:rPr>
              <a:t>x</a:t>
            </a:r>
            <a:endParaRPr sz="2180" dirty="0">
              <a:latin typeface="Palatino Linotype"/>
              <a:cs typeface="Palatino Linotype"/>
            </a:endParaRPr>
          </a:p>
          <a:p>
            <a:pPr marL="449241" marR="1384217" indent="-343538">
              <a:lnSpc>
                <a:spcPct val="102600"/>
              </a:lnSpc>
            </a:pPr>
            <a:r>
              <a:rPr sz="2180" spc="-10" dirty="0">
                <a:latin typeface="Palatino Linotype"/>
                <a:cs typeface="Palatino Linotype"/>
              </a:rPr>
              <a:t>T</a:t>
            </a:r>
            <a:r>
              <a:rPr sz="2180" spc="466" dirty="0">
                <a:latin typeface="Palatino Linotype"/>
                <a:cs typeface="Palatino Linotype"/>
              </a:rPr>
              <a:t>r</a:t>
            </a:r>
            <a:r>
              <a:rPr sz="2180" spc="238" dirty="0">
                <a:latin typeface="Palatino Linotype"/>
                <a:cs typeface="Palatino Linotype"/>
              </a:rPr>
              <a:t>a</a:t>
            </a:r>
            <a:r>
              <a:rPr sz="2180" spc="357" dirty="0">
                <a:latin typeface="Palatino Linotype"/>
                <a:cs typeface="Palatino Linotype"/>
              </a:rPr>
              <a:t>c</a:t>
            </a:r>
            <a:r>
              <a:rPr sz="2180" spc="287" dirty="0">
                <a:latin typeface="Palatino Linotype"/>
                <a:cs typeface="Palatino Linotype"/>
              </a:rPr>
              <a:t>e</a:t>
            </a:r>
            <a:r>
              <a:rPr sz="2180" spc="119" dirty="0">
                <a:latin typeface="Palatino Linotype"/>
                <a:cs typeface="Palatino Linotype"/>
              </a:rPr>
              <a:t>b</a:t>
            </a:r>
            <a:r>
              <a:rPr sz="2180" spc="238" dirty="0">
                <a:latin typeface="Palatino Linotype"/>
                <a:cs typeface="Palatino Linotype"/>
              </a:rPr>
              <a:t>a</a:t>
            </a:r>
            <a:r>
              <a:rPr sz="2180" spc="357" dirty="0">
                <a:latin typeface="Palatino Linotype"/>
                <a:cs typeface="Palatino Linotype"/>
              </a:rPr>
              <a:t>c</a:t>
            </a:r>
            <a:r>
              <a:rPr sz="2180" spc="-79" dirty="0">
                <a:latin typeface="Palatino Linotype"/>
                <a:cs typeface="Palatino Linotype"/>
              </a:rPr>
              <a:t>k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40" dirty="0">
                <a:latin typeface="Palatino Linotype"/>
                <a:cs typeface="Palatino Linotype"/>
              </a:rPr>
              <a:t> </a:t>
            </a:r>
            <a:r>
              <a:rPr sz="2180" spc="404" dirty="0">
                <a:latin typeface="Palatino Linotype"/>
                <a:cs typeface="Palatino Linotype"/>
              </a:rPr>
              <a:t>(</a:t>
            </a:r>
            <a:r>
              <a:rPr sz="2180" spc="-258" dirty="0">
                <a:latin typeface="Palatino Linotype"/>
                <a:cs typeface="Palatino Linotype"/>
              </a:rPr>
              <a:t> </a:t>
            </a:r>
            <a:r>
              <a:rPr sz="2180" spc="-614" dirty="0">
                <a:latin typeface="Palatino Linotype"/>
                <a:cs typeface="Palatino Linotype"/>
              </a:rPr>
              <a:t>m</a:t>
            </a:r>
            <a:r>
              <a:rPr sz="2180" spc="119" dirty="0">
                <a:latin typeface="Palatino Linotype"/>
                <a:cs typeface="Palatino Linotype"/>
              </a:rPr>
              <a:t>o</a:t>
            </a:r>
            <a:r>
              <a:rPr sz="2180" spc="386" dirty="0">
                <a:latin typeface="Palatino Linotype"/>
                <a:cs typeface="Palatino Linotype"/>
              </a:rPr>
              <a:t>s</a:t>
            </a:r>
            <a:r>
              <a:rPr sz="2180" spc="416" dirty="0">
                <a:latin typeface="Palatino Linotype"/>
                <a:cs typeface="Palatino Linotype"/>
              </a:rPr>
              <a:t>t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99" dirty="0">
                <a:latin typeface="Palatino Linotype"/>
                <a:cs typeface="Palatino Linotype"/>
              </a:rPr>
              <a:t> </a:t>
            </a:r>
            <a:r>
              <a:rPr sz="2180" spc="454" dirty="0">
                <a:latin typeface="Palatino Linotype"/>
                <a:cs typeface="Palatino Linotype"/>
              </a:rPr>
              <a:t>r</a:t>
            </a:r>
            <a:r>
              <a:rPr sz="2180" spc="277" dirty="0">
                <a:latin typeface="Palatino Linotype"/>
                <a:cs typeface="Palatino Linotype"/>
              </a:rPr>
              <a:t>e</a:t>
            </a:r>
            <a:r>
              <a:rPr sz="2180" spc="347" dirty="0">
                <a:latin typeface="Palatino Linotype"/>
                <a:cs typeface="Palatino Linotype"/>
              </a:rPr>
              <a:t>c</a:t>
            </a:r>
            <a:r>
              <a:rPr sz="2180" spc="277" dirty="0">
                <a:latin typeface="Palatino Linotype"/>
                <a:cs typeface="Palatino Linotype"/>
              </a:rPr>
              <a:t>e</a:t>
            </a:r>
            <a:r>
              <a:rPr sz="2180" spc="50" dirty="0">
                <a:latin typeface="Palatino Linotype"/>
                <a:cs typeface="Palatino Linotype"/>
              </a:rPr>
              <a:t>n</a:t>
            </a:r>
            <a:r>
              <a:rPr sz="2180" spc="416" dirty="0">
                <a:latin typeface="Palatino Linotype"/>
                <a:cs typeface="Palatino Linotype"/>
              </a:rPr>
              <a:t>t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99" dirty="0">
                <a:latin typeface="Palatino Linotype"/>
                <a:cs typeface="Palatino Linotype"/>
              </a:rPr>
              <a:t> </a:t>
            </a:r>
            <a:r>
              <a:rPr sz="2180" spc="337" dirty="0">
                <a:latin typeface="Palatino Linotype"/>
                <a:cs typeface="Palatino Linotype"/>
              </a:rPr>
              <a:t>c</a:t>
            </a:r>
            <a:r>
              <a:rPr sz="2180" spc="218" dirty="0">
                <a:latin typeface="Palatino Linotype"/>
                <a:cs typeface="Palatino Linotype"/>
              </a:rPr>
              <a:t>a</a:t>
            </a:r>
            <a:r>
              <a:rPr sz="2180" spc="674" dirty="0">
                <a:latin typeface="Palatino Linotype"/>
                <a:cs typeface="Palatino Linotype"/>
              </a:rPr>
              <a:t>l</a:t>
            </a:r>
            <a:r>
              <a:rPr sz="2180" spc="495" dirty="0">
                <a:latin typeface="Palatino Linotype"/>
                <a:cs typeface="Palatino Linotype"/>
              </a:rPr>
              <a:t>l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89" dirty="0">
                <a:latin typeface="Palatino Linotype"/>
                <a:cs typeface="Palatino Linotype"/>
              </a:rPr>
              <a:t> </a:t>
            </a:r>
            <a:r>
              <a:rPr sz="2180" spc="674" dirty="0">
                <a:latin typeface="Palatino Linotype"/>
                <a:cs typeface="Palatino Linotype"/>
              </a:rPr>
              <a:t>l</a:t>
            </a:r>
            <a:r>
              <a:rPr sz="2180" spc="218" dirty="0">
                <a:latin typeface="Palatino Linotype"/>
                <a:cs typeface="Palatino Linotype"/>
              </a:rPr>
              <a:t>a</a:t>
            </a:r>
            <a:r>
              <a:rPr sz="2180" spc="386" dirty="0">
                <a:latin typeface="Palatino Linotype"/>
                <a:cs typeface="Palatino Linotype"/>
              </a:rPr>
              <a:t>s</a:t>
            </a:r>
            <a:r>
              <a:rPr sz="2180" spc="704" dirty="0">
                <a:latin typeface="Palatino Linotype"/>
                <a:cs typeface="Palatino Linotype"/>
              </a:rPr>
              <a:t>t</a:t>
            </a:r>
            <a:r>
              <a:rPr sz="2180" spc="624" dirty="0">
                <a:latin typeface="Palatino Linotype"/>
                <a:cs typeface="Palatino Linotype"/>
              </a:rPr>
              <a:t>)</a:t>
            </a:r>
            <a:r>
              <a:rPr sz="2180" spc="585" dirty="0">
                <a:latin typeface="Palatino Linotype"/>
                <a:cs typeface="Palatino Linotype"/>
              </a:rPr>
              <a:t>:  </a:t>
            </a:r>
            <a:r>
              <a:rPr sz="2180" spc="99" dirty="0">
                <a:latin typeface="Palatino Linotype"/>
                <a:cs typeface="Palatino Linotype"/>
              </a:rPr>
              <a:t>F</a:t>
            </a:r>
            <a:r>
              <a:rPr sz="2180" spc="674" dirty="0">
                <a:latin typeface="Palatino Linotype"/>
                <a:cs typeface="Palatino Linotype"/>
              </a:rPr>
              <a:t>il</a:t>
            </a:r>
            <a:r>
              <a:rPr sz="2180" spc="89" dirty="0">
                <a:latin typeface="Palatino Linotype"/>
                <a:cs typeface="Palatino Linotype"/>
              </a:rPr>
              <a:t>e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20" dirty="0">
                <a:latin typeface="Palatino Linotype"/>
                <a:cs typeface="Palatino Linotype"/>
              </a:rPr>
              <a:t> </a:t>
            </a:r>
            <a:r>
              <a:rPr sz="2180" spc="317" dirty="0">
                <a:latin typeface="Palatino Linotype"/>
                <a:cs typeface="Palatino Linotype"/>
              </a:rPr>
              <a:t>"</a:t>
            </a:r>
            <a:r>
              <a:rPr sz="2180" spc="-287" dirty="0">
                <a:latin typeface="Palatino Linotype"/>
                <a:cs typeface="Palatino Linotype"/>
              </a:rPr>
              <a:t> </a:t>
            </a:r>
            <a:r>
              <a:rPr sz="2180" spc="277" dirty="0">
                <a:latin typeface="Palatino Linotype"/>
                <a:cs typeface="Palatino Linotype"/>
              </a:rPr>
              <a:t>&lt;</a:t>
            </a:r>
            <a:r>
              <a:rPr sz="2180" spc="367" dirty="0">
                <a:latin typeface="Palatino Linotype"/>
                <a:cs typeface="Palatino Linotype"/>
              </a:rPr>
              <a:t>s</a:t>
            </a:r>
            <a:r>
              <a:rPr sz="2180" spc="575" dirty="0">
                <a:latin typeface="Palatino Linotype"/>
                <a:cs typeface="Palatino Linotype"/>
              </a:rPr>
              <a:t>t</a:t>
            </a:r>
            <a:r>
              <a:rPr sz="2180" spc="-40" dirty="0">
                <a:latin typeface="Palatino Linotype"/>
                <a:cs typeface="Palatino Linotype"/>
              </a:rPr>
              <a:t>d</a:t>
            </a:r>
            <a:r>
              <a:rPr sz="2180" spc="654" dirty="0">
                <a:latin typeface="Palatino Linotype"/>
                <a:cs typeface="Palatino Linotype"/>
              </a:rPr>
              <a:t>i</a:t>
            </a:r>
            <a:r>
              <a:rPr sz="2180" spc="-139" dirty="0">
                <a:latin typeface="Palatino Linotype"/>
                <a:cs typeface="Palatino Linotype"/>
              </a:rPr>
              <a:t>n</a:t>
            </a:r>
            <a:r>
              <a:rPr sz="2180" spc="-109" dirty="0">
                <a:latin typeface="Palatino Linotype"/>
                <a:cs typeface="Palatino Linotype"/>
              </a:rPr>
              <a:t> </a:t>
            </a:r>
            <a:r>
              <a:rPr sz="2180" spc="258" dirty="0">
                <a:latin typeface="Palatino Linotype"/>
                <a:cs typeface="Palatino Linotype"/>
              </a:rPr>
              <a:t>&gt;</a:t>
            </a:r>
            <a:r>
              <a:rPr sz="2180" spc="575" dirty="0">
                <a:latin typeface="Palatino Linotype"/>
                <a:cs typeface="Palatino Linotype"/>
              </a:rPr>
              <a:t>"</a:t>
            </a:r>
            <a:r>
              <a:rPr sz="2180" spc="585" dirty="0">
                <a:latin typeface="Palatino Linotype"/>
                <a:cs typeface="Palatino Linotype"/>
              </a:rPr>
              <a:t>,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-20" dirty="0">
                <a:latin typeface="Palatino Linotype"/>
                <a:cs typeface="Palatino Linotype"/>
              </a:rPr>
              <a:t> </a:t>
            </a:r>
            <a:r>
              <a:rPr sz="2180" spc="674" dirty="0">
                <a:latin typeface="Palatino Linotype"/>
                <a:cs typeface="Palatino Linotype"/>
              </a:rPr>
              <a:t>li</a:t>
            </a:r>
            <a:r>
              <a:rPr sz="2180" spc="40" dirty="0">
                <a:latin typeface="Palatino Linotype"/>
                <a:cs typeface="Palatino Linotype"/>
              </a:rPr>
              <a:t>n</a:t>
            </a:r>
            <a:r>
              <a:rPr sz="2180" spc="89" dirty="0">
                <a:latin typeface="Palatino Linotype"/>
                <a:cs typeface="Palatino Linotype"/>
              </a:rPr>
              <a:t>e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20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1</a:t>
            </a:r>
            <a:r>
              <a:rPr sz="2180" spc="-327" dirty="0">
                <a:latin typeface="Palatino Linotype"/>
                <a:cs typeface="Palatino Linotype"/>
              </a:rPr>
              <a:t> </a:t>
            </a:r>
            <a:r>
              <a:rPr sz="2180" spc="585" dirty="0">
                <a:latin typeface="Palatino Linotype"/>
                <a:cs typeface="Palatino Linotype"/>
              </a:rPr>
              <a:t>,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-10" dirty="0">
                <a:latin typeface="Palatino Linotype"/>
                <a:cs typeface="Palatino Linotype"/>
              </a:rPr>
              <a:t> </a:t>
            </a:r>
            <a:r>
              <a:rPr sz="2180" spc="644" dirty="0">
                <a:solidFill>
                  <a:srgbClr val="0000FF"/>
                </a:solidFill>
                <a:latin typeface="Palatino Linotype"/>
                <a:cs typeface="Palatino Linotype"/>
              </a:rPr>
              <a:t>i</a:t>
            </a:r>
            <a:r>
              <a:rPr sz="2180" spc="-139" dirty="0">
                <a:solidFill>
                  <a:srgbClr val="0000FF"/>
                </a:solidFill>
                <a:latin typeface="Palatino Linotype"/>
                <a:cs typeface="Palatino Linotype"/>
              </a:rPr>
              <a:t>n</a:t>
            </a:r>
            <a:r>
              <a:rPr sz="2180" dirty="0">
                <a:solidFill>
                  <a:srgbClr val="0000FF"/>
                </a:solidFill>
                <a:latin typeface="Palatino Linotype"/>
                <a:cs typeface="Palatino Linotype"/>
              </a:rPr>
              <a:t>  </a:t>
            </a:r>
            <a:r>
              <a:rPr sz="2180" spc="3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180" spc="277" dirty="0">
                <a:latin typeface="Palatino Linotype"/>
                <a:cs typeface="Palatino Linotype"/>
              </a:rPr>
              <a:t>&lt;</a:t>
            </a:r>
            <a:r>
              <a:rPr sz="2180" spc="-624" dirty="0">
                <a:latin typeface="Palatino Linotype"/>
                <a:cs typeface="Palatino Linotype"/>
              </a:rPr>
              <a:t>m</a:t>
            </a:r>
            <a:r>
              <a:rPr sz="2180" spc="109" dirty="0">
                <a:latin typeface="Palatino Linotype"/>
                <a:cs typeface="Palatino Linotype"/>
              </a:rPr>
              <a:t>o</a:t>
            </a:r>
            <a:r>
              <a:rPr sz="2180" spc="-30" dirty="0">
                <a:latin typeface="Palatino Linotype"/>
                <a:cs typeface="Palatino Linotype"/>
              </a:rPr>
              <a:t>d</a:t>
            </a:r>
            <a:r>
              <a:rPr sz="2180" spc="-20" dirty="0">
                <a:latin typeface="Palatino Linotype"/>
                <a:cs typeface="Palatino Linotype"/>
              </a:rPr>
              <a:t>u</a:t>
            </a:r>
            <a:r>
              <a:rPr sz="2180" spc="664" dirty="0">
                <a:latin typeface="Palatino Linotype"/>
                <a:cs typeface="Palatino Linotype"/>
              </a:rPr>
              <a:t>l</a:t>
            </a:r>
            <a:r>
              <a:rPr sz="2180" spc="89" dirty="0">
                <a:latin typeface="Palatino Linotype"/>
                <a:cs typeface="Palatino Linotype"/>
              </a:rPr>
              <a:t>e</a:t>
            </a:r>
            <a:r>
              <a:rPr sz="2180" spc="-99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&gt;</a:t>
            </a:r>
            <a:endParaRPr sz="2180" dirty="0">
              <a:latin typeface="Palatino Linotype"/>
              <a:cs typeface="Palatino Linotype"/>
            </a:endParaRPr>
          </a:p>
          <a:p>
            <a:pPr marL="106962">
              <a:spcBef>
                <a:spcPts val="69"/>
              </a:spcBef>
            </a:pPr>
            <a:r>
              <a:rPr sz="2180" spc="-119" dirty="0">
                <a:latin typeface="Palatino Linotype"/>
                <a:cs typeface="Palatino Linotype"/>
              </a:rPr>
              <a:t>Z</a:t>
            </a:r>
            <a:r>
              <a:rPr sz="2180" spc="297" dirty="0">
                <a:latin typeface="Palatino Linotype"/>
                <a:cs typeface="Palatino Linotype"/>
              </a:rPr>
              <a:t>e</a:t>
            </a:r>
            <a:r>
              <a:rPr sz="2180" spc="476" dirty="0">
                <a:latin typeface="Palatino Linotype"/>
                <a:cs typeface="Palatino Linotype"/>
              </a:rPr>
              <a:t>r</a:t>
            </a:r>
            <a:r>
              <a:rPr sz="2180" spc="-59" dirty="0">
                <a:latin typeface="Palatino Linotype"/>
                <a:cs typeface="Palatino Linotype"/>
              </a:rPr>
              <a:t>o</a:t>
            </a:r>
            <a:r>
              <a:rPr sz="2180" spc="-337" dirty="0">
                <a:latin typeface="Palatino Linotype"/>
                <a:cs typeface="Palatino Linotype"/>
              </a:rPr>
              <a:t> </a:t>
            </a:r>
            <a:r>
              <a:rPr sz="2180" spc="-347" dirty="0">
                <a:latin typeface="Palatino Linotype"/>
                <a:cs typeface="Palatino Linotype"/>
              </a:rPr>
              <a:t>D</a:t>
            </a:r>
            <a:r>
              <a:rPr sz="2180" spc="704" dirty="0">
                <a:latin typeface="Palatino Linotype"/>
                <a:cs typeface="Palatino Linotype"/>
              </a:rPr>
              <a:t>i</a:t>
            </a:r>
            <a:r>
              <a:rPr sz="2180" spc="109" dirty="0">
                <a:latin typeface="Palatino Linotype"/>
                <a:cs typeface="Palatino Linotype"/>
              </a:rPr>
              <a:t>v</a:t>
            </a:r>
            <a:r>
              <a:rPr sz="2180" spc="704" dirty="0">
                <a:latin typeface="Palatino Linotype"/>
                <a:cs typeface="Palatino Linotype"/>
              </a:rPr>
              <a:t>i</a:t>
            </a:r>
            <a:r>
              <a:rPr sz="2180" spc="416" dirty="0">
                <a:latin typeface="Palatino Linotype"/>
                <a:cs typeface="Palatino Linotype"/>
              </a:rPr>
              <a:t>s</a:t>
            </a:r>
            <a:r>
              <a:rPr sz="2180" spc="704" dirty="0">
                <a:latin typeface="Palatino Linotype"/>
                <a:cs typeface="Palatino Linotype"/>
              </a:rPr>
              <a:t>i</a:t>
            </a:r>
            <a:r>
              <a:rPr sz="2180" spc="149" dirty="0">
                <a:latin typeface="Palatino Linotype"/>
                <a:cs typeface="Palatino Linotype"/>
              </a:rPr>
              <a:t>o</a:t>
            </a:r>
            <a:r>
              <a:rPr sz="2180" spc="-139" dirty="0">
                <a:latin typeface="Palatino Linotype"/>
                <a:cs typeface="Palatino Linotype"/>
              </a:rPr>
              <a:t>n</a:t>
            </a:r>
            <a:r>
              <a:rPr sz="2180" spc="-337" dirty="0">
                <a:latin typeface="Palatino Linotype"/>
                <a:cs typeface="Palatino Linotype"/>
              </a:rPr>
              <a:t> </a:t>
            </a:r>
            <a:r>
              <a:rPr sz="2180" spc="10" dirty="0">
                <a:latin typeface="Palatino Linotype"/>
                <a:cs typeface="Palatino Linotype"/>
              </a:rPr>
              <a:t>E</a:t>
            </a:r>
            <a:r>
              <a:rPr sz="2180" spc="476" dirty="0">
                <a:latin typeface="Palatino Linotype"/>
                <a:cs typeface="Palatino Linotype"/>
              </a:rPr>
              <a:t>rr</a:t>
            </a:r>
            <a:r>
              <a:rPr sz="2180" spc="149" dirty="0">
                <a:latin typeface="Palatino Linotype"/>
                <a:cs typeface="Palatino Linotype"/>
              </a:rPr>
              <a:t>o</a:t>
            </a:r>
            <a:r>
              <a:rPr sz="2180" spc="268" dirty="0">
                <a:latin typeface="Palatino Linotype"/>
                <a:cs typeface="Palatino Linotype"/>
              </a:rPr>
              <a:t>r</a:t>
            </a:r>
            <a:r>
              <a:rPr sz="2180" spc="-226" dirty="0">
                <a:latin typeface="Palatino Linotype"/>
                <a:cs typeface="Palatino Linotype"/>
              </a:rPr>
              <a:t> </a:t>
            </a:r>
            <a:r>
              <a:rPr sz="2180" spc="585" dirty="0">
                <a:latin typeface="Palatino Linotype"/>
                <a:cs typeface="Palatino Linotype"/>
              </a:rPr>
              <a:t>: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40" dirty="0">
                <a:latin typeface="Palatino Linotype"/>
                <a:cs typeface="Palatino Linotype"/>
              </a:rPr>
              <a:t> </a:t>
            </a:r>
            <a:r>
              <a:rPr sz="2180" dirty="0">
                <a:latin typeface="Palatino Linotype"/>
                <a:cs typeface="Palatino Linotype"/>
              </a:rPr>
              <a:t>d</a:t>
            </a:r>
            <a:r>
              <a:rPr sz="2180" spc="694" dirty="0">
                <a:latin typeface="Palatino Linotype"/>
                <a:cs typeface="Palatino Linotype"/>
              </a:rPr>
              <a:t>i</a:t>
            </a:r>
            <a:r>
              <a:rPr sz="2180" spc="99" dirty="0">
                <a:latin typeface="Palatino Linotype"/>
                <a:cs typeface="Palatino Linotype"/>
              </a:rPr>
              <a:t>v</a:t>
            </a:r>
            <a:r>
              <a:rPr sz="2180" spc="694" dirty="0">
                <a:latin typeface="Palatino Linotype"/>
                <a:cs typeface="Palatino Linotype"/>
              </a:rPr>
              <a:t>i</a:t>
            </a:r>
            <a:r>
              <a:rPr sz="2180" spc="404" dirty="0">
                <a:latin typeface="Palatino Linotype"/>
                <a:cs typeface="Palatino Linotype"/>
              </a:rPr>
              <a:t>s</a:t>
            </a:r>
            <a:r>
              <a:rPr sz="2180" spc="694" dirty="0">
                <a:latin typeface="Palatino Linotype"/>
                <a:cs typeface="Palatino Linotype"/>
              </a:rPr>
              <a:t>i</a:t>
            </a:r>
            <a:r>
              <a:rPr sz="2180" spc="139" dirty="0">
                <a:latin typeface="Palatino Linotype"/>
                <a:cs typeface="Palatino Linotype"/>
              </a:rPr>
              <a:t>o</a:t>
            </a:r>
            <a:r>
              <a:rPr sz="2180" spc="-139" dirty="0">
                <a:latin typeface="Palatino Linotype"/>
                <a:cs typeface="Palatino Linotype"/>
              </a:rPr>
              <a:t>n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79" dirty="0">
                <a:latin typeface="Palatino Linotype"/>
                <a:cs typeface="Palatino Linotype"/>
              </a:rPr>
              <a:t> </a:t>
            </a:r>
            <a:r>
              <a:rPr sz="2180" spc="69" dirty="0">
                <a:latin typeface="Palatino Linotype"/>
                <a:cs typeface="Palatino Linotype"/>
              </a:rPr>
              <a:t>b</a:t>
            </a:r>
            <a:r>
              <a:rPr sz="2180" spc="-79" dirty="0">
                <a:latin typeface="Palatino Linotype"/>
                <a:cs typeface="Palatino Linotype"/>
              </a:rPr>
              <a:t>y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59" dirty="0">
                <a:latin typeface="Palatino Linotype"/>
                <a:cs typeface="Palatino Linotype"/>
              </a:rPr>
              <a:t> </a:t>
            </a:r>
            <a:r>
              <a:rPr sz="2180" spc="218" dirty="0">
                <a:latin typeface="Palatino Linotype"/>
                <a:cs typeface="Palatino Linotype"/>
              </a:rPr>
              <a:t>z</a:t>
            </a:r>
            <a:r>
              <a:rPr sz="2180" spc="268" dirty="0">
                <a:latin typeface="Palatino Linotype"/>
                <a:cs typeface="Palatino Linotype"/>
              </a:rPr>
              <a:t>e</a:t>
            </a:r>
            <a:r>
              <a:rPr sz="2180" spc="446" dirty="0">
                <a:latin typeface="Palatino Linotype"/>
                <a:cs typeface="Palatino Linotype"/>
              </a:rPr>
              <a:t>r</a:t>
            </a:r>
            <a:r>
              <a:rPr sz="2180" spc="-59" dirty="0">
                <a:latin typeface="Palatino Linotype"/>
                <a:cs typeface="Palatino Linotype"/>
              </a:rPr>
              <a:t>o</a:t>
            </a:r>
            <a:endParaRPr sz="2180" dirty="0">
              <a:latin typeface="Palatino Linotype"/>
              <a:cs typeface="Palatino Linotype"/>
            </a:endParaRP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879" y="0"/>
            <a:ext cx="4872326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z="2774" spc="-30" dirty="0">
                <a:solidFill>
                  <a:srgbClr val="FFFFFF"/>
                </a:solidFill>
                <a:latin typeface="Tahoma"/>
                <a:cs typeface="Tahoma"/>
              </a:rPr>
              <a:t>Almost</a:t>
            </a:r>
            <a:r>
              <a:rPr sz="2774" spc="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774" spc="-50" dirty="0">
                <a:solidFill>
                  <a:srgbClr val="FFFFFF"/>
                </a:solidFill>
                <a:latin typeface="Tahoma"/>
                <a:cs typeface="Tahoma"/>
              </a:rPr>
              <a:t>Certainly</a:t>
            </a:r>
            <a:r>
              <a:rPr sz="2774" spc="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774" spc="-50" dirty="0">
                <a:solidFill>
                  <a:srgbClr val="FFFFFF"/>
                </a:solidFill>
                <a:latin typeface="Tahoma"/>
                <a:cs typeface="Tahoma"/>
              </a:rPr>
              <a:t>It’s</a:t>
            </a:r>
            <a:r>
              <a:rPr sz="2774" spc="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US" sz="2774" spc="-79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774" spc="-79" dirty="0">
                <a:solidFill>
                  <a:srgbClr val="FFFFFF"/>
                </a:solidFill>
                <a:latin typeface="Tahoma"/>
                <a:cs typeface="Tahoma"/>
              </a:rPr>
              <a:t>ur</a:t>
            </a:r>
            <a:r>
              <a:rPr sz="2774" spc="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774" spc="-30" dirty="0">
                <a:solidFill>
                  <a:srgbClr val="FFFFFF"/>
                </a:solidFill>
                <a:latin typeface="Tahoma"/>
                <a:cs typeface="Tahoma"/>
              </a:rPr>
              <a:t>Fault!</a:t>
            </a:r>
            <a:endParaRPr sz="2774" dirty="0">
              <a:latin typeface="Tahoma"/>
              <a:cs typeface="Tahom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92410" y="809290"/>
            <a:ext cx="8140710" cy="676146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180" spc="50" dirty="0">
                <a:latin typeface="Tahoma"/>
                <a:cs typeface="Tahoma"/>
              </a:rPr>
              <a:t>At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some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point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lang="en-US" sz="2180" spc="-40" dirty="0">
                <a:latin typeface="Tahoma"/>
                <a:cs typeface="Tahoma"/>
              </a:rPr>
              <a:t>we all </a:t>
            </a:r>
            <a:r>
              <a:rPr sz="2180" spc="-149" dirty="0">
                <a:latin typeface="Tahoma"/>
                <a:cs typeface="Tahoma"/>
              </a:rPr>
              <a:t>say:</a:t>
            </a:r>
            <a:r>
              <a:rPr sz="2180" spc="277" dirty="0">
                <a:latin typeface="Tahoma"/>
                <a:cs typeface="Tahoma"/>
              </a:rPr>
              <a:t> </a:t>
            </a:r>
            <a:r>
              <a:rPr sz="2180" spc="89" dirty="0">
                <a:latin typeface="Tahoma"/>
                <a:cs typeface="Tahoma"/>
              </a:rPr>
              <a:t>“My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obviously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right.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The </a:t>
            </a:r>
            <a:r>
              <a:rPr sz="2180" spc="-89" dirty="0">
                <a:latin typeface="Tahoma"/>
                <a:cs typeface="Tahoma"/>
              </a:rPr>
              <a:t>interpreter</a:t>
            </a:r>
            <a:r>
              <a:rPr sz="2180" spc="-79" dirty="0">
                <a:latin typeface="Tahoma"/>
                <a:cs typeface="Tahoma"/>
              </a:rPr>
              <a:t> </a:t>
            </a:r>
            <a:r>
              <a:rPr sz="2180" spc="238" dirty="0">
                <a:latin typeface="Tahoma"/>
                <a:cs typeface="Tahoma"/>
              </a:rPr>
              <a:t>/ </a:t>
            </a:r>
            <a:r>
              <a:rPr lang="en-US" sz="2180" spc="-69" dirty="0">
                <a:latin typeface="Tahoma"/>
                <a:cs typeface="Tahoma"/>
              </a:rPr>
              <a:t>Python </a:t>
            </a:r>
            <a:r>
              <a:rPr sz="2180" spc="-79" dirty="0">
                <a:latin typeface="Tahoma"/>
                <a:cs typeface="Tahoma"/>
              </a:rPr>
              <a:t>must </a:t>
            </a:r>
            <a:r>
              <a:rPr sz="2180" spc="-119" dirty="0">
                <a:latin typeface="Tahoma"/>
                <a:cs typeface="Tahoma"/>
              </a:rPr>
              <a:t>be</a:t>
            </a:r>
            <a:r>
              <a:rPr sz="2180" spc="446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incorrect </a:t>
            </a:r>
            <a:r>
              <a:rPr sz="2180" spc="238" dirty="0">
                <a:latin typeface="Tahoma"/>
                <a:cs typeface="Tahoma"/>
              </a:rPr>
              <a:t>/ </a:t>
            </a:r>
            <a:r>
              <a:rPr sz="2180" spc="-59" dirty="0">
                <a:latin typeface="Tahoma"/>
                <a:cs typeface="Tahoma"/>
              </a:rPr>
              <a:t>flaky </a:t>
            </a:r>
            <a:r>
              <a:rPr sz="2180" spc="238" dirty="0">
                <a:latin typeface="Tahoma"/>
                <a:cs typeface="Tahoma"/>
              </a:rPr>
              <a:t>/ </a:t>
            </a:r>
            <a:r>
              <a:rPr sz="2180" spc="248" dirty="0">
                <a:latin typeface="Tahoma"/>
                <a:cs typeface="Tahoma"/>
              </a:rPr>
              <a:t> </a:t>
            </a:r>
            <a:r>
              <a:rPr lang="en-US" sz="2180" spc="248" dirty="0">
                <a:latin typeface="Tahoma"/>
                <a:cs typeface="Tahoma"/>
              </a:rPr>
              <a:t>and it </a:t>
            </a:r>
            <a:r>
              <a:rPr sz="2180" spc="-99" dirty="0">
                <a:latin typeface="Tahoma"/>
                <a:cs typeface="Tahoma"/>
              </a:rPr>
              <a:t>hate</a:t>
            </a:r>
            <a:r>
              <a:rPr lang="en-US" sz="2180" spc="-99" dirty="0">
                <a:latin typeface="Tahoma"/>
                <a:cs typeface="Tahoma"/>
              </a:rPr>
              <a:t>s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39" dirty="0">
                <a:latin typeface="Tahoma"/>
                <a:cs typeface="Tahoma"/>
              </a:rPr>
              <a:t>me.”</a:t>
            </a:r>
            <a:endParaRPr sz="2180" dirty="0">
              <a:latin typeface="Tahoma"/>
              <a:cs typeface="Tahoma"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033" y="3832215"/>
            <a:ext cx="1438191" cy="181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10880" y="1685228"/>
            <a:ext cx="8844857" cy="4483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71" dirty="0"/>
              <a:t>"As soon as we started programming, we found out </a:t>
            </a:r>
            <a:br>
              <a:rPr lang="en-US" sz="3171" dirty="0"/>
            </a:br>
            <a:r>
              <a:rPr lang="en-US" sz="3171" dirty="0"/>
              <a:t>to our surprise that it wasn't as easy to get programs</a:t>
            </a:r>
            <a:br>
              <a:rPr lang="en-US" sz="3171" dirty="0"/>
            </a:br>
            <a:r>
              <a:rPr lang="en-US" sz="3171" dirty="0"/>
              <a:t> right as we had thought. Debugging had to be </a:t>
            </a:r>
            <a:br>
              <a:rPr lang="en-US" sz="3171" dirty="0"/>
            </a:br>
            <a:r>
              <a:rPr lang="en-US" sz="3171" dirty="0"/>
              <a:t>discovered. I can remember the exact instant when</a:t>
            </a:r>
            <a:br>
              <a:rPr lang="en-US" sz="3171" dirty="0"/>
            </a:br>
            <a:r>
              <a:rPr lang="en-US" sz="3171" dirty="0"/>
              <a:t> I realized that a large part of my life from</a:t>
            </a:r>
            <a:br>
              <a:rPr lang="en-US" sz="3171" dirty="0"/>
            </a:br>
            <a:r>
              <a:rPr lang="en-US" sz="3171" dirty="0"/>
              <a:t> then on was going to be spent in finding</a:t>
            </a:r>
            <a:br>
              <a:rPr lang="en-US" sz="3171" dirty="0"/>
            </a:br>
            <a:r>
              <a:rPr lang="en-US" sz="3171" dirty="0"/>
              <a:t> mistakes in my own programs."</a:t>
            </a:r>
          </a:p>
          <a:p>
            <a:r>
              <a:rPr lang="en-US" sz="3171" dirty="0"/>
              <a:t>	-</a:t>
            </a:r>
            <a:r>
              <a:rPr lang="en-US" sz="3171" dirty="0">
                <a:hlinkClick r:id="rId4"/>
              </a:rPr>
              <a:t>Sir Maurice V Wilkes</a:t>
            </a:r>
            <a:endParaRPr lang="en-US" sz="3171" dirty="0"/>
          </a:p>
          <a:p>
            <a:endParaRPr lang="en-US" sz="3171" dirty="0"/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80" y="0"/>
            <a:ext cx="1964282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99" dirty="0"/>
              <a:t>Errors:</a:t>
            </a:r>
            <a:r>
              <a:rPr spc="268" dirty="0"/>
              <a:t> </a:t>
            </a:r>
            <a:r>
              <a:rPr spc="-50" dirty="0"/>
              <a:t>Logic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42998" y="1291339"/>
            <a:ext cx="8053848" cy="693824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180" spc="-59" dirty="0">
                <a:solidFill>
                  <a:srgbClr val="E07D19"/>
                </a:solidFill>
                <a:latin typeface="Tahoma"/>
                <a:cs typeface="Tahoma"/>
              </a:rPr>
              <a:t>logic</a:t>
            </a:r>
            <a:r>
              <a:rPr sz="2180" spc="20" dirty="0">
                <a:solidFill>
                  <a:srgbClr val="E07D19"/>
                </a:solidFill>
                <a:latin typeface="Tahoma"/>
                <a:cs typeface="Tahoma"/>
              </a:rPr>
              <a:t> </a:t>
            </a:r>
            <a:r>
              <a:rPr sz="2180" spc="-119" dirty="0">
                <a:solidFill>
                  <a:srgbClr val="E07D19"/>
                </a:solidFill>
                <a:latin typeface="Tahoma"/>
                <a:cs typeface="Tahoma"/>
              </a:rPr>
              <a:t>errors:</a:t>
            </a:r>
            <a:r>
              <a:rPr sz="2180" spc="396" dirty="0">
                <a:solidFill>
                  <a:srgbClr val="E07D19"/>
                </a:solidFill>
                <a:latin typeface="Tahoma"/>
                <a:cs typeface="Tahoma"/>
              </a:rPr>
              <a:t> </a:t>
            </a:r>
            <a:r>
              <a:rPr lang="en-US" sz="2180" spc="396" dirty="0">
                <a:solidFill>
                  <a:srgbClr val="E07D19"/>
                </a:solidFill>
                <a:latin typeface="Tahoma"/>
                <a:cs typeface="Tahoma"/>
              </a:rPr>
              <a:t>Calculate 6!  (6 * 5 * 4 * 3 * 2 * 1)</a:t>
            </a:r>
            <a:br>
              <a:rPr lang="en-US" sz="2180" spc="396" dirty="0">
                <a:solidFill>
                  <a:srgbClr val="E07D19"/>
                </a:solidFill>
                <a:latin typeface="Tahoma"/>
                <a:cs typeface="Tahoma"/>
              </a:rPr>
            </a:br>
            <a:r>
              <a:rPr sz="2180" spc="-99" dirty="0">
                <a:latin typeface="Tahoma"/>
                <a:cs typeface="Tahoma"/>
              </a:rPr>
              <a:t>your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runs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but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returns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incorrect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result.</a:t>
            </a:r>
            <a:endParaRPr sz="218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6954" y="2229997"/>
            <a:ext cx="7865937" cy="1765096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41526" rIns="0" bIns="0" rtlCol="0">
            <a:spAutoFit/>
          </a:bodyPr>
          <a:lstStyle/>
          <a:p>
            <a:pPr marL="104445">
              <a:spcBef>
                <a:spcPts val="69"/>
              </a:spcBef>
            </a:pPr>
            <a:r>
              <a:rPr sz="2180" spc="168" dirty="0">
                <a:latin typeface="Palatino Linotype"/>
                <a:cs typeface="Palatino Linotype"/>
              </a:rPr>
              <a:t>&gt;&gt;&gt; </a:t>
            </a:r>
            <a:r>
              <a:rPr sz="2180" spc="327" dirty="0">
                <a:latin typeface="Palatino Linotype"/>
                <a:cs typeface="Palatino Linotype"/>
              </a:rPr>
              <a:t> </a:t>
            </a:r>
            <a:r>
              <a:rPr sz="2180" spc="89" dirty="0">
                <a:latin typeface="Palatino Linotype"/>
                <a:cs typeface="Palatino Linotype"/>
              </a:rPr>
              <a:t>prod </a:t>
            </a:r>
            <a:r>
              <a:rPr sz="2180" spc="426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= </a:t>
            </a:r>
            <a:r>
              <a:rPr sz="2180" spc="416" dirty="0">
                <a:latin typeface="Palatino Linotype"/>
                <a:cs typeface="Palatino Linotype"/>
              </a:rPr>
              <a:t> </a:t>
            </a:r>
            <a:r>
              <a:rPr sz="2180" spc="40" dirty="0">
                <a:latin typeface="Palatino Linotype"/>
                <a:cs typeface="Palatino Linotype"/>
              </a:rPr>
              <a:t>0</a:t>
            </a:r>
            <a:endParaRPr sz="2180" dirty="0">
              <a:latin typeface="Palatino Linotype"/>
              <a:cs typeface="Palatino Linotype"/>
            </a:endParaRPr>
          </a:p>
          <a:p>
            <a:pPr marL="104445">
              <a:spcBef>
                <a:spcPts val="69"/>
              </a:spcBef>
            </a:pPr>
            <a:r>
              <a:rPr sz="2180" spc="168" dirty="0">
                <a:latin typeface="Palatino Linotype"/>
                <a:cs typeface="Palatino Linotype"/>
              </a:rPr>
              <a:t>&gt;&gt;&gt; </a:t>
            </a:r>
            <a:r>
              <a:rPr sz="2180" spc="327" dirty="0">
                <a:latin typeface="Palatino Linotype"/>
                <a:cs typeface="Palatino Linotype"/>
              </a:rPr>
              <a:t> </a:t>
            </a:r>
            <a:r>
              <a:rPr sz="2180" spc="317" dirty="0">
                <a:solidFill>
                  <a:srgbClr val="0000FF"/>
                </a:solidFill>
                <a:latin typeface="Palatino Linotype"/>
                <a:cs typeface="Palatino Linotype"/>
              </a:rPr>
              <a:t>for</a:t>
            </a:r>
            <a:r>
              <a:rPr sz="2180" spc="106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180" spc="10" dirty="0">
                <a:latin typeface="Palatino Linotype"/>
                <a:cs typeface="Palatino Linotype"/>
              </a:rPr>
              <a:t>x </a:t>
            </a:r>
            <a:r>
              <a:rPr sz="2180" spc="486" dirty="0">
                <a:latin typeface="Palatino Linotype"/>
                <a:cs typeface="Palatino Linotype"/>
              </a:rPr>
              <a:t> </a:t>
            </a:r>
            <a:r>
              <a:rPr sz="2180" spc="258" dirty="0">
                <a:solidFill>
                  <a:srgbClr val="0000FF"/>
                </a:solidFill>
                <a:latin typeface="Palatino Linotype"/>
                <a:cs typeface="Palatino Linotype"/>
              </a:rPr>
              <a:t>in </a:t>
            </a:r>
            <a:r>
              <a:rPr sz="2180" spc="277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lang="en-US" sz="2180" spc="585" dirty="0">
                <a:latin typeface="Palatino Linotype"/>
                <a:cs typeface="Palatino Linotype"/>
              </a:rPr>
              <a:t>range(1, 6)</a:t>
            </a:r>
            <a:r>
              <a:rPr sz="2180" spc="585" dirty="0">
                <a:latin typeface="Palatino Linotype"/>
                <a:cs typeface="Palatino Linotype"/>
              </a:rPr>
              <a:t>:</a:t>
            </a:r>
            <a:endParaRPr sz="2180" dirty="0">
              <a:latin typeface="Palatino Linotype"/>
              <a:cs typeface="Palatino Linotype"/>
            </a:endParaRPr>
          </a:p>
          <a:p>
            <a:pPr marL="100670">
              <a:spcBef>
                <a:spcPts val="69"/>
              </a:spcBef>
              <a:tabLst>
                <a:tab pos="1313748" algn="l"/>
              </a:tabLst>
            </a:pPr>
            <a:r>
              <a:rPr sz="2180" spc="694" dirty="0">
                <a:latin typeface="Palatino Linotype"/>
                <a:cs typeface="Palatino Linotype"/>
              </a:rPr>
              <a:t>...	</a:t>
            </a:r>
            <a:r>
              <a:rPr sz="2180" spc="89" dirty="0">
                <a:latin typeface="Palatino Linotype"/>
                <a:cs typeface="Palatino Linotype"/>
              </a:rPr>
              <a:t>prod </a:t>
            </a:r>
            <a:r>
              <a:rPr sz="2180" spc="436" dirty="0">
                <a:latin typeface="Palatino Linotype"/>
                <a:cs typeface="Palatino Linotype"/>
              </a:rPr>
              <a:t> </a:t>
            </a:r>
            <a:r>
              <a:rPr sz="2180" spc="238" dirty="0">
                <a:latin typeface="Palatino Linotype"/>
                <a:cs typeface="Palatino Linotype"/>
              </a:rPr>
              <a:t>*=  </a:t>
            </a:r>
            <a:r>
              <a:rPr sz="2180" spc="10" dirty="0">
                <a:latin typeface="Palatino Linotype"/>
                <a:cs typeface="Palatino Linotype"/>
              </a:rPr>
              <a:t>x</a:t>
            </a:r>
            <a:endParaRPr sz="2180" dirty="0">
              <a:latin typeface="Palatino Linotype"/>
              <a:cs typeface="Palatino Linotype"/>
            </a:endParaRPr>
          </a:p>
          <a:p>
            <a:pPr marL="94378" marR="5015901" indent="10067">
              <a:lnSpc>
                <a:spcPct val="102699"/>
              </a:lnSpc>
            </a:pPr>
            <a:r>
              <a:rPr sz="2180" spc="226" dirty="0">
                <a:latin typeface="Palatino Linotype"/>
                <a:cs typeface="Palatino Linotype"/>
              </a:rPr>
              <a:t>&gt;&gt;</a:t>
            </a:r>
            <a:r>
              <a:rPr sz="2180" spc="40" dirty="0">
                <a:latin typeface="Palatino Linotype"/>
                <a:cs typeface="Palatino Linotype"/>
              </a:rPr>
              <a:t>&gt;</a:t>
            </a:r>
            <a:r>
              <a:rPr sz="2180" dirty="0">
                <a:latin typeface="Palatino Linotype"/>
                <a:cs typeface="Palatino Linotype"/>
              </a:rPr>
              <a:t>  </a:t>
            </a:r>
            <a:r>
              <a:rPr sz="2180" spc="10" dirty="0">
                <a:latin typeface="Palatino Linotype"/>
                <a:cs typeface="Palatino Linotype"/>
              </a:rPr>
              <a:t> </a:t>
            </a:r>
            <a:r>
              <a:rPr sz="2180" dirty="0">
                <a:solidFill>
                  <a:srgbClr val="0000FF"/>
                </a:solidFill>
                <a:latin typeface="Palatino Linotype"/>
                <a:cs typeface="Palatino Linotype"/>
              </a:rPr>
              <a:t>p</a:t>
            </a:r>
            <a:r>
              <a:rPr sz="2180" spc="454" dirty="0">
                <a:solidFill>
                  <a:srgbClr val="0000FF"/>
                </a:solidFill>
                <a:latin typeface="Palatino Linotype"/>
                <a:cs typeface="Palatino Linotype"/>
              </a:rPr>
              <a:t>r</a:t>
            </a:r>
            <a:r>
              <a:rPr sz="2180" spc="674" dirty="0">
                <a:solidFill>
                  <a:srgbClr val="0000FF"/>
                </a:solidFill>
                <a:latin typeface="Palatino Linotype"/>
                <a:cs typeface="Palatino Linotype"/>
              </a:rPr>
              <a:t>i</a:t>
            </a:r>
            <a:r>
              <a:rPr sz="2180" spc="50" dirty="0">
                <a:solidFill>
                  <a:srgbClr val="0000FF"/>
                </a:solidFill>
                <a:latin typeface="Palatino Linotype"/>
                <a:cs typeface="Palatino Linotype"/>
              </a:rPr>
              <a:t>n</a:t>
            </a:r>
            <a:r>
              <a:rPr sz="2180" spc="416" dirty="0">
                <a:solidFill>
                  <a:srgbClr val="0000FF"/>
                </a:solidFill>
                <a:latin typeface="Palatino Linotype"/>
                <a:cs typeface="Palatino Linotype"/>
              </a:rPr>
              <a:t>t</a:t>
            </a:r>
            <a:r>
              <a:rPr sz="2180" dirty="0">
                <a:solidFill>
                  <a:srgbClr val="0000FF"/>
                </a:solidFill>
                <a:latin typeface="Palatino Linotype"/>
                <a:cs typeface="Palatino Linotype"/>
              </a:rPr>
              <a:t>  </a:t>
            </a:r>
            <a:r>
              <a:rPr sz="2180" spc="3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180" spc="404" dirty="0">
                <a:latin typeface="Palatino Linotype"/>
                <a:cs typeface="Palatino Linotype"/>
              </a:rPr>
              <a:t>(</a:t>
            </a:r>
            <a:r>
              <a:rPr sz="2180" spc="-258" dirty="0">
                <a:latin typeface="Palatino Linotype"/>
                <a:cs typeface="Palatino Linotype"/>
              </a:rPr>
              <a:t> </a:t>
            </a:r>
            <a:r>
              <a:rPr sz="2180" dirty="0">
                <a:latin typeface="Palatino Linotype"/>
                <a:cs typeface="Palatino Linotype"/>
              </a:rPr>
              <a:t>p</a:t>
            </a:r>
            <a:r>
              <a:rPr sz="2180" spc="446" dirty="0">
                <a:latin typeface="Palatino Linotype"/>
                <a:cs typeface="Palatino Linotype"/>
              </a:rPr>
              <a:t>r</a:t>
            </a:r>
            <a:r>
              <a:rPr sz="2180" spc="119" dirty="0">
                <a:latin typeface="Palatino Linotype"/>
                <a:cs typeface="Palatino Linotype"/>
              </a:rPr>
              <a:t>o</a:t>
            </a:r>
            <a:r>
              <a:rPr sz="2180" spc="-198" dirty="0">
                <a:latin typeface="Palatino Linotype"/>
                <a:cs typeface="Palatino Linotype"/>
              </a:rPr>
              <a:t>d</a:t>
            </a:r>
            <a:r>
              <a:rPr sz="2180" spc="-258" dirty="0">
                <a:latin typeface="Palatino Linotype"/>
                <a:cs typeface="Palatino Linotype"/>
              </a:rPr>
              <a:t> </a:t>
            </a:r>
            <a:r>
              <a:rPr sz="2180" spc="337" dirty="0">
                <a:latin typeface="Palatino Linotype"/>
                <a:cs typeface="Palatino Linotype"/>
              </a:rPr>
              <a:t>)  </a:t>
            </a:r>
            <a:r>
              <a:rPr sz="2180" spc="40" dirty="0">
                <a:latin typeface="Palatino Linotype"/>
                <a:cs typeface="Palatino Linotype"/>
              </a:rPr>
              <a:t>0</a:t>
            </a:r>
            <a:endParaRPr sz="2180" dirty="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2411" y="4239927"/>
            <a:ext cx="7904435" cy="1578444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180" spc="-20" dirty="0">
                <a:latin typeface="Tahoma"/>
                <a:cs typeface="Tahoma"/>
              </a:rPr>
              <a:t>This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syntactically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fine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runs</a:t>
            </a:r>
            <a:r>
              <a:rPr sz="2180" spc="59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without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error.</a:t>
            </a:r>
            <a:r>
              <a:rPr sz="2180" spc="287" dirty="0">
                <a:latin typeface="Tahoma"/>
                <a:cs typeface="Tahoma"/>
              </a:rPr>
              <a:t> </a:t>
            </a:r>
            <a:r>
              <a:rPr sz="2180" spc="30" dirty="0">
                <a:latin typeface="Tahoma"/>
                <a:cs typeface="Tahoma"/>
              </a:rPr>
              <a:t>But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20" dirty="0">
                <a:latin typeface="Tahoma"/>
                <a:cs typeface="Tahoma"/>
              </a:rPr>
              <a:t>it </a:t>
            </a:r>
            <a:r>
              <a:rPr sz="2180" spc="-644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probably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doesn’t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do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what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programmer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intended;</a:t>
            </a:r>
            <a:r>
              <a:rPr sz="2180" spc="30" dirty="0">
                <a:latin typeface="Tahoma"/>
                <a:cs typeface="Tahoma"/>
              </a:rPr>
              <a:t> it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always </a:t>
            </a:r>
            <a:r>
              <a:rPr sz="2180" spc="-119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returns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0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no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matter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lang="en-US" sz="2180" spc="-50" dirty="0">
                <a:latin typeface="Tahoma"/>
                <a:cs typeface="Tahoma"/>
              </a:rPr>
              <a:t>the values in range</a:t>
            </a:r>
            <a:r>
              <a:rPr sz="2180" spc="268" dirty="0">
                <a:latin typeface="Tahoma"/>
                <a:cs typeface="Tahoma"/>
              </a:rPr>
              <a:t>.</a:t>
            </a:r>
            <a:r>
              <a:rPr sz="2180" spc="277" dirty="0">
                <a:latin typeface="Tahoma"/>
                <a:cs typeface="Tahoma"/>
              </a:rPr>
              <a:t> </a:t>
            </a:r>
            <a:r>
              <a:rPr sz="2180" spc="-89" dirty="0">
                <a:solidFill>
                  <a:srgbClr val="623F99"/>
                </a:solidFill>
                <a:latin typeface="Tahoma"/>
                <a:cs typeface="Tahoma"/>
              </a:rPr>
              <a:t>How</a:t>
            </a:r>
            <a:r>
              <a:rPr sz="2180" spc="20" dirty="0">
                <a:solidFill>
                  <a:srgbClr val="623F99"/>
                </a:solidFill>
                <a:latin typeface="Tahoma"/>
                <a:cs typeface="Tahoma"/>
              </a:rPr>
              <a:t> </a:t>
            </a:r>
            <a:r>
              <a:rPr sz="2180" spc="-99" dirty="0">
                <a:solidFill>
                  <a:srgbClr val="623F99"/>
                </a:solidFill>
                <a:latin typeface="Tahoma"/>
                <a:cs typeface="Tahoma"/>
              </a:rPr>
              <a:t>would</a:t>
            </a:r>
            <a:r>
              <a:rPr sz="2180" spc="30" dirty="0">
                <a:solidFill>
                  <a:srgbClr val="623F99"/>
                </a:solidFill>
                <a:latin typeface="Tahoma"/>
                <a:cs typeface="Tahoma"/>
              </a:rPr>
              <a:t> </a:t>
            </a:r>
            <a:r>
              <a:rPr sz="2180" spc="-119" dirty="0">
                <a:solidFill>
                  <a:srgbClr val="623F99"/>
                </a:solidFill>
                <a:latin typeface="Tahoma"/>
                <a:cs typeface="Tahoma"/>
              </a:rPr>
              <a:t>you</a:t>
            </a:r>
            <a:r>
              <a:rPr sz="2180" spc="30" dirty="0">
                <a:solidFill>
                  <a:srgbClr val="623F99"/>
                </a:solidFill>
                <a:latin typeface="Tahoma"/>
                <a:cs typeface="Tahoma"/>
              </a:rPr>
              <a:t> </a:t>
            </a:r>
            <a:r>
              <a:rPr sz="2180" spc="-40" dirty="0">
                <a:solidFill>
                  <a:srgbClr val="623F99"/>
                </a:solidFill>
                <a:latin typeface="Tahoma"/>
                <a:cs typeface="Tahoma"/>
              </a:rPr>
              <a:t>fix</a:t>
            </a:r>
            <a:r>
              <a:rPr sz="2180" spc="30" dirty="0">
                <a:solidFill>
                  <a:srgbClr val="623F99"/>
                </a:solidFill>
                <a:latin typeface="Tahoma"/>
                <a:cs typeface="Tahoma"/>
              </a:rPr>
              <a:t> </a:t>
            </a:r>
            <a:r>
              <a:rPr sz="2180" dirty="0">
                <a:solidFill>
                  <a:srgbClr val="623F99"/>
                </a:solidFill>
                <a:latin typeface="Tahoma"/>
                <a:cs typeface="Tahoma"/>
              </a:rPr>
              <a:t>it?</a:t>
            </a:r>
            <a:endParaRPr sz="2180" dirty="0">
              <a:latin typeface="Tahoma"/>
              <a:cs typeface="Tahoma"/>
            </a:endParaRPr>
          </a:p>
          <a:p>
            <a:pPr marL="25168">
              <a:spcBef>
                <a:spcPts val="1476"/>
              </a:spcBef>
            </a:pPr>
            <a:r>
              <a:rPr sz="2180" b="1" spc="-50" dirty="0">
                <a:latin typeface="Tahoma"/>
                <a:cs typeface="Tahoma"/>
              </a:rPr>
              <a:t>Logic</a:t>
            </a:r>
            <a:r>
              <a:rPr sz="2180" b="1" spc="30" dirty="0">
                <a:latin typeface="Tahoma"/>
                <a:cs typeface="Tahoma"/>
              </a:rPr>
              <a:t> </a:t>
            </a:r>
            <a:r>
              <a:rPr sz="2180" b="1" spc="-109" dirty="0">
                <a:latin typeface="Tahoma"/>
                <a:cs typeface="Tahoma"/>
              </a:rPr>
              <a:t>errors</a:t>
            </a:r>
            <a:r>
              <a:rPr sz="2180" b="1" spc="40" dirty="0">
                <a:latin typeface="Tahoma"/>
                <a:cs typeface="Tahoma"/>
              </a:rPr>
              <a:t> </a:t>
            </a:r>
            <a:r>
              <a:rPr sz="2180" b="1" spc="-149" dirty="0">
                <a:latin typeface="Tahoma"/>
                <a:cs typeface="Tahoma"/>
              </a:rPr>
              <a:t>are</a:t>
            </a:r>
            <a:r>
              <a:rPr sz="2180" b="1" spc="30" dirty="0">
                <a:latin typeface="Tahoma"/>
                <a:cs typeface="Tahoma"/>
              </a:rPr>
              <a:t> </a:t>
            </a:r>
            <a:r>
              <a:rPr lang="en-US" sz="2180" b="1" spc="-79" dirty="0">
                <a:latin typeface="Tahoma"/>
                <a:cs typeface="Tahoma"/>
              </a:rPr>
              <a:t>typically</a:t>
            </a:r>
            <a:r>
              <a:rPr sz="2180" b="1" spc="40" dirty="0">
                <a:latin typeface="Tahoma"/>
                <a:cs typeface="Tahoma"/>
              </a:rPr>
              <a:t> </a:t>
            </a:r>
            <a:r>
              <a:rPr sz="2180" b="1" spc="-79" dirty="0">
                <a:latin typeface="Tahoma"/>
                <a:cs typeface="Tahoma"/>
              </a:rPr>
              <a:t>the</a:t>
            </a:r>
            <a:r>
              <a:rPr sz="2180" b="1" spc="30" dirty="0">
                <a:latin typeface="Tahoma"/>
                <a:cs typeface="Tahoma"/>
              </a:rPr>
              <a:t> </a:t>
            </a:r>
            <a:r>
              <a:rPr sz="2180" b="1" spc="-109" dirty="0">
                <a:latin typeface="Tahoma"/>
                <a:cs typeface="Tahoma"/>
              </a:rPr>
              <a:t>hardest</a:t>
            </a:r>
            <a:r>
              <a:rPr sz="2180" b="1" spc="40" dirty="0">
                <a:latin typeface="Tahoma"/>
                <a:cs typeface="Tahoma"/>
              </a:rPr>
              <a:t> </a:t>
            </a:r>
            <a:r>
              <a:rPr sz="2180" b="1" spc="-109" dirty="0">
                <a:latin typeface="Tahoma"/>
                <a:cs typeface="Tahoma"/>
              </a:rPr>
              <a:t>errors</a:t>
            </a:r>
            <a:r>
              <a:rPr sz="2180" b="1" spc="40" dirty="0">
                <a:latin typeface="Tahoma"/>
                <a:cs typeface="Tahoma"/>
              </a:rPr>
              <a:t> </a:t>
            </a:r>
            <a:r>
              <a:rPr sz="2180" b="1" spc="-30" dirty="0">
                <a:latin typeface="Tahoma"/>
                <a:cs typeface="Tahoma"/>
              </a:rPr>
              <a:t>to</a:t>
            </a:r>
            <a:r>
              <a:rPr sz="2180" b="1" spc="30" dirty="0">
                <a:latin typeface="Tahoma"/>
                <a:cs typeface="Tahoma"/>
              </a:rPr>
              <a:t> </a:t>
            </a:r>
            <a:r>
              <a:rPr sz="2180" b="1" spc="-59" dirty="0">
                <a:latin typeface="Tahoma"/>
                <a:cs typeface="Tahoma"/>
              </a:rPr>
              <a:t>find</a:t>
            </a:r>
            <a:r>
              <a:rPr sz="2180" b="1" spc="30" dirty="0">
                <a:latin typeface="Tahoma"/>
                <a:cs typeface="Tahoma"/>
              </a:rPr>
              <a:t> </a:t>
            </a:r>
            <a:r>
              <a:rPr sz="2180" b="1" spc="-109" dirty="0">
                <a:latin typeface="Tahoma"/>
                <a:cs typeface="Tahoma"/>
              </a:rPr>
              <a:t>and</a:t>
            </a:r>
            <a:r>
              <a:rPr sz="2180" b="1" spc="40" dirty="0">
                <a:latin typeface="Tahoma"/>
                <a:cs typeface="Tahoma"/>
              </a:rPr>
              <a:t> </a:t>
            </a:r>
            <a:r>
              <a:rPr sz="2180" b="1" spc="-50" dirty="0">
                <a:latin typeface="Tahoma"/>
                <a:cs typeface="Tahoma"/>
              </a:rPr>
              <a:t>fix.</a:t>
            </a:r>
            <a:endParaRPr sz="2180" b="1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79" y="0"/>
            <a:ext cx="999129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50" dirty="0"/>
              <a:t>Try</a:t>
            </a:r>
            <a:r>
              <a:rPr spc="-79" dirty="0"/>
              <a:t> It!</a:t>
            </a: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92411" y="1144213"/>
            <a:ext cx="7649501" cy="705064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180" spc="10" dirty="0">
                <a:latin typeface="Tahoma"/>
                <a:cs typeface="Tahoma"/>
              </a:rPr>
              <a:t>“The </a:t>
            </a:r>
            <a:r>
              <a:rPr sz="2180" spc="-69" dirty="0">
                <a:latin typeface="Tahoma"/>
                <a:cs typeface="Tahoma"/>
              </a:rPr>
              <a:t>only </a:t>
            </a:r>
            <a:r>
              <a:rPr sz="2180" spc="-159" dirty="0">
                <a:latin typeface="Tahoma"/>
                <a:cs typeface="Tahoma"/>
              </a:rPr>
              <a:t>way</a:t>
            </a:r>
            <a:r>
              <a:rPr sz="2180" spc="-149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to </a:t>
            </a:r>
            <a:r>
              <a:rPr sz="2180" spc="-109" dirty="0">
                <a:latin typeface="Tahoma"/>
                <a:cs typeface="Tahoma"/>
              </a:rPr>
              <a:t>learn a </a:t>
            </a:r>
            <a:r>
              <a:rPr sz="2180" spc="-159" dirty="0">
                <a:latin typeface="Tahoma"/>
                <a:cs typeface="Tahoma"/>
              </a:rPr>
              <a:t>new</a:t>
            </a:r>
            <a:r>
              <a:rPr sz="2180" spc="-149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programming language </a:t>
            </a:r>
            <a:r>
              <a:rPr sz="2180" spc="-69" dirty="0">
                <a:latin typeface="Tahoma"/>
                <a:cs typeface="Tahoma"/>
              </a:rPr>
              <a:t>is </a:t>
            </a:r>
            <a:r>
              <a:rPr sz="2180" spc="-129" dirty="0">
                <a:latin typeface="Tahoma"/>
                <a:cs typeface="Tahoma"/>
              </a:rPr>
              <a:t>by</a:t>
            </a:r>
            <a:r>
              <a:rPr sz="2180" spc="-119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writing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programs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in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it.”</a:t>
            </a:r>
            <a:r>
              <a:rPr sz="2180" spc="277" dirty="0">
                <a:latin typeface="Tahoma"/>
                <a:cs typeface="Tahoma"/>
              </a:rPr>
              <a:t> </a:t>
            </a:r>
            <a:r>
              <a:rPr sz="2180" spc="-10" dirty="0">
                <a:latin typeface="Tahoma"/>
                <a:cs typeface="Tahoma"/>
              </a:rPr>
              <a:t>–B.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Kernighan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10" dirty="0">
                <a:latin typeface="Tahoma"/>
                <a:cs typeface="Tahoma"/>
              </a:rPr>
              <a:t>D.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Ritchie</a:t>
            </a:r>
            <a:endParaRPr sz="218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5347" y="2847766"/>
            <a:ext cx="5193205" cy="2100767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72986">
              <a:lnSpc>
                <a:spcPct val="102600"/>
              </a:lnSpc>
              <a:spcBef>
                <a:spcPts val="109"/>
              </a:spcBef>
            </a:pPr>
            <a:r>
              <a:rPr sz="2180" spc="-40" dirty="0">
                <a:latin typeface="Tahoma"/>
                <a:cs typeface="Tahoma"/>
              </a:rPr>
              <a:t>Python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wonderfully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accessible.</a:t>
            </a:r>
            <a:r>
              <a:rPr sz="2180" spc="277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If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you </a:t>
            </a:r>
            <a:r>
              <a:rPr sz="2180" spc="-119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wonder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whether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something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works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or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legal,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just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30" dirty="0">
                <a:latin typeface="Tahoma"/>
                <a:cs typeface="Tahoma"/>
              </a:rPr>
              <a:t>try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30" dirty="0">
                <a:latin typeface="Tahoma"/>
                <a:cs typeface="Tahoma"/>
              </a:rPr>
              <a:t>it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out.</a:t>
            </a:r>
            <a:endParaRPr sz="2180" dirty="0">
              <a:latin typeface="Tahoma"/>
              <a:cs typeface="Tahoma"/>
            </a:endParaRPr>
          </a:p>
          <a:p>
            <a:pPr marL="25168" marR="10067">
              <a:lnSpc>
                <a:spcPct val="102600"/>
              </a:lnSpc>
              <a:spcBef>
                <a:spcPts val="2814"/>
              </a:spcBef>
            </a:pPr>
            <a:r>
              <a:rPr sz="2180" spc="-79" dirty="0">
                <a:latin typeface="Tahoma"/>
                <a:cs typeface="Tahoma"/>
              </a:rPr>
              <a:t>Programming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is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not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spectator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sport!</a:t>
            </a:r>
            <a:r>
              <a:rPr sz="2180" spc="268" dirty="0">
                <a:latin typeface="Tahoma"/>
                <a:cs typeface="Tahoma"/>
              </a:rPr>
              <a:t> </a:t>
            </a:r>
            <a:br>
              <a:rPr lang="en-US" sz="2180" spc="268" dirty="0">
                <a:latin typeface="Tahoma"/>
                <a:cs typeface="Tahoma"/>
              </a:rPr>
            </a:br>
            <a:r>
              <a:rPr sz="2180" spc="-40" dirty="0">
                <a:latin typeface="Tahoma"/>
                <a:cs typeface="Tahoma"/>
              </a:rPr>
              <a:t>Write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programs!</a:t>
            </a:r>
            <a:r>
              <a:rPr lang="en-US" sz="2180" spc="-109" dirty="0">
                <a:latin typeface="Tahoma"/>
                <a:cs typeface="Tahoma"/>
              </a:rPr>
              <a:t> Do exercises!</a:t>
            </a:r>
            <a:endParaRPr sz="2180" dirty="0">
              <a:latin typeface="Tahoma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98552" y="2057400"/>
            <a:ext cx="3095844" cy="411480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80" y="0"/>
            <a:ext cx="2535572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20" dirty="0"/>
              <a:t>What</a:t>
            </a:r>
            <a:r>
              <a:rPr spc="10" dirty="0"/>
              <a:t> </a:t>
            </a:r>
            <a:r>
              <a:rPr spc="-79" dirty="0"/>
              <a:t>is</a:t>
            </a:r>
            <a:r>
              <a:rPr spc="20" dirty="0"/>
              <a:t> </a:t>
            </a:r>
            <a:r>
              <a:rPr spc="-40" dirty="0"/>
              <a:t>Python?</a:t>
            </a: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92411" y="1058118"/>
            <a:ext cx="7563934" cy="5273815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 algn="just">
              <a:lnSpc>
                <a:spcPct val="102600"/>
              </a:lnSpc>
              <a:spcBef>
                <a:spcPts val="109"/>
              </a:spcBef>
            </a:pPr>
            <a:r>
              <a:rPr sz="2400" spc="-40" dirty="0">
                <a:latin typeface="Tahoma"/>
                <a:cs typeface="Tahoma"/>
              </a:rPr>
              <a:t>Python </a:t>
            </a:r>
            <a:r>
              <a:rPr sz="2400" spc="-69" dirty="0">
                <a:latin typeface="Tahoma"/>
                <a:cs typeface="Tahoma"/>
              </a:rPr>
              <a:t>is </a:t>
            </a:r>
            <a:r>
              <a:rPr sz="2400" spc="-109" dirty="0">
                <a:latin typeface="Tahoma"/>
                <a:cs typeface="Tahoma"/>
              </a:rPr>
              <a:t>a </a:t>
            </a:r>
            <a:r>
              <a:rPr sz="2400" spc="-89" dirty="0">
                <a:latin typeface="Tahoma"/>
                <a:cs typeface="Tahoma"/>
              </a:rPr>
              <a:t>high-level </a:t>
            </a:r>
            <a:r>
              <a:rPr sz="2400" spc="-99" dirty="0">
                <a:latin typeface="Tahoma"/>
                <a:cs typeface="Tahoma"/>
              </a:rPr>
              <a:t>programming </a:t>
            </a:r>
            <a:r>
              <a:rPr sz="2400" spc="-119" dirty="0">
                <a:latin typeface="Tahoma"/>
                <a:cs typeface="Tahoma"/>
              </a:rPr>
              <a:t>language developed </a:t>
            </a:r>
            <a:r>
              <a:rPr sz="2400" spc="-129" dirty="0">
                <a:latin typeface="Tahoma"/>
                <a:cs typeface="Tahoma"/>
              </a:rPr>
              <a:t>by </a:t>
            </a:r>
            <a:r>
              <a:rPr sz="2400" spc="-69" dirty="0">
                <a:latin typeface="Tahoma"/>
                <a:cs typeface="Tahoma"/>
              </a:rPr>
              <a:t>Guido </a:t>
            </a:r>
            <a:r>
              <a:rPr sz="2400" spc="-59" dirty="0">
                <a:latin typeface="Tahoma"/>
                <a:cs typeface="Tahoma"/>
              </a:rPr>
              <a:t> </a:t>
            </a:r>
            <a:r>
              <a:rPr sz="2400" spc="-99" dirty="0">
                <a:latin typeface="Tahoma"/>
                <a:cs typeface="Tahoma"/>
              </a:rPr>
              <a:t>van </a:t>
            </a:r>
            <a:r>
              <a:rPr sz="2400" spc="-109" dirty="0">
                <a:latin typeface="Tahoma"/>
                <a:cs typeface="Tahoma"/>
              </a:rPr>
              <a:t>Rossum </a:t>
            </a:r>
            <a:r>
              <a:rPr sz="2400" spc="-50" dirty="0">
                <a:latin typeface="Tahoma"/>
                <a:cs typeface="Tahoma"/>
              </a:rPr>
              <a:t>in </a:t>
            </a:r>
            <a:r>
              <a:rPr sz="2400" spc="-79" dirty="0">
                <a:latin typeface="Tahoma"/>
                <a:cs typeface="Tahoma"/>
              </a:rPr>
              <a:t>the Netherlands </a:t>
            </a:r>
            <a:r>
              <a:rPr sz="2400" spc="-50" dirty="0">
                <a:latin typeface="Tahoma"/>
                <a:cs typeface="Tahoma"/>
              </a:rPr>
              <a:t>in </a:t>
            </a:r>
            <a:r>
              <a:rPr sz="2400" spc="-79" dirty="0">
                <a:latin typeface="Tahoma"/>
                <a:cs typeface="Tahoma"/>
              </a:rPr>
              <a:t>the </a:t>
            </a:r>
            <a:r>
              <a:rPr sz="2400" spc="-69" dirty="0">
                <a:latin typeface="Tahoma"/>
                <a:cs typeface="Tahoma"/>
              </a:rPr>
              <a:t>late </a:t>
            </a:r>
            <a:r>
              <a:rPr sz="2400" spc="-109" dirty="0">
                <a:latin typeface="Tahoma"/>
                <a:cs typeface="Tahoma"/>
              </a:rPr>
              <a:t>1980s.</a:t>
            </a:r>
            <a:r>
              <a:rPr sz="2400" spc="454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It </a:t>
            </a:r>
            <a:r>
              <a:rPr sz="2400" spc="-159" dirty="0">
                <a:latin typeface="Tahoma"/>
                <a:cs typeface="Tahoma"/>
              </a:rPr>
              <a:t>was</a:t>
            </a:r>
            <a:r>
              <a:rPr sz="2400" spc="367" dirty="0">
                <a:latin typeface="Tahoma"/>
                <a:cs typeface="Tahoma"/>
              </a:rPr>
              <a:t> </a:t>
            </a:r>
            <a:r>
              <a:rPr sz="2400" spc="-129" dirty="0">
                <a:latin typeface="Tahoma"/>
                <a:cs typeface="Tahoma"/>
              </a:rPr>
              <a:t>released </a:t>
            </a:r>
            <a:r>
              <a:rPr sz="2400" spc="-119" dirty="0">
                <a:latin typeface="Tahoma"/>
                <a:cs typeface="Tahoma"/>
              </a:rPr>
              <a:t> </a:t>
            </a:r>
            <a:r>
              <a:rPr sz="2400" spc="-50" dirty="0">
                <a:latin typeface="Tahoma"/>
                <a:cs typeface="Tahoma"/>
              </a:rPr>
              <a:t>in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99" dirty="0">
                <a:latin typeface="Tahoma"/>
                <a:cs typeface="Tahoma"/>
              </a:rPr>
              <a:t>1991.</a:t>
            </a:r>
            <a:endParaRPr sz="2400" dirty="0">
              <a:latin typeface="Tahoma"/>
              <a:cs typeface="Tahoma"/>
            </a:endParaRPr>
          </a:p>
          <a:p>
            <a:pPr marL="37751" marR="4912714">
              <a:lnSpc>
                <a:spcPct val="102600"/>
              </a:lnSpc>
              <a:spcBef>
                <a:spcPts val="1268"/>
              </a:spcBef>
            </a:pPr>
            <a:r>
              <a:rPr sz="2400" spc="-40" dirty="0">
                <a:latin typeface="Tahoma"/>
                <a:cs typeface="Tahoma"/>
              </a:rPr>
              <a:t>Python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129" dirty="0">
                <a:latin typeface="Tahoma"/>
                <a:cs typeface="Tahoma"/>
              </a:rPr>
              <a:t>has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twice </a:t>
            </a:r>
            <a:r>
              <a:rPr sz="2400" spc="-69" dirty="0">
                <a:latin typeface="Tahoma"/>
                <a:cs typeface="Tahoma"/>
              </a:rPr>
              <a:t> </a:t>
            </a:r>
            <a:r>
              <a:rPr sz="2400" spc="-119" dirty="0">
                <a:latin typeface="Tahoma"/>
                <a:cs typeface="Tahoma"/>
              </a:rPr>
              <a:t>received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recognition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139" dirty="0">
                <a:latin typeface="Tahoma"/>
                <a:cs typeface="Tahoma"/>
              </a:rPr>
              <a:t>as </a:t>
            </a:r>
            <a:r>
              <a:rPr sz="2400" spc="-654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the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119" dirty="0">
                <a:latin typeface="Tahoma"/>
                <a:cs typeface="Tahoma"/>
              </a:rPr>
              <a:t>language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50" dirty="0">
                <a:latin typeface="Tahoma"/>
                <a:cs typeface="Tahoma"/>
              </a:rPr>
              <a:t>with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the </a:t>
            </a:r>
            <a:r>
              <a:rPr sz="2400" spc="-69" dirty="0">
                <a:latin typeface="Tahoma"/>
                <a:cs typeface="Tahoma"/>
              </a:rPr>
              <a:t> </a:t>
            </a:r>
            <a:r>
              <a:rPr sz="2400" spc="-99" dirty="0">
                <a:latin typeface="Tahoma"/>
                <a:cs typeface="Tahoma"/>
              </a:rPr>
              <a:t>largest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growth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50" dirty="0">
                <a:latin typeface="Tahoma"/>
                <a:cs typeface="Tahoma"/>
              </a:rPr>
              <a:t>in </a:t>
            </a:r>
            <a:r>
              <a:rPr sz="2400" spc="-4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popularity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for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the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149" dirty="0">
                <a:latin typeface="Tahoma"/>
                <a:cs typeface="Tahoma"/>
              </a:rPr>
              <a:t>year </a:t>
            </a:r>
            <a:r>
              <a:rPr sz="2400" spc="-139" dirty="0">
                <a:latin typeface="Tahoma"/>
                <a:cs typeface="Tahoma"/>
              </a:rPr>
              <a:t> </a:t>
            </a:r>
            <a:r>
              <a:rPr sz="2400" spc="-99" dirty="0">
                <a:latin typeface="Tahoma"/>
                <a:cs typeface="Tahoma"/>
              </a:rPr>
              <a:t>(2007,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2010).</a:t>
            </a:r>
            <a:endParaRPr sz="2400" dirty="0">
              <a:latin typeface="Tahoma"/>
              <a:cs typeface="Tahoma"/>
            </a:endParaRPr>
          </a:p>
          <a:p>
            <a:pPr marL="37751" marR="4960532">
              <a:lnSpc>
                <a:spcPct val="102600"/>
              </a:lnSpc>
              <a:spcBef>
                <a:spcPts val="1407"/>
              </a:spcBef>
            </a:pPr>
            <a:r>
              <a:rPr sz="2400" spc="-50" dirty="0">
                <a:latin typeface="Tahoma"/>
                <a:cs typeface="Tahoma"/>
              </a:rPr>
              <a:t>It’s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129" dirty="0">
                <a:latin typeface="Tahoma"/>
                <a:cs typeface="Tahoma"/>
              </a:rPr>
              <a:t>named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after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the </a:t>
            </a:r>
            <a:r>
              <a:rPr sz="2400" spc="-69" dirty="0">
                <a:latin typeface="Tahoma"/>
                <a:cs typeface="Tahoma"/>
              </a:rPr>
              <a:t> </a:t>
            </a:r>
            <a:r>
              <a:rPr sz="2400" spc="-20" dirty="0">
                <a:latin typeface="Tahoma"/>
                <a:cs typeface="Tahoma"/>
              </a:rPr>
              <a:t>British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comedy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troupe </a:t>
            </a:r>
            <a:r>
              <a:rPr sz="2400" spc="-654" dirty="0">
                <a:latin typeface="Tahoma"/>
                <a:cs typeface="Tahoma"/>
              </a:rPr>
              <a:t> </a:t>
            </a:r>
            <a:r>
              <a:rPr sz="2400" spc="-20" dirty="0">
                <a:latin typeface="Tahoma"/>
                <a:cs typeface="Tahoma"/>
              </a:rPr>
              <a:t>Monty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40" dirty="0">
                <a:latin typeface="Tahoma"/>
                <a:cs typeface="Tahoma"/>
              </a:rPr>
              <a:t>Python.</a:t>
            </a:r>
            <a:endParaRPr sz="2400" dirty="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96860" y="2390811"/>
            <a:ext cx="4303532" cy="317103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80" y="0"/>
            <a:ext cx="2535572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20" dirty="0"/>
              <a:t>What</a:t>
            </a:r>
            <a:r>
              <a:rPr spc="10" dirty="0"/>
              <a:t> </a:t>
            </a:r>
            <a:r>
              <a:rPr spc="-79" dirty="0"/>
              <a:t>is</a:t>
            </a:r>
            <a:r>
              <a:rPr spc="20" dirty="0"/>
              <a:t> </a:t>
            </a:r>
            <a:r>
              <a:rPr spc="-40" dirty="0"/>
              <a:t>Python?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344128" y="1066800"/>
            <a:ext cx="8451589" cy="5437193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400" spc="-40" dirty="0">
                <a:latin typeface="Tahoma"/>
                <a:cs typeface="Tahoma"/>
              </a:rPr>
              <a:t>Python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is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a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simple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59" dirty="0">
                <a:latin typeface="Tahoma"/>
                <a:cs typeface="Tahoma"/>
              </a:rPr>
              <a:t>but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spc="-99" dirty="0">
                <a:latin typeface="Tahoma"/>
                <a:cs typeface="Tahoma"/>
              </a:rPr>
              <a:t>powerful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b="1" i="1" spc="-59" dirty="0">
                <a:latin typeface="Tahoma"/>
                <a:cs typeface="Tahoma"/>
              </a:rPr>
              <a:t>scripting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language.</a:t>
            </a:r>
            <a:r>
              <a:rPr sz="2400" spc="287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It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29" dirty="0">
                <a:latin typeface="Tahoma"/>
                <a:cs typeface="Tahoma"/>
              </a:rPr>
              <a:t>has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features </a:t>
            </a:r>
            <a:r>
              <a:rPr sz="2400" spc="-654" dirty="0">
                <a:latin typeface="Tahoma"/>
                <a:cs typeface="Tahoma"/>
              </a:rPr>
              <a:t> </a:t>
            </a:r>
            <a:r>
              <a:rPr sz="2400" spc="-30" dirty="0">
                <a:latin typeface="Tahoma"/>
                <a:cs typeface="Tahoma"/>
              </a:rPr>
              <a:t>that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129" dirty="0">
                <a:latin typeface="Tahoma"/>
                <a:cs typeface="Tahoma"/>
              </a:rPr>
              <a:t>make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it </a:t>
            </a:r>
            <a:r>
              <a:rPr sz="2400" spc="-109" dirty="0">
                <a:latin typeface="Tahoma"/>
                <a:cs typeface="Tahoma"/>
              </a:rPr>
              <a:t>an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excellent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40" dirty="0">
                <a:latin typeface="Tahoma"/>
                <a:cs typeface="Tahoma"/>
              </a:rPr>
              <a:t>first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programming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language.</a:t>
            </a:r>
            <a:endParaRPr sz="2400" dirty="0">
              <a:latin typeface="Tahoma"/>
              <a:cs typeface="Tahoma"/>
            </a:endParaRPr>
          </a:p>
          <a:p>
            <a:pPr marL="916721" indent="-342900">
              <a:spcBef>
                <a:spcPts val="2655"/>
              </a:spcBef>
              <a:buFont typeface="Arial" panose="020B0604020202020204" pitchFamily="34" charset="0"/>
              <a:buChar char="•"/>
            </a:pPr>
            <a:r>
              <a:rPr sz="2400" spc="-69" dirty="0">
                <a:latin typeface="Tahoma"/>
                <a:cs typeface="Tahoma"/>
              </a:rPr>
              <a:t>Easy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and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spc="-50" dirty="0">
                <a:latin typeface="Tahoma"/>
                <a:cs typeface="Tahoma"/>
              </a:rPr>
              <a:t>intuitive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119" dirty="0">
                <a:latin typeface="Tahoma"/>
                <a:cs typeface="Tahoma"/>
              </a:rPr>
              <a:t>mode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of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interacting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50" dirty="0">
                <a:latin typeface="Tahoma"/>
                <a:cs typeface="Tahoma"/>
              </a:rPr>
              <a:t>with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the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99" dirty="0">
                <a:latin typeface="Tahoma"/>
                <a:cs typeface="Tahoma"/>
              </a:rPr>
              <a:t>system.</a:t>
            </a:r>
            <a:endParaRPr sz="2400" dirty="0">
              <a:latin typeface="Tahoma"/>
              <a:cs typeface="Tahoma"/>
            </a:endParaRPr>
          </a:p>
          <a:p>
            <a:pPr marL="916721" marR="239092" indent="-342900">
              <a:lnSpc>
                <a:spcPct val="102600"/>
              </a:lnSpc>
              <a:spcBef>
                <a:spcPts val="595"/>
              </a:spcBef>
              <a:buFont typeface="Arial" panose="020B0604020202020204" pitchFamily="34" charset="0"/>
              <a:buChar char="•"/>
            </a:pPr>
            <a:r>
              <a:rPr sz="2400" spc="-69" dirty="0">
                <a:latin typeface="Tahoma"/>
                <a:cs typeface="Tahoma"/>
              </a:rPr>
              <a:t>Clean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syntax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30" dirty="0">
                <a:latin typeface="Tahoma"/>
                <a:cs typeface="Tahoma"/>
              </a:rPr>
              <a:t>that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is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concise.</a:t>
            </a:r>
            <a:r>
              <a:rPr sz="2400" spc="277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You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can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59" dirty="0">
                <a:latin typeface="Tahoma"/>
                <a:cs typeface="Tahoma"/>
              </a:rPr>
              <a:t>say/do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a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20" dirty="0">
                <a:latin typeface="Tahoma"/>
                <a:cs typeface="Tahoma"/>
              </a:rPr>
              <a:t>lot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50" dirty="0">
                <a:latin typeface="Tahoma"/>
                <a:cs typeface="Tahoma"/>
              </a:rPr>
              <a:t>with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39" dirty="0">
                <a:latin typeface="Tahoma"/>
                <a:cs typeface="Tahoma"/>
              </a:rPr>
              <a:t>few </a:t>
            </a:r>
            <a:r>
              <a:rPr sz="2400" spc="-654" dirty="0">
                <a:latin typeface="Tahoma"/>
                <a:cs typeface="Tahoma"/>
              </a:rPr>
              <a:t> </a:t>
            </a:r>
            <a:r>
              <a:rPr sz="2400" spc="-129" dirty="0">
                <a:latin typeface="Tahoma"/>
                <a:cs typeface="Tahoma"/>
              </a:rPr>
              <a:t>words.</a:t>
            </a:r>
            <a:endParaRPr sz="2400" dirty="0">
              <a:latin typeface="Tahoma"/>
              <a:cs typeface="Tahoma"/>
            </a:endParaRPr>
          </a:p>
          <a:p>
            <a:pPr marL="916721" marR="911067" indent="-342900">
              <a:lnSpc>
                <a:spcPct val="102600"/>
              </a:lnSpc>
              <a:spcBef>
                <a:spcPts val="595"/>
              </a:spcBef>
              <a:buFont typeface="Arial" panose="020B0604020202020204" pitchFamily="34" charset="0"/>
              <a:buChar char="•"/>
            </a:pPr>
            <a:r>
              <a:rPr sz="2400" spc="-79" dirty="0">
                <a:latin typeface="Tahoma"/>
                <a:cs typeface="Tahoma"/>
              </a:rPr>
              <a:t>Design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is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compact.</a:t>
            </a:r>
            <a:r>
              <a:rPr sz="2400" spc="268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You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can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carry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the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most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59" dirty="0">
                <a:latin typeface="Tahoma"/>
                <a:cs typeface="Tahoma"/>
              </a:rPr>
              <a:t>important </a:t>
            </a:r>
            <a:r>
              <a:rPr sz="2400" spc="-644" dirty="0">
                <a:latin typeface="Tahoma"/>
                <a:cs typeface="Tahoma"/>
              </a:rPr>
              <a:t> </a:t>
            </a:r>
            <a:r>
              <a:rPr sz="2400" spc="-119" dirty="0">
                <a:latin typeface="Tahoma"/>
                <a:cs typeface="Tahoma"/>
              </a:rPr>
              <a:t>language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constructs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50" dirty="0">
                <a:latin typeface="Tahoma"/>
                <a:cs typeface="Tahoma"/>
              </a:rPr>
              <a:t>in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your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119" dirty="0">
                <a:latin typeface="Tahoma"/>
                <a:cs typeface="Tahoma"/>
              </a:rPr>
              <a:t>head.</a:t>
            </a:r>
            <a:endParaRPr sz="2400" dirty="0">
              <a:latin typeface="Tahoma"/>
              <a:cs typeface="Tahoma"/>
            </a:endParaRPr>
          </a:p>
          <a:p>
            <a:pPr marL="916721" indent="-342900">
              <a:spcBef>
                <a:spcPts val="664"/>
              </a:spcBef>
              <a:buFont typeface="Arial" panose="020B0604020202020204" pitchFamily="34" charset="0"/>
              <a:buChar char="•"/>
            </a:pPr>
            <a:r>
              <a:rPr sz="2400" spc="-79" dirty="0">
                <a:latin typeface="Tahoma"/>
                <a:cs typeface="Tahoma"/>
              </a:rPr>
              <a:t>There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is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a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very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99" dirty="0">
                <a:latin typeface="Tahoma"/>
                <a:cs typeface="Tahoma"/>
              </a:rPr>
              <a:t>powerful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library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of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99" dirty="0">
                <a:latin typeface="Tahoma"/>
                <a:cs typeface="Tahoma"/>
              </a:rPr>
              <a:t>useful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functions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available.</a:t>
            </a:r>
            <a:endParaRPr sz="2400" dirty="0">
              <a:latin typeface="Tahoma"/>
              <a:cs typeface="Tahoma"/>
            </a:endParaRPr>
          </a:p>
          <a:p>
            <a:pPr marL="25168" marR="330954" algn="just">
              <a:lnSpc>
                <a:spcPct val="102600"/>
              </a:lnSpc>
              <a:spcBef>
                <a:spcPts val="2586"/>
              </a:spcBef>
            </a:pPr>
            <a:r>
              <a:rPr sz="2400" spc="-69" dirty="0">
                <a:latin typeface="Tahoma"/>
                <a:cs typeface="Tahoma"/>
              </a:rPr>
              <a:t>You </a:t>
            </a:r>
            <a:r>
              <a:rPr sz="2400" spc="-89" dirty="0">
                <a:latin typeface="Tahoma"/>
                <a:cs typeface="Tahoma"/>
              </a:rPr>
              <a:t>can </a:t>
            </a:r>
            <a:r>
              <a:rPr sz="2400" spc="-109" dirty="0">
                <a:latin typeface="Tahoma"/>
                <a:cs typeface="Tahoma"/>
              </a:rPr>
              <a:t>be </a:t>
            </a:r>
            <a:r>
              <a:rPr sz="2400" spc="-79" dirty="0">
                <a:latin typeface="Tahoma"/>
                <a:cs typeface="Tahoma"/>
              </a:rPr>
              <a:t>productive </a:t>
            </a:r>
            <a:r>
              <a:rPr sz="2400" spc="-69" dirty="0">
                <a:latin typeface="Tahoma"/>
                <a:cs typeface="Tahoma"/>
              </a:rPr>
              <a:t>quite </a:t>
            </a:r>
            <a:r>
              <a:rPr sz="2400" spc="-79" dirty="0">
                <a:latin typeface="Tahoma"/>
                <a:cs typeface="Tahoma"/>
              </a:rPr>
              <a:t>quickly. </a:t>
            </a:r>
            <a:r>
              <a:rPr sz="2400" spc="-69" dirty="0">
                <a:latin typeface="Tahoma"/>
                <a:cs typeface="Tahoma"/>
              </a:rPr>
              <a:t>You </a:t>
            </a:r>
            <a:r>
              <a:rPr sz="2400" spc="-30" dirty="0">
                <a:latin typeface="Tahoma"/>
                <a:cs typeface="Tahoma"/>
              </a:rPr>
              <a:t>will </a:t>
            </a:r>
            <a:r>
              <a:rPr sz="2400" spc="-109" dirty="0">
                <a:latin typeface="Tahoma"/>
                <a:cs typeface="Tahoma"/>
              </a:rPr>
              <a:t>be </a:t>
            </a:r>
            <a:r>
              <a:rPr sz="2400" spc="-99" dirty="0">
                <a:latin typeface="Tahoma"/>
                <a:cs typeface="Tahoma"/>
              </a:rPr>
              <a:t>spending </a:t>
            </a:r>
            <a:r>
              <a:rPr sz="2400" spc="-139" dirty="0">
                <a:latin typeface="Tahoma"/>
                <a:cs typeface="Tahoma"/>
              </a:rPr>
              <a:t>more </a:t>
            </a:r>
            <a:r>
              <a:rPr sz="2400" spc="-129" dirty="0">
                <a:latin typeface="Tahoma"/>
                <a:cs typeface="Tahoma"/>
              </a:rPr>
              <a:t> </a:t>
            </a:r>
            <a:r>
              <a:rPr sz="2400" spc="-59" dirty="0">
                <a:latin typeface="Tahoma"/>
                <a:cs typeface="Tahoma"/>
              </a:rPr>
              <a:t>time </a:t>
            </a:r>
            <a:r>
              <a:rPr sz="2400" spc="-79" dirty="0">
                <a:latin typeface="Tahoma"/>
                <a:cs typeface="Tahoma"/>
              </a:rPr>
              <a:t>solving </a:t>
            </a:r>
            <a:r>
              <a:rPr sz="2400" spc="-119" dirty="0">
                <a:latin typeface="Tahoma"/>
                <a:cs typeface="Tahoma"/>
              </a:rPr>
              <a:t>problems </a:t>
            </a:r>
            <a:r>
              <a:rPr sz="2400" spc="-109" dirty="0">
                <a:latin typeface="Tahoma"/>
                <a:cs typeface="Tahoma"/>
              </a:rPr>
              <a:t>and </a:t>
            </a:r>
            <a:r>
              <a:rPr sz="2400" spc="-59" dirty="0">
                <a:latin typeface="Tahoma"/>
                <a:cs typeface="Tahoma"/>
              </a:rPr>
              <a:t>writing </a:t>
            </a:r>
            <a:r>
              <a:rPr sz="2400" spc="-89" dirty="0">
                <a:latin typeface="Tahoma"/>
                <a:cs typeface="Tahoma"/>
              </a:rPr>
              <a:t>code, </a:t>
            </a:r>
            <a:r>
              <a:rPr sz="2400" spc="-109" dirty="0">
                <a:latin typeface="Tahoma"/>
                <a:cs typeface="Tahoma"/>
              </a:rPr>
              <a:t>and </a:t>
            </a:r>
            <a:r>
              <a:rPr sz="2400" spc="-129" dirty="0">
                <a:latin typeface="Tahoma"/>
                <a:cs typeface="Tahoma"/>
              </a:rPr>
              <a:t>less </a:t>
            </a:r>
            <a:r>
              <a:rPr sz="2400" spc="-59" dirty="0">
                <a:latin typeface="Tahoma"/>
                <a:cs typeface="Tahoma"/>
              </a:rPr>
              <a:t>time </a:t>
            </a:r>
            <a:r>
              <a:rPr sz="2400" spc="-79" dirty="0">
                <a:latin typeface="Tahoma"/>
                <a:cs typeface="Tahoma"/>
              </a:rPr>
              <a:t>grappling </a:t>
            </a:r>
            <a:r>
              <a:rPr sz="2400" spc="-69" dirty="0">
                <a:latin typeface="Tahoma"/>
                <a:cs typeface="Tahoma"/>
              </a:rPr>
              <a:t> </a:t>
            </a:r>
            <a:r>
              <a:rPr sz="2400" spc="-50" dirty="0">
                <a:latin typeface="Tahoma"/>
                <a:cs typeface="Tahoma"/>
              </a:rPr>
              <a:t>with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the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idiosyncrasies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of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the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language.</a:t>
            </a:r>
            <a:endParaRPr sz="24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80" y="0"/>
            <a:ext cx="2535572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20" dirty="0"/>
              <a:t>What</a:t>
            </a:r>
            <a:r>
              <a:rPr spc="10" dirty="0"/>
              <a:t> </a:t>
            </a:r>
            <a:r>
              <a:rPr spc="-79" dirty="0"/>
              <a:t>is</a:t>
            </a:r>
            <a:r>
              <a:rPr spc="20" dirty="0"/>
              <a:t> </a:t>
            </a:r>
            <a:r>
              <a:rPr spc="-40" dirty="0"/>
              <a:t>Python?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28600" y="1073612"/>
            <a:ext cx="9131457" cy="4710776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800" spc="-40" dirty="0">
                <a:latin typeface="Tahoma"/>
                <a:cs typeface="Tahoma"/>
              </a:rPr>
              <a:t>Python </a:t>
            </a:r>
            <a:r>
              <a:rPr sz="2800" spc="-69" dirty="0">
                <a:latin typeface="Tahoma"/>
                <a:cs typeface="Tahoma"/>
              </a:rPr>
              <a:t>is </a:t>
            </a:r>
            <a:r>
              <a:rPr sz="2800" spc="-109" dirty="0">
                <a:latin typeface="Tahoma"/>
                <a:cs typeface="Tahoma"/>
              </a:rPr>
              <a:t>a </a:t>
            </a:r>
            <a:r>
              <a:rPr sz="2800" b="1" spc="-99" dirty="0">
                <a:latin typeface="Arial"/>
                <a:cs typeface="Arial"/>
              </a:rPr>
              <a:t>general</a:t>
            </a:r>
            <a:r>
              <a:rPr sz="2800" b="1" spc="-89" dirty="0">
                <a:latin typeface="Arial"/>
                <a:cs typeface="Arial"/>
              </a:rPr>
              <a:t> </a:t>
            </a:r>
            <a:r>
              <a:rPr sz="2800" b="1" spc="-129" dirty="0">
                <a:latin typeface="Arial"/>
                <a:cs typeface="Arial"/>
              </a:rPr>
              <a:t>purpose</a:t>
            </a:r>
            <a:r>
              <a:rPr sz="2800" b="1" spc="-119" dirty="0">
                <a:latin typeface="Arial"/>
                <a:cs typeface="Arial"/>
              </a:rPr>
              <a:t> </a:t>
            </a:r>
            <a:r>
              <a:rPr sz="2800" spc="-109" dirty="0">
                <a:latin typeface="Tahoma"/>
                <a:cs typeface="Tahoma"/>
              </a:rPr>
              <a:t>programming language.</a:t>
            </a:r>
            <a:r>
              <a:rPr sz="2800" spc="-99" dirty="0">
                <a:latin typeface="Tahoma"/>
                <a:cs typeface="Tahoma"/>
              </a:rPr>
              <a:t> </a:t>
            </a:r>
            <a:br>
              <a:rPr lang="en-US" sz="2800" spc="-99" dirty="0">
                <a:latin typeface="Tahoma"/>
                <a:cs typeface="Tahoma"/>
              </a:rPr>
            </a:br>
            <a:r>
              <a:rPr sz="2800" dirty="0">
                <a:latin typeface="Tahoma"/>
                <a:cs typeface="Tahoma"/>
              </a:rPr>
              <a:t>That </a:t>
            </a:r>
            <a:r>
              <a:rPr sz="2800" spc="-139" dirty="0">
                <a:latin typeface="Tahoma"/>
                <a:cs typeface="Tahoma"/>
              </a:rPr>
              <a:t>means </a:t>
            </a:r>
            <a:r>
              <a:rPr sz="2800" spc="-654" dirty="0">
                <a:latin typeface="Tahoma"/>
                <a:cs typeface="Tahoma"/>
              </a:rPr>
              <a:t> </a:t>
            </a:r>
            <a:r>
              <a:rPr sz="2800" spc="-129" dirty="0">
                <a:latin typeface="Tahoma"/>
                <a:cs typeface="Tahoma"/>
              </a:rPr>
              <a:t>you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89" dirty="0">
                <a:latin typeface="Tahoma"/>
                <a:cs typeface="Tahoma"/>
              </a:rPr>
              <a:t>can</a:t>
            </a:r>
            <a:r>
              <a:rPr sz="2800" spc="50" dirty="0">
                <a:latin typeface="Tahoma"/>
                <a:cs typeface="Tahoma"/>
              </a:rPr>
              <a:t> </a:t>
            </a:r>
            <a:r>
              <a:rPr sz="2800" spc="-159" dirty="0">
                <a:latin typeface="Tahoma"/>
                <a:cs typeface="Tahoma"/>
              </a:rPr>
              <a:t>use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40" dirty="0">
                <a:latin typeface="Tahoma"/>
                <a:cs typeface="Tahoma"/>
              </a:rPr>
              <a:t>Python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30" dirty="0">
                <a:latin typeface="Tahoma"/>
                <a:cs typeface="Tahoma"/>
              </a:rPr>
              <a:t>to</a:t>
            </a:r>
            <a:r>
              <a:rPr sz="2800" spc="50" dirty="0">
                <a:latin typeface="Tahoma"/>
                <a:cs typeface="Tahoma"/>
              </a:rPr>
              <a:t> </a:t>
            </a:r>
            <a:r>
              <a:rPr sz="2800" spc="-69" dirty="0">
                <a:latin typeface="Tahoma"/>
                <a:cs typeface="Tahoma"/>
              </a:rPr>
              <a:t>write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99" dirty="0">
                <a:latin typeface="Tahoma"/>
                <a:cs typeface="Tahoma"/>
              </a:rPr>
              <a:t>code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89" dirty="0">
                <a:latin typeface="Tahoma"/>
                <a:cs typeface="Tahoma"/>
              </a:rPr>
              <a:t>for</a:t>
            </a:r>
            <a:r>
              <a:rPr sz="2800" spc="50" dirty="0">
                <a:latin typeface="Tahoma"/>
                <a:cs typeface="Tahoma"/>
              </a:rPr>
              <a:t> </a:t>
            </a:r>
            <a:r>
              <a:rPr sz="2800" spc="-109" dirty="0">
                <a:latin typeface="Tahoma"/>
                <a:cs typeface="Tahoma"/>
              </a:rPr>
              <a:t>any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109" dirty="0">
                <a:latin typeface="Tahoma"/>
                <a:cs typeface="Tahoma"/>
              </a:rPr>
              <a:t>programming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79" dirty="0">
                <a:latin typeface="Tahoma"/>
                <a:cs typeface="Tahoma"/>
              </a:rPr>
              <a:t>tasks.</a:t>
            </a:r>
            <a:endParaRPr sz="2800" dirty="0">
              <a:latin typeface="Tahoma"/>
              <a:cs typeface="Tahoma"/>
            </a:endParaRPr>
          </a:p>
          <a:p>
            <a:pPr marL="573821" marR="3644267" indent="-549912">
              <a:lnSpc>
                <a:spcPct val="125299"/>
              </a:lnSpc>
              <a:spcBef>
                <a:spcPts val="2220"/>
              </a:spcBef>
              <a:buFont typeface="Arial" panose="020B0604020202020204" pitchFamily="34" charset="0"/>
              <a:buChar char="•"/>
            </a:pPr>
            <a:r>
              <a:rPr sz="2800" spc="-40" dirty="0">
                <a:latin typeface="Tahoma"/>
                <a:cs typeface="Tahoma"/>
              </a:rPr>
              <a:t>Python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59" dirty="0">
                <a:latin typeface="Tahoma"/>
                <a:cs typeface="Tahoma"/>
              </a:rPr>
              <a:t>was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39" dirty="0">
                <a:latin typeface="Tahoma"/>
                <a:cs typeface="Tahoma"/>
              </a:rPr>
              <a:t>used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30" dirty="0">
                <a:latin typeface="Tahoma"/>
                <a:cs typeface="Tahoma"/>
              </a:rPr>
              <a:t>to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69" dirty="0">
                <a:latin typeface="Tahoma"/>
                <a:cs typeface="Tahoma"/>
              </a:rPr>
              <a:t>write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99" dirty="0">
                <a:latin typeface="Tahoma"/>
                <a:cs typeface="Tahoma"/>
              </a:rPr>
              <a:t>code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19" dirty="0">
                <a:latin typeface="Tahoma"/>
                <a:cs typeface="Tahoma"/>
              </a:rPr>
              <a:t>for: </a:t>
            </a:r>
            <a:r>
              <a:rPr sz="2800" spc="-644" dirty="0">
                <a:latin typeface="Tahoma"/>
                <a:cs typeface="Tahoma"/>
              </a:rPr>
              <a:t> </a:t>
            </a:r>
            <a:r>
              <a:rPr sz="2800" spc="-79" dirty="0">
                <a:latin typeface="Tahoma"/>
                <a:cs typeface="Tahoma"/>
              </a:rPr>
              <a:t>the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79" dirty="0">
                <a:latin typeface="Tahoma"/>
                <a:cs typeface="Tahoma"/>
              </a:rPr>
              <a:t>Google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19" dirty="0">
                <a:latin typeface="Tahoma"/>
                <a:cs typeface="Tahoma"/>
              </a:rPr>
              <a:t>search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19" dirty="0">
                <a:latin typeface="Tahoma"/>
                <a:cs typeface="Tahoma"/>
              </a:rPr>
              <a:t>engine</a:t>
            </a:r>
            <a:endParaRPr sz="2800" dirty="0">
              <a:latin typeface="Tahoma"/>
              <a:cs typeface="Tahoma"/>
            </a:endParaRPr>
          </a:p>
          <a:p>
            <a:pPr marL="1031021" indent="-457200">
              <a:spcBef>
                <a:spcPts val="654"/>
              </a:spcBef>
              <a:buFont typeface="Arial" panose="020B0604020202020204" pitchFamily="34" charset="0"/>
              <a:buChar char="•"/>
            </a:pPr>
            <a:r>
              <a:rPr sz="2800" spc="-89" dirty="0">
                <a:latin typeface="Tahoma"/>
                <a:cs typeface="Tahoma"/>
              </a:rPr>
              <a:t>mission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20" dirty="0">
                <a:latin typeface="Tahoma"/>
                <a:cs typeface="Tahoma"/>
              </a:rPr>
              <a:t>critical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99" dirty="0">
                <a:latin typeface="Tahoma"/>
                <a:cs typeface="Tahoma"/>
              </a:rPr>
              <a:t>projects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40" dirty="0">
                <a:latin typeface="Tahoma"/>
                <a:cs typeface="Tahoma"/>
              </a:rPr>
              <a:t>at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79" dirty="0">
                <a:latin typeface="Tahoma"/>
                <a:cs typeface="Tahoma"/>
              </a:rPr>
              <a:t>NASA</a:t>
            </a:r>
            <a:endParaRPr sz="2800" dirty="0">
              <a:latin typeface="Tahoma"/>
              <a:cs typeface="Tahoma"/>
            </a:endParaRPr>
          </a:p>
          <a:p>
            <a:pPr marL="1031021" marR="548653" indent="-457200">
              <a:lnSpc>
                <a:spcPct val="102600"/>
              </a:lnSpc>
              <a:spcBef>
                <a:spcPts val="595"/>
              </a:spcBef>
              <a:buFont typeface="Arial" panose="020B0604020202020204" pitchFamily="34" charset="0"/>
              <a:buChar char="•"/>
            </a:pPr>
            <a:r>
              <a:rPr sz="2800" spc="-119" dirty="0">
                <a:latin typeface="Tahoma"/>
                <a:cs typeface="Tahoma"/>
              </a:rPr>
              <a:t>programs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89" dirty="0">
                <a:latin typeface="Tahoma"/>
                <a:cs typeface="Tahoma"/>
              </a:rPr>
              <a:t>for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99" dirty="0">
                <a:latin typeface="Tahoma"/>
                <a:cs typeface="Tahoma"/>
              </a:rPr>
              <a:t>exchanging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50" dirty="0">
                <a:latin typeface="Tahoma"/>
                <a:cs typeface="Tahoma"/>
              </a:rPr>
              <a:t>financial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69" dirty="0">
                <a:latin typeface="Tahoma"/>
                <a:cs typeface="Tahoma"/>
              </a:rPr>
              <a:t>transactions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40" dirty="0">
                <a:latin typeface="Tahoma"/>
                <a:cs typeface="Tahoma"/>
              </a:rPr>
              <a:t>at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79" dirty="0">
                <a:latin typeface="Tahoma"/>
                <a:cs typeface="Tahoma"/>
              </a:rPr>
              <a:t>the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129" dirty="0">
                <a:latin typeface="Tahoma"/>
                <a:cs typeface="Tahoma"/>
              </a:rPr>
              <a:t>NY </a:t>
            </a:r>
            <a:r>
              <a:rPr sz="2800" spc="-654" dirty="0">
                <a:latin typeface="Tahoma"/>
                <a:cs typeface="Tahoma"/>
              </a:rPr>
              <a:t> </a:t>
            </a:r>
            <a:r>
              <a:rPr sz="2800" spc="-20" dirty="0">
                <a:latin typeface="Tahoma"/>
                <a:cs typeface="Tahoma"/>
              </a:rPr>
              <a:t>Stock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89" dirty="0">
                <a:latin typeface="Tahoma"/>
                <a:cs typeface="Tahoma"/>
              </a:rPr>
              <a:t>Exchange</a:t>
            </a:r>
            <a:endParaRPr sz="2800" dirty="0">
              <a:latin typeface="Tahoma"/>
              <a:cs typeface="Tahoma"/>
            </a:endParaRPr>
          </a:p>
          <a:p>
            <a:pPr marL="1031021" indent="-457200">
              <a:spcBef>
                <a:spcPts val="664"/>
              </a:spcBef>
              <a:buFont typeface="Arial" panose="020B0604020202020204" pitchFamily="34" charset="0"/>
              <a:buChar char="•"/>
            </a:pPr>
            <a:r>
              <a:rPr sz="2800" spc="-79" dirty="0">
                <a:latin typeface="Tahoma"/>
                <a:cs typeface="Tahoma"/>
              </a:rPr>
              <a:t>the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89" dirty="0">
                <a:latin typeface="Tahoma"/>
                <a:cs typeface="Tahoma"/>
              </a:rPr>
              <a:t>grading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69" dirty="0">
                <a:latin typeface="Tahoma"/>
                <a:cs typeface="Tahoma"/>
              </a:rPr>
              <a:t>scripts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89" dirty="0">
                <a:latin typeface="Tahoma"/>
                <a:cs typeface="Tahoma"/>
              </a:rPr>
              <a:t>for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0" dirty="0">
                <a:latin typeface="Tahoma"/>
                <a:cs typeface="Tahoma"/>
              </a:rPr>
              <a:t>this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89" dirty="0">
                <a:latin typeface="Tahoma"/>
                <a:cs typeface="Tahoma"/>
              </a:rPr>
              <a:t>class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80" y="0"/>
            <a:ext cx="2535572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20" dirty="0"/>
              <a:t>What</a:t>
            </a:r>
            <a:r>
              <a:rPr spc="10" dirty="0"/>
              <a:t> </a:t>
            </a:r>
            <a:r>
              <a:rPr spc="-79" dirty="0"/>
              <a:t>is</a:t>
            </a:r>
            <a:r>
              <a:rPr spc="20" dirty="0"/>
              <a:t> </a:t>
            </a:r>
            <a:r>
              <a:rPr spc="-40" dirty="0"/>
              <a:t>Python?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14972" y="1066800"/>
            <a:ext cx="7709902" cy="4512883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400" spc="-40" dirty="0">
                <a:latin typeface="Tahoma"/>
                <a:cs typeface="Tahoma"/>
              </a:rPr>
              <a:t>Python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lang="en-US" sz="2400" spc="-69" dirty="0">
                <a:latin typeface="Tahoma"/>
                <a:cs typeface="Tahoma"/>
              </a:rPr>
              <a:t>can be an </a:t>
            </a:r>
            <a:r>
              <a:rPr sz="2400" b="1" spc="-69" dirty="0">
                <a:latin typeface="Arial"/>
                <a:cs typeface="Arial"/>
              </a:rPr>
              <a:t>object-oriented</a:t>
            </a:r>
            <a:r>
              <a:rPr sz="2400" b="1" spc="119" dirty="0">
                <a:latin typeface="Arial"/>
                <a:cs typeface="Arial"/>
              </a:rPr>
              <a:t> </a:t>
            </a:r>
            <a:r>
              <a:rPr sz="2400" spc="-109" dirty="0">
                <a:latin typeface="Tahoma"/>
                <a:cs typeface="Tahoma"/>
              </a:rPr>
              <a:t>programming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language.</a:t>
            </a:r>
            <a:endParaRPr sz="2400" dirty="0">
              <a:latin typeface="Tahoma"/>
              <a:cs typeface="Tahoma"/>
            </a:endParaRPr>
          </a:p>
          <a:p>
            <a:pPr marL="25168" marR="10067">
              <a:lnSpc>
                <a:spcPct val="102699"/>
              </a:lnSpc>
            </a:pPr>
            <a:r>
              <a:rPr sz="2400" spc="-79" dirty="0">
                <a:latin typeface="Tahoma"/>
                <a:cs typeface="Tahoma"/>
              </a:rPr>
              <a:t>Object-oriented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99" dirty="0">
                <a:latin typeface="Tahoma"/>
                <a:cs typeface="Tahoma"/>
              </a:rPr>
              <a:t>programming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is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a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spc="-99" dirty="0">
                <a:latin typeface="Tahoma"/>
                <a:cs typeface="Tahoma"/>
              </a:rPr>
              <a:t>powerful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approach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spc="-30" dirty="0">
                <a:latin typeface="Tahoma"/>
                <a:cs typeface="Tahoma"/>
              </a:rPr>
              <a:t>to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developing </a:t>
            </a:r>
            <a:r>
              <a:rPr sz="2400" spc="-654" dirty="0">
                <a:latin typeface="Tahoma"/>
                <a:cs typeface="Tahoma"/>
              </a:rPr>
              <a:t> </a:t>
            </a:r>
            <a:r>
              <a:rPr sz="2400" spc="-119" dirty="0">
                <a:latin typeface="Tahoma"/>
                <a:cs typeface="Tahoma"/>
              </a:rPr>
              <a:t>reusable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119" dirty="0">
                <a:latin typeface="Tahoma"/>
                <a:cs typeface="Tahoma"/>
              </a:rPr>
              <a:t>software.</a:t>
            </a:r>
            <a:r>
              <a:rPr sz="2400" spc="277" dirty="0">
                <a:latin typeface="Tahoma"/>
                <a:cs typeface="Tahoma"/>
              </a:rPr>
              <a:t> </a:t>
            </a:r>
            <a:r>
              <a:rPr sz="2400" spc="-50" dirty="0">
                <a:latin typeface="Tahoma"/>
                <a:cs typeface="Tahoma"/>
              </a:rPr>
              <a:t>More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on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30" dirty="0">
                <a:latin typeface="Tahoma"/>
                <a:cs typeface="Tahoma"/>
              </a:rPr>
              <a:t>that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59" dirty="0">
                <a:latin typeface="Tahoma"/>
                <a:cs typeface="Tahoma"/>
              </a:rPr>
              <a:t>later!</a:t>
            </a:r>
            <a:endParaRPr sz="2400" dirty="0">
              <a:latin typeface="Tahoma"/>
              <a:cs typeface="Tahoma"/>
            </a:endParaRPr>
          </a:p>
          <a:p>
            <a:pPr marL="25168" marR="1121216">
              <a:lnSpc>
                <a:spcPct val="102600"/>
              </a:lnSpc>
              <a:spcBef>
                <a:spcPts val="2804"/>
              </a:spcBef>
            </a:pPr>
            <a:r>
              <a:rPr sz="2400" spc="-40" dirty="0">
                <a:latin typeface="Tahoma"/>
                <a:cs typeface="Tahoma"/>
              </a:rPr>
              <a:t>Python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is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b="1" spc="-59" dirty="0">
                <a:latin typeface="Arial"/>
                <a:cs typeface="Arial"/>
              </a:rPr>
              <a:t>interpreted</a:t>
            </a:r>
            <a:r>
              <a:rPr sz="2400" spc="-59" dirty="0">
                <a:latin typeface="Tahoma"/>
                <a:cs typeface="Tahoma"/>
              </a:rPr>
              <a:t>,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which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139" dirty="0">
                <a:latin typeface="Tahoma"/>
                <a:cs typeface="Tahoma"/>
              </a:rPr>
              <a:t>means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30" dirty="0">
                <a:latin typeface="Tahoma"/>
                <a:cs typeface="Tahoma"/>
              </a:rPr>
              <a:t>that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40" dirty="0">
                <a:latin typeface="Tahoma"/>
                <a:cs typeface="Tahoma"/>
              </a:rPr>
              <a:t>Python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99" dirty="0">
                <a:latin typeface="Tahoma"/>
                <a:cs typeface="Tahoma"/>
              </a:rPr>
              <a:t>code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is </a:t>
            </a:r>
            <a:r>
              <a:rPr sz="2400" spc="-654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translated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and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executed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39" dirty="0">
                <a:latin typeface="Tahoma"/>
                <a:cs typeface="Tahoma"/>
              </a:rPr>
              <a:t>one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statement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40" dirty="0">
                <a:latin typeface="Tahoma"/>
                <a:cs typeface="Tahoma"/>
              </a:rPr>
              <a:t>at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09" dirty="0">
                <a:latin typeface="Tahoma"/>
                <a:cs typeface="Tahoma"/>
              </a:rPr>
              <a:t>a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59" dirty="0">
                <a:latin typeface="Tahoma"/>
                <a:cs typeface="Tahoma"/>
              </a:rPr>
              <a:t>time.</a:t>
            </a:r>
            <a:endParaRPr sz="2400" dirty="0">
              <a:latin typeface="Tahoma"/>
              <a:cs typeface="Tahoma"/>
            </a:endParaRPr>
          </a:p>
          <a:p>
            <a:pPr>
              <a:spcBef>
                <a:spcPts val="10"/>
              </a:spcBef>
            </a:pPr>
            <a:endParaRPr sz="2400" dirty="0">
              <a:latin typeface="Tahoma"/>
              <a:cs typeface="Tahoma"/>
            </a:endParaRPr>
          </a:p>
          <a:p>
            <a:pPr marL="25168"/>
            <a:r>
              <a:rPr sz="2400" spc="-20" dirty="0">
                <a:latin typeface="Tahoma"/>
                <a:cs typeface="Tahoma"/>
              </a:rPr>
              <a:t>This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69" dirty="0">
                <a:latin typeface="Tahoma"/>
                <a:cs typeface="Tahoma"/>
              </a:rPr>
              <a:t>is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different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89" dirty="0">
                <a:latin typeface="Tahoma"/>
                <a:cs typeface="Tahoma"/>
              </a:rPr>
              <a:t>from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other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19" dirty="0">
                <a:latin typeface="Tahoma"/>
                <a:cs typeface="Tahoma"/>
              </a:rPr>
              <a:t>languages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99" dirty="0">
                <a:latin typeface="Tahoma"/>
                <a:cs typeface="Tahoma"/>
              </a:rPr>
              <a:t>such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139" dirty="0">
                <a:latin typeface="Tahoma"/>
                <a:cs typeface="Tahoma"/>
              </a:rPr>
              <a:t>as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69" dirty="0">
                <a:latin typeface="Tahoma"/>
                <a:cs typeface="Tahoma"/>
              </a:rPr>
              <a:t>C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79" dirty="0">
                <a:latin typeface="Tahoma"/>
                <a:cs typeface="Tahoma"/>
              </a:rPr>
              <a:t>which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149" dirty="0">
                <a:latin typeface="Tahoma"/>
                <a:cs typeface="Tahoma"/>
              </a:rPr>
              <a:t>are</a:t>
            </a:r>
            <a:endParaRPr sz="2400" dirty="0">
              <a:latin typeface="Tahoma"/>
              <a:cs typeface="Tahoma"/>
            </a:endParaRPr>
          </a:p>
          <a:p>
            <a:pPr marL="25168">
              <a:spcBef>
                <a:spcPts val="69"/>
              </a:spcBef>
            </a:pPr>
            <a:r>
              <a:rPr sz="2400" b="1" i="1" spc="-109" dirty="0">
                <a:latin typeface="Arial"/>
                <a:cs typeface="Arial"/>
              </a:rPr>
              <a:t>compiled</a:t>
            </a:r>
            <a:r>
              <a:rPr lang="en-US" sz="2400" b="1" spc="-109" dirty="0">
                <a:latin typeface="Arial"/>
                <a:cs typeface="Arial"/>
              </a:rPr>
              <a:t>, the code is converted to machine code and then the program can be run after the compilation is finished</a:t>
            </a:r>
            <a:r>
              <a:rPr sz="2400" spc="-109" dirty="0">
                <a:latin typeface="Tahoma"/>
                <a:cs typeface="Tahoma"/>
              </a:rPr>
              <a:t>.</a:t>
            </a:r>
            <a:endParaRPr sz="24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880" y="0"/>
            <a:ext cx="2283903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z="2774" spc="-3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774" spc="-9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774" spc="-119" dirty="0">
                <a:solidFill>
                  <a:srgbClr val="FFFFFF"/>
                </a:solidFill>
                <a:latin typeface="Tahoma"/>
                <a:cs typeface="Tahoma"/>
              </a:rPr>
              <a:t>Interpreter</a:t>
            </a:r>
            <a:endParaRPr sz="2774" dirty="0">
              <a:latin typeface="Tahoma"/>
              <a:cs typeface="Tahom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92411" y="750603"/>
            <a:ext cx="7682218" cy="1232901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180" spc="-50" dirty="0">
                <a:latin typeface="Tahoma"/>
                <a:cs typeface="Tahoma"/>
              </a:rPr>
              <a:t>Actually, </a:t>
            </a:r>
            <a:r>
              <a:rPr sz="2180" spc="-40" dirty="0">
                <a:latin typeface="Tahoma"/>
                <a:cs typeface="Tahoma"/>
              </a:rPr>
              <a:t>Python </a:t>
            </a:r>
            <a:r>
              <a:rPr sz="2180" spc="-69" dirty="0">
                <a:latin typeface="Tahoma"/>
                <a:cs typeface="Tahoma"/>
              </a:rPr>
              <a:t>is </a:t>
            </a:r>
            <a:r>
              <a:rPr sz="2180" spc="-129" dirty="0">
                <a:latin typeface="Tahoma"/>
                <a:cs typeface="Tahoma"/>
              </a:rPr>
              <a:t>always</a:t>
            </a:r>
            <a:r>
              <a:rPr sz="2180" spc="-119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translated </a:t>
            </a:r>
            <a:r>
              <a:rPr sz="2180" spc="-50" dirty="0">
                <a:latin typeface="Tahoma"/>
                <a:cs typeface="Tahoma"/>
              </a:rPr>
              <a:t>into </a:t>
            </a:r>
            <a:r>
              <a:rPr sz="2180" b="1" spc="-79" dirty="0">
                <a:latin typeface="Arial"/>
                <a:cs typeface="Arial"/>
              </a:rPr>
              <a:t>byte</a:t>
            </a:r>
            <a:r>
              <a:rPr sz="2180" b="1" spc="-69" dirty="0">
                <a:latin typeface="Arial"/>
                <a:cs typeface="Arial"/>
              </a:rPr>
              <a:t> </a:t>
            </a:r>
            <a:r>
              <a:rPr sz="2180" b="1" spc="-109" dirty="0">
                <a:latin typeface="Arial"/>
                <a:cs typeface="Arial"/>
              </a:rPr>
              <a:t>code</a:t>
            </a:r>
            <a:r>
              <a:rPr sz="2180" spc="-109" dirty="0">
                <a:latin typeface="Tahoma"/>
                <a:cs typeface="Tahoma"/>
              </a:rPr>
              <a:t>, a </a:t>
            </a:r>
            <a:r>
              <a:rPr sz="2180" spc="-129" dirty="0">
                <a:latin typeface="Tahoma"/>
                <a:cs typeface="Tahoma"/>
              </a:rPr>
              <a:t>lower</a:t>
            </a:r>
            <a:r>
              <a:rPr sz="2180" spc="-119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level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representation.</a:t>
            </a:r>
            <a:endParaRPr sz="2180" dirty="0">
              <a:latin typeface="Tahoma"/>
              <a:cs typeface="Tahoma"/>
            </a:endParaRPr>
          </a:p>
          <a:p>
            <a:pPr marL="25168">
              <a:spcBef>
                <a:spcPts val="1476"/>
              </a:spcBef>
            </a:pPr>
            <a:r>
              <a:rPr sz="2180" spc="-40" dirty="0">
                <a:latin typeface="Tahoma"/>
                <a:cs typeface="Tahoma"/>
              </a:rPr>
              <a:t>The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byte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code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then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interpreted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by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Python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20" dirty="0">
                <a:latin typeface="Tahoma"/>
                <a:cs typeface="Tahoma"/>
              </a:rPr>
              <a:t>Virtual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Machine.</a:t>
            </a:r>
            <a:endParaRPr sz="2180" dirty="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76204" y="2841841"/>
            <a:ext cx="7257501" cy="294452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79" y="0"/>
            <a:ext cx="2310328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-59" dirty="0"/>
              <a:t>Getting</a:t>
            </a:r>
            <a:r>
              <a:rPr spc="-30" dirty="0"/>
              <a:t> </a:t>
            </a:r>
            <a:r>
              <a:rPr spc="-40" dirty="0"/>
              <a:t>Python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0077" y="2548308"/>
            <a:ext cx="129332" cy="12933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00077" y="3646519"/>
            <a:ext cx="129332" cy="12933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00077" y="4062729"/>
            <a:ext cx="129332" cy="12933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00077" y="4478942"/>
            <a:ext cx="129332" cy="12933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0077" y="4895152"/>
            <a:ext cx="129332" cy="12933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692411" y="1550534"/>
            <a:ext cx="7639434" cy="4842800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361155">
              <a:lnSpc>
                <a:spcPct val="102600"/>
              </a:lnSpc>
              <a:spcBef>
                <a:spcPts val="109"/>
              </a:spcBef>
            </a:pPr>
            <a:r>
              <a:rPr sz="2180" spc="-50" dirty="0">
                <a:latin typeface="Tahoma"/>
                <a:cs typeface="Tahoma"/>
              </a:rPr>
              <a:t>To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install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Python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on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your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personal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computer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238" dirty="0">
                <a:latin typeface="Tahoma"/>
                <a:cs typeface="Tahoma"/>
              </a:rPr>
              <a:t>/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laptop,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you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can </a:t>
            </a:r>
            <a:r>
              <a:rPr sz="2180" spc="-644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download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30" dirty="0">
                <a:latin typeface="Tahoma"/>
                <a:cs typeface="Tahoma"/>
              </a:rPr>
              <a:t>it </a:t>
            </a:r>
            <a:r>
              <a:rPr sz="2180" spc="-89" dirty="0">
                <a:latin typeface="Tahoma"/>
                <a:cs typeface="Tahoma"/>
              </a:rPr>
              <a:t>for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free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at:</a:t>
            </a:r>
            <a:r>
              <a:rPr sz="2180" spc="277" dirty="0">
                <a:latin typeface="Tahoma"/>
                <a:cs typeface="Tahoma"/>
              </a:rPr>
              <a:t> </a:t>
            </a:r>
            <a:r>
              <a:rPr sz="2180" spc="-50" dirty="0">
                <a:latin typeface="Palatino Linotype"/>
                <a:cs typeface="Palatino Linotype"/>
                <a:hlinkClick r:id="rId6"/>
              </a:rPr>
              <a:t>www.python.org/downloads</a:t>
            </a:r>
            <a:endParaRPr sz="2180" dirty="0">
              <a:latin typeface="Palatino Linotype"/>
              <a:cs typeface="Palatino Linotype"/>
            </a:endParaRPr>
          </a:p>
          <a:p>
            <a:pPr marL="573821" marR="659391">
              <a:lnSpc>
                <a:spcPct val="102600"/>
              </a:lnSpc>
              <a:spcBef>
                <a:spcPts val="1189"/>
              </a:spcBef>
            </a:pPr>
            <a:r>
              <a:rPr sz="2180" spc="-79" dirty="0">
                <a:latin typeface="Tahoma"/>
                <a:cs typeface="Tahoma"/>
              </a:rPr>
              <a:t>There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49" dirty="0">
                <a:latin typeface="Tahoma"/>
                <a:cs typeface="Tahoma"/>
              </a:rPr>
              <a:t>are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two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major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versions:</a:t>
            </a:r>
            <a:r>
              <a:rPr sz="2180" spc="277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Python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2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Python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3. </a:t>
            </a:r>
            <a:r>
              <a:rPr sz="2180" spc="-79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Python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3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is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59" dirty="0">
                <a:latin typeface="Tahoma"/>
                <a:cs typeface="Tahoma"/>
              </a:rPr>
              <a:t>newer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</a:t>
            </a:r>
            <a:r>
              <a:rPr sz="2180" spc="50" dirty="0">
                <a:latin typeface="Tahoma"/>
                <a:cs typeface="Tahoma"/>
              </a:rPr>
              <a:t> </a:t>
            </a:r>
            <a:r>
              <a:rPr sz="2180" i="1" spc="-129" dirty="0">
                <a:latin typeface="Arial"/>
                <a:cs typeface="Arial"/>
              </a:rPr>
              <a:t>is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spc="-30" dirty="0">
                <a:latin typeface="Arial"/>
                <a:cs typeface="Arial"/>
              </a:rPr>
              <a:t>not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129" dirty="0">
                <a:latin typeface="Arial"/>
                <a:cs typeface="Arial"/>
              </a:rPr>
              <a:t>backward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spc="-79" dirty="0">
                <a:latin typeface="Arial"/>
                <a:cs typeface="Arial"/>
              </a:rPr>
              <a:t>compatible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dirty="0">
                <a:latin typeface="Arial"/>
                <a:cs typeface="Arial"/>
              </a:rPr>
              <a:t>with </a:t>
            </a:r>
            <a:r>
              <a:rPr sz="2180" i="1" spc="-575" dirty="0">
                <a:latin typeface="Arial"/>
                <a:cs typeface="Arial"/>
              </a:rPr>
              <a:t> </a:t>
            </a:r>
            <a:r>
              <a:rPr sz="2180" i="1" spc="-69" dirty="0">
                <a:latin typeface="Arial"/>
                <a:cs typeface="Arial"/>
              </a:rPr>
              <a:t>Python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69" dirty="0">
                <a:latin typeface="Arial"/>
                <a:cs typeface="Arial"/>
              </a:rPr>
              <a:t>2.</a:t>
            </a:r>
            <a:r>
              <a:rPr sz="2180" i="1" spc="347" dirty="0">
                <a:latin typeface="Arial"/>
                <a:cs typeface="Arial"/>
              </a:rPr>
              <a:t> </a:t>
            </a:r>
            <a:r>
              <a:rPr sz="2180" spc="-50" dirty="0">
                <a:latin typeface="Tahoma"/>
                <a:cs typeface="Tahoma"/>
              </a:rPr>
              <a:t>Make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sure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you’re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running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Python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3.</a:t>
            </a:r>
            <a:r>
              <a:rPr lang="en-US" sz="2180" spc="-89" dirty="0">
                <a:latin typeface="Tahoma"/>
                <a:cs typeface="Tahoma"/>
              </a:rPr>
              <a:t>8.</a:t>
            </a:r>
            <a:endParaRPr sz="2180" dirty="0">
              <a:latin typeface="Tahoma"/>
              <a:cs typeface="Tahoma"/>
            </a:endParaRPr>
          </a:p>
          <a:p>
            <a:pPr marL="573821">
              <a:spcBef>
                <a:spcPts val="654"/>
              </a:spcBef>
            </a:pPr>
            <a:r>
              <a:rPr sz="2180" spc="-50" dirty="0">
                <a:latin typeface="Tahoma"/>
                <a:cs typeface="Tahoma"/>
              </a:rPr>
              <a:t>It’s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available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for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Windows,</a:t>
            </a:r>
            <a:r>
              <a:rPr sz="2180" spc="20" dirty="0">
                <a:latin typeface="Tahoma"/>
                <a:cs typeface="Tahoma"/>
              </a:rPr>
              <a:t> Mac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10" dirty="0">
                <a:latin typeface="Tahoma"/>
                <a:cs typeface="Tahoma"/>
              </a:rPr>
              <a:t>OS,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Linux.</a:t>
            </a:r>
            <a:endParaRPr sz="2180" dirty="0">
              <a:latin typeface="Tahoma"/>
              <a:cs typeface="Tahoma"/>
            </a:endParaRPr>
          </a:p>
          <a:p>
            <a:pPr marL="573821">
              <a:spcBef>
                <a:spcPts val="664"/>
              </a:spcBef>
            </a:pPr>
            <a:r>
              <a:rPr sz="2180" spc="-129" dirty="0">
                <a:latin typeface="Tahoma"/>
                <a:cs typeface="Tahoma"/>
              </a:rPr>
              <a:t>If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19" dirty="0">
                <a:latin typeface="Tahoma"/>
                <a:cs typeface="Tahoma"/>
              </a:rPr>
              <a:t>you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have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dirty="0">
                <a:latin typeface="Tahoma"/>
                <a:cs typeface="Tahoma"/>
              </a:rPr>
              <a:t>Mac,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30" dirty="0">
                <a:latin typeface="Tahoma"/>
                <a:cs typeface="Tahoma"/>
              </a:rPr>
              <a:t>it </a:t>
            </a:r>
            <a:r>
              <a:rPr sz="2180" i="1" spc="-149" dirty="0">
                <a:latin typeface="Arial"/>
                <a:cs typeface="Arial"/>
              </a:rPr>
              <a:t>may</a:t>
            </a:r>
            <a:r>
              <a:rPr sz="2180" i="1" spc="99" dirty="0">
                <a:latin typeface="Arial"/>
                <a:cs typeface="Arial"/>
              </a:rPr>
              <a:t> </a:t>
            </a:r>
            <a:r>
              <a:rPr sz="2180" spc="-99" dirty="0">
                <a:latin typeface="Tahoma"/>
                <a:cs typeface="Tahoma"/>
              </a:rPr>
              <a:t>already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be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pre-installed.</a:t>
            </a:r>
            <a:endParaRPr sz="2180" dirty="0">
              <a:latin typeface="Tahoma"/>
              <a:cs typeface="Tahoma"/>
            </a:endParaRPr>
          </a:p>
          <a:p>
            <a:pPr marL="573821" marR="10067">
              <a:lnSpc>
                <a:spcPct val="125299"/>
              </a:lnSpc>
            </a:pPr>
            <a:r>
              <a:rPr sz="2180" spc="-89" dirty="0">
                <a:latin typeface="Tahoma"/>
                <a:cs typeface="Tahoma"/>
              </a:rPr>
              <a:t>It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should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already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be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available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on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most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computers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on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campus. </a:t>
            </a:r>
            <a:r>
              <a:rPr sz="2180" spc="-654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It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comes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with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editor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and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user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interface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called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20" dirty="0">
                <a:latin typeface="Tahoma"/>
                <a:cs typeface="Tahoma"/>
              </a:rPr>
              <a:t>IDLE.</a:t>
            </a:r>
            <a:endParaRPr lang="en-US" sz="2180" spc="-20" dirty="0">
              <a:latin typeface="Tahoma"/>
              <a:cs typeface="Tahoma"/>
            </a:endParaRPr>
          </a:p>
          <a:p>
            <a:pPr marL="573821" marR="10067">
              <a:lnSpc>
                <a:spcPct val="125299"/>
              </a:lnSpc>
            </a:pPr>
            <a:r>
              <a:rPr lang="en-US" sz="2180" spc="-20" dirty="0">
                <a:latin typeface="Tahoma"/>
                <a:cs typeface="Tahoma"/>
              </a:rPr>
              <a:t>I strongly recommend downloading and installing the PyCharm, Educational version, IDE.</a:t>
            </a:r>
          </a:p>
          <a:p>
            <a:pPr marL="573821" marR="10067">
              <a:lnSpc>
                <a:spcPct val="125299"/>
              </a:lnSpc>
            </a:pPr>
            <a:endParaRPr lang="en-US" sz="2180" spc="-20" dirty="0">
              <a:latin typeface="Tahoma"/>
              <a:cs typeface="Tahoma"/>
            </a:endParaRPr>
          </a:p>
        </p:txBody>
      </p:sp>
      <p:pic>
        <p:nvPicPr>
          <p:cNvPr id="15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2774" y="5246695"/>
            <a:ext cx="129332" cy="129332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80" y="0"/>
            <a:ext cx="6683090" cy="461219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pc="168" dirty="0"/>
              <a:t>A</a:t>
            </a:r>
            <a:r>
              <a:rPr spc="69" dirty="0"/>
              <a:t> </a:t>
            </a:r>
            <a:r>
              <a:rPr spc="-79" dirty="0"/>
              <a:t>Simple</a:t>
            </a:r>
            <a:r>
              <a:rPr spc="79" dirty="0"/>
              <a:t> </a:t>
            </a:r>
            <a:r>
              <a:rPr spc="-40" dirty="0"/>
              <a:t>Python</a:t>
            </a:r>
            <a:r>
              <a:rPr spc="59" dirty="0"/>
              <a:t> </a:t>
            </a:r>
            <a:r>
              <a:rPr spc="-89" dirty="0"/>
              <a:t>Program:</a:t>
            </a:r>
            <a:r>
              <a:rPr spc="386" dirty="0"/>
              <a:t> </a:t>
            </a:r>
            <a:r>
              <a:rPr spc="-99" dirty="0"/>
              <a:t>Interactive</a:t>
            </a:r>
            <a:r>
              <a:rPr spc="79" dirty="0"/>
              <a:t> </a:t>
            </a:r>
            <a:r>
              <a:rPr spc="-30" dirty="0"/>
              <a:t>Mode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506486"/>
            <a:ext cx="9131457" cy="100289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692411" y="1096649"/>
            <a:ext cx="7475849" cy="5183726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180" spc="-20" dirty="0">
                <a:latin typeface="Tahoma"/>
                <a:cs typeface="Tahoma"/>
              </a:rPr>
              <a:t>This </a:t>
            </a:r>
            <a:r>
              <a:rPr sz="2180" spc="-69" dirty="0">
                <a:latin typeface="Tahoma"/>
                <a:cs typeface="Tahoma"/>
              </a:rPr>
              <a:t>illustrates </a:t>
            </a:r>
            <a:r>
              <a:rPr sz="2180" spc="-99" dirty="0">
                <a:latin typeface="Tahoma"/>
                <a:cs typeface="Tahoma"/>
              </a:rPr>
              <a:t>using </a:t>
            </a:r>
            <a:r>
              <a:rPr sz="2180" spc="-40" dirty="0">
                <a:latin typeface="Tahoma"/>
                <a:cs typeface="Tahoma"/>
              </a:rPr>
              <a:t>Python </a:t>
            </a:r>
            <a:r>
              <a:rPr sz="2180" spc="-50" dirty="0">
                <a:latin typeface="Tahoma"/>
                <a:cs typeface="Tahoma"/>
              </a:rPr>
              <a:t>in </a:t>
            </a:r>
            <a:r>
              <a:rPr sz="2180" b="1" spc="-59" dirty="0">
                <a:latin typeface="Arial"/>
                <a:cs typeface="Arial"/>
              </a:rPr>
              <a:t>interactive</a:t>
            </a:r>
            <a:r>
              <a:rPr sz="2180" b="1" spc="-50" dirty="0">
                <a:latin typeface="Arial"/>
                <a:cs typeface="Arial"/>
              </a:rPr>
              <a:t> </a:t>
            </a:r>
            <a:r>
              <a:rPr sz="2180" b="1" spc="-99" dirty="0">
                <a:latin typeface="Arial"/>
                <a:cs typeface="Arial"/>
              </a:rPr>
              <a:t>mode</a:t>
            </a:r>
            <a:r>
              <a:rPr sz="2180" b="1" spc="-89" dirty="0">
                <a:latin typeface="Arial"/>
                <a:cs typeface="Arial"/>
              </a:rPr>
              <a:t> </a:t>
            </a:r>
            <a:r>
              <a:rPr sz="2180" spc="-89" dirty="0">
                <a:latin typeface="Tahoma"/>
                <a:cs typeface="Tahoma"/>
              </a:rPr>
              <a:t>from </a:t>
            </a:r>
            <a:r>
              <a:rPr sz="2180" spc="-79" dirty="0">
                <a:latin typeface="Tahoma"/>
                <a:cs typeface="Tahoma"/>
              </a:rPr>
              <a:t>the </a:t>
            </a:r>
            <a:r>
              <a:rPr sz="2180" spc="-69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command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line.</a:t>
            </a:r>
            <a:r>
              <a:rPr sz="2180" spc="277" dirty="0">
                <a:latin typeface="Tahoma"/>
                <a:cs typeface="Tahoma"/>
              </a:rPr>
              <a:t> </a:t>
            </a:r>
            <a:r>
              <a:rPr sz="2180" i="1" spc="-109" dirty="0">
                <a:latin typeface="Arial"/>
                <a:cs typeface="Arial"/>
              </a:rPr>
              <a:t>Your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119" dirty="0">
                <a:latin typeface="Arial"/>
                <a:cs typeface="Arial"/>
              </a:rPr>
              <a:t>command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spc="20" dirty="0">
                <a:latin typeface="Arial"/>
                <a:cs typeface="Arial"/>
              </a:rPr>
              <a:t>to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spc="-40" dirty="0">
                <a:latin typeface="Arial"/>
                <a:cs typeface="Arial"/>
              </a:rPr>
              <a:t>start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69" dirty="0">
                <a:latin typeface="Arial"/>
                <a:cs typeface="Arial"/>
              </a:rPr>
              <a:t>Python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spc="-149" dirty="0">
                <a:latin typeface="Arial"/>
                <a:cs typeface="Arial"/>
              </a:rPr>
              <a:t>may</a:t>
            </a:r>
            <a:r>
              <a:rPr sz="2180" i="1" spc="109" dirty="0">
                <a:latin typeface="Arial"/>
                <a:cs typeface="Arial"/>
              </a:rPr>
              <a:t> </a:t>
            </a:r>
            <a:r>
              <a:rPr sz="2180" i="1" spc="-149" dirty="0">
                <a:latin typeface="Arial"/>
                <a:cs typeface="Arial"/>
              </a:rPr>
              <a:t>be</a:t>
            </a:r>
            <a:r>
              <a:rPr sz="2180" i="1" spc="119" dirty="0">
                <a:latin typeface="Arial"/>
                <a:cs typeface="Arial"/>
              </a:rPr>
              <a:t> </a:t>
            </a:r>
            <a:r>
              <a:rPr sz="2180" i="1" spc="-59" dirty="0">
                <a:latin typeface="Arial"/>
                <a:cs typeface="Arial"/>
              </a:rPr>
              <a:t>different.</a:t>
            </a:r>
            <a:endParaRPr sz="2180" dirty="0">
              <a:latin typeface="Arial"/>
              <a:cs typeface="Arial"/>
            </a:endParaRPr>
          </a:p>
          <a:p>
            <a:pPr>
              <a:spcBef>
                <a:spcPts val="59"/>
              </a:spcBef>
            </a:pPr>
            <a:endParaRPr lang="en-US" sz="2378" dirty="0">
              <a:latin typeface="Palatino Linotype"/>
              <a:cs typeface="Palatino Linotype"/>
            </a:endParaRPr>
          </a:p>
          <a:p>
            <a:pPr>
              <a:spcBef>
                <a:spcPts val="59"/>
              </a:spcBef>
            </a:pPr>
            <a:endParaRPr lang="en-US" sz="2378" dirty="0">
              <a:latin typeface="Palatino Linotype"/>
              <a:cs typeface="Palatino Linotype"/>
            </a:endParaRPr>
          </a:p>
          <a:p>
            <a:pPr>
              <a:spcBef>
                <a:spcPts val="59"/>
              </a:spcBef>
            </a:pPr>
            <a:endParaRPr lang="en-US" sz="2378" dirty="0">
              <a:latin typeface="Palatino Linotype"/>
              <a:cs typeface="Palatino Linotype"/>
            </a:endParaRPr>
          </a:p>
          <a:p>
            <a:pPr>
              <a:spcBef>
                <a:spcPts val="59"/>
              </a:spcBef>
            </a:pPr>
            <a:endParaRPr lang="en-US" sz="2378" dirty="0">
              <a:latin typeface="Palatino Linotype"/>
              <a:cs typeface="Palatino Linotype"/>
            </a:endParaRPr>
          </a:p>
          <a:p>
            <a:pPr>
              <a:spcBef>
                <a:spcPts val="59"/>
              </a:spcBef>
            </a:pPr>
            <a:endParaRPr lang="en-US" sz="2378" dirty="0">
              <a:latin typeface="Palatino Linotype"/>
              <a:cs typeface="Palatino Linotype"/>
            </a:endParaRPr>
          </a:p>
          <a:p>
            <a:pPr>
              <a:spcBef>
                <a:spcPts val="59"/>
              </a:spcBef>
            </a:pPr>
            <a:endParaRPr lang="en-US" sz="2378" dirty="0">
              <a:latin typeface="Palatino Linotype"/>
              <a:cs typeface="Palatino Linotype"/>
            </a:endParaRPr>
          </a:p>
          <a:p>
            <a:pPr>
              <a:spcBef>
                <a:spcPts val="59"/>
              </a:spcBef>
            </a:pPr>
            <a:endParaRPr lang="en-US" sz="2378" dirty="0">
              <a:latin typeface="Palatino Linotype"/>
              <a:cs typeface="Palatino Linotype"/>
            </a:endParaRPr>
          </a:p>
          <a:p>
            <a:pPr>
              <a:spcBef>
                <a:spcPts val="59"/>
              </a:spcBef>
            </a:pPr>
            <a:endParaRPr lang="en-US" sz="2378" dirty="0">
              <a:latin typeface="Palatino Linotype"/>
              <a:cs typeface="Palatino Linotype"/>
            </a:endParaRPr>
          </a:p>
          <a:p>
            <a:pPr>
              <a:spcBef>
                <a:spcPts val="59"/>
              </a:spcBef>
            </a:pPr>
            <a:endParaRPr lang="en-US" sz="2378" dirty="0">
              <a:latin typeface="Palatino Linotype"/>
              <a:cs typeface="Palatino Linotype"/>
            </a:endParaRPr>
          </a:p>
          <a:p>
            <a:pPr>
              <a:spcBef>
                <a:spcPts val="59"/>
              </a:spcBef>
            </a:pPr>
            <a:endParaRPr sz="2378" dirty="0">
              <a:latin typeface="Palatino Linotype"/>
              <a:cs typeface="Palatino Linotype"/>
            </a:endParaRPr>
          </a:p>
          <a:p>
            <a:pPr marL="25168" marR="35235">
              <a:lnSpc>
                <a:spcPct val="102600"/>
              </a:lnSpc>
            </a:pPr>
            <a:r>
              <a:rPr sz="2180" spc="-99" dirty="0">
                <a:latin typeface="Tahoma"/>
                <a:cs typeface="Tahoma"/>
              </a:rPr>
              <a:t>Here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29" dirty="0">
                <a:latin typeface="Tahoma"/>
                <a:cs typeface="Tahoma"/>
              </a:rPr>
              <a:t>you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178" dirty="0">
                <a:latin typeface="Tahoma"/>
                <a:cs typeface="Tahoma"/>
              </a:rPr>
              <a:t>see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prompt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for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OS/command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59" dirty="0">
                <a:latin typeface="Tahoma"/>
                <a:cs typeface="Tahoma"/>
              </a:rPr>
              <a:t>loop</a:t>
            </a:r>
            <a:r>
              <a:rPr lang="en-US" sz="2180" spc="-59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for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the </a:t>
            </a:r>
            <a:r>
              <a:rPr sz="2180" spc="-644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Python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89" dirty="0">
                <a:latin typeface="Tahoma"/>
                <a:cs typeface="Tahoma"/>
              </a:rPr>
              <a:t>interpreter</a:t>
            </a:r>
            <a:r>
              <a:rPr sz="2180" spc="40" dirty="0">
                <a:latin typeface="Tahoma"/>
                <a:cs typeface="Tahoma"/>
              </a:rPr>
              <a:t> </a:t>
            </a:r>
            <a:r>
              <a:rPr lang="en-US" sz="2180" spc="-99" dirty="0">
                <a:latin typeface="Tahoma"/>
                <a:cs typeface="Tahoma"/>
              </a:rPr>
              <a:t>read, eval, print loop</a:t>
            </a:r>
            <a:r>
              <a:rPr sz="2180" spc="-59" dirty="0">
                <a:latin typeface="Tahoma"/>
                <a:cs typeface="Tahoma"/>
              </a:rPr>
              <a:t>.</a:t>
            </a:r>
            <a:endParaRPr sz="2180" dirty="0">
              <a:latin typeface="Tahoma"/>
              <a:cs typeface="Tahoma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952" y="2200673"/>
            <a:ext cx="7963036" cy="288934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2466</Words>
  <Application>Microsoft Office PowerPoint</Application>
  <PresentationFormat>Letter Paper (8.5x11 in)</PresentationFormat>
  <Paragraphs>215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Palatino Linotype</vt:lpstr>
      <vt:lpstr>Tahoma</vt:lpstr>
      <vt:lpstr>Wingdings</vt:lpstr>
      <vt:lpstr>Office Theme</vt:lpstr>
      <vt:lpstr>CS303E: Elements of Computers  and Programming Python</vt:lpstr>
      <vt:lpstr>Some Thoughts about Programming</vt:lpstr>
      <vt:lpstr>What is Python?</vt:lpstr>
      <vt:lpstr>What is Python?</vt:lpstr>
      <vt:lpstr>What is Python?</vt:lpstr>
      <vt:lpstr>What is Python?</vt:lpstr>
      <vt:lpstr>PowerPoint Presentation</vt:lpstr>
      <vt:lpstr>Getting Python</vt:lpstr>
      <vt:lpstr>A Simple Python Program: Interactive Mode</vt:lpstr>
      <vt:lpstr>A Simple Python Program: Script Mode</vt:lpstr>
      <vt:lpstr>A Simple Python Program</vt:lpstr>
      <vt:lpstr>Aside: About Print</vt:lpstr>
      <vt:lpstr>Another aside: Binary Numbers, Base 2 Numbers</vt:lpstr>
      <vt:lpstr>Base 2 Numbers</vt:lpstr>
      <vt:lpstr>Base 2 Numbers</vt:lpstr>
      <vt:lpstr>Encoding</vt:lpstr>
      <vt:lpstr>Computer Memory</vt:lpstr>
      <vt:lpstr>The Framework of a Simple Python Program</vt:lpstr>
      <vt:lpstr>Aside: Running Python From a File</vt:lpstr>
      <vt:lpstr>Program Documentation</vt:lpstr>
      <vt:lpstr>Program Documentation</vt:lpstr>
      <vt:lpstr>Don’t Over Comment</vt:lpstr>
      <vt:lpstr>Programming Style</vt:lpstr>
      <vt:lpstr>Programming Style</vt:lpstr>
      <vt:lpstr>Errors: Syntax</vt:lpstr>
      <vt:lpstr>Errors: Runtime</vt:lpstr>
      <vt:lpstr>PowerPoint Presentation</vt:lpstr>
      <vt:lpstr>Errors: Logic</vt:lpstr>
      <vt:lpstr>Try 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CS303E: Elements of Computers  and Programming - Python</dc:title>
  <dc:creator>Dr. Bill Young Department of Computer Science  University of Texas at Austin</dc:creator>
  <cp:lastModifiedBy>Scott, Michael D</cp:lastModifiedBy>
  <cp:revision>76</cp:revision>
  <dcterms:created xsi:type="dcterms:W3CDTF">2021-05-24T18:20:19Z</dcterms:created>
  <dcterms:modified xsi:type="dcterms:W3CDTF">2023-06-05T16:47:36Z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2021-05-19T00:00:00Z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2021-05-24T00:00:00Z</vt:filetime>
  </property>
</Properties>
</file>