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56" r:id="rId2"/>
    <p:sldId id="257" r:id="rId3"/>
    <p:sldId id="316" r:id="rId4"/>
    <p:sldId id="317" r:id="rId5"/>
    <p:sldId id="318" r:id="rId6"/>
    <p:sldId id="287" r:id="rId7"/>
    <p:sldId id="313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312" r:id="rId19"/>
    <p:sldId id="298" r:id="rId20"/>
    <p:sldId id="299" r:id="rId21"/>
    <p:sldId id="314" r:id="rId22"/>
    <p:sldId id="315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4"/>
    <a:srgbClr val="FFCC00"/>
    <a:srgbClr val="FFF7D5"/>
    <a:srgbClr val="FEF7C2"/>
    <a:srgbClr val="EDE1EF"/>
    <a:srgbClr val="E7E2EE"/>
    <a:srgbClr val="270A70"/>
    <a:srgbClr val="300C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86" autoAdjust="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5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EFD6E24-8675-49EC-90C4-0BBBFD239627}" type="datetimeFigureOut">
              <a:rPr lang="en-US"/>
              <a:pPr>
                <a:defRPr/>
              </a:pPr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48D9B3-2543-4659-979F-FC94ED37C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 userDrawn="1"/>
        </p:nvSpPr>
        <p:spPr bwMode="auto">
          <a:xfrm>
            <a:off x="304800" y="1905000"/>
            <a:ext cx="342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>
                <a:solidFill>
                  <a:srgbClr val="007DC4"/>
                </a:solidFill>
                <a:latin typeface="Tw Cen MT" pitchFamily="34" charset="0"/>
              </a:rPr>
              <a:t>C H A P T E R  9</a:t>
            </a:r>
          </a:p>
        </p:txBody>
      </p:sp>
      <p:sp>
        <p:nvSpPr>
          <p:cNvPr id="3" name="Text Box 13"/>
          <p:cNvSpPr txBox="1">
            <a:spLocks noChangeArrowheads="1"/>
          </p:cNvSpPr>
          <p:nvPr userDrawn="1"/>
        </p:nvSpPr>
        <p:spPr bwMode="auto">
          <a:xfrm>
            <a:off x="304800" y="2514600"/>
            <a:ext cx="3048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3600" b="1" dirty="0">
                <a:latin typeface="Tw Cen MT" pitchFamily="34" charset="0"/>
              </a:rPr>
              <a:t>Dictionaries and Sets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38600" y="180975"/>
            <a:ext cx="4808538" cy="599281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6919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A853-56B0-4920-948D-A2BBBDE069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68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B18FA-C2FE-4A6A-AFE4-71FDC25002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92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/>
            </a:lvl1pPr>
            <a:lvl2pPr marL="742950" indent="-285750">
              <a:buClrTx/>
              <a:buFont typeface="Arial" panose="020B0604020202020204" pitchFamily="34" charset="0"/>
              <a:buChar char="•"/>
              <a:defRPr/>
            </a:lvl2pPr>
            <a:lvl3pPr marL="1143000" indent="-228600">
              <a:buClrTx/>
              <a:buFont typeface="Arial" panose="020B0604020202020204" pitchFamily="34" charset="0"/>
              <a:buChar char="•"/>
              <a:defRPr/>
            </a:lvl3pPr>
            <a:lvl4pPr marL="1600200" indent="-228600">
              <a:buClrTx/>
              <a:buFont typeface="Arial" panose="020B0604020202020204" pitchFamily="34" charset="0"/>
              <a:buChar char="•"/>
              <a:defRPr/>
            </a:lvl4pPr>
            <a:lvl5pPr marL="2057400" indent="-228600">
              <a:buClrTx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F4175-3CD1-4082-B9F3-09CA0E6174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82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19F3D-7241-498B-A2B5-3AF073CEEF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87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06B91-0842-4CEB-8AA7-F094F4AA9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01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7029C-231F-461C-9044-4A1625608B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31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D62FA-2CBF-4843-BD83-5A7AD248B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2EF0-7223-4DAC-B998-E2A35ECA18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45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6370A-3D76-4A9E-BB93-C79F2D9891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32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EAE2D-58D3-415C-B9C1-01487EBBC6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62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3"/>
          <p:cNvSpPr>
            <a:spLocks noChangeArrowheads="1"/>
          </p:cNvSpPr>
          <p:nvPr userDrawn="1"/>
        </p:nvSpPr>
        <p:spPr bwMode="auto">
          <a:xfrm>
            <a:off x="1524000" y="6465888"/>
            <a:ext cx="3352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000" dirty="0">
                <a:latin typeface="Century Gothic" pitchFamily="34" charset="0"/>
                <a:ea typeface="ヒラギノ角ゴ Pro W3" pitchFamily="1" charset="-128"/>
              </a:rPr>
              <a:t>Copyright © 2018 Pearson Education, Inc.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A871C9-2A38-4858-B6AA-95738A6C21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0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6400800"/>
            <a:ext cx="1420812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7DC4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datasets/nageshsingh/dna-sequence-dataset?select=dog.tx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39500A-EEFC-45AD-B66D-3AFE3570B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0" r="10832" b="1915"/>
          <a:stretch/>
        </p:blipFill>
        <p:spPr>
          <a:xfrm>
            <a:off x="3962400" y="76200"/>
            <a:ext cx="4937763" cy="6172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Deleting Elements From an Existing Dictionary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To remove a key-value pair:</a:t>
            </a:r>
          </a:p>
          <a:p>
            <a:pPr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d.pop</a:t>
            </a:r>
            <a:r>
              <a:rPr lang="en-US" altLang="en-US" dirty="0"/>
              <a:t>(key)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en-US" dirty="0"/>
              <a:t>If key is not in the dictionary,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KeyError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exception is raised</a:t>
            </a:r>
          </a:p>
          <a:p>
            <a:pPr lvl="1"/>
            <a:r>
              <a:rPr lang="en-US" altLang="en-US" dirty="0"/>
              <a:t>OR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Getting the Number of Elements and Mixing Data Types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altLang="en-US" u="sng" dirty="0">
                <a:cs typeface="Courier New" panose="02070309020205020404" pitchFamily="49" charset="0"/>
              </a:rPr>
              <a:t> function</a:t>
            </a:r>
            <a:r>
              <a:rPr lang="en-US" altLang="en-US" dirty="0">
                <a:cs typeface="Courier New" panose="02070309020205020404" pitchFamily="49" charset="0"/>
              </a:rPr>
              <a:t>: used to obtain number of key-value pairs in a dictionary</a:t>
            </a:r>
          </a:p>
          <a:p>
            <a:pPr>
              <a:buFontTx/>
              <a:buChar char="•"/>
            </a:pPr>
            <a:r>
              <a:rPr lang="en-US" altLang="en-US" u="sng" dirty="0">
                <a:cs typeface="Courier New" panose="02070309020205020404" pitchFamily="49" charset="0"/>
              </a:rPr>
              <a:t>Keys must be immutable objects</a:t>
            </a:r>
            <a:r>
              <a:rPr lang="en-US" altLang="en-US" dirty="0">
                <a:cs typeface="Courier New" panose="02070309020205020404" pitchFamily="49" charset="0"/>
              </a:rPr>
              <a:t>, but associated values can be any type of object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One dictionary can include keys of several different immutable types. Heterogeneous. </a:t>
            </a:r>
          </a:p>
          <a:p>
            <a:pPr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Values stored in a single dictionary can be of different types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Creating an Empty Dictionary and Using </a:t>
            </a:r>
            <a:r>
              <a:rPr lang="en-US" altLang="en-US" sz="360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3600"/>
              <a:t> Loop to Iterate Over a Dictionary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To create an empty dictionary: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Use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Use built-in function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Elements can be added to the dictionary as program executes</a:t>
            </a:r>
          </a:p>
          <a:p>
            <a:pPr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Use a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dirty="0">
                <a:cs typeface="Courier New" panose="02070309020205020404" pitchFamily="49" charset="0"/>
              </a:rPr>
              <a:t> loop to iterate over a dictionary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General format: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Dictionary Methods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clear</a:t>
            </a:r>
            <a:r>
              <a:rPr lang="en-US" altLang="en-US" u="sng" dirty="0"/>
              <a:t> method</a:t>
            </a:r>
            <a:r>
              <a:rPr lang="en-US" altLang="en-US" dirty="0"/>
              <a:t>: deletes all the elements in a dictionary, leaving it empty</a:t>
            </a:r>
          </a:p>
          <a:p>
            <a:pPr lvl="1"/>
            <a:r>
              <a:rPr lang="en-US" altLang="en-US" dirty="0"/>
              <a:t>Format: 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.clear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altLang="en-US" u="sng" dirty="0"/>
              <a:t> method</a:t>
            </a:r>
            <a:r>
              <a:rPr lang="en-US" altLang="en-US" dirty="0"/>
              <a:t>: gets a value associated with specified key from the dictionary</a:t>
            </a:r>
          </a:p>
          <a:p>
            <a:pPr lvl="1"/>
            <a:r>
              <a:rPr lang="en-US" altLang="en-US" dirty="0"/>
              <a:t>Format: 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.get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>
              <a:buFontTx/>
              <a:buChar char="•"/>
            </a:pP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altLang="en-US" dirty="0"/>
              <a:t> is returned if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dirty="0"/>
              <a:t> is not found</a:t>
            </a:r>
          </a:p>
          <a:p>
            <a:pPr lvl="1"/>
            <a:r>
              <a:rPr lang="en-US" altLang="en-US" dirty="0"/>
              <a:t>Alternative to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altLang="en-US" dirty="0"/>
              <a:t> operator</a:t>
            </a:r>
          </a:p>
          <a:p>
            <a:pPr lvl="2">
              <a:buFontTx/>
              <a:buChar char="•"/>
            </a:pPr>
            <a:r>
              <a:rPr lang="en-US" altLang="en-US" dirty="0"/>
              <a:t>Cannot raise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KeyError</a:t>
            </a:r>
            <a:r>
              <a:rPr lang="en-US" altLang="en-US" dirty="0"/>
              <a:t> exception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/>
              <a:t>Some Dictionary Methods (cont’d.)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u="sng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  <a:r>
              <a:rPr lang="en-US" altLang="en-US" u="sng"/>
              <a:t> method</a:t>
            </a:r>
            <a:r>
              <a:rPr lang="en-US" altLang="en-US"/>
              <a:t>: returns all the dictionaries keys and associated values</a:t>
            </a:r>
          </a:p>
          <a:p>
            <a:pPr lvl="1"/>
            <a:r>
              <a:rPr lang="en-US" altLang="en-US"/>
              <a:t>Format: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.items()</a:t>
            </a:r>
          </a:p>
          <a:p>
            <a:pPr lvl="1"/>
            <a:r>
              <a:rPr lang="en-US" altLang="en-US"/>
              <a:t>Returned as a </a:t>
            </a:r>
            <a:r>
              <a:rPr lang="en-US" altLang="en-US" i="1"/>
              <a:t>dictionary view</a:t>
            </a:r>
          </a:p>
          <a:p>
            <a:pPr lvl="2">
              <a:buFontTx/>
              <a:buChar char="•"/>
            </a:pPr>
            <a:r>
              <a:rPr lang="en-US" altLang="en-US"/>
              <a:t>Each element in dictionary view is a tuple which contains a key and its associated value</a:t>
            </a:r>
          </a:p>
          <a:p>
            <a:pPr lvl="2">
              <a:buFontTx/>
              <a:buChar char="•"/>
            </a:pPr>
            <a:r>
              <a:rPr lang="en-US" altLang="en-US"/>
              <a:t>Use a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/>
              <a:t> loop to iterate over the tuples in the sequence</a:t>
            </a:r>
          </a:p>
          <a:p>
            <a:pPr lvl="2">
              <a:buFontTx/>
              <a:buChar char="•"/>
            </a:pPr>
            <a:r>
              <a:rPr lang="en-US" altLang="en-US"/>
              <a:t>Can use a variable which receives a tuple, or can use two variables which receive key and value</a:t>
            </a:r>
          </a:p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Dictionary Methods (cont’d.)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keys</a:t>
            </a:r>
            <a:r>
              <a:rPr lang="en-US" altLang="en-US" u="sng" dirty="0"/>
              <a:t> method</a:t>
            </a:r>
            <a:r>
              <a:rPr lang="en-US" altLang="en-US" dirty="0"/>
              <a:t>: returns all the dictionaries keys as a sequence</a:t>
            </a:r>
          </a:p>
          <a:p>
            <a:pPr lvl="1"/>
            <a:r>
              <a:rPr lang="en-US" altLang="en-US" dirty="0"/>
              <a:t>Format: 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.keys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altLang="en-US" u="sng" dirty="0"/>
              <a:t> method</a:t>
            </a:r>
            <a:r>
              <a:rPr lang="en-US" altLang="en-US" dirty="0"/>
              <a:t>: returns value associated with specified key and removes that key-value pair from the dictionary</a:t>
            </a:r>
          </a:p>
          <a:p>
            <a:pPr lvl="1"/>
            <a:r>
              <a:rPr lang="en-US" altLang="en-US" dirty="0"/>
              <a:t>Format: </a:t>
            </a:r>
            <a:r>
              <a:rPr lang="en-US" alt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.pop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>
              <a:buFontTx/>
              <a:buChar char="•"/>
            </a:pP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altLang="en-US" dirty="0">
                <a:cs typeface="Courier New" panose="02070309020205020404" pitchFamily="49" charset="0"/>
              </a:rPr>
              <a:t> is returned if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dirty="0">
                <a:cs typeface="Courier New" panose="02070309020205020404" pitchFamily="49" charset="0"/>
              </a:rPr>
              <a:t> is not found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Dictionary Methods (cont’d.)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u="sng">
                <a:latin typeface="Courier New" panose="02070309020205020404" pitchFamily="49" charset="0"/>
                <a:cs typeface="Courier New" panose="02070309020205020404" pitchFamily="49" charset="0"/>
              </a:rPr>
              <a:t>popitem</a:t>
            </a:r>
            <a:r>
              <a:rPr lang="en-US" altLang="en-US" u="sng"/>
              <a:t> method</a:t>
            </a:r>
            <a:r>
              <a:rPr lang="en-US" altLang="en-US"/>
              <a:t>: returns a randomly selected key-value pair and removes that key-value pair from the dictionary</a:t>
            </a:r>
          </a:p>
          <a:p>
            <a:pPr lvl="1"/>
            <a:r>
              <a:rPr lang="en-US" altLang="en-US"/>
              <a:t>Format: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.popitem()</a:t>
            </a:r>
          </a:p>
          <a:p>
            <a:pPr lvl="1"/>
            <a:r>
              <a:rPr lang="en-US" altLang="en-US">
                <a:cs typeface="Courier New" panose="02070309020205020404" pitchFamily="49" charset="0"/>
              </a:rPr>
              <a:t>Key-value pair returned as a tuple</a:t>
            </a:r>
          </a:p>
          <a:p>
            <a:pPr>
              <a:buFontTx/>
              <a:buChar char="•"/>
            </a:pPr>
            <a:r>
              <a:rPr lang="en-US" altLang="en-US" u="sng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altLang="en-US" u="sng">
                <a:cs typeface="Courier New" panose="02070309020205020404" pitchFamily="49" charset="0"/>
              </a:rPr>
              <a:t> </a:t>
            </a:r>
            <a:r>
              <a:rPr lang="en-US" altLang="en-US" u="sng"/>
              <a:t>method</a:t>
            </a:r>
            <a:r>
              <a:rPr lang="en-US" altLang="en-US"/>
              <a:t>: returns all the dictionaries values as a sequence</a:t>
            </a:r>
          </a:p>
          <a:p>
            <a:pPr lvl="1"/>
            <a:r>
              <a:rPr lang="en-US" altLang="en-US"/>
              <a:t>Format: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.values()</a:t>
            </a:r>
          </a:p>
          <a:p>
            <a:pPr lvl="1"/>
            <a:r>
              <a:rPr lang="en-US" altLang="en-US"/>
              <a:t>Use a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/>
              <a:t> loop to iterate over the values</a:t>
            </a:r>
            <a:endParaRPr lang="en-US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Dictionary Methods (cont’d.) </a:t>
            </a:r>
          </a:p>
        </p:txBody>
      </p:sp>
      <p:pic>
        <p:nvPicPr>
          <p:cNvPr id="1638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752600"/>
            <a:ext cx="8883650" cy="41148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Dictionary Example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/>
              <a:t>Use a dictionary to determine which "word" occurs the most in a text.</a:t>
            </a:r>
          </a:p>
          <a:p>
            <a:pPr>
              <a:buFontTx/>
              <a:buChar char="•"/>
            </a:pPr>
            <a:r>
              <a:rPr lang="en-US" altLang="en-US"/>
              <a:t>What will be the keys?</a:t>
            </a:r>
          </a:p>
          <a:p>
            <a:pPr>
              <a:buFontTx/>
              <a:buChar char="•"/>
            </a:pPr>
            <a:r>
              <a:rPr lang="en-US" altLang="en-US"/>
              <a:t>What will be the values?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altLang="en-US" dirty="0"/>
              <a:t>Sets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45259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 dirty="0">
                <a:cs typeface="Courier New" panose="02070309020205020404" pitchFamily="49" charset="0"/>
              </a:rPr>
              <a:t>Set</a:t>
            </a:r>
            <a:r>
              <a:rPr lang="en-US" altLang="en-US" dirty="0">
                <a:cs typeface="Courier New" panose="02070309020205020404" pitchFamily="49" charset="0"/>
              </a:rPr>
              <a:t>: object that stores a collection of data in same way as mathematical set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Items are unique, duplicates don’t' exist in a set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Set is unordered, from the client's perspective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Elements can be of different data types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  <p:sp>
        <p:nvSpPr>
          <p:cNvPr id="2" name="Oval 1"/>
          <p:cNvSpPr/>
          <p:nvPr/>
        </p:nvSpPr>
        <p:spPr bwMode="auto">
          <a:xfrm>
            <a:off x="4038600" y="3657600"/>
            <a:ext cx="3505200" cy="3048000"/>
          </a:xfrm>
          <a:prstGeom prst="ellipse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73088" y="5183991"/>
            <a:ext cx="11655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 Set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4114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33950" y="588977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12.25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18502" y="4114799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'Python'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25076" y="4950767"/>
            <a:ext cx="3322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['Python', 73, 'CS', 37]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Topics</a:t>
            </a:r>
            <a:endParaRPr lang="he-IL" altLang="en-US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/>
              <a:t>Dictionaries</a:t>
            </a:r>
          </a:p>
          <a:p>
            <a:pPr>
              <a:buFontTx/>
              <a:buChar char="•"/>
            </a:pPr>
            <a:r>
              <a:rPr lang="en-US" altLang="en-US"/>
              <a:t>Sets</a:t>
            </a:r>
          </a:p>
          <a:p>
            <a:pPr>
              <a:buFontTx/>
              <a:buChar char="•"/>
            </a:pPr>
            <a:r>
              <a:rPr lang="en-US" altLang="en-US"/>
              <a:t>Serializing Objects</a:t>
            </a:r>
            <a:endParaRPr lang="he-IL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altLang="en-US" dirty="0"/>
              <a:t>Creating a Set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15400" cy="58674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altLang="en-US" u="sng" dirty="0">
                <a:cs typeface="Courier New" panose="02070309020205020404" pitchFamily="49" charset="0"/>
              </a:rPr>
              <a:t> function</a:t>
            </a:r>
            <a:r>
              <a:rPr lang="en-US" altLang="en-US" dirty="0">
                <a:cs typeface="Courier New" panose="02070309020205020404" pitchFamily="49" charset="0"/>
              </a:rPr>
              <a:t>: used to create a set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Simple set creation</a:t>
            </a:r>
          </a:p>
          <a:p>
            <a:pPr lvl="2" eaLnBrk="1" hangingPunct="1"/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set1 = {12, 'Python', 37, 73}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For empty set, call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set()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For non-empty set, call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argument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dirty="0">
                <a:cs typeface="Courier New" panose="02070309020205020404" pitchFamily="49" charset="0"/>
              </a:rPr>
              <a:t> where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argument</a:t>
            </a:r>
            <a:r>
              <a:rPr lang="en-US" altLang="en-US" dirty="0">
                <a:cs typeface="Courier New" panose="02070309020205020404" pitchFamily="49" charset="0"/>
              </a:rPr>
              <a:t> is an object that contains </a:t>
            </a:r>
            <a:r>
              <a:rPr lang="en-US" altLang="en-US" dirty="0" err="1">
                <a:cs typeface="Courier New" panose="02070309020205020404" pitchFamily="49" charset="0"/>
              </a:rPr>
              <a:t>iterable</a:t>
            </a:r>
            <a:r>
              <a:rPr lang="en-US" altLang="en-US" dirty="0">
                <a:cs typeface="Courier New" panose="02070309020205020404" pitchFamily="49" charset="0"/>
              </a:rPr>
              <a:t> elements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e.g.,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argument</a:t>
            </a:r>
            <a:r>
              <a:rPr lang="en-US" altLang="en-US" dirty="0">
                <a:cs typeface="Courier New" panose="02070309020205020404" pitchFamily="49" charset="0"/>
              </a:rPr>
              <a:t> can be a list, string, or tuple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If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argument</a:t>
            </a:r>
            <a:r>
              <a:rPr lang="en-US" altLang="en-US" dirty="0">
                <a:cs typeface="Courier New" panose="02070309020205020404" pitchFamily="49" charset="0"/>
              </a:rPr>
              <a:t> is a string, each character becomes a set element</a:t>
            </a:r>
          </a:p>
          <a:p>
            <a:pPr lvl="3" eaLnBrk="1" hangingPunct="1"/>
            <a:r>
              <a:rPr lang="en-US" altLang="en-US" dirty="0">
                <a:cs typeface="Courier New" panose="02070309020205020404" pitchFamily="49" charset="0"/>
              </a:rPr>
              <a:t>For set of strings, pass them to the function as a list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If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argument</a:t>
            </a:r>
            <a:r>
              <a:rPr lang="en-US" altLang="en-US" i="1" dirty="0">
                <a:cs typeface="Courier New" panose="02070309020205020404" pitchFamily="49" charset="0"/>
              </a:rPr>
              <a:t> </a:t>
            </a:r>
            <a:r>
              <a:rPr lang="en-US" altLang="en-US" dirty="0">
                <a:cs typeface="Courier New" panose="02070309020205020404" pitchFamily="49" charset="0"/>
              </a:rPr>
              <a:t>contains duplicates, only one of the duplicates will appear in the set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/>
              <a:t>Creating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4525963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/>
              <a:t>List: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 = [7, 37, 5, 37, 12, 37.5]</a:t>
            </a:r>
          </a:p>
          <a:p>
            <a:pPr>
              <a:spcBef>
                <a:spcPts val="300"/>
              </a:spcBef>
            </a:pPr>
            <a:r>
              <a:rPr lang="en-US" dirty="0"/>
              <a:t>List of lists: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table = [[1, 2], [3, 7], [19, 73]]</a:t>
            </a:r>
          </a:p>
          <a:p>
            <a:pPr>
              <a:spcBef>
                <a:spcPts val="300"/>
              </a:spcBef>
            </a:pPr>
            <a:r>
              <a:rPr lang="en-US" dirty="0"/>
              <a:t>String: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'Python Language'</a:t>
            </a:r>
          </a:p>
          <a:p>
            <a:pPr>
              <a:spcBef>
                <a:spcPts val="300"/>
              </a:spcBef>
            </a:pPr>
            <a:r>
              <a:rPr lang="en-US" dirty="0"/>
              <a:t>Tuple: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tup1 = (37, 'Python', 73, 12, 12)</a:t>
            </a:r>
          </a:p>
          <a:p>
            <a:pPr>
              <a:spcBef>
                <a:spcPts val="300"/>
              </a:spcBef>
            </a:pPr>
            <a:r>
              <a:rPr lang="en-US" dirty="0"/>
              <a:t>Dictionary:</a:t>
            </a:r>
          </a:p>
          <a:p>
            <a:pPr lvl="1">
              <a:spcBef>
                <a:spcPts val="300"/>
              </a:spcBef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freq_map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'Python': 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'Java': 7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300"/>
              </a:spcBef>
            </a:pPr>
            <a:r>
              <a:rPr lang="en-US" dirty="0"/>
              <a:t>Set:</a:t>
            </a:r>
          </a:p>
          <a:p>
            <a:pPr lvl="1">
              <a:spcBef>
                <a:spcPts val="300"/>
              </a:spcBef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lang_set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{'Python', 'Java', 'C++'}</a:t>
            </a:r>
          </a:p>
          <a:p>
            <a:pPr lvl="1">
              <a:spcBef>
                <a:spcPts val="300"/>
              </a:spcBef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692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Sets are Unordered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Unlike the keys of a dictionary (which are a set, no duplicates), the elements in a Python set are unordered from the client's perspective.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59" y="4191000"/>
            <a:ext cx="8153400" cy="1654723"/>
          </a:xfrm>
          <a:prstGeom prst="rect">
            <a:avLst/>
          </a:prstGeom>
          <a:ln w="25400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559527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Getting the Number of and Adding Elements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altLang="en-US" u="sng" dirty="0"/>
              <a:t> function</a:t>
            </a:r>
            <a:r>
              <a:rPr lang="en-US" altLang="en-US" dirty="0"/>
              <a:t>: returns the number of elements in the set</a:t>
            </a:r>
          </a:p>
          <a:p>
            <a:pPr>
              <a:buFontTx/>
              <a:buChar char="•"/>
            </a:pPr>
            <a:r>
              <a:rPr lang="en-US" altLang="en-US" dirty="0"/>
              <a:t>Sets are mutable objects</a:t>
            </a:r>
          </a:p>
          <a:p>
            <a:pPr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altLang="en-US" u="sng" dirty="0"/>
              <a:t> method</a:t>
            </a:r>
            <a:r>
              <a:rPr lang="en-US" altLang="en-US" dirty="0"/>
              <a:t>: adds an element to a set</a:t>
            </a:r>
          </a:p>
          <a:p>
            <a:pPr lvl="1">
              <a:buFontTx/>
              <a:buChar char="•"/>
            </a:pPr>
            <a:r>
              <a:rPr lang="en-US" altLang="en-US" dirty="0"/>
              <a:t>What if set already contains that element?</a:t>
            </a:r>
          </a:p>
          <a:p>
            <a:pPr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US" altLang="en-US" u="sng" dirty="0"/>
              <a:t> method</a:t>
            </a:r>
            <a:r>
              <a:rPr lang="en-US" altLang="en-US" dirty="0"/>
              <a:t>: adds a group of elements to a set</a:t>
            </a:r>
          </a:p>
          <a:p>
            <a:pPr lvl="1"/>
            <a:r>
              <a:rPr lang="en-US" altLang="en-US" dirty="0"/>
              <a:t>Argument must be a sequence containing  </a:t>
            </a:r>
            <a:r>
              <a:rPr lang="en-US" altLang="en-US" dirty="0" err="1"/>
              <a:t>iterable</a:t>
            </a:r>
            <a:r>
              <a:rPr lang="en-US" altLang="en-US" dirty="0"/>
              <a:t> elements, and each of the elements is added to the set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Deleting Elements From a Set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altLang="en-US" u="sng" dirty="0"/>
              <a:t> and </a:t>
            </a: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discard</a:t>
            </a:r>
            <a:r>
              <a:rPr lang="en-US" altLang="en-US" u="sng" dirty="0"/>
              <a:t> methods</a:t>
            </a:r>
            <a:r>
              <a:rPr lang="en-US" altLang="en-US" dirty="0"/>
              <a:t>: remove the specified item from the set</a:t>
            </a:r>
          </a:p>
          <a:p>
            <a:pPr lvl="1"/>
            <a:r>
              <a:rPr lang="en-US" altLang="en-US" dirty="0"/>
              <a:t>The item that should be removed is passed to both methods as an argument</a:t>
            </a:r>
          </a:p>
          <a:p>
            <a:pPr lvl="1"/>
            <a:r>
              <a:rPr lang="en-US" altLang="en-US" dirty="0"/>
              <a:t>Behave differently when the specified item is not found in the set</a:t>
            </a:r>
          </a:p>
          <a:p>
            <a:pPr lvl="2">
              <a:buFontTx/>
              <a:buChar char="•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altLang="en-US" dirty="0"/>
              <a:t> method raises a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KeyError</a:t>
            </a:r>
            <a:r>
              <a:rPr lang="en-US" altLang="en-US" dirty="0"/>
              <a:t> exception</a:t>
            </a:r>
          </a:p>
          <a:p>
            <a:pPr lvl="2">
              <a:buFontTx/>
              <a:buChar char="•"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discard</a:t>
            </a:r>
            <a:r>
              <a:rPr lang="en-US" altLang="en-US" dirty="0"/>
              <a:t> method does not raise an exception</a:t>
            </a:r>
          </a:p>
          <a:p>
            <a:pPr>
              <a:buFontTx/>
              <a:buChar char="•"/>
            </a:pPr>
            <a:r>
              <a:rPr lang="en-US" altLang="en-US" u="sng" dirty="0">
                <a:latin typeface="Courier New" panose="02070309020205020404" pitchFamily="49" charset="0"/>
                <a:cs typeface="Courier New" panose="02070309020205020404" pitchFamily="49" charset="0"/>
              </a:rPr>
              <a:t>clear</a:t>
            </a:r>
            <a:r>
              <a:rPr lang="en-US" altLang="en-US" u="sng" dirty="0"/>
              <a:t> method</a:t>
            </a:r>
            <a:r>
              <a:rPr lang="en-US" altLang="en-US" dirty="0"/>
              <a:t>: clears all the elements of the set</a:t>
            </a:r>
            <a:endParaRPr lang="he-IL" altLang="en-US" dirty="0"/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/>
              <a:t> Loop,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en-US">
                <a:cs typeface="Courier New" panose="02070309020205020404" pitchFamily="49" charset="0"/>
              </a:rPr>
              <a:t>,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n-US" altLang="en-US">
                <a:cs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en-US"/>
              <a:t> Operators With a Set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A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dirty="0">
                <a:cs typeface="Courier New" panose="02070309020205020404" pitchFamily="49" charset="0"/>
              </a:rPr>
              <a:t> loop can be used to iterate over elements in a set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General format: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The loop iterates once for each element in </a:t>
            </a:r>
            <a:br>
              <a:rPr lang="en-US" altLang="en-US" dirty="0">
                <a:cs typeface="Courier New" panose="02070309020205020404" pitchFamily="49" charset="0"/>
              </a:rPr>
            </a:br>
            <a:r>
              <a:rPr lang="en-US" altLang="en-US" dirty="0">
                <a:cs typeface="Courier New" panose="02070309020205020404" pitchFamily="49" charset="0"/>
              </a:rPr>
              <a:t>the set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en-US" dirty="0">
                <a:cs typeface="Courier New" panose="02070309020205020404" pitchFamily="49" charset="0"/>
              </a:rPr>
              <a:t> operator can be used to test whether a value exists in a set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Similarly,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not in</a:t>
            </a:r>
            <a:r>
              <a:rPr lang="en-US" altLang="en-US" dirty="0">
                <a:cs typeface="Courier New" panose="02070309020205020404" pitchFamily="49" charset="0"/>
              </a:rPr>
              <a:t> operator can be used to test whether a value does not exist in a set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1143000"/>
          </a:xfrm>
        </p:spPr>
        <p:txBody>
          <a:bodyPr/>
          <a:lstStyle/>
          <a:p>
            <a:r>
              <a:rPr lang="en-US" altLang="en-US" dirty="0"/>
              <a:t>Finding the Union of Sets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4042" y="1219200"/>
            <a:ext cx="6902416" cy="45259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 dirty="0">
                <a:cs typeface="Courier New" panose="02070309020205020404" pitchFamily="49" charset="0"/>
              </a:rPr>
              <a:t>Union of two sets</a:t>
            </a:r>
            <a:r>
              <a:rPr lang="en-US" altLang="en-US" dirty="0">
                <a:cs typeface="Courier New" panose="02070309020205020404" pitchFamily="49" charset="0"/>
              </a:rPr>
              <a:t>: a set that contains all the elements of both sets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To find the union of two sets: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altLang="en-US" dirty="0">
                <a:cs typeface="Courier New" panose="02070309020205020404" pitchFamily="49" charset="0"/>
              </a:rPr>
              <a:t> method 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set1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.union(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altLang="en-US" dirty="0">
                <a:cs typeface="Courier New" panose="02070309020205020404" pitchFamily="49" charset="0"/>
              </a:rPr>
              <a:t> operator 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set1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set2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Both techniques return a new set which contains the union of both sets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  <p:sp>
        <p:nvSpPr>
          <p:cNvPr id="2" name="Oval 1"/>
          <p:cNvSpPr/>
          <p:nvPr/>
        </p:nvSpPr>
        <p:spPr bwMode="auto">
          <a:xfrm>
            <a:off x="5257800" y="3482181"/>
            <a:ext cx="2057400" cy="1676400"/>
          </a:xfrm>
          <a:prstGeom prst="ellipse">
            <a:avLst/>
          </a:prstGeom>
          <a:solidFill>
            <a:schemeClr val="accent1">
              <a:alpha val="4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6705600" y="3048000"/>
            <a:ext cx="2354458" cy="2286000"/>
          </a:xfrm>
          <a:prstGeom prst="ellipse">
            <a:avLst/>
          </a:prstGeom>
          <a:solidFill>
            <a:srgbClr val="7030A0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52400" y="-304800"/>
            <a:ext cx="8839200" cy="1143000"/>
          </a:xfrm>
        </p:spPr>
        <p:txBody>
          <a:bodyPr/>
          <a:lstStyle/>
          <a:p>
            <a:r>
              <a:rPr lang="en-US" altLang="en-US" dirty="0"/>
              <a:t>Finding the Intersection of Sets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-2445" y="609600"/>
            <a:ext cx="7102899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 dirty="0">
                <a:cs typeface="Courier New" panose="02070309020205020404" pitchFamily="49" charset="0"/>
              </a:rPr>
              <a:t>Intersection of two sets</a:t>
            </a:r>
            <a:r>
              <a:rPr lang="en-US" altLang="en-US" dirty="0">
                <a:cs typeface="Courier New" panose="02070309020205020404" pitchFamily="49" charset="0"/>
              </a:rPr>
              <a:t>: a set that contains only the elements found in both sets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To find the intersection of two sets: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intersection</a:t>
            </a:r>
            <a:r>
              <a:rPr lang="en-US" altLang="en-US" dirty="0">
                <a:cs typeface="Courier New" panose="02070309020205020404" pitchFamily="49" charset="0"/>
              </a:rPr>
              <a:t> method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set1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.intersection(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dirty="0">
                <a:cs typeface="Courier New" panose="02070309020205020404" pitchFamily="49" charset="0"/>
              </a:rPr>
              <a:t> operator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set1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&amp;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set2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Both techniques return a new set which contains the intersection of </a:t>
            </a:r>
            <a:br>
              <a:rPr lang="en-US" altLang="en-US" dirty="0">
                <a:cs typeface="Courier New" panose="02070309020205020404" pitchFamily="49" charset="0"/>
              </a:rPr>
            </a:br>
            <a:r>
              <a:rPr lang="en-US" altLang="en-US" dirty="0">
                <a:cs typeface="Courier New" panose="02070309020205020404" pitchFamily="49" charset="0"/>
              </a:rPr>
              <a:t>both sets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  <p:sp>
        <p:nvSpPr>
          <p:cNvPr id="8" name="Freeform 7"/>
          <p:cNvSpPr/>
          <p:nvPr/>
        </p:nvSpPr>
        <p:spPr bwMode="auto">
          <a:xfrm>
            <a:off x="7103958" y="4495800"/>
            <a:ext cx="1575993" cy="609600"/>
          </a:xfrm>
          <a:custGeom>
            <a:avLst/>
            <a:gdLst>
              <a:gd name="connsiteX0" fmla="*/ 717545 w 1575993"/>
              <a:gd name="connsiteY0" fmla="*/ 0 h 609600"/>
              <a:gd name="connsiteX1" fmla="*/ 1570559 w 1575993"/>
              <a:gd name="connsiteY1" fmla="*/ 369555 h 609600"/>
              <a:gd name="connsiteX2" fmla="*/ 1575993 w 1575993"/>
              <a:gd name="connsiteY2" fmla="*/ 376843 h 609600"/>
              <a:gd name="connsiteX3" fmla="*/ 1524274 w 1575993"/>
              <a:gd name="connsiteY3" fmla="*/ 414394 h 609600"/>
              <a:gd name="connsiteX4" fmla="*/ 866074 w 1575993"/>
              <a:gd name="connsiteY4" fmla="*/ 609600 h 609600"/>
              <a:gd name="connsiteX5" fmla="*/ 33648 w 1575993"/>
              <a:gd name="connsiteY5" fmla="*/ 274823 h 609600"/>
              <a:gd name="connsiteX6" fmla="*/ 0 w 1575993"/>
              <a:gd name="connsiteY6" fmla="*/ 238878 h 609600"/>
              <a:gd name="connsiteX7" fmla="*/ 142389 w 1575993"/>
              <a:gd name="connsiteY7" fmla="*/ 143152 h 609600"/>
              <a:gd name="connsiteX8" fmla="*/ 717545 w 1575993"/>
              <a:gd name="connsiteY8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75993" h="609600">
                <a:moveTo>
                  <a:pt x="717545" y="0"/>
                </a:moveTo>
                <a:cubicBezTo>
                  <a:pt x="1072630" y="0"/>
                  <a:pt x="1385694" y="146592"/>
                  <a:pt x="1570559" y="369555"/>
                </a:cubicBezTo>
                <a:lnTo>
                  <a:pt x="1575993" y="376843"/>
                </a:lnTo>
                <a:lnTo>
                  <a:pt x="1524274" y="414394"/>
                </a:lnTo>
                <a:cubicBezTo>
                  <a:pt x="1336387" y="537637"/>
                  <a:pt x="1109886" y="609600"/>
                  <a:pt x="866074" y="609600"/>
                </a:cubicBezTo>
                <a:cubicBezTo>
                  <a:pt x="540991" y="609600"/>
                  <a:pt x="246684" y="481665"/>
                  <a:pt x="33648" y="274823"/>
                </a:cubicBezTo>
                <a:lnTo>
                  <a:pt x="0" y="238878"/>
                </a:lnTo>
                <a:lnTo>
                  <a:pt x="142389" y="143152"/>
                </a:lnTo>
                <a:cubicBezTo>
                  <a:pt x="306571" y="52773"/>
                  <a:pt x="504495" y="0"/>
                  <a:pt x="717545" y="0"/>
                </a:cubicBezTo>
                <a:close/>
              </a:path>
            </a:pathLst>
          </a:custGeom>
          <a:solidFill>
            <a:srgbClr val="7030A0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6804091" y="4481538"/>
            <a:ext cx="2057400" cy="16764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804091" y="2819400"/>
            <a:ext cx="2354458" cy="2286000"/>
          </a:xfrm>
          <a:prstGeom prst="ellipse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85724" y="-152400"/>
            <a:ext cx="8229600" cy="1143000"/>
          </a:xfrm>
        </p:spPr>
        <p:txBody>
          <a:bodyPr/>
          <a:lstStyle/>
          <a:p>
            <a:r>
              <a:rPr lang="en-US" altLang="en-US" dirty="0"/>
              <a:t>Finding the Difference of Sets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6477000" cy="45259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 dirty="0">
                <a:cs typeface="Courier New" panose="02070309020205020404" pitchFamily="49" charset="0"/>
              </a:rPr>
              <a:t>Difference of two sets</a:t>
            </a:r>
            <a:r>
              <a:rPr lang="en-US" altLang="en-US" dirty="0">
                <a:cs typeface="Courier New" panose="02070309020205020404" pitchFamily="49" charset="0"/>
              </a:rPr>
              <a:t>: a set that contains the elements that appear in the first set but do not appear in the second set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To find the difference of two sets: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difference</a:t>
            </a:r>
            <a:r>
              <a:rPr lang="en-US" altLang="en-US" dirty="0">
                <a:cs typeface="Courier New" panose="02070309020205020404" pitchFamily="49" charset="0"/>
              </a:rPr>
              <a:t> method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set1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.difference(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Use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en-US" dirty="0">
                <a:cs typeface="Courier New" panose="02070309020205020404" pitchFamily="49" charset="0"/>
              </a:rPr>
              <a:t> operator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set1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set2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  <p:sp>
        <p:nvSpPr>
          <p:cNvPr id="8" name="Freeform 7"/>
          <p:cNvSpPr/>
          <p:nvPr/>
        </p:nvSpPr>
        <p:spPr bwMode="auto">
          <a:xfrm>
            <a:off x="6644884" y="4601190"/>
            <a:ext cx="2057400" cy="1494810"/>
          </a:xfrm>
          <a:custGeom>
            <a:avLst/>
            <a:gdLst>
              <a:gd name="connsiteX0" fmla="*/ 396368 w 2057400"/>
              <a:gd name="connsiteY0" fmla="*/ 0 h 1494810"/>
              <a:gd name="connsiteX1" fmla="*/ 412918 w 2057400"/>
              <a:gd name="connsiteY1" fmla="*/ 14604 h 1494810"/>
              <a:gd name="connsiteX2" fmla="*/ 1161745 w 2057400"/>
              <a:gd name="connsiteY2" fmla="*/ 275610 h 1494810"/>
              <a:gd name="connsiteX3" fmla="*/ 1619976 w 2057400"/>
              <a:gd name="connsiteY3" fmla="*/ 185788 h 1494810"/>
              <a:gd name="connsiteX4" fmla="*/ 1791321 w 2057400"/>
              <a:gd name="connsiteY4" fmla="*/ 95489 h 1494810"/>
              <a:gd name="connsiteX5" fmla="*/ 1822495 w 2057400"/>
              <a:gd name="connsiteY5" fmla="*/ 123437 h 1494810"/>
              <a:gd name="connsiteX6" fmla="*/ 2057400 w 2057400"/>
              <a:gd name="connsiteY6" fmla="*/ 656610 h 1494810"/>
              <a:gd name="connsiteX7" fmla="*/ 1028700 w 2057400"/>
              <a:gd name="connsiteY7" fmla="*/ 1494810 h 1494810"/>
              <a:gd name="connsiteX8" fmla="*/ 0 w 2057400"/>
              <a:gd name="connsiteY8" fmla="*/ 656610 h 1494810"/>
              <a:gd name="connsiteX9" fmla="*/ 301300 w 2057400"/>
              <a:gd name="connsiteY9" fmla="*/ 63913 h 149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57400" h="1494810">
                <a:moveTo>
                  <a:pt x="396368" y="0"/>
                </a:moveTo>
                <a:lnTo>
                  <a:pt x="412918" y="14604"/>
                </a:lnTo>
                <a:cubicBezTo>
                  <a:pt x="616413" y="177660"/>
                  <a:pt x="877298" y="275610"/>
                  <a:pt x="1161745" y="275610"/>
                </a:cubicBezTo>
                <a:cubicBezTo>
                  <a:pt x="1324287" y="275610"/>
                  <a:pt x="1479134" y="243627"/>
                  <a:pt x="1619976" y="185788"/>
                </a:cubicBezTo>
                <a:lnTo>
                  <a:pt x="1791321" y="95489"/>
                </a:lnTo>
                <a:lnTo>
                  <a:pt x="1822495" y="123437"/>
                </a:lnTo>
                <a:cubicBezTo>
                  <a:pt x="1969245" y="268328"/>
                  <a:pt x="2057400" y="454081"/>
                  <a:pt x="2057400" y="656610"/>
                </a:cubicBezTo>
                <a:cubicBezTo>
                  <a:pt x="2057400" y="1119535"/>
                  <a:pt x="1596835" y="1494810"/>
                  <a:pt x="1028700" y="1494810"/>
                </a:cubicBezTo>
                <a:cubicBezTo>
                  <a:pt x="460565" y="1494810"/>
                  <a:pt x="0" y="1119535"/>
                  <a:pt x="0" y="656610"/>
                </a:cubicBezTo>
                <a:cubicBezTo>
                  <a:pt x="0" y="425148"/>
                  <a:pt x="115142" y="215598"/>
                  <a:pt x="301300" y="63913"/>
                </a:cubicBezTo>
                <a:close/>
              </a:path>
            </a:pathLst>
          </a:custGeom>
          <a:solidFill>
            <a:schemeClr val="accent1">
              <a:alpha val="4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39000" y="2119567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set2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6243935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set1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 bwMode="auto">
          <a:xfrm>
            <a:off x="6644884" y="2581232"/>
            <a:ext cx="2354458" cy="2286000"/>
          </a:xfrm>
          <a:prstGeom prst="ellipse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-76200" y="76200"/>
            <a:ext cx="8229600" cy="1143000"/>
          </a:xfrm>
        </p:spPr>
        <p:txBody>
          <a:bodyPr/>
          <a:lstStyle/>
          <a:p>
            <a:r>
              <a:rPr lang="en-US" altLang="en-US" dirty="0"/>
              <a:t>Finding the Symmetric Difference of Sets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76200" y="1249761"/>
            <a:ext cx="6096000" cy="45259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sz="2800" u="sng" dirty="0">
                <a:cs typeface="Courier New" panose="02070309020205020404" pitchFamily="49" charset="0"/>
              </a:rPr>
              <a:t>Symmetric difference of two sets</a:t>
            </a:r>
            <a:r>
              <a:rPr lang="en-US" altLang="en-US" sz="2800" dirty="0">
                <a:cs typeface="Courier New" panose="02070309020205020404" pitchFamily="49" charset="0"/>
              </a:rPr>
              <a:t>: a set that contains the elements that are not shared by the two sets</a:t>
            </a:r>
          </a:p>
          <a:p>
            <a:pPr eaLnBrk="1" hangingPunct="1">
              <a:buFontTx/>
              <a:buChar char="•"/>
            </a:pPr>
            <a:r>
              <a:rPr lang="en-US" altLang="en-US" sz="2800" dirty="0">
                <a:cs typeface="Courier New" panose="02070309020205020404" pitchFamily="49" charset="0"/>
              </a:rPr>
              <a:t>To find the symmetric difference of two sets:</a:t>
            </a:r>
          </a:p>
          <a:p>
            <a:pPr lvl="1" eaLnBrk="1" hangingPunct="1"/>
            <a:r>
              <a:rPr lang="en-US" altLang="en-US" sz="2400" dirty="0">
                <a:cs typeface="Courier New" panose="02070309020205020404" pitchFamily="49" charset="0"/>
              </a:rPr>
              <a:t>Use the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symmetric_difference</a:t>
            </a:r>
            <a:r>
              <a:rPr lang="en-US" altLang="en-US" sz="2400" dirty="0">
                <a:cs typeface="Courier New" panose="02070309020205020404" pitchFamily="49" charset="0"/>
              </a:rPr>
              <a:t> method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dirty="0">
                <a:cs typeface="Courier New" panose="02070309020205020404" pitchFamily="49" charset="0"/>
              </a:rPr>
              <a:t>Format: </a:t>
            </a:r>
            <a:r>
              <a:rPr lang="en-US" alt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set1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.symmetric_difference(</a:t>
            </a:r>
            <a:r>
              <a:rPr lang="en-US" alt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set2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 eaLnBrk="1" hangingPunct="1"/>
            <a:r>
              <a:rPr lang="en-US" altLang="en-US" sz="2400" dirty="0">
                <a:cs typeface="Courier New" panose="02070309020205020404" pitchFamily="49" charset="0"/>
              </a:rPr>
              <a:t>Use the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altLang="en-US" sz="2400" dirty="0">
                <a:cs typeface="Courier New" panose="02070309020205020404" pitchFamily="49" charset="0"/>
              </a:rPr>
              <a:t> operator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dirty="0">
                <a:cs typeface="Courier New" panose="02070309020205020404" pitchFamily="49" charset="0"/>
              </a:rPr>
              <a:t>Format: </a:t>
            </a:r>
            <a:r>
              <a:rPr lang="en-US" alt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set1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^ </a:t>
            </a:r>
            <a:r>
              <a:rPr lang="en-US" alt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set2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  <p:sp>
        <p:nvSpPr>
          <p:cNvPr id="6" name="Freeform 5"/>
          <p:cNvSpPr/>
          <p:nvPr/>
        </p:nvSpPr>
        <p:spPr bwMode="auto">
          <a:xfrm>
            <a:off x="6629400" y="2133600"/>
            <a:ext cx="2354458" cy="3505200"/>
          </a:xfrm>
          <a:custGeom>
            <a:avLst/>
            <a:gdLst>
              <a:gd name="connsiteX0" fmla="*/ 405157 w 2354458"/>
              <a:gd name="connsiteY0" fmla="*/ 2004482 h 3505200"/>
              <a:gd name="connsiteX1" fmla="*/ 428402 w 2354458"/>
              <a:gd name="connsiteY1" fmla="*/ 2024994 h 3505200"/>
              <a:gd name="connsiteX2" fmla="*/ 1177229 w 2354458"/>
              <a:gd name="connsiteY2" fmla="*/ 2286000 h 3505200"/>
              <a:gd name="connsiteX3" fmla="*/ 1635460 w 2354458"/>
              <a:gd name="connsiteY3" fmla="*/ 2196178 h 3505200"/>
              <a:gd name="connsiteX4" fmla="*/ 1797053 w 2354458"/>
              <a:gd name="connsiteY4" fmla="*/ 2111018 h 3505200"/>
              <a:gd name="connsiteX5" fmla="*/ 1822495 w 2354458"/>
              <a:gd name="connsiteY5" fmla="*/ 2133827 h 3505200"/>
              <a:gd name="connsiteX6" fmla="*/ 2057400 w 2354458"/>
              <a:gd name="connsiteY6" fmla="*/ 2667000 h 3505200"/>
              <a:gd name="connsiteX7" fmla="*/ 1028700 w 2354458"/>
              <a:gd name="connsiteY7" fmla="*/ 3505200 h 3505200"/>
              <a:gd name="connsiteX8" fmla="*/ 0 w 2354458"/>
              <a:gd name="connsiteY8" fmla="*/ 2667000 h 3505200"/>
              <a:gd name="connsiteX9" fmla="*/ 301300 w 2354458"/>
              <a:gd name="connsiteY9" fmla="*/ 2074303 h 3505200"/>
              <a:gd name="connsiteX10" fmla="*/ 1177229 w 2354458"/>
              <a:gd name="connsiteY10" fmla="*/ 0 h 3505200"/>
              <a:gd name="connsiteX11" fmla="*/ 2354458 w 2354458"/>
              <a:gd name="connsiteY11" fmla="*/ 1143000 h 3505200"/>
              <a:gd name="connsiteX12" fmla="*/ 1835429 w 2354458"/>
              <a:gd name="connsiteY12" fmla="*/ 2090794 h 3505200"/>
              <a:gd name="connsiteX13" fmla="*/ 1797053 w 2354458"/>
              <a:gd name="connsiteY13" fmla="*/ 2111018 h 3505200"/>
              <a:gd name="connsiteX14" fmla="*/ 1756101 w 2354458"/>
              <a:gd name="connsiteY14" fmla="*/ 2074303 h 3505200"/>
              <a:gd name="connsiteX15" fmla="*/ 1028700 w 2354458"/>
              <a:gd name="connsiteY15" fmla="*/ 1828800 h 3505200"/>
              <a:gd name="connsiteX16" fmla="*/ 453544 w 2354458"/>
              <a:gd name="connsiteY16" fmla="*/ 1971952 h 3505200"/>
              <a:gd name="connsiteX17" fmla="*/ 405157 w 2354458"/>
              <a:gd name="connsiteY17" fmla="*/ 2004482 h 3505200"/>
              <a:gd name="connsiteX18" fmla="*/ 344803 w 2354458"/>
              <a:gd name="connsiteY18" fmla="*/ 1951223 h 3505200"/>
              <a:gd name="connsiteX19" fmla="*/ 0 w 2354458"/>
              <a:gd name="connsiteY19" fmla="*/ 1143000 h 3505200"/>
              <a:gd name="connsiteX20" fmla="*/ 1177229 w 2354458"/>
              <a:gd name="connsiteY20" fmla="*/ 0 h 35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54458" h="3505200">
                <a:moveTo>
                  <a:pt x="405157" y="2004482"/>
                </a:moveTo>
                <a:lnTo>
                  <a:pt x="428402" y="2024994"/>
                </a:lnTo>
                <a:cubicBezTo>
                  <a:pt x="631897" y="2188050"/>
                  <a:pt x="892782" y="2286000"/>
                  <a:pt x="1177229" y="2286000"/>
                </a:cubicBezTo>
                <a:cubicBezTo>
                  <a:pt x="1339771" y="2286000"/>
                  <a:pt x="1494618" y="2254017"/>
                  <a:pt x="1635460" y="2196178"/>
                </a:cubicBezTo>
                <a:lnTo>
                  <a:pt x="1797053" y="2111018"/>
                </a:lnTo>
                <a:lnTo>
                  <a:pt x="1822495" y="2133827"/>
                </a:lnTo>
                <a:cubicBezTo>
                  <a:pt x="1969245" y="2278718"/>
                  <a:pt x="2057400" y="2464471"/>
                  <a:pt x="2057400" y="2667000"/>
                </a:cubicBezTo>
                <a:cubicBezTo>
                  <a:pt x="2057400" y="3129925"/>
                  <a:pt x="1596835" y="3505200"/>
                  <a:pt x="1028700" y="3505200"/>
                </a:cubicBezTo>
                <a:cubicBezTo>
                  <a:pt x="460565" y="3505200"/>
                  <a:pt x="0" y="3129925"/>
                  <a:pt x="0" y="2667000"/>
                </a:cubicBezTo>
                <a:cubicBezTo>
                  <a:pt x="0" y="2435538"/>
                  <a:pt x="115142" y="2225988"/>
                  <a:pt x="301300" y="2074303"/>
                </a:cubicBezTo>
                <a:close/>
                <a:moveTo>
                  <a:pt x="1177229" y="0"/>
                </a:moveTo>
                <a:cubicBezTo>
                  <a:pt x="1827395" y="0"/>
                  <a:pt x="2354458" y="511739"/>
                  <a:pt x="2354458" y="1143000"/>
                </a:cubicBezTo>
                <a:cubicBezTo>
                  <a:pt x="2354458" y="1537538"/>
                  <a:pt x="2148574" y="1885388"/>
                  <a:pt x="1835429" y="2090794"/>
                </a:cubicBezTo>
                <a:lnTo>
                  <a:pt x="1797053" y="2111018"/>
                </a:lnTo>
                <a:lnTo>
                  <a:pt x="1756101" y="2074303"/>
                </a:lnTo>
                <a:cubicBezTo>
                  <a:pt x="1569943" y="1922619"/>
                  <a:pt x="1312768" y="1828800"/>
                  <a:pt x="1028700" y="1828800"/>
                </a:cubicBezTo>
                <a:cubicBezTo>
                  <a:pt x="815650" y="1828800"/>
                  <a:pt x="617726" y="1881573"/>
                  <a:pt x="453544" y="1971952"/>
                </a:cubicBezTo>
                <a:lnTo>
                  <a:pt x="405157" y="2004482"/>
                </a:lnTo>
                <a:lnTo>
                  <a:pt x="344803" y="1951223"/>
                </a:lnTo>
                <a:cubicBezTo>
                  <a:pt x="131766" y="1744381"/>
                  <a:pt x="0" y="1458631"/>
                  <a:pt x="0" y="1143000"/>
                </a:cubicBezTo>
                <a:cubicBezTo>
                  <a:pt x="0" y="511739"/>
                  <a:pt x="527063" y="0"/>
                  <a:pt x="1177229" y="0"/>
                </a:cubicBezTo>
                <a:close/>
              </a:path>
            </a:pathLst>
          </a:custGeom>
          <a:solidFill>
            <a:srgbClr val="7030A0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629400" y="4143990"/>
            <a:ext cx="2057400" cy="1494810"/>
          </a:xfrm>
          <a:custGeom>
            <a:avLst/>
            <a:gdLst>
              <a:gd name="connsiteX0" fmla="*/ 396368 w 2057400"/>
              <a:gd name="connsiteY0" fmla="*/ 0 h 1494810"/>
              <a:gd name="connsiteX1" fmla="*/ 412918 w 2057400"/>
              <a:gd name="connsiteY1" fmla="*/ 14604 h 1494810"/>
              <a:gd name="connsiteX2" fmla="*/ 1161745 w 2057400"/>
              <a:gd name="connsiteY2" fmla="*/ 275610 h 1494810"/>
              <a:gd name="connsiteX3" fmla="*/ 1619976 w 2057400"/>
              <a:gd name="connsiteY3" fmla="*/ 185788 h 1494810"/>
              <a:gd name="connsiteX4" fmla="*/ 1791321 w 2057400"/>
              <a:gd name="connsiteY4" fmla="*/ 95489 h 1494810"/>
              <a:gd name="connsiteX5" fmla="*/ 1822495 w 2057400"/>
              <a:gd name="connsiteY5" fmla="*/ 123437 h 1494810"/>
              <a:gd name="connsiteX6" fmla="*/ 2057400 w 2057400"/>
              <a:gd name="connsiteY6" fmla="*/ 656610 h 1494810"/>
              <a:gd name="connsiteX7" fmla="*/ 1028700 w 2057400"/>
              <a:gd name="connsiteY7" fmla="*/ 1494810 h 1494810"/>
              <a:gd name="connsiteX8" fmla="*/ 0 w 2057400"/>
              <a:gd name="connsiteY8" fmla="*/ 656610 h 1494810"/>
              <a:gd name="connsiteX9" fmla="*/ 301300 w 2057400"/>
              <a:gd name="connsiteY9" fmla="*/ 63913 h 149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57400" h="1494810">
                <a:moveTo>
                  <a:pt x="396368" y="0"/>
                </a:moveTo>
                <a:lnTo>
                  <a:pt x="412918" y="14604"/>
                </a:lnTo>
                <a:cubicBezTo>
                  <a:pt x="616413" y="177660"/>
                  <a:pt x="877298" y="275610"/>
                  <a:pt x="1161745" y="275610"/>
                </a:cubicBezTo>
                <a:cubicBezTo>
                  <a:pt x="1324287" y="275610"/>
                  <a:pt x="1479134" y="243627"/>
                  <a:pt x="1619976" y="185788"/>
                </a:cubicBezTo>
                <a:lnTo>
                  <a:pt x="1791321" y="95489"/>
                </a:lnTo>
                <a:lnTo>
                  <a:pt x="1822495" y="123437"/>
                </a:lnTo>
                <a:cubicBezTo>
                  <a:pt x="1969245" y="268328"/>
                  <a:pt x="2057400" y="454081"/>
                  <a:pt x="2057400" y="656610"/>
                </a:cubicBezTo>
                <a:cubicBezTo>
                  <a:pt x="2057400" y="1119535"/>
                  <a:pt x="1596835" y="1494810"/>
                  <a:pt x="1028700" y="1494810"/>
                </a:cubicBezTo>
                <a:cubicBezTo>
                  <a:pt x="460565" y="1494810"/>
                  <a:pt x="0" y="1119535"/>
                  <a:pt x="0" y="656610"/>
                </a:cubicBezTo>
                <a:cubicBezTo>
                  <a:pt x="0" y="425148"/>
                  <a:pt x="115142" y="215598"/>
                  <a:pt x="301300" y="63913"/>
                </a:cubicBez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8AE38-383A-48D7-ACCC-3CE1550ED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DNA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AF288-A4E3-4295-82A0-A2F335638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953000"/>
          </a:xfrm>
        </p:spPr>
        <p:txBody>
          <a:bodyPr/>
          <a:lstStyle/>
          <a:p>
            <a:r>
              <a:rPr lang="en-US" dirty="0"/>
              <a:t>DNA </a:t>
            </a:r>
            <a:r>
              <a:rPr lang="en-US" u="sng" dirty="0"/>
              <a:t>D</a:t>
            </a:r>
            <a:r>
              <a:rPr lang="en-US" dirty="0"/>
              <a:t>eoxyribo</a:t>
            </a:r>
            <a:r>
              <a:rPr lang="en-US" u="sng" dirty="0"/>
              <a:t>n</a:t>
            </a:r>
            <a:r>
              <a:rPr lang="en-US" dirty="0"/>
              <a:t>ucleic </a:t>
            </a:r>
            <a:r>
              <a:rPr lang="en-US" u="sng" dirty="0"/>
              <a:t>a</a:t>
            </a:r>
            <a:r>
              <a:rPr lang="en-US" dirty="0"/>
              <a:t>cid </a:t>
            </a:r>
          </a:p>
          <a:p>
            <a:pPr lvl="1"/>
            <a:r>
              <a:rPr lang="en-US" dirty="0"/>
              <a:t>"The polymer carries genetic instructions for the development, functioning, growth and reproduction of all known organisms and many viruses. "</a:t>
            </a:r>
          </a:p>
          <a:p>
            <a:r>
              <a:rPr lang="en-US" dirty="0"/>
              <a:t>Part of the building blocks of DNA are 4 nitrogen containing nucleobases</a:t>
            </a:r>
          </a:p>
          <a:p>
            <a:pPr lvl="1"/>
            <a:r>
              <a:rPr lang="en-US" dirty="0"/>
              <a:t> cytosine [C], guanine [G], adenine [A] </a:t>
            </a:r>
            <a:br>
              <a:rPr lang="en-US" dirty="0"/>
            </a:br>
            <a:r>
              <a:rPr lang="en-US" dirty="0"/>
              <a:t>or thymine [T]</a:t>
            </a:r>
          </a:p>
        </p:txBody>
      </p:sp>
    </p:spTree>
    <p:extLst>
      <p:ext uri="{BB962C8B-B14F-4D97-AF65-F5344CB8AC3E}">
        <p14:creationId xmlns:p14="http://schemas.microsoft.com/office/powerpoint/2010/main" val="3725910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Subsets and Supersets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/>
              <a:t>Set A is subset of set B if all the elements in set A are included in set B</a:t>
            </a:r>
          </a:p>
          <a:p>
            <a:pPr>
              <a:buFontTx/>
              <a:buChar char="•"/>
            </a:pPr>
            <a:r>
              <a:rPr lang="en-US" altLang="en-US"/>
              <a:t>To determine whether set A is subset of set B</a:t>
            </a:r>
          </a:p>
          <a:p>
            <a:pPr lvl="1"/>
            <a:r>
              <a:rPr lang="en-US" altLang="en-US"/>
              <a:t>Use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issubset</a:t>
            </a:r>
            <a:r>
              <a:rPr lang="en-US" altLang="en-US"/>
              <a:t> method </a:t>
            </a:r>
          </a:p>
          <a:p>
            <a:pPr lvl="2">
              <a:buFontTx/>
              <a:buChar char="•"/>
            </a:pPr>
            <a:r>
              <a:rPr lang="en-US" altLang="en-US"/>
              <a:t>Format: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setA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.issubset(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setB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altLang="en-US"/>
              <a:t>Use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altLang="en-US"/>
              <a:t> operator </a:t>
            </a:r>
          </a:p>
          <a:p>
            <a:pPr lvl="2">
              <a:buFontTx/>
              <a:buChar char="•"/>
            </a:pPr>
            <a:r>
              <a:rPr lang="en-US" altLang="en-US"/>
              <a:t>Format: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setA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setB</a:t>
            </a:r>
          </a:p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Subsets and Supersets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/>
              <a:t>Set A is superset of set B if it contains all the elements of set B</a:t>
            </a:r>
          </a:p>
          <a:p>
            <a:pPr>
              <a:buFontTx/>
              <a:buChar char="•"/>
            </a:pPr>
            <a:r>
              <a:rPr lang="en-US" altLang="en-US"/>
              <a:t>To determine whether set A is superset of set B</a:t>
            </a:r>
          </a:p>
          <a:p>
            <a:pPr lvl="1"/>
            <a:r>
              <a:rPr lang="en-US" altLang="en-US"/>
              <a:t>Use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issuperset</a:t>
            </a:r>
            <a:r>
              <a:rPr lang="en-US" altLang="en-US"/>
              <a:t> method</a:t>
            </a:r>
          </a:p>
          <a:p>
            <a:pPr lvl="2">
              <a:buFontTx/>
              <a:buChar char="•"/>
            </a:pPr>
            <a:r>
              <a:rPr lang="en-US" altLang="en-US"/>
              <a:t>Format: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setA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.issuperset(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setB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altLang="en-US"/>
              <a:t>Use the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&gt;=</a:t>
            </a:r>
            <a:r>
              <a:rPr lang="en-US" altLang="en-US"/>
              <a:t> operator </a:t>
            </a:r>
          </a:p>
          <a:p>
            <a:pPr lvl="2">
              <a:buFontTx/>
              <a:buChar char="•"/>
            </a:pPr>
            <a:r>
              <a:rPr lang="en-US" altLang="en-US"/>
              <a:t>Format: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setA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altLang="en-US" i="1">
                <a:latin typeface="Courier New" panose="02070309020205020404" pitchFamily="49" charset="0"/>
                <a:cs typeface="Courier New" panose="02070309020205020404" pitchFamily="49" charset="0"/>
              </a:rPr>
              <a:t>setB</a:t>
            </a:r>
          </a:p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Serializing Objects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>
                <a:cs typeface="Courier New" panose="02070309020205020404" pitchFamily="49" charset="0"/>
              </a:rPr>
              <a:t>Serialize an object</a:t>
            </a:r>
            <a:r>
              <a:rPr lang="en-US" altLang="en-US">
                <a:cs typeface="Courier New" panose="02070309020205020404" pitchFamily="49" charset="0"/>
              </a:rPr>
              <a:t>: convert the object to a stream of bytes that can easily be stored in a file </a:t>
            </a:r>
          </a:p>
          <a:p>
            <a:pPr eaLnBrk="1" hangingPunct="1">
              <a:buFontTx/>
              <a:buChar char="•"/>
            </a:pPr>
            <a:r>
              <a:rPr lang="en-US" altLang="en-US" u="sng">
                <a:cs typeface="Courier New" panose="02070309020205020404" pitchFamily="49" charset="0"/>
              </a:rPr>
              <a:t>Pickling</a:t>
            </a:r>
            <a:r>
              <a:rPr lang="en-US" altLang="en-US">
                <a:cs typeface="Courier New" panose="02070309020205020404" pitchFamily="49" charset="0"/>
              </a:rPr>
              <a:t>: serializing an object</a:t>
            </a:r>
          </a:p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Serializing Objects (cont’d.)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To pickle an object: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Import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US" altLang="en-US" dirty="0">
                <a:cs typeface="Courier New" panose="02070309020205020404" pitchFamily="49" charset="0"/>
              </a:rPr>
              <a:t> module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Open a file for binary writing, '</a:t>
            </a:r>
            <a:r>
              <a:rPr lang="en-US" altLang="en-US" dirty="0" err="1">
                <a:cs typeface="Courier New" panose="02070309020205020404" pitchFamily="49" charset="0"/>
              </a:rPr>
              <a:t>wb</a:t>
            </a:r>
            <a:r>
              <a:rPr lang="en-US" altLang="en-US" dirty="0">
                <a:cs typeface="Courier New" panose="02070309020205020404" pitchFamily="49" charset="0"/>
              </a:rPr>
              <a:t>' option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Call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US" altLang="en-US" dirty="0">
                <a:cs typeface="Courier New" panose="02070309020205020404" pitchFamily="49" charset="0"/>
              </a:rPr>
              <a:t> function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pickle.dump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Close the file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You can pickle multiple objects to one file prior to closing the file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Serializing Objects (cont’d.)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 u="sng" dirty="0" err="1">
                <a:cs typeface="Courier New" panose="02070309020205020404" pitchFamily="49" charset="0"/>
              </a:rPr>
              <a:t>Unpickling</a:t>
            </a:r>
            <a:r>
              <a:rPr lang="en-US" altLang="en-US" dirty="0">
                <a:cs typeface="Courier New" panose="02070309020205020404" pitchFamily="49" charset="0"/>
              </a:rPr>
              <a:t>: retrieving pickled object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To </a:t>
            </a:r>
            <a:r>
              <a:rPr lang="en-US" altLang="en-US" dirty="0" err="1">
                <a:cs typeface="Courier New" panose="02070309020205020404" pitchFamily="49" charset="0"/>
              </a:rPr>
              <a:t>unpickle</a:t>
            </a:r>
            <a:r>
              <a:rPr lang="en-US" altLang="en-US" dirty="0">
                <a:cs typeface="Courier New" panose="02070309020205020404" pitchFamily="49" charset="0"/>
              </a:rPr>
              <a:t> an object: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Import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pickle</a:t>
            </a:r>
            <a:r>
              <a:rPr lang="en-US" altLang="en-US" dirty="0">
                <a:cs typeface="Courier New" panose="02070309020205020404" pitchFamily="49" charset="0"/>
              </a:rPr>
              <a:t> module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Open a file for binary writing, '</a:t>
            </a:r>
            <a:r>
              <a:rPr lang="en-US" altLang="en-US" dirty="0" err="1">
                <a:cs typeface="Courier New" panose="02070309020205020404" pitchFamily="49" charset="0"/>
              </a:rPr>
              <a:t>rb</a:t>
            </a:r>
            <a:r>
              <a:rPr lang="en-US" altLang="en-US" dirty="0">
                <a:cs typeface="Courier New" panose="02070309020205020404" pitchFamily="49" charset="0"/>
              </a:rPr>
              <a:t>'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Call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>
                <a:cs typeface="Courier New" panose="02070309020205020404" pitchFamily="49" charset="0"/>
              </a:rPr>
              <a:t>function</a:t>
            </a:r>
          </a:p>
          <a:p>
            <a:pPr lvl="2"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Format: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pickle.load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Close the file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You can </a:t>
            </a:r>
            <a:r>
              <a:rPr lang="en-US" altLang="en-US" dirty="0" err="1">
                <a:cs typeface="Courier New" panose="02070309020205020404" pitchFamily="49" charset="0"/>
              </a:rPr>
              <a:t>unpickle</a:t>
            </a:r>
            <a:r>
              <a:rPr lang="en-US" altLang="en-US" dirty="0">
                <a:cs typeface="Courier New" panose="02070309020205020404" pitchFamily="49" charset="0"/>
              </a:rPr>
              <a:t> multiple objects from the file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B2C33-6AE9-4068-A3A0-D39646A1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DNA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28DDB-C0D8-4BC8-BA79-004504A27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Massive amounts of work to catalog and decode DNA in organisms has been done.</a:t>
            </a:r>
          </a:p>
          <a:p>
            <a:r>
              <a:rPr lang="en-US" sz="2400" dirty="0">
                <a:hlinkClick r:id="rId2"/>
              </a:rPr>
              <a:t>https://www.kaggle.com/datasets/nageshsingh/dna-sequence-dataset?select=dog.txt</a:t>
            </a:r>
            <a:endParaRPr lang="en-US" sz="2400" dirty="0"/>
          </a:p>
          <a:p>
            <a:r>
              <a:rPr lang="en-US" sz="2400" dirty="0"/>
              <a:t>ATGCCACAGCTAGATACATCCACCTGATTTATTATAATCTTTTCAATATTTCTCACCCTCTTCATCCTATTTCAACTAAAAATTTCAAATCACTACTACCCAGAAAACCCGATAACCAAATCTGCTAAAATTGCTGGTCAACATAATCCTTGAGAAAACAAATGAACGAAAATCTATTCGCTTCTTTCGCTGCCCCCTCAATAA</a:t>
            </a:r>
          </a:p>
        </p:txBody>
      </p:sp>
    </p:spTree>
    <p:extLst>
      <p:ext uri="{BB962C8B-B14F-4D97-AF65-F5344CB8AC3E}">
        <p14:creationId xmlns:p14="http://schemas.microsoft.com/office/powerpoint/2010/main" val="261111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4E869-F057-41CC-9BE9-098A0E2BC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DNA 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3361B-56B6-415E-B02C-C21268AE9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that given a string that represents a portion of DNA returns the frequency of the four nucleobases</a:t>
            </a:r>
          </a:p>
          <a:p>
            <a:r>
              <a:rPr lang="en-US" dirty="0"/>
              <a:t>cytosine [C], guanine [G], adenine [A] or thymine [T]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0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altLang="en-US"/>
              <a:t>Dictionaries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220200" cy="57150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u="sng" dirty="0"/>
              <a:t>Dictionary</a:t>
            </a:r>
            <a:r>
              <a:rPr lang="en-US" altLang="en-US" dirty="0"/>
              <a:t>: data structure that stores a collection of </a:t>
            </a:r>
            <a:r>
              <a:rPr lang="en-US" altLang="en-US" i="1" dirty="0"/>
              <a:t>key-value pairs</a:t>
            </a:r>
          </a:p>
          <a:p>
            <a:pPr lvl="1"/>
            <a:r>
              <a:rPr lang="en-US" altLang="en-US" dirty="0"/>
              <a:t>Each element consists of a </a:t>
            </a:r>
            <a:r>
              <a:rPr lang="en-US" altLang="en-US" i="1" dirty="0"/>
              <a:t>key</a:t>
            </a:r>
            <a:r>
              <a:rPr lang="en-US" altLang="en-US" dirty="0"/>
              <a:t> and a </a:t>
            </a:r>
            <a:r>
              <a:rPr lang="en-US" altLang="en-US" i="1" dirty="0"/>
              <a:t>value</a:t>
            </a:r>
          </a:p>
          <a:p>
            <a:pPr lvl="2">
              <a:buFontTx/>
              <a:buChar char="•"/>
            </a:pPr>
            <a:r>
              <a:rPr lang="en-US" altLang="en-US" dirty="0"/>
              <a:t>Often referred to as </a:t>
            </a:r>
            <a:r>
              <a:rPr lang="en-US" altLang="en-US" i="1" dirty="0"/>
              <a:t>mapping</a:t>
            </a:r>
            <a:r>
              <a:rPr lang="en-US" altLang="en-US" dirty="0"/>
              <a:t> of key to value</a:t>
            </a:r>
          </a:p>
          <a:p>
            <a:pPr lvl="2">
              <a:buFontTx/>
              <a:buChar char="•"/>
            </a:pPr>
            <a:r>
              <a:rPr lang="en-US" altLang="en-US" dirty="0"/>
              <a:t>Key must be an immutable object</a:t>
            </a:r>
          </a:p>
          <a:p>
            <a:pPr lvl="2">
              <a:buFontTx/>
              <a:buChar char="•"/>
            </a:pPr>
            <a:r>
              <a:rPr lang="en-US" altLang="en-US" dirty="0"/>
              <a:t>A real world dictionary, the words are the keys and the definitions are the values</a:t>
            </a:r>
          </a:p>
          <a:p>
            <a:pPr lvl="2">
              <a:buFontTx/>
              <a:buChar char="•"/>
            </a:pPr>
            <a:r>
              <a:rPr lang="en-US" altLang="en-US" dirty="0"/>
              <a:t>Given the word you can find the value </a:t>
            </a:r>
            <a:r>
              <a:rPr lang="en-US" altLang="en-US" b="1" i="1" dirty="0"/>
              <a:t>quickly</a:t>
            </a:r>
          </a:p>
          <a:p>
            <a:pPr lvl="1"/>
            <a:r>
              <a:rPr lang="en-US" altLang="en-US" dirty="0"/>
              <a:t>To retrieve a specific value, use the key associated with it</a:t>
            </a:r>
          </a:p>
          <a:p>
            <a:pPr lvl="1"/>
            <a:r>
              <a:rPr lang="en-US" altLang="en-US" dirty="0"/>
              <a:t>Format for creating a dictionary with given values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/>
              <a:t>	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key1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val1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key2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val2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/>
              <a:t>Visualization of Dictionary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410200"/>
            <a:ext cx="8229600" cy="838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https://docs.swift.org/swift-book/LanguageGuide/CollectionTypes.html</a:t>
            </a:r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71993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76200" y="-152400"/>
            <a:ext cx="9144000" cy="1143000"/>
          </a:xfrm>
        </p:spPr>
        <p:txBody>
          <a:bodyPr/>
          <a:lstStyle/>
          <a:p>
            <a:r>
              <a:rPr lang="en-US" altLang="en-US" sz="4000"/>
              <a:t>Retrieving a Value from a Dictionary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14300" y="1143000"/>
            <a:ext cx="8991600" cy="452596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800" dirty="0">
                <a:cs typeface="Courier New" panose="02070309020205020404" pitchFamily="49" charset="0"/>
              </a:rPr>
              <a:t>Prior to Python 3.7 the keys in a dictionary are in no discernible order from the client's perspective</a:t>
            </a:r>
          </a:p>
          <a:p>
            <a:pPr>
              <a:buFontTx/>
              <a:buChar char="•"/>
            </a:pPr>
            <a:r>
              <a:rPr lang="en-US" altLang="en-US" sz="2800" dirty="0">
                <a:cs typeface="Courier New" panose="02070309020205020404" pitchFamily="49" charset="0"/>
              </a:rPr>
              <a:t>Python 3.7 and later, dictionaries maintain keys in </a:t>
            </a:r>
            <a:r>
              <a:rPr lang="en-US" altLang="en-US" sz="2800" i="1" dirty="0">
                <a:cs typeface="Courier New" panose="02070309020205020404" pitchFamily="49" charset="0"/>
              </a:rPr>
              <a:t>insertion order</a:t>
            </a:r>
          </a:p>
          <a:p>
            <a:pPr>
              <a:buFontTx/>
              <a:buChar char="•"/>
            </a:pPr>
            <a:r>
              <a:rPr lang="en-US" altLang="en-US" sz="2800" dirty="0">
                <a:cs typeface="Courier New" panose="02070309020205020404" pitchFamily="49" charset="0"/>
              </a:rPr>
              <a:t>General format for retrieving value from dictionary: </a:t>
            </a:r>
            <a:r>
              <a:rPr lang="en-US" alt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altLang="en-US" sz="2400" dirty="0">
                <a:cs typeface="Courier New" panose="02070309020205020404" pitchFamily="49" charset="0"/>
              </a:rPr>
              <a:t>If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sz="2400" dirty="0">
                <a:cs typeface="Courier New" panose="02070309020205020404" pitchFamily="49" charset="0"/>
              </a:rPr>
              <a:t> in the dictionary, associated value is returned, otherwise,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KeyError</a:t>
            </a:r>
            <a:r>
              <a:rPr lang="en-US" altLang="en-US" sz="2400" dirty="0">
                <a:cs typeface="Courier New" panose="02070309020205020404" pitchFamily="49" charset="0"/>
              </a:rPr>
              <a:t> exception is raised</a:t>
            </a:r>
          </a:p>
          <a:p>
            <a:pPr>
              <a:buFontTx/>
              <a:buChar char="•"/>
            </a:pPr>
            <a:r>
              <a:rPr lang="en-US" altLang="en-US" sz="2800" dirty="0">
                <a:cs typeface="Courier New" panose="02070309020205020404" pitchFamily="49" charset="0"/>
              </a:rPr>
              <a:t>Test whether a key is in a dictionary using the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en-US" sz="2800" dirty="0">
                <a:cs typeface="Courier New" panose="02070309020205020404" pitchFamily="49" charset="0"/>
              </a:rPr>
              <a:t> and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not in </a:t>
            </a:r>
            <a:r>
              <a:rPr lang="en-US" altLang="en-US" sz="2800" dirty="0">
                <a:cs typeface="Courier New" panose="02070309020205020404" pitchFamily="49" charset="0"/>
              </a:rPr>
              <a:t>operators</a:t>
            </a:r>
          </a:p>
          <a:p>
            <a:pPr lvl="1"/>
            <a:r>
              <a:rPr lang="en-US" altLang="en-US" sz="2400" dirty="0">
                <a:cs typeface="Courier New" panose="02070309020205020404" pitchFamily="49" charset="0"/>
              </a:rPr>
              <a:t>Helps prevent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KeyError</a:t>
            </a:r>
            <a:r>
              <a:rPr lang="en-US" altLang="en-US" sz="2400" dirty="0">
                <a:cs typeface="Courier New" panose="02070309020205020404" pitchFamily="49" charset="0"/>
              </a:rPr>
              <a:t> exceptions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Adding Elements to an Existing Dictionary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Dictionaries are mutable objects</a:t>
            </a:r>
          </a:p>
          <a:p>
            <a:pPr>
              <a:buFontTx/>
              <a:buChar char="•"/>
            </a:pPr>
            <a:r>
              <a:rPr lang="en-US" altLang="en-US" dirty="0"/>
              <a:t>To add a new key-value pair: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dictionary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</a:p>
          <a:p>
            <a:pPr lvl="1"/>
            <a:r>
              <a:rPr lang="en-US" altLang="en-US" dirty="0"/>
              <a:t>If key exists in the dictionary, the value associated with it will be changed</a:t>
            </a:r>
          </a:p>
          <a:p>
            <a:pPr lvl="1"/>
            <a:r>
              <a:rPr lang="en-US" altLang="en-US" dirty="0"/>
              <a:t>if the key doesn't exist this adds the </a:t>
            </a:r>
            <a:r>
              <a:rPr lang="en-US" altLang="en-US" i="1" dirty="0"/>
              <a:t>key-value</a:t>
            </a:r>
            <a:r>
              <a:rPr lang="en-US" altLang="en-US" dirty="0"/>
              <a:t> pair to the dictionary</a:t>
            </a:r>
          </a:p>
          <a:p>
            <a:pPr>
              <a:buFontTx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007DC4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7DC4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5902</TotalTime>
  <Words>1822</Words>
  <Application>Microsoft Office PowerPoint</Application>
  <PresentationFormat>On-screen Show (4:3)</PresentationFormat>
  <Paragraphs>214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Century Gothic</vt:lpstr>
      <vt:lpstr>Courier New</vt:lpstr>
      <vt:lpstr>Tw Cen MT</vt:lpstr>
      <vt:lpstr>ヒラギノ角ゴ Pro W3</vt:lpstr>
      <vt:lpstr>Default Design</vt:lpstr>
      <vt:lpstr>PowerPoint Presentation</vt:lpstr>
      <vt:lpstr>Topics</vt:lpstr>
      <vt:lpstr>DNA Count</vt:lpstr>
      <vt:lpstr>DNA Data</vt:lpstr>
      <vt:lpstr>DNA Counts</vt:lpstr>
      <vt:lpstr>Dictionaries</vt:lpstr>
      <vt:lpstr>Visualization of Dictionary</vt:lpstr>
      <vt:lpstr>Retrieving a Value from a Dictionary</vt:lpstr>
      <vt:lpstr>Adding Elements to an Existing Dictionary</vt:lpstr>
      <vt:lpstr>Deleting Elements From an Existing Dictionary</vt:lpstr>
      <vt:lpstr>Getting the Number of Elements and Mixing Data Types</vt:lpstr>
      <vt:lpstr>Creating an Empty Dictionary and Using for Loop to Iterate Over a Dictionary</vt:lpstr>
      <vt:lpstr>Some Dictionary Methods</vt:lpstr>
      <vt:lpstr>Some Dictionary Methods (cont’d.) </vt:lpstr>
      <vt:lpstr>Some Dictionary Methods (cont’d.) </vt:lpstr>
      <vt:lpstr>Some Dictionary Methods (cont’d.) </vt:lpstr>
      <vt:lpstr>Some Dictionary Methods (cont’d.) </vt:lpstr>
      <vt:lpstr>Dictionary Example</vt:lpstr>
      <vt:lpstr>Sets</vt:lpstr>
      <vt:lpstr>Creating a Set</vt:lpstr>
      <vt:lpstr>Creating Data Types</vt:lpstr>
      <vt:lpstr>Sets are Unordered</vt:lpstr>
      <vt:lpstr>Getting the Number of and Adding Elements</vt:lpstr>
      <vt:lpstr>Deleting Elements From a Set</vt:lpstr>
      <vt:lpstr>Using the for Loop, in, and not in Operators With a Set</vt:lpstr>
      <vt:lpstr>Finding the Union of Sets</vt:lpstr>
      <vt:lpstr>Finding the Intersection of Sets</vt:lpstr>
      <vt:lpstr>Finding the Difference of Sets</vt:lpstr>
      <vt:lpstr>Finding the Symmetric Difference of Sets</vt:lpstr>
      <vt:lpstr>Finding Subsets and Supersets</vt:lpstr>
      <vt:lpstr>Finding Subsets and Supersets (cont’d.)</vt:lpstr>
      <vt:lpstr>Serializing Objects</vt:lpstr>
      <vt:lpstr>Serializing Objects (cont’d.)</vt:lpstr>
      <vt:lpstr>Serializing Objects (cont’d.)</vt:lpstr>
    </vt:vector>
  </TitlesOfParts>
  <Company>PEARSON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Chelsea Bell</dc:creator>
  <cp:lastModifiedBy>Scott, Michael D</cp:lastModifiedBy>
  <cp:revision>137</cp:revision>
  <dcterms:created xsi:type="dcterms:W3CDTF">2011-02-21T19:15:53Z</dcterms:created>
  <dcterms:modified xsi:type="dcterms:W3CDTF">2024-05-30T17:30:38Z</dcterms:modified>
</cp:coreProperties>
</file>