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6"/>
  </p:handoutMasterIdLst>
  <p:sldIdLst>
    <p:sldId id="256" r:id="rId2"/>
    <p:sldId id="286" r:id="rId3"/>
    <p:sldId id="287" r:id="rId4"/>
    <p:sldId id="316" r:id="rId5"/>
    <p:sldId id="315" r:id="rId6"/>
    <p:sldId id="318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30" r:id="rId15"/>
    <p:sldId id="320" r:id="rId16"/>
    <p:sldId id="321" r:id="rId17"/>
    <p:sldId id="319" r:id="rId18"/>
    <p:sldId id="296" r:id="rId19"/>
    <p:sldId id="297" r:id="rId20"/>
    <p:sldId id="298" r:id="rId21"/>
    <p:sldId id="299" r:id="rId22"/>
    <p:sldId id="300" r:id="rId23"/>
    <p:sldId id="322" r:id="rId24"/>
    <p:sldId id="323" r:id="rId25"/>
    <p:sldId id="324" r:id="rId26"/>
    <p:sldId id="325" r:id="rId27"/>
    <p:sldId id="301" r:id="rId28"/>
    <p:sldId id="302" r:id="rId29"/>
    <p:sldId id="303" r:id="rId30"/>
    <p:sldId id="304" r:id="rId31"/>
    <p:sldId id="305" r:id="rId32"/>
    <p:sldId id="306" r:id="rId33"/>
    <p:sldId id="326" r:id="rId34"/>
    <p:sldId id="327" r:id="rId35"/>
    <p:sldId id="328" r:id="rId36"/>
    <p:sldId id="329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285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4"/>
    <a:srgbClr val="FFCC00"/>
    <a:srgbClr val="FFF7D5"/>
    <a:srgbClr val="FEF7C2"/>
    <a:srgbClr val="EDE1EF"/>
    <a:srgbClr val="E7E2EE"/>
    <a:srgbClr val="270A70"/>
    <a:srgbClr val="300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86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285B31-44B6-460A-A757-821E608A0C73}" type="datetimeFigureOut">
              <a:rPr lang="en-US"/>
              <a:pPr>
                <a:defRPr/>
              </a:pPr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2646777-7CB9-4B46-ACB9-C915ECC46F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 userDrawn="1"/>
        </p:nvSpPr>
        <p:spPr bwMode="auto">
          <a:xfrm>
            <a:off x="304800" y="190500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7DC4"/>
                </a:solidFill>
                <a:latin typeface="Tw Cen MT" pitchFamily="34" charset="0"/>
              </a:rPr>
              <a:t>C H A P T E R  10</a:t>
            </a:r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304800" y="2514600"/>
            <a:ext cx="3048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latin typeface="Tw Cen MT" pitchFamily="34" charset="0"/>
              </a:rPr>
              <a:t>Classes and Object-Oriented Programming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0975"/>
            <a:ext cx="4808538" cy="59928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3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6E538-4E1B-4FC3-9515-2722C2308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83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75F7D-9BC9-4CED-AD2A-6E7AD1968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54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/>
            </a:lvl1pPr>
            <a:lvl2pPr marL="742950" indent="-285750">
              <a:buClrTx/>
              <a:buFont typeface="Arial" panose="020B0604020202020204" pitchFamily="34" charset="0"/>
              <a:buChar char="•"/>
              <a:defRPr/>
            </a:lvl2pPr>
            <a:lvl3pPr marL="1143000" indent="-228600">
              <a:buClrTx/>
              <a:buFont typeface="Arial" panose="020B0604020202020204" pitchFamily="34" charset="0"/>
              <a:buChar char="•"/>
              <a:defRPr/>
            </a:lvl3pPr>
            <a:lvl4pPr marL="1600200" indent="-228600">
              <a:buClrTx/>
              <a:buFont typeface="Arial" panose="020B0604020202020204" pitchFamily="34" charset="0"/>
              <a:buChar char="•"/>
              <a:defRPr/>
            </a:lvl4pPr>
            <a:lvl5pPr marL="2057400" indent="-228600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536CD-4DA2-425E-8B47-79ECBC978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37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75C93-CA74-4945-B0B1-8540E7E45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30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42458-0520-48D7-AC14-72EA522EA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15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9877B-72E7-43E1-AA37-8920503F0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78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63B7C-4C32-4899-B0B9-384CC1072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72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C63C-5E45-4301-BBC9-BFA6537E7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32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53FC1-1F14-4DC8-81AD-A8888FFAA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44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11D40-6A74-4CAF-93D4-62E140C56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28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3"/>
          <p:cNvSpPr>
            <a:spLocks noChangeArrowheads="1"/>
          </p:cNvSpPr>
          <p:nvPr userDrawn="1"/>
        </p:nvSpPr>
        <p:spPr bwMode="auto">
          <a:xfrm>
            <a:off x="1600200" y="6461125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dirty="0">
                <a:latin typeface="Century Gothic" pitchFamily="34" charset="0"/>
                <a:ea typeface="ヒラギノ角ゴ Pro W3" pitchFamily="1" charset="-128"/>
              </a:rPr>
              <a:t>Copyright © 2015 Pearson Education, Inc. 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DCF1181-1CE6-450D-934B-9150C2C70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6400800"/>
            <a:ext cx="142081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DC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DC4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DC4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DC4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DC4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70A70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70A70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70A70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70A7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211BB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211BB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211BB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211BB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eps.python.org/pep-0008/#class-nam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2D19CD-FA38-4CE5-8309-260BCC826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r="10832" b="1915"/>
          <a:stretch/>
        </p:blipFill>
        <p:spPr>
          <a:xfrm>
            <a:off x="3962400" y="152400"/>
            <a:ext cx="4937763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Everyday Example of an Object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u="sng" dirty="0">
                <a:cs typeface="Courier New" panose="02070309020205020404" pitchFamily="49" charset="0"/>
              </a:rPr>
              <a:t>Data attributes</a:t>
            </a:r>
            <a:r>
              <a:rPr lang="en-US" altLang="en-US" dirty="0">
                <a:cs typeface="Courier New" panose="02070309020205020404" pitchFamily="49" charset="0"/>
              </a:rPr>
              <a:t>: define the state of an object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Example: clock object would have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second</a:t>
            </a:r>
            <a:r>
              <a:rPr lang="en-US" altLang="en-US" dirty="0">
                <a:cs typeface="Courier New" panose="02070309020205020404" pitchFamily="49" charset="0"/>
              </a:rPr>
              <a:t>,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minute</a:t>
            </a:r>
            <a:r>
              <a:rPr lang="en-US" altLang="en-US" dirty="0">
                <a:cs typeface="Courier New" panose="02070309020205020404" pitchFamily="49" charset="0"/>
              </a:rPr>
              <a:t>, and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hour</a:t>
            </a:r>
            <a:r>
              <a:rPr lang="en-US" altLang="en-US" dirty="0">
                <a:cs typeface="Courier New" panose="02070309020205020404" pitchFamily="49" charset="0"/>
              </a:rPr>
              <a:t> data attributes</a:t>
            </a:r>
          </a:p>
          <a:p>
            <a:pPr>
              <a:buFontTx/>
              <a:buChar char="•"/>
            </a:pPr>
            <a:r>
              <a:rPr lang="en-US" altLang="en-US" u="sng" dirty="0">
                <a:cs typeface="Courier New" panose="02070309020205020404" pitchFamily="49" charset="0"/>
              </a:rPr>
              <a:t>Public methods</a:t>
            </a:r>
            <a:r>
              <a:rPr lang="en-US" altLang="en-US" dirty="0">
                <a:cs typeface="Courier New" panose="02070309020205020404" pitchFamily="49" charset="0"/>
              </a:rPr>
              <a:t>: allow external code to manipulate the object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Example: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set_time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set_alarm_time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Char char="•"/>
            </a:pPr>
            <a:r>
              <a:rPr lang="en-US" altLang="en-US" u="sng" dirty="0">
                <a:cs typeface="Courier New" panose="02070309020205020404" pitchFamily="49" charset="0"/>
              </a:rPr>
              <a:t>Private methods</a:t>
            </a:r>
            <a:r>
              <a:rPr lang="en-US" altLang="en-US" dirty="0">
                <a:cs typeface="Courier New" panose="02070309020205020404" pitchFamily="49" charset="0"/>
              </a:rPr>
              <a:t>: used for object’s inner workings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dirty="0"/>
              <a:t>Classes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u="sng" dirty="0"/>
              <a:t>Class</a:t>
            </a:r>
            <a:r>
              <a:rPr lang="en-US" altLang="en-US" dirty="0"/>
              <a:t>: code that specifies the data attributes and methods of a particular type of object</a:t>
            </a:r>
          </a:p>
          <a:p>
            <a:pPr lvl="1"/>
            <a:r>
              <a:rPr lang="en-US" altLang="en-US" dirty="0"/>
              <a:t>Similar to a blueprint of a house or a cookie cutter</a:t>
            </a:r>
          </a:p>
          <a:p>
            <a:pPr>
              <a:buFontTx/>
              <a:buChar char="•"/>
            </a:pPr>
            <a:r>
              <a:rPr lang="en-US" altLang="en-US" u="sng" dirty="0"/>
              <a:t>Instance</a:t>
            </a:r>
            <a:r>
              <a:rPr lang="en-US" altLang="en-US" dirty="0"/>
              <a:t>: an object created from a class</a:t>
            </a:r>
          </a:p>
          <a:p>
            <a:pPr lvl="1"/>
            <a:r>
              <a:rPr lang="en-US" altLang="en-US" dirty="0"/>
              <a:t>Similar to a specific house built according to the blueprint or a specific cookie</a:t>
            </a:r>
          </a:p>
          <a:p>
            <a:pPr lvl="1"/>
            <a:r>
              <a:rPr lang="en-US" altLang="en-US" dirty="0"/>
              <a:t>There can be many instances of one class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Classes</a:t>
            </a: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t="-1755" r="17552" b="1718"/>
          <a:stretch/>
        </p:blipFill>
        <p:spPr>
          <a:xfrm>
            <a:off x="1143000" y="1447800"/>
            <a:ext cx="7086600" cy="538581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Classes</a:t>
            </a: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r="22222" b="5947"/>
          <a:stretch/>
        </p:blipFill>
        <p:spPr>
          <a:xfrm>
            <a:off x="1066800" y="1371600"/>
            <a:ext cx="7315200" cy="543180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990600"/>
            <a:ext cx="38862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Class Definition for Playing cards</a:t>
            </a:r>
          </a:p>
          <a:p>
            <a:r>
              <a:rPr lang="en-US" dirty="0"/>
              <a:t>Playing cards have:</a:t>
            </a:r>
            <a:br>
              <a:rPr lang="en-US" dirty="0"/>
            </a:br>
            <a:r>
              <a:rPr lang="en-US" dirty="0"/>
              <a:t>A Rank</a:t>
            </a:r>
          </a:p>
          <a:p>
            <a:r>
              <a:rPr lang="en-US" dirty="0"/>
              <a:t>A Suit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76600"/>
            <a:ext cx="5676900" cy="355469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990600" y="2312768"/>
            <a:ext cx="914400" cy="81834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752600" y="2312768"/>
            <a:ext cx="472277" cy="81834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362200" y="2286000"/>
            <a:ext cx="228600" cy="9144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834477" y="2305229"/>
            <a:ext cx="304800" cy="93327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238500" y="2332327"/>
            <a:ext cx="495300" cy="86807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038600" y="2283225"/>
            <a:ext cx="609600" cy="76477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800600" y="2332327"/>
            <a:ext cx="609600" cy="79878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086100" y="2360443"/>
            <a:ext cx="304800" cy="93327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297386" y="1468785"/>
            <a:ext cx="292419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Define a </a:t>
            </a:r>
            <a:br>
              <a:rPr lang="en-US" sz="2800" dirty="0"/>
            </a:br>
            <a:r>
              <a:rPr lang="en-US" sz="2800" dirty="0" err="1"/>
              <a:t>PlayingCard</a:t>
            </a:r>
            <a:br>
              <a:rPr lang="en-US" sz="2800" dirty="0"/>
            </a:br>
            <a:r>
              <a:rPr lang="en-US" sz="2800" dirty="0"/>
              <a:t>class and then </a:t>
            </a:r>
            <a:br>
              <a:rPr lang="en-US" sz="2800" dirty="0"/>
            </a:br>
            <a:r>
              <a:rPr lang="en-US" sz="2800" dirty="0"/>
              <a:t>create objects of </a:t>
            </a:r>
          </a:p>
          <a:p>
            <a:r>
              <a:rPr lang="en-US" sz="2800" dirty="0"/>
              <a:t>type </a:t>
            </a:r>
            <a:r>
              <a:rPr lang="en-US" sz="2800" dirty="0" err="1"/>
              <a:t>PlayingCard</a:t>
            </a:r>
            <a:br>
              <a:rPr lang="en-US" sz="2800" dirty="0"/>
            </a:br>
            <a:r>
              <a:rPr lang="en-US" sz="2800" dirty="0"/>
              <a:t>to form a deck </a:t>
            </a:r>
          </a:p>
          <a:p>
            <a:r>
              <a:rPr lang="en-US" sz="2800" dirty="0"/>
              <a:t>or a hand </a:t>
            </a:r>
            <a:br>
              <a:rPr lang="en-US" sz="2800" dirty="0"/>
            </a:br>
            <a:r>
              <a:rPr lang="en-US" sz="2800" dirty="0"/>
              <a:t>of cards.</a:t>
            </a:r>
          </a:p>
        </p:txBody>
      </p:sp>
    </p:spTree>
    <p:extLst>
      <p:ext uri="{BB962C8B-B14F-4D97-AF65-F5344CB8AC3E}">
        <p14:creationId xmlns:p14="http://schemas.microsoft.com/office/powerpoint/2010/main" val="207885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A Concrete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6705600" cy="4525963"/>
          </a:xfrm>
        </p:spPr>
        <p:txBody>
          <a:bodyPr/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lang="en-US" sz="2400" spc="-65" dirty="0">
                <a:latin typeface="Tahoma"/>
                <a:cs typeface="Tahoma"/>
              </a:rPr>
              <a:t>Imagine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15" dirty="0">
                <a:latin typeface="Tahoma"/>
                <a:cs typeface="Tahoma"/>
              </a:rPr>
              <a:t>that</a:t>
            </a:r>
            <a:r>
              <a:rPr lang="en-US" sz="2400" spc="25" dirty="0">
                <a:latin typeface="Tahoma"/>
                <a:cs typeface="Tahoma"/>
              </a:rPr>
              <a:t> </a:t>
            </a:r>
            <a:r>
              <a:rPr lang="en-US" sz="2400" spc="-40" dirty="0">
                <a:latin typeface="Tahoma"/>
                <a:cs typeface="Tahoma"/>
              </a:rPr>
              <a:t>you’re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25" dirty="0">
                <a:latin typeface="Tahoma"/>
                <a:cs typeface="Tahoma"/>
              </a:rPr>
              <a:t>trying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15" dirty="0">
                <a:latin typeface="Tahoma"/>
                <a:cs typeface="Tahoma"/>
              </a:rPr>
              <a:t>to</a:t>
            </a:r>
            <a:r>
              <a:rPr lang="en-US" sz="2400" spc="25" dirty="0">
                <a:latin typeface="Tahoma"/>
                <a:cs typeface="Tahoma"/>
              </a:rPr>
              <a:t> </a:t>
            </a:r>
            <a:r>
              <a:rPr lang="en-US" sz="2400" spc="-55" dirty="0">
                <a:latin typeface="Tahoma"/>
                <a:cs typeface="Tahoma"/>
              </a:rPr>
              <a:t>do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70" dirty="0">
                <a:latin typeface="Tahoma"/>
                <a:cs typeface="Tahoma"/>
              </a:rPr>
              <a:t>some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45" dirty="0">
                <a:latin typeface="Tahoma"/>
                <a:cs typeface="Tahoma"/>
              </a:rPr>
              <a:t>simple</a:t>
            </a:r>
            <a:r>
              <a:rPr lang="en-US" sz="2400" spc="25" dirty="0">
                <a:latin typeface="Tahoma"/>
                <a:cs typeface="Tahoma"/>
              </a:rPr>
              <a:t> </a:t>
            </a:r>
            <a:r>
              <a:rPr lang="en-US" sz="2400" spc="-35" dirty="0">
                <a:latin typeface="Tahoma"/>
                <a:cs typeface="Tahoma"/>
              </a:rPr>
              <a:t>arithmetic.</a:t>
            </a:r>
            <a:r>
              <a:rPr lang="en-US" sz="2400" spc="145" dirty="0">
                <a:latin typeface="Tahoma"/>
                <a:cs typeface="Tahoma"/>
              </a:rPr>
              <a:t> </a:t>
            </a:r>
            <a:r>
              <a:rPr lang="en-US" sz="2400" spc="-35" dirty="0">
                <a:latin typeface="Tahoma"/>
                <a:cs typeface="Tahoma"/>
              </a:rPr>
              <a:t>You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80" dirty="0">
                <a:latin typeface="Tahoma"/>
                <a:cs typeface="Tahoma"/>
              </a:rPr>
              <a:t>need </a:t>
            </a:r>
            <a:r>
              <a:rPr lang="en-US" sz="2400" spc="-330" dirty="0">
                <a:latin typeface="Tahoma"/>
                <a:cs typeface="Tahoma"/>
              </a:rPr>
              <a:t> </a:t>
            </a:r>
            <a:r>
              <a:rPr lang="en-US" sz="2400" spc="-55" dirty="0">
                <a:latin typeface="Tahoma"/>
                <a:cs typeface="Tahoma"/>
              </a:rPr>
              <a:t>a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25" dirty="0">
                <a:latin typeface="Tahoma"/>
                <a:cs typeface="Tahoma"/>
              </a:rPr>
              <a:t>Calculator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30" dirty="0">
                <a:latin typeface="Tahoma"/>
                <a:cs typeface="Tahoma"/>
              </a:rPr>
              <a:t>application,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60" dirty="0">
                <a:latin typeface="Tahoma"/>
                <a:cs typeface="Tahoma"/>
              </a:rPr>
              <a:t>programmed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25" dirty="0">
                <a:latin typeface="Tahoma"/>
                <a:cs typeface="Tahoma"/>
              </a:rPr>
              <a:t>in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55" dirty="0">
                <a:latin typeface="Tahoma"/>
                <a:cs typeface="Tahoma"/>
              </a:rPr>
              <a:t>an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20" dirty="0">
                <a:latin typeface="Tahoma"/>
                <a:cs typeface="Tahoma"/>
              </a:rPr>
              <a:t>OO </a:t>
            </a:r>
            <a:r>
              <a:rPr lang="en-US" sz="2400" spc="-55" dirty="0">
                <a:latin typeface="Tahoma"/>
                <a:cs typeface="Tahoma"/>
              </a:rPr>
              <a:t>manner.</a:t>
            </a:r>
            <a:r>
              <a:rPr lang="en-US" sz="2400" spc="140" dirty="0">
                <a:latin typeface="Tahoma"/>
                <a:cs typeface="Tahoma"/>
              </a:rPr>
              <a:t> </a:t>
            </a:r>
            <a:r>
              <a:rPr lang="en-US" sz="2400" spc="-45" dirty="0">
                <a:latin typeface="Tahoma"/>
                <a:cs typeface="Tahoma"/>
              </a:rPr>
              <a:t>It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15" dirty="0">
                <a:latin typeface="Tahoma"/>
                <a:cs typeface="Tahoma"/>
              </a:rPr>
              <a:t>will </a:t>
            </a:r>
            <a:r>
              <a:rPr lang="en-US" sz="2400" spc="-10" dirty="0">
                <a:latin typeface="Tahoma"/>
                <a:cs typeface="Tahoma"/>
              </a:rPr>
              <a:t> </a:t>
            </a:r>
            <a:r>
              <a:rPr lang="en-US" sz="2400" spc="-75" dirty="0">
                <a:latin typeface="Tahoma"/>
                <a:cs typeface="Tahoma"/>
              </a:rPr>
              <a:t>have:</a:t>
            </a:r>
            <a:endParaRPr lang="en-US" sz="2400" dirty="0">
              <a:latin typeface="Tahoma"/>
              <a:cs typeface="Tahoma"/>
            </a:endParaRPr>
          </a:p>
          <a:p>
            <a:pPr marL="81280">
              <a:lnSpc>
                <a:spcPct val="100000"/>
              </a:lnSpc>
              <a:spcBef>
                <a:spcPts val="434"/>
              </a:spcBef>
            </a:pPr>
            <a:r>
              <a:rPr lang="en-US" sz="2400" spc="-60" dirty="0">
                <a:solidFill>
                  <a:srgbClr val="E07D19"/>
                </a:solidFill>
                <a:latin typeface="Tahoma"/>
                <a:cs typeface="Tahoma"/>
              </a:rPr>
              <a:t>Some</a:t>
            </a:r>
            <a:r>
              <a:rPr lang="en-US" sz="2400" spc="10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lang="en-US" sz="2400" spc="-50" dirty="0">
                <a:solidFill>
                  <a:srgbClr val="E07D19"/>
                </a:solidFill>
                <a:latin typeface="Tahoma"/>
                <a:cs typeface="Tahoma"/>
              </a:rPr>
              <a:t>data:</a:t>
            </a:r>
            <a:r>
              <a:rPr lang="en-US" sz="2400" spc="200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lang="en-US" sz="2400" spc="-40" dirty="0">
                <a:latin typeface="Tahoma"/>
                <a:cs typeface="Tahoma"/>
              </a:rPr>
              <a:t>the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40" dirty="0">
                <a:latin typeface="Tahoma"/>
                <a:cs typeface="Tahoma"/>
              </a:rPr>
              <a:t>current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50" dirty="0">
                <a:latin typeface="Tahoma"/>
                <a:cs typeface="Tahoma"/>
              </a:rPr>
              <a:t>value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35" dirty="0">
                <a:latin typeface="Tahoma"/>
                <a:cs typeface="Tahoma"/>
              </a:rPr>
              <a:t>of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20" dirty="0">
                <a:latin typeface="Tahoma"/>
                <a:cs typeface="Tahoma"/>
              </a:rPr>
              <a:t>its</a:t>
            </a:r>
            <a:endParaRPr lang="en-US" sz="2400" dirty="0">
              <a:latin typeface="Tahoma"/>
              <a:cs typeface="Tahoma"/>
            </a:endParaRPr>
          </a:p>
          <a:p>
            <a:pPr marL="808355" marR="1099820">
              <a:lnSpc>
                <a:spcPct val="102600"/>
              </a:lnSpc>
            </a:pPr>
            <a:r>
              <a:rPr lang="en-US" sz="2400" b="0" i="1" spc="-45" dirty="0"/>
              <a:t>accumulator</a:t>
            </a:r>
            <a:r>
              <a:rPr lang="en-US" sz="2400" b="0" i="1" spc="50" dirty="0"/>
              <a:t> </a:t>
            </a:r>
            <a:r>
              <a:rPr lang="en-US" sz="2400" b="0" spc="-35" dirty="0">
                <a:latin typeface="Tahoma"/>
                <a:cs typeface="Tahoma"/>
              </a:rPr>
              <a:t>(the</a:t>
            </a:r>
            <a:r>
              <a:rPr lang="en-US" sz="2400" b="0" spc="5" dirty="0">
                <a:latin typeface="Tahoma"/>
                <a:cs typeface="Tahoma"/>
              </a:rPr>
              <a:t> </a:t>
            </a:r>
            <a:r>
              <a:rPr lang="en-US" sz="2400" b="0" spc="-50" dirty="0">
                <a:latin typeface="Tahoma"/>
                <a:cs typeface="Tahoma"/>
              </a:rPr>
              <a:t>value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55" dirty="0">
                <a:latin typeface="Tahoma"/>
                <a:cs typeface="Tahoma"/>
              </a:rPr>
              <a:t>stored</a:t>
            </a:r>
            <a:r>
              <a:rPr lang="en-US" sz="2400" b="0" spc="5" dirty="0">
                <a:latin typeface="Tahoma"/>
                <a:cs typeface="Tahoma"/>
              </a:rPr>
              <a:t> </a:t>
            </a:r>
            <a:r>
              <a:rPr lang="en-US" sz="2400" b="0" spc="-55" dirty="0">
                <a:latin typeface="Tahoma"/>
                <a:cs typeface="Tahoma"/>
              </a:rPr>
              <a:t>and </a:t>
            </a:r>
            <a:r>
              <a:rPr lang="en-US" sz="2400" b="0" spc="-330" dirty="0">
                <a:latin typeface="Tahoma"/>
                <a:cs typeface="Tahoma"/>
              </a:rPr>
              <a:t> </a:t>
            </a:r>
            <a:r>
              <a:rPr lang="en-US" sz="2400" b="0" spc="-55" dirty="0">
                <a:latin typeface="Tahoma"/>
                <a:cs typeface="Tahoma"/>
              </a:rPr>
              <a:t>displayed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55" dirty="0">
                <a:latin typeface="Tahoma"/>
                <a:cs typeface="Tahoma"/>
              </a:rPr>
              <a:t>on</a:t>
            </a:r>
            <a:r>
              <a:rPr lang="en-US" sz="2400" b="0" spc="10" dirty="0">
                <a:latin typeface="Tahoma"/>
                <a:cs typeface="Tahoma"/>
              </a:rPr>
              <a:t> </a:t>
            </a:r>
            <a:r>
              <a:rPr lang="en-US" sz="2400" b="0" spc="-40" dirty="0">
                <a:latin typeface="Tahoma"/>
                <a:cs typeface="Tahoma"/>
              </a:rPr>
              <a:t>the</a:t>
            </a:r>
            <a:r>
              <a:rPr lang="en-US" sz="2400" b="0" spc="10" dirty="0">
                <a:latin typeface="Tahoma"/>
                <a:cs typeface="Tahoma"/>
              </a:rPr>
              <a:t> </a:t>
            </a:r>
            <a:r>
              <a:rPr lang="en-US" sz="2400" b="0" spc="-50" dirty="0">
                <a:latin typeface="Tahoma"/>
                <a:cs typeface="Tahoma"/>
              </a:rPr>
              <a:t>screen). </a:t>
            </a:r>
          </a:p>
          <a:p>
            <a:pPr marL="808355" marR="1099820">
              <a:lnSpc>
                <a:spcPct val="102600"/>
              </a:lnSpc>
            </a:pPr>
            <a:r>
              <a:rPr lang="en-US" sz="2400" b="0" spc="-50" dirty="0">
                <a:latin typeface="Tahoma"/>
                <a:cs typeface="Tahoma"/>
              </a:rPr>
              <a:t>History of ops?</a:t>
            </a:r>
          </a:p>
          <a:p>
            <a:pPr marL="808355" marR="1099820">
              <a:lnSpc>
                <a:spcPct val="102600"/>
              </a:lnSpc>
            </a:pPr>
            <a:r>
              <a:rPr lang="en-US" sz="2400" b="0" spc="-50" dirty="0">
                <a:latin typeface="Tahoma"/>
                <a:cs typeface="Tahoma"/>
              </a:rPr>
              <a:t>Memory?</a:t>
            </a:r>
            <a:endParaRPr lang="en-US" sz="2400" b="0" dirty="0">
              <a:latin typeface="Tahoma"/>
              <a:cs typeface="Tahoma"/>
            </a:endParaRPr>
          </a:p>
          <a:p>
            <a:pPr marL="19050">
              <a:lnSpc>
                <a:spcPct val="100000"/>
              </a:lnSpc>
              <a:spcBef>
                <a:spcPts val="35"/>
              </a:spcBef>
            </a:pPr>
            <a:r>
              <a:rPr lang="en-US" sz="2400" spc="-60" dirty="0">
                <a:solidFill>
                  <a:srgbClr val="E07D19"/>
                </a:solidFill>
                <a:latin typeface="Tahoma"/>
                <a:cs typeface="Tahoma"/>
              </a:rPr>
              <a:t>Some</a:t>
            </a:r>
            <a:r>
              <a:rPr lang="en-US" sz="2400" spc="15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lang="en-US" sz="2400" spc="-55" dirty="0">
                <a:solidFill>
                  <a:srgbClr val="E07D19"/>
                </a:solidFill>
                <a:latin typeface="Tahoma"/>
                <a:cs typeface="Tahoma"/>
              </a:rPr>
              <a:t>methods:</a:t>
            </a:r>
            <a:r>
              <a:rPr lang="en-US" sz="2400" spc="200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lang="en-US" sz="2400" spc="-35" dirty="0">
                <a:latin typeface="Tahoma"/>
                <a:cs typeface="Tahoma"/>
              </a:rPr>
              <a:t>things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15" dirty="0">
                <a:latin typeface="Tahoma"/>
                <a:cs typeface="Tahoma"/>
              </a:rPr>
              <a:t>that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65" dirty="0">
                <a:latin typeface="Tahoma"/>
                <a:cs typeface="Tahoma"/>
              </a:rPr>
              <a:t>you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45" dirty="0">
                <a:latin typeface="Tahoma"/>
                <a:cs typeface="Tahoma"/>
              </a:rPr>
              <a:t>can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55" dirty="0">
                <a:latin typeface="Tahoma"/>
                <a:cs typeface="Tahoma"/>
              </a:rPr>
              <a:t>ask</a:t>
            </a:r>
            <a:r>
              <a:rPr lang="en-US" sz="2400" spc="15" dirty="0">
                <a:latin typeface="Tahoma"/>
                <a:cs typeface="Tahoma"/>
              </a:rPr>
              <a:t> 	of the calculator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15" dirty="0">
                <a:latin typeface="Tahoma"/>
                <a:cs typeface="Tahoma"/>
              </a:rPr>
              <a:t>to</a:t>
            </a:r>
            <a:r>
              <a:rPr lang="en-US" sz="2400" dirty="0">
                <a:latin typeface="Tahoma"/>
                <a:cs typeface="Tahoma"/>
              </a:rPr>
              <a:t> </a:t>
            </a:r>
            <a:r>
              <a:rPr lang="en-US" sz="2400" spc="-65" dirty="0">
                <a:latin typeface="Tahoma"/>
                <a:cs typeface="Tahoma"/>
              </a:rPr>
              <a:t>do:</a:t>
            </a:r>
            <a:r>
              <a:rPr lang="en-US" sz="2400" spc="135" dirty="0">
                <a:latin typeface="Tahoma"/>
                <a:cs typeface="Tahoma"/>
              </a:rPr>
              <a:t> </a:t>
            </a:r>
          </a:p>
          <a:p>
            <a:pPr marL="419100" lvl="1">
              <a:spcBef>
                <a:spcPts val="35"/>
              </a:spcBef>
            </a:pPr>
            <a:r>
              <a:rPr lang="en-US" sz="2400" spc="-55" dirty="0">
                <a:latin typeface="Tahoma"/>
                <a:cs typeface="Tahoma"/>
              </a:rPr>
              <a:t>add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55" dirty="0">
                <a:latin typeface="Tahoma"/>
                <a:cs typeface="Tahoma"/>
              </a:rPr>
              <a:t>a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55" dirty="0">
                <a:latin typeface="Tahoma"/>
                <a:cs typeface="Tahoma"/>
              </a:rPr>
              <a:t>number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15" dirty="0">
                <a:latin typeface="Tahoma"/>
                <a:cs typeface="Tahoma"/>
              </a:rPr>
              <a:t>to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40" dirty="0">
                <a:latin typeface="Tahoma"/>
                <a:cs typeface="Tahoma"/>
              </a:rPr>
              <a:t>the </a:t>
            </a:r>
            <a:r>
              <a:rPr lang="en-US" sz="2400" spc="-35" dirty="0">
                <a:latin typeface="Tahoma"/>
                <a:cs typeface="Tahoma"/>
              </a:rPr>
              <a:t> </a:t>
            </a:r>
            <a:r>
              <a:rPr lang="en-US" sz="2400" spc="-40" dirty="0">
                <a:latin typeface="Tahoma"/>
                <a:cs typeface="Tahoma"/>
              </a:rPr>
              <a:t>accumulator,</a:t>
            </a:r>
            <a:r>
              <a:rPr lang="en-US" sz="2400" spc="5" dirty="0">
                <a:latin typeface="Tahoma"/>
                <a:cs typeface="Tahoma"/>
              </a:rPr>
              <a:t> </a:t>
            </a:r>
            <a:r>
              <a:rPr lang="en-US" sz="2400" spc="-30" dirty="0">
                <a:latin typeface="Tahoma"/>
                <a:cs typeface="Tahoma"/>
              </a:rPr>
              <a:t>subtract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55" dirty="0">
                <a:latin typeface="Tahoma"/>
                <a:cs typeface="Tahoma"/>
              </a:rPr>
              <a:t>a</a:t>
            </a:r>
            <a:r>
              <a:rPr lang="en-US" sz="2400" spc="5" dirty="0">
                <a:latin typeface="Tahoma"/>
                <a:cs typeface="Tahoma"/>
              </a:rPr>
              <a:t> </a:t>
            </a:r>
            <a:r>
              <a:rPr lang="en-US" sz="2400" spc="-50" dirty="0">
                <a:latin typeface="Tahoma"/>
                <a:cs typeface="Tahoma"/>
              </a:rPr>
              <a:t>number, </a:t>
            </a:r>
            <a:r>
              <a:rPr lang="en-US" sz="2400" spc="-45" dirty="0">
                <a:latin typeface="Tahoma"/>
                <a:cs typeface="Tahoma"/>
              </a:rPr>
              <a:t> </a:t>
            </a:r>
            <a:r>
              <a:rPr lang="en-US" sz="2400" spc="-20" dirty="0">
                <a:latin typeface="Tahoma"/>
                <a:cs typeface="Tahoma"/>
              </a:rPr>
              <a:t>multiply</a:t>
            </a:r>
            <a:r>
              <a:rPr lang="en-US" sz="2400" spc="10" dirty="0">
                <a:latin typeface="Tahoma"/>
                <a:cs typeface="Tahoma"/>
              </a:rPr>
              <a:t> </a:t>
            </a:r>
            <a:r>
              <a:rPr lang="en-US" sz="2400" spc="-65" dirty="0">
                <a:latin typeface="Tahoma"/>
                <a:cs typeface="Tahoma"/>
              </a:rPr>
              <a:t>by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55" dirty="0">
                <a:latin typeface="Tahoma"/>
                <a:cs typeface="Tahoma"/>
              </a:rPr>
              <a:t>a</a:t>
            </a:r>
            <a:r>
              <a:rPr lang="en-US" sz="2400" spc="5" dirty="0">
                <a:latin typeface="Tahoma"/>
                <a:cs typeface="Tahoma"/>
              </a:rPr>
              <a:t> </a:t>
            </a:r>
            <a:r>
              <a:rPr lang="en-US" sz="2400" spc="-50" dirty="0">
                <a:latin typeface="Tahoma"/>
                <a:cs typeface="Tahoma"/>
              </a:rPr>
              <a:t>number,</a:t>
            </a:r>
            <a:r>
              <a:rPr lang="en-US" sz="2400" spc="15" dirty="0">
                <a:latin typeface="Tahoma"/>
                <a:cs typeface="Tahoma"/>
              </a:rPr>
              <a:t> </a:t>
            </a:r>
            <a:r>
              <a:rPr lang="en-US" sz="2400" spc="-40" dirty="0">
                <a:latin typeface="Tahoma"/>
                <a:cs typeface="Tahoma"/>
              </a:rPr>
              <a:t>divide</a:t>
            </a:r>
            <a:r>
              <a:rPr lang="en-US" sz="2400" spc="10" dirty="0">
                <a:latin typeface="Tahoma"/>
                <a:cs typeface="Tahoma"/>
              </a:rPr>
              <a:t> </a:t>
            </a:r>
            <a:r>
              <a:rPr lang="en-US" sz="2400" spc="-60" dirty="0">
                <a:latin typeface="Tahoma"/>
                <a:cs typeface="Tahoma"/>
              </a:rPr>
              <a:t>by</a:t>
            </a:r>
            <a:r>
              <a:rPr lang="en-US" sz="2400" spc="5" dirty="0">
                <a:latin typeface="Tahoma"/>
                <a:cs typeface="Tahoma"/>
              </a:rPr>
              <a:t> </a:t>
            </a:r>
            <a:r>
              <a:rPr lang="en-US" sz="2400" spc="-55" dirty="0">
                <a:latin typeface="Tahoma"/>
                <a:cs typeface="Tahoma"/>
              </a:rPr>
              <a:t>a </a:t>
            </a:r>
            <a:r>
              <a:rPr lang="en-US" sz="2400" spc="-330" dirty="0">
                <a:latin typeface="Tahoma"/>
                <a:cs typeface="Tahoma"/>
              </a:rPr>
              <a:t> </a:t>
            </a:r>
            <a:r>
              <a:rPr lang="en-US" sz="2400" spc="-50" dirty="0">
                <a:latin typeface="Tahoma"/>
                <a:cs typeface="Tahoma"/>
              </a:rPr>
              <a:t>number,</a:t>
            </a:r>
            <a:r>
              <a:rPr lang="en-US" sz="2400" spc="5" dirty="0">
                <a:latin typeface="Tahoma"/>
                <a:cs typeface="Tahoma"/>
              </a:rPr>
              <a:t> </a:t>
            </a:r>
            <a:r>
              <a:rPr lang="en-US" sz="2400" spc="-50" dirty="0">
                <a:latin typeface="Tahoma"/>
                <a:cs typeface="Tahoma"/>
              </a:rPr>
              <a:t>zero</a:t>
            </a:r>
            <a:r>
              <a:rPr lang="en-US" sz="2400" spc="5" dirty="0">
                <a:latin typeface="Tahoma"/>
                <a:cs typeface="Tahoma"/>
              </a:rPr>
              <a:t> </a:t>
            </a:r>
            <a:r>
              <a:rPr lang="en-US" sz="2400" spc="-30" dirty="0">
                <a:latin typeface="Tahoma"/>
                <a:cs typeface="Tahoma"/>
              </a:rPr>
              <a:t>out</a:t>
            </a:r>
            <a:r>
              <a:rPr lang="en-US" sz="2400" dirty="0">
                <a:latin typeface="Tahoma"/>
                <a:cs typeface="Tahoma"/>
              </a:rPr>
              <a:t> </a:t>
            </a:r>
            <a:r>
              <a:rPr lang="en-US" sz="2400" spc="-40" dirty="0">
                <a:latin typeface="Tahoma"/>
                <a:cs typeface="Tahoma"/>
              </a:rPr>
              <a:t>the</a:t>
            </a:r>
            <a:r>
              <a:rPr lang="en-US" sz="2400" spc="5" dirty="0">
                <a:latin typeface="Tahoma"/>
                <a:cs typeface="Tahoma"/>
              </a:rPr>
              <a:t> </a:t>
            </a:r>
            <a:r>
              <a:rPr lang="en-US" sz="2400" spc="-40" dirty="0">
                <a:latin typeface="Tahoma"/>
                <a:cs typeface="Tahoma"/>
              </a:rPr>
              <a:t>accumulator </a:t>
            </a:r>
            <a:r>
              <a:rPr lang="en-US" sz="2400" spc="-325" dirty="0">
                <a:latin typeface="Tahoma"/>
                <a:cs typeface="Tahoma"/>
              </a:rPr>
              <a:t> </a:t>
            </a:r>
            <a:r>
              <a:rPr lang="en-US" sz="2400" spc="-45" dirty="0">
                <a:latin typeface="Tahoma"/>
                <a:cs typeface="Tahoma"/>
              </a:rPr>
              <a:t>value,</a:t>
            </a:r>
            <a:r>
              <a:rPr lang="en-US" sz="2400" spc="10" dirty="0">
                <a:latin typeface="Tahoma"/>
                <a:cs typeface="Tahoma"/>
              </a:rPr>
              <a:t> </a:t>
            </a:r>
            <a:r>
              <a:rPr lang="en-US" sz="2400" spc="-35" dirty="0">
                <a:latin typeface="Tahoma"/>
                <a:cs typeface="Tahoma"/>
              </a:rPr>
              <a:t>etc.</a:t>
            </a:r>
            <a:endParaRPr lang="en-US" sz="24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1676400"/>
            <a:ext cx="2438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46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Calculator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10600" cy="4525963"/>
          </a:xfrm>
        </p:spPr>
        <p:txBody>
          <a:bodyPr/>
          <a:lstStyle/>
          <a:p>
            <a:pPr marL="12700" marR="5080">
              <a:lnSpc>
                <a:spcPct val="102699"/>
              </a:lnSpc>
              <a:spcBef>
                <a:spcPts val="55"/>
              </a:spcBef>
            </a:pPr>
            <a:r>
              <a:rPr lang="en-US" sz="2400" b="0" spc="-85" dirty="0">
                <a:latin typeface="Tahoma"/>
                <a:cs typeface="Tahoma"/>
              </a:rPr>
              <a:t>In</a:t>
            </a:r>
            <a:r>
              <a:rPr lang="en-US" sz="2400" b="0" spc="10" dirty="0">
                <a:latin typeface="Tahoma"/>
                <a:cs typeface="Tahoma"/>
              </a:rPr>
              <a:t> </a:t>
            </a:r>
            <a:r>
              <a:rPr lang="en-US" sz="2400" b="0" spc="-20" dirty="0">
                <a:latin typeface="Tahoma"/>
                <a:cs typeface="Tahoma"/>
              </a:rPr>
              <a:t>Python,</a:t>
            </a:r>
            <a:r>
              <a:rPr lang="en-US" sz="2400" b="0" spc="20" dirty="0">
                <a:latin typeface="Tahoma"/>
                <a:cs typeface="Tahoma"/>
              </a:rPr>
              <a:t> </a:t>
            </a:r>
            <a:r>
              <a:rPr lang="en-US" sz="2400" b="0" spc="-65" dirty="0">
                <a:latin typeface="Tahoma"/>
                <a:cs typeface="Tahoma"/>
              </a:rPr>
              <a:t>you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45" dirty="0">
                <a:latin typeface="Tahoma"/>
                <a:cs typeface="Tahoma"/>
              </a:rPr>
              <a:t>implement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55" dirty="0">
                <a:latin typeface="Tahoma"/>
                <a:cs typeface="Tahoma"/>
              </a:rPr>
              <a:t>a</a:t>
            </a:r>
            <a:r>
              <a:rPr lang="en-US" sz="2400" b="0" spc="20" dirty="0">
                <a:latin typeface="Tahoma"/>
                <a:cs typeface="Tahoma"/>
              </a:rPr>
              <a:t> </a:t>
            </a:r>
            <a:r>
              <a:rPr lang="en-US" sz="2400" b="0" spc="-35" dirty="0">
                <a:latin typeface="Tahoma"/>
                <a:cs typeface="Tahoma"/>
              </a:rPr>
              <a:t>particular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45" dirty="0">
                <a:latin typeface="Tahoma"/>
                <a:cs typeface="Tahoma"/>
              </a:rPr>
              <a:t>type</a:t>
            </a:r>
            <a:r>
              <a:rPr lang="en-US" sz="2400" b="0" spc="20" dirty="0">
                <a:latin typeface="Tahoma"/>
                <a:cs typeface="Tahoma"/>
              </a:rPr>
              <a:t> </a:t>
            </a:r>
            <a:r>
              <a:rPr lang="en-US" sz="2400" b="0" spc="-35" dirty="0">
                <a:latin typeface="Tahoma"/>
                <a:cs typeface="Tahoma"/>
              </a:rPr>
              <a:t>of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35" dirty="0">
                <a:latin typeface="Tahoma"/>
                <a:cs typeface="Tahoma"/>
              </a:rPr>
              <a:t>object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45" dirty="0">
                <a:latin typeface="Tahoma"/>
                <a:cs typeface="Tahoma"/>
              </a:rPr>
              <a:t>(soda </a:t>
            </a:r>
            <a:r>
              <a:rPr lang="en-US" sz="2400" b="0" spc="-330" dirty="0">
                <a:latin typeface="Tahoma"/>
                <a:cs typeface="Tahoma"/>
              </a:rPr>
              <a:t> </a:t>
            </a:r>
            <a:r>
              <a:rPr lang="en-US" sz="2400" b="0" spc="-45" dirty="0">
                <a:latin typeface="Tahoma"/>
                <a:cs typeface="Tahoma"/>
              </a:rPr>
              <a:t>machine,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30" dirty="0">
                <a:latin typeface="Tahoma"/>
                <a:cs typeface="Tahoma"/>
              </a:rPr>
              <a:t>calculator,</a:t>
            </a:r>
            <a:r>
              <a:rPr lang="en-US" sz="2400" b="0" spc="20" dirty="0">
                <a:latin typeface="Tahoma"/>
                <a:cs typeface="Tahoma"/>
              </a:rPr>
              <a:t> </a:t>
            </a:r>
            <a:r>
              <a:rPr lang="en-US" sz="2400" b="0" spc="-25" dirty="0">
                <a:latin typeface="Tahoma"/>
                <a:cs typeface="Tahoma"/>
              </a:rPr>
              <a:t>etc.)</a:t>
            </a:r>
            <a:r>
              <a:rPr lang="en-US" sz="2400" b="0" spc="140" dirty="0">
                <a:latin typeface="Tahoma"/>
                <a:cs typeface="Tahoma"/>
              </a:rPr>
              <a:t> </a:t>
            </a:r>
            <a:r>
              <a:rPr lang="en-US" sz="2400" b="0" spc="-25" dirty="0">
                <a:latin typeface="Tahoma"/>
                <a:cs typeface="Tahoma"/>
              </a:rPr>
              <a:t>with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55" dirty="0">
                <a:latin typeface="Tahoma"/>
                <a:cs typeface="Tahoma"/>
              </a:rPr>
              <a:t>a</a:t>
            </a:r>
            <a:r>
              <a:rPr lang="en-US" sz="2400" b="0" spc="5" dirty="0">
                <a:latin typeface="Tahoma"/>
                <a:cs typeface="Tahoma"/>
              </a:rPr>
              <a:t> </a:t>
            </a:r>
            <a:r>
              <a:rPr lang="en-US" sz="2400" b="0" spc="90" dirty="0">
                <a:latin typeface="Palatino Linotype"/>
                <a:cs typeface="Palatino Linotype"/>
              </a:rPr>
              <a:t>class</a:t>
            </a:r>
            <a:r>
              <a:rPr lang="en-US" sz="2400" b="0" spc="90" dirty="0">
                <a:latin typeface="Tahoma"/>
                <a:cs typeface="Tahoma"/>
              </a:rPr>
              <a:t>.</a:t>
            </a:r>
            <a:endParaRPr lang="en-US" sz="2400" b="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en-US" sz="2400" b="0" spc="-10" dirty="0">
                <a:latin typeface="Tahoma"/>
                <a:cs typeface="Tahoma"/>
              </a:rPr>
              <a:t>Let’s</a:t>
            </a:r>
            <a:r>
              <a:rPr lang="en-US" sz="2400" b="0" spc="10" dirty="0">
                <a:latin typeface="Tahoma"/>
                <a:cs typeface="Tahoma"/>
              </a:rPr>
              <a:t> </a:t>
            </a:r>
            <a:r>
              <a:rPr lang="en-US" sz="2400" b="0" spc="-55" dirty="0">
                <a:latin typeface="Tahoma"/>
                <a:cs typeface="Tahoma"/>
              </a:rPr>
              <a:t>define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55" dirty="0">
                <a:latin typeface="Tahoma"/>
                <a:cs typeface="Tahoma"/>
              </a:rPr>
              <a:t>a</a:t>
            </a:r>
            <a:r>
              <a:rPr lang="en-US" sz="2400" b="0" spc="20" dirty="0">
                <a:latin typeface="Tahoma"/>
                <a:cs typeface="Tahoma"/>
              </a:rPr>
              <a:t> </a:t>
            </a:r>
            <a:r>
              <a:rPr lang="en-US" sz="2400" b="0" spc="-45" dirty="0">
                <a:latin typeface="Tahoma"/>
                <a:cs typeface="Tahoma"/>
              </a:rPr>
              <a:t>class</a:t>
            </a:r>
            <a:r>
              <a:rPr lang="en-US" sz="2400" b="0" spc="20" dirty="0">
                <a:latin typeface="Tahoma"/>
                <a:cs typeface="Tahoma"/>
              </a:rPr>
              <a:t> </a:t>
            </a:r>
            <a:r>
              <a:rPr lang="en-US" sz="2400" b="0" spc="-45" dirty="0">
                <a:latin typeface="Tahoma"/>
                <a:cs typeface="Tahoma"/>
              </a:rPr>
              <a:t>for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45" dirty="0">
                <a:latin typeface="Tahoma"/>
                <a:cs typeface="Tahoma"/>
              </a:rPr>
              <a:t>our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45" dirty="0">
                <a:latin typeface="Tahoma"/>
                <a:cs typeface="Tahoma"/>
              </a:rPr>
              <a:t>simple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35" dirty="0">
                <a:latin typeface="Tahoma"/>
                <a:cs typeface="Tahoma"/>
              </a:rPr>
              <a:t>interactive</a:t>
            </a:r>
            <a:r>
              <a:rPr lang="en-US" sz="2400" b="0" spc="20" dirty="0">
                <a:latin typeface="Tahoma"/>
                <a:cs typeface="Tahoma"/>
              </a:rPr>
              <a:t> </a:t>
            </a:r>
            <a:r>
              <a:rPr lang="en-US" sz="2400" b="0" spc="-30" dirty="0">
                <a:latin typeface="Tahoma"/>
                <a:cs typeface="Tahoma"/>
              </a:rPr>
              <a:t>calculator.</a:t>
            </a:r>
            <a:endParaRPr lang="en-US" sz="2400" b="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2400" b="0" spc="5" dirty="0"/>
              <a:t>Data:</a:t>
            </a:r>
            <a:r>
              <a:rPr lang="en-US" sz="2400" b="0" spc="165" dirty="0"/>
              <a:t> </a:t>
            </a:r>
            <a:r>
              <a:rPr lang="en-US" sz="2400" b="0" spc="-40" dirty="0">
                <a:latin typeface="Tahoma"/>
                <a:cs typeface="Tahoma"/>
              </a:rPr>
              <a:t>the</a:t>
            </a:r>
            <a:r>
              <a:rPr lang="en-US" sz="2400" b="0" spc="10" dirty="0">
                <a:latin typeface="Tahoma"/>
                <a:cs typeface="Tahoma"/>
              </a:rPr>
              <a:t> </a:t>
            </a:r>
            <a:r>
              <a:rPr lang="en-US" sz="2400" b="0" spc="-35" dirty="0">
                <a:latin typeface="Tahoma"/>
                <a:cs typeface="Tahoma"/>
              </a:rPr>
              <a:t>current</a:t>
            </a:r>
            <a:r>
              <a:rPr lang="en-US" sz="2400" b="0" spc="10" dirty="0">
                <a:latin typeface="Tahoma"/>
                <a:cs typeface="Tahoma"/>
              </a:rPr>
              <a:t> </a:t>
            </a:r>
            <a:r>
              <a:rPr lang="en-US" sz="2400" b="0" spc="-50" dirty="0">
                <a:latin typeface="Tahoma"/>
                <a:cs typeface="Tahoma"/>
              </a:rPr>
              <a:t>value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35" dirty="0">
                <a:latin typeface="Tahoma"/>
                <a:cs typeface="Tahoma"/>
              </a:rPr>
              <a:t>of</a:t>
            </a:r>
            <a:r>
              <a:rPr lang="en-US" sz="2400" b="0" spc="10" dirty="0">
                <a:latin typeface="Tahoma"/>
                <a:cs typeface="Tahoma"/>
              </a:rPr>
              <a:t> </a:t>
            </a:r>
            <a:r>
              <a:rPr lang="en-US" sz="2400" b="0" spc="-40" dirty="0">
                <a:latin typeface="Tahoma"/>
                <a:cs typeface="Tahoma"/>
              </a:rPr>
              <a:t>the</a:t>
            </a:r>
            <a:r>
              <a:rPr lang="en-US" sz="2400" b="0" spc="10" dirty="0">
                <a:latin typeface="Tahoma"/>
                <a:cs typeface="Tahoma"/>
              </a:rPr>
              <a:t> </a:t>
            </a:r>
            <a:r>
              <a:rPr lang="en-US" sz="2400" b="0" spc="-40" dirty="0">
                <a:latin typeface="Tahoma"/>
                <a:cs typeface="Tahoma"/>
              </a:rPr>
              <a:t>accumulator.</a:t>
            </a:r>
            <a:br>
              <a:rPr lang="en-US" sz="2400" b="0" spc="-40" dirty="0">
                <a:latin typeface="Tahoma"/>
                <a:cs typeface="Tahoma"/>
              </a:rPr>
            </a:br>
            <a:r>
              <a:rPr lang="en-US" sz="2400" b="0" spc="-40" dirty="0">
                <a:latin typeface="Tahoma"/>
                <a:cs typeface="Tahoma"/>
              </a:rPr>
              <a:t>   Maybe a history of operations? Memory spots, aka variables?</a:t>
            </a:r>
            <a:endParaRPr lang="en-US" sz="2400" b="0" dirty="0">
              <a:latin typeface="Tahoma"/>
              <a:cs typeface="Tahoma"/>
            </a:endParaRPr>
          </a:p>
          <a:p>
            <a:pPr marL="427355" marR="1414780" indent="-415290">
              <a:lnSpc>
                <a:spcPct val="147900"/>
              </a:lnSpc>
              <a:spcBef>
                <a:spcPts val="110"/>
              </a:spcBef>
            </a:pPr>
            <a:r>
              <a:rPr lang="en-US" sz="2400" b="0" spc="-25" dirty="0"/>
              <a:t>Methods:</a:t>
            </a:r>
            <a:r>
              <a:rPr lang="en-US" sz="2400" b="0" spc="165" dirty="0"/>
              <a:t> </a:t>
            </a:r>
            <a:r>
              <a:rPr lang="en-US" sz="2400" b="0" spc="-55" dirty="0">
                <a:latin typeface="Tahoma"/>
                <a:cs typeface="Tahoma"/>
              </a:rPr>
              <a:t>any</a:t>
            </a:r>
            <a:r>
              <a:rPr lang="en-US" sz="2400" b="0" spc="10" dirty="0">
                <a:latin typeface="Tahoma"/>
                <a:cs typeface="Tahoma"/>
              </a:rPr>
              <a:t> </a:t>
            </a:r>
            <a:r>
              <a:rPr lang="en-US" sz="2400" b="0" spc="-35" dirty="0">
                <a:latin typeface="Tahoma"/>
                <a:cs typeface="Tahoma"/>
              </a:rPr>
              <a:t>of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40" dirty="0">
                <a:latin typeface="Tahoma"/>
                <a:cs typeface="Tahoma"/>
              </a:rPr>
              <a:t>the</a:t>
            </a:r>
            <a:r>
              <a:rPr lang="en-US" sz="2400" b="0" spc="10" dirty="0">
                <a:latin typeface="Tahoma"/>
                <a:cs typeface="Tahoma"/>
              </a:rPr>
              <a:t> </a:t>
            </a:r>
            <a:r>
              <a:rPr lang="en-US" sz="2400" b="0" spc="-40" dirty="0">
                <a:latin typeface="Tahoma"/>
                <a:cs typeface="Tahoma"/>
              </a:rPr>
              <a:t>following. </a:t>
            </a:r>
            <a:r>
              <a:rPr lang="en-US" sz="2400" b="0" spc="-35" dirty="0">
                <a:latin typeface="Tahoma"/>
                <a:cs typeface="Tahoma"/>
              </a:rPr>
              <a:t> </a:t>
            </a:r>
          </a:p>
          <a:p>
            <a:pPr marL="827405" marR="1414780" lvl="1" indent="-415290">
              <a:lnSpc>
                <a:spcPct val="105000"/>
              </a:lnSpc>
              <a:spcBef>
                <a:spcPts val="110"/>
              </a:spcBef>
            </a:pPr>
            <a:r>
              <a:rPr lang="en-US" sz="2400" b="0" spc="-55" dirty="0">
                <a:solidFill>
                  <a:srgbClr val="E07D19"/>
                </a:solidFill>
                <a:latin typeface="Tahoma"/>
                <a:cs typeface="Tahoma"/>
              </a:rPr>
              <a:t>clear:</a:t>
            </a:r>
            <a:r>
              <a:rPr lang="en-US" sz="2400" b="0" spc="170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lang="en-US" sz="2400" b="0" spc="-50" dirty="0">
                <a:latin typeface="Tahoma"/>
                <a:cs typeface="Tahoma"/>
              </a:rPr>
              <a:t>zero</a:t>
            </a:r>
            <a:r>
              <a:rPr lang="en-US" sz="2400" b="0" dirty="0">
                <a:latin typeface="Tahoma"/>
                <a:cs typeface="Tahoma"/>
              </a:rPr>
              <a:t> </a:t>
            </a:r>
            <a:r>
              <a:rPr lang="en-US" sz="2400" b="0" spc="-40" dirty="0">
                <a:latin typeface="Tahoma"/>
                <a:cs typeface="Tahoma"/>
              </a:rPr>
              <a:t>the</a:t>
            </a:r>
            <a:r>
              <a:rPr lang="en-US" sz="2400" b="0" spc="5" dirty="0">
                <a:latin typeface="Tahoma"/>
                <a:cs typeface="Tahoma"/>
              </a:rPr>
              <a:t> </a:t>
            </a:r>
            <a:r>
              <a:rPr lang="en-US" sz="2400" b="0" spc="-40" dirty="0">
                <a:latin typeface="Tahoma"/>
                <a:cs typeface="Tahoma"/>
              </a:rPr>
              <a:t>accumulator</a:t>
            </a:r>
            <a:endParaRPr lang="en-US" sz="2400" dirty="0">
              <a:latin typeface="Tahoma"/>
              <a:cs typeface="Tahoma"/>
            </a:endParaRPr>
          </a:p>
          <a:p>
            <a:pPr marL="827405" marR="1414780" lvl="1" indent="-415290">
              <a:lnSpc>
                <a:spcPct val="105000"/>
              </a:lnSpc>
              <a:spcBef>
                <a:spcPts val="110"/>
              </a:spcBef>
            </a:pPr>
            <a:r>
              <a:rPr lang="en-US" sz="2400" b="0" spc="-40" dirty="0">
                <a:solidFill>
                  <a:srgbClr val="E07D19"/>
                </a:solidFill>
                <a:latin typeface="Tahoma"/>
                <a:cs typeface="Tahoma"/>
              </a:rPr>
              <a:t>print:</a:t>
            </a:r>
            <a:r>
              <a:rPr lang="en-US" sz="2400" b="0" spc="185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lang="en-US" sz="2400" b="0" spc="-45" dirty="0">
                <a:latin typeface="Tahoma"/>
                <a:cs typeface="Tahoma"/>
              </a:rPr>
              <a:t>display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40" dirty="0">
                <a:latin typeface="Tahoma"/>
                <a:cs typeface="Tahoma"/>
              </a:rPr>
              <a:t>the</a:t>
            </a:r>
            <a:r>
              <a:rPr lang="en-US" sz="2400" b="0" spc="5" dirty="0">
                <a:latin typeface="Tahoma"/>
                <a:cs typeface="Tahoma"/>
              </a:rPr>
              <a:t> </a:t>
            </a:r>
            <a:r>
              <a:rPr lang="en-US" sz="2400" b="0" spc="-40" dirty="0">
                <a:latin typeface="Tahoma"/>
                <a:cs typeface="Tahoma"/>
              </a:rPr>
              <a:t>accumulator</a:t>
            </a:r>
            <a:r>
              <a:rPr lang="en-US" sz="2400" b="0" spc="10" dirty="0">
                <a:latin typeface="Tahoma"/>
                <a:cs typeface="Tahoma"/>
              </a:rPr>
              <a:t> </a:t>
            </a:r>
            <a:r>
              <a:rPr lang="en-US" sz="2400" b="0" spc="-50" dirty="0">
                <a:latin typeface="Tahoma"/>
                <a:cs typeface="Tahoma"/>
              </a:rPr>
              <a:t>value </a:t>
            </a:r>
            <a:r>
              <a:rPr lang="en-US" sz="2400" b="0" spc="-330" dirty="0">
                <a:latin typeface="Tahoma"/>
                <a:cs typeface="Tahoma"/>
              </a:rPr>
              <a:t> </a:t>
            </a:r>
          </a:p>
          <a:p>
            <a:pPr marL="827405" marR="1414780" lvl="1" indent="-415290">
              <a:lnSpc>
                <a:spcPct val="105000"/>
              </a:lnSpc>
              <a:spcBef>
                <a:spcPts val="110"/>
              </a:spcBef>
            </a:pPr>
            <a:r>
              <a:rPr lang="en-US" sz="2400" b="0" spc="-55" dirty="0">
                <a:solidFill>
                  <a:srgbClr val="E07D19"/>
                </a:solidFill>
                <a:latin typeface="Tahoma"/>
                <a:cs typeface="Tahoma"/>
              </a:rPr>
              <a:t>add</a:t>
            </a:r>
            <a:r>
              <a:rPr lang="en-US" sz="2400" b="0" spc="10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lang="en-US" sz="2400" b="0" spc="-55" dirty="0">
                <a:solidFill>
                  <a:srgbClr val="E07D19"/>
                </a:solidFill>
                <a:latin typeface="Tahoma"/>
                <a:cs typeface="Tahoma"/>
              </a:rPr>
              <a:t>k:</a:t>
            </a:r>
            <a:r>
              <a:rPr lang="en-US" sz="2400" b="0" spc="195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lang="en-US" sz="2400" b="0" spc="-55" dirty="0">
                <a:latin typeface="Tahoma"/>
                <a:cs typeface="Tahoma"/>
              </a:rPr>
              <a:t>add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15" dirty="0">
                <a:latin typeface="Tahoma"/>
                <a:cs typeface="Tahoma"/>
              </a:rPr>
              <a:t>k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15" dirty="0">
                <a:latin typeface="Tahoma"/>
                <a:cs typeface="Tahoma"/>
              </a:rPr>
              <a:t>to</a:t>
            </a:r>
            <a:r>
              <a:rPr lang="en-US" sz="2400" b="0" spc="10" dirty="0">
                <a:latin typeface="Tahoma"/>
                <a:cs typeface="Tahoma"/>
              </a:rPr>
              <a:t> </a:t>
            </a:r>
            <a:r>
              <a:rPr lang="en-US" sz="2400" b="0" spc="-40" dirty="0">
                <a:latin typeface="Tahoma"/>
                <a:cs typeface="Tahoma"/>
              </a:rPr>
              <a:t>the</a:t>
            </a:r>
            <a:r>
              <a:rPr lang="en-US" sz="2400" b="0" spc="20" dirty="0">
                <a:latin typeface="Tahoma"/>
                <a:cs typeface="Tahoma"/>
              </a:rPr>
              <a:t> </a:t>
            </a:r>
            <a:r>
              <a:rPr lang="en-US" sz="2400" b="0" spc="-40" dirty="0">
                <a:latin typeface="Tahoma"/>
                <a:cs typeface="Tahoma"/>
              </a:rPr>
              <a:t>accumulator</a:t>
            </a:r>
            <a:endParaRPr lang="en-US" sz="2400" dirty="0">
              <a:latin typeface="Tahoma"/>
              <a:cs typeface="Tahoma"/>
            </a:endParaRPr>
          </a:p>
          <a:p>
            <a:pPr marL="827405" marR="1414780" lvl="1" indent="-415290">
              <a:lnSpc>
                <a:spcPct val="105000"/>
              </a:lnSpc>
              <a:spcBef>
                <a:spcPts val="110"/>
              </a:spcBef>
            </a:pPr>
            <a:r>
              <a:rPr lang="en-US" sz="2400" b="0" spc="-60" dirty="0">
                <a:solidFill>
                  <a:srgbClr val="E07D19"/>
                </a:solidFill>
                <a:latin typeface="Tahoma"/>
                <a:cs typeface="Tahoma"/>
              </a:rPr>
              <a:t>sub</a:t>
            </a:r>
            <a:r>
              <a:rPr lang="en-US" sz="2400" b="0" spc="5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lang="en-US" sz="2400" b="0" spc="-55" dirty="0">
                <a:solidFill>
                  <a:srgbClr val="E07D19"/>
                </a:solidFill>
                <a:latin typeface="Tahoma"/>
                <a:cs typeface="Tahoma"/>
              </a:rPr>
              <a:t>k:</a:t>
            </a:r>
            <a:r>
              <a:rPr lang="en-US" sz="2400" b="0" spc="195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lang="en-US" sz="2400" b="0" spc="-30" dirty="0">
                <a:latin typeface="Tahoma"/>
                <a:cs typeface="Tahoma"/>
              </a:rPr>
              <a:t>subtract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15" dirty="0">
                <a:latin typeface="Tahoma"/>
                <a:cs typeface="Tahoma"/>
              </a:rPr>
              <a:t>k</a:t>
            </a:r>
            <a:r>
              <a:rPr lang="en-US" sz="2400" b="0" spc="10" dirty="0">
                <a:latin typeface="Tahoma"/>
                <a:cs typeface="Tahoma"/>
              </a:rPr>
              <a:t> </a:t>
            </a:r>
            <a:r>
              <a:rPr lang="en-US" sz="2400" b="0" spc="-45" dirty="0">
                <a:latin typeface="Tahoma"/>
                <a:cs typeface="Tahoma"/>
              </a:rPr>
              <a:t>from</a:t>
            </a:r>
            <a:r>
              <a:rPr lang="en-US" sz="2400" b="0" spc="10" dirty="0">
                <a:latin typeface="Tahoma"/>
                <a:cs typeface="Tahoma"/>
              </a:rPr>
              <a:t> </a:t>
            </a:r>
            <a:r>
              <a:rPr lang="en-US" sz="2400" b="0" spc="-40" dirty="0">
                <a:latin typeface="Tahoma"/>
                <a:cs typeface="Tahoma"/>
              </a:rPr>
              <a:t>the</a:t>
            </a:r>
            <a:r>
              <a:rPr lang="en-US" sz="2400" b="0" spc="5" dirty="0">
                <a:latin typeface="Tahoma"/>
                <a:cs typeface="Tahoma"/>
              </a:rPr>
              <a:t> </a:t>
            </a:r>
            <a:r>
              <a:rPr lang="en-US" sz="2400" b="0" spc="-35" dirty="0">
                <a:latin typeface="Tahoma"/>
                <a:cs typeface="Tahoma"/>
              </a:rPr>
              <a:t>accumulator </a:t>
            </a:r>
            <a:r>
              <a:rPr lang="en-US" sz="2400" b="0" spc="-325" dirty="0">
                <a:latin typeface="Tahoma"/>
                <a:cs typeface="Tahoma"/>
              </a:rPr>
              <a:t> </a:t>
            </a:r>
          </a:p>
          <a:p>
            <a:pPr marL="827405" marR="1414780" lvl="1" indent="-415290">
              <a:lnSpc>
                <a:spcPct val="105000"/>
              </a:lnSpc>
              <a:spcBef>
                <a:spcPts val="110"/>
              </a:spcBef>
            </a:pPr>
            <a:r>
              <a:rPr lang="en-US" sz="2400" b="0" spc="-20" dirty="0" err="1">
                <a:solidFill>
                  <a:srgbClr val="E07D19"/>
                </a:solidFill>
                <a:latin typeface="Tahoma"/>
                <a:cs typeface="Tahoma"/>
              </a:rPr>
              <a:t>mult</a:t>
            </a:r>
            <a:r>
              <a:rPr lang="en-US" sz="2400" b="0" spc="15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lang="en-US" sz="2400" b="0" spc="-55" dirty="0">
                <a:solidFill>
                  <a:srgbClr val="E07D19"/>
                </a:solidFill>
                <a:latin typeface="Tahoma"/>
                <a:cs typeface="Tahoma"/>
              </a:rPr>
              <a:t>k:</a:t>
            </a:r>
            <a:r>
              <a:rPr lang="en-US" sz="2400" b="0" spc="190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lang="en-US" sz="2400" b="0" spc="-20" dirty="0">
                <a:latin typeface="Tahoma"/>
                <a:cs typeface="Tahoma"/>
              </a:rPr>
              <a:t>multiply</a:t>
            </a:r>
            <a:r>
              <a:rPr lang="en-US" sz="2400" b="0" spc="20" dirty="0">
                <a:latin typeface="Tahoma"/>
                <a:cs typeface="Tahoma"/>
              </a:rPr>
              <a:t> </a:t>
            </a:r>
            <a:r>
              <a:rPr lang="en-US" sz="2400" b="0" spc="-40" dirty="0">
                <a:latin typeface="Tahoma"/>
                <a:cs typeface="Tahoma"/>
              </a:rPr>
              <a:t>accumulator</a:t>
            </a:r>
            <a:r>
              <a:rPr lang="en-US" sz="2400" b="0" spc="10" dirty="0">
                <a:latin typeface="Tahoma"/>
                <a:cs typeface="Tahoma"/>
              </a:rPr>
              <a:t> </a:t>
            </a:r>
            <a:r>
              <a:rPr lang="en-US" sz="2400" b="0" spc="-65" dirty="0">
                <a:latin typeface="Tahoma"/>
                <a:cs typeface="Tahoma"/>
              </a:rPr>
              <a:t>by</a:t>
            </a:r>
            <a:r>
              <a:rPr lang="en-US" sz="2400" b="0" spc="15" dirty="0">
                <a:latin typeface="Tahoma"/>
                <a:cs typeface="Tahoma"/>
              </a:rPr>
              <a:t> </a:t>
            </a:r>
            <a:r>
              <a:rPr lang="en-US" sz="2400" b="0" spc="-15" dirty="0">
                <a:latin typeface="Tahoma"/>
                <a:cs typeface="Tahoma"/>
              </a:rPr>
              <a:t>k</a:t>
            </a:r>
            <a:endParaRPr lang="en-US" sz="2400" dirty="0">
              <a:latin typeface="Tahoma"/>
              <a:cs typeface="Tahoma"/>
            </a:endParaRPr>
          </a:p>
          <a:p>
            <a:pPr marL="827405" marR="1414780" lvl="1" indent="-415290">
              <a:lnSpc>
                <a:spcPct val="105000"/>
              </a:lnSpc>
              <a:spcBef>
                <a:spcPts val="110"/>
              </a:spcBef>
            </a:pPr>
            <a:r>
              <a:rPr lang="en-US" sz="2400" b="0" spc="-30" dirty="0">
                <a:solidFill>
                  <a:srgbClr val="E07D19"/>
                </a:solidFill>
                <a:latin typeface="Tahoma"/>
                <a:cs typeface="Tahoma"/>
              </a:rPr>
              <a:t>div</a:t>
            </a:r>
            <a:r>
              <a:rPr lang="en-US" sz="2400" b="0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lang="en-US" sz="2400" b="0" spc="-55" dirty="0">
                <a:solidFill>
                  <a:srgbClr val="E07D19"/>
                </a:solidFill>
                <a:latin typeface="Tahoma"/>
                <a:cs typeface="Tahoma"/>
              </a:rPr>
              <a:t>k:</a:t>
            </a:r>
            <a:r>
              <a:rPr lang="en-US" sz="2400" b="0" spc="180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lang="en-US" sz="2400" b="0" spc="-40" dirty="0">
                <a:latin typeface="Tahoma"/>
                <a:cs typeface="Tahoma"/>
              </a:rPr>
              <a:t>divide</a:t>
            </a:r>
            <a:r>
              <a:rPr lang="en-US" sz="2400" b="0" spc="5" dirty="0">
                <a:latin typeface="Tahoma"/>
                <a:cs typeface="Tahoma"/>
              </a:rPr>
              <a:t> </a:t>
            </a:r>
            <a:r>
              <a:rPr lang="en-US" sz="2400" b="0" spc="-35" dirty="0">
                <a:latin typeface="Tahoma"/>
                <a:cs typeface="Tahoma"/>
              </a:rPr>
              <a:t>accumulator</a:t>
            </a:r>
            <a:r>
              <a:rPr lang="en-US" sz="2400" b="0" dirty="0">
                <a:latin typeface="Tahoma"/>
                <a:cs typeface="Tahoma"/>
              </a:rPr>
              <a:t> </a:t>
            </a:r>
            <a:r>
              <a:rPr lang="en-US" sz="2400" b="0" spc="-65" dirty="0">
                <a:latin typeface="Tahoma"/>
                <a:cs typeface="Tahoma"/>
              </a:rPr>
              <a:t>by</a:t>
            </a:r>
            <a:r>
              <a:rPr lang="en-US" sz="2400" b="0" spc="5" dirty="0">
                <a:latin typeface="Tahoma"/>
                <a:cs typeface="Tahoma"/>
              </a:rPr>
              <a:t> </a:t>
            </a:r>
            <a:r>
              <a:rPr lang="en-US" sz="2400" b="0" spc="-15" dirty="0">
                <a:latin typeface="Tahoma"/>
                <a:cs typeface="Tahoma"/>
              </a:rPr>
              <a:t>k</a:t>
            </a:r>
            <a:endParaRPr lang="en-US" sz="2400" b="0" dirty="0">
              <a:latin typeface="Tahoma"/>
              <a:cs typeface="Tahoma"/>
            </a:endParaRPr>
          </a:p>
          <a:p>
            <a:pPr marL="0" indent="0">
              <a:buNone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836831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Yet 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" y="1295399"/>
            <a:ext cx="6019800" cy="4525963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sz="2800" spc="-50" dirty="0"/>
              <a:t>Example:</a:t>
            </a:r>
            <a:r>
              <a:rPr lang="en-US" sz="2800" spc="165" dirty="0"/>
              <a:t> </a:t>
            </a:r>
            <a:r>
              <a:rPr lang="en-US" sz="2800" spc="65" dirty="0">
                <a:latin typeface="Tahoma"/>
                <a:cs typeface="Tahoma"/>
              </a:rPr>
              <a:t>A</a:t>
            </a:r>
            <a:r>
              <a:rPr lang="en-US" sz="2800" spc="10" dirty="0">
                <a:latin typeface="Tahoma"/>
                <a:cs typeface="Tahoma"/>
              </a:rPr>
              <a:t> </a:t>
            </a:r>
            <a:r>
              <a:rPr lang="en-US" sz="2800" spc="-50" dirty="0">
                <a:latin typeface="Tahoma"/>
                <a:cs typeface="Tahoma"/>
              </a:rPr>
              <a:t>soda</a:t>
            </a:r>
            <a:r>
              <a:rPr lang="en-US" sz="2800" spc="15" dirty="0">
                <a:latin typeface="Tahoma"/>
                <a:cs typeface="Tahoma"/>
              </a:rPr>
              <a:t> </a:t>
            </a:r>
            <a:r>
              <a:rPr lang="en-US" sz="2800" spc="-50" dirty="0">
                <a:latin typeface="Tahoma"/>
                <a:cs typeface="Tahoma"/>
              </a:rPr>
              <a:t>machine</a:t>
            </a:r>
            <a:r>
              <a:rPr lang="en-US" sz="2800" spc="15" dirty="0">
                <a:latin typeface="Tahoma"/>
                <a:cs typeface="Tahoma"/>
              </a:rPr>
              <a:t> </a:t>
            </a:r>
            <a:r>
              <a:rPr lang="en-US" sz="2800" spc="-75" dirty="0">
                <a:latin typeface="Tahoma"/>
                <a:cs typeface="Tahoma"/>
              </a:rPr>
              <a:t>has:</a:t>
            </a:r>
            <a:endParaRPr lang="en-US" sz="2800" dirty="0">
              <a:latin typeface="Tahoma"/>
              <a:cs typeface="Tahoma"/>
            </a:endParaRPr>
          </a:p>
          <a:p>
            <a:pPr marL="801370" marR="5080" indent="-391160">
              <a:lnSpc>
                <a:spcPct val="102699"/>
              </a:lnSpc>
              <a:spcBef>
                <a:spcPts val="295"/>
              </a:spcBef>
            </a:pPr>
            <a:r>
              <a:rPr lang="en-US" sz="2800" spc="-25" dirty="0">
                <a:solidFill>
                  <a:srgbClr val="E07D19"/>
                </a:solidFill>
                <a:latin typeface="Tahoma"/>
                <a:cs typeface="Tahoma"/>
              </a:rPr>
              <a:t>Data:</a:t>
            </a:r>
            <a:r>
              <a:rPr lang="en-US" sz="2800" spc="185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lang="en-US" sz="2800" spc="-40" dirty="0">
                <a:latin typeface="Tahoma"/>
                <a:cs typeface="Tahoma"/>
              </a:rPr>
              <a:t>products</a:t>
            </a:r>
            <a:r>
              <a:rPr lang="en-US" sz="2800" dirty="0">
                <a:latin typeface="Tahoma"/>
                <a:cs typeface="Tahoma"/>
              </a:rPr>
              <a:t> </a:t>
            </a:r>
            <a:r>
              <a:rPr lang="en-US" sz="2800" spc="-45" dirty="0">
                <a:latin typeface="Tahoma"/>
                <a:cs typeface="Tahoma"/>
              </a:rPr>
              <a:t>inside,</a:t>
            </a:r>
            <a:r>
              <a:rPr lang="en-US" sz="2800" spc="5" dirty="0">
                <a:latin typeface="Tahoma"/>
                <a:cs typeface="Tahoma"/>
              </a:rPr>
              <a:t> </a:t>
            </a:r>
            <a:r>
              <a:rPr lang="en-US" sz="2800" spc="-60" dirty="0">
                <a:latin typeface="Tahoma"/>
                <a:cs typeface="Tahoma"/>
              </a:rPr>
              <a:t>change</a:t>
            </a:r>
            <a:r>
              <a:rPr lang="en-US" sz="2800" spc="5" dirty="0">
                <a:latin typeface="Tahoma"/>
                <a:cs typeface="Tahoma"/>
              </a:rPr>
              <a:t> </a:t>
            </a:r>
            <a:r>
              <a:rPr lang="en-US" sz="2800" spc="-40" dirty="0">
                <a:latin typeface="Tahoma"/>
                <a:cs typeface="Tahoma"/>
              </a:rPr>
              <a:t>available, </a:t>
            </a:r>
            <a:r>
              <a:rPr lang="en-US" sz="2800" spc="-330" dirty="0">
                <a:latin typeface="Tahoma"/>
                <a:cs typeface="Tahoma"/>
              </a:rPr>
              <a:t> </a:t>
            </a:r>
            <a:r>
              <a:rPr lang="en-US" sz="2800" spc="-45" dirty="0">
                <a:latin typeface="Tahoma"/>
                <a:cs typeface="Tahoma"/>
              </a:rPr>
              <a:t>amount</a:t>
            </a:r>
            <a:r>
              <a:rPr lang="en-US" sz="2800" spc="-15" dirty="0">
                <a:latin typeface="Tahoma"/>
                <a:cs typeface="Tahoma"/>
              </a:rPr>
              <a:t> </a:t>
            </a:r>
            <a:r>
              <a:rPr lang="en-US" sz="2800" spc="-50" dirty="0">
                <a:latin typeface="Tahoma"/>
                <a:cs typeface="Tahoma"/>
              </a:rPr>
              <a:t>previously</a:t>
            </a:r>
            <a:r>
              <a:rPr lang="en-US" sz="2800" spc="-10" dirty="0">
                <a:latin typeface="Tahoma"/>
                <a:cs typeface="Tahoma"/>
              </a:rPr>
              <a:t> </a:t>
            </a:r>
            <a:r>
              <a:rPr lang="en-US" sz="2800" spc="-45" dirty="0">
                <a:latin typeface="Tahoma"/>
                <a:cs typeface="Tahoma"/>
              </a:rPr>
              <a:t>deposited,</a:t>
            </a:r>
            <a:r>
              <a:rPr lang="en-US" sz="2800" spc="-10" dirty="0">
                <a:latin typeface="Tahoma"/>
                <a:cs typeface="Tahoma"/>
              </a:rPr>
              <a:t> </a:t>
            </a:r>
            <a:r>
              <a:rPr lang="en-US" sz="2800" spc="-35" dirty="0">
                <a:latin typeface="Tahoma"/>
                <a:cs typeface="Tahoma"/>
              </a:rPr>
              <a:t>etc.</a:t>
            </a:r>
            <a:endParaRPr lang="en-US" sz="2800" dirty="0">
              <a:latin typeface="Tahoma"/>
              <a:cs typeface="Tahoma"/>
            </a:endParaRPr>
          </a:p>
          <a:p>
            <a:pPr marL="801370" marR="85090" indent="-610235">
              <a:lnSpc>
                <a:spcPct val="102600"/>
              </a:lnSpc>
              <a:spcBef>
                <a:spcPts val="300"/>
              </a:spcBef>
            </a:pPr>
            <a:r>
              <a:rPr lang="en-US" sz="2800" spc="-35" dirty="0">
                <a:solidFill>
                  <a:srgbClr val="E07D19"/>
                </a:solidFill>
                <a:latin typeface="Tahoma"/>
                <a:cs typeface="Tahoma"/>
              </a:rPr>
              <a:t>Methods:</a:t>
            </a:r>
            <a:r>
              <a:rPr lang="en-US" sz="2800" spc="195" dirty="0">
                <a:solidFill>
                  <a:srgbClr val="E07D19"/>
                </a:solidFill>
                <a:latin typeface="Tahoma"/>
                <a:cs typeface="Tahoma"/>
              </a:rPr>
              <a:t> </a:t>
            </a:r>
            <a:r>
              <a:rPr lang="en-US" sz="2800" spc="-40" dirty="0">
                <a:latin typeface="Tahoma"/>
                <a:cs typeface="Tahoma"/>
              </a:rPr>
              <a:t>accept</a:t>
            </a:r>
            <a:r>
              <a:rPr lang="en-US" sz="2800" spc="10" dirty="0">
                <a:latin typeface="Tahoma"/>
                <a:cs typeface="Tahoma"/>
              </a:rPr>
              <a:t> </a:t>
            </a:r>
            <a:r>
              <a:rPr lang="en-US" sz="2800" spc="-55" dirty="0">
                <a:latin typeface="Tahoma"/>
                <a:cs typeface="Tahoma"/>
              </a:rPr>
              <a:t>a</a:t>
            </a:r>
            <a:r>
              <a:rPr lang="en-US" sz="2800" spc="15" dirty="0">
                <a:latin typeface="Tahoma"/>
                <a:cs typeface="Tahoma"/>
              </a:rPr>
              <a:t> </a:t>
            </a:r>
            <a:r>
              <a:rPr lang="en-US" sz="2800" spc="-30" dirty="0">
                <a:latin typeface="Tahoma"/>
                <a:cs typeface="Tahoma"/>
              </a:rPr>
              <a:t>coin,</a:t>
            </a:r>
            <a:r>
              <a:rPr lang="en-US" sz="2800" spc="15" dirty="0">
                <a:latin typeface="Tahoma"/>
                <a:cs typeface="Tahoma"/>
              </a:rPr>
              <a:t> </a:t>
            </a:r>
            <a:r>
              <a:rPr lang="en-US" sz="2800" spc="-50" dirty="0">
                <a:latin typeface="Tahoma"/>
                <a:cs typeface="Tahoma"/>
              </a:rPr>
              <a:t>select</a:t>
            </a:r>
            <a:r>
              <a:rPr lang="en-US" sz="2800" spc="20" dirty="0">
                <a:latin typeface="Tahoma"/>
                <a:cs typeface="Tahoma"/>
              </a:rPr>
              <a:t> </a:t>
            </a:r>
            <a:r>
              <a:rPr lang="en-US" sz="2800" spc="-55" dirty="0">
                <a:latin typeface="Tahoma"/>
                <a:cs typeface="Tahoma"/>
              </a:rPr>
              <a:t>a</a:t>
            </a:r>
            <a:r>
              <a:rPr lang="en-US" sz="2800" spc="10" dirty="0">
                <a:latin typeface="Tahoma"/>
                <a:cs typeface="Tahoma"/>
              </a:rPr>
              <a:t> </a:t>
            </a:r>
            <a:r>
              <a:rPr lang="en-US" sz="2800" spc="-35" dirty="0">
                <a:latin typeface="Tahoma"/>
                <a:cs typeface="Tahoma"/>
              </a:rPr>
              <a:t>product, </a:t>
            </a:r>
            <a:r>
              <a:rPr lang="en-US" sz="2800" spc="-30" dirty="0">
                <a:latin typeface="Tahoma"/>
                <a:cs typeface="Tahoma"/>
              </a:rPr>
              <a:t> </a:t>
            </a:r>
            <a:r>
              <a:rPr lang="en-US" sz="2800" spc="-60" dirty="0">
                <a:latin typeface="Tahoma"/>
                <a:cs typeface="Tahoma"/>
              </a:rPr>
              <a:t>dispense</a:t>
            </a:r>
            <a:r>
              <a:rPr lang="en-US" sz="2800" spc="20" dirty="0">
                <a:latin typeface="Tahoma"/>
                <a:cs typeface="Tahoma"/>
              </a:rPr>
              <a:t> </a:t>
            </a:r>
            <a:r>
              <a:rPr lang="en-US" sz="2800" spc="-55" dirty="0">
                <a:latin typeface="Tahoma"/>
                <a:cs typeface="Tahoma"/>
              </a:rPr>
              <a:t>a</a:t>
            </a:r>
            <a:r>
              <a:rPr lang="en-US" sz="2800" spc="20" dirty="0">
                <a:latin typeface="Tahoma"/>
                <a:cs typeface="Tahoma"/>
              </a:rPr>
              <a:t> </a:t>
            </a:r>
            <a:r>
              <a:rPr lang="en-US" sz="2800" spc="-50" dirty="0">
                <a:latin typeface="Tahoma"/>
                <a:cs typeface="Tahoma"/>
              </a:rPr>
              <a:t>soda,</a:t>
            </a:r>
            <a:r>
              <a:rPr lang="en-US" sz="2800" spc="20" dirty="0">
                <a:latin typeface="Tahoma"/>
                <a:cs typeface="Tahoma"/>
              </a:rPr>
              <a:t> </a:t>
            </a:r>
            <a:r>
              <a:rPr lang="en-US" sz="2800" spc="-55" dirty="0">
                <a:latin typeface="Tahoma"/>
                <a:cs typeface="Tahoma"/>
              </a:rPr>
              <a:t>provide</a:t>
            </a:r>
            <a:r>
              <a:rPr lang="en-US" sz="2800" spc="20" dirty="0">
                <a:latin typeface="Tahoma"/>
                <a:cs typeface="Tahoma"/>
              </a:rPr>
              <a:t> </a:t>
            </a:r>
            <a:r>
              <a:rPr lang="en-US" sz="2800" spc="-60" dirty="0">
                <a:latin typeface="Tahoma"/>
                <a:cs typeface="Tahoma"/>
              </a:rPr>
              <a:t>change </a:t>
            </a:r>
            <a:r>
              <a:rPr lang="en-US" sz="2800" spc="-330" dirty="0">
                <a:latin typeface="Tahoma"/>
                <a:cs typeface="Tahoma"/>
              </a:rPr>
              <a:t> </a:t>
            </a:r>
            <a:r>
              <a:rPr lang="en-US" sz="2800" spc="-40" dirty="0">
                <a:latin typeface="Tahoma"/>
                <a:cs typeface="Tahoma"/>
              </a:rPr>
              <a:t>after</a:t>
            </a:r>
            <a:r>
              <a:rPr lang="en-US" sz="2800" spc="5" dirty="0">
                <a:latin typeface="Tahoma"/>
                <a:cs typeface="Tahoma"/>
              </a:rPr>
              <a:t> </a:t>
            </a:r>
            <a:r>
              <a:rPr lang="en-US" sz="2800" spc="-55" dirty="0">
                <a:latin typeface="Tahoma"/>
                <a:cs typeface="Tahoma"/>
              </a:rPr>
              <a:t>purchase,</a:t>
            </a:r>
            <a:r>
              <a:rPr lang="en-US" sz="2800" spc="15" dirty="0">
                <a:latin typeface="Tahoma"/>
                <a:cs typeface="Tahoma"/>
              </a:rPr>
              <a:t> </a:t>
            </a:r>
            <a:r>
              <a:rPr lang="en-US" sz="2800" spc="-40" dirty="0">
                <a:latin typeface="Tahoma"/>
                <a:cs typeface="Tahoma"/>
              </a:rPr>
              <a:t>return</a:t>
            </a:r>
            <a:r>
              <a:rPr lang="en-US" sz="2800" spc="15" dirty="0">
                <a:latin typeface="Tahoma"/>
                <a:cs typeface="Tahoma"/>
              </a:rPr>
              <a:t> </a:t>
            </a:r>
            <a:r>
              <a:rPr lang="en-US" sz="2800" spc="-60" dirty="0">
                <a:latin typeface="Tahoma"/>
                <a:cs typeface="Tahoma"/>
              </a:rPr>
              <a:t>money </a:t>
            </a:r>
            <a:r>
              <a:rPr lang="en-US" sz="2800" spc="-55" dirty="0">
                <a:latin typeface="Tahoma"/>
                <a:cs typeface="Tahoma"/>
              </a:rPr>
              <a:t> </a:t>
            </a:r>
            <a:r>
              <a:rPr lang="en-US" sz="2800" spc="-45" dirty="0">
                <a:latin typeface="Tahoma"/>
                <a:cs typeface="Tahoma"/>
              </a:rPr>
              <a:t>deposited,</a:t>
            </a:r>
            <a:r>
              <a:rPr lang="en-US" sz="2800" spc="10" dirty="0">
                <a:latin typeface="Tahoma"/>
                <a:cs typeface="Tahoma"/>
              </a:rPr>
              <a:t> </a:t>
            </a:r>
            <a:r>
              <a:rPr lang="en-US" sz="2800" spc="-35" dirty="0">
                <a:latin typeface="Tahoma"/>
                <a:cs typeface="Tahoma"/>
              </a:rPr>
              <a:t>etc.</a:t>
            </a:r>
          </a:p>
          <a:p>
            <a:pPr marL="801370" marR="85090" indent="-610235">
              <a:lnSpc>
                <a:spcPct val="102600"/>
              </a:lnSpc>
              <a:spcBef>
                <a:spcPts val="300"/>
              </a:spcBef>
            </a:pPr>
            <a:r>
              <a:rPr lang="en-US" sz="2800" spc="-35" dirty="0">
                <a:latin typeface="Tahoma"/>
                <a:cs typeface="Tahoma"/>
              </a:rPr>
              <a:t>Assignment 13</a:t>
            </a:r>
            <a:endParaRPr lang="en-US" sz="28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8511" y="1905000"/>
            <a:ext cx="296079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9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26231" y="-228600"/>
            <a:ext cx="8229600" cy="1143000"/>
          </a:xfrm>
        </p:spPr>
        <p:txBody>
          <a:bodyPr/>
          <a:lstStyle/>
          <a:p>
            <a:r>
              <a:rPr lang="en-US" altLang="en-US" dirty="0"/>
              <a:t>Class Definitions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u="sng" dirty="0"/>
              <a:t>Class definition</a:t>
            </a:r>
            <a:r>
              <a:rPr lang="en-US" altLang="en-US" dirty="0"/>
              <a:t>: set of statements that define a class’s methods and data attributes</a:t>
            </a:r>
          </a:p>
          <a:p>
            <a:pPr lvl="1"/>
            <a:r>
              <a:rPr lang="en-US" altLang="en-US" dirty="0"/>
              <a:t>Format: begin with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alt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2">
              <a:buFontTx/>
              <a:buChar char="•"/>
            </a:pPr>
            <a:r>
              <a:rPr lang="en-US" altLang="en-US" dirty="0">
                <a:solidFill>
                  <a:schemeClr val="tx2"/>
                </a:solidFill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 names typically start with uppercase letter and internal words are capitalized, aka CamelCase </a:t>
            </a:r>
            <a:endParaRPr lang="en-US" altLang="en-US" dirty="0">
              <a:solidFill>
                <a:schemeClr val="tx2"/>
              </a:solidFill>
              <a:cs typeface="Courier New" panose="02070309020205020404" pitchFamily="49" charset="0"/>
            </a:endParaRP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Method definition like </a:t>
            </a:r>
            <a:r>
              <a:rPr lang="en-US" altLang="en-US">
                <a:cs typeface="Courier New" panose="02070309020205020404" pitchFamily="49" charset="0"/>
              </a:rPr>
              <a:t>other Python </a:t>
            </a:r>
            <a:br>
              <a:rPr lang="en-US" altLang="en-US" dirty="0">
                <a:cs typeface="Courier New" panose="02070309020205020404" pitchFamily="49" charset="0"/>
              </a:rPr>
            </a:br>
            <a:r>
              <a:rPr lang="en-US" altLang="en-US" dirty="0">
                <a:cs typeface="Courier New" panose="02070309020205020404" pitchFamily="49" charset="0"/>
              </a:rPr>
              <a:t>function definitions</a:t>
            </a:r>
          </a:p>
          <a:p>
            <a:pPr lvl="2">
              <a:buFontTx/>
              <a:buChar char="•"/>
            </a:pPr>
            <a:r>
              <a:rPr lang="en-US" alt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altLang="en-US" u="sng" dirty="0">
                <a:cs typeface="Courier New" panose="02070309020205020404" pitchFamily="49" charset="0"/>
              </a:rPr>
              <a:t> parameter</a:t>
            </a:r>
            <a:r>
              <a:rPr lang="en-US" altLang="en-US" dirty="0">
                <a:cs typeface="Courier New" panose="02070309020205020404" pitchFamily="49" charset="0"/>
              </a:rPr>
              <a:t>: required in every method in the class – references the specific object that the method is working on - </a:t>
            </a:r>
            <a:r>
              <a:rPr lang="en-US" altLang="en-US" b="1" dirty="0">
                <a:cs typeface="Courier New" panose="02070309020205020404" pitchFamily="49" charset="0"/>
              </a:rPr>
              <a:t>The object the method is working on. The object that called the method</a:t>
            </a:r>
            <a:br>
              <a:rPr lang="en-US" altLang="en-US" b="1" dirty="0">
                <a:cs typeface="Courier New" panose="02070309020205020404" pitchFamily="49" charset="0"/>
              </a:rPr>
            </a:br>
            <a:r>
              <a:rPr lang="en-US" altLang="en-US" b="1" dirty="0">
                <a:cs typeface="Courier New" panose="02070309020205020404" pitchFamily="49" charset="0"/>
              </a:rPr>
              <a:t>name = 'Olivia'</a:t>
            </a:r>
            <a:br>
              <a:rPr lang="en-US" altLang="en-US" b="1" dirty="0">
                <a:cs typeface="Courier New" panose="02070309020205020404" pitchFamily="49" charset="0"/>
              </a:rPr>
            </a:br>
            <a:r>
              <a:rPr lang="en-US" altLang="en-US" b="1" dirty="0" err="1">
                <a:cs typeface="Courier New" panose="02070309020205020404" pitchFamily="49" charset="0"/>
              </a:rPr>
              <a:t>name.upper</a:t>
            </a:r>
            <a:r>
              <a:rPr lang="en-US" altLang="en-US" b="1" dirty="0">
                <a:cs typeface="Courier New" panose="02070309020205020404" pitchFamily="49" charset="0"/>
              </a:rPr>
              <a:t>()  # name is the argument to self</a:t>
            </a:r>
            <a:endParaRPr lang="en-US" altLang="en-US" dirty="0">
              <a:cs typeface="Courier New" panose="02070309020205020404" pitchFamily="49" charset="0"/>
            </a:endParaRP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Definitions (cont’d.)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u="sng" dirty="0">
                <a:cs typeface="Courier New" panose="02070309020205020404" pitchFamily="49" charset="0"/>
              </a:rPr>
              <a:t>Initializer method</a:t>
            </a:r>
            <a:r>
              <a:rPr lang="en-US" altLang="en-US" dirty="0">
                <a:cs typeface="Courier New" panose="02070309020205020404" pitchFamily="49" charset="0"/>
              </a:rPr>
              <a:t>: automatically executed when an instance of the class is created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Initializes object’s data attributes and assigns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altLang="en-US" dirty="0">
                <a:cs typeface="Courier New" panose="02070309020205020404" pitchFamily="49" charset="0"/>
              </a:rPr>
              <a:t> parameter to the object that was just created.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Format: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__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 (self):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That's two underscores before and after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altLang="en-US" dirty="0" err="1">
                <a:cs typeface="Courier New" panose="02070309020205020404" pitchFamily="49" charset="0"/>
              </a:rPr>
              <a:t>.</a:t>
            </a:r>
            <a:endParaRPr lang="en-US" altLang="en-US" dirty="0">
              <a:cs typeface="Courier New" panose="02070309020205020404" pitchFamily="49" charset="0"/>
            </a:endParaRP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Typically the first method in a class definition.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dirty="0"/>
              <a:t>Procedural Programming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b="0" dirty="0">
                <a:cs typeface="Courier New" panose="02070309020205020404" pitchFamily="49" charset="0"/>
              </a:rPr>
              <a:t>Procedures: synonym for </a:t>
            </a:r>
            <a:r>
              <a:rPr lang="en-US" altLang="en-US" u="sng" dirty="0">
                <a:cs typeface="Courier New" panose="02070309020205020404" pitchFamily="49" charset="0"/>
              </a:rPr>
              <a:t>functions</a:t>
            </a:r>
            <a:r>
              <a:rPr lang="en-US" altLang="en-US" b="0" dirty="0">
                <a:cs typeface="Courier New" panose="02070309020205020404" pitchFamily="49" charset="0"/>
              </a:rPr>
              <a:t> and sub-routines</a:t>
            </a:r>
          </a:p>
          <a:p>
            <a:pPr>
              <a:buFontTx/>
              <a:buChar char="•"/>
            </a:pPr>
            <a:r>
              <a:rPr lang="en-US" altLang="en-US" u="sng" dirty="0">
                <a:cs typeface="Courier New" panose="02070309020205020404" pitchFamily="49" charset="0"/>
              </a:rPr>
              <a:t>Procedural programming</a:t>
            </a:r>
            <a:r>
              <a:rPr lang="en-US" altLang="en-US" dirty="0">
                <a:cs typeface="Courier New" panose="02070309020205020404" pitchFamily="49" charset="0"/>
              </a:rPr>
              <a:t>: writing programs made of functions that perform specific tasks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Functions typically operate on data items that are separate from the functions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Data items commonly passed from one function to another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Focus: On the algorithm and steps. Create functions that operate on the program’s data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Class Definitions (cont’d.)</a:t>
            </a:r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1" r="16666" b="2119"/>
          <a:stretch/>
        </p:blipFill>
        <p:spPr>
          <a:xfrm>
            <a:off x="990600" y="1207790"/>
            <a:ext cx="6629400" cy="500004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Class Definitions (cont’d.)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To create a new instance of a class call the initializer method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Format: </a:t>
            </a:r>
            <a:r>
              <a:rPr lang="en-US" alt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my_instance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>
              <a:buFontTx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To call any of the class methods using the created instance, use dot notation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Format: </a:t>
            </a:r>
            <a:r>
              <a:rPr lang="en-US" alt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my_instance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Because 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altLang="en-US" dirty="0">
                <a:cs typeface="Courier New" panose="02070309020205020404" pitchFamily="49" charset="0"/>
              </a:rPr>
              <a:t> parameter references the specific instance of the object, the method will affect this instance</a:t>
            </a:r>
          </a:p>
          <a:p>
            <a:pPr lvl="2">
              <a:buFontTx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Reference to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altLang="en-US" dirty="0">
                <a:cs typeface="Courier New" panose="02070309020205020404" pitchFamily="49" charset="0"/>
              </a:rPr>
              <a:t> is passed automatically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Hiding Attributes and Storing Classes in Modules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202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An object’s data attributes (aka the internal variables) should be difficult to access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To make sure of this, place two underscores (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altLang="en-US" dirty="0">
                <a:cs typeface="Courier New" panose="02070309020205020404" pitchFamily="49" charset="0"/>
              </a:rPr>
              <a:t>) in front of attribute name</a:t>
            </a:r>
          </a:p>
          <a:p>
            <a:pPr lvl="2">
              <a:buFontTx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Example: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current_minute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Classes can be stored in modules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Filename for module must end in .</a:t>
            </a:r>
            <a:r>
              <a:rPr lang="en-US" altLang="en-US" dirty="0" err="1">
                <a:cs typeface="Courier New" panose="02070309020205020404" pitchFamily="49" charset="0"/>
              </a:rPr>
              <a:t>py</a:t>
            </a:r>
            <a:endParaRPr lang="en-US" altLang="en-US" dirty="0">
              <a:cs typeface="Courier New" panose="02070309020205020404" pitchFamily="49" charset="0"/>
            </a:endParaRP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Module can be imported to programs that use the class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The Circle Class - in Circle.py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8742719" cy="6000750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666655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The Circle Class - in Circle.py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295400"/>
            <a:ext cx="9240709" cy="4326848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423308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/>
              <a:t>Client Code of Circle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8686800" cy="3448948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4419600"/>
            <a:ext cx="8229600" cy="2209799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Recall, variables prefixed with the double underscore (_ _) are hidden from clients.</a:t>
            </a:r>
          </a:p>
          <a:p>
            <a:pPr>
              <a:buFontTx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Careful, easy to create logic errors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9168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Logic Error in Client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/>
          <a:lstStyle/>
          <a:p>
            <a:r>
              <a:rPr lang="en-US" dirty="0"/>
              <a:t>Clients can add attributes (internal data, internal variables) to objects</a:t>
            </a:r>
          </a:p>
          <a:p>
            <a:r>
              <a:rPr lang="en-US" dirty="0"/>
              <a:t>Flexible? Yes. Dangerous? You bet!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0"/>
            <a:ext cx="7848600" cy="2114711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029200"/>
            <a:ext cx="7410450" cy="1619250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639522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altLang="en-US"/>
              <a:t> Class – More About Classes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Class methods can have multiple parameters in addition to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For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altLang="en-US" dirty="0">
                <a:cs typeface="Courier New" panose="02070309020205020404" pitchFamily="49" charset="0"/>
              </a:rPr>
              <a:t>, parameters needed to create an instance of the class </a:t>
            </a:r>
          </a:p>
          <a:p>
            <a:pPr lvl="2">
              <a:buFontTx/>
              <a:buChar char="•"/>
            </a:pPr>
            <a:r>
              <a:rPr lang="en-US" altLang="en-US" dirty="0"/>
              <a:t>Example: a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altLang="en-US" dirty="0"/>
              <a:t> object is created with a  balance</a:t>
            </a:r>
          </a:p>
          <a:p>
            <a:pPr lvl="3"/>
            <a:r>
              <a:rPr lang="en-US" altLang="en-US" dirty="0"/>
              <a:t>When called, the initializer method receives a value to be assigned to a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__balance</a:t>
            </a:r>
            <a:r>
              <a:rPr lang="en-US" altLang="en-US" dirty="0"/>
              <a:t> attribute</a:t>
            </a:r>
          </a:p>
          <a:p>
            <a:pPr lvl="1"/>
            <a:r>
              <a:rPr lang="en-US" altLang="en-US" dirty="0"/>
              <a:t>For other methods, parameters may be needed to perform required task</a:t>
            </a:r>
          </a:p>
          <a:p>
            <a:pPr lvl="2">
              <a:buFontTx/>
              <a:buChar char="•"/>
            </a:pPr>
            <a:r>
              <a:rPr lang="en-US" altLang="en-US" sz="2000" dirty="0"/>
              <a:t>Example: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deposit</a:t>
            </a:r>
            <a:r>
              <a:rPr lang="en-US" altLang="en-US" sz="2000" dirty="0"/>
              <a:t> method amount to be deposited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__str__</a:t>
            </a:r>
            <a:r>
              <a:rPr lang="en-US" altLang="en-US"/>
              <a:t> method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u="sng" dirty="0"/>
              <a:t>Object’s state</a:t>
            </a:r>
            <a:r>
              <a:rPr lang="en-US" altLang="en-US" dirty="0"/>
              <a:t>: the values of the object’s attribute at a given moment</a:t>
            </a:r>
          </a:p>
          <a:p>
            <a:pPr>
              <a:buFontTx/>
              <a:buChar char="•"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__ method</a:t>
            </a:r>
            <a:r>
              <a:rPr lang="en-US" altLang="en-US" dirty="0"/>
              <a:t>: return a string version of the object, typically the state of its internal data</a:t>
            </a:r>
          </a:p>
          <a:p>
            <a:pPr>
              <a:buFontTx/>
              <a:buChar char="•"/>
            </a:pPr>
            <a:r>
              <a:rPr lang="en-US" altLang="en-US" dirty="0"/>
              <a:t>Automatically called when the object is passed as an argument to the </a:t>
            </a:r>
            <a:br>
              <a:rPr lang="en-US" altLang="en-US" dirty="0"/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dirty="0"/>
              <a:t> function</a:t>
            </a:r>
          </a:p>
          <a:p>
            <a:pPr>
              <a:buFontTx/>
              <a:buChar char="•"/>
            </a:pPr>
            <a:r>
              <a:rPr lang="en-US" altLang="en-US" dirty="0"/>
              <a:t>Automatically called when the object is passed as an argument to the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altLang="en-US" dirty="0"/>
              <a:t> function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Working With Instances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u="sng" dirty="0"/>
              <a:t>Instance attribute</a:t>
            </a:r>
            <a:r>
              <a:rPr lang="en-US" altLang="en-US" dirty="0"/>
              <a:t>: belongs to a specific instance of a class</a:t>
            </a:r>
          </a:p>
          <a:p>
            <a:pPr lvl="1"/>
            <a:r>
              <a:rPr lang="en-US" altLang="en-US" dirty="0"/>
              <a:t>Created when a method uses the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altLang="en-US" dirty="0"/>
              <a:t> parameter to create an attribute</a:t>
            </a:r>
          </a:p>
          <a:p>
            <a:pPr lvl="1"/>
            <a:r>
              <a:rPr lang="en-US" altLang="en-US" dirty="0"/>
              <a:t>Can be local to a method, but continues to exist after that method completes</a:t>
            </a:r>
          </a:p>
          <a:p>
            <a:pPr>
              <a:buFontTx/>
              <a:buChar char="•"/>
            </a:pPr>
            <a:r>
              <a:rPr lang="en-US" altLang="en-US" dirty="0"/>
              <a:t>If many instances of a class are created, each would has its own set of attributes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dirty="0"/>
              <a:t>Object-Oriented Programming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40094" y="762000"/>
            <a:ext cx="8322906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800" u="sng" dirty="0"/>
              <a:t>Object-oriented programming</a:t>
            </a:r>
            <a:r>
              <a:rPr lang="en-US" altLang="en-US" sz="2800" dirty="0"/>
              <a:t>: focuses on creating classes and objects</a:t>
            </a:r>
          </a:p>
          <a:p>
            <a:pPr>
              <a:buFontTx/>
              <a:buChar char="•"/>
            </a:pPr>
            <a:r>
              <a:rPr lang="en-US" altLang="en-US" sz="2800" dirty="0"/>
              <a:t>Model the problem on the data involved first, not the big steps.</a:t>
            </a:r>
          </a:p>
          <a:p>
            <a:pPr>
              <a:buFontTx/>
              <a:buChar char="•"/>
            </a:pPr>
            <a:r>
              <a:rPr lang="en-US" altLang="en-US" sz="2800" u="sng" dirty="0"/>
              <a:t>Class</a:t>
            </a:r>
            <a:r>
              <a:rPr lang="en-US" altLang="en-US" sz="2800" dirty="0"/>
              <a:t>: A programmer defined data type</a:t>
            </a:r>
          </a:p>
          <a:p>
            <a:pPr>
              <a:buFontTx/>
              <a:buChar char="•"/>
            </a:pPr>
            <a:r>
              <a:rPr lang="en-US" altLang="en-US" sz="2800" u="sng" dirty="0"/>
              <a:t>Object</a:t>
            </a:r>
            <a:r>
              <a:rPr lang="en-US" altLang="en-US" sz="2800" dirty="0"/>
              <a:t>: entity that contains data and functions</a:t>
            </a:r>
          </a:p>
          <a:p>
            <a:pPr lvl="1"/>
            <a:r>
              <a:rPr lang="en-US" altLang="en-US" sz="2400" dirty="0"/>
              <a:t>Data is known as data attributes and functions are known as methods</a:t>
            </a:r>
          </a:p>
          <a:p>
            <a:pPr lvl="2">
              <a:buFontTx/>
              <a:buChar char="•"/>
            </a:pPr>
            <a:r>
              <a:rPr lang="en-US" altLang="en-US" sz="2000" dirty="0"/>
              <a:t>Methods perform operations on the data attributes</a:t>
            </a:r>
          </a:p>
          <a:p>
            <a:pPr>
              <a:buFontTx/>
              <a:buChar char="•"/>
            </a:pPr>
            <a:r>
              <a:rPr lang="en-US" altLang="en-US" sz="2800" u="sng" dirty="0"/>
              <a:t>Encapsulation</a:t>
            </a:r>
            <a:r>
              <a:rPr lang="en-US" altLang="en-US" sz="2800" dirty="0"/>
              <a:t>: combining data and code into a single object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7400"/>
            <a:ext cx="7543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5438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/>
          <a:lstStyle/>
          <a:p>
            <a:r>
              <a:rPr lang="en-US" altLang="en-US" dirty="0" err="1"/>
              <a:t>Accessor</a:t>
            </a:r>
            <a:r>
              <a:rPr lang="en-US" altLang="en-US" dirty="0"/>
              <a:t> and </a:t>
            </a:r>
            <a:r>
              <a:rPr lang="en-US" altLang="en-US" dirty="0" err="1"/>
              <a:t>Mutator</a:t>
            </a:r>
            <a:r>
              <a:rPr lang="en-US" altLang="en-US" dirty="0"/>
              <a:t> Methods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Typically, all of a class’s data attributes are private and provide methods to access and change them</a:t>
            </a:r>
          </a:p>
          <a:p>
            <a:pPr>
              <a:buFontTx/>
              <a:buChar char="•"/>
            </a:pPr>
            <a:r>
              <a:rPr lang="en-US" altLang="en-US" u="sng" dirty="0" err="1">
                <a:cs typeface="Courier New" panose="02070309020205020404" pitchFamily="49" charset="0"/>
              </a:rPr>
              <a:t>Accessor</a:t>
            </a:r>
            <a:r>
              <a:rPr lang="en-US" altLang="en-US" u="sng" dirty="0">
                <a:cs typeface="Courier New" panose="02070309020205020404" pitchFamily="49" charset="0"/>
              </a:rPr>
              <a:t> methods</a:t>
            </a:r>
            <a:r>
              <a:rPr lang="en-US" altLang="en-US" dirty="0">
                <a:cs typeface="Courier New" panose="02070309020205020404" pitchFamily="49" charset="0"/>
              </a:rPr>
              <a:t>: return a value from a class’s attribute without changing it</a:t>
            </a:r>
          </a:p>
          <a:p>
            <a:pPr lvl="1"/>
            <a:r>
              <a:rPr lang="en-US" altLang="en-US" dirty="0">
                <a:cs typeface="Courier New" panose="02070309020205020404" pitchFamily="49" charset="0"/>
              </a:rPr>
              <a:t>Safe way for code outside the class to retrieve the value of attributes</a:t>
            </a:r>
          </a:p>
          <a:p>
            <a:pPr>
              <a:buFontTx/>
              <a:buChar char="•"/>
            </a:pPr>
            <a:r>
              <a:rPr lang="en-US" altLang="en-US" u="sng" dirty="0" err="1">
                <a:cs typeface="Courier New" panose="02070309020205020404" pitchFamily="49" charset="0"/>
              </a:rPr>
              <a:t>Mutator</a:t>
            </a:r>
            <a:r>
              <a:rPr lang="en-US" altLang="en-US" u="sng" dirty="0">
                <a:cs typeface="Courier New" panose="02070309020205020404" pitchFamily="49" charset="0"/>
              </a:rPr>
              <a:t> methods</a:t>
            </a:r>
            <a:r>
              <a:rPr lang="en-US" altLang="en-US" dirty="0">
                <a:cs typeface="Courier New" panose="02070309020205020404" pitchFamily="49" charset="0"/>
              </a:rPr>
              <a:t>: store or change the value of a data attribute</a:t>
            </a:r>
          </a:p>
          <a:p>
            <a:pPr lvl="1">
              <a:buFontTx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You </a:t>
            </a:r>
            <a:r>
              <a:rPr lang="en-US" altLang="en-US" b="1" dirty="0">
                <a:cs typeface="Courier New" panose="02070309020205020404" pitchFamily="49" charset="0"/>
              </a:rPr>
              <a:t>DO NOT </a:t>
            </a:r>
            <a:r>
              <a:rPr lang="en-US" altLang="en-US" dirty="0">
                <a:cs typeface="Courier New" panose="02070309020205020404" pitchFamily="49" charset="0"/>
              </a:rPr>
              <a:t>have to have </a:t>
            </a:r>
            <a:r>
              <a:rPr lang="en-US" altLang="en-US" dirty="0" err="1">
                <a:cs typeface="Courier New" panose="02070309020205020404" pitchFamily="49" charset="0"/>
              </a:rPr>
              <a:t>mutator</a:t>
            </a:r>
            <a:r>
              <a:rPr lang="en-US" altLang="en-US" dirty="0">
                <a:cs typeface="Courier New" panose="02070309020205020404" pitchFamily="49" charset="0"/>
              </a:rPr>
              <a:t> methods for all (or any) internal attributes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Passing Objects as Arguments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Methods and functions often need to accept objects as arguments</a:t>
            </a:r>
          </a:p>
          <a:p>
            <a:pPr>
              <a:buFontTx/>
              <a:buChar char="•"/>
            </a:pPr>
            <a:r>
              <a:rPr lang="en-US" altLang="en-US"/>
              <a:t>When you pass an object as an argument, you are actually passing a reference to the object</a:t>
            </a:r>
          </a:p>
          <a:p>
            <a:pPr lvl="1"/>
            <a:r>
              <a:rPr lang="en-US" altLang="en-US"/>
              <a:t>The receiving method or function has access to the actual object</a:t>
            </a:r>
          </a:p>
          <a:p>
            <a:pPr lvl="2">
              <a:buFontTx/>
              <a:buChar char="•"/>
            </a:pPr>
            <a:r>
              <a:rPr lang="en-US" altLang="en-US"/>
              <a:t>Methods of the object can be called within the receiving function or method, and data attributes may be changed using mutator methods</a:t>
            </a:r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Other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4525963"/>
          </a:xfrm>
        </p:spPr>
        <p:txBody>
          <a:bodyPr/>
          <a:lstStyle/>
          <a:p>
            <a:r>
              <a:rPr lang="en-US" dirty="0"/>
              <a:t>generally methods with the _ _name_ _ format are not meant to be called directly</a:t>
            </a:r>
          </a:p>
          <a:p>
            <a:r>
              <a:rPr lang="en-US" dirty="0"/>
              <a:t>Instead we define them and then the are called with other operators</a:t>
            </a:r>
          </a:p>
          <a:p>
            <a:pPr marL="0" indent="0">
              <a:buNone/>
            </a:pPr>
            <a:r>
              <a:rPr lang="en-US" dirty="0"/>
              <a:t>_ _</a:t>
            </a:r>
            <a:r>
              <a:rPr lang="en-US" dirty="0" err="1"/>
              <a:t>init</a:t>
            </a:r>
            <a:r>
              <a:rPr lang="en-US" dirty="0"/>
              <a:t>_ _          </a:t>
            </a:r>
            <a:r>
              <a:rPr lang="en-US" dirty="0" err="1"/>
              <a:t>ClassName</a:t>
            </a:r>
            <a:r>
              <a:rPr lang="en-US" dirty="0"/>
              <a:t>()		</a:t>
            </a:r>
            <a:br>
              <a:rPr lang="en-US" dirty="0"/>
            </a:br>
            <a:r>
              <a:rPr lang="en-US" dirty="0"/>
              <a:t>_ _</a:t>
            </a:r>
            <a:r>
              <a:rPr lang="en-US" dirty="0" err="1"/>
              <a:t>len</a:t>
            </a:r>
            <a:r>
              <a:rPr lang="en-US" dirty="0"/>
              <a:t>_ _          </a:t>
            </a:r>
            <a:r>
              <a:rPr lang="en-US" dirty="0" err="1"/>
              <a:t>len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_ _</a:t>
            </a:r>
            <a:r>
              <a:rPr lang="en-US" dirty="0" err="1"/>
              <a:t>str</a:t>
            </a:r>
            <a:r>
              <a:rPr lang="en-US" dirty="0"/>
              <a:t>_ _          </a:t>
            </a:r>
            <a:r>
              <a:rPr lang="en-US" dirty="0" err="1"/>
              <a:t>str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_ _add_ _         +		_ _</a:t>
            </a:r>
            <a:r>
              <a:rPr lang="en-US" dirty="0" err="1"/>
              <a:t>eq</a:t>
            </a:r>
            <a:r>
              <a:rPr lang="en-US" dirty="0"/>
              <a:t>_ _         ==</a:t>
            </a:r>
          </a:p>
          <a:p>
            <a:pPr marL="0" indent="0">
              <a:buNone/>
            </a:pPr>
            <a:r>
              <a:rPr lang="en-US" dirty="0"/>
              <a:t>_ _</a:t>
            </a:r>
            <a:r>
              <a:rPr lang="en-US" dirty="0" err="1"/>
              <a:t>lt</a:t>
            </a:r>
            <a:r>
              <a:rPr lang="en-US" dirty="0"/>
              <a:t>_ _             &lt;		_ _le_ _          &lt;=</a:t>
            </a:r>
          </a:p>
          <a:p>
            <a:pPr marL="0" indent="0">
              <a:buNone/>
            </a:pPr>
            <a:r>
              <a:rPr lang="en-US" dirty="0"/>
              <a:t>_ _</a:t>
            </a:r>
            <a:r>
              <a:rPr lang="en-US" dirty="0" err="1"/>
              <a:t>gt</a:t>
            </a:r>
            <a:r>
              <a:rPr lang="en-US" dirty="0"/>
              <a:t>_ _            &gt;		_ _</a:t>
            </a:r>
            <a:r>
              <a:rPr lang="en-US" dirty="0" err="1"/>
              <a:t>ge</a:t>
            </a:r>
            <a:r>
              <a:rPr lang="en-US" dirty="0"/>
              <a:t>_ _         &gt;=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4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Displaying New Classes in Data Structures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4953000" cy="2530337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72000"/>
            <a:ext cx="8915400" cy="1139412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05600" y="3276600"/>
            <a:ext cx="20826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Output of</a:t>
            </a:r>
          </a:p>
          <a:p>
            <a:r>
              <a:rPr lang="en-US" sz="2800" dirty="0"/>
              <a:t>print. Great!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 bwMode="auto">
          <a:xfrm flipH="1">
            <a:off x="5791200" y="3753654"/>
            <a:ext cx="914400" cy="81834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207089" y="5791200"/>
            <a:ext cx="28931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Output of</a:t>
            </a:r>
          </a:p>
          <a:p>
            <a:r>
              <a:rPr lang="en-US" sz="2800" dirty="0"/>
              <a:t>print of list. Yuck!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 bwMode="auto">
          <a:xfrm flipH="1" flipV="1">
            <a:off x="4495800" y="5765200"/>
            <a:ext cx="711289" cy="50305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67325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 _</a:t>
            </a:r>
            <a:r>
              <a:rPr lang="en-US" dirty="0" err="1"/>
              <a:t>str</a:t>
            </a:r>
            <a:r>
              <a:rPr lang="en-US" dirty="0"/>
              <a:t>_ _ and _ _ </a:t>
            </a:r>
            <a:r>
              <a:rPr lang="en-US" dirty="0" err="1"/>
              <a:t>repr</a:t>
            </a:r>
            <a:r>
              <a:rPr lang="en-US" dirty="0"/>
              <a:t>_ 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 calls the _ _</a:t>
            </a:r>
            <a:r>
              <a:rPr lang="en-US" dirty="0" err="1"/>
              <a:t>str</a:t>
            </a:r>
            <a:r>
              <a:rPr lang="en-US" dirty="0"/>
              <a:t>_ _ method on objects sent to it</a:t>
            </a:r>
          </a:p>
          <a:p>
            <a:r>
              <a:rPr lang="en-US" dirty="0"/>
              <a:t>a data structure calls the _ _</a:t>
            </a:r>
            <a:r>
              <a:rPr lang="en-US" dirty="0" err="1"/>
              <a:t>repr</a:t>
            </a:r>
            <a:r>
              <a:rPr lang="en-US" dirty="0"/>
              <a:t>_ _ method on the objects inside it to </a:t>
            </a:r>
          </a:p>
          <a:p>
            <a:r>
              <a:rPr lang="en-US" dirty="0" err="1"/>
              <a:t>repr</a:t>
            </a:r>
            <a:r>
              <a:rPr lang="en-US" dirty="0"/>
              <a:t> for representation</a:t>
            </a:r>
          </a:p>
          <a:p>
            <a:r>
              <a:rPr lang="en-US" dirty="0"/>
              <a:t>Like _ _</a:t>
            </a:r>
            <a:r>
              <a:rPr lang="en-US" dirty="0" err="1"/>
              <a:t>str</a:t>
            </a:r>
            <a:r>
              <a:rPr lang="en-US" dirty="0"/>
              <a:t>_ _ but should display the object in a way that we could use to rebuild the object</a:t>
            </a:r>
          </a:p>
        </p:txBody>
      </p:sp>
    </p:spTree>
    <p:extLst>
      <p:ext uri="{BB962C8B-B14F-4D97-AF65-F5344CB8AC3E}">
        <p14:creationId xmlns:p14="http://schemas.microsoft.com/office/powerpoint/2010/main" val="2954862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 _</a:t>
            </a:r>
            <a:r>
              <a:rPr lang="en-US" dirty="0" err="1"/>
              <a:t>repr</a:t>
            </a:r>
            <a:r>
              <a:rPr lang="en-US" dirty="0"/>
              <a:t>_ _ method for Circle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8915400" cy="1151655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0400" y="3302462"/>
            <a:ext cx="3048000" cy="1557130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257800"/>
            <a:ext cx="8686800" cy="65646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098557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Techniques for Designing Classes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u="sng">
                <a:cs typeface="Courier New" panose="02070309020205020404" pitchFamily="49" charset="0"/>
              </a:rPr>
              <a:t>UML diagram</a:t>
            </a:r>
            <a:r>
              <a:rPr lang="en-US" altLang="en-US">
                <a:cs typeface="Courier New" panose="02070309020205020404" pitchFamily="49" charset="0"/>
              </a:rPr>
              <a:t>: standard diagrams for graphically depicting object-oriented systems</a:t>
            </a:r>
          </a:p>
          <a:p>
            <a:pPr lvl="1" eaLnBrk="1" hangingPunct="1"/>
            <a:r>
              <a:rPr lang="en-US" altLang="en-US">
                <a:cs typeface="Courier New" panose="02070309020205020404" pitchFamily="49" charset="0"/>
              </a:rPr>
              <a:t>Stands for Unified Modeling Language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cs typeface="Courier New" panose="02070309020205020404" pitchFamily="49" charset="0"/>
              </a:rPr>
              <a:t>General layout: box divided into three sections:</a:t>
            </a:r>
          </a:p>
          <a:p>
            <a:pPr lvl="1" eaLnBrk="1" hangingPunct="1"/>
            <a:r>
              <a:rPr lang="en-US" altLang="en-US">
                <a:cs typeface="Courier New" panose="02070309020205020404" pitchFamily="49" charset="0"/>
              </a:rPr>
              <a:t>Top section: name of the class</a:t>
            </a:r>
          </a:p>
          <a:p>
            <a:pPr lvl="1" eaLnBrk="1" hangingPunct="1"/>
            <a:r>
              <a:rPr lang="en-US" altLang="en-US">
                <a:cs typeface="Courier New" panose="02070309020205020404" pitchFamily="49" charset="0"/>
              </a:rPr>
              <a:t>Middle section: list of data attributes</a:t>
            </a:r>
          </a:p>
          <a:p>
            <a:pPr lvl="1" eaLnBrk="1" hangingPunct="1"/>
            <a:r>
              <a:rPr lang="en-US" altLang="en-US">
                <a:cs typeface="Courier New" panose="02070309020205020404" pitchFamily="49" charset="0"/>
              </a:rPr>
              <a:t>Bottom section: list of class methods</a:t>
            </a:r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989013"/>
            <a:ext cx="8124825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the Classes in a Problem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>
                <a:cs typeface="Courier New" panose="02070309020205020404" pitchFamily="49" charset="0"/>
              </a:rPr>
              <a:t>When developing object oriented program, first goal is to identify classes</a:t>
            </a:r>
          </a:p>
          <a:p>
            <a:pPr lvl="1" eaLnBrk="1" hangingPunct="1"/>
            <a:r>
              <a:rPr lang="en-US" altLang="en-US">
                <a:cs typeface="Courier New" panose="02070309020205020404" pitchFamily="49" charset="0"/>
              </a:rPr>
              <a:t>Typically involves identifying the real-world objects that are in the problem</a:t>
            </a:r>
          </a:p>
          <a:p>
            <a:pPr lvl="1" eaLnBrk="1" hangingPunct="1"/>
            <a:r>
              <a:rPr lang="en-US" altLang="en-US">
                <a:cs typeface="Courier New" panose="02070309020205020404" pitchFamily="49" charset="0"/>
              </a:rPr>
              <a:t>Technique for identifying classes: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>
                <a:cs typeface="Courier New" panose="02070309020205020404" pitchFamily="49" charset="0"/>
              </a:rPr>
              <a:t>Get written description of the problem domain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>
                <a:cs typeface="Courier New" panose="02070309020205020404" pitchFamily="49" charset="0"/>
              </a:rPr>
              <a:t>Identify all nouns in the description, each of which is a potential class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en-US">
                <a:cs typeface="Courier New" panose="02070309020205020404" pitchFamily="49" charset="0"/>
              </a:rPr>
              <a:t>Refine the list to include only classes that are relevant to the problem</a:t>
            </a:r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38" y="-15892"/>
            <a:ext cx="8229600" cy="1143000"/>
          </a:xfrm>
        </p:spPr>
        <p:txBody>
          <a:bodyPr/>
          <a:lstStyle/>
          <a:p>
            <a:r>
              <a:rPr lang="en-US" dirty="0"/>
              <a:t>Object Oriented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b="0" dirty="0"/>
              <a:t>Recall a CPU only knows how to perform on the </a:t>
            </a:r>
            <a:r>
              <a:rPr lang="en-US" dirty="0"/>
              <a:t>order of 100 operations</a:t>
            </a:r>
          </a:p>
          <a:p>
            <a:r>
              <a:rPr lang="en-US" b="0" dirty="0"/>
              <a:t>High level languages such as Python allow us to, seemingly, </a:t>
            </a:r>
            <a:r>
              <a:rPr lang="en-US" dirty="0"/>
              <a:t>create new operations</a:t>
            </a:r>
            <a:r>
              <a:rPr lang="en-US" b="0" dirty="0"/>
              <a:t> by defining new functions</a:t>
            </a:r>
          </a:p>
          <a:p>
            <a:r>
              <a:rPr lang="en-US" b="0" dirty="0"/>
              <a:t>Object oriented languages allow programmers to </a:t>
            </a:r>
            <a:r>
              <a:rPr lang="en-US" dirty="0"/>
              <a:t>create new data types </a:t>
            </a:r>
            <a:r>
              <a:rPr lang="en-US" b="0" dirty="0"/>
              <a:t>in addition to the ones built into the language</a:t>
            </a:r>
          </a:p>
          <a:p>
            <a:pPr lvl="1"/>
            <a:r>
              <a:rPr lang="en-US" dirty="0"/>
              <a:t>int, float, string, list, tuple, file, dictionary, set </a:t>
            </a:r>
          </a:p>
        </p:txBody>
      </p:sp>
    </p:spTree>
    <p:extLst>
      <p:ext uri="{BB962C8B-B14F-4D97-AF65-F5344CB8AC3E}">
        <p14:creationId xmlns:p14="http://schemas.microsoft.com/office/powerpoint/2010/main" val="2043746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the Classes in a Problem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buFontTx/>
              <a:buAutoNum type="arabicPeriod"/>
              <a:defRPr/>
            </a:pPr>
            <a:r>
              <a:rPr lang="en-US" altLang="en-US" dirty="0"/>
              <a:t>Get written description of the problem domain</a:t>
            </a:r>
          </a:p>
          <a:p>
            <a:pPr lvl="1">
              <a:defRPr/>
            </a:pPr>
            <a:r>
              <a:rPr lang="en-US" altLang="en-US" dirty="0"/>
              <a:t>May be written by you or by an expert</a:t>
            </a:r>
          </a:p>
          <a:p>
            <a:pPr lvl="1">
              <a:defRPr/>
            </a:pPr>
            <a:r>
              <a:rPr lang="en-US" altLang="en-US" dirty="0"/>
              <a:t>Should include any or all of the following:</a:t>
            </a:r>
          </a:p>
          <a:p>
            <a:pPr lvl="2">
              <a:defRPr/>
            </a:pPr>
            <a:r>
              <a:rPr lang="en-US" altLang="en-US" dirty="0"/>
              <a:t>Physical objects simulated by the program</a:t>
            </a:r>
          </a:p>
          <a:p>
            <a:pPr lvl="2">
              <a:defRPr/>
            </a:pPr>
            <a:r>
              <a:rPr lang="en-US" altLang="en-US" dirty="0"/>
              <a:t>The role played by a person </a:t>
            </a:r>
          </a:p>
          <a:p>
            <a:pPr lvl="2">
              <a:defRPr/>
            </a:pPr>
            <a:r>
              <a:rPr lang="en-US" altLang="en-US" dirty="0"/>
              <a:t>The result of a business event</a:t>
            </a:r>
          </a:p>
          <a:p>
            <a:pPr lvl="2">
              <a:defRPr/>
            </a:pPr>
            <a:r>
              <a:rPr lang="en-US" altLang="en-US" dirty="0"/>
              <a:t>Recordkeeping items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the Classes in a Problem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buFontTx/>
              <a:buAutoNum type="arabicPeriod" startAt="2"/>
              <a:defRPr/>
            </a:pPr>
            <a:r>
              <a:rPr lang="en-US" altLang="en-US" dirty="0"/>
              <a:t>Identify all nouns in the description, each of which is a potential class</a:t>
            </a:r>
          </a:p>
          <a:p>
            <a:pPr lvl="1">
              <a:defRPr/>
            </a:pPr>
            <a:r>
              <a:rPr lang="en-US" altLang="en-US" dirty="0"/>
              <a:t>Should include noun phrases and pronouns</a:t>
            </a:r>
          </a:p>
          <a:p>
            <a:pPr lvl="1">
              <a:defRPr/>
            </a:pPr>
            <a:r>
              <a:rPr lang="en-US" altLang="en-US" dirty="0"/>
              <a:t>Some nouns may appear twice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the Classes in a Problem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buFontTx/>
              <a:buAutoNum type="arabicPeriod" startAt="3"/>
              <a:defRPr/>
            </a:pPr>
            <a:r>
              <a:rPr lang="en-US" altLang="en-US" dirty="0"/>
              <a:t>Refine the list to include only classes that are relevant to the problem</a:t>
            </a:r>
          </a:p>
          <a:p>
            <a:pPr lvl="1">
              <a:defRPr/>
            </a:pPr>
            <a:r>
              <a:rPr lang="en-US" altLang="en-US" dirty="0"/>
              <a:t>Remove nouns that mean the same thing</a:t>
            </a:r>
          </a:p>
          <a:p>
            <a:pPr lvl="1">
              <a:defRPr/>
            </a:pPr>
            <a:r>
              <a:rPr lang="en-US" altLang="en-US" dirty="0"/>
              <a:t>Remove nouns that represent items that the program does not need to be concerned with</a:t>
            </a:r>
          </a:p>
          <a:p>
            <a:pPr lvl="1">
              <a:defRPr/>
            </a:pPr>
            <a:r>
              <a:rPr lang="en-US" altLang="en-US" dirty="0"/>
              <a:t>Remove nouns that represent objects, not classes</a:t>
            </a:r>
          </a:p>
          <a:p>
            <a:pPr lvl="1">
              <a:defRPr/>
            </a:pPr>
            <a:r>
              <a:rPr lang="en-US" altLang="en-US" dirty="0"/>
              <a:t>Remove nouns that represent simple values that can be assigned to a variable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Identifying a Class’s Responsibilities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A classes responsibilities are:</a:t>
            </a:r>
          </a:p>
          <a:p>
            <a:pPr lvl="1"/>
            <a:r>
              <a:rPr lang="en-US" altLang="en-US"/>
              <a:t>The things the class is responsible for knowing</a:t>
            </a:r>
          </a:p>
          <a:p>
            <a:pPr lvl="2">
              <a:buFontTx/>
              <a:buChar char="•"/>
            </a:pPr>
            <a:r>
              <a:rPr lang="en-US" altLang="en-US"/>
              <a:t>Identifying these helps identify the class’s data attributes</a:t>
            </a:r>
          </a:p>
          <a:p>
            <a:pPr lvl="1"/>
            <a:r>
              <a:rPr lang="en-US" altLang="en-US"/>
              <a:t>The actions the class is responsible for doing</a:t>
            </a:r>
          </a:p>
          <a:p>
            <a:pPr lvl="2">
              <a:buFontTx/>
              <a:buChar char="•"/>
            </a:pPr>
            <a:r>
              <a:rPr lang="en-US" altLang="en-US"/>
              <a:t>Identifying these helps identify the class’s methods</a:t>
            </a:r>
          </a:p>
          <a:p>
            <a:pPr>
              <a:buFontTx/>
              <a:buChar char="•"/>
            </a:pPr>
            <a:r>
              <a:rPr lang="en-US" altLang="en-US"/>
              <a:t>To find out a class’s responsibilities look at the problem domain</a:t>
            </a:r>
          </a:p>
          <a:p>
            <a:pPr lvl="1"/>
            <a:r>
              <a:rPr lang="en-US" altLang="en-US"/>
              <a:t>Deduce required information and actions</a:t>
            </a:r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  <a:endParaRPr lang="he-IL" alt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800"/>
              <a:t>This chapter covered:</a:t>
            </a:r>
          </a:p>
          <a:p>
            <a:pPr lvl="1" eaLnBrk="1" hangingPunct="1"/>
            <a:r>
              <a:rPr lang="en-US" altLang="en-US" sz="2400"/>
              <a:t>Procedural vs. object-oriented programming</a:t>
            </a:r>
          </a:p>
          <a:p>
            <a:pPr lvl="1" eaLnBrk="1" hangingPunct="1"/>
            <a:r>
              <a:rPr lang="en-US" altLang="en-US" sz="2400"/>
              <a:t>Classes and instances </a:t>
            </a:r>
          </a:p>
          <a:p>
            <a:pPr lvl="1" eaLnBrk="1" hangingPunct="1"/>
            <a:r>
              <a:rPr lang="en-US" altLang="en-US" sz="2400"/>
              <a:t>Class definitions, including:</a:t>
            </a:r>
          </a:p>
          <a:p>
            <a:pPr lvl="2" eaLnBrk="1" hangingPunct="1">
              <a:buFontTx/>
              <a:buChar char="•"/>
            </a:pPr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en-US" altLang="en-US"/>
              <a:t> parameter</a:t>
            </a:r>
          </a:p>
          <a:p>
            <a:pPr lvl="2" eaLnBrk="1" hangingPunct="1">
              <a:buFontTx/>
              <a:buChar char="•"/>
            </a:pPr>
            <a:r>
              <a:rPr lang="en-US" altLang="en-US"/>
              <a:t>Data attributes and methods</a:t>
            </a:r>
          </a:p>
          <a:p>
            <a:pPr lvl="2" eaLnBrk="1" hangingPunct="1">
              <a:buFontTx/>
              <a:buChar char="•"/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__init__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__str__</a:t>
            </a:r>
            <a:r>
              <a:rPr lang="en-US" altLang="en-US"/>
              <a:t> functions</a:t>
            </a:r>
          </a:p>
          <a:p>
            <a:pPr lvl="2" eaLnBrk="1" hangingPunct="1">
              <a:buFontTx/>
              <a:buChar char="•"/>
            </a:pPr>
            <a:r>
              <a:rPr lang="en-US" altLang="en-US"/>
              <a:t>Hiding attributes from code outside a class</a:t>
            </a:r>
          </a:p>
          <a:p>
            <a:pPr lvl="1" eaLnBrk="1" hangingPunct="1"/>
            <a:r>
              <a:rPr lang="en-US" altLang="en-US" sz="2400"/>
              <a:t>Storing classes in modules</a:t>
            </a:r>
          </a:p>
          <a:p>
            <a:pPr lvl="1" eaLnBrk="1" hangingPunct="1"/>
            <a:r>
              <a:rPr lang="en-US" altLang="en-US" sz="2400"/>
              <a:t>Designing classes</a:t>
            </a:r>
          </a:p>
          <a:p>
            <a:pPr lvl="1" eaLnBrk="1" hangingPunct="1"/>
            <a:endParaRPr lang="he-IL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Marlett" pitchFamily="2" charset="2"/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186479-FDA8-485D-8A80-929F7CC3E36C}" type="slidenum">
              <a:rPr lang="en-US" altLang="en-US" sz="18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8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78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Object Oriented Design</a:t>
            </a:r>
            <a:br>
              <a:rPr lang="en-US" altLang="en-US" dirty="0"/>
            </a:br>
            <a:r>
              <a:rPr lang="en-US" altLang="en-US" dirty="0"/>
              <a:t>Example - Monopoly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371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73" y="1864228"/>
            <a:ext cx="19050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267200"/>
            <a:ext cx="17732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81" y="3365496"/>
            <a:ext cx="1951037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5334000" y="3581400"/>
            <a:ext cx="3643946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Marlett" pitchFamily="2" charset="2"/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Marlett" pitchFamily="2" charset="2"/>
              <a:buNone/>
            </a:pPr>
            <a:r>
              <a:rPr lang="en-US" altLang="en-US" sz="2800" dirty="0"/>
              <a:t>If we had to start </a:t>
            </a:r>
            <a:br>
              <a:rPr lang="en-US" altLang="en-US" sz="2800" dirty="0"/>
            </a:br>
            <a:r>
              <a:rPr lang="en-US" altLang="en-US" sz="2800" dirty="0"/>
              <a:t>from scratch what </a:t>
            </a:r>
            <a:br>
              <a:rPr lang="en-US" altLang="en-US" sz="2800" dirty="0"/>
            </a:br>
            <a:r>
              <a:rPr lang="en-US" altLang="en-US" sz="2800" dirty="0"/>
              <a:t>new data types would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altLang="en-US" sz="2800" dirty="0"/>
              <a:t>we need to create?</a:t>
            </a:r>
          </a:p>
        </p:txBody>
      </p:sp>
      <p:sp>
        <p:nvSpPr>
          <p:cNvPr id="9226" name="TextBox 2"/>
          <p:cNvSpPr txBox="1">
            <a:spLocks noChangeArrowheads="1"/>
          </p:cNvSpPr>
          <p:nvPr/>
        </p:nvSpPr>
        <p:spPr bwMode="auto">
          <a:xfrm>
            <a:off x="4914900" y="5791200"/>
            <a:ext cx="3457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Marlett" pitchFamily="2" charset="2"/>
              <a:buChar char="8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/>
              <a:t>Data Types Needed:</a:t>
            </a:r>
          </a:p>
        </p:txBody>
      </p:sp>
    </p:spTree>
    <p:extLst>
      <p:ext uri="{BB962C8B-B14F-4D97-AF65-F5344CB8AC3E}">
        <p14:creationId xmlns:p14="http://schemas.microsoft.com/office/powerpoint/2010/main" val="36808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pc="-50" dirty="0"/>
              <a:t>Object</a:t>
            </a:r>
            <a:r>
              <a:rPr lang="en-US" spc="-10" dirty="0"/>
              <a:t> </a:t>
            </a:r>
            <a:r>
              <a:rPr lang="en-US" spc="-50" dirty="0"/>
              <a:t>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36" y="609600"/>
            <a:ext cx="8788264" cy="5638800"/>
          </a:xfrm>
        </p:spPr>
        <p:txBody>
          <a:bodyPr/>
          <a:lstStyle/>
          <a:p>
            <a:pPr marL="25168" marR="203857" algn="just">
              <a:lnSpc>
                <a:spcPct val="102600"/>
              </a:lnSpc>
              <a:spcBef>
                <a:spcPts val="109"/>
              </a:spcBef>
            </a:pPr>
            <a:r>
              <a:rPr lang="en-US" sz="2400" spc="-40" dirty="0">
                <a:latin typeface="Tahoma"/>
                <a:cs typeface="Tahoma"/>
              </a:rPr>
              <a:t>The </a:t>
            </a:r>
            <a:r>
              <a:rPr lang="en-US" sz="2400" spc="-89" dirty="0">
                <a:latin typeface="Tahoma"/>
                <a:cs typeface="Tahoma"/>
              </a:rPr>
              <a:t>basic </a:t>
            </a:r>
            <a:r>
              <a:rPr lang="en-US" sz="2400" spc="-99" dirty="0">
                <a:latin typeface="Tahoma"/>
                <a:cs typeface="Tahoma"/>
              </a:rPr>
              <a:t>idea </a:t>
            </a:r>
            <a:r>
              <a:rPr lang="en-US" sz="2400" spc="-69" dirty="0">
                <a:latin typeface="Tahoma"/>
                <a:cs typeface="Tahoma"/>
              </a:rPr>
              <a:t>of object </a:t>
            </a:r>
            <a:r>
              <a:rPr lang="en-US" sz="2400" spc="-99" dirty="0">
                <a:latin typeface="Tahoma"/>
                <a:cs typeface="Tahoma"/>
              </a:rPr>
              <a:t>oriented </a:t>
            </a:r>
            <a:r>
              <a:rPr lang="en-US" sz="2400" spc="-109" dirty="0">
                <a:latin typeface="Tahoma"/>
                <a:cs typeface="Tahoma"/>
              </a:rPr>
              <a:t>programming </a:t>
            </a:r>
            <a:r>
              <a:rPr lang="en-US" sz="2400" spc="50" dirty="0">
                <a:latin typeface="Tahoma"/>
                <a:cs typeface="Tahoma"/>
              </a:rPr>
              <a:t>(OOP) </a:t>
            </a:r>
            <a:r>
              <a:rPr lang="en-US" sz="2400" spc="-69" dirty="0">
                <a:latin typeface="Tahoma"/>
                <a:cs typeface="Tahoma"/>
              </a:rPr>
              <a:t>is </a:t>
            </a:r>
            <a:r>
              <a:rPr lang="en-US" sz="2400" spc="-30" dirty="0">
                <a:latin typeface="Tahoma"/>
                <a:cs typeface="Tahoma"/>
              </a:rPr>
              <a:t>to </a:t>
            </a:r>
            <a:r>
              <a:rPr lang="en-US" sz="2400" spc="-109" dirty="0">
                <a:latin typeface="Tahoma"/>
                <a:cs typeface="Tahoma"/>
              </a:rPr>
              <a:t>view your problem </a:t>
            </a:r>
            <a:r>
              <a:rPr lang="en-US" sz="2400" spc="-139" dirty="0">
                <a:latin typeface="Tahoma"/>
                <a:cs typeface="Tahoma"/>
              </a:rPr>
              <a:t>as </a:t>
            </a:r>
            <a:r>
              <a:rPr lang="en-US" sz="2400" spc="-109" dirty="0">
                <a:latin typeface="Tahoma"/>
                <a:cs typeface="Tahoma"/>
              </a:rPr>
              <a:t>a </a:t>
            </a:r>
            <a:r>
              <a:rPr lang="en-US" sz="2400" i="1" spc="-69" dirty="0"/>
              <a:t>collection </a:t>
            </a:r>
            <a:r>
              <a:rPr lang="en-US" sz="2400" i="1" spc="-40" dirty="0"/>
              <a:t>of </a:t>
            </a:r>
            <a:r>
              <a:rPr lang="en-US" sz="2400" i="1" spc="-89" dirty="0"/>
              <a:t>objects</a:t>
            </a:r>
            <a:r>
              <a:rPr lang="en-US" sz="2400" spc="-89" dirty="0">
                <a:latin typeface="Tahoma"/>
                <a:cs typeface="Tahoma"/>
              </a:rPr>
              <a:t>, </a:t>
            </a:r>
            <a:r>
              <a:rPr lang="en-US" sz="2400" spc="-109" dirty="0">
                <a:latin typeface="Tahoma"/>
                <a:cs typeface="Tahoma"/>
              </a:rPr>
              <a:t>each </a:t>
            </a:r>
            <a:r>
              <a:rPr lang="en-US" sz="2400" spc="-69" dirty="0">
                <a:latin typeface="Tahoma"/>
                <a:cs typeface="Tahoma"/>
              </a:rPr>
              <a:t>of </a:t>
            </a:r>
            <a:r>
              <a:rPr lang="en-US" sz="2400" spc="-79" dirty="0">
                <a:latin typeface="Tahoma"/>
                <a:cs typeface="Tahoma"/>
              </a:rPr>
              <a:t>which </a:t>
            </a:r>
            <a:r>
              <a:rPr lang="en-US" sz="2400" spc="-129" dirty="0">
                <a:latin typeface="Tahoma"/>
                <a:cs typeface="Tahoma"/>
              </a:rPr>
              <a:t>has </a:t>
            </a:r>
            <a:r>
              <a:rPr lang="en-US" sz="2400" spc="-69" dirty="0">
                <a:latin typeface="Tahoma"/>
                <a:cs typeface="Tahoma"/>
              </a:rPr>
              <a:t>certain </a:t>
            </a:r>
            <a:r>
              <a:rPr lang="en-US" sz="2400" spc="-59" dirty="0">
                <a:latin typeface="Tahoma"/>
                <a:cs typeface="Tahoma"/>
              </a:rPr>
              <a:t> </a:t>
            </a:r>
            <a:r>
              <a:rPr lang="en-US" sz="2400" spc="-69" dirty="0">
                <a:latin typeface="Tahoma"/>
                <a:cs typeface="Tahoma"/>
              </a:rPr>
              <a:t>state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109" dirty="0">
                <a:latin typeface="Tahoma"/>
                <a:cs typeface="Tahoma"/>
              </a:rPr>
              <a:t>and</a:t>
            </a:r>
            <a:r>
              <a:rPr lang="en-US" sz="2400" spc="40" dirty="0">
                <a:latin typeface="Tahoma"/>
                <a:cs typeface="Tahoma"/>
              </a:rPr>
              <a:t> </a:t>
            </a:r>
            <a:r>
              <a:rPr lang="en-US" sz="2400" spc="-89" dirty="0">
                <a:latin typeface="Tahoma"/>
                <a:cs typeface="Tahoma"/>
              </a:rPr>
              <a:t>can</a:t>
            </a:r>
            <a:r>
              <a:rPr lang="en-US" sz="2400" spc="40" dirty="0">
                <a:latin typeface="Tahoma"/>
                <a:cs typeface="Tahoma"/>
              </a:rPr>
              <a:t> </a:t>
            </a:r>
            <a:r>
              <a:rPr lang="en-US" sz="2400" spc="-99" dirty="0">
                <a:latin typeface="Tahoma"/>
                <a:cs typeface="Tahoma"/>
              </a:rPr>
              <a:t>perform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-59" dirty="0">
                <a:latin typeface="Tahoma"/>
                <a:cs typeface="Tahoma"/>
              </a:rPr>
              <a:t>certain</a:t>
            </a:r>
            <a:r>
              <a:rPr lang="en-US" sz="2400" spc="40" dirty="0">
                <a:latin typeface="Tahoma"/>
                <a:cs typeface="Tahoma"/>
              </a:rPr>
              <a:t> </a:t>
            </a:r>
            <a:r>
              <a:rPr lang="en-US" sz="2400" spc="-69" dirty="0">
                <a:latin typeface="Tahoma"/>
                <a:cs typeface="Tahoma"/>
              </a:rPr>
              <a:t>actions.</a:t>
            </a:r>
            <a:endParaRPr lang="en-US" sz="2400" dirty="0">
              <a:latin typeface="Tahoma"/>
              <a:cs typeface="Tahoma"/>
            </a:endParaRPr>
          </a:p>
          <a:p>
            <a:pPr marL="25168" algn="just"/>
            <a:r>
              <a:rPr lang="en-US" sz="2400" spc="-50" dirty="0">
                <a:latin typeface="Tahoma"/>
                <a:cs typeface="Tahoma"/>
              </a:rPr>
              <a:t>Each</a:t>
            </a:r>
            <a:r>
              <a:rPr lang="en-US" sz="2400" spc="-20" dirty="0">
                <a:latin typeface="Tahoma"/>
                <a:cs typeface="Tahoma"/>
              </a:rPr>
              <a:t> </a:t>
            </a:r>
            <a:r>
              <a:rPr lang="en-US" sz="2400" spc="-69" dirty="0">
                <a:latin typeface="Tahoma"/>
                <a:cs typeface="Tahoma"/>
              </a:rPr>
              <a:t>object</a:t>
            </a:r>
            <a:r>
              <a:rPr lang="en-US" sz="2400" spc="-10" dirty="0">
                <a:latin typeface="Tahoma"/>
                <a:cs typeface="Tahoma"/>
              </a:rPr>
              <a:t> </a:t>
            </a:r>
            <a:r>
              <a:rPr lang="en-US" sz="2400" spc="-139" dirty="0">
                <a:latin typeface="Tahoma"/>
                <a:cs typeface="Tahoma"/>
              </a:rPr>
              <a:t>has:</a:t>
            </a:r>
            <a:endParaRPr lang="en-US" sz="2400" dirty="0">
              <a:latin typeface="Tahoma"/>
              <a:cs typeface="Tahoma"/>
            </a:endParaRPr>
          </a:p>
          <a:p>
            <a:pPr marL="573821" marR="307045">
              <a:lnSpc>
                <a:spcPct val="125299"/>
              </a:lnSpc>
            </a:pPr>
            <a:r>
              <a:rPr lang="en-US" sz="2400" spc="-139" dirty="0">
                <a:latin typeface="Tahoma"/>
                <a:cs typeface="Tahoma"/>
              </a:rPr>
              <a:t>some</a:t>
            </a:r>
            <a:r>
              <a:rPr lang="en-US" sz="2400" spc="-129" dirty="0">
                <a:latin typeface="Tahoma"/>
                <a:cs typeface="Tahoma"/>
              </a:rPr>
              <a:t> </a:t>
            </a:r>
            <a:r>
              <a:rPr lang="en-US" sz="2400" i="1" spc="-79" dirty="0"/>
              <a:t>data</a:t>
            </a:r>
            <a:r>
              <a:rPr lang="en-US" sz="2400" i="1" spc="446" dirty="0"/>
              <a:t> </a:t>
            </a:r>
            <a:r>
              <a:rPr lang="en-US" sz="2400" spc="-30" dirty="0">
                <a:latin typeface="Tahoma"/>
                <a:cs typeface="Tahoma"/>
              </a:rPr>
              <a:t>that </a:t>
            </a:r>
            <a:r>
              <a:rPr lang="en-US" sz="2400" spc="30" dirty="0">
                <a:latin typeface="Tahoma"/>
                <a:cs typeface="Tahoma"/>
              </a:rPr>
              <a:t>it </a:t>
            </a:r>
            <a:r>
              <a:rPr lang="en-US" sz="2400" spc="-69" dirty="0">
                <a:latin typeface="Tahoma"/>
                <a:cs typeface="Tahoma"/>
              </a:rPr>
              <a:t>maintains </a:t>
            </a:r>
            <a:r>
              <a:rPr lang="en-US" sz="2400" spc="-79" dirty="0">
                <a:latin typeface="Tahoma"/>
                <a:cs typeface="Tahoma"/>
              </a:rPr>
              <a:t>characterizing </a:t>
            </a:r>
            <a:r>
              <a:rPr lang="en-US" sz="2400" spc="-40" dirty="0">
                <a:latin typeface="Tahoma"/>
                <a:cs typeface="Tahoma"/>
              </a:rPr>
              <a:t>its </a:t>
            </a:r>
            <a:r>
              <a:rPr lang="en-US" sz="2400" spc="-69" dirty="0">
                <a:latin typeface="Tahoma"/>
                <a:cs typeface="Tahoma"/>
              </a:rPr>
              <a:t>current </a:t>
            </a:r>
            <a:r>
              <a:rPr lang="en-US" sz="2400" spc="-89" dirty="0">
                <a:latin typeface="Tahoma"/>
                <a:cs typeface="Tahoma"/>
              </a:rPr>
              <a:t>state; </a:t>
            </a:r>
            <a:r>
              <a:rPr lang="en-US" sz="2400" spc="-654" dirty="0">
                <a:latin typeface="Tahoma"/>
                <a:cs typeface="Tahoma"/>
              </a:rPr>
              <a:t> </a:t>
            </a:r>
          </a:p>
          <a:p>
            <a:pPr marL="573821" marR="307045">
              <a:lnSpc>
                <a:spcPct val="125299"/>
              </a:lnSpc>
            </a:pPr>
            <a:r>
              <a:rPr lang="en-US" sz="2400" spc="-109" dirty="0">
                <a:latin typeface="Tahoma"/>
                <a:cs typeface="Tahoma"/>
              </a:rPr>
              <a:t>a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99" dirty="0">
                <a:latin typeface="Tahoma"/>
                <a:cs typeface="Tahoma"/>
              </a:rPr>
              <a:t>set</a:t>
            </a:r>
            <a:r>
              <a:rPr lang="en-US" sz="2400" spc="40" dirty="0">
                <a:latin typeface="Tahoma"/>
                <a:cs typeface="Tahoma"/>
              </a:rPr>
              <a:t> </a:t>
            </a:r>
            <a:r>
              <a:rPr lang="en-US" sz="2400" spc="-69" dirty="0">
                <a:latin typeface="Tahoma"/>
                <a:cs typeface="Tahoma"/>
              </a:rPr>
              <a:t>of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69" dirty="0">
                <a:latin typeface="Tahoma"/>
                <a:cs typeface="Tahoma"/>
              </a:rPr>
              <a:t>actions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-79" dirty="0">
                <a:latin typeface="Tahoma"/>
                <a:cs typeface="Tahoma"/>
              </a:rPr>
              <a:t>(</a:t>
            </a:r>
            <a:r>
              <a:rPr lang="en-US" sz="2400" i="1" spc="-79" dirty="0"/>
              <a:t>methods</a:t>
            </a:r>
            <a:r>
              <a:rPr lang="en-US" sz="2400" spc="-79" dirty="0">
                <a:latin typeface="Tahoma"/>
                <a:cs typeface="Tahoma"/>
              </a:rPr>
              <a:t>)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30" dirty="0">
                <a:latin typeface="Tahoma"/>
                <a:cs typeface="Tahoma"/>
              </a:rPr>
              <a:t>that</a:t>
            </a:r>
            <a:r>
              <a:rPr lang="en-US" sz="2400" spc="40" dirty="0">
                <a:latin typeface="Tahoma"/>
                <a:cs typeface="Tahoma"/>
              </a:rPr>
              <a:t> </a:t>
            </a:r>
            <a:r>
              <a:rPr lang="en-US" sz="2400" spc="30" dirty="0">
                <a:latin typeface="Tahoma"/>
                <a:cs typeface="Tahoma"/>
              </a:rPr>
              <a:t>it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89" dirty="0">
                <a:latin typeface="Tahoma"/>
                <a:cs typeface="Tahoma"/>
              </a:rPr>
              <a:t>can</a:t>
            </a:r>
            <a:r>
              <a:rPr lang="en-US" sz="2400" spc="40" dirty="0">
                <a:latin typeface="Tahoma"/>
                <a:cs typeface="Tahoma"/>
              </a:rPr>
              <a:t> </a:t>
            </a:r>
            <a:r>
              <a:rPr lang="en-US" sz="2400" spc="-89" dirty="0">
                <a:latin typeface="Tahoma"/>
                <a:cs typeface="Tahoma"/>
              </a:rPr>
              <a:t>perform.</a:t>
            </a:r>
            <a:endParaRPr lang="en-US" sz="2800" dirty="0">
              <a:latin typeface="Tahoma"/>
              <a:cs typeface="Tahoma"/>
            </a:endParaRPr>
          </a:p>
          <a:p>
            <a:pPr marL="25168" marR="10067">
              <a:lnSpc>
                <a:spcPct val="102600"/>
              </a:lnSpc>
            </a:pPr>
            <a:r>
              <a:rPr lang="en-US" sz="2400" spc="129" dirty="0">
                <a:latin typeface="Tahoma"/>
                <a:cs typeface="Tahoma"/>
              </a:rPr>
              <a:t>A</a:t>
            </a:r>
            <a:r>
              <a:rPr lang="en-US" sz="2400" spc="20" dirty="0">
                <a:latin typeface="Tahoma"/>
                <a:cs typeface="Tahoma"/>
              </a:rPr>
              <a:t> programmer </a:t>
            </a:r>
            <a:r>
              <a:rPr lang="en-US" sz="2400" spc="-69" dirty="0">
                <a:latin typeface="Tahoma"/>
                <a:cs typeface="Tahoma"/>
              </a:rPr>
              <a:t>interacts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50" dirty="0">
                <a:latin typeface="Tahoma"/>
                <a:cs typeface="Tahoma"/>
              </a:rPr>
              <a:t>with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-109" dirty="0">
                <a:latin typeface="Tahoma"/>
                <a:cs typeface="Tahoma"/>
              </a:rPr>
              <a:t>an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69" dirty="0">
                <a:latin typeface="Tahoma"/>
                <a:cs typeface="Tahoma"/>
              </a:rPr>
              <a:t>object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-129" dirty="0">
                <a:latin typeface="Tahoma"/>
                <a:cs typeface="Tahoma"/>
              </a:rPr>
              <a:t>by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50" dirty="0">
                <a:latin typeface="Tahoma"/>
                <a:cs typeface="Tahoma"/>
              </a:rPr>
              <a:t>calling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-40" dirty="0">
                <a:latin typeface="Tahoma"/>
                <a:cs typeface="Tahoma"/>
              </a:rPr>
              <a:t>its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-109" dirty="0">
                <a:latin typeface="Tahoma"/>
                <a:cs typeface="Tahoma"/>
              </a:rPr>
              <a:t>methods;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50" dirty="0">
                <a:latin typeface="Tahoma"/>
                <a:cs typeface="Tahoma"/>
              </a:rPr>
              <a:t>this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-69" dirty="0">
                <a:latin typeface="Tahoma"/>
                <a:cs typeface="Tahoma"/>
              </a:rPr>
              <a:t>is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69" dirty="0">
                <a:latin typeface="Tahoma"/>
                <a:cs typeface="Tahoma"/>
              </a:rPr>
              <a:t>called </a:t>
            </a:r>
            <a:r>
              <a:rPr lang="en-US" sz="2400" spc="-644" dirty="0">
                <a:latin typeface="Tahoma"/>
                <a:cs typeface="Tahoma"/>
              </a:rPr>
              <a:t> </a:t>
            </a:r>
            <a:r>
              <a:rPr lang="en-US" sz="2400" i="1" spc="-79" dirty="0">
                <a:solidFill>
                  <a:srgbClr val="FAA21B"/>
                </a:solidFill>
              </a:rPr>
              <a:t>method</a:t>
            </a:r>
            <a:r>
              <a:rPr lang="en-US" sz="2400" i="1" spc="-69" dirty="0">
                <a:solidFill>
                  <a:srgbClr val="FAA21B"/>
                </a:solidFill>
              </a:rPr>
              <a:t> </a:t>
            </a:r>
            <a:r>
              <a:rPr lang="en-US" sz="2400" i="1" spc="-59" dirty="0">
                <a:solidFill>
                  <a:srgbClr val="FAA21B"/>
                </a:solidFill>
              </a:rPr>
              <a:t>invocation</a:t>
            </a:r>
            <a:r>
              <a:rPr lang="en-US" sz="2400" spc="-59" dirty="0">
                <a:latin typeface="Tahoma"/>
                <a:cs typeface="Tahoma"/>
              </a:rPr>
              <a:t>.</a:t>
            </a:r>
            <a:r>
              <a:rPr lang="en-US" sz="2400" spc="-50" dirty="0">
                <a:latin typeface="Tahoma"/>
                <a:cs typeface="Tahoma"/>
              </a:rPr>
              <a:t> </a:t>
            </a:r>
            <a:r>
              <a:rPr lang="en-US" sz="2400" dirty="0">
                <a:latin typeface="Tahoma"/>
                <a:cs typeface="Tahoma"/>
              </a:rPr>
              <a:t>That </a:t>
            </a:r>
            <a:r>
              <a:rPr lang="en-US" sz="2400" spc="-89" dirty="0">
                <a:latin typeface="Tahoma"/>
                <a:cs typeface="Tahoma"/>
              </a:rPr>
              <a:t>should </a:t>
            </a:r>
            <a:r>
              <a:rPr lang="en-US" sz="2400" spc="-109" dirty="0">
                <a:latin typeface="Tahoma"/>
                <a:cs typeface="Tahoma"/>
              </a:rPr>
              <a:t>be </a:t>
            </a:r>
            <a:r>
              <a:rPr lang="en-US" sz="2400" spc="-79" dirty="0">
                <a:latin typeface="Tahoma"/>
                <a:cs typeface="Tahoma"/>
              </a:rPr>
              <a:t>the </a:t>
            </a:r>
            <a:r>
              <a:rPr lang="en-US" sz="2400" i="1" spc="-79" dirty="0"/>
              <a:t>only</a:t>
            </a:r>
            <a:r>
              <a:rPr lang="en-US" sz="2400" i="1" spc="-69" dirty="0"/>
              <a:t> </a:t>
            </a:r>
            <a:r>
              <a:rPr lang="en-US" sz="2400" i="1" spc="-168" dirty="0"/>
              <a:t>way</a:t>
            </a:r>
            <a:r>
              <a:rPr lang="en-US" sz="2400" i="1" spc="268" dirty="0"/>
              <a:t> </a:t>
            </a:r>
            <a:r>
              <a:rPr lang="en-US" sz="2400" spc="-30" dirty="0">
                <a:latin typeface="Tahoma"/>
                <a:cs typeface="Tahoma"/>
              </a:rPr>
              <a:t>that </a:t>
            </a:r>
            <a:r>
              <a:rPr lang="en-US" sz="2400" spc="-109" dirty="0">
                <a:latin typeface="Tahoma"/>
                <a:cs typeface="Tahoma"/>
              </a:rPr>
              <a:t>another programmer </a:t>
            </a:r>
            <a:r>
              <a:rPr lang="en-US" sz="2400" spc="-69" dirty="0">
                <a:latin typeface="Tahoma"/>
                <a:cs typeface="Tahoma"/>
              </a:rPr>
              <a:t>interacts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50" dirty="0">
                <a:latin typeface="Tahoma"/>
                <a:cs typeface="Tahoma"/>
              </a:rPr>
              <a:t>with</a:t>
            </a:r>
            <a:r>
              <a:rPr lang="en-US" sz="2400" spc="40" dirty="0">
                <a:latin typeface="Tahoma"/>
                <a:cs typeface="Tahoma"/>
              </a:rPr>
              <a:t> </a:t>
            </a:r>
            <a:r>
              <a:rPr lang="en-US" sz="2400" spc="-109" dirty="0">
                <a:latin typeface="Tahoma"/>
                <a:cs typeface="Tahoma"/>
              </a:rPr>
              <a:t>an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-69" dirty="0">
                <a:latin typeface="Tahoma"/>
                <a:cs typeface="Tahoma"/>
              </a:rPr>
              <a:t>object.</a:t>
            </a:r>
            <a:endParaRPr lang="en-US" sz="2400" dirty="0">
              <a:latin typeface="Tahoma"/>
              <a:cs typeface="Tahoma"/>
            </a:endParaRPr>
          </a:p>
          <a:p>
            <a:pPr marL="25168" marR="169881">
              <a:lnSpc>
                <a:spcPct val="102699"/>
              </a:lnSpc>
              <a:spcBef>
                <a:spcPts val="1407"/>
              </a:spcBef>
            </a:pPr>
            <a:r>
              <a:rPr lang="en-US" sz="2400" spc="-50" dirty="0">
                <a:latin typeface="Tahoma"/>
                <a:cs typeface="Tahoma"/>
              </a:rPr>
              <a:t>Significant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89" dirty="0">
                <a:latin typeface="Tahoma"/>
                <a:cs typeface="Tahoma"/>
              </a:rPr>
              <a:t>object-oriented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-119" dirty="0">
                <a:latin typeface="Tahoma"/>
                <a:cs typeface="Tahoma"/>
              </a:rPr>
              <a:t>languages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-79" dirty="0">
                <a:latin typeface="Tahoma"/>
                <a:cs typeface="Tahoma"/>
              </a:rPr>
              <a:t>include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40" dirty="0">
                <a:latin typeface="Tahoma"/>
                <a:cs typeface="Tahoma"/>
              </a:rPr>
              <a:t>Python,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-50" dirty="0">
                <a:latin typeface="Tahoma"/>
                <a:cs typeface="Tahoma"/>
              </a:rPr>
              <a:t>Java,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40" dirty="0">
                <a:latin typeface="Tahoma"/>
                <a:cs typeface="Tahoma"/>
              </a:rPr>
              <a:t>C++, </a:t>
            </a:r>
            <a:r>
              <a:rPr lang="en-US" sz="2400" spc="-654" dirty="0">
                <a:latin typeface="Tahoma"/>
                <a:cs typeface="Tahoma"/>
              </a:rPr>
              <a:t> </a:t>
            </a:r>
            <a:r>
              <a:rPr lang="en-US" sz="2400" spc="69" dirty="0">
                <a:latin typeface="Tahoma"/>
                <a:cs typeface="Tahoma"/>
              </a:rPr>
              <a:t>C#,</a:t>
            </a:r>
            <a:r>
              <a:rPr lang="en-US" sz="2400" spc="20" dirty="0">
                <a:latin typeface="Tahoma"/>
                <a:cs typeface="Tahoma"/>
              </a:rPr>
              <a:t> </a:t>
            </a:r>
            <a:r>
              <a:rPr lang="en-US" sz="2400" spc="-40" dirty="0">
                <a:latin typeface="Tahoma"/>
                <a:cs typeface="Tahoma"/>
              </a:rPr>
              <a:t>Perl,</a:t>
            </a:r>
            <a:r>
              <a:rPr lang="en-US" sz="2400" spc="40" dirty="0">
                <a:latin typeface="Tahoma"/>
                <a:cs typeface="Tahoma"/>
              </a:rPr>
              <a:t> </a:t>
            </a:r>
            <a:r>
              <a:rPr lang="en-US" sz="2400" spc="-40" dirty="0">
                <a:latin typeface="Tahoma"/>
                <a:cs typeface="Tahoma"/>
              </a:rPr>
              <a:t>JavaScript,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-59" dirty="0">
                <a:latin typeface="Tahoma"/>
                <a:cs typeface="Tahoma"/>
              </a:rPr>
              <a:t>Objective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dirty="0">
                <a:latin typeface="Tahoma"/>
                <a:cs typeface="Tahoma"/>
              </a:rPr>
              <a:t>C,</a:t>
            </a:r>
            <a:r>
              <a:rPr lang="en-US" sz="2400" spc="40" dirty="0">
                <a:latin typeface="Tahoma"/>
                <a:cs typeface="Tahoma"/>
              </a:rPr>
              <a:t> </a:t>
            </a:r>
            <a:r>
              <a:rPr lang="en-US" sz="2400" spc="-109" dirty="0">
                <a:latin typeface="Tahoma"/>
                <a:cs typeface="Tahoma"/>
              </a:rPr>
              <a:t>and</a:t>
            </a:r>
            <a:r>
              <a:rPr lang="en-US" sz="2400" spc="30" dirty="0">
                <a:latin typeface="Tahoma"/>
                <a:cs typeface="Tahoma"/>
              </a:rPr>
              <a:t> </a:t>
            </a:r>
            <a:r>
              <a:rPr lang="en-US" sz="2400" spc="-89" dirty="0">
                <a:latin typeface="Tahoma"/>
                <a:cs typeface="Tahoma"/>
              </a:rPr>
              <a:t>others.</a:t>
            </a:r>
            <a:endParaRPr lang="en-US" sz="2400" dirty="0">
              <a:latin typeface="Tahoma"/>
              <a:cs typeface="Tahoma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494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Object-Oriented Programming (cont’d.)</a:t>
            </a:r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28838"/>
            <a:ext cx="8229600" cy="34686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Object-Oriented Programming (cont’d.)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u="sng"/>
              <a:t>Data hiding</a:t>
            </a:r>
            <a:r>
              <a:rPr lang="en-US" altLang="en-US"/>
              <a:t>: object’s data attributes are hidden from code outside the object</a:t>
            </a:r>
          </a:p>
          <a:p>
            <a:pPr lvl="1"/>
            <a:r>
              <a:rPr lang="en-US" altLang="en-US"/>
              <a:t>Access restricted to the object’s methods</a:t>
            </a:r>
          </a:p>
          <a:p>
            <a:pPr lvl="2">
              <a:buFontTx/>
              <a:buChar char="•"/>
            </a:pPr>
            <a:r>
              <a:rPr lang="en-US" altLang="en-US"/>
              <a:t>Protects from accidental corruption</a:t>
            </a:r>
          </a:p>
          <a:p>
            <a:pPr lvl="2">
              <a:buFontTx/>
              <a:buChar char="•"/>
            </a:pPr>
            <a:r>
              <a:rPr lang="en-US" altLang="en-US"/>
              <a:t>Outside code does not need to know internal structure of the object</a:t>
            </a:r>
          </a:p>
          <a:p>
            <a:pPr>
              <a:buFontTx/>
              <a:buChar char="•"/>
            </a:pPr>
            <a:r>
              <a:rPr lang="en-US" altLang="en-US" u="sng"/>
              <a:t>Object reusability</a:t>
            </a:r>
            <a:r>
              <a:rPr lang="en-US" altLang="en-US"/>
              <a:t>: the same object can be used in different programs </a:t>
            </a:r>
          </a:p>
          <a:p>
            <a:pPr lvl="1"/>
            <a:r>
              <a:rPr lang="en-US" altLang="en-US"/>
              <a:t>Example: 3D image object can be used for architecture and game programming</a:t>
            </a:r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Object-Oriented Programming (cont’d.)</a:t>
            </a:r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84400"/>
            <a:ext cx="8229600" cy="33575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7DC4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7DC4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9441</TotalTime>
  <Words>2111</Words>
  <Application>Microsoft Office PowerPoint</Application>
  <PresentationFormat>On-screen Show (4:3)</PresentationFormat>
  <Paragraphs>218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Century Gothic</vt:lpstr>
      <vt:lpstr>Courier New</vt:lpstr>
      <vt:lpstr>Marlett</vt:lpstr>
      <vt:lpstr>Palatino Linotype</vt:lpstr>
      <vt:lpstr>Tahoma</vt:lpstr>
      <vt:lpstr>Tw Cen MT</vt:lpstr>
      <vt:lpstr>ヒラギノ角ゴ Pro W3</vt:lpstr>
      <vt:lpstr>Default Design</vt:lpstr>
      <vt:lpstr>PowerPoint Presentation</vt:lpstr>
      <vt:lpstr>Procedural Programming</vt:lpstr>
      <vt:lpstr>Object-Oriented Programming</vt:lpstr>
      <vt:lpstr>Object Oriented Programming</vt:lpstr>
      <vt:lpstr>Object Oriented Design Example - Monopoly</vt:lpstr>
      <vt:lpstr>Object Orientation</vt:lpstr>
      <vt:lpstr>Object-Oriented Programming (cont’d.)</vt:lpstr>
      <vt:lpstr>Object-Oriented Programming (cont’d.)</vt:lpstr>
      <vt:lpstr>Object-Oriented Programming (cont’d.)</vt:lpstr>
      <vt:lpstr>An Everyday Example of an Object</vt:lpstr>
      <vt:lpstr>Classes</vt:lpstr>
      <vt:lpstr>Classes</vt:lpstr>
      <vt:lpstr>Classes</vt:lpstr>
      <vt:lpstr>Simple Example</vt:lpstr>
      <vt:lpstr>A Concrete Example</vt:lpstr>
      <vt:lpstr>Calculator Specification</vt:lpstr>
      <vt:lpstr>Yet Another Example</vt:lpstr>
      <vt:lpstr>Class Definitions</vt:lpstr>
      <vt:lpstr>Class Definitions (cont’d.)</vt:lpstr>
      <vt:lpstr>Class Definitions (cont’d.)</vt:lpstr>
      <vt:lpstr>Class Definitions (cont’d.)</vt:lpstr>
      <vt:lpstr>Hiding Attributes and Storing Classes in Modules</vt:lpstr>
      <vt:lpstr>The Circle Class - in Circle.py</vt:lpstr>
      <vt:lpstr>The Circle Class - in Circle.py</vt:lpstr>
      <vt:lpstr>Client Code of Circle Class</vt:lpstr>
      <vt:lpstr>Logic Error in Client Code</vt:lpstr>
      <vt:lpstr>The BankAccount Class – More About Classes</vt:lpstr>
      <vt:lpstr>The __str__ method</vt:lpstr>
      <vt:lpstr>Working With Instances</vt:lpstr>
      <vt:lpstr>PowerPoint Presentation</vt:lpstr>
      <vt:lpstr>Accessor and Mutator Methods </vt:lpstr>
      <vt:lpstr>Passing Objects as Arguments</vt:lpstr>
      <vt:lpstr>Other methods</vt:lpstr>
      <vt:lpstr>Displaying New Classes in Data Structures</vt:lpstr>
      <vt:lpstr>_ _str_ _ and _ _ repr_ _</vt:lpstr>
      <vt:lpstr>_ _repr_ _ method for Circle</vt:lpstr>
      <vt:lpstr>Techniques for Designing Classes</vt:lpstr>
      <vt:lpstr>PowerPoint Presentation</vt:lpstr>
      <vt:lpstr>Finding the Classes in a Problem</vt:lpstr>
      <vt:lpstr>Finding the Classes in a Problem (cont’d.)</vt:lpstr>
      <vt:lpstr>Finding the Classes in a Problem (cont’d.)</vt:lpstr>
      <vt:lpstr>Finding the Classes in a Problem (cont’d.)</vt:lpstr>
      <vt:lpstr>Identifying a Class’s Responsibilities</vt:lpstr>
      <vt:lpstr>Summary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Chelsea Bell</dc:creator>
  <cp:lastModifiedBy>Scott, Michael D</cp:lastModifiedBy>
  <cp:revision>176</cp:revision>
  <dcterms:created xsi:type="dcterms:W3CDTF">2011-02-21T19:15:53Z</dcterms:created>
  <dcterms:modified xsi:type="dcterms:W3CDTF">2024-05-30T17:30:51Z</dcterms:modified>
</cp:coreProperties>
</file>