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56" r:id="rId2"/>
    <p:sldId id="306" r:id="rId3"/>
    <p:sldId id="308" r:id="rId4"/>
    <p:sldId id="309" r:id="rId5"/>
    <p:sldId id="310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C4"/>
    <a:srgbClr val="FFCC00"/>
    <a:srgbClr val="FFF7D5"/>
    <a:srgbClr val="FEF7C2"/>
    <a:srgbClr val="EDE1EF"/>
    <a:srgbClr val="E7E2EE"/>
    <a:srgbClr val="270A70"/>
    <a:srgbClr val="300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686" autoAdjust="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5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FB427F-7D82-4C54-9479-8C5AC13965C1}" type="datetimeFigureOut">
              <a:rPr lang="en-US"/>
              <a:pPr>
                <a:defRPr/>
              </a:pPr>
              <a:t>7/25/2022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22F702E-A61B-47DE-B5D9-F11D423D3D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 userDrawn="1"/>
        </p:nvSpPr>
        <p:spPr bwMode="auto">
          <a:xfrm>
            <a:off x="304800" y="1905000"/>
            <a:ext cx="342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007DC4"/>
                </a:solidFill>
                <a:latin typeface="Tw Cen MT" pitchFamily="34" charset="0"/>
              </a:rPr>
              <a:t>C H A P T E R  12</a:t>
            </a:r>
          </a:p>
        </p:txBody>
      </p:sp>
      <p:sp>
        <p:nvSpPr>
          <p:cNvPr id="3" name="Text Box 13"/>
          <p:cNvSpPr txBox="1">
            <a:spLocks noChangeArrowheads="1"/>
          </p:cNvSpPr>
          <p:nvPr userDrawn="1"/>
        </p:nvSpPr>
        <p:spPr bwMode="auto">
          <a:xfrm>
            <a:off x="304800" y="2514600"/>
            <a:ext cx="3048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3600" b="1" dirty="0">
                <a:latin typeface="Tw Cen MT" pitchFamily="34" charset="0"/>
              </a:rPr>
              <a:t>Recursion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80975"/>
            <a:ext cx="4808538" cy="59928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907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01185-EB38-4F1E-ADDB-C417EF2BDA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524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C2A29-3A87-43E2-B49B-86D1C012B7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537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Tx/>
              <a:buFont typeface="Arial" panose="020B0604020202020204" pitchFamily="34" charset="0"/>
              <a:buChar char="•"/>
              <a:defRPr/>
            </a:lvl1pPr>
            <a:lvl2pPr marL="742950" indent="-285750">
              <a:buClrTx/>
              <a:buFont typeface="Arial" panose="020B0604020202020204" pitchFamily="34" charset="0"/>
              <a:buChar char="•"/>
              <a:defRPr/>
            </a:lvl2pPr>
            <a:lvl3pPr marL="1143000" indent="-228600">
              <a:buClrTx/>
              <a:buFont typeface="Arial" panose="020B0604020202020204" pitchFamily="34" charset="0"/>
              <a:buChar char="•"/>
              <a:defRPr/>
            </a:lvl3pPr>
            <a:lvl4pPr marL="1600200" indent="-228600">
              <a:buClrTx/>
              <a:buFont typeface="Arial" panose="020B0604020202020204" pitchFamily="34" charset="0"/>
              <a:buChar char="•"/>
              <a:defRPr/>
            </a:lvl4pPr>
            <a:lvl5pPr marL="2057400" indent="-228600">
              <a:buClrTx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9E218-725B-41F3-B769-0E5A8FCB55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522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B0840-8DD6-467C-AF26-23C8533F90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7740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E66EB-EA67-45F8-9726-115D6FB825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037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6747E-04BB-4D5B-8A84-F6026F14CB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46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03376-022E-42BF-9AD4-EDE62CEAFE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790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8B248-6939-4374-8D11-B77954E652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9180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0BE05-7C20-4221-8BB0-D54EA4AB3B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0936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ACC73-77EF-4253-A7ED-7CB754BFA9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98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3"/>
          <p:cNvSpPr>
            <a:spLocks noChangeArrowheads="1"/>
          </p:cNvSpPr>
          <p:nvPr userDrawn="1"/>
        </p:nvSpPr>
        <p:spPr bwMode="auto">
          <a:xfrm>
            <a:off x="1558925" y="6465888"/>
            <a:ext cx="304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dirty="0">
                <a:latin typeface="Century Gothic" pitchFamily="34" charset="0"/>
                <a:ea typeface="ヒラギノ角ゴ Pro W3" pitchFamily="1" charset="-128"/>
              </a:rPr>
              <a:t>Copyright © 2018 Pearson Education, Inc.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F63B3967-2D44-49AB-A5AE-992D9FB08B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0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6400800"/>
            <a:ext cx="1420812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7DC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7DC4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7DC4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7DC4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7DC4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270A70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270A70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270A70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270A70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211BB"/>
        </a:buClr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211BB"/>
        </a:buClr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211BB"/>
        </a:buClr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211BB"/>
        </a:buClr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nemablend.com/new/An-Illustrated-Guide-5-Levels-Inception-19643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Problem Solving with Recursion (cont’d.)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/>
              <a:t>Some repetitive problems are more easily solved with recursion</a:t>
            </a:r>
          </a:p>
          <a:p>
            <a:pPr>
              <a:buFontTx/>
              <a:buChar char="•"/>
            </a:pPr>
            <a:r>
              <a:rPr lang="en-US" altLang="en-US"/>
              <a:t>General outline of recursive function:</a:t>
            </a:r>
          </a:p>
          <a:p>
            <a:pPr lvl="1"/>
            <a:r>
              <a:rPr lang="en-US" altLang="en-US"/>
              <a:t>If the problem can be solved now without recursion, solve and return</a:t>
            </a:r>
          </a:p>
          <a:p>
            <a:pPr lvl="2">
              <a:buFontTx/>
              <a:buChar char="•"/>
            </a:pPr>
            <a:r>
              <a:rPr lang="en-US" altLang="en-US"/>
              <a:t>Known as the </a:t>
            </a:r>
            <a:r>
              <a:rPr lang="en-US" altLang="en-US" i="1"/>
              <a:t>base case</a:t>
            </a:r>
          </a:p>
          <a:p>
            <a:pPr lvl="1"/>
            <a:r>
              <a:rPr lang="en-US" altLang="en-US"/>
              <a:t>Otherwise, reduce problem to smaller problem of the same structure and call the function again to solve the smaller problem</a:t>
            </a:r>
          </a:p>
          <a:p>
            <a:pPr lvl="2">
              <a:buFontTx/>
              <a:buChar char="•"/>
            </a:pPr>
            <a:r>
              <a:rPr lang="en-US" altLang="en-US"/>
              <a:t>Known as the </a:t>
            </a:r>
            <a:r>
              <a:rPr lang="en-US" altLang="en-US" i="1"/>
              <a:t>recursive case</a:t>
            </a:r>
          </a:p>
          <a:p>
            <a:pPr>
              <a:buFontTx/>
              <a:buChar char="•"/>
            </a:pPr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Recursion to Calculate the Factorial of a Number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/>
              <a:t>In mathematics, the 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n!</a:t>
            </a:r>
            <a:r>
              <a:rPr lang="en-US" altLang="en-US"/>
              <a:t> notation represents the factorial of a number </a:t>
            </a:r>
            <a:r>
              <a:rPr lang="en-US" altLang="en-US" i="1"/>
              <a:t>n</a:t>
            </a:r>
          </a:p>
          <a:p>
            <a:pPr lvl="1"/>
            <a:r>
              <a:rPr lang="en-US" altLang="en-US"/>
              <a:t>For 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= 0, 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! = 1</a:t>
            </a:r>
          </a:p>
          <a:p>
            <a:pPr lvl="1"/>
            <a:r>
              <a:rPr lang="en-US" altLang="en-US"/>
              <a:t>For 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&gt; 0, 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! = 1 x 2 x 3 x … x 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>
              <a:buFontTx/>
              <a:buChar char="•"/>
            </a:pPr>
            <a:r>
              <a:rPr lang="en-US" altLang="en-US">
                <a:cs typeface="Times New Roman" panose="02020603050405020304" pitchFamily="18" charset="0"/>
              </a:rPr>
              <a:t>The above definition lends itself to recursive programming</a:t>
            </a:r>
          </a:p>
          <a:p>
            <a:pPr lvl="1"/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en-US">
                <a:cs typeface="Times New Roman" panose="02020603050405020304" pitchFamily="18" charset="0"/>
              </a:rPr>
              <a:t>= 0 is the base case</a:t>
            </a:r>
          </a:p>
          <a:p>
            <a:pPr lvl="1"/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en-US">
                <a:cs typeface="Times New Roman" panose="02020603050405020304" pitchFamily="18" charset="0"/>
              </a:rPr>
              <a:t>&gt; 0 is the recursive case</a:t>
            </a:r>
          </a:p>
          <a:p>
            <a:pPr lvl="2">
              <a:buFontTx/>
              <a:buChar char="•"/>
            </a:pPr>
            <a:r>
              <a:rPr lang="en-US" altLang="en-US">
                <a:cs typeface="Times New Roman" panose="02020603050405020304" pitchFamily="18" charset="0"/>
              </a:rPr>
              <a:t>factorial(</a:t>
            </a:r>
            <a:r>
              <a:rPr lang="en-US" altLang="en-US" i="1">
                <a:cs typeface="Times New Roman" panose="02020603050405020304" pitchFamily="18" charset="0"/>
              </a:rPr>
              <a:t>n</a:t>
            </a:r>
            <a:r>
              <a:rPr lang="en-US" altLang="en-US">
                <a:cs typeface="Times New Roman" panose="02020603050405020304" pitchFamily="18" charset="0"/>
              </a:rPr>
              <a:t>) = 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>
                <a:cs typeface="Times New Roman" panose="02020603050405020304" pitchFamily="18" charset="0"/>
              </a:rPr>
              <a:t> x factorial(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en-US"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Char char="•"/>
            </a:pPr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Recursion (cont’d.)</a:t>
            </a:r>
          </a:p>
        </p:txBody>
      </p:sp>
      <p:pic>
        <p:nvPicPr>
          <p:cNvPr id="1126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101850"/>
            <a:ext cx="8229600" cy="35226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399"/>
            <a:ext cx="7162800" cy="666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Recursion (cont’d.)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/>
              <a:t>Since each call to the recursive function reduces the problem:</a:t>
            </a:r>
          </a:p>
          <a:p>
            <a:pPr lvl="1"/>
            <a:r>
              <a:rPr lang="en-US" altLang="en-US"/>
              <a:t>Eventually, it will get to the base case which does not require recursion, and the recursion will stop</a:t>
            </a:r>
          </a:p>
          <a:p>
            <a:pPr>
              <a:buFontTx/>
              <a:buChar char="•"/>
            </a:pPr>
            <a:r>
              <a:rPr lang="en-US" altLang="en-US"/>
              <a:t>Usually the problem is reduced by making one or more parameters smaller at each function call</a:t>
            </a:r>
          </a:p>
          <a:p>
            <a:pPr>
              <a:buFontTx/>
              <a:buChar char="•"/>
            </a:pPr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Direct and Indirect Recursion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 u="sng" dirty="0"/>
              <a:t>Direct recursion</a:t>
            </a:r>
            <a:r>
              <a:rPr lang="en-US" altLang="en-US" dirty="0"/>
              <a:t>: when a function directly calls itself</a:t>
            </a:r>
          </a:p>
          <a:p>
            <a:pPr lvl="1"/>
            <a:r>
              <a:rPr lang="en-US" altLang="en-US" dirty="0"/>
              <a:t>All the examples shown so far were of direct recursion</a:t>
            </a:r>
          </a:p>
          <a:p>
            <a:pPr>
              <a:buFontTx/>
              <a:buChar char="•"/>
            </a:pPr>
            <a:r>
              <a:rPr lang="en-US" altLang="en-US" u="sng" dirty="0"/>
              <a:t>Indirect recursion</a:t>
            </a:r>
            <a:r>
              <a:rPr lang="en-US" altLang="en-US" dirty="0"/>
              <a:t>: when function A calls function B, which in turn calls function A</a:t>
            </a:r>
          </a:p>
          <a:p>
            <a:pPr lvl="1">
              <a:buFontTx/>
              <a:buChar char="•"/>
            </a:pPr>
            <a:r>
              <a:rPr lang="en-US" altLang="en-US" dirty="0"/>
              <a:t>also known as mutual recursion</a:t>
            </a:r>
          </a:p>
          <a:p>
            <a:pPr>
              <a:buFontTx/>
              <a:buChar char="•"/>
            </a:pPr>
            <a:endParaRPr lang="en-US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Examples of Recursive Algorithms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/>
              <a:t>Summing a range of list elements with recursion</a:t>
            </a:r>
          </a:p>
          <a:p>
            <a:pPr lvl="1"/>
            <a:r>
              <a:rPr lang="en-US" altLang="en-US">
                <a:cs typeface="Courier New" panose="02070309020205020404" pitchFamily="49" charset="0"/>
              </a:rPr>
              <a:t>Function receives a list containing range of elements to be summed, index of starting item in the range, and index of ending item in the range</a:t>
            </a:r>
          </a:p>
          <a:p>
            <a:pPr lvl="1"/>
            <a:r>
              <a:rPr lang="en-US" altLang="en-US">
                <a:cs typeface="Courier New" panose="02070309020205020404" pitchFamily="49" charset="0"/>
              </a:rPr>
              <a:t>Base case: </a:t>
            </a:r>
          </a:p>
          <a:p>
            <a:pPr lvl="2">
              <a:buFontTx/>
              <a:buChar char="•"/>
            </a:pP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if start index &gt; end index return 0</a:t>
            </a:r>
          </a:p>
          <a:p>
            <a:pPr lvl="1"/>
            <a:r>
              <a:rPr lang="en-US" altLang="en-US">
                <a:cs typeface="Courier New" panose="02070309020205020404" pitchFamily="49" charset="0"/>
              </a:rPr>
              <a:t>Recursive case: </a:t>
            </a:r>
          </a:p>
          <a:p>
            <a:pPr lvl="2">
              <a:buFontTx/>
              <a:buChar char="•"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return current_number + sum(list, start+1, end)</a:t>
            </a:r>
          </a:p>
          <a:p>
            <a:pPr>
              <a:buFontTx/>
              <a:buChar char="•"/>
            </a:pPr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Examples of Recursive Algorithms (cont’d.)</a:t>
            </a:r>
          </a:p>
        </p:txBody>
      </p:sp>
      <p:pic>
        <p:nvPicPr>
          <p:cNvPr id="1638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632075"/>
            <a:ext cx="8229600" cy="246221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Fibonacci Series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/>
              <a:t>Fibonacci series: has two base cases</a:t>
            </a:r>
          </a:p>
          <a:p>
            <a:pPr lvl="1"/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if n = 0 then Fib(n) = 0</a:t>
            </a:r>
          </a:p>
          <a:p>
            <a:pPr lvl="1"/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if n = 1 then Fib(n) = 1</a:t>
            </a:r>
          </a:p>
          <a:p>
            <a:pPr lvl="1"/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if n &gt; 1 then Fib(n) = Fib(n-1) + Fib(n-2)</a:t>
            </a:r>
          </a:p>
          <a:p>
            <a:pPr>
              <a:buFontTx/>
              <a:buChar char="•"/>
            </a:pPr>
            <a:r>
              <a:rPr lang="en-US" altLang="en-US"/>
              <a:t>Corresponding function code:</a:t>
            </a:r>
          </a:p>
          <a:p>
            <a:pPr>
              <a:buFontTx/>
              <a:buChar char="•"/>
            </a:pPr>
            <a:endParaRPr lang="en-US" altLang="en-US"/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3886200"/>
            <a:ext cx="51943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Finding the Greatest Common Divisor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 sz="2400"/>
              <a:t>Calculation of the greatest common divisor (GCD) of two positive integers</a:t>
            </a:r>
          </a:p>
          <a:p>
            <a:pPr lvl="1"/>
            <a:r>
              <a:rPr lang="en-US" altLang="en-US" sz="2400">
                <a:cs typeface="Courier New" panose="02070309020205020404" pitchFamily="49" charset="0"/>
              </a:rPr>
              <a:t>If x can be evenly divided by y, then </a:t>
            </a:r>
          </a:p>
          <a:p>
            <a:pPr lvl="1"/>
            <a:r>
              <a:rPr lang="en-US" altLang="en-US" sz="2400">
                <a:cs typeface="Courier New" panose="02070309020205020404" pitchFamily="49" charset="0"/>
              </a:rPr>
              <a:t>			gcd(x,y) = y</a:t>
            </a:r>
          </a:p>
          <a:p>
            <a:pPr lvl="1"/>
            <a:r>
              <a:rPr lang="en-US" altLang="en-US" sz="2400">
                <a:cs typeface="Courier New" panose="02070309020205020404" pitchFamily="49" charset="0"/>
              </a:rPr>
              <a:t>Otherwise, gcd(x,y) = gcd(y, remainder of x/y)</a:t>
            </a:r>
          </a:p>
          <a:p>
            <a:pPr>
              <a:buFontTx/>
              <a:buChar char="•"/>
            </a:pPr>
            <a:r>
              <a:rPr lang="en-US" altLang="en-US" sz="2400"/>
              <a:t>Corresponding function code:</a:t>
            </a:r>
          </a:p>
          <a:p>
            <a:pPr>
              <a:buFontTx/>
              <a:buChar char="•"/>
            </a:pPr>
            <a:endParaRPr lang="en-US" altLang="en-US"/>
          </a:p>
        </p:txBody>
      </p:sp>
      <p:pic>
        <p:nvPicPr>
          <p:cNvPr id="1843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4267200"/>
            <a:ext cx="6477000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8467"/>
            <a:ext cx="8229600" cy="1143000"/>
          </a:xfrm>
        </p:spPr>
        <p:txBody>
          <a:bodyPr/>
          <a:lstStyle/>
          <a:p>
            <a:r>
              <a:rPr lang="en-US" dirty="0"/>
              <a:t>An Interesting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Write a method that determines how much space is take up by the files in a directory</a:t>
            </a:r>
          </a:p>
          <a:p>
            <a:pPr eaLnBrk="1" hangingPunct="1"/>
            <a:r>
              <a:rPr lang="en-US" altLang="en-US" dirty="0"/>
              <a:t>A directory can contain files and directories</a:t>
            </a:r>
          </a:p>
          <a:p>
            <a:pPr eaLnBrk="1" hangingPunct="1"/>
            <a:r>
              <a:rPr lang="en-US" altLang="en-US" dirty="0"/>
              <a:t>How many directories does our code have to examine?</a:t>
            </a:r>
          </a:p>
          <a:p>
            <a:pPr eaLnBrk="1" hangingPunct="1"/>
            <a:r>
              <a:rPr lang="en-US" altLang="en-US" dirty="0"/>
              <a:t>How would you add up the space taken up by the files in a single directory </a:t>
            </a:r>
          </a:p>
          <a:p>
            <a:pPr lvl="1" eaLnBrk="1" hangingPunct="1"/>
            <a:r>
              <a:rPr lang="en-US" altLang="en-US" dirty="0"/>
              <a:t>Hint: don't worry about any sub directories at first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04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Towers of Hanoi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/>
              <a:t>Mathematical game commonly used to illustrate the power of recursion</a:t>
            </a:r>
          </a:p>
          <a:p>
            <a:pPr lvl="1"/>
            <a:r>
              <a:rPr lang="en-US" altLang="en-US">
                <a:cs typeface="Courier New" panose="02070309020205020404" pitchFamily="49" charset="0"/>
              </a:rPr>
              <a:t>Uses three pegs and a set of discs in decreasing sizes</a:t>
            </a:r>
          </a:p>
          <a:p>
            <a:pPr lvl="1"/>
            <a:r>
              <a:rPr lang="en-US" altLang="en-US" u="sng">
                <a:cs typeface="Courier New" panose="02070309020205020404" pitchFamily="49" charset="0"/>
              </a:rPr>
              <a:t>Goal of the game</a:t>
            </a:r>
            <a:r>
              <a:rPr lang="en-US" altLang="en-US">
                <a:cs typeface="Courier New" panose="02070309020205020404" pitchFamily="49" charset="0"/>
              </a:rPr>
              <a:t>: move the discs from leftmost peg to rightmost peg</a:t>
            </a:r>
          </a:p>
          <a:p>
            <a:pPr lvl="2">
              <a:buFontTx/>
              <a:buChar char="•"/>
            </a:pPr>
            <a:r>
              <a:rPr lang="en-US" altLang="en-US">
                <a:cs typeface="Courier New" panose="02070309020205020404" pitchFamily="49" charset="0"/>
              </a:rPr>
              <a:t>Only one disc can be moved at a time</a:t>
            </a:r>
          </a:p>
          <a:p>
            <a:pPr lvl="2">
              <a:buFontTx/>
              <a:buChar char="•"/>
            </a:pPr>
            <a:r>
              <a:rPr lang="en-US" altLang="en-US">
                <a:cs typeface="Courier New" panose="02070309020205020404" pitchFamily="49" charset="0"/>
              </a:rPr>
              <a:t>A disc cannot be placed on top of a smaller disc</a:t>
            </a:r>
          </a:p>
          <a:p>
            <a:pPr lvl="2">
              <a:buFontTx/>
              <a:buChar char="•"/>
            </a:pPr>
            <a:r>
              <a:rPr lang="en-US" altLang="en-US">
                <a:cs typeface="Courier New" panose="02070309020205020404" pitchFamily="49" charset="0"/>
              </a:rPr>
              <a:t>All discs must be on a peg except while being moved</a:t>
            </a:r>
          </a:p>
          <a:p>
            <a:pPr>
              <a:buFontTx/>
              <a:buChar char="•"/>
            </a:pPr>
            <a:endParaRPr lang="en-US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Towers of Hanoi (cont’d.)</a:t>
            </a:r>
          </a:p>
        </p:txBody>
      </p:sp>
      <p:pic>
        <p:nvPicPr>
          <p:cNvPr id="2048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486025"/>
            <a:ext cx="8229600" cy="275431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604838"/>
            <a:ext cx="626745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Towers of Hanoi (cont’d)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 u="sng">
                <a:cs typeface="Courier New" panose="02070309020205020404" pitchFamily="49" charset="0"/>
              </a:rPr>
              <a:t>Problem statement</a:t>
            </a:r>
            <a:r>
              <a:rPr lang="en-US" altLang="en-US">
                <a:cs typeface="Courier New" panose="02070309020205020404" pitchFamily="49" charset="0"/>
              </a:rPr>
              <a:t>: move n discs from peg 1 to peg 3 using peg 2 as a temporary peg</a:t>
            </a:r>
          </a:p>
          <a:p>
            <a:pPr>
              <a:buFontTx/>
              <a:buChar char="•"/>
            </a:pPr>
            <a:r>
              <a:rPr lang="en-US" altLang="en-US" u="sng">
                <a:cs typeface="Courier New" panose="02070309020205020404" pitchFamily="49" charset="0"/>
              </a:rPr>
              <a:t>Recursive solution</a:t>
            </a:r>
            <a:r>
              <a:rPr lang="en-US" altLang="en-US">
                <a:cs typeface="Courier New" panose="02070309020205020404" pitchFamily="49" charset="0"/>
              </a:rPr>
              <a:t>:</a:t>
            </a:r>
          </a:p>
          <a:p>
            <a:pPr lvl="1"/>
            <a:r>
              <a:rPr lang="en-US" altLang="en-US">
                <a:cs typeface="Courier New" panose="02070309020205020404" pitchFamily="49" charset="0"/>
              </a:rPr>
              <a:t>If n == 1: Move disc from peg 1 to peg 3</a:t>
            </a:r>
          </a:p>
          <a:p>
            <a:pPr lvl="1"/>
            <a:r>
              <a:rPr lang="en-US" altLang="en-US">
                <a:cs typeface="Courier New" panose="02070309020205020404" pitchFamily="49" charset="0"/>
              </a:rPr>
              <a:t>Otherwise:</a:t>
            </a:r>
          </a:p>
          <a:p>
            <a:pPr lvl="2">
              <a:buFontTx/>
              <a:buChar char="•"/>
            </a:pPr>
            <a:r>
              <a:rPr lang="en-US" altLang="en-US">
                <a:cs typeface="Courier New" panose="02070309020205020404" pitchFamily="49" charset="0"/>
              </a:rPr>
              <a:t>Move n-1 discs from peg 1 to peg 2, using peg 3</a:t>
            </a:r>
          </a:p>
          <a:p>
            <a:pPr lvl="2">
              <a:buFontTx/>
              <a:buChar char="•"/>
            </a:pPr>
            <a:r>
              <a:rPr lang="en-US" altLang="en-US">
                <a:cs typeface="Courier New" panose="02070309020205020404" pitchFamily="49" charset="0"/>
              </a:rPr>
              <a:t>Move remaining disc from peg 1 to peg 3</a:t>
            </a:r>
          </a:p>
          <a:p>
            <a:pPr lvl="2">
              <a:buFontTx/>
              <a:buChar char="•"/>
            </a:pPr>
            <a:r>
              <a:rPr lang="en-US" altLang="en-US">
                <a:cs typeface="Courier New" panose="02070309020205020404" pitchFamily="49" charset="0"/>
              </a:rPr>
              <a:t>Move n-1 discs from peg 2 to peg 3, using peg 1</a:t>
            </a:r>
          </a:p>
          <a:p>
            <a:pPr>
              <a:buFontTx/>
              <a:buChar char="•"/>
            </a:pPr>
            <a:endParaRPr lang="en-US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Towers of Hanoi (cont’d.)</a:t>
            </a:r>
          </a:p>
        </p:txBody>
      </p:sp>
      <p:pic>
        <p:nvPicPr>
          <p:cNvPr id="2355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162175"/>
            <a:ext cx="8229600" cy="340201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Recursion versus Looping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 dirty="0">
                <a:cs typeface="Courier New" panose="02070309020205020404" pitchFamily="49" charset="0"/>
              </a:rPr>
              <a:t>Reasons not to use recursion:</a:t>
            </a:r>
          </a:p>
          <a:p>
            <a:pPr lvl="1"/>
            <a:r>
              <a:rPr lang="en-US" altLang="en-US" dirty="0">
                <a:cs typeface="Courier New" panose="02070309020205020404" pitchFamily="49" charset="0"/>
              </a:rPr>
              <a:t>Less efficient: entails function calling overhead that is not necessary with a loop</a:t>
            </a:r>
          </a:p>
          <a:p>
            <a:pPr lvl="1"/>
            <a:r>
              <a:rPr lang="en-US" altLang="en-US" dirty="0">
                <a:cs typeface="Courier New" panose="02070309020205020404" pitchFamily="49" charset="0"/>
              </a:rPr>
              <a:t>Usually a solution using a loop is more evident than a recursive solution</a:t>
            </a:r>
          </a:p>
          <a:p>
            <a:pPr>
              <a:buFontTx/>
              <a:buChar char="•"/>
            </a:pPr>
            <a:r>
              <a:rPr lang="en-US" altLang="en-US" dirty="0">
                <a:cs typeface="Courier New" panose="02070309020205020404" pitchFamily="49" charset="0"/>
              </a:rPr>
              <a:t>Some problems are more easily solved with recursion than with a loop</a:t>
            </a:r>
          </a:p>
          <a:p>
            <a:pPr lvl="1"/>
            <a:r>
              <a:rPr lang="en-US" altLang="en-US" dirty="0">
                <a:cs typeface="Courier New" panose="02070309020205020404" pitchFamily="49" charset="0"/>
              </a:rPr>
              <a:t>Example: Factorial, where the mathematical definition lends itself to recursion</a:t>
            </a:r>
          </a:p>
          <a:p>
            <a:pPr>
              <a:buFontTx/>
              <a:buChar char="•"/>
            </a:pPr>
            <a:endParaRPr lang="en-U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Sample Directory Structure</a:t>
            </a:r>
          </a:p>
        </p:txBody>
      </p:sp>
      <p:sp>
        <p:nvSpPr>
          <p:cNvPr id="29702" name="Line 3"/>
          <p:cNvSpPr>
            <a:spLocks noChangeShapeType="1"/>
          </p:cNvSpPr>
          <p:nvPr/>
        </p:nvSpPr>
        <p:spPr bwMode="auto">
          <a:xfrm>
            <a:off x="1066800" y="1676400"/>
            <a:ext cx="640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Text Box 4"/>
          <p:cNvSpPr txBox="1">
            <a:spLocks noChangeArrowheads="1"/>
          </p:cNvSpPr>
          <p:nvPr/>
        </p:nvSpPr>
        <p:spPr bwMode="auto">
          <a:xfrm>
            <a:off x="7500938" y="1371600"/>
            <a:ext cx="1460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Marlett" pitchFamily="2" charset="2"/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Marlett" pitchFamily="2" charset="2"/>
              <a:buNone/>
            </a:pPr>
            <a:r>
              <a:rPr lang="en-US" altLang="en-US" sz="2800">
                <a:latin typeface="Courier New" panose="02070309020205020404" pitchFamily="49" charset="0"/>
              </a:rPr>
              <a:t>scottm</a:t>
            </a:r>
          </a:p>
        </p:txBody>
      </p:sp>
      <p:sp>
        <p:nvSpPr>
          <p:cNvPr id="29704" name="Line 5"/>
          <p:cNvSpPr>
            <a:spLocks noChangeShapeType="1"/>
          </p:cNvSpPr>
          <p:nvPr/>
        </p:nvSpPr>
        <p:spPr bwMode="auto">
          <a:xfrm>
            <a:off x="3352800" y="1066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Line 6"/>
          <p:cNvSpPr>
            <a:spLocks noChangeShapeType="1"/>
          </p:cNvSpPr>
          <p:nvPr/>
        </p:nvSpPr>
        <p:spPr bwMode="auto">
          <a:xfrm>
            <a:off x="1143000" y="1676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Line 7"/>
          <p:cNvSpPr>
            <a:spLocks noChangeShapeType="1"/>
          </p:cNvSpPr>
          <p:nvPr/>
        </p:nvSpPr>
        <p:spPr bwMode="auto">
          <a:xfrm>
            <a:off x="228600" y="2514600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Text Box 8"/>
          <p:cNvSpPr txBox="1">
            <a:spLocks noChangeArrowheads="1"/>
          </p:cNvSpPr>
          <p:nvPr/>
        </p:nvSpPr>
        <p:spPr bwMode="auto">
          <a:xfrm>
            <a:off x="3200400" y="2286000"/>
            <a:ext cx="14734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Marlett" pitchFamily="2" charset="2"/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Marlett" pitchFamily="2" charset="2"/>
              <a:buNone/>
            </a:pPr>
            <a:r>
              <a:rPr lang="en-US" altLang="en-US" sz="2800" dirty="0">
                <a:latin typeface="Courier New" panose="02070309020205020404" pitchFamily="49" charset="0"/>
              </a:rPr>
              <a:t>cs303e</a:t>
            </a:r>
          </a:p>
        </p:txBody>
      </p:sp>
      <p:sp>
        <p:nvSpPr>
          <p:cNvPr id="29708" name="Line 9"/>
          <p:cNvSpPr>
            <a:spLocks noChangeShapeType="1"/>
          </p:cNvSpPr>
          <p:nvPr/>
        </p:nvSpPr>
        <p:spPr bwMode="auto">
          <a:xfrm>
            <a:off x="304800" y="2514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Text Box 10"/>
          <p:cNvSpPr txBox="1">
            <a:spLocks noChangeArrowheads="1"/>
          </p:cNvSpPr>
          <p:nvPr/>
        </p:nvSpPr>
        <p:spPr bwMode="auto">
          <a:xfrm>
            <a:off x="14288" y="3382963"/>
            <a:ext cx="1098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Marlett" pitchFamily="2" charset="2"/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Marlett" pitchFamily="2" charset="2"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m1.txt</a:t>
            </a:r>
          </a:p>
        </p:txBody>
      </p:sp>
      <p:sp>
        <p:nvSpPr>
          <p:cNvPr id="29710" name="Line 11"/>
          <p:cNvSpPr>
            <a:spLocks noChangeShapeType="1"/>
          </p:cNvSpPr>
          <p:nvPr/>
        </p:nvSpPr>
        <p:spPr bwMode="auto">
          <a:xfrm flipH="1">
            <a:off x="2057400" y="2514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Text Box 12"/>
          <p:cNvSpPr txBox="1">
            <a:spLocks noChangeArrowheads="1"/>
          </p:cNvSpPr>
          <p:nvPr/>
        </p:nvSpPr>
        <p:spPr bwMode="auto">
          <a:xfrm>
            <a:off x="1555750" y="3306763"/>
            <a:ext cx="1098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Marlett" pitchFamily="2" charset="2"/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Marlett" pitchFamily="2" charset="2"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m2.txt</a:t>
            </a:r>
          </a:p>
        </p:txBody>
      </p:sp>
      <p:sp>
        <p:nvSpPr>
          <p:cNvPr id="29712" name="Line 13"/>
          <p:cNvSpPr>
            <a:spLocks noChangeShapeType="1"/>
          </p:cNvSpPr>
          <p:nvPr/>
        </p:nvSpPr>
        <p:spPr bwMode="auto">
          <a:xfrm>
            <a:off x="2971800" y="25146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3" name="Line 14"/>
          <p:cNvSpPr>
            <a:spLocks noChangeShapeType="1"/>
          </p:cNvSpPr>
          <p:nvPr/>
        </p:nvSpPr>
        <p:spPr bwMode="auto">
          <a:xfrm>
            <a:off x="1143000" y="4343400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4" name="Text Box 15"/>
          <p:cNvSpPr txBox="1">
            <a:spLocks noChangeArrowheads="1"/>
          </p:cNvSpPr>
          <p:nvPr/>
        </p:nvSpPr>
        <p:spPr bwMode="auto">
          <a:xfrm>
            <a:off x="4114800" y="40386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Marlett" pitchFamily="2" charset="2"/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Marlett" pitchFamily="2" charset="2"/>
              <a:buNone/>
            </a:pPr>
            <a:r>
              <a:rPr lang="en-US" altLang="en-US" sz="2800">
                <a:latin typeface="Courier New" panose="02070309020205020404" pitchFamily="49" charset="0"/>
              </a:rPr>
              <a:t>hw</a:t>
            </a:r>
          </a:p>
        </p:txBody>
      </p:sp>
      <p:sp>
        <p:nvSpPr>
          <p:cNvPr id="29715" name="Line 16"/>
          <p:cNvSpPr>
            <a:spLocks noChangeShapeType="1"/>
          </p:cNvSpPr>
          <p:nvPr/>
        </p:nvSpPr>
        <p:spPr bwMode="auto">
          <a:xfrm>
            <a:off x="1219200" y="43434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6" name="Line 17"/>
          <p:cNvSpPr>
            <a:spLocks noChangeShapeType="1"/>
          </p:cNvSpPr>
          <p:nvPr/>
        </p:nvSpPr>
        <p:spPr bwMode="auto">
          <a:xfrm>
            <a:off x="2133600" y="43434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7" name="Line 18"/>
          <p:cNvSpPr>
            <a:spLocks noChangeShapeType="1"/>
          </p:cNvSpPr>
          <p:nvPr/>
        </p:nvSpPr>
        <p:spPr bwMode="auto">
          <a:xfrm>
            <a:off x="3200400" y="43434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8" name="Line 19"/>
          <p:cNvSpPr>
            <a:spLocks noChangeShapeType="1"/>
          </p:cNvSpPr>
          <p:nvPr/>
        </p:nvSpPr>
        <p:spPr bwMode="auto">
          <a:xfrm>
            <a:off x="3962400" y="4343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9" name="Text Box 20"/>
          <p:cNvSpPr txBox="1">
            <a:spLocks noChangeArrowheads="1"/>
          </p:cNvSpPr>
          <p:nvPr/>
        </p:nvSpPr>
        <p:spPr bwMode="auto">
          <a:xfrm>
            <a:off x="304800" y="5334000"/>
            <a:ext cx="1098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Marlett" pitchFamily="2" charset="2"/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Marlett" pitchFamily="2" charset="2"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a1.htm</a:t>
            </a:r>
          </a:p>
        </p:txBody>
      </p:sp>
      <p:sp>
        <p:nvSpPr>
          <p:cNvPr id="29720" name="Text Box 21"/>
          <p:cNvSpPr txBox="1">
            <a:spLocks noChangeArrowheads="1"/>
          </p:cNvSpPr>
          <p:nvPr/>
        </p:nvSpPr>
        <p:spPr bwMode="auto">
          <a:xfrm>
            <a:off x="1524000" y="5334000"/>
            <a:ext cx="1098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Marlett" pitchFamily="2" charset="2"/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Marlett" pitchFamily="2" charset="2"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a2.htm</a:t>
            </a:r>
          </a:p>
        </p:txBody>
      </p:sp>
      <p:sp>
        <p:nvSpPr>
          <p:cNvPr id="29721" name="Text Box 22"/>
          <p:cNvSpPr txBox="1">
            <a:spLocks noChangeArrowheads="1"/>
          </p:cNvSpPr>
          <p:nvPr/>
        </p:nvSpPr>
        <p:spPr bwMode="auto">
          <a:xfrm>
            <a:off x="2667000" y="5334000"/>
            <a:ext cx="1098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Marlett" pitchFamily="2" charset="2"/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Marlett" pitchFamily="2" charset="2"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a3.htm</a:t>
            </a:r>
          </a:p>
        </p:txBody>
      </p:sp>
      <p:sp>
        <p:nvSpPr>
          <p:cNvPr id="29722" name="Text Box 23"/>
          <p:cNvSpPr txBox="1">
            <a:spLocks noChangeArrowheads="1"/>
          </p:cNvSpPr>
          <p:nvPr/>
        </p:nvSpPr>
        <p:spPr bwMode="auto">
          <a:xfrm>
            <a:off x="3733800" y="5334000"/>
            <a:ext cx="1098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Marlett" pitchFamily="2" charset="2"/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Marlett" pitchFamily="2" charset="2"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a4.htm</a:t>
            </a:r>
          </a:p>
        </p:txBody>
      </p:sp>
      <p:sp>
        <p:nvSpPr>
          <p:cNvPr id="29723" name="Line 24"/>
          <p:cNvSpPr>
            <a:spLocks noChangeShapeType="1"/>
          </p:cNvSpPr>
          <p:nvPr/>
        </p:nvSpPr>
        <p:spPr bwMode="auto">
          <a:xfrm>
            <a:off x="6781800" y="1676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4" name="Line 25"/>
          <p:cNvSpPr>
            <a:spLocks noChangeShapeType="1"/>
          </p:cNvSpPr>
          <p:nvPr/>
        </p:nvSpPr>
        <p:spPr bwMode="auto">
          <a:xfrm>
            <a:off x="5181600" y="2514600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5" name="Text Box 26"/>
          <p:cNvSpPr txBox="1">
            <a:spLocks noChangeArrowheads="1"/>
          </p:cNvSpPr>
          <p:nvPr/>
        </p:nvSpPr>
        <p:spPr bwMode="auto">
          <a:xfrm>
            <a:off x="8077200" y="2209800"/>
            <a:ext cx="6142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Marlett" pitchFamily="2" charset="2"/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Marlett" pitchFamily="2" charset="2"/>
              <a:buNone/>
            </a:pPr>
            <a:r>
              <a:rPr lang="en-US" altLang="en-US" sz="2800" dirty="0">
                <a:latin typeface="Courier New" panose="02070309020205020404" pitchFamily="49" charset="0"/>
              </a:rPr>
              <a:t>AP</a:t>
            </a:r>
          </a:p>
        </p:txBody>
      </p:sp>
      <p:sp>
        <p:nvSpPr>
          <p:cNvPr id="29726" name="Line 27"/>
          <p:cNvSpPr>
            <a:spLocks noChangeShapeType="1"/>
          </p:cNvSpPr>
          <p:nvPr/>
        </p:nvSpPr>
        <p:spPr bwMode="auto">
          <a:xfrm>
            <a:off x="5486400" y="25146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7" name="Text Box 28"/>
          <p:cNvSpPr txBox="1">
            <a:spLocks noChangeArrowheads="1"/>
          </p:cNvSpPr>
          <p:nvPr/>
        </p:nvSpPr>
        <p:spPr bwMode="auto">
          <a:xfrm>
            <a:off x="4800600" y="3581400"/>
            <a:ext cx="946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Marlett" pitchFamily="2" charset="2"/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Marlett" pitchFamily="2" charset="2"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A.pdf</a:t>
            </a:r>
          </a:p>
        </p:txBody>
      </p:sp>
      <p:sp>
        <p:nvSpPr>
          <p:cNvPr id="29728" name="Line 29"/>
          <p:cNvSpPr>
            <a:spLocks noChangeShapeType="1"/>
          </p:cNvSpPr>
          <p:nvPr/>
        </p:nvSpPr>
        <p:spPr bwMode="auto">
          <a:xfrm>
            <a:off x="7162800" y="25146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9" name="Text Box 30"/>
          <p:cNvSpPr txBox="1">
            <a:spLocks noChangeArrowheads="1"/>
          </p:cNvSpPr>
          <p:nvPr/>
        </p:nvSpPr>
        <p:spPr bwMode="auto">
          <a:xfrm>
            <a:off x="6629400" y="3886200"/>
            <a:ext cx="1098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Marlett" pitchFamily="2" charset="2"/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Marlett" pitchFamily="2" charset="2"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AB.pdf</a:t>
            </a:r>
          </a:p>
        </p:txBody>
      </p:sp>
    </p:spTree>
    <p:extLst>
      <p:ext uri="{BB962C8B-B14F-4D97-AF65-F5344CB8AC3E}">
        <p14:creationId xmlns:p14="http://schemas.microsoft.com/office/powerpoint/2010/main" val="4131804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err="1"/>
              <a:t>os.path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8991600" cy="4525963"/>
          </a:xfrm>
        </p:spPr>
        <p:txBody>
          <a:bodyPr/>
          <a:lstStyle/>
          <a:p>
            <a:r>
              <a:rPr lang="en-US" dirty="0"/>
              <a:t>We used </a:t>
            </a:r>
            <a:r>
              <a:rPr lang="en-US" dirty="0" err="1"/>
              <a:t>os.path</a:t>
            </a:r>
            <a:r>
              <a:rPr lang="en-US" dirty="0"/>
              <a:t> to check if a path (location of a file or directory) refers to a file that exists</a:t>
            </a:r>
          </a:p>
          <a:p>
            <a:r>
              <a:rPr lang="en-US" dirty="0"/>
              <a:t>Lots of other useful methods:</a:t>
            </a:r>
          </a:p>
          <a:p>
            <a:pPr lvl="1"/>
            <a:r>
              <a:rPr lang="en-US" dirty="0" err="1"/>
              <a:t>os.path.isfile</a:t>
            </a:r>
            <a:r>
              <a:rPr lang="en-US" dirty="0"/>
              <a:t>(path)</a:t>
            </a:r>
          </a:p>
          <a:p>
            <a:pPr lvl="1"/>
            <a:r>
              <a:rPr lang="en-US" dirty="0" err="1"/>
              <a:t>os.path.isdir</a:t>
            </a:r>
            <a:r>
              <a:rPr lang="en-US" dirty="0"/>
              <a:t>(path)</a:t>
            </a:r>
          </a:p>
          <a:p>
            <a:pPr lvl="1"/>
            <a:r>
              <a:rPr lang="en-US" dirty="0" err="1"/>
              <a:t>os.path.getsize</a:t>
            </a:r>
            <a:r>
              <a:rPr lang="en-US" dirty="0"/>
              <a:t>(path)</a:t>
            </a:r>
          </a:p>
          <a:p>
            <a:pPr lvl="2"/>
            <a:r>
              <a:rPr lang="en-US" dirty="0"/>
              <a:t>Return the size, in bytes, of path. Raise </a:t>
            </a:r>
            <a:r>
              <a:rPr lang="en-US" dirty="0" err="1"/>
              <a:t>OSError</a:t>
            </a:r>
            <a:r>
              <a:rPr lang="en-US" dirty="0"/>
              <a:t> if the file does not exist or is inaccessible.</a:t>
            </a:r>
          </a:p>
          <a:p>
            <a:pPr lvl="1"/>
            <a:r>
              <a:rPr lang="en-US" dirty="0" err="1"/>
              <a:t>os.listdir</a:t>
            </a:r>
            <a:r>
              <a:rPr lang="en-US" dirty="0"/>
              <a:t>(path='.')</a:t>
            </a:r>
          </a:p>
          <a:p>
            <a:pPr lvl="2"/>
            <a:r>
              <a:rPr lang="en-US" dirty="0"/>
              <a:t>Return a list containing the names of the entries in the directory given by path.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095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914400"/>
            <a:ext cx="5562600" cy="4525963"/>
          </a:xfrm>
        </p:spPr>
        <p:txBody>
          <a:bodyPr/>
          <a:lstStyle/>
          <a:p>
            <a:r>
              <a:rPr lang="en-US" dirty="0"/>
              <a:t>Write a function that given the name of a directory returns the size of the files in that directory</a:t>
            </a:r>
          </a:p>
          <a:p>
            <a:pPr lvl="1"/>
            <a:r>
              <a:rPr lang="en-US" dirty="0"/>
              <a:t>… and if the directory has directories in it (subdirectories) return the size of the files in those subdirectories</a:t>
            </a:r>
          </a:p>
          <a:p>
            <a:pPr lvl="2"/>
            <a:r>
              <a:rPr lang="en-US" dirty="0"/>
              <a:t>… and if those subdirectories have subdirectories…</a:t>
            </a:r>
          </a:p>
        </p:txBody>
      </p:sp>
      <p:graphicFrame>
        <p:nvGraphicFramePr>
          <p:cNvPr id="4" name="Object 3">
            <a:hlinkClick r:id="rId3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222550"/>
              </p:ext>
            </p:extLst>
          </p:nvPr>
        </p:nvGraphicFramePr>
        <p:xfrm>
          <a:off x="5301342" y="685800"/>
          <a:ext cx="3842657" cy="6247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0" name="Bitmap Image" r:id="rId4" imgW="2247840" imgH="3653640" progId="Paint.Picture">
                  <p:embed/>
                </p:oleObj>
              </mc:Choice>
              <mc:Fallback>
                <p:oleObj name="Bitmap Image" r:id="rId4" imgW="2247840" imgH="36536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01342" y="685800"/>
                        <a:ext cx="3842657" cy="6247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8846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 to Recursion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 u="sng" dirty="0">
                <a:cs typeface="Courier New" panose="02070309020205020404" pitchFamily="49" charset="0"/>
              </a:rPr>
              <a:t>Recursive function</a:t>
            </a:r>
            <a:r>
              <a:rPr lang="en-US" altLang="en-US" dirty="0">
                <a:cs typeface="Courier New" panose="02070309020205020404" pitchFamily="49" charset="0"/>
              </a:rPr>
              <a:t>: a function that calls itself (with different arguments)</a:t>
            </a:r>
          </a:p>
          <a:p>
            <a:pPr>
              <a:buFontTx/>
              <a:buChar char="•"/>
            </a:pPr>
            <a:r>
              <a:rPr lang="en-US" altLang="en-US" dirty="0">
                <a:cs typeface="Courier New" panose="02070309020205020404" pitchFamily="49" charset="0"/>
              </a:rPr>
              <a:t>Recursive function must have a way to control the number of times it repeats</a:t>
            </a:r>
          </a:p>
          <a:p>
            <a:pPr lvl="1"/>
            <a:r>
              <a:rPr lang="en-US" altLang="en-US" dirty="0">
                <a:cs typeface="Courier New" panose="02070309020205020404" pitchFamily="49" charset="0"/>
              </a:rPr>
              <a:t>Usually involves an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if-else</a:t>
            </a:r>
            <a:r>
              <a:rPr lang="en-US" altLang="en-US" dirty="0">
                <a:cs typeface="Courier New" panose="02070309020205020404" pitchFamily="49" charset="0"/>
              </a:rPr>
              <a:t> statement which defines when the function should return a value and when it should call itself</a:t>
            </a:r>
          </a:p>
          <a:p>
            <a:pPr>
              <a:buFontTx/>
              <a:buChar char="•"/>
            </a:pPr>
            <a:r>
              <a:rPr lang="en-US" altLang="en-US" u="sng" dirty="0">
                <a:cs typeface="Courier New" panose="02070309020205020404" pitchFamily="49" charset="0"/>
              </a:rPr>
              <a:t>Depth of recursion</a:t>
            </a:r>
            <a:r>
              <a:rPr lang="en-US" altLang="en-US" dirty="0">
                <a:cs typeface="Courier New" panose="02070309020205020404" pitchFamily="49" charset="0"/>
              </a:rPr>
              <a:t>: the number of times a function calls itself</a:t>
            </a:r>
          </a:p>
          <a:p>
            <a:pPr>
              <a:buFontTx/>
              <a:buChar char="•"/>
            </a:pPr>
            <a:endParaRPr lang="en-US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-76200"/>
            <a:ext cx="78359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2895600"/>
            <a:ext cx="4800600" cy="341632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main():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message(5)</a:t>
            </a:r>
          </a:p>
          <a:p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message(x):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x == 0: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print(x, 'last!')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else: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print(x)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message(x - 1)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 to Recursion (cont’d.)</a:t>
            </a:r>
          </a:p>
        </p:txBody>
      </p:sp>
      <p:pic>
        <p:nvPicPr>
          <p:cNvPr id="7171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1111" b="-3195"/>
          <a:stretch/>
        </p:blipFill>
        <p:spPr>
          <a:xfrm>
            <a:off x="304800" y="1981200"/>
            <a:ext cx="8495848" cy="32766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Problem Solving with Recursion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/>
              <a:t>Recursion is a powerful tool for solving repetitive problems</a:t>
            </a:r>
          </a:p>
          <a:p>
            <a:pPr>
              <a:buFontTx/>
              <a:buChar char="•"/>
            </a:pPr>
            <a:r>
              <a:rPr lang="en-US" altLang="en-US" dirty="0"/>
              <a:t>Recursion is never </a:t>
            </a:r>
            <a:r>
              <a:rPr lang="en-US" altLang="en-US" i="1" u="sng" dirty="0"/>
              <a:t>required</a:t>
            </a:r>
            <a:r>
              <a:rPr lang="en-US" altLang="en-US" dirty="0"/>
              <a:t> to solve </a:t>
            </a:r>
            <a:br>
              <a:rPr lang="en-US" altLang="en-US" dirty="0"/>
            </a:br>
            <a:r>
              <a:rPr lang="en-US" altLang="en-US" dirty="0"/>
              <a:t>a problem</a:t>
            </a:r>
          </a:p>
          <a:p>
            <a:pPr lvl="1"/>
            <a:r>
              <a:rPr lang="en-US" altLang="en-US" dirty="0"/>
              <a:t>Any problem that can be solved recursively can be solved with a loop</a:t>
            </a:r>
          </a:p>
          <a:p>
            <a:pPr lvl="1"/>
            <a:r>
              <a:rPr lang="en-US" altLang="en-US" dirty="0"/>
              <a:t>Recursive algorithms may be less efficient than iterative ones in the number of computations</a:t>
            </a:r>
          </a:p>
          <a:p>
            <a:pPr lvl="2">
              <a:buFontTx/>
              <a:buChar char="•"/>
            </a:pPr>
            <a:r>
              <a:rPr lang="en-US" altLang="en-US" dirty="0"/>
              <a:t>Due to </a:t>
            </a:r>
            <a:r>
              <a:rPr lang="en-US" altLang="en-US" i="1" dirty="0"/>
              <a:t>overhead</a:t>
            </a:r>
            <a:r>
              <a:rPr lang="en-US" altLang="en-US" dirty="0"/>
              <a:t> of each function call</a:t>
            </a:r>
          </a:p>
          <a:p>
            <a:pPr>
              <a:buFontTx/>
              <a:buChar char="•"/>
            </a:pPr>
            <a:endParaRPr lang="en-US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007DC4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7DC4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906</TotalTime>
  <Words>1074</Words>
  <Application>Microsoft Office PowerPoint</Application>
  <PresentationFormat>On-screen Show (4:3)</PresentationFormat>
  <Paragraphs>121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Century Gothic</vt:lpstr>
      <vt:lpstr>Courier New</vt:lpstr>
      <vt:lpstr>Marlett</vt:lpstr>
      <vt:lpstr>Times New Roman</vt:lpstr>
      <vt:lpstr>Tw Cen MT</vt:lpstr>
      <vt:lpstr>ヒラギノ角ゴ Pro W3</vt:lpstr>
      <vt:lpstr>Default Design</vt:lpstr>
      <vt:lpstr>Bitmap Image</vt:lpstr>
      <vt:lpstr>PowerPoint Presentation</vt:lpstr>
      <vt:lpstr>An Interesting Problem</vt:lpstr>
      <vt:lpstr>Sample Directory Structure</vt:lpstr>
      <vt:lpstr>os.path</vt:lpstr>
      <vt:lpstr>Implementation</vt:lpstr>
      <vt:lpstr>Introduction to Recursion</vt:lpstr>
      <vt:lpstr>PowerPoint Presentation</vt:lpstr>
      <vt:lpstr>Introduction to Recursion (cont’d.)</vt:lpstr>
      <vt:lpstr>Problem Solving with Recursion</vt:lpstr>
      <vt:lpstr>Problem Solving with Recursion (cont’d.)</vt:lpstr>
      <vt:lpstr>Using Recursion to Calculate the Factorial of a Number</vt:lpstr>
      <vt:lpstr>Using Recursion (cont’d.)</vt:lpstr>
      <vt:lpstr>PowerPoint Presentation</vt:lpstr>
      <vt:lpstr>Using Recursion (cont’d.)</vt:lpstr>
      <vt:lpstr>Direct and Indirect Recursion</vt:lpstr>
      <vt:lpstr>Examples of Recursive Algorithms</vt:lpstr>
      <vt:lpstr>Examples of Recursive Algorithms (cont’d.)</vt:lpstr>
      <vt:lpstr>The Fibonacci Series</vt:lpstr>
      <vt:lpstr>Finding the Greatest Common Divisor</vt:lpstr>
      <vt:lpstr>The Towers of Hanoi</vt:lpstr>
      <vt:lpstr>The Towers of Hanoi (cont’d.)</vt:lpstr>
      <vt:lpstr>PowerPoint Presentation</vt:lpstr>
      <vt:lpstr>The Towers of Hanoi (cont’d)</vt:lpstr>
      <vt:lpstr>The Towers of Hanoi (cont’d.)</vt:lpstr>
      <vt:lpstr>Recursion versus Looping</vt:lpstr>
    </vt:vector>
  </TitlesOfParts>
  <Company>PEARSON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Chelsea Bell</dc:creator>
  <cp:lastModifiedBy>Scott, Michael D</cp:lastModifiedBy>
  <cp:revision>112</cp:revision>
  <dcterms:created xsi:type="dcterms:W3CDTF">2011-02-21T19:15:53Z</dcterms:created>
  <dcterms:modified xsi:type="dcterms:W3CDTF">2022-07-25T17:48:32Z</dcterms:modified>
</cp:coreProperties>
</file>