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78" r:id="rId4"/>
    <p:sldId id="259" r:id="rId5"/>
    <p:sldId id="266" r:id="rId6"/>
    <p:sldId id="267" r:id="rId7"/>
    <p:sldId id="268" r:id="rId8"/>
    <p:sldId id="269" r:id="rId9"/>
    <p:sldId id="270" r:id="rId10"/>
    <p:sldId id="271" r:id="rId11"/>
    <p:sldId id="260" r:id="rId12"/>
    <p:sldId id="279" r:id="rId13"/>
    <p:sldId id="275" r:id="rId14"/>
    <p:sldId id="276" r:id="rId15"/>
    <p:sldId id="277" r:id="rId16"/>
  </p:sldIdLst>
  <p:sldSz cx="9144000" cy="6858000" type="screen4x3"/>
  <p:notesSz cx="7315200" cy="9601200"/>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76" autoAdjust="0"/>
  </p:normalViewPr>
  <p:slideViewPr>
    <p:cSldViewPr>
      <p:cViewPr varScale="1">
        <p:scale>
          <a:sx n="86" d="100"/>
          <a:sy n="86" d="100"/>
        </p:scale>
        <p:origin x="1152"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66" d="100"/>
          <a:sy n="66" d="100"/>
        </p:scale>
        <p:origin x="-3276" y="-11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spcBef>
                <a:spcPct val="20000"/>
              </a:spcBef>
              <a:buFont typeface="Marlett" pitchFamily="2" charset="2"/>
              <a:buNone/>
              <a:defRPr sz="1300">
                <a:latin typeface="Arial" charset="0"/>
              </a:defRPr>
            </a:lvl1pPr>
          </a:lstStyle>
          <a:p>
            <a:pPr>
              <a:defRPr/>
            </a:pPr>
            <a:endParaRPr lang="en-US"/>
          </a:p>
        </p:txBody>
      </p:sp>
      <p:sp>
        <p:nvSpPr>
          <p:cNvPr id="22531" name="Rectangle 3"/>
          <p:cNvSpPr>
            <a:spLocks noGrp="1" noChangeArrowheads="1"/>
          </p:cNvSpPr>
          <p:nvPr>
            <p:ph type="dt" sz="quarter"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spcBef>
                <a:spcPct val="20000"/>
              </a:spcBef>
              <a:buFont typeface="Marlett" pitchFamily="2" charset="2"/>
              <a:buNone/>
              <a:defRPr sz="1300">
                <a:latin typeface="Arial" charset="0"/>
              </a:defRPr>
            </a:lvl1pPr>
          </a:lstStyle>
          <a:p>
            <a:pPr>
              <a:defRPr/>
            </a:pPr>
            <a:endParaRPr lang="en-US"/>
          </a:p>
        </p:txBody>
      </p:sp>
      <p:sp>
        <p:nvSpPr>
          <p:cNvPr id="22532" name="Rectangle 4"/>
          <p:cNvSpPr>
            <a:spLocks noGrp="1" noChangeArrowheads="1"/>
          </p:cNvSpPr>
          <p:nvPr>
            <p:ph type="ftr" sz="quarter" idx="2"/>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spcBef>
                <a:spcPct val="20000"/>
              </a:spcBef>
              <a:buFont typeface="Marlett" pitchFamily="2" charset="2"/>
              <a:buNone/>
              <a:defRPr sz="1300">
                <a:latin typeface="Arial" charset="0"/>
              </a:defRPr>
            </a:lvl1pPr>
          </a:lstStyle>
          <a:p>
            <a:pPr>
              <a:defRPr/>
            </a:pPr>
            <a:endParaRPr lang="en-US"/>
          </a:p>
        </p:txBody>
      </p:sp>
      <p:sp>
        <p:nvSpPr>
          <p:cNvPr id="22533" name="Rectangle 5"/>
          <p:cNvSpPr>
            <a:spLocks noGrp="1" noChangeArrowheads="1"/>
          </p:cNvSpPr>
          <p:nvPr>
            <p:ph type="sldNum" sz="quarter" idx="3"/>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spcBef>
                <a:spcPct val="20000"/>
              </a:spcBef>
              <a:buFont typeface="Marlett" pitchFamily="2" charset="2"/>
              <a:buNone/>
              <a:defRPr sz="1300"/>
            </a:lvl1pPr>
          </a:lstStyle>
          <a:p>
            <a:pPr>
              <a:defRPr/>
            </a:pPr>
            <a:fld id="{0DE0A175-0209-4DA3-8231-2F3E214097D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spcBef>
                <a:spcPct val="0"/>
              </a:spcBef>
              <a:buFontTx/>
              <a:buNone/>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spcBef>
                <a:spcPct val="0"/>
              </a:spcBef>
              <a:buFontTx/>
              <a:buNone/>
              <a:defRPr sz="13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spcBef>
                <a:spcPct val="0"/>
              </a:spcBef>
              <a:buFontTx/>
              <a:buNone/>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spcBef>
                <a:spcPct val="0"/>
              </a:spcBef>
              <a:buFontTx/>
              <a:buNone/>
              <a:defRPr sz="1300">
                <a:latin typeface="Times New Roman" panose="02020603050405020304" pitchFamily="18" charset="0"/>
              </a:defRPr>
            </a:lvl1pPr>
          </a:lstStyle>
          <a:p>
            <a:pPr>
              <a:defRPr/>
            </a:pPr>
            <a:fld id="{E6DEBE6E-43D2-4831-9EA3-195CEB1E9BA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D8EFF7A-9F07-4D3E-A247-B1988E274B2C}" type="slidenum">
              <a:rPr lang="en-US" altLang="en-US" sz="1300" smtClean="0"/>
              <a:pPr>
                <a:spcBef>
                  <a:spcPct val="0"/>
                </a:spcBef>
              </a:pPr>
              <a:t>1</a:t>
            </a:fld>
            <a:endParaRPr lang="en-US" altLang="en-US" sz="130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6" name="Rectangle 6"/>
          <p:cNvSpPr>
            <a:spLocks noGrp="1" noChangeArrowheads="1"/>
          </p:cNvSpPr>
          <p:nvPr>
            <p:ph type="sldNum" sz="quarter" idx="12"/>
          </p:nvPr>
        </p:nvSpPr>
        <p:spPr>
          <a:ln/>
        </p:spPr>
        <p:txBody>
          <a:bodyPr/>
          <a:lstStyle>
            <a:lvl1pPr>
              <a:defRPr/>
            </a:lvl1pPr>
          </a:lstStyle>
          <a:p>
            <a:pPr>
              <a:defRPr/>
            </a:pPr>
            <a:fld id="{7F66A031-B13C-4DAC-B917-90C74E4579A0}" type="slidenum">
              <a:rPr lang="en-US" altLang="en-US"/>
              <a:pPr>
                <a:defRPr/>
              </a:pPr>
              <a:t>‹#›</a:t>
            </a:fld>
            <a:endParaRPr lang="en-US" altLang="en-US"/>
          </a:p>
        </p:txBody>
      </p:sp>
    </p:spTree>
    <p:extLst>
      <p:ext uri="{BB962C8B-B14F-4D97-AF65-F5344CB8AC3E}">
        <p14:creationId xmlns:p14="http://schemas.microsoft.com/office/powerpoint/2010/main" val="764839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6" name="Rectangle 6"/>
          <p:cNvSpPr>
            <a:spLocks noGrp="1" noChangeArrowheads="1"/>
          </p:cNvSpPr>
          <p:nvPr>
            <p:ph type="sldNum" sz="quarter" idx="12"/>
          </p:nvPr>
        </p:nvSpPr>
        <p:spPr>
          <a:ln/>
        </p:spPr>
        <p:txBody>
          <a:bodyPr/>
          <a:lstStyle>
            <a:lvl1pPr>
              <a:defRPr/>
            </a:lvl1pPr>
          </a:lstStyle>
          <a:p>
            <a:pPr>
              <a:defRPr/>
            </a:pPr>
            <a:fld id="{8B74AAE9-D565-4CB1-A066-B509B8D20248}" type="slidenum">
              <a:rPr lang="en-US" altLang="en-US"/>
              <a:pPr>
                <a:defRPr/>
              </a:pPr>
              <a:t>‹#›</a:t>
            </a:fld>
            <a:endParaRPr lang="en-US" altLang="en-US"/>
          </a:p>
        </p:txBody>
      </p:sp>
    </p:spTree>
    <p:extLst>
      <p:ext uri="{BB962C8B-B14F-4D97-AF65-F5344CB8AC3E}">
        <p14:creationId xmlns:p14="http://schemas.microsoft.com/office/powerpoint/2010/main" val="4132301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0"/>
            <a:ext cx="217170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0"/>
            <a:ext cx="636270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6" name="Rectangle 6"/>
          <p:cNvSpPr>
            <a:spLocks noGrp="1" noChangeArrowheads="1"/>
          </p:cNvSpPr>
          <p:nvPr>
            <p:ph type="sldNum" sz="quarter" idx="12"/>
          </p:nvPr>
        </p:nvSpPr>
        <p:spPr>
          <a:ln/>
        </p:spPr>
        <p:txBody>
          <a:bodyPr/>
          <a:lstStyle>
            <a:lvl1pPr>
              <a:defRPr/>
            </a:lvl1pPr>
          </a:lstStyle>
          <a:p>
            <a:pPr>
              <a:defRPr/>
            </a:pPr>
            <a:fld id="{8B888EB7-9F4D-4B67-B183-6C6E1FE0D888}" type="slidenum">
              <a:rPr lang="en-US" altLang="en-US"/>
              <a:pPr>
                <a:defRPr/>
              </a:pPr>
              <a:t>‹#›</a:t>
            </a:fld>
            <a:endParaRPr lang="en-US" altLang="en-US"/>
          </a:p>
        </p:txBody>
      </p:sp>
    </p:spTree>
    <p:extLst>
      <p:ext uri="{BB962C8B-B14F-4D97-AF65-F5344CB8AC3E}">
        <p14:creationId xmlns:p14="http://schemas.microsoft.com/office/powerpoint/2010/main" val="2935453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6" name="Rectangle 6"/>
          <p:cNvSpPr>
            <a:spLocks noGrp="1" noChangeArrowheads="1"/>
          </p:cNvSpPr>
          <p:nvPr>
            <p:ph type="sldNum" sz="quarter" idx="12"/>
          </p:nvPr>
        </p:nvSpPr>
        <p:spPr>
          <a:ln/>
        </p:spPr>
        <p:txBody>
          <a:bodyPr/>
          <a:lstStyle>
            <a:lvl1pPr>
              <a:defRPr/>
            </a:lvl1pPr>
          </a:lstStyle>
          <a:p>
            <a:pPr>
              <a:defRPr/>
            </a:pPr>
            <a:fld id="{ADFEA17D-C02D-4697-9946-CAF04154E65B}" type="slidenum">
              <a:rPr lang="en-US" altLang="en-US"/>
              <a:pPr>
                <a:defRPr/>
              </a:pPr>
              <a:t>‹#›</a:t>
            </a:fld>
            <a:endParaRPr lang="en-US" altLang="en-US"/>
          </a:p>
        </p:txBody>
      </p:sp>
    </p:spTree>
    <p:extLst>
      <p:ext uri="{BB962C8B-B14F-4D97-AF65-F5344CB8AC3E}">
        <p14:creationId xmlns:p14="http://schemas.microsoft.com/office/powerpoint/2010/main" val="1310217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6" name="Rectangle 6"/>
          <p:cNvSpPr>
            <a:spLocks noGrp="1" noChangeArrowheads="1"/>
          </p:cNvSpPr>
          <p:nvPr>
            <p:ph type="sldNum" sz="quarter" idx="12"/>
          </p:nvPr>
        </p:nvSpPr>
        <p:spPr>
          <a:ln/>
        </p:spPr>
        <p:txBody>
          <a:bodyPr/>
          <a:lstStyle>
            <a:lvl1pPr>
              <a:defRPr/>
            </a:lvl1pPr>
          </a:lstStyle>
          <a:p>
            <a:pPr>
              <a:defRPr/>
            </a:pPr>
            <a:fld id="{AC0EF5C7-5A03-490E-9509-9E99BA51A354}" type="slidenum">
              <a:rPr lang="en-US" altLang="en-US"/>
              <a:pPr>
                <a:defRPr/>
              </a:pPr>
              <a:t>‹#›</a:t>
            </a:fld>
            <a:endParaRPr lang="en-US" altLang="en-US"/>
          </a:p>
        </p:txBody>
      </p:sp>
    </p:spTree>
    <p:extLst>
      <p:ext uri="{BB962C8B-B14F-4D97-AF65-F5344CB8AC3E}">
        <p14:creationId xmlns:p14="http://schemas.microsoft.com/office/powerpoint/2010/main" val="98595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1430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2672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7" name="Rectangle 6"/>
          <p:cNvSpPr>
            <a:spLocks noGrp="1" noChangeArrowheads="1"/>
          </p:cNvSpPr>
          <p:nvPr>
            <p:ph type="sldNum" sz="quarter" idx="12"/>
          </p:nvPr>
        </p:nvSpPr>
        <p:spPr>
          <a:ln/>
        </p:spPr>
        <p:txBody>
          <a:bodyPr/>
          <a:lstStyle>
            <a:lvl1pPr>
              <a:defRPr/>
            </a:lvl1pPr>
          </a:lstStyle>
          <a:p>
            <a:pPr>
              <a:defRPr/>
            </a:pPr>
            <a:fld id="{7421F39F-7B76-4135-BBF9-9A76ABD5B4F0}" type="slidenum">
              <a:rPr lang="en-US" altLang="en-US"/>
              <a:pPr>
                <a:defRPr/>
              </a:pPr>
              <a:t>‹#›</a:t>
            </a:fld>
            <a:endParaRPr lang="en-US" altLang="en-US"/>
          </a:p>
        </p:txBody>
      </p:sp>
    </p:spTree>
    <p:extLst>
      <p:ext uri="{BB962C8B-B14F-4D97-AF65-F5344CB8AC3E}">
        <p14:creationId xmlns:p14="http://schemas.microsoft.com/office/powerpoint/2010/main" val="381492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9" name="Rectangle 6"/>
          <p:cNvSpPr>
            <a:spLocks noGrp="1" noChangeArrowheads="1"/>
          </p:cNvSpPr>
          <p:nvPr>
            <p:ph type="sldNum" sz="quarter" idx="12"/>
          </p:nvPr>
        </p:nvSpPr>
        <p:spPr>
          <a:ln/>
        </p:spPr>
        <p:txBody>
          <a:bodyPr/>
          <a:lstStyle>
            <a:lvl1pPr>
              <a:defRPr/>
            </a:lvl1pPr>
          </a:lstStyle>
          <a:p>
            <a:pPr>
              <a:defRPr/>
            </a:pPr>
            <a:fld id="{E02FEA73-ED7E-48B6-84A2-5B0981DC582D}" type="slidenum">
              <a:rPr lang="en-US" altLang="en-US"/>
              <a:pPr>
                <a:defRPr/>
              </a:pPr>
              <a:t>‹#›</a:t>
            </a:fld>
            <a:endParaRPr lang="en-US" altLang="en-US"/>
          </a:p>
        </p:txBody>
      </p:sp>
    </p:spTree>
    <p:extLst>
      <p:ext uri="{BB962C8B-B14F-4D97-AF65-F5344CB8AC3E}">
        <p14:creationId xmlns:p14="http://schemas.microsoft.com/office/powerpoint/2010/main" val="1649672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5" name="Rectangle 6"/>
          <p:cNvSpPr>
            <a:spLocks noGrp="1" noChangeArrowheads="1"/>
          </p:cNvSpPr>
          <p:nvPr>
            <p:ph type="sldNum" sz="quarter" idx="12"/>
          </p:nvPr>
        </p:nvSpPr>
        <p:spPr>
          <a:ln/>
        </p:spPr>
        <p:txBody>
          <a:bodyPr/>
          <a:lstStyle>
            <a:lvl1pPr>
              <a:defRPr/>
            </a:lvl1pPr>
          </a:lstStyle>
          <a:p>
            <a:pPr>
              <a:defRPr/>
            </a:pPr>
            <a:fld id="{06C5ADA2-B6CA-41D4-8061-6A7129B2EB20}" type="slidenum">
              <a:rPr lang="en-US" altLang="en-US"/>
              <a:pPr>
                <a:defRPr/>
              </a:pPr>
              <a:t>‹#›</a:t>
            </a:fld>
            <a:endParaRPr lang="en-US" altLang="en-US"/>
          </a:p>
        </p:txBody>
      </p:sp>
    </p:spTree>
    <p:extLst>
      <p:ext uri="{BB962C8B-B14F-4D97-AF65-F5344CB8AC3E}">
        <p14:creationId xmlns:p14="http://schemas.microsoft.com/office/powerpoint/2010/main" val="2588695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4" name="Rectangle 6"/>
          <p:cNvSpPr>
            <a:spLocks noGrp="1" noChangeArrowheads="1"/>
          </p:cNvSpPr>
          <p:nvPr>
            <p:ph type="sldNum" sz="quarter" idx="12"/>
          </p:nvPr>
        </p:nvSpPr>
        <p:spPr>
          <a:ln/>
        </p:spPr>
        <p:txBody>
          <a:bodyPr/>
          <a:lstStyle>
            <a:lvl1pPr>
              <a:defRPr/>
            </a:lvl1pPr>
          </a:lstStyle>
          <a:p>
            <a:pPr>
              <a:defRPr/>
            </a:pPr>
            <a:fld id="{2C5DA447-6439-44B6-AB4F-B0A40363EE0A}" type="slidenum">
              <a:rPr lang="en-US" altLang="en-US"/>
              <a:pPr>
                <a:defRPr/>
              </a:pPr>
              <a:t>‹#›</a:t>
            </a:fld>
            <a:endParaRPr lang="en-US" altLang="en-US"/>
          </a:p>
        </p:txBody>
      </p:sp>
    </p:spTree>
    <p:extLst>
      <p:ext uri="{BB962C8B-B14F-4D97-AF65-F5344CB8AC3E}">
        <p14:creationId xmlns:p14="http://schemas.microsoft.com/office/powerpoint/2010/main" val="325685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7" name="Rectangle 6"/>
          <p:cNvSpPr>
            <a:spLocks noGrp="1" noChangeArrowheads="1"/>
          </p:cNvSpPr>
          <p:nvPr>
            <p:ph type="sldNum" sz="quarter" idx="12"/>
          </p:nvPr>
        </p:nvSpPr>
        <p:spPr>
          <a:ln/>
        </p:spPr>
        <p:txBody>
          <a:bodyPr/>
          <a:lstStyle>
            <a:lvl1pPr>
              <a:defRPr/>
            </a:lvl1pPr>
          </a:lstStyle>
          <a:p>
            <a:pPr>
              <a:defRPr/>
            </a:pPr>
            <a:fld id="{E6379391-2D5A-443C-9DA4-80F293538FFF}" type="slidenum">
              <a:rPr lang="en-US" altLang="en-US"/>
              <a:pPr>
                <a:defRPr/>
              </a:pPr>
              <a:t>‹#›</a:t>
            </a:fld>
            <a:endParaRPr lang="en-US" altLang="en-US"/>
          </a:p>
        </p:txBody>
      </p:sp>
    </p:spTree>
    <p:extLst>
      <p:ext uri="{BB962C8B-B14F-4D97-AF65-F5344CB8AC3E}">
        <p14:creationId xmlns:p14="http://schemas.microsoft.com/office/powerpoint/2010/main" val="1537067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CS314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Searching and Simple Sorts</a:t>
            </a:r>
          </a:p>
        </p:txBody>
      </p:sp>
      <p:sp>
        <p:nvSpPr>
          <p:cNvPr id="7" name="Rectangle 6"/>
          <p:cNvSpPr>
            <a:spLocks noGrp="1" noChangeArrowheads="1"/>
          </p:cNvSpPr>
          <p:nvPr>
            <p:ph type="sldNum" sz="quarter" idx="12"/>
          </p:nvPr>
        </p:nvSpPr>
        <p:spPr>
          <a:ln/>
        </p:spPr>
        <p:txBody>
          <a:bodyPr/>
          <a:lstStyle>
            <a:lvl1pPr>
              <a:defRPr/>
            </a:lvl1pPr>
          </a:lstStyle>
          <a:p>
            <a:pPr>
              <a:defRPr/>
            </a:pPr>
            <a:fld id="{1F8EEEEA-8EA5-457D-B83D-8D2D5C211BEB}" type="slidenum">
              <a:rPr lang="en-US" altLang="en-US"/>
              <a:pPr>
                <a:defRPr/>
              </a:pPr>
              <a:t>‹#›</a:t>
            </a:fld>
            <a:endParaRPr lang="en-US" altLang="en-US"/>
          </a:p>
        </p:txBody>
      </p:sp>
    </p:spTree>
    <p:extLst>
      <p:ext uri="{BB962C8B-B14F-4D97-AF65-F5344CB8AC3E}">
        <p14:creationId xmlns:p14="http://schemas.microsoft.com/office/powerpoint/2010/main" val="122475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28600" y="1143000"/>
            <a:ext cx="8686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81000" y="62484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a:latin typeface="Times New Roman" pitchFamily="18" charset="0"/>
              </a:defRPr>
            </a:lvl1pPr>
          </a:lstStyle>
          <a:p>
            <a:pPr>
              <a:defRPr/>
            </a:pPr>
            <a:r>
              <a:rPr lang="en-US"/>
              <a:t>CS314</a:t>
            </a:r>
          </a:p>
        </p:txBody>
      </p:sp>
      <p:sp>
        <p:nvSpPr>
          <p:cNvPr id="1029" name="Rectangle 5"/>
          <p:cNvSpPr>
            <a:spLocks noGrp="1" noChangeArrowheads="1"/>
          </p:cNvSpPr>
          <p:nvPr>
            <p:ph type="ftr" sz="quarter" idx="3"/>
          </p:nvPr>
        </p:nvSpPr>
        <p:spPr bwMode="auto">
          <a:xfrm>
            <a:off x="2743200" y="62484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a:latin typeface="Times New Roman" pitchFamily="18" charset="0"/>
              </a:defRPr>
            </a:lvl1pPr>
          </a:lstStyle>
          <a:p>
            <a:pPr>
              <a:defRPr/>
            </a:pPr>
            <a:r>
              <a:rPr lang="en-US"/>
              <a:t>Searching and Simple Sorts</a:t>
            </a:r>
          </a:p>
        </p:txBody>
      </p:sp>
      <p:sp>
        <p:nvSpPr>
          <p:cNvPr id="1030"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800" b="1"/>
            </a:lvl1pPr>
          </a:lstStyle>
          <a:p>
            <a:pPr>
              <a:defRPr/>
            </a:pPr>
            <a:fld id="{9E384DAF-9619-4C10-9671-3C12F1FDD67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rgbClr val="FF0000"/>
          </a:solidFill>
          <a:latin typeface="+mj-lt"/>
          <a:ea typeface="+mj-ea"/>
          <a:cs typeface="+mj-cs"/>
        </a:defRPr>
      </a:lvl1pPr>
      <a:lvl2pPr algn="ctr" rtl="0" eaLnBrk="0" fontAlgn="base" hangingPunct="0">
        <a:spcBef>
          <a:spcPct val="0"/>
        </a:spcBef>
        <a:spcAft>
          <a:spcPct val="0"/>
        </a:spcAft>
        <a:defRPr sz="4400">
          <a:solidFill>
            <a:srgbClr val="FF0000"/>
          </a:solidFill>
          <a:latin typeface="Arial" charset="0"/>
        </a:defRPr>
      </a:lvl2pPr>
      <a:lvl3pPr algn="ctr" rtl="0" eaLnBrk="0" fontAlgn="base" hangingPunct="0">
        <a:spcBef>
          <a:spcPct val="0"/>
        </a:spcBef>
        <a:spcAft>
          <a:spcPct val="0"/>
        </a:spcAft>
        <a:defRPr sz="4400">
          <a:solidFill>
            <a:srgbClr val="FF0000"/>
          </a:solidFill>
          <a:latin typeface="Arial" charset="0"/>
        </a:defRPr>
      </a:lvl3pPr>
      <a:lvl4pPr algn="ctr" rtl="0" eaLnBrk="0" fontAlgn="base" hangingPunct="0">
        <a:spcBef>
          <a:spcPct val="0"/>
        </a:spcBef>
        <a:spcAft>
          <a:spcPct val="0"/>
        </a:spcAft>
        <a:defRPr sz="4400">
          <a:solidFill>
            <a:srgbClr val="FF0000"/>
          </a:solidFill>
          <a:latin typeface="Arial" charset="0"/>
        </a:defRPr>
      </a:lvl4pPr>
      <a:lvl5pPr algn="ctr" rtl="0" eaLnBrk="0" fontAlgn="base" hangingPunct="0">
        <a:spcBef>
          <a:spcPct val="0"/>
        </a:spcBef>
        <a:spcAft>
          <a:spcPct val="0"/>
        </a:spcAft>
        <a:defRPr sz="4400">
          <a:solidFill>
            <a:srgbClr val="FF0000"/>
          </a:solidFill>
          <a:latin typeface="Arial" charset="0"/>
        </a:defRPr>
      </a:lvl5pPr>
      <a:lvl6pPr marL="457200" algn="ctr" rtl="0" fontAlgn="base">
        <a:spcBef>
          <a:spcPct val="0"/>
        </a:spcBef>
        <a:spcAft>
          <a:spcPct val="0"/>
        </a:spcAft>
        <a:defRPr sz="4400">
          <a:solidFill>
            <a:srgbClr val="FF0000"/>
          </a:solidFill>
          <a:latin typeface="Arial" charset="0"/>
        </a:defRPr>
      </a:lvl6pPr>
      <a:lvl7pPr marL="914400" algn="ctr" rtl="0" fontAlgn="base">
        <a:spcBef>
          <a:spcPct val="0"/>
        </a:spcBef>
        <a:spcAft>
          <a:spcPct val="0"/>
        </a:spcAft>
        <a:defRPr sz="4400">
          <a:solidFill>
            <a:srgbClr val="FF0000"/>
          </a:solidFill>
          <a:latin typeface="Arial" charset="0"/>
        </a:defRPr>
      </a:lvl7pPr>
      <a:lvl8pPr marL="1371600" algn="ctr" rtl="0" fontAlgn="base">
        <a:spcBef>
          <a:spcPct val="0"/>
        </a:spcBef>
        <a:spcAft>
          <a:spcPct val="0"/>
        </a:spcAft>
        <a:defRPr sz="4400">
          <a:solidFill>
            <a:srgbClr val="FF0000"/>
          </a:solidFill>
          <a:latin typeface="Arial" charset="0"/>
        </a:defRPr>
      </a:lvl8pPr>
      <a:lvl9pPr marL="1828800" algn="ctr" rtl="0" fontAlgn="base">
        <a:spcBef>
          <a:spcPct val="0"/>
        </a:spcBef>
        <a:spcAft>
          <a:spcPct val="0"/>
        </a:spcAft>
        <a:defRPr sz="4400">
          <a:solidFill>
            <a:srgbClr val="FF0000"/>
          </a:solidFill>
          <a:latin typeface="Arial" charset="0"/>
        </a:defRPr>
      </a:lvl9pPr>
    </p:titleStyle>
    <p:bodyStyle>
      <a:lvl1pPr marL="342900" indent="-342900" algn="l" rtl="0" eaLnBrk="0" fontAlgn="base" hangingPunct="0">
        <a:spcBef>
          <a:spcPct val="20000"/>
        </a:spcBef>
        <a:spcAft>
          <a:spcPct val="0"/>
        </a:spcAft>
        <a:buFont typeface="Marlett" pitchFamily="2" charset="2"/>
        <a:buChar char="8"/>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xkcd.com/118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tinyurl.com/d8spm2l"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xkcd.com/115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52400"/>
            <a:ext cx="8305800" cy="1143000"/>
          </a:xfrm>
        </p:spPr>
        <p:txBody>
          <a:bodyPr/>
          <a:lstStyle/>
          <a:p>
            <a:pPr eaLnBrk="1" hangingPunct="1"/>
            <a:r>
              <a:rPr lang="en-US" altLang="en-US" sz="4000" dirty="0"/>
              <a:t>Sorting and Searching Lists</a:t>
            </a:r>
          </a:p>
        </p:txBody>
      </p:sp>
      <p:sp>
        <p:nvSpPr>
          <p:cNvPr id="4099" name="Text Box 7"/>
          <p:cNvSpPr txBox="1">
            <a:spLocks noChangeArrowheads="1"/>
          </p:cNvSpPr>
          <p:nvPr/>
        </p:nvSpPr>
        <p:spPr bwMode="auto">
          <a:xfrm>
            <a:off x="79375" y="6135688"/>
            <a:ext cx="47974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endParaRPr lang="en-US" altLang="en-US" sz="1200"/>
          </a:p>
        </p:txBody>
      </p:sp>
      <p:sp>
        <p:nvSpPr>
          <p:cNvPr id="4100" name="AutoShape 8" descr="Alan M Turing"/>
          <p:cNvSpPr>
            <a:spLocks noChangeAspect="1" noChangeArrowheads="1"/>
          </p:cNvSpPr>
          <p:nvPr/>
        </p:nvSpPr>
        <p:spPr bwMode="auto">
          <a:xfrm>
            <a:off x="98425" y="-1211263"/>
            <a:ext cx="1752600" cy="208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endParaRPr lang="en-US" altLang="en-US" sz="2800"/>
          </a:p>
        </p:txBody>
      </p:sp>
      <p:sp>
        <p:nvSpPr>
          <p:cNvPr id="7" name="Rectangle 3"/>
          <p:cNvSpPr txBox="1">
            <a:spLocks noChangeArrowheads="1"/>
          </p:cNvSpPr>
          <p:nvPr/>
        </p:nvSpPr>
        <p:spPr bwMode="auto">
          <a:xfrm>
            <a:off x="990600" y="1447800"/>
            <a:ext cx="7315200" cy="4495800"/>
          </a:xfrm>
          <a:prstGeom prst="rect">
            <a:avLst/>
          </a:prstGeom>
          <a:noFill/>
          <a:l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lgn="ctr" rtl="0" eaLnBrk="0" fontAlgn="base" hangingPunct="0">
              <a:spcBef>
                <a:spcPct val="20000"/>
              </a:spcBef>
              <a:spcAft>
                <a:spcPct val="0"/>
              </a:spcAft>
              <a:buFont typeface="Marlett" pitchFamily="2" charset="2"/>
              <a:buNone/>
              <a:defRPr sz="3200">
                <a:solidFill>
                  <a:schemeClr val="tx1"/>
                </a:solidFill>
                <a:latin typeface="+mn-lt"/>
                <a:ea typeface="+mn-ea"/>
                <a:cs typeface="+mn-cs"/>
              </a:defRPr>
            </a:lvl1pPr>
            <a:lvl2pPr marL="457200" indent="0" algn="ctr" rtl="0" eaLnBrk="0" fontAlgn="base" hangingPunct="0">
              <a:spcBef>
                <a:spcPct val="20000"/>
              </a:spcBef>
              <a:spcAft>
                <a:spcPct val="0"/>
              </a:spcAft>
              <a:buNone/>
              <a:defRPr sz="2800">
                <a:solidFill>
                  <a:schemeClr val="tx1"/>
                </a:solidFill>
                <a:latin typeface="+mn-lt"/>
              </a:defRPr>
            </a:lvl2pPr>
            <a:lvl3pPr marL="914400" indent="0" algn="ctr" rtl="0" eaLnBrk="0" fontAlgn="base" hangingPunct="0">
              <a:spcBef>
                <a:spcPct val="20000"/>
              </a:spcBef>
              <a:spcAft>
                <a:spcPct val="0"/>
              </a:spcAft>
              <a:buNone/>
              <a:defRPr sz="2400">
                <a:solidFill>
                  <a:schemeClr val="tx1"/>
                </a:solidFill>
                <a:latin typeface="+mn-lt"/>
              </a:defRPr>
            </a:lvl3pPr>
            <a:lvl4pPr marL="1371600" indent="0" algn="ctr" rtl="0" eaLnBrk="0" fontAlgn="base" hangingPunct="0">
              <a:spcBef>
                <a:spcPct val="20000"/>
              </a:spcBef>
              <a:spcAft>
                <a:spcPct val="0"/>
              </a:spcAft>
              <a:buNone/>
              <a:defRPr sz="2000">
                <a:solidFill>
                  <a:schemeClr val="tx1"/>
                </a:solidFill>
                <a:latin typeface="+mn-lt"/>
              </a:defRPr>
            </a:lvl4pPr>
            <a:lvl5pPr marL="1828800" indent="0" algn="ctr" rtl="0" eaLnBrk="0" fontAlgn="base" hangingPunct="0">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l">
              <a:defRPr/>
            </a:pPr>
            <a:r>
              <a:rPr lang="en-US" sz="4000" kern="0" dirty="0"/>
              <a:t>"There's nothing in your head the sorting hat can't see. So try me on and I will tell you where you ought to be." </a:t>
            </a:r>
          </a:p>
          <a:p>
            <a:pPr algn="l">
              <a:defRPr/>
            </a:pPr>
            <a:r>
              <a:rPr lang="en-US" sz="4000" kern="0" dirty="0"/>
              <a:t> -The Sorting Hat, </a:t>
            </a:r>
            <a:br>
              <a:rPr lang="en-US" sz="4000" kern="0" dirty="0"/>
            </a:br>
            <a:r>
              <a:rPr lang="en-US" sz="4000" i="1" kern="0" dirty="0"/>
              <a:t>Harry Potter and </a:t>
            </a:r>
            <a:br>
              <a:rPr lang="en-US" sz="4000" i="1" kern="0" dirty="0"/>
            </a:br>
            <a:r>
              <a:rPr lang="en-US" sz="4000" i="1" kern="0" dirty="0"/>
              <a:t>the Sorcerer's Stone</a:t>
            </a:r>
            <a:endParaRPr lang="en-US" sz="4000" kern="0" dirty="0"/>
          </a:p>
        </p:txBody>
      </p:sp>
      <p:pic>
        <p:nvPicPr>
          <p:cNvPr id="410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4775" y="3662363"/>
            <a:ext cx="25146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 y="838200"/>
            <a:ext cx="2362200" cy="3733800"/>
          </a:xfrm>
        </p:spPr>
        <p:txBody>
          <a:bodyPr/>
          <a:lstStyle/>
          <a:p>
            <a:r>
              <a:rPr lang="en-US" altLang="en-US"/>
              <a:t>Sorting</a:t>
            </a:r>
            <a:br>
              <a:rPr lang="en-US" altLang="en-US"/>
            </a:br>
            <a:br>
              <a:rPr lang="en-US" altLang="en-US"/>
            </a:br>
            <a:r>
              <a:rPr lang="en-US" altLang="en-US"/>
              <a:t>XKCD</a:t>
            </a:r>
            <a:br>
              <a:rPr lang="en-US" altLang="en-US"/>
            </a:br>
            <a:r>
              <a:rPr lang="en-US" altLang="en-US">
                <a:hlinkClick r:id="rId2"/>
              </a:rPr>
              <a:t>http://xkcd.com/1185/</a:t>
            </a:r>
            <a:br>
              <a:rPr lang="en-US" altLang="en-US"/>
            </a:br>
            <a:endParaRPr lang="en-US" altLang="en-US"/>
          </a:p>
        </p:txBody>
      </p:sp>
      <p:sp>
        <p:nvSpPr>
          <p:cNvPr id="9219" name="Slide Number Placeholder 3"/>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022E2E9-E15B-423B-8D4E-FE58641848C5}" type="slidenum">
              <a:rPr lang="en-US" altLang="en-US" sz="1800" smtClean="0"/>
              <a:pPr>
                <a:spcBef>
                  <a:spcPct val="0"/>
                </a:spcBef>
                <a:buFontTx/>
                <a:buNone/>
              </a:pPr>
              <a:t>10</a:t>
            </a:fld>
            <a:endParaRPr lang="en-US" altLang="en-US" sz="1800"/>
          </a:p>
        </p:txBody>
      </p:sp>
      <p:pic>
        <p:nvPicPr>
          <p:cNvPr id="9220"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90550"/>
            <a:ext cx="6562725" cy="626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Sorting</a:t>
            </a:r>
          </a:p>
        </p:txBody>
      </p:sp>
      <p:sp>
        <p:nvSpPr>
          <p:cNvPr id="10243" name="Rectangle 3"/>
          <p:cNvSpPr>
            <a:spLocks noGrp="1" noChangeArrowheads="1"/>
          </p:cNvSpPr>
          <p:nvPr>
            <p:ph idx="1"/>
          </p:nvPr>
        </p:nvSpPr>
        <p:spPr/>
        <p:txBody>
          <a:bodyPr/>
          <a:lstStyle/>
          <a:p>
            <a:r>
              <a:rPr lang="en-US" altLang="en-US"/>
              <a:t>A fundamental application for computers</a:t>
            </a:r>
          </a:p>
          <a:p>
            <a:r>
              <a:rPr lang="en-US" altLang="en-US"/>
              <a:t>Done to make finding data (searching) faster</a:t>
            </a:r>
          </a:p>
          <a:p>
            <a:r>
              <a:rPr lang="en-US" altLang="en-US"/>
              <a:t>Many different algorithms for sorting</a:t>
            </a:r>
          </a:p>
          <a:p>
            <a:r>
              <a:rPr lang="en-US" altLang="en-US"/>
              <a:t>One of the difficulties with sorting is working with a fixed size storage container (array)</a:t>
            </a:r>
          </a:p>
          <a:p>
            <a:pPr lvl="1"/>
            <a:r>
              <a:rPr lang="en-US" altLang="en-US"/>
              <a:t>if resize, that is expensive (slow)</a:t>
            </a:r>
          </a:p>
          <a:p>
            <a:pPr lvl="1"/>
            <a:r>
              <a:rPr lang="en-US" altLang="en-US"/>
              <a:t>Trying to apply a human technique of sorting can be difficult </a:t>
            </a:r>
          </a:p>
          <a:p>
            <a:pPr lvl="1"/>
            <a:r>
              <a:rPr lang="en-US" altLang="en-US"/>
              <a:t>try sorting a pile of papers and clearly write out the algorithm you follow</a:t>
            </a:r>
          </a:p>
        </p:txBody>
      </p:sp>
      <p:sp>
        <p:nvSpPr>
          <p:cNvPr id="10244" name="Slide Number Placeholder 4"/>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A1FCEF-159E-4EBE-93D0-75EB2B662575}" type="slidenum">
              <a:rPr lang="en-US" altLang="en-US" sz="1800" smtClean="0"/>
              <a:pPr>
                <a:spcBef>
                  <a:spcPct val="0"/>
                </a:spcBef>
                <a:buFontTx/>
                <a:buNone/>
              </a:pPr>
              <a:t>11</a:t>
            </a:fld>
            <a:endParaRPr lang="en-US" alt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List sort Method</a:t>
            </a:r>
          </a:p>
        </p:txBody>
      </p:sp>
      <p:sp>
        <p:nvSpPr>
          <p:cNvPr id="3" name="Content Placeholder 2"/>
          <p:cNvSpPr>
            <a:spLocks noGrp="1"/>
          </p:cNvSpPr>
          <p:nvPr>
            <p:ph idx="1"/>
          </p:nvPr>
        </p:nvSpPr>
        <p:spPr>
          <a:xfrm>
            <a:off x="87305" y="486892"/>
            <a:ext cx="3581400" cy="5105400"/>
          </a:xfrm>
        </p:spPr>
        <p:txBody>
          <a:bodyPr/>
          <a:lstStyle/>
          <a:p>
            <a:r>
              <a:rPr lang="en-US" dirty="0"/>
              <a:t>List has </a:t>
            </a:r>
            <a:br>
              <a:rPr lang="en-US" dirty="0"/>
            </a:br>
            <a:r>
              <a:rPr lang="en-US" dirty="0"/>
              <a:t>a sort method</a:t>
            </a:r>
          </a:p>
          <a:p>
            <a:r>
              <a:rPr lang="en-US" dirty="0"/>
              <a:t>Works with mixed </a:t>
            </a:r>
            <a:r>
              <a:rPr lang="en-US" dirty="0" err="1"/>
              <a:t>ints</a:t>
            </a:r>
            <a:r>
              <a:rPr lang="en-US" dirty="0"/>
              <a:t> and floats</a:t>
            </a:r>
          </a:p>
          <a:p>
            <a:r>
              <a:rPr lang="en-US" dirty="0"/>
              <a:t>Works with Strings</a:t>
            </a:r>
          </a:p>
          <a:p>
            <a:r>
              <a:rPr lang="en-US" dirty="0"/>
              <a:t>Does not work with strings and numbers mixed</a:t>
            </a:r>
          </a:p>
          <a:p>
            <a:r>
              <a:rPr lang="en-US" dirty="0"/>
              <a:t>Can work with other data types</a:t>
            </a:r>
          </a:p>
        </p:txBody>
      </p:sp>
      <p:sp>
        <p:nvSpPr>
          <p:cNvPr id="4" name="Slide Number Placeholder 3"/>
          <p:cNvSpPr>
            <a:spLocks noGrp="1"/>
          </p:cNvSpPr>
          <p:nvPr>
            <p:ph type="sldNum" sz="quarter" idx="12"/>
          </p:nvPr>
        </p:nvSpPr>
        <p:spPr/>
        <p:txBody>
          <a:bodyPr/>
          <a:lstStyle/>
          <a:p>
            <a:pPr>
              <a:defRPr/>
            </a:pPr>
            <a:fld id="{ADFEA17D-C02D-4697-9946-CAF04154E65B}" type="slidenum">
              <a:rPr lang="en-US" altLang="en-US" smtClean="0"/>
              <a:pPr>
                <a:defRPr/>
              </a:pPr>
              <a:t>12</a:t>
            </a:fld>
            <a:endParaRPr lang="en-US" altLang="en-US"/>
          </a:p>
        </p:txBody>
      </p:sp>
      <p:pic>
        <p:nvPicPr>
          <p:cNvPr id="5" name="Picture 4"/>
          <p:cNvPicPr>
            <a:picLocks noChangeAspect="1"/>
          </p:cNvPicPr>
          <p:nvPr/>
        </p:nvPicPr>
        <p:blipFill>
          <a:blip r:embed="rId2"/>
          <a:stretch>
            <a:fillRect/>
          </a:stretch>
        </p:blipFill>
        <p:spPr>
          <a:xfrm>
            <a:off x="3712213" y="1037109"/>
            <a:ext cx="4667250" cy="4555183"/>
          </a:xfrm>
          <a:prstGeom prst="rect">
            <a:avLst/>
          </a:prstGeom>
        </p:spPr>
      </p:pic>
      <p:pic>
        <p:nvPicPr>
          <p:cNvPr id="6" name="Picture 5"/>
          <p:cNvPicPr>
            <a:picLocks noChangeAspect="1"/>
          </p:cNvPicPr>
          <p:nvPr/>
        </p:nvPicPr>
        <p:blipFill>
          <a:blip r:embed="rId3"/>
          <a:stretch>
            <a:fillRect/>
          </a:stretch>
        </p:blipFill>
        <p:spPr>
          <a:xfrm>
            <a:off x="3714750" y="5556120"/>
            <a:ext cx="5581650" cy="932113"/>
          </a:xfrm>
          <a:prstGeom prst="rect">
            <a:avLst/>
          </a:prstGeom>
        </p:spPr>
      </p:pic>
    </p:spTree>
    <p:extLst>
      <p:ext uri="{BB962C8B-B14F-4D97-AF65-F5344CB8AC3E}">
        <p14:creationId xmlns:p14="http://schemas.microsoft.com/office/powerpoint/2010/main" val="3890374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FD5789A-A972-4A2A-B68A-80A576DDE868}" type="slidenum">
              <a:rPr lang="en-US" altLang="en-US" sz="1800" smtClean="0"/>
              <a:pPr>
                <a:spcBef>
                  <a:spcPct val="0"/>
                </a:spcBef>
                <a:buFontTx/>
                <a:buNone/>
              </a:pPr>
              <a:t>13</a:t>
            </a:fld>
            <a:endParaRPr lang="en-US" altLang="en-US" sz="1800"/>
          </a:p>
        </p:txBody>
      </p:sp>
      <p:sp>
        <p:nvSpPr>
          <p:cNvPr id="11267" name="Rectangle 2"/>
          <p:cNvSpPr>
            <a:spLocks noGrp="1" noChangeArrowheads="1"/>
          </p:cNvSpPr>
          <p:nvPr>
            <p:ph type="title"/>
          </p:nvPr>
        </p:nvSpPr>
        <p:spPr/>
        <p:txBody>
          <a:bodyPr/>
          <a:lstStyle/>
          <a:p>
            <a:r>
              <a:rPr lang="en-US" altLang="en-US"/>
              <a:t>Insertion Sort</a:t>
            </a:r>
          </a:p>
        </p:txBody>
      </p:sp>
      <p:sp>
        <p:nvSpPr>
          <p:cNvPr id="11268" name="Rectangle 3"/>
          <p:cNvSpPr>
            <a:spLocks noGrp="1" noChangeArrowheads="1"/>
          </p:cNvSpPr>
          <p:nvPr>
            <p:ph type="body" idx="1"/>
          </p:nvPr>
        </p:nvSpPr>
        <p:spPr/>
        <p:txBody>
          <a:bodyPr/>
          <a:lstStyle/>
          <a:p>
            <a:r>
              <a:rPr lang="en-US" altLang="en-US"/>
              <a:t>Another of the Simple sort</a:t>
            </a:r>
          </a:p>
          <a:p>
            <a:r>
              <a:rPr lang="en-US" altLang="en-US"/>
              <a:t>The first item is sorted</a:t>
            </a:r>
          </a:p>
          <a:p>
            <a:r>
              <a:rPr lang="en-US" altLang="en-US"/>
              <a:t>Compare the second item to the first</a:t>
            </a:r>
          </a:p>
          <a:p>
            <a:pPr lvl="1"/>
            <a:r>
              <a:rPr lang="en-US" altLang="en-US"/>
              <a:t>if smaller swap</a:t>
            </a:r>
          </a:p>
          <a:p>
            <a:r>
              <a:rPr lang="en-US" altLang="en-US"/>
              <a:t>Third item, compare to item next to it</a:t>
            </a:r>
          </a:p>
          <a:p>
            <a:pPr lvl="1"/>
            <a:r>
              <a:rPr lang="en-US" altLang="en-US"/>
              <a:t>need to swap</a:t>
            </a:r>
          </a:p>
          <a:p>
            <a:pPr lvl="1"/>
            <a:r>
              <a:rPr lang="en-US" altLang="en-US"/>
              <a:t>after swap compare again</a:t>
            </a:r>
          </a:p>
          <a:p>
            <a:r>
              <a:rPr lang="en-US" altLang="en-US"/>
              <a:t>And so forth…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F8C0248-A5A6-477F-A541-FC23D2E023E6}" type="slidenum">
              <a:rPr lang="en-US" altLang="en-US" sz="1800" smtClean="0"/>
              <a:pPr>
                <a:spcBef>
                  <a:spcPct val="0"/>
                </a:spcBef>
                <a:buFontTx/>
                <a:buNone/>
              </a:pPr>
              <a:t>14</a:t>
            </a:fld>
            <a:endParaRPr lang="en-US" altLang="en-US" sz="1800"/>
          </a:p>
        </p:txBody>
      </p:sp>
      <p:sp>
        <p:nvSpPr>
          <p:cNvPr id="12291" name="Rectangle 2"/>
          <p:cNvSpPr>
            <a:spLocks noGrp="1" noChangeArrowheads="1"/>
          </p:cNvSpPr>
          <p:nvPr>
            <p:ph type="title"/>
          </p:nvPr>
        </p:nvSpPr>
        <p:spPr/>
        <p:txBody>
          <a:bodyPr/>
          <a:lstStyle/>
          <a:p>
            <a:r>
              <a:rPr lang="en-US" altLang="en-US"/>
              <a:t>Insertion Sort in Practice</a:t>
            </a:r>
          </a:p>
        </p:txBody>
      </p:sp>
      <p:sp>
        <p:nvSpPr>
          <p:cNvPr id="12292" name="Text Box 3"/>
          <p:cNvSpPr txBox="1">
            <a:spLocks noChangeArrowheads="1"/>
          </p:cNvSpPr>
          <p:nvPr/>
        </p:nvSpPr>
        <p:spPr bwMode="auto">
          <a:xfrm>
            <a:off x="76200" y="928688"/>
            <a:ext cx="8928100" cy="44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300"/>
              <a:t>44  68  191  119  119  37  83  82  191  45  158  130  76  153  39  25</a:t>
            </a:r>
          </a:p>
        </p:txBody>
      </p:sp>
      <p:sp>
        <p:nvSpPr>
          <p:cNvPr id="12293" name="Rectangle 1"/>
          <p:cNvSpPr>
            <a:spLocks noChangeArrowheads="1"/>
          </p:cNvSpPr>
          <p:nvPr/>
        </p:nvSpPr>
        <p:spPr bwMode="auto">
          <a:xfrm>
            <a:off x="457200" y="4800600"/>
            <a:ext cx="5884863"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800">
                <a:hlinkClick r:id="rId2"/>
              </a:rPr>
              <a:t>http://tinyurl.com/d8spm2l</a:t>
            </a:r>
            <a:endParaRPr lang="en-US" altLang="en-US" sz="2800"/>
          </a:p>
          <a:p>
            <a:pPr eaLnBrk="1" hangingPunct="1">
              <a:buFont typeface="Marlett" pitchFamily="2" charset="2"/>
              <a:buNone/>
            </a:pPr>
            <a:r>
              <a:rPr lang="en-US" altLang="en-US" sz="2800"/>
              <a:t>animation of insertion sort algorithm</a:t>
            </a:r>
          </a:p>
          <a:p>
            <a:pPr eaLnBrk="1" hangingPunct="1">
              <a:buFont typeface="Marlett" pitchFamily="2" charset="2"/>
              <a:buNone/>
            </a:pPr>
            <a:endParaRPr lang="en-US" alt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Timing Question</a:t>
            </a:r>
          </a:p>
        </p:txBody>
      </p:sp>
      <p:sp>
        <p:nvSpPr>
          <p:cNvPr id="3" name="Content Placeholder 2"/>
          <p:cNvSpPr>
            <a:spLocks noGrp="1"/>
          </p:cNvSpPr>
          <p:nvPr>
            <p:ph idx="1"/>
          </p:nvPr>
        </p:nvSpPr>
        <p:spPr/>
        <p:txBody>
          <a:bodyPr/>
          <a:lstStyle/>
          <a:p>
            <a:pPr>
              <a:defRPr/>
            </a:pPr>
            <a:r>
              <a:rPr lang="en-US" dirty="0"/>
              <a:t>Determine how long it takes to sort an array with 100,000 elements in random order using insertion sort. When the number of elements is increased to 200,000 how long will it take to sort the array?</a:t>
            </a:r>
          </a:p>
          <a:p>
            <a:pPr marL="514350" indent="-514350">
              <a:buFont typeface="+mj-lt"/>
              <a:buAutoNum type="alphaUcPeriod"/>
              <a:defRPr/>
            </a:pPr>
            <a:r>
              <a:rPr lang="en-US" dirty="0"/>
              <a:t>About the same</a:t>
            </a:r>
          </a:p>
          <a:p>
            <a:pPr marL="514350" indent="-514350">
              <a:buFont typeface="+mj-lt"/>
              <a:buAutoNum type="alphaUcPeriod"/>
              <a:defRPr/>
            </a:pPr>
            <a:r>
              <a:rPr lang="en-US" dirty="0"/>
              <a:t>1.5 times as long</a:t>
            </a:r>
          </a:p>
          <a:p>
            <a:pPr marL="514350" indent="-514350">
              <a:buFont typeface="+mj-lt"/>
              <a:buAutoNum type="alphaUcPeriod"/>
              <a:defRPr/>
            </a:pPr>
            <a:r>
              <a:rPr lang="en-US" dirty="0"/>
              <a:t>2 times as long</a:t>
            </a:r>
          </a:p>
          <a:p>
            <a:pPr marL="514350" indent="-514350">
              <a:buFont typeface="+mj-lt"/>
              <a:buAutoNum type="alphaUcPeriod"/>
              <a:defRPr/>
            </a:pPr>
            <a:r>
              <a:rPr lang="en-US" dirty="0"/>
              <a:t>4 times as long</a:t>
            </a:r>
          </a:p>
          <a:p>
            <a:pPr marL="514350" indent="-514350">
              <a:buFont typeface="+mj-lt"/>
              <a:buAutoNum type="alphaUcPeriod"/>
              <a:defRPr/>
            </a:pPr>
            <a:r>
              <a:rPr lang="en-US" dirty="0"/>
              <a:t>8 times as long</a:t>
            </a:r>
          </a:p>
          <a:p>
            <a:pPr marL="514350" indent="-514350">
              <a:buFont typeface="+mj-lt"/>
              <a:buAutoNum type="alphaUcPeriod"/>
              <a:defRPr/>
            </a:pPr>
            <a:endParaRPr lang="en-US" dirty="0"/>
          </a:p>
        </p:txBody>
      </p:sp>
      <p:sp>
        <p:nvSpPr>
          <p:cNvPr id="13316" name="Slide Number Placeholder 3"/>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80199EF-3178-4D64-8C1A-FC8171DDC568}" type="slidenum">
              <a:rPr lang="en-US" altLang="en-US" sz="1800" smtClean="0"/>
              <a:pPr>
                <a:spcBef>
                  <a:spcPct val="0"/>
                </a:spcBef>
                <a:buFontTx/>
                <a:buNone/>
              </a:pPr>
              <a:t>15</a:t>
            </a:fld>
            <a:endParaRPr lang="en-US" altLang="en-U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Searching</a:t>
            </a:r>
          </a:p>
        </p:txBody>
      </p:sp>
      <p:sp>
        <p:nvSpPr>
          <p:cNvPr id="6147" name="Content Placeholder 2"/>
          <p:cNvSpPr>
            <a:spLocks noGrp="1"/>
          </p:cNvSpPr>
          <p:nvPr>
            <p:ph idx="1"/>
          </p:nvPr>
        </p:nvSpPr>
        <p:spPr/>
        <p:txBody>
          <a:bodyPr/>
          <a:lstStyle/>
          <a:p>
            <a:r>
              <a:rPr lang="en-US" altLang="en-US" dirty="0"/>
              <a:t>Given a list of </a:t>
            </a:r>
            <a:r>
              <a:rPr lang="en-US" altLang="en-US" dirty="0" err="1"/>
              <a:t>ints</a:t>
            </a:r>
            <a:r>
              <a:rPr lang="en-US" altLang="en-US" dirty="0"/>
              <a:t> find the index of the first occurrence of a target int</a:t>
            </a:r>
          </a:p>
          <a:p>
            <a:endParaRPr lang="en-US" altLang="en-US" dirty="0"/>
          </a:p>
          <a:p>
            <a:endParaRPr lang="en-US" altLang="en-US" dirty="0"/>
          </a:p>
          <a:p>
            <a:r>
              <a:rPr lang="en-US" altLang="en-US" dirty="0"/>
              <a:t>Given the above list and a target of 27 the method returns 2</a:t>
            </a:r>
          </a:p>
          <a:p>
            <a:r>
              <a:rPr lang="en-US" altLang="en-US" dirty="0"/>
              <a:t>What if not present?</a:t>
            </a:r>
          </a:p>
          <a:p>
            <a:r>
              <a:rPr lang="en-US" altLang="en-US" dirty="0"/>
              <a:t>What if more than one occurrence?</a:t>
            </a:r>
          </a:p>
        </p:txBody>
      </p:sp>
      <p:graphicFrame>
        <p:nvGraphicFramePr>
          <p:cNvPr id="4" name="Group 98"/>
          <p:cNvGraphicFramePr>
            <a:graphicFrameLocks noGrp="1"/>
          </p:cNvGraphicFramePr>
          <p:nvPr/>
        </p:nvGraphicFramePr>
        <p:xfrm>
          <a:off x="1905000" y="2438400"/>
          <a:ext cx="4648200" cy="792172"/>
        </p:xfrm>
        <a:graphic>
          <a:graphicData uri="http://schemas.openxmlformats.org/drawingml/2006/table">
            <a:tbl>
              <a:tblPr/>
              <a:tblGrid>
                <a:gridCol w="968375">
                  <a:extLst>
                    <a:ext uri="{9D8B030D-6E8A-4147-A177-3AD203B41FA5}">
                      <a16:colId xmlns:a16="http://schemas.microsoft.com/office/drawing/2014/main" val="20000"/>
                    </a:ext>
                  </a:extLst>
                </a:gridCol>
                <a:gridCol w="614363">
                  <a:extLst>
                    <a:ext uri="{9D8B030D-6E8A-4147-A177-3AD203B41FA5}">
                      <a16:colId xmlns:a16="http://schemas.microsoft.com/office/drawing/2014/main" val="20001"/>
                    </a:ext>
                  </a:extLst>
                </a:gridCol>
                <a:gridCol w="611187">
                  <a:extLst>
                    <a:ext uri="{9D8B030D-6E8A-4147-A177-3AD203B41FA5}">
                      <a16:colId xmlns:a16="http://schemas.microsoft.com/office/drawing/2014/main" val="20002"/>
                    </a:ext>
                  </a:extLst>
                </a:gridCol>
                <a:gridCol w="614363">
                  <a:extLst>
                    <a:ext uri="{9D8B030D-6E8A-4147-A177-3AD203B41FA5}">
                      <a16:colId xmlns:a16="http://schemas.microsoft.com/office/drawing/2014/main" val="20003"/>
                    </a:ext>
                  </a:extLst>
                </a:gridCol>
                <a:gridCol w="614362">
                  <a:extLst>
                    <a:ext uri="{9D8B030D-6E8A-4147-A177-3AD203B41FA5}">
                      <a16:colId xmlns:a16="http://schemas.microsoft.com/office/drawing/2014/main" val="20004"/>
                    </a:ext>
                  </a:extLst>
                </a:gridCol>
                <a:gridCol w="611188">
                  <a:extLst>
                    <a:ext uri="{9D8B030D-6E8A-4147-A177-3AD203B41FA5}">
                      <a16:colId xmlns:a16="http://schemas.microsoft.com/office/drawing/2014/main" val="20005"/>
                    </a:ext>
                  </a:extLst>
                </a:gridCol>
                <a:gridCol w="614362">
                  <a:extLst>
                    <a:ext uri="{9D8B030D-6E8A-4147-A177-3AD203B41FA5}">
                      <a16:colId xmlns:a16="http://schemas.microsoft.com/office/drawing/2014/main" val="20006"/>
                    </a:ext>
                  </a:extLst>
                </a:gridCol>
              </a:tblGrid>
              <a:tr h="396082">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dirty="0">
                          <a:ln>
                            <a:noFill/>
                          </a:ln>
                          <a:solidFill>
                            <a:srgbClr val="808080"/>
                          </a:solidFill>
                          <a:effectLst/>
                          <a:latin typeface="Verdana" charset="0"/>
                          <a:ea typeface="Times New Roman" charset="0"/>
                          <a:cs typeface="Times New Roman" charset="0"/>
                        </a:rPr>
                        <a:t>index</a:t>
                      </a:r>
                    </a:p>
                  </a:txBody>
                  <a:tcPr marT="45643" marB="45643"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a:ln>
                            <a:noFill/>
                          </a:ln>
                          <a:solidFill>
                            <a:srgbClr val="808080"/>
                          </a:solidFill>
                          <a:effectLst/>
                          <a:latin typeface="Verdana" charset="0"/>
                          <a:ea typeface="Times New Roman" charset="0"/>
                          <a:cs typeface="Times New Roman" charset="0"/>
                        </a:rPr>
                        <a:t>0</a:t>
                      </a:r>
                    </a:p>
                  </a:txBody>
                  <a:tcPr marT="45643" marB="45643"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a:ln>
                            <a:noFill/>
                          </a:ln>
                          <a:solidFill>
                            <a:srgbClr val="808080"/>
                          </a:solidFill>
                          <a:effectLst/>
                          <a:latin typeface="Verdana" charset="0"/>
                          <a:ea typeface="Times New Roman" charset="0"/>
                          <a:cs typeface="Times New Roman" charset="0"/>
                        </a:rPr>
                        <a:t>1</a:t>
                      </a:r>
                    </a:p>
                  </a:txBody>
                  <a:tcPr marT="45643" marB="45643"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a:ln>
                            <a:noFill/>
                          </a:ln>
                          <a:solidFill>
                            <a:srgbClr val="808080"/>
                          </a:solidFill>
                          <a:effectLst/>
                          <a:latin typeface="Verdana" charset="0"/>
                          <a:ea typeface="Times New Roman" charset="0"/>
                          <a:cs typeface="Times New Roman" charset="0"/>
                        </a:rPr>
                        <a:t>2</a:t>
                      </a:r>
                    </a:p>
                  </a:txBody>
                  <a:tcPr marT="45643" marB="45643"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a:ln>
                            <a:noFill/>
                          </a:ln>
                          <a:solidFill>
                            <a:srgbClr val="808080"/>
                          </a:solidFill>
                          <a:effectLst/>
                          <a:latin typeface="Verdana" charset="0"/>
                          <a:ea typeface="Times New Roman" charset="0"/>
                          <a:cs typeface="Times New Roman" charset="0"/>
                        </a:rPr>
                        <a:t>3</a:t>
                      </a:r>
                    </a:p>
                  </a:txBody>
                  <a:tcPr marT="45643" marB="45643"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a:ln>
                            <a:noFill/>
                          </a:ln>
                          <a:solidFill>
                            <a:srgbClr val="808080"/>
                          </a:solidFill>
                          <a:effectLst/>
                          <a:latin typeface="Verdana" charset="0"/>
                          <a:ea typeface="Times New Roman" charset="0"/>
                          <a:cs typeface="Times New Roman" charset="0"/>
                        </a:rPr>
                        <a:t>4</a:t>
                      </a:r>
                    </a:p>
                  </a:txBody>
                  <a:tcPr marT="45643" marB="45643"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dirty="0">
                          <a:ln>
                            <a:noFill/>
                          </a:ln>
                          <a:solidFill>
                            <a:srgbClr val="808080"/>
                          </a:solidFill>
                          <a:effectLst/>
                          <a:latin typeface="Verdana" charset="0"/>
                          <a:ea typeface="Times New Roman" charset="0"/>
                          <a:cs typeface="Times New Roman" charset="0"/>
                        </a:rPr>
                        <a:t>5</a:t>
                      </a:r>
                    </a:p>
                  </a:txBody>
                  <a:tcPr marT="45643" marB="45643"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96082">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1" u="none" strike="noStrike" cap="none" normalizeH="0" baseline="0">
                          <a:ln>
                            <a:noFill/>
                          </a:ln>
                          <a:solidFill>
                            <a:schemeClr val="tx1"/>
                          </a:solidFill>
                          <a:effectLst/>
                          <a:latin typeface="Verdana" charset="0"/>
                          <a:ea typeface="Times New Roman" charset="0"/>
                          <a:cs typeface="Times New Roman" charset="0"/>
                        </a:rPr>
                        <a:t>value</a:t>
                      </a:r>
                    </a:p>
                  </a:txBody>
                  <a:tcPr marT="45643" marB="45643"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dirty="0">
                          <a:ln>
                            <a:noFill/>
                          </a:ln>
                          <a:solidFill>
                            <a:schemeClr val="tx1"/>
                          </a:solidFill>
                          <a:effectLst/>
                          <a:latin typeface="Verdana" charset="0"/>
                          <a:ea typeface="Times New Roman" charset="0"/>
                          <a:cs typeface="Times New Roman" charset="0"/>
                        </a:rPr>
                        <a:t>89</a:t>
                      </a:r>
                    </a:p>
                  </a:txBody>
                  <a:tcPr marT="45643" marB="4564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dirty="0">
                          <a:ln>
                            <a:noFill/>
                          </a:ln>
                          <a:solidFill>
                            <a:schemeClr val="tx1"/>
                          </a:solidFill>
                          <a:effectLst/>
                          <a:latin typeface="Verdana" charset="0"/>
                          <a:ea typeface="Times New Roman" charset="0"/>
                          <a:cs typeface="Times New Roman" charset="0"/>
                        </a:rPr>
                        <a:t>0</a:t>
                      </a:r>
                    </a:p>
                  </a:txBody>
                  <a:tcPr marT="45643" marB="4564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dirty="0">
                          <a:ln>
                            <a:noFill/>
                          </a:ln>
                          <a:solidFill>
                            <a:schemeClr val="tx1"/>
                          </a:solidFill>
                          <a:effectLst/>
                          <a:latin typeface="Verdana" charset="0"/>
                          <a:ea typeface="Times New Roman" charset="0"/>
                          <a:cs typeface="Times New Roman" charset="0"/>
                        </a:rPr>
                        <a:t>27</a:t>
                      </a:r>
                    </a:p>
                  </a:txBody>
                  <a:tcPr marT="45643" marB="4564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dirty="0">
                          <a:ln>
                            <a:noFill/>
                          </a:ln>
                          <a:solidFill>
                            <a:schemeClr val="tx1"/>
                          </a:solidFill>
                          <a:effectLst/>
                          <a:latin typeface="Verdana" charset="0"/>
                          <a:ea typeface="Times New Roman" charset="0"/>
                          <a:cs typeface="Times New Roman" charset="0"/>
                        </a:rPr>
                        <a:t>-5</a:t>
                      </a:r>
                    </a:p>
                  </a:txBody>
                  <a:tcPr marT="45643" marB="4564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dirty="0">
                          <a:ln>
                            <a:noFill/>
                          </a:ln>
                          <a:solidFill>
                            <a:schemeClr val="tx1"/>
                          </a:solidFill>
                          <a:effectLst/>
                          <a:latin typeface="Verdana" charset="0"/>
                          <a:ea typeface="Times New Roman" charset="0"/>
                          <a:cs typeface="Times New Roman" charset="0"/>
                        </a:rPr>
                        <a:t>42</a:t>
                      </a:r>
                    </a:p>
                  </a:txBody>
                  <a:tcPr marT="45643" marB="4564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rgbClr val="808080"/>
                        </a:buClr>
                        <a:buSzPct val="60000"/>
                        <a:buFont typeface="Wingdings" charset="2"/>
                        <a:buNone/>
                        <a:tabLst/>
                      </a:pPr>
                      <a:r>
                        <a:rPr kumimoji="0" lang="en-US" sz="2000" b="0" i="0" u="none" strike="noStrike" cap="none" normalizeH="0" baseline="0" dirty="0">
                          <a:ln>
                            <a:noFill/>
                          </a:ln>
                          <a:solidFill>
                            <a:schemeClr val="tx1"/>
                          </a:solidFill>
                          <a:effectLst/>
                          <a:latin typeface="Verdana" charset="0"/>
                          <a:ea typeface="Times New Roman" charset="0"/>
                          <a:cs typeface="Times New Roman" charset="0"/>
                        </a:rPr>
                        <a:t>11</a:t>
                      </a:r>
                    </a:p>
                  </a:txBody>
                  <a:tcPr marT="45643" marB="4564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6172" name="Slide Number Placeholder 4"/>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F7FDEAD-683A-467F-A06A-CCDEADC92AC2}" type="slidenum">
              <a:rPr lang="en-US" altLang="en-US" sz="1800" smtClean="0"/>
              <a:pPr>
                <a:spcBef>
                  <a:spcPct val="0"/>
                </a:spcBef>
                <a:buFontTx/>
                <a:buNone/>
              </a:pPr>
              <a:t>2</a:t>
            </a:fld>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List Methods</a:t>
            </a:r>
          </a:p>
        </p:txBody>
      </p:sp>
      <p:pic>
        <p:nvPicPr>
          <p:cNvPr id="5" name="Content Placeholder 4"/>
          <p:cNvPicPr>
            <a:picLocks noGrp="1" noChangeAspect="1"/>
          </p:cNvPicPr>
          <p:nvPr>
            <p:ph idx="1"/>
          </p:nvPr>
        </p:nvPicPr>
        <p:blipFill>
          <a:blip r:embed="rId2"/>
          <a:stretch>
            <a:fillRect/>
          </a:stretch>
        </p:blipFill>
        <p:spPr>
          <a:xfrm>
            <a:off x="228600" y="1143000"/>
            <a:ext cx="8686800" cy="3897752"/>
          </a:xfrm>
          <a:prstGeom prst="rect">
            <a:avLst/>
          </a:prstGeom>
          <a:ln w="25400">
            <a:solidFill>
              <a:srgbClr val="00B0F0"/>
            </a:solidFill>
          </a:ln>
        </p:spPr>
      </p:pic>
      <p:sp>
        <p:nvSpPr>
          <p:cNvPr id="4" name="Slide Number Placeholder 3"/>
          <p:cNvSpPr>
            <a:spLocks noGrp="1"/>
          </p:cNvSpPr>
          <p:nvPr>
            <p:ph type="sldNum" sz="quarter" idx="12"/>
          </p:nvPr>
        </p:nvSpPr>
        <p:spPr/>
        <p:txBody>
          <a:bodyPr/>
          <a:lstStyle/>
          <a:p>
            <a:pPr>
              <a:defRPr/>
            </a:pPr>
            <a:fld id="{ADFEA17D-C02D-4697-9946-CAF04154E65B}" type="slidenum">
              <a:rPr lang="en-US" altLang="en-US" smtClean="0"/>
              <a:pPr>
                <a:defRPr/>
              </a:pPr>
              <a:t>3</a:t>
            </a:fld>
            <a:endParaRPr lang="en-US" altLang="en-US"/>
          </a:p>
        </p:txBody>
      </p:sp>
      <p:pic>
        <p:nvPicPr>
          <p:cNvPr id="6" name="Picture 5"/>
          <p:cNvPicPr>
            <a:picLocks noChangeAspect="1"/>
          </p:cNvPicPr>
          <p:nvPr/>
        </p:nvPicPr>
        <p:blipFill>
          <a:blip r:embed="rId3"/>
          <a:stretch>
            <a:fillRect/>
          </a:stretch>
        </p:blipFill>
        <p:spPr>
          <a:xfrm>
            <a:off x="1752600" y="5486400"/>
            <a:ext cx="5524500" cy="1076325"/>
          </a:xfrm>
          <a:prstGeom prst="rect">
            <a:avLst/>
          </a:prstGeom>
          <a:ln w="25400">
            <a:solidFill>
              <a:srgbClr val="00B0F0"/>
            </a:solidFill>
          </a:ln>
        </p:spPr>
      </p:pic>
    </p:spTree>
    <p:extLst>
      <p:ext uri="{BB962C8B-B14F-4D97-AF65-F5344CB8AC3E}">
        <p14:creationId xmlns:p14="http://schemas.microsoft.com/office/powerpoint/2010/main" val="132315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a:t>linear or sequential search</a:t>
            </a:r>
          </a:p>
        </p:txBody>
      </p:sp>
      <p:sp>
        <p:nvSpPr>
          <p:cNvPr id="8195" name="Slide Number Placeholder 4"/>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6097FF6-C267-4D3D-A2E4-F844A3FD47BB}" type="slidenum">
              <a:rPr lang="en-US" altLang="en-US" sz="1800" smtClean="0"/>
              <a:pPr>
                <a:spcBef>
                  <a:spcPct val="0"/>
                </a:spcBef>
                <a:buFontTx/>
                <a:buNone/>
              </a:pPr>
              <a:t>4</a:t>
            </a:fld>
            <a:endParaRPr lang="en-US" altLang="en-US" sz="1800"/>
          </a:p>
        </p:txBody>
      </p:sp>
      <p:sp>
        <p:nvSpPr>
          <p:cNvPr id="4" name="Content Placeholder 2"/>
          <p:cNvSpPr>
            <a:spLocks noGrp="1"/>
          </p:cNvSpPr>
          <p:nvPr>
            <p:ph idx="1"/>
          </p:nvPr>
        </p:nvSpPr>
        <p:spPr>
          <a:xfrm>
            <a:off x="228600" y="1143000"/>
            <a:ext cx="8686800" cy="5105400"/>
          </a:xfrm>
        </p:spPr>
        <p:txBody>
          <a:bodyPr/>
          <a:lstStyle/>
          <a:p>
            <a:r>
              <a:rPr lang="en-US" altLang="en-US" dirty="0"/>
              <a:t>Implement code for linear search in Python, give a list.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Binary Search</a:t>
            </a:r>
          </a:p>
        </p:txBody>
      </p:sp>
      <p:sp>
        <p:nvSpPr>
          <p:cNvPr id="14339" name="Slide Number Placeholder 5"/>
          <p:cNvSpPr>
            <a:spLocks noGrp="1"/>
          </p:cNvSpPr>
          <p:nvPr>
            <p:ph type="sldNum" sz="quarter" idx="12"/>
          </p:nvPr>
        </p:nvSpPr>
        <p:spPr>
          <a:noFill/>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5727D68-61F6-4802-90A6-D7087980CC8E}" type="slidenum">
              <a:rPr lang="en-US" altLang="en-US" sz="1800" smtClean="0"/>
              <a:pPr>
                <a:spcBef>
                  <a:spcPct val="0"/>
                </a:spcBef>
                <a:buFontTx/>
                <a:buNone/>
              </a:pPr>
              <a:t>5</a:t>
            </a:fld>
            <a:endParaRPr lang="en-US" altLang="en-US" sz="1800"/>
          </a:p>
        </p:txBody>
      </p:sp>
      <p:pic>
        <p:nvPicPr>
          <p:cNvPr id="14340" name="Picture 2" descr="Proo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143000"/>
            <a:ext cx="4648200"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8677ED0-BA31-4AC0-8CEC-C49A00A586E6}" type="slidenum">
              <a:rPr lang="en-US" altLang="en-US" sz="1800" smtClean="0"/>
              <a:pPr>
                <a:spcBef>
                  <a:spcPct val="0"/>
                </a:spcBef>
                <a:buFontTx/>
                <a:buNone/>
              </a:pPr>
              <a:t>6</a:t>
            </a:fld>
            <a:endParaRPr lang="en-US" altLang="en-US" sz="1800"/>
          </a:p>
        </p:txBody>
      </p:sp>
      <p:sp>
        <p:nvSpPr>
          <p:cNvPr id="15363" name="Rectangle 1026"/>
          <p:cNvSpPr>
            <a:spLocks noGrp="1" noChangeArrowheads="1"/>
          </p:cNvSpPr>
          <p:nvPr>
            <p:ph type="title"/>
          </p:nvPr>
        </p:nvSpPr>
        <p:spPr/>
        <p:txBody>
          <a:bodyPr/>
          <a:lstStyle/>
          <a:p>
            <a:pPr eaLnBrk="1" hangingPunct="1"/>
            <a:r>
              <a:rPr lang="en-US" altLang="en-US"/>
              <a:t>Searching in a Sorted List</a:t>
            </a:r>
          </a:p>
        </p:txBody>
      </p:sp>
      <p:sp>
        <p:nvSpPr>
          <p:cNvPr id="15364" name="Rectangle 1027"/>
          <p:cNvSpPr>
            <a:spLocks noGrp="1" noChangeArrowheads="1"/>
          </p:cNvSpPr>
          <p:nvPr>
            <p:ph type="body" idx="1"/>
          </p:nvPr>
        </p:nvSpPr>
        <p:spPr>
          <a:xfrm>
            <a:off x="76200" y="1066800"/>
            <a:ext cx="8915400" cy="5486400"/>
          </a:xfrm>
        </p:spPr>
        <p:txBody>
          <a:bodyPr/>
          <a:lstStyle/>
          <a:p>
            <a:pPr eaLnBrk="1" hangingPunct="1">
              <a:lnSpc>
                <a:spcPct val="90000"/>
              </a:lnSpc>
            </a:pPr>
            <a:r>
              <a:rPr lang="en-US" altLang="en-US"/>
              <a:t>If items are sorted then we can </a:t>
            </a:r>
            <a:r>
              <a:rPr lang="en-US" altLang="en-US" i="1"/>
              <a:t>divide and conquer</a:t>
            </a:r>
          </a:p>
          <a:p>
            <a:pPr eaLnBrk="1" hangingPunct="1">
              <a:lnSpc>
                <a:spcPct val="90000"/>
              </a:lnSpc>
            </a:pPr>
            <a:r>
              <a:rPr lang="en-US" altLang="en-US"/>
              <a:t>dividing your work in half with each step </a:t>
            </a:r>
          </a:p>
          <a:p>
            <a:pPr lvl="1" eaLnBrk="1" hangingPunct="1">
              <a:lnSpc>
                <a:spcPct val="90000"/>
              </a:lnSpc>
            </a:pPr>
            <a:r>
              <a:rPr lang="en-US" altLang="en-US"/>
              <a:t>generally a good thing</a:t>
            </a:r>
          </a:p>
          <a:p>
            <a:pPr eaLnBrk="1" hangingPunct="1">
              <a:lnSpc>
                <a:spcPct val="90000"/>
              </a:lnSpc>
            </a:pPr>
            <a:r>
              <a:rPr lang="en-US" altLang="en-US"/>
              <a:t>The Binary Search on List in Ascending order</a:t>
            </a:r>
          </a:p>
          <a:p>
            <a:pPr lvl="1" eaLnBrk="1" hangingPunct="1">
              <a:lnSpc>
                <a:spcPct val="90000"/>
              </a:lnSpc>
            </a:pPr>
            <a:r>
              <a:rPr lang="en-US" altLang="en-US"/>
              <a:t>Start at middle of list</a:t>
            </a:r>
          </a:p>
          <a:p>
            <a:pPr lvl="1" eaLnBrk="1" hangingPunct="1">
              <a:lnSpc>
                <a:spcPct val="90000"/>
              </a:lnSpc>
            </a:pPr>
            <a:r>
              <a:rPr lang="en-US" altLang="en-US"/>
              <a:t>is that the item?</a:t>
            </a:r>
          </a:p>
          <a:p>
            <a:pPr lvl="1" eaLnBrk="1" hangingPunct="1">
              <a:lnSpc>
                <a:spcPct val="90000"/>
              </a:lnSpc>
            </a:pPr>
            <a:r>
              <a:rPr lang="en-US" altLang="en-US"/>
              <a:t>If not is it less than or greater than the item?</a:t>
            </a:r>
          </a:p>
          <a:p>
            <a:pPr lvl="1" eaLnBrk="1" hangingPunct="1">
              <a:lnSpc>
                <a:spcPct val="90000"/>
              </a:lnSpc>
            </a:pPr>
            <a:r>
              <a:rPr lang="en-US" altLang="en-US"/>
              <a:t>less than, move to second half of list</a:t>
            </a:r>
          </a:p>
          <a:p>
            <a:pPr lvl="1" eaLnBrk="1" hangingPunct="1">
              <a:lnSpc>
                <a:spcPct val="90000"/>
              </a:lnSpc>
            </a:pPr>
            <a:r>
              <a:rPr lang="en-US" altLang="en-US"/>
              <a:t>greater than, move to first half of list</a:t>
            </a:r>
          </a:p>
          <a:p>
            <a:pPr lvl="1" eaLnBrk="1" hangingPunct="1">
              <a:lnSpc>
                <a:spcPct val="90000"/>
              </a:lnSpc>
            </a:pPr>
            <a:r>
              <a:rPr lang="en-US" altLang="en-US"/>
              <a:t>repeat until found or sub list size = 0</a:t>
            </a:r>
          </a:p>
          <a:p>
            <a:pPr eaLnBrk="1" hangingPunct="1">
              <a:lnSpc>
                <a:spcPct val="90000"/>
              </a:lnSpc>
              <a:buFont typeface="Marlett" pitchFamily="2" charset="2"/>
              <a:buNone/>
            </a:pPr>
            <a:endParaRPr lang="en-US" altLang="en-US"/>
          </a:p>
          <a:p>
            <a:pPr eaLnBrk="1" hangingPunct="1">
              <a:lnSpc>
                <a:spcPct val="90000"/>
              </a:lnSpc>
            </a:pP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82C3CF8-C2C6-4783-ADD9-7F396689284A}" type="slidenum">
              <a:rPr lang="en-US" altLang="en-US" sz="1800" smtClean="0"/>
              <a:pPr>
                <a:spcBef>
                  <a:spcPct val="0"/>
                </a:spcBef>
                <a:buFontTx/>
                <a:buNone/>
              </a:pPr>
              <a:t>7</a:t>
            </a:fld>
            <a:endParaRPr lang="en-US" altLang="en-US" sz="1800"/>
          </a:p>
        </p:txBody>
      </p:sp>
      <p:sp>
        <p:nvSpPr>
          <p:cNvPr id="16387" name="Rectangle 2"/>
          <p:cNvSpPr>
            <a:spLocks noGrp="1" noChangeArrowheads="1"/>
          </p:cNvSpPr>
          <p:nvPr>
            <p:ph type="title"/>
          </p:nvPr>
        </p:nvSpPr>
        <p:spPr/>
        <p:txBody>
          <a:bodyPr/>
          <a:lstStyle/>
          <a:p>
            <a:pPr eaLnBrk="1" hangingPunct="1"/>
            <a:r>
              <a:rPr lang="en-US" altLang="en-US"/>
              <a:t>Binary Search</a:t>
            </a:r>
          </a:p>
        </p:txBody>
      </p:sp>
      <p:sp>
        <p:nvSpPr>
          <p:cNvPr id="16388" name="Rectangle 4"/>
          <p:cNvSpPr>
            <a:spLocks noChangeArrowheads="1"/>
          </p:cNvSpPr>
          <p:nvPr/>
        </p:nvSpPr>
        <p:spPr bwMode="auto">
          <a:xfrm>
            <a:off x="990600" y="1219200"/>
            <a:ext cx="72390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endParaRPr lang="en-US" altLang="en-US" sz="2800"/>
          </a:p>
        </p:txBody>
      </p:sp>
      <p:sp>
        <p:nvSpPr>
          <p:cNvPr id="16389" name="Text Box 5"/>
          <p:cNvSpPr txBox="1">
            <a:spLocks noChangeArrowheads="1"/>
          </p:cNvSpPr>
          <p:nvPr/>
        </p:nvSpPr>
        <p:spPr bwMode="auto">
          <a:xfrm>
            <a:off x="136525" y="1055688"/>
            <a:ext cx="619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800"/>
              <a:t>list</a:t>
            </a:r>
          </a:p>
        </p:txBody>
      </p:sp>
      <p:sp>
        <p:nvSpPr>
          <p:cNvPr id="16390" name="Line 6"/>
          <p:cNvSpPr>
            <a:spLocks noChangeShapeType="1"/>
          </p:cNvSpPr>
          <p:nvPr/>
        </p:nvSpPr>
        <p:spPr bwMode="auto">
          <a:xfrm flipV="1">
            <a:off x="1066800" y="1676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1" name="Line 7"/>
          <p:cNvSpPr>
            <a:spLocks noChangeShapeType="1"/>
          </p:cNvSpPr>
          <p:nvPr/>
        </p:nvSpPr>
        <p:spPr bwMode="auto">
          <a:xfrm>
            <a:off x="1219200" y="1219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Line 8"/>
          <p:cNvSpPr>
            <a:spLocks noChangeShapeType="1"/>
          </p:cNvSpPr>
          <p:nvPr/>
        </p:nvSpPr>
        <p:spPr bwMode="auto">
          <a:xfrm>
            <a:off x="8001000" y="1219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3" name="Line 9"/>
          <p:cNvSpPr>
            <a:spLocks noChangeShapeType="1"/>
          </p:cNvSpPr>
          <p:nvPr/>
        </p:nvSpPr>
        <p:spPr bwMode="auto">
          <a:xfrm>
            <a:off x="4495800" y="1219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4" name="Line 10"/>
          <p:cNvSpPr>
            <a:spLocks noChangeShapeType="1"/>
          </p:cNvSpPr>
          <p:nvPr/>
        </p:nvSpPr>
        <p:spPr bwMode="auto">
          <a:xfrm>
            <a:off x="4800600" y="1219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Text Box 11"/>
          <p:cNvSpPr txBox="1">
            <a:spLocks noChangeArrowheads="1"/>
          </p:cNvSpPr>
          <p:nvPr/>
        </p:nvSpPr>
        <p:spPr bwMode="auto">
          <a:xfrm>
            <a:off x="593725" y="2046288"/>
            <a:ext cx="8413750"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800"/>
              <a:t>low item		     middle item		high item</a:t>
            </a:r>
          </a:p>
          <a:p>
            <a:pPr eaLnBrk="1" hangingPunct="1">
              <a:buFont typeface="Marlett" pitchFamily="2" charset="2"/>
              <a:buNone/>
            </a:pPr>
            <a:r>
              <a:rPr lang="en-US" altLang="en-US" sz="2800"/>
              <a:t>Is middle item what we are looking for? If not is it</a:t>
            </a:r>
          </a:p>
          <a:p>
            <a:pPr eaLnBrk="1" hangingPunct="1">
              <a:buFont typeface="Marlett" pitchFamily="2" charset="2"/>
              <a:buNone/>
            </a:pPr>
            <a:r>
              <a:rPr lang="en-US" altLang="en-US" sz="2800"/>
              <a:t>more or less than the target item? (Assume lower)	</a:t>
            </a:r>
          </a:p>
        </p:txBody>
      </p:sp>
      <p:sp>
        <p:nvSpPr>
          <p:cNvPr id="16396" name="Line 12"/>
          <p:cNvSpPr>
            <a:spLocks noChangeShapeType="1"/>
          </p:cNvSpPr>
          <p:nvPr/>
        </p:nvSpPr>
        <p:spPr bwMode="auto">
          <a:xfrm flipV="1">
            <a:off x="4597400" y="1676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7" name="Line 13"/>
          <p:cNvSpPr>
            <a:spLocks noChangeShapeType="1"/>
          </p:cNvSpPr>
          <p:nvPr/>
        </p:nvSpPr>
        <p:spPr bwMode="auto">
          <a:xfrm flipV="1">
            <a:off x="8153400" y="16764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398" name="Rectangle 32"/>
          <p:cNvSpPr>
            <a:spLocks noChangeArrowheads="1"/>
          </p:cNvSpPr>
          <p:nvPr/>
        </p:nvSpPr>
        <p:spPr bwMode="auto">
          <a:xfrm>
            <a:off x="1006475" y="4038600"/>
            <a:ext cx="72390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endParaRPr lang="en-US" altLang="en-US" sz="2800"/>
          </a:p>
        </p:txBody>
      </p:sp>
      <p:sp>
        <p:nvSpPr>
          <p:cNvPr id="16399" name="Text Box 33"/>
          <p:cNvSpPr txBox="1">
            <a:spLocks noChangeArrowheads="1"/>
          </p:cNvSpPr>
          <p:nvPr/>
        </p:nvSpPr>
        <p:spPr bwMode="auto">
          <a:xfrm>
            <a:off x="152400" y="3875088"/>
            <a:ext cx="6191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800"/>
              <a:t>list</a:t>
            </a:r>
          </a:p>
        </p:txBody>
      </p:sp>
      <p:sp>
        <p:nvSpPr>
          <p:cNvPr id="16400" name="Line 34"/>
          <p:cNvSpPr>
            <a:spLocks noChangeShapeType="1"/>
          </p:cNvSpPr>
          <p:nvPr/>
        </p:nvSpPr>
        <p:spPr bwMode="auto">
          <a:xfrm flipV="1">
            <a:off x="1082675" y="4495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1" name="Line 35"/>
          <p:cNvSpPr>
            <a:spLocks noChangeShapeType="1"/>
          </p:cNvSpPr>
          <p:nvPr/>
        </p:nvSpPr>
        <p:spPr bwMode="auto">
          <a:xfrm>
            <a:off x="1235075"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Line 36"/>
          <p:cNvSpPr>
            <a:spLocks noChangeShapeType="1"/>
          </p:cNvSpPr>
          <p:nvPr/>
        </p:nvSpPr>
        <p:spPr bwMode="auto">
          <a:xfrm>
            <a:off x="8016875"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3" name="Line 37"/>
          <p:cNvSpPr>
            <a:spLocks noChangeShapeType="1"/>
          </p:cNvSpPr>
          <p:nvPr/>
        </p:nvSpPr>
        <p:spPr bwMode="auto">
          <a:xfrm>
            <a:off x="4511675"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38"/>
          <p:cNvSpPr>
            <a:spLocks noChangeShapeType="1"/>
          </p:cNvSpPr>
          <p:nvPr/>
        </p:nvSpPr>
        <p:spPr bwMode="auto">
          <a:xfrm>
            <a:off x="4816475"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Line 39"/>
          <p:cNvSpPr>
            <a:spLocks noChangeShapeType="1"/>
          </p:cNvSpPr>
          <p:nvPr/>
        </p:nvSpPr>
        <p:spPr bwMode="auto">
          <a:xfrm flipV="1">
            <a:off x="2667000" y="4572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6" name="Line 40"/>
          <p:cNvSpPr>
            <a:spLocks noChangeShapeType="1"/>
          </p:cNvSpPr>
          <p:nvPr/>
        </p:nvSpPr>
        <p:spPr bwMode="auto">
          <a:xfrm flipV="1">
            <a:off x="4343400" y="45720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407" name="Rectangle 41"/>
          <p:cNvSpPr>
            <a:spLocks noChangeArrowheads="1"/>
          </p:cNvSpPr>
          <p:nvPr/>
        </p:nvSpPr>
        <p:spPr bwMode="auto">
          <a:xfrm>
            <a:off x="381000" y="4953000"/>
            <a:ext cx="6078538" cy="145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800"/>
              <a:t>low 		middle	high </a:t>
            </a:r>
            <a:br>
              <a:rPr lang="en-US" altLang="en-US" sz="2800"/>
            </a:br>
            <a:r>
              <a:rPr lang="en-US" altLang="en-US" sz="2800"/>
              <a:t>item		 item 	     	item</a:t>
            </a:r>
          </a:p>
          <a:p>
            <a:pPr eaLnBrk="1" hangingPunct="1">
              <a:buFont typeface="Marlett" pitchFamily="2" charset="2"/>
              <a:buNone/>
            </a:pPr>
            <a:r>
              <a:rPr lang="en-US" altLang="en-US" sz="2800"/>
              <a:t>				and so forth…</a:t>
            </a:r>
          </a:p>
        </p:txBody>
      </p:sp>
      <p:sp>
        <p:nvSpPr>
          <p:cNvPr id="16408" name="Line 42"/>
          <p:cNvSpPr>
            <a:spLocks noChangeShapeType="1"/>
          </p:cNvSpPr>
          <p:nvPr/>
        </p:nvSpPr>
        <p:spPr bwMode="auto">
          <a:xfrm>
            <a:off x="4191000"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43"/>
          <p:cNvSpPr>
            <a:spLocks noChangeShapeType="1"/>
          </p:cNvSpPr>
          <p:nvPr/>
        </p:nvSpPr>
        <p:spPr bwMode="auto">
          <a:xfrm>
            <a:off x="2590800"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Line 44"/>
          <p:cNvSpPr>
            <a:spLocks noChangeShapeType="1"/>
          </p:cNvSpPr>
          <p:nvPr/>
        </p:nvSpPr>
        <p:spPr bwMode="auto">
          <a:xfrm>
            <a:off x="2819400" y="4038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1B26244-5A9D-472B-AF19-6FA5F72C38BD}" type="slidenum">
              <a:rPr lang="en-US" altLang="en-US" sz="1800" smtClean="0"/>
              <a:pPr>
                <a:spcBef>
                  <a:spcPct val="0"/>
                </a:spcBef>
                <a:buFontTx/>
                <a:buNone/>
              </a:pPr>
              <a:t>8</a:t>
            </a:fld>
            <a:endParaRPr lang="en-US" altLang="en-US" sz="1800"/>
          </a:p>
        </p:txBody>
      </p:sp>
      <p:sp>
        <p:nvSpPr>
          <p:cNvPr id="17411" name="Rectangle 2050"/>
          <p:cNvSpPr>
            <a:spLocks noGrp="1" noChangeArrowheads="1"/>
          </p:cNvSpPr>
          <p:nvPr>
            <p:ph type="title"/>
          </p:nvPr>
        </p:nvSpPr>
        <p:spPr/>
        <p:txBody>
          <a:bodyPr/>
          <a:lstStyle/>
          <a:p>
            <a:pPr eaLnBrk="1" hangingPunct="1"/>
            <a:r>
              <a:rPr lang="en-US" altLang="en-US"/>
              <a:t>Implement Binary Search</a:t>
            </a:r>
          </a:p>
        </p:txBody>
      </p:sp>
      <p:grpSp>
        <p:nvGrpSpPr>
          <p:cNvPr id="17412" name="Group 2069"/>
          <p:cNvGrpSpPr>
            <a:grpSpLocks/>
          </p:cNvGrpSpPr>
          <p:nvPr/>
        </p:nvGrpSpPr>
        <p:grpSpPr bwMode="auto">
          <a:xfrm>
            <a:off x="720725" y="1651000"/>
            <a:ext cx="7585075" cy="406400"/>
            <a:chOff x="227" y="768"/>
            <a:chExt cx="4778" cy="256"/>
          </a:xfrm>
        </p:grpSpPr>
        <p:sp>
          <p:nvSpPr>
            <p:cNvPr id="17414" name="Text Box 2052"/>
            <p:cNvSpPr txBox="1">
              <a:spLocks noChangeArrowheads="1"/>
            </p:cNvSpPr>
            <p:nvPr/>
          </p:nvSpPr>
          <p:spPr bwMode="auto">
            <a:xfrm>
              <a:off x="227"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2</a:t>
              </a:r>
            </a:p>
          </p:txBody>
        </p:sp>
        <p:sp>
          <p:nvSpPr>
            <p:cNvPr id="17415" name="Text Box 2054"/>
            <p:cNvSpPr txBox="1">
              <a:spLocks noChangeArrowheads="1"/>
            </p:cNvSpPr>
            <p:nvPr/>
          </p:nvSpPr>
          <p:spPr bwMode="auto">
            <a:xfrm>
              <a:off x="526"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3</a:t>
              </a:r>
            </a:p>
          </p:txBody>
        </p:sp>
        <p:sp>
          <p:nvSpPr>
            <p:cNvPr id="17416" name="Text Box 2055"/>
            <p:cNvSpPr txBox="1">
              <a:spLocks noChangeArrowheads="1"/>
            </p:cNvSpPr>
            <p:nvPr/>
          </p:nvSpPr>
          <p:spPr bwMode="auto">
            <a:xfrm>
              <a:off x="824"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5</a:t>
              </a:r>
            </a:p>
          </p:txBody>
        </p:sp>
        <p:sp>
          <p:nvSpPr>
            <p:cNvPr id="17417" name="Text Box 2056"/>
            <p:cNvSpPr txBox="1">
              <a:spLocks noChangeArrowheads="1"/>
            </p:cNvSpPr>
            <p:nvPr/>
          </p:nvSpPr>
          <p:spPr bwMode="auto">
            <a:xfrm>
              <a:off x="1123"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7</a:t>
              </a:r>
            </a:p>
          </p:txBody>
        </p:sp>
        <p:sp>
          <p:nvSpPr>
            <p:cNvPr id="17418" name="Text Box 2057"/>
            <p:cNvSpPr txBox="1">
              <a:spLocks noChangeArrowheads="1"/>
            </p:cNvSpPr>
            <p:nvPr/>
          </p:nvSpPr>
          <p:spPr bwMode="auto">
            <a:xfrm>
              <a:off x="1421"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11</a:t>
              </a:r>
            </a:p>
          </p:txBody>
        </p:sp>
        <p:sp>
          <p:nvSpPr>
            <p:cNvPr id="17419" name="Text Box 2058"/>
            <p:cNvSpPr txBox="1">
              <a:spLocks noChangeArrowheads="1"/>
            </p:cNvSpPr>
            <p:nvPr/>
          </p:nvSpPr>
          <p:spPr bwMode="auto">
            <a:xfrm>
              <a:off x="1720"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13</a:t>
              </a:r>
            </a:p>
          </p:txBody>
        </p:sp>
        <p:sp>
          <p:nvSpPr>
            <p:cNvPr id="17420" name="Text Box 2059"/>
            <p:cNvSpPr txBox="1">
              <a:spLocks noChangeArrowheads="1"/>
            </p:cNvSpPr>
            <p:nvPr/>
          </p:nvSpPr>
          <p:spPr bwMode="auto">
            <a:xfrm>
              <a:off x="2018"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17</a:t>
              </a:r>
            </a:p>
          </p:txBody>
        </p:sp>
        <p:sp>
          <p:nvSpPr>
            <p:cNvPr id="17421" name="Text Box 2060"/>
            <p:cNvSpPr txBox="1">
              <a:spLocks noChangeArrowheads="1"/>
            </p:cNvSpPr>
            <p:nvPr/>
          </p:nvSpPr>
          <p:spPr bwMode="auto">
            <a:xfrm>
              <a:off x="2317"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19</a:t>
              </a:r>
            </a:p>
          </p:txBody>
        </p:sp>
        <p:sp>
          <p:nvSpPr>
            <p:cNvPr id="17422" name="Text Box 2061"/>
            <p:cNvSpPr txBox="1">
              <a:spLocks noChangeArrowheads="1"/>
            </p:cNvSpPr>
            <p:nvPr/>
          </p:nvSpPr>
          <p:spPr bwMode="auto">
            <a:xfrm>
              <a:off x="2615"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23</a:t>
              </a:r>
            </a:p>
          </p:txBody>
        </p:sp>
        <p:sp>
          <p:nvSpPr>
            <p:cNvPr id="17423" name="Text Box 2062"/>
            <p:cNvSpPr txBox="1">
              <a:spLocks noChangeArrowheads="1"/>
            </p:cNvSpPr>
            <p:nvPr/>
          </p:nvSpPr>
          <p:spPr bwMode="auto">
            <a:xfrm>
              <a:off x="2914"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29</a:t>
              </a:r>
            </a:p>
          </p:txBody>
        </p:sp>
        <p:sp>
          <p:nvSpPr>
            <p:cNvPr id="17424" name="Text Box 2063"/>
            <p:cNvSpPr txBox="1">
              <a:spLocks noChangeArrowheads="1"/>
            </p:cNvSpPr>
            <p:nvPr/>
          </p:nvSpPr>
          <p:spPr bwMode="auto">
            <a:xfrm>
              <a:off x="3212"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31</a:t>
              </a:r>
            </a:p>
          </p:txBody>
        </p:sp>
        <p:sp>
          <p:nvSpPr>
            <p:cNvPr id="17425" name="Text Box 2064"/>
            <p:cNvSpPr txBox="1">
              <a:spLocks noChangeArrowheads="1"/>
            </p:cNvSpPr>
            <p:nvPr/>
          </p:nvSpPr>
          <p:spPr bwMode="auto">
            <a:xfrm>
              <a:off x="3511"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37</a:t>
              </a:r>
            </a:p>
          </p:txBody>
        </p:sp>
        <p:sp>
          <p:nvSpPr>
            <p:cNvPr id="17426" name="Text Box 2065"/>
            <p:cNvSpPr txBox="1">
              <a:spLocks noChangeArrowheads="1"/>
            </p:cNvSpPr>
            <p:nvPr/>
          </p:nvSpPr>
          <p:spPr bwMode="auto">
            <a:xfrm>
              <a:off x="3809"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41</a:t>
              </a:r>
            </a:p>
          </p:txBody>
        </p:sp>
        <p:sp>
          <p:nvSpPr>
            <p:cNvPr id="17427" name="Text Box 2066"/>
            <p:cNvSpPr txBox="1">
              <a:spLocks noChangeArrowheads="1"/>
            </p:cNvSpPr>
            <p:nvPr/>
          </p:nvSpPr>
          <p:spPr bwMode="auto">
            <a:xfrm>
              <a:off x="4406"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47</a:t>
              </a:r>
            </a:p>
          </p:txBody>
        </p:sp>
        <p:sp>
          <p:nvSpPr>
            <p:cNvPr id="17428" name="Text Box 2067"/>
            <p:cNvSpPr txBox="1">
              <a:spLocks noChangeArrowheads="1"/>
            </p:cNvSpPr>
            <p:nvPr/>
          </p:nvSpPr>
          <p:spPr bwMode="auto">
            <a:xfrm>
              <a:off x="4108"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43</a:t>
              </a:r>
            </a:p>
          </p:txBody>
        </p:sp>
        <p:sp>
          <p:nvSpPr>
            <p:cNvPr id="17429" name="Text Box 2068"/>
            <p:cNvSpPr txBox="1">
              <a:spLocks noChangeArrowheads="1"/>
            </p:cNvSpPr>
            <p:nvPr/>
          </p:nvSpPr>
          <p:spPr bwMode="auto">
            <a:xfrm>
              <a:off x="4704" y="768"/>
              <a:ext cx="301" cy="25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000"/>
                <a:t>53</a:t>
              </a:r>
            </a:p>
          </p:txBody>
        </p:sp>
      </p:grpSp>
      <p:sp>
        <p:nvSpPr>
          <p:cNvPr id="17413" name="Text Box 2070"/>
          <p:cNvSpPr txBox="1">
            <a:spLocks noChangeArrowheads="1"/>
          </p:cNvSpPr>
          <p:nvPr/>
        </p:nvSpPr>
        <p:spPr bwMode="auto">
          <a:xfrm>
            <a:off x="781050" y="1106488"/>
            <a:ext cx="76009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 typeface="Marlett" pitchFamily="2" charset="2"/>
              <a:buNone/>
            </a:pPr>
            <a:r>
              <a:rPr lang="en-US" altLang="en-US" sz="2800"/>
              <a:t>0   1   2  3   4   5   6  7   8  9  10 11 12 13 14 15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Marlett" pitchFamily="2" charset="2"/>
              <a:buChar char="8"/>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9D96E44-E8EC-484F-995F-2B6D1773256F}" type="slidenum">
              <a:rPr lang="en-US" altLang="en-US" sz="1800" smtClean="0"/>
              <a:pPr>
                <a:spcBef>
                  <a:spcPct val="0"/>
                </a:spcBef>
                <a:buFontTx/>
                <a:buNone/>
              </a:pPr>
              <a:t>9</a:t>
            </a:fld>
            <a:endParaRPr lang="en-US" altLang="en-US" sz="1800"/>
          </a:p>
        </p:txBody>
      </p:sp>
      <p:sp>
        <p:nvSpPr>
          <p:cNvPr id="18435" name="Rectangle 2"/>
          <p:cNvSpPr>
            <a:spLocks noGrp="1" noChangeArrowheads="1"/>
          </p:cNvSpPr>
          <p:nvPr>
            <p:ph type="title"/>
          </p:nvPr>
        </p:nvSpPr>
        <p:spPr>
          <a:xfrm>
            <a:off x="685800" y="1066800"/>
            <a:ext cx="7772400" cy="1143000"/>
          </a:xfrm>
        </p:spPr>
        <p:txBody>
          <a:bodyPr/>
          <a:lstStyle/>
          <a:p>
            <a:pPr eaLnBrk="1" hangingPunct="1"/>
            <a:r>
              <a:rPr lang="en-US" altLang="en-US"/>
              <a:t>Trace When Key == 3</a:t>
            </a:r>
            <a:br>
              <a:rPr lang="en-US" altLang="en-US"/>
            </a:br>
            <a:r>
              <a:rPr lang="en-US" altLang="en-US"/>
              <a:t>Trace When Key == 30</a:t>
            </a:r>
            <a:br>
              <a:rPr lang="en-US" altLang="en-US"/>
            </a:br>
            <a:br>
              <a:rPr lang="en-US" altLang="en-US"/>
            </a:br>
            <a:r>
              <a:rPr lang="en-US" altLang="en-US"/>
              <a:t>Variables of Interest?</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 typeface="Marlett" pitchFamily="2" charset="2"/>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 typeface="Marlett" pitchFamily="2" charset="2"/>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10608</TotalTime>
  <Words>589</Words>
  <Application>Microsoft Office PowerPoint</Application>
  <PresentationFormat>On-screen Show (4:3)</PresentationFormat>
  <Paragraphs>116</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Marlett</vt:lpstr>
      <vt:lpstr>Times New Roman</vt:lpstr>
      <vt:lpstr>Verdana</vt:lpstr>
      <vt:lpstr>Wingdings</vt:lpstr>
      <vt:lpstr>Default Design</vt:lpstr>
      <vt:lpstr>Sorting and Searching Lists</vt:lpstr>
      <vt:lpstr>Searching</vt:lpstr>
      <vt:lpstr>Using List Methods</vt:lpstr>
      <vt:lpstr>linear or sequential search</vt:lpstr>
      <vt:lpstr>Binary Search</vt:lpstr>
      <vt:lpstr>Searching in a Sorted List</vt:lpstr>
      <vt:lpstr>Binary Search</vt:lpstr>
      <vt:lpstr>Implement Binary Search</vt:lpstr>
      <vt:lpstr>Trace When Key == 3 Trace When Key == 30  Variables of Interest?</vt:lpstr>
      <vt:lpstr>Sorting  XKCD http://xkcd.com/1185/ </vt:lpstr>
      <vt:lpstr>Sorting</vt:lpstr>
      <vt:lpstr>List sort Method</vt:lpstr>
      <vt:lpstr>Insertion Sort</vt:lpstr>
      <vt:lpstr>Insertion Sort in Practice</vt:lpstr>
      <vt:lpstr>Timing Question</vt:lpstr>
    </vt:vector>
  </TitlesOfParts>
  <Company>U of 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Scott</dc:creator>
  <cp:lastModifiedBy>Michael Scott</cp:lastModifiedBy>
  <cp:revision>283</cp:revision>
  <dcterms:created xsi:type="dcterms:W3CDTF">2001-06-29T19:12:00Z</dcterms:created>
  <dcterms:modified xsi:type="dcterms:W3CDTF">2022-07-21T18:22:06Z</dcterms:modified>
</cp:coreProperties>
</file>