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89" r:id="rId14"/>
    <p:sldId id="290" r:id="rId15"/>
    <p:sldId id="280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letter"/>
  <p:notesSz cx="4610100" cy="3460750"/>
  <p:defaultTextStyle>
    <a:defPPr>
      <a:defRPr lang="en-US"/>
    </a:defPPr>
    <a:lvl1pPr marL="0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1pPr>
    <a:lvl2pPr marL="906445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2pPr>
    <a:lvl3pPr marL="181288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3pPr>
    <a:lvl4pPr marL="271933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4pPr>
    <a:lvl5pPr marL="362577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5pPr>
    <a:lvl6pPr marL="453222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6pPr>
    <a:lvl7pPr marL="543866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7pPr>
    <a:lvl8pPr marL="6345113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8pPr>
    <a:lvl9pPr marL="725155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7" userDrawn="1">
          <p15:clr>
            <a:srgbClr val="A4A3A4"/>
          </p15:clr>
        </p15:guide>
        <p15:guide id="2" pos="4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5707"/>
        <p:guide pos="4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253D-CD7A-422C-B3F1-D3A8917B3B1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25AF-E44D-4FFE-88B1-582758F0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1pPr>
    <a:lvl2pPr marL="906445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2pPr>
    <a:lvl3pPr marL="1812889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3pPr>
    <a:lvl4pPr marL="2719334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4pPr>
    <a:lvl5pPr marL="3625779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5pPr>
    <a:lvl6pPr marL="4532224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6pPr>
    <a:lvl7pPr marL="5438668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7pPr>
    <a:lvl8pPr marL="6345113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8pPr>
    <a:lvl9pPr marL="7251558" algn="l" defTabSz="1812889" rtl="0" eaLnBrk="1" latinLnBrk="0" hangingPunct="1">
      <a:defRPr sz="23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843" cy="952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3276" y="1069696"/>
            <a:ext cx="7913462" cy="163585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E07D19"/>
          </a:solidFill>
        </p:spPr>
        <p:txBody>
          <a:bodyPr wrap="square" lIns="0" tIns="0" rIns="0" bIns="0" rtlCol="0"/>
          <a:lstStyle/>
          <a:p>
            <a:endParaRPr sz="7073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038" y="2727822"/>
            <a:ext cx="201521" cy="20133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798" y="2702655"/>
            <a:ext cx="7812500" cy="2265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6638" y="1169886"/>
            <a:ext cx="100663" cy="155793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13276" y="1157714"/>
            <a:ext cx="7913462" cy="1671087"/>
          </a:xfrm>
          <a:custGeom>
            <a:avLst/>
            <a:gdLst/>
            <a:ahLst/>
            <a:cxnLst/>
            <a:rect l="l" t="t" r="r" b="b"/>
            <a:pathLst>
              <a:path w="3989704" h="843280">
                <a:moveTo>
                  <a:pt x="3989652" y="0"/>
                </a:moveTo>
                <a:lnTo>
                  <a:pt x="0" y="0"/>
                </a:lnTo>
                <a:lnTo>
                  <a:pt x="0" y="792322"/>
                </a:lnTo>
                <a:lnTo>
                  <a:pt x="4008" y="812047"/>
                </a:lnTo>
                <a:lnTo>
                  <a:pt x="14922" y="828200"/>
                </a:lnTo>
                <a:lnTo>
                  <a:pt x="31075" y="839114"/>
                </a:lnTo>
                <a:lnTo>
                  <a:pt x="50800" y="843123"/>
                </a:lnTo>
                <a:lnTo>
                  <a:pt x="3938852" y="843123"/>
                </a:lnTo>
                <a:lnTo>
                  <a:pt x="3958576" y="839114"/>
                </a:lnTo>
                <a:lnTo>
                  <a:pt x="3974729" y="828200"/>
                </a:lnTo>
                <a:lnTo>
                  <a:pt x="3985644" y="812047"/>
                </a:lnTo>
                <a:lnTo>
                  <a:pt x="3989652" y="792322"/>
                </a:lnTo>
                <a:lnTo>
                  <a:pt x="3989652" y="0"/>
                </a:lnTo>
                <a:close/>
              </a:path>
            </a:pathLst>
          </a:custGeom>
          <a:solidFill>
            <a:srgbClr val="E07D19"/>
          </a:solidFill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2" name="bg object 22"/>
          <p:cNvSpPr/>
          <p:nvPr/>
        </p:nvSpPr>
        <p:spPr>
          <a:xfrm>
            <a:off x="8526637" y="1245378"/>
            <a:ext cx="0" cy="1521343"/>
          </a:xfrm>
          <a:custGeom>
            <a:avLst/>
            <a:gdLst/>
            <a:ahLst/>
            <a:cxnLst/>
            <a:rect l="l" t="t" r="r" b="b"/>
            <a:pathLst>
              <a:path h="767715">
                <a:moveTo>
                  <a:pt x="0" y="7671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3" name="bg object 23"/>
          <p:cNvSpPr/>
          <p:nvPr/>
        </p:nvSpPr>
        <p:spPr>
          <a:xfrm>
            <a:off x="8526637" y="1220210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4" name="bg object 24"/>
          <p:cNvSpPr/>
          <p:nvPr/>
        </p:nvSpPr>
        <p:spPr>
          <a:xfrm>
            <a:off x="8526637" y="1195043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5" name="bg object 25"/>
          <p:cNvSpPr/>
          <p:nvPr/>
        </p:nvSpPr>
        <p:spPr>
          <a:xfrm>
            <a:off x="8526637" y="1169876"/>
            <a:ext cx="0" cy="25167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3929" y="1272966"/>
            <a:ext cx="4876143" cy="42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26" name="object 40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27" name="object 41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42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9" name="object 44"/>
          <p:cNvSpPr txBox="1"/>
          <p:nvPr userDrawn="1"/>
        </p:nvSpPr>
        <p:spPr>
          <a:xfrm>
            <a:off x="2590800" y="6575265"/>
            <a:ext cx="2286000" cy="248339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lang="en-US" sz="1300" spc="-30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30" baseline="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3: </a:t>
            </a:r>
            <a:fld id="{B75DC98D-DD92-4229-93B8-0023414A88F9}" type="slidenum">
              <a:rPr lang="en-US" sz="1300" spc="-30" baseline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300" dirty="0">
              <a:latin typeface="Arial"/>
              <a:cs typeface="Arial"/>
            </a:endParaRPr>
          </a:p>
        </p:txBody>
      </p:sp>
      <p:sp>
        <p:nvSpPr>
          <p:cNvPr id="30" name="object 44"/>
          <p:cNvSpPr txBox="1"/>
          <p:nvPr userDrawn="1"/>
        </p:nvSpPr>
        <p:spPr>
          <a:xfrm>
            <a:off x="4758764" y="6574590"/>
            <a:ext cx="2480236" cy="248339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lang="en-US" sz="1300" spc="-30" dirty="0">
                <a:solidFill>
                  <a:srgbClr val="FFFFFF"/>
                </a:solidFill>
                <a:latin typeface="Arial"/>
                <a:cs typeface="Arial"/>
              </a:rPr>
              <a:t>Conditionals and Boolean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Logic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49" y="1118593"/>
            <a:ext cx="7766303" cy="335476"/>
          </a:xfrm>
        </p:spPr>
        <p:txBody>
          <a:bodyPr lIns="0" tIns="0" rIns="0" bIns="0"/>
          <a:lstStyle>
            <a:lvl1pPr>
              <a:defRPr sz="218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9843" cy="511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49" y="1118593"/>
            <a:ext cx="7766303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grpSp>
        <p:nvGrpSpPr>
          <p:cNvPr id="8" name="object 40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9" name="object 41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42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2" name="object 44"/>
          <p:cNvSpPr txBox="1"/>
          <p:nvPr userDrawn="1"/>
        </p:nvSpPr>
        <p:spPr>
          <a:xfrm>
            <a:off x="2590800" y="6575265"/>
            <a:ext cx="2286000" cy="248339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lang="en-US" sz="1300" spc="-30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30" baseline="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3: </a:t>
            </a:r>
            <a:fld id="{B75DC98D-DD92-4229-93B8-0023414A88F9}" type="slidenum">
              <a:rPr lang="en-US" sz="1300" spc="-30" baseline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44"/>
          <p:cNvSpPr txBox="1"/>
          <p:nvPr userDrawn="1"/>
        </p:nvSpPr>
        <p:spPr>
          <a:xfrm>
            <a:off x="4758764" y="6574590"/>
            <a:ext cx="2480236" cy="248339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lang="en-US" sz="1300" spc="-30" dirty="0">
                <a:solidFill>
                  <a:srgbClr val="FFFFFF"/>
                </a:solidFill>
                <a:latin typeface="Arial"/>
                <a:cs typeface="Arial"/>
              </a:rPr>
              <a:t>Conditionals and Boolean</a:t>
            </a:r>
            <a:r>
              <a:rPr lang="en-US" sz="1300" spc="-30" baseline="0" dirty="0">
                <a:solidFill>
                  <a:srgbClr val="FFFFFF"/>
                </a:solidFill>
                <a:latin typeface="Arial"/>
                <a:cs typeface="Arial"/>
              </a:rPr>
              <a:t> Logic</a:t>
            </a:r>
            <a:endParaRPr sz="13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erdwallet.com/article/taxes/federal-income-tax-bracke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" y="1447800"/>
            <a:ext cx="9067801" cy="874294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 marL="17617" marR="10067" algn="ctr">
              <a:lnSpc>
                <a:spcPct val="106700"/>
              </a:lnSpc>
              <a:spcBef>
                <a:spcPts val="40"/>
              </a:spcBef>
            </a:pPr>
            <a:r>
              <a:rPr spc="-59" dirty="0"/>
              <a:t>CS303E:</a:t>
            </a:r>
            <a:r>
              <a:rPr spc="20" dirty="0"/>
              <a:t> </a:t>
            </a:r>
            <a:r>
              <a:rPr spc="-89" dirty="0"/>
              <a:t>Elements</a:t>
            </a:r>
            <a:r>
              <a:rPr spc="40" dirty="0"/>
              <a:t> </a:t>
            </a:r>
            <a:r>
              <a:rPr spc="-79" dirty="0"/>
              <a:t>of</a:t>
            </a:r>
            <a:r>
              <a:rPr spc="20" dirty="0"/>
              <a:t> </a:t>
            </a:r>
            <a:r>
              <a:rPr spc="-99" dirty="0"/>
              <a:t>Computers </a:t>
            </a:r>
            <a:r>
              <a:rPr spc="-832" dirty="0"/>
              <a:t> </a:t>
            </a:r>
            <a:r>
              <a:rPr spc="-129" dirty="0"/>
              <a:t>and</a:t>
            </a:r>
            <a:r>
              <a:rPr spc="40" dirty="0"/>
              <a:t> </a:t>
            </a:r>
            <a:r>
              <a:rPr spc="-79" dirty="0"/>
              <a:t>Programming</a:t>
            </a:r>
          </a:p>
          <a:p>
            <a:pPr algn="ctr">
              <a:spcBef>
                <a:spcPts val="644"/>
              </a:spcBef>
            </a:pPr>
            <a:r>
              <a:rPr lang="en-US" sz="2180" spc="-79" dirty="0"/>
              <a:t>Conditionals and Boolean Logic</a:t>
            </a:r>
            <a:endParaRPr sz="2180" dirty="0"/>
          </a:p>
        </p:txBody>
      </p:sp>
      <p:sp>
        <p:nvSpPr>
          <p:cNvPr id="4" name="object 14"/>
          <p:cNvSpPr txBox="1"/>
          <p:nvPr/>
        </p:nvSpPr>
        <p:spPr>
          <a:xfrm>
            <a:off x="2362200" y="3048000"/>
            <a:ext cx="4601529" cy="319100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65518" marR="251676" indent="1091015">
              <a:lnSpc>
                <a:spcPct val="102699"/>
              </a:lnSpc>
              <a:spcBef>
                <a:spcPts val="109"/>
              </a:spcBef>
            </a:pPr>
            <a:r>
              <a:rPr lang="en-US" sz="2180" spc="-10" dirty="0">
                <a:latin typeface="Tahoma"/>
                <a:cs typeface="Tahoma"/>
              </a:rPr>
              <a:t>Mike Scott</a:t>
            </a:r>
            <a:br>
              <a:rPr lang="en-US" sz="2180" spc="-10" dirty="0">
                <a:latin typeface="Tahoma"/>
                <a:cs typeface="Tahoma"/>
              </a:rPr>
            </a:br>
            <a:r>
              <a:rPr sz="2180" spc="-79" dirty="0">
                <a:latin typeface="Tahoma"/>
                <a:cs typeface="Tahoma"/>
              </a:rPr>
              <a:t>Department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Computer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Science</a:t>
            </a:r>
            <a:endParaRPr sz="218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sz="2180" spc="-69" dirty="0">
                <a:latin typeface="Tahoma"/>
                <a:cs typeface="Tahoma"/>
              </a:rPr>
              <a:t>University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Texas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Austin</a:t>
            </a: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lang="en-US" sz="2180" spc="-50" dirty="0">
                <a:latin typeface="Tahoma"/>
                <a:cs typeface="Tahoma"/>
              </a:rPr>
              <a:t>Adapted from </a:t>
            </a:r>
            <a:br>
              <a:rPr lang="en-US" sz="2180" spc="-50" dirty="0">
                <a:latin typeface="Tahoma"/>
                <a:cs typeface="Tahoma"/>
              </a:rPr>
            </a:br>
            <a:r>
              <a:rPr lang="en-US" sz="2180" spc="-50" dirty="0">
                <a:latin typeface="Tahoma"/>
                <a:cs typeface="Tahoma"/>
              </a:rPr>
              <a:t>Professor Bill Young's Slides</a:t>
            </a:r>
            <a:endParaRPr sz="218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171" dirty="0">
              <a:latin typeface="Tahoma"/>
              <a:cs typeface="Tahoma"/>
            </a:endParaRPr>
          </a:p>
          <a:p>
            <a:pPr marL="25168" algn="ctr">
              <a:spcBef>
                <a:spcPts val="2190"/>
              </a:spcBef>
            </a:pPr>
            <a:r>
              <a:rPr sz="2180" spc="-40" dirty="0">
                <a:latin typeface="Tahoma"/>
                <a:cs typeface="Tahoma"/>
              </a:rPr>
              <a:t>Last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updated</a:t>
            </a:r>
            <a:r>
              <a:rPr sz="2180" spc="-99">
                <a:latin typeface="Tahoma"/>
                <a:cs typeface="Tahoma"/>
              </a:rPr>
              <a:t>:</a:t>
            </a:r>
            <a:r>
              <a:rPr sz="2180" spc="258">
                <a:latin typeface="Tahoma"/>
                <a:cs typeface="Tahoma"/>
              </a:rPr>
              <a:t> </a:t>
            </a:r>
            <a:r>
              <a:rPr lang="en-US" sz="2180" spc="-20">
                <a:latin typeface="Tahoma"/>
                <a:cs typeface="Tahoma"/>
              </a:rPr>
              <a:t>May 31</a:t>
            </a:r>
            <a:r>
              <a:rPr sz="2180" spc="-99">
                <a:latin typeface="Tahoma"/>
                <a:cs typeface="Tahoma"/>
              </a:rPr>
              <a:t>,</a:t>
            </a:r>
            <a:r>
              <a:rPr sz="2180" spc="20">
                <a:latin typeface="Tahoma"/>
                <a:cs typeface="Tahoma"/>
              </a:rPr>
              <a:t> </a:t>
            </a:r>
            <a:r>
              <a:rPr sz="2180" spc="-109">
                <a:latin typeface="Tahoma"/>
                <a:cs typeface="Tahoma"/>
              </a:rPr>
              <a:t>202</a:t>
            </a:r>
            <a:r>
              <a:rPr lang="en-US" sz="2180" spc="-109" dirty="0">
                <a:latin typeface="Tahoma"/>
                <a:cs typeface="Tahoma"/>
              </a:rPr>
              <a:t>3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408837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49" dirty="0"/>
              <a:t>Two-way</a:t>
            </a:r>
            <a:r>
              <a:rPr spc="59" dirty="0"/>
              <a:t> </a:t>
            </a:r>
            <a:r>
              <a:rPr spc="-149" dirty="0"/>
              <a:t>If-else</a:t>
            </a:r>
            <a:r>
              <a:rPr spc="59" dirty="0"/>
              <a:t> </a:t>
            </a:r>
            <a:r>
              <a:rPr spc="-89" dirty="0"/>
              <a:t>Statements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419600" cy="3581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0879" y="990600"/>
            <a:ext cx="7494724" cy="538666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846889">
              <a:lnSpc>
                <a:spcPct val="102699"/>
              </a:lnSpc>
              <a:spcBef>
                <a:spcPts val="109"/>
              </a:spcBef>
            </a:pP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two-way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b="1" spc="-69" dirty="0">
                <a:latin typeface="Arial"/>
                <a:cs typeface="Arial"/>
              </a:rPr>
              <a:t>If-else</a:t>
            </a:r>
            <a:r>
              <a:rPr sz="2180" b="1" spc="119" dirty="0">
                <a:latin typeface="Arial"/>
                <a:cs typeface="Arial"/>
              </a:rPr>
              <a:t> </a:t>
            </a:r>
            <a:r>
              <a:rPr sz="2180" spc="-79" dirty="0">
                <a:latin typeface="Tahoma"/>
                <a:cs typeface="Tahoma"/>
              </a:rPr>
              <a:t>statement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executes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two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actions,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depending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value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expression.</a:t>
            </a:r>
            <a:endParaRPr sz="2180" dirty="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3270" dirty="0">
              <a:latin typeface="Tahoma"/>
              <a:cs typeface="Tahoma"/>
            </a:endParaRPr>
          </a:p>
          <a:p>
            <a:pPr marL="37751"/>
            <a:r>
              <a:rPr sz="2180" spc="-99" dirty="0">
                <a:latin typeface="Tahoma"/>
                <a:cs typeface="Tahoma"/>
              </a:rPr>
              <a:t>General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form:</a:t>
            </a:r>
            <a:endParaRPr sz="2180" dirty="0">
              <a:latin typeface="Tahoma"/>
              <a:cs typeface="Tahoma"/>
            </a:endParaRPr>
          </a:p>
          <a:p>
            <a:pPr marL="758803" marR="3548630" indent="-289427">
              <a:lnSpc>
                <a:spcPct val="102600"/>
              </a:lnSpc>
              <a:spcBef>
                <a:spcPts val="595"/>
              </a:spcBef>
            </a:pPr>
            <a:r>
              <a:rPr sz="2180" spc="446" dirty="0">
                <a:latin typeface="Palatino Linotype"/>
                <a:cs typeface="Palatino Linotype"/>
              </a:rPr>
              <a:t>if</a:t>
            </a:r>
            <a:r>
              <a:rPr sz="2180" spc="545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boolean-expression: </a:t>
            </a:r>
            <a:r>
              <a:rPr sz="2180" spc="129" dirty="0">
                <a:latin typeface="Palatino Linotype"/>
                <a:cs typeface="Palatino Linotype"/>
              </a:rPr>
              <a:t> </a:t>
            </a:r>
            <a:r>
              <a:rPr lang="en-US" sz="2180" spc="129" dirty="0">
                <a:latin typeface="Palatino Linotype"/>
                <a:cs typeface="Palatino Linotype"/>
              </a:rPr>
              <a:t>  </a:t>
            </a:r>
            <a:r>
              <a:rPr sz="2180" spc="168" dirty="0">
                <a:latin typeface="Palatino Linotype"/>
                <a:cs typeface="Palatino Linotype"/>
              </a:rPr>
              <a:t>true-case-statement(s)</a:t>
            </a:r>
            <a:endParaRPr sz="2180" dirty="0">
              <a:latin typeface="Palatino Linotype"/>
              <a:cs typeface="Palatino Linotype"/>
            </a:endParaRPr>
          </a:p>
          <a:p>
            <a:pPr marL="469374">
              <a:spcBef>
                <a:spcPts val="69"/>
              </a:spcBef>
            </a:pPr>
            <a:r>
              <a:rPr sz="2180" spc="287" dirty="0">
                <a:latin typeface="Palatino Linotype"/>
                <a:cs typeface="Palatino Linotype"/>
              </a:rPr>
              <a:t>else:</a:t>
            </a:r>
            <a:endParaRPr sz="2180" dirty="0">
              <a:latin typeface="Palatino Linotype"/>
              <a:cs typeface="Palatino Linotype"/>
            </a:endParaRPr>
          </a:p>
          <a:p>
            <a:pPr marL="758803">
              <a:spcBef>
                <a:spcPts val="69"/>
              </a:spcBef>
            </a:pPr>
            <a:r>
              <a:rPr sz="2180" spc="188" dirty="0">
                <a:latin typeface="Palatino Linotype"/>
                <a:cs typeface="Palatino Linotype"/>
              </a:rPr>
              <a:t>false-case-statement(s)</a:t>
            </a:r>
            <a:endParaRPr sz="2180" dirty="0">
              <a:latin typeface="Palatino Linotype"/>
              <a:cs typeface="Palatino Linotype"/>
            </a:endParaRPr>
          </a:p>
          <a:p>
            <a:pPr>
              <a:spcBef>
                <a:spcPts val="10"/>
              </a:spcBef>
            </a:pPr>
            <a:endParaRPr sz="1982" dirty="0">
              <a:latin typeface="Palatino Linotype"/>
              <a:cs typeface="Palatino Linotype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r>
              <a:rPr sz="2180" spc="-50" dirty="0">
                <a:latin typeface="Tahoma"/>
                <a:cs typeface="Tahoma"/>
              </a:rPr>
              <a:t>Note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colons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after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boolean-expression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after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spc="159" dirty="0">
                <a:latin typeface="Palatino Linotype"/>
                <a:cs typeface="Palatino Linotype"/>
              </a:rPr>
              <a:t>else</a:t>
            </a:r>
            <a:r>
              <a:rPr sz="2180" spc="159" dirty="0">
                <a:latin typeface="Tahoma"/>
                <a:cs typeface="Tahoma"/>
              </a:rPr>
              <a:t>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50" dirty="0">
                <a:latin typeface="Tahoma"/>
                <a:cs typeface="Tahoma"/>
              </a:rPr>
              <a:t>All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statements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30" dirty="0">
                <a:latin typeface="Arial"/>
                <a:cs typeface="Arial"/>
              </a:rPr>
              <a:t>both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else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branches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should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be 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indented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same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amount.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404559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49" dirty="0"/>
              <a:t>If-else</a:t>
            </a:r>
            <a:r>
              <a:rPr spc="20" dirty="0"/>
              <a:t> </a:t>
            </a:r>
            <a:r>
              <a:rPr spc="-79" dirty="0"/>
              <a:t>Statement:</a:t>
            </a:r>
            <a:r>
              <a:rPr spc="327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666519"/>
            <a:ext cx="471778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39" dirty="0">
                <a:latin typeface="Tahoma"/>
                <a:cs typeface="Tahoma"/>
              </a:rPr>
              <a:t>I</a:t>
            </a:r>
            <a:r>
              <a:rPr sz="2180" spc="-188" dirty="0">
                <a:latin typeface="Tahoma"/>
                <a:cs typeface="Tahoma"/>
              </a:rPr>
              <a:t>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10" dirty="0">
                <a:latin typeface="Palatino Linotype"/>
                <a:cs typeface="Palatino Linotype"/>
              </a:rPr>
              <a:t>compute_circle_area</a:t>
            </a:r>
            <a:r>
              <a:rPr sz="2180" spc="10" dirty="0">
                <a:latin typeface="Palatino Linotype"/>
                <a:cs typeface="Palatino Linotype"/>
              </a:rPr>
              <a:t>.p</a:t>
            </a:r>
            <a:r>
              <a:rPr sz="2180" dirty="0">
                <a:latin typeface="Palatino Linotype"/>
                <a:cs typeface="Palatino Linotype"/>
              </a:rPr>
              <a:t>y</a:t>
            </a:r>
            <a:r>
              <a:rPr sz="2180" spc="-178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6" y="1075086"/>
            <a:ext cx="6662710" cy="35731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5" y="4876800"/>
            <a:ext cx="8534400" cy="632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15" y="5737793"/>
            <a:ext cx="5607422" cy="6858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466973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Multiway</a:t>
            </a:r>
            <a:r>
              <a:rPr spc="50" dirty="0"/>
              <a:t> </a:t>
            </a:r>
            <a:r>
              <a:rPr spc="-89" dirty="0"/>
              <a:t>if-elif-else</a:t>
            </a:r>
            <a:r>
              <a:rPr spc="50" dirty="0"/>
              <a:t> </a:t>
            </a:r>
            <a:r>
              <a:rPr spc="-79" dirty="0"/>
              <a:t>Statements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9397" y="1767310"/>
            <a:ext cx="2108986" cy="35334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4632" y="1063252"/>
            <a:ext cx="7872229" cy="491138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61743">
              <a:spcBef>
                <a:spcPts val="178"/>
              </a:spcBef>
            </a:pPr>
            <a:r>
              <a:rPr sz="2180" spc="-129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multiple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options,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59" dirty="0">
                <a:latin typeface="Tahoma"/>
                <a:cs typeface="Tahoma"/>
              </a:rPr>
              <a:t>use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if-elif-else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statements.</a:t>
            </a:r>
            <a:endParaRPr sz="2180">
              <a:latin typeface="Tahoma"/>
              <a:cs typeface="Tahoma"/>
            </a:endParaRPr>
          </a:p>
          <a:p>
            <a:pPr marL="25168">
              <a:spcBef>
                <a:spcPts val="2229"/>
              </a:spcBef>
            </a:pPr>
            <a:r>
              <a:rPr sz="2180" spc="-99" dirty="0">
                <a:latin typeface="Tahoma"/>
                <a:cs typeface="Tahoma"/>
              </a:rPr>
              <a:t>General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Form:</a:t>
            </a:r>
            <a:endParaRPr sz="2180">
              <a:latin typeface="Tahoma"/>
              <a:cs typeface="Tahoma"/>
            </a:endParaRPr>
          </a:p>
          <a:p>
            <a:pPr marL="744961" marR="4082181" indent="-289427">
              <a:lnSpc>
                <a:spcPct val="102600"/>
              </a:lnSpc>
              <a:spcBef>
                <a:spcPts val="1772"/>
              </a:spcBef>
            </a:pPr>
            <a:r>
              <a:rPr sz="2180" spc="446" dirty="0">
                <a:latin typeface="Palatino Linotype"/>
                <a:cs typeface="Palatino Linotype"/>
              </a:rPr>
              <a:t>if </a:t>
            </a:r>
            <a:r>
              <a:rPr sz="2180" spc="119" dirty="0">
                <a:latin typeface="Palatino Linotype"/>
                <a:cs typeface="Palatino Linotype"/>
              </a:rPr>
              <a:t>boolean-expression1: </a:t>
            </a:r>
            <a:r>
              <a:rPr sz="2180" spc="-525" dirty="0">
                <a:latin typeface="Palatino Linotype"/>
                <a:cs typeface="Palatino Linotype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statement(s)</a:t>
            </a:r>
            <a:endParaRPr sz="2180">
              <a:latin typeface="Palatino Linotype"/>
              <a:cs typeface="Palatino Linotype"/>
            </a:endParaRPr>
          </a:p>
          <a:p>
            <a:pPr marL="744961" marR="3794014" indent="-289427">
              <a:lnSpc>
                <a:spcPct val="102600"/>
              </a:lnSpc>
            </a:pPr>
            <a:r>
              <a:rPr sz="2180" spc="367" dirty="0">
                <a:latin typeface="Palatino Linotype"/>
                <a:cs typeface="Palatino Linotype"/>
              </a:rPr>
              <a:t>elif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boolean-expression2: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statement(s)</a:t>
            </a:r>
            <a:endParaRPr sz="2180">
              <a:latin typeface="Palatino Linotype"/>
              <a:cs typeface="Palatino Linotype"/>
            </a:endParaRPr>
          </a:p>
          <a:p>
            <a:pPr marL="456790">
              <a:spcBef>
                <a:spcPts val="69"/>
              </a:spcBef>
            </a:pPr>
            <a:r>
              <a:rPr sz="2180" spc="367" dirty="0">
                <a:latin typeface="Palatino Linotype"/>
                <a:cs typeface="Palatino Linotype"/>
              </a:rPr>
              <a:t>elif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boolean-expression3:</a:t>
            </a:r>
            <a:endParaRPr sz="2180">
              <a:latin typeface="Palatino Linotype"/>
              <a:cs typeface="Palatino Linotype"/>
            </a:endParaRPr>
          </a:p>
          <a:p>
            <a:pPr marL="744961">
              <a:spcBef>
                <a:spcPts val="69"/>
              </a:spcBef>
            </a:pPr>
            <a:r>
              <a:rPr sz="2180" spc="585" dirty="0">
                <a:latin typeface="Palatino Linotype"/>
                <a:cs typeface="Palatino Linotype"/>
              </a:rPr>
              <a:t>...</a:t>
            </a:r>
            <a:endParaRPr sz="2180">
              <a:latin typeface="Palatino Linotype"/>
              <a:cs typeface="Palatino Linotype"/>
            </a:endParaRPr>
          </a:p>
          <a:p>
            <a:pPr marL="744961" marR="3505845" indent="-289427">
              <a:lnSpc>
                <a:spcPct val="102600"/>
              </a:lnSpc>
              <a:tabLst>
                <a:tab pos="2906857" algn="l"/>
              </a:tabLst>
            </a:pPr>
            <a:r>
              <a:rPr sz="2180" spc="287" dirty="0">
                <a:latin typeface="Palatino Linotype"/>
                <a:cs typeface="Palatino Linotype"/>
              </a:rPr>
              <a:t>else:	</a:t>
            </a:r>
            <a:r>
              <a:rPr sz="2180" spc="89" dirty="0">
                <a:latin typeface="Palatino Linotype"/>
                <a:cs typeface="Palatino Linotype"/>
              </a:rPr>
              <a:t>#</a:t>
            </a:r>
            <a:r>
              <a:rPr sz="2180" spc="416" dirty="0">
                <a:latin typeface="Palatino Linotype"/>
                <a:cs typeface="Palatino Linotype"/>
              </a:rPr>
              <a:t> </a:t>
            </a:r>
            <a:r>
              <a:rPr sz="2180" spc="129" dirty="0">
                <a:latin typeface="Palatino Linotype"/>
                <a:cs typeface="Palatino Linotype"/>
              </a:rPr>
              <a:t>optional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statement(s)</a:t>
            </a:r>
            <a:endParaRPr sz="2180">
              <a:latin typeface="Palatino Linotype"/>
              <a:cs typeface="Palatino Linotype"/>
            </a:endParaRPr>
          </a:p>
          <a:p>
            <a:pPr marL="261743" marR="10067">
              <a:lnSpc>
                <a:spcPct val="102600"/>
              </a:lnSpc>
              <a:spcBef>
                <a:spcPts val="1920"/>
              </a:spcBef>
            </a:pPr>
            <a:r>
              <a:rPr sz="2180" spc="-6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number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67" dirty="0">
                <a:latin typeface="Palatino Linotype"/>
                <a:cs typeface="Palatino Linotype"/>
              </a:rPr>
              <a:t>elif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119" dirty="0">
                <a:latin typeface="Tahoma"/>
                <a:cs typeface="Tahoma"/>
              </a:rPr>
              <a:t>branches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with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their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conditions.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else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branch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optional.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Program: Calculate US Federal Income Tax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6" y="2133600"/>
            <a:ext cx="2590799" cy="3019288"/>
          </a:xfrm>
        </p:spPr>
        <p:txBody>
          <a:bodyPr/>
          <a:lstStyle/>
          <a:p>
            <a:r>
              <a:rPr lang="en-US" dirty="0"/>
              <a:t>Simplified US </a:t>
            </a:r>
            <a:br>
              <a:rPr lang="en-US" dirty="0"/>
            </a:br>
            <a:r>
              <a:rPr lang="en-US" dirty="0"/>
              <a:t>Federal Income Tax Table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Source:</a:t>
            </a:r>
            <a:br>
              <a:rPr lang="en-US" dirty="0"/>
            </a:br>
            <a:r>
              <a:rPr lang="en-US" dirty="0">
                <a:hlinkClick r:id="rId2"/>
              </a:rPr>
              <a:t>https://www.nerdwallet.com/article/taxes/federal-income-tax-brackets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 b="15190"/>
          <a:stretch/>
        </p:blipFill>
        <p:spPr>
          <a:xfrm>
            <a:off x="2681925" y="990600"/>
            <a:ext cx="651322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income_tax.py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8" y="576967"/>
            <a:ext cx="7686991" cy="60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79" y="0"/>
            <a:ext cx="90349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59" dirty="0">
                <a:solidFill>
                  <a:srgbClr val="FFFFFF"/>
                </a:solidFill>
                <a:latin typeface="Tahoma"/>
                <a:cs typeface="Tahoma"/>
              </a:rPr>
              <a:t>Break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276341"/>
            <a:ext cx="617094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180" spc="-20" dirty="0">
                <a:latin typeface="Tahoma"/>
                <a:cs typeface="Tahoma"/>
              </a:rPr>
              <a:t>Maybe take a break?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025" y="1901874"/>
            <a:ext cx="6040058" cy="338847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65511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Logical </a:t>
            </a:r>
            <a:r>
              <a:rPr spc="-79" dirty="0"/>
              <a:t>Operators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1666604"/>
            <a:ext cx="7501016" cy="3418755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b="1" spc="-109" dirty="0">
                <a:latin typeface="Arial"/>
                <a:cs typeface="Arial"/>
              </a:rPr>
              <a:t>logical</a:t>
            </a:r>
            <a:r>
              <a:rPr sz="2180" b="1" spc="178" dirty="0">
                <a:latin typeface="Arial"/>
                <a:cs typeface="Arial"/>
              </a:rPr>
              <a:t> </a:t>
            </a:r>
            <a:r>
              <a:rPr sz="2180" b="1" spc="-99" dirty="0">
                <a:latin typeface="Arial"/>
                <a:cs typeface="Arial"/>
              </a:rPr>
              <a:t>operators</a:t>
            </a:r>
            <a:r>
              <a:rPr sz="2180" b="1" spc="119" dirty="0">
                <a:latin typeface="Arial"/>
                <a:cs typeface="Arial"/>
              </a:rPr>
              <a:t> </a:t>
            </a:r>
            <a:r>
              <a:rPr sz="2180" spc="-79" dirty="0">
                <a:latin typeface="Tahoma"/>
                <a:cs typeface="Tahoma"/>
              </a:rPr>
              <a:t>(and,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or,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not)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be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used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make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compound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expressions.</a:t>
            </a:r>
            <a:endParaRPr sz="2180">
              <a:latin typeface="Tahoma"/>
              <a:cs typeface="Tahoma"/>
            </a:endParaRPr>
          </a:p>
          <a:p>
            <a:pPr marL="1035646" marR="3554922" indent="36493">
              <a:lnSpc>
                <a:spcPct val="125299"/>
              </a:lnSpc>
              <a:spcBef>
                <a:spcPts val="595"/>
              </a:spcBef>
            </a:pPr>
            <a:r>
              <a:rPr sz="2180" spc="-59" dirty="0">
                <a:solidFill>
                  <a:srgbClr val="E07D19"/>
                </a:solidFill>
                <a:latin typeface="Tahoma"/>
                <a:cs typeface="Tahoma"/>
              </a:rPr>
              <a:t>not</a:t>
            </a:r>
            <a:r>
              <a:rPr sz="2180" spc="55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327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logical </a:t>
            </a:r>
            <a:r>
              <a:rPr sz="2180" spc="-99" dirty="0">
                <a:latin typeface="Tahoma"/>
                <a:cs typeface="Tahoma"/>
              </a:rPr>
              <a:t>negation </a:t>
            </a:r>
            <a:r>
              <a:rPr sz="2180" spc="-89" dirty="0">
                <a:latin typeface="Tahoma"/>
                <a:cs typeface="Tahoma"/>
              </a:rPr>
              <a:t> </a:t>
            </a:r>
            <a:r>
              <a:rPr sz="2180" spc="-109" dirty="0">
                <a:solidFill>
                  <a:srgbClr val="E07D19"/>
                </a:solidFill>
                <a:latin typeface="Tahoma"/>
                <a:cs typeface="Tahoma"/>
              </a:rPr>
              <a:t>and</a:t>
            </a:r>
            <a:r>
              <a:rPr sz="2180" spc="377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268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logical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conjunction</a:t>
            </a:r>
            <a:endParaRPr sz="2180">
              <a:latin typeface="Tahoma"/>
              <a:cs typeface="Tahoma"/>
            </a:endParaRPr>
          </a:p>
          <a:p>
            <a:pPr marL="1228178">
              <a:spcBef>
                <a:spcPts val="662"/>
              </a:spcBef>
            </a:pPr>
            <a:r>
              <a:rPr sz="2180" spc="-119" dirty="0">
                <a:solidFill>
                  <a:srgbClr val="E07D19"/>
                </a:solidFill>
                <a:latin typeface="Tahoma"/>
                <a:cs typeface="Tahoma"/>
              </a:rPr>
              <a:t>or</a:t>
            </a:r>
            <a:r>
              <a:rPr sz="2180" spc="357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248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logical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disjunction</a:t>
            </a:r>
            <a:endParaRPr sz="2180">
              <a:latin typeface="Tahoma"/>
              <a:cs typeface="Tahoma"/>
            </a:endParaRPr>
          </a:p>
          <a:p>
            <a:pPr marL="25168" marR="367447">
              <a:lnSpc>
                <a:spcPct val="102600"/>
              </a:lnSpc>
              <a:spcBef>
                <a:spcPts val="1179"/>
              </a:spcBef>
            </a:pPr>
            <a:r>
              <a:rPr sz="2180" spc="-79" dirty="0">
                <a:latin typeface="Tahoma"/>
                <a:cs typeface="Tahoma"/>
              </a:rPr>
              <a:t>Operators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b="1" spc="-109" dirty="0">
                <a:latin typeface="Arial"/>
                <a:cs typeface="Arial"/>
              </a:rPr>
              <a:t>and</a:t>
            </a:r>
            <a:r>
              <a:rPr sz="2180" b="1" spc="119" dirty="0">
                <a:latin typeface="Arial"/>
                <a:cs typeface="Arial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b="1" spc="-129" dirty="0">
                <a:latin typeface="Arial"/>
                <a:cs typeface="Arial"/>
              </a:rPr>
              <a:t>or</a:t>
            </a:r>
            <a:r>
              <a:rPr sz="2180" b="1" spc="119" dirty="0">
                <a:latin typeface="Arial"/>
                <a:cs typeface="Arial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always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evaluated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using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i="1" spc="-79" dirty="0">
                <a:latin typeface="Arial"/>
                <a:cs typeface="Arial"/>
              </a:rPr>
              <a:t>short</a:t>
            </a:r>
            <a:r>
              <a:rPr sz="2180" i="1" spc="119" dirty="0">
                <a:latin typeface="Arial"/>
                <a:cs typeface="Arial"/>
              </a:rPr>
              <a:t> </a:t>
            </a:r>
            <a:r>
              <a:rPr sz="2180" i="1" spc="-30" dirty="0">
                <a:latin typeface="Arial"/>
                <a:cs typeface="Arial"/>
              </a:rPr>
              <a:t>circuit </a:t>
            </a:r>
            <a:r>
              <a:rPr sz="2180" i="1" spc="-575" dirty="0">
                <a:latin typeface="Arial"/>
                <a:cs typeface="Arial"/>
              </a:rPr>
              <a:t> </a:t>
            </a:r>
            <a:r>
              <a:rPr sz="2180" i="1" spc="-79" dirty="0">
                <a:latin typeface="Arial"/>
                <a:cs typeface="Arial"/>
              </a:rPr>
              <a:t>evaluation</a:t>
            </a:r>
            <a:r>
              <a:rPr sz="2180" spc="-79" dirty="0">
                <a:latin typeface="Tahoma"/>
                <a:cs typeface="Tahoma"/>
              </a:rPr>
              <a:t>.</a:t>
            </a:r>
            <a:endParaRPr sz="2180">
              <a:latin typeface="Tahoma"/>
              <a:cs typeface="Tahoma"/>
            </a:endParaRPr>
          </a:p>
          <a:p>
            <a:pPr marL="601505">
              <a:spcBef>
                <a:spcPts val="1476"/>
              </a:spcBef>
            </a:pP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-704" dirty="0">
                <a:latin typeface="Palatino Linotype"/>
                <a:cs typeface="Palatino Linotype"/>
              </a:rPr>
              <a:t>%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100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==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Palatino Linotype"/>
                <a:cs typeface="Palatino Linotype"/>
              </a:rPr>
              <a:t>and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69" dirty="0">
                <a:latin typeface="Palatino Linotype"/>
                <a:cs typeface="Palatino Linotype"/>
              </a:rPr>
              <a:t>not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-704" dirty="0">
                <a:latin typeface="Palatino Linotype"/>
                <a:cs typeface="Palatino Linotype"/>
              </a:rPr>
              <a:t>%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400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==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192778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Truth</a:t>
            </a:r>
            <a:r>
              <a:rPr spc="-50" dirty="0"/>
              <a:t> </a:t>
            </a:r>
            <a:r>
              <a:rPr spc="-109" dirty="0"/>
              <a:t>Tables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4632" y="827185"/>
            <a:ext cx="3903397" cy="105060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b="1" spc="-79" dirty="0">
                <a:latin typeface="Arial"/>
                <a:cs typeface="Arial"/>
              </a:rPr>
              <a:t>And:</a:t>
            </a:r>
            <a:r>
              <a:rPr sz="2180" b="1" spc="446" dirty="0">
                <a:latin typeface="Arial"/>
                <a:cs typeface="Arial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(A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Palatino Linotype"/>
                <a:cs typeface="Palatino Linotype"/>
              </a:rPr>
              <a:t>and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B) </a:t>
            </a:r>
            <a:r>
              <a:rPr sz="2180" spc="-69" dirty="0">
                <a:latin typeface="Tahoma"/>
                <a:cs typeface="Tahoma"/>
              </a:rPr>
              <a:t>is </a:t>
            </a:r>
            <a:r>
              <a:rPr sz="2180" spc="-89" dirty="0">
                <a:latin typeface="Tahoma"/>
                <a:cs typeface="Tahoma"/>
              </a:rPr>
              <a:t>True 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whenever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both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149" dirty="0">
                <a:latin typeface="Tahoma"/>
                <a:cs typeface="Tahoma"/>
              </a:rPr>
              <a:t>B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is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True.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1954" y="2209800"/>
            <a:ext cx="2553189" cy="0"/>
          </a:xfrm>
          <a:custGeom>
            <a:avLst/>
            <a:gdLst/>
            <a:ahLst/>
            <a:cxnLst/>
            <a:rect l="l" t="t" r="r" b="b"/>
            <a:pathLst>
              <a:path w="1288414">
                <a:moveTo>
                  <a:pt x="0" y="0"/>
                </a:moveTo>
                <a:lnTo>
                  <a:pt x="12881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41954" y="2070096"/>
          <a:ext cx="2526764" cy="1263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4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spc="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1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54633" y="3909410"/>
            <a:ext cx="3754910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b="1" spc="-30" dirty="0">
                <a:latin typeface="Arial"/>
                <a:cs typeface="Arial"/>
              </a:rPr>
              <a:t>Or:</a:t>
            </a:r>
            <a:r>
              <a:rPr sz="2180" b="1" spc="327" dirty="0">
                <a:latin typeface="Arial"/>
                <a:cs typeface="Arial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(A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or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B)</a:t>
            </a:r>
            <a:r>
              <a:rPr sz="2180" spc="149" dirty="0">
                <a:latin typeface="Palatino Linotype"/>
                <a:cs typeface="Palatino Linotype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whenever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either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or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149" dirty="0">
                <a:latin typeface="Tahoma"/>
                <a:cs typeface="Tahoma"/>
              </a:rPr>
              <a:t>B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True.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4014" y="4953000"/>
            <a:ext cx="2404704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29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16487" y="4811333"/>
          <a:ext cx="2378279" cy="1263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4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60"/>
                        </a:lnSpc>
                        <a:spcBef>
                          <a:spcPts val="120"/>
                        </a:spcBef>
                      </a:pPr>
                      <a:r>
                        <a:rPr sz="1600" spc="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20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1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92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False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84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True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8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5946821" y="2763786"/>
            <a:ext cx="1574194" cy="497048"/>
            <a:chOff x="2998825" y="1394688"/>
            <a:chExt cx="794385" cy="250825"/>
          </a:xfrm>
        </p:grpSpPr>
        <p:sp>
          <p:nvSpPr>
            <p:cNvPr id="11" name="object 11"/>
            <p:cNvSpPr/>
            <p:nvPr/>
          </p:nvSpPr>
          <p:spPr>
            <a:xfrm>
              <a:off x="3380587" y="139722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1365" y="1519948"/>
              <a:ext cx="789305" cy="0"/>
            </a:xfrm>
            <a:custGeom>
              <a:avLst/>
              <a:gdLst/>
              <a:ahLst/>
              <a:cxnLst/>
              <a:rect l="l" t="t" r="r" b="b"/>
              <a:pathLst>
                <a:path w="789304">
                  <a:moveTo>
                    <a:pt x="0" y="0"/>
                  </a:moveTo>
                  <a:lnTo>
                    <a:pt x="78927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0587" y="15224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55707" y="1802153"/>
            <a:ext cx="3757429" cy="144937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3909" marR="10067" algn="ctr">
              <a:lnSpc>
                <a:spcPct val="102600"/>
              </a:lnSpc>
              <a:spcBef>
                <a:spcPts val="109"/>
              </a:spcBef>
            </a:pPr>
            <a:r>
              <a:rPr sz="2180" b="1" spc="20" dirty="0">
                <a:latin typeface="Arial"/>
                <a:cs typeface="Arial"/>
              </a:rPr>
              <a:t>Not: </a:t>
            </a:r>
            <a:r>
              <a:rPr sz="2180" b="1" spc="-258" dirty="0">
                <a:latin typeface="Arial"/>
                <a:cs typeface="Arial"/>
              </a:rPr>
              <a:t> </a:t>
            </a:r>
            <a:r>
              <a:rPr sz="2180" spc="69" dirty="0">
                <a:latin typeface="Palatino Linotype"/>
                <a:cs typeface="Palatino Linotype"/>
              </a:rPr>
              <a:t>not</a:t>
            </a:r>
            <a:r>
              <a:rPr sz="218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 </a:t>
            </a:r>
            <a:r>
              <a:rPr sz="2180" spc="-565" dirty="0">
                <a:latin typeface="Palatino Linotype"/>
                <a:cs typeface="Palatino Linotype"/>
              </a:rPr>
              <a:t>A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br>
              <a:rPr lang="en-US" sz="2180" spc="168" dirty="0">
                <a:latin typeface="Palatino Linotype"/>
                <a:cs typeface="Palatino Linotype"/>
              </a:rPr>
            </a:br>
            <a:r>
              <a:rPr sz="2180" spc="-59" dirty="0">
                <a:latin typeface="Tahoma"/>
                <a:cs typeface="Tahoma"/>
              </a:rPr>
              <a:t>i</a:t>
            </a:r>
            <a:r>
              <a:rPr sz="2180" spc="-89" dirty="0">
                <a:latin typeface="Tahoma"/>
                <a:cs typeface="Tahoma"/>
              </a:rPr>
              <a:t>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10" dirty="0">
                <a:latin typeface="Tahoma"/>
                <a:cs typeface="Tahoma"/>
              </a:rPr>
              <a:t>T</a:t>
            </a:r>
            <a:r>
              <a:rPr sz="2180" spc="-119" dirty="0">
                <a:latin typeface="Tahoma"/>
                <a:cs typeface="Tahoma"/>
              </a:rPr>
              <a:t>ru</a:t>
            </a:r>
            <a:r>
              <a:rPr sz="2180" spc="-129" dirty="0">
                <a:latin typeface="Tahoma"/>
                <a:cs typeface="Tahoma"/>
              </a:rPr>
              <a:t>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whenever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89" dirty="0">
                <a:latin typeface="Tahoma"/>
                <a:cs typeface="Tahoma"/>
              </a:rPr>
              <a:t>A 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False.</a:t>
            </a:r>
            <a:endParaRPr sz="2180" dirty="0">
              <a:latin typeface="Tahoma"/>
              <a:cs typeface="Tahoma"/>
            </a:endParaRPr>
          </a:p>
          <a:p>
            <a:pPr marL="1398060">
              <a:spcBef>
                <a:spcPts val="1863"/>
              </a:spcBef>
              <a:tabLst>
                <a:tab pos="2002082" algn="l"/>
              </a:tabLst>
            </a:pPr>
            <a:r>
              <a:rPr sz="1585" spc="59" dirty="0">
                <a:latin typeface="Arial"/>
                <a:cs typeface="Arial"/>
              </a:rPr>
              <a:t>A	</a:t>
            </a:r>
            <a:r>
              <a:rPr sz="1585" spc="20" dirty="0">
                <a:latin typeface="Arial"/>
                <a:cs typeface="Arial"/>
              </a:rPr>
              <a:t>not</a:t>
            </a:r>
            <a:r>
              <a:rPr sz="1585" spc="-59" dirty="0">
                <a:latin typeface="Arial"/>
                <a:cs typeface="Arial"/>
              </a:rPr>
              <a:t> </a:t>
            </a:r>
            <a:r>
              <a:rPr sz="1585" spc="59" dirty="0">
                <a:latin typeface="Arial"/>
                <a:cs typeface="Arial"/>
              </a:rPr>
              <a:t>A</a:t>
            </a:r>
            <a:endParaRPr sz="1585" dirty="0">
              <a:latin typeface="Arial"/>
              <a:cs typeface="Arial"/>
            </a:endParaRPr>
          </a:p>
          <a:p>
            <a:pPr marR="35235" algn="ctr">
              <a:spcBef>
                <a:spcPts val="50"/>
              </a:spcBef>
              <a:tabLst>
                <a:tab pos="806619" algn="l"/>
              </a:tabLst>
            </a:pPr>
            <a:r>
              <a:rPr sz="1585" spc="-79" dirty="0">
                <a:latin typeface="Arial"/>
                <a:cs typeface="Arial"/>
              </a:rPr>
              <a:t>False	</a:t>
            </a:r>
            <a:r>
              <a:rPr sz="1585" spc="-30" dirty="0">
                <a:latin typeface="Arial"/>
                <a:cs typeface="Arial"/>
              </a:rPr>
              <a:t>True</a:t>
            </a:r>
            <a:endParaRPr sz="1585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7243" y="3196202"/>
            <a:ext cx="455522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30" dirty="0">
                <a:latin typeface="Arial"/>
                <a:cs typeface="Arial"/>
              </a:rPr>
              <a:t>T</a:t>
            </a:r>
            <a:r>
              <a:rPr sz="1585" spc="-50" dirty="0">
                <a:latin typeface="Arial"/>
                <a:cs typeface="Arial"/>
              </a:rPr>
              <a:t>rue</a:t>
            </a:r>
            <a:endParaRPr sz="1585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03339" y="3255247"/>
            <a:ext cx="0" cy="239086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9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17" name="object 17"/>
          <p:cNvSpPr txBox="1"/>
          <p:nvPr/>
        </p:nvSpPr>
        <p:spPr>
          <a:xfrm>
            <a:off x="6864157" y="3196202"/>
            <a:ext cx="497048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-59" dirty="0">
                <a:latin typeface="Arial"/>
                <a:cs typeface="Arial"/>
              </a:rPr>
              <a:t>F</a:t>
            </a:r>
            <a:r>
              <a:rPr sz="1585" spc="-79" dirty="0">
                <a:latin typeface="Arial"/>
                <a:cs typeface="Arial"/>
              </a:rPr>
              <a:t>alse</a:t>
            </a:r>
            <a:endParaRPr sz="15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9624" y="4067006"/>
            <a:ext cx="3668086" cy="105060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 algn="ctr">
              <a:lnSpc>
                <a:spcPct val="102600"/>
              </a:lnSpc>
              <a:spcBef>
                <a:spcPts val="109"/>
              </a:spcBef>
            </a:pPr>
            <a:r>
              <a:rPr sz="2180" spc="-109" dirty="0">
                <a:latin typeface="Tahoma"/>
                <a:cs typeface="Tahoma"/>
              </a:rPr>
              <a:t>Remember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“is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True”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really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means</a:t>
            </a:r>
            <a:r>
              <a:rPr sz="2180" spc="-129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“is </a:t>
            </a:r>
            <a:r>
              <a:rPr sz="2180" spc="-59" dirty="0">
                <a:latin typeface="Tahoma"/>
                <a:cs typeface="Tahoma"/>
              </a:rPr>
              <a:t>not </a:t>
            </a:r>
            <a:r>
              <a:rPr sz="2180" spc="-89" dirty="0">
                <a:latin typeface="Tahoma"/>
                <a:cs typeface="Tahoma"/>
              </a:rPr>
              <a:t>False,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99" dirty="0">
                <a:latin typeface="Tahoma"/>
                <a:cs typeface="Tahoma"/>
              </a:rPr>
              <a:t>empty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string,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0,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or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None.”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60265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9" dirty="0"/>
              <a:t>Short</a:t>
            </a:r>
            <a:r>
              <a:rPr spc="-30" dirty="0"/>
              <a:t> </a:t>
            </a:r>
            <a:r>
              <a:rPr spc="-10" dirty="0"/>
              <a:t>Circuit </a:t>
            </a:r>
            <a:r>
              <a:rPr spc="-50" dirty="0"/>
              <a:t>Evaluation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6201" y="908043"/>
            <a:ext cx="8991600" cy="1575687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582630">
              <a:lnSpc>
                <a:spcPct val="102600"/>
              </a:lnSpc>
              <a:spcBef>
                <a:spcPts val="109"/>
              </a:spcBef>
            </a:pPr>
            <a:r>
              <a:rPr spc="-40" dirty="0"/>
              <a:t>Notice</a:t>
            </a:r>
            <a:r>
              <a:rPr spc="30" dirty="0"/>
              <a:t> </a:t>
            </a:r>
            <a:r>
              <a:rPr spc="-30" dirty="0"/>
              <a:t>that</a:t>
            </a:r>
            <a:r>
              <a:rPr spc="50" dirty="0"/>
              <a:t> </a:t>
            </a:r>
            <a:r>
              <a:rPr spc="59" dirty="0"/>
              <a:t>(A</a:t>
            </a:r>
            <a:r>
              <a:rPr spc="30" dirty="0"/>
              <a:t> </a:t>
            </a:r>
            <a:r>
              <a:rPr spc="-109" dirty="0"/>
              <a:t>and</a:t>
            </a:r>
            <a:r>
              <a:rPr spc="40" dirty="0"/>
              <a:t> </a:t>
            </a:r>
            <a:r>
              <a:rPr spc="69" dirty="0"/>
              <a:t>B)</a:t>
            </a:r>
            <a:r>
              <a:rPr spc="40" dirty="0"/>
              <a:t> </a:t>
            </a:r>
            <a:r>
              <a:rPr spc="-69" dirty="0"/>
              <a:t>is</a:t>
            </a:r>
            <a:r>
              <a:rPr spc="40" dirty="0"/>
              <a:t> </a:t>
            </a:r>
            <a:r>
              <a:rPr spc="-89" dirty="0"/>
              <a:t>False,</a:t>
            </a:r>
            <a:r>
              <a:rPr spc="40" dirty="0"/>
              <a:t> </a:t>
            </a:r>
            <a:r>
              <a:rPr spc="-20" dirty="0"/>
              <a:t>if</a:t>
            </a:r>
            <a:r>
              <a:rPr spc="40" dirty="0"/>
              <a:t> </a:t>
            </a:r>
            <a:r>
              <a:rPr spc="129" dirty="0"/>
              <a:t>A</a:t>
            </a:r>
            <a:r>
              <a:rPr spc="30" dirty="0"/>
              <a:t> </a:t>
            </a:r>
            <a:r>
              <a:rPr spc="-69" dirty="0"/>
              <a:t>is</a:t>
            </a:r>
            <a:r>
              <a:rPr spc="50" dirty="0"/>
              <a:t> </a:t>
            </a:r>
            <a:r>
              <a:rPr spc="-109" dirty="0"/>
              <a:t>False;</a:t>
            </a:r>
            <a:r>
              <a:rPr spc="30" dirty="0"/>
              <a:t> it</a:t>
            </a:r>
            <a:r>
              <a:rPr spc="50" dirty="0"/>
              <a:t> </a:t>
            </a:r>
            <a:r>
              <a:rPr spc="-59" dirty="0"/>
              <a:t>doesn’t</a:t>
            </a:r>
            <a:r>
              <a:rPr spc="40" dirty="0"/>
              <a:t> </a:t>
            </a:r>
            <a:r>
              <a:rPr spc="-59" dirty="0"/>
              <a:t>matter </a:t>
            </a:r>
            <a:r>
              <a:rPr spc="-654" dirty="0"/>
              <a:t> </a:t>
            </a:r>
            <a:r>
              <a:rPr spc="-79" dirty="0"/>
              <a:t>what</a:t>
            </a:r>
            <a:r>
              <a:rPr spc="30" dirty="0"/>
              <a:t> </a:t>
            </a:r>
            <a:r>
              <a:rPr spc="149" dirty="0"/>
              <a:t>B</a:t>
            </a:r>
            <a:r>
              <a:rPr spc="40" dirty="0"/>
              <a:t> </a:t>
            </a:r>
            <a:r>
              <a:rPr spc="-69" dirty="0"/>
              <a:t>is.</a:t>
            </a:r>
            <a:r>
              <a:rPr spc="277" dirty="0"/>
              <a:t> </a:t>
            </a:r>
            <a:br>
              <a:rPr lang="en-US" spc="277" dirty="0"/>
            </a:br>
            <a:r>
              <a:rPr i="1" spc="-198" dirty="0">
                <a:latin typeface="Arial"/>
                <a:cs typeface="Arial"/>
              </a:rPr>
              <a:t>So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89" dirty="0">
                <a:latin typeface="Arial"/>
                <a:cs typeface="Arial"/>
              </a:rPr>
              <a:t>there’s</a:t>
            </a:r>
            <a:r>
              <a:rPr i="1" spc="119" dirty="0">
                <a:latin typeface="Arial"/>
                <a:cs typeface="Arial"/>
              </a:rPr>
              <a:t> </a:t>
            </a:r>
            <a:r>
              <a:rPr i="1" spc="-119" dirty="0">
                <a:latin typeface="Arial"/>
                <a:cs typeface="Arial"/>
              </a:rPr>
              <a:t>no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88" dirty="0">
                <a:latin typeface="Arial"/>
                <a:cs typeface="Arial"/>
              </a:rPr>
              <a:t>need</a:t>
            </a:r>
            <a:r>
              <a:rPr i="1" spc="119" dirty="0">
                <a:latin typeface="Arial"/>
                <a:cs typeface="Arial"/>
              </a:rPr>
              <a:t> </a:t>
            </a:r>
            <a:r>
              <a:rPr i="1" spc="20" dirty="0">
                <a:latin typeface="Arial"/>
                <a:cs typeface="Arial"/>
              </a:rPr>
              <a:t>to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09" dirty="0">
                <a:latin typeface="Arial"/>
                <a:cs typeface="Arial"/>
              </a:rPr>
              <a:t>evaluate</a:t>
            </a:r>
            <a:r>
              <a:rPr i="1" spc="119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B,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30" dirty="0">
                <a:latin typeface="Arial"/>
                <a:cs typeface="Arial"/>
              </a:rPr>
              <a:t>if</a:t>
            </a:r>
            <a:r>
              <a:rPr i="1" spc="119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A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29" dirty="0">
                <a:latin typeface="Arial"/>
                <a:cs typeface="Arial"/>
              </a:rPr>
              <a:t>is</a:t>
            </a:r>
            <a:r>
              <a:rPr i="1" spc="119" dirty="0">
                <a:latin typeface="Arial"/>
                <a:cs typeface="Arial"/>
              </a:rPr>
              <a:t> </a:t>
            </a:r>
            <a:r>
              <a:rPr i="1" spc="-139" dirty="0">
                <a:latin typeface="Arial"/>
                <a:cs typeface="Arial"/>
              </a:rPr>
              <a:t>False!</a:t>
            </a: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spc="-40" dirty="0"/>
              <a:t>Also,</a:t>
            </a:r>
            <a:r>
              <a:rPr dirty="0"/>
              <a:t> </a:t>
            </a:r>
            <a:r>
              <a:rPr spc="59" dirty="0"/>
              <a:t>(A</a:t>
            </a:r>
            <a:r>
              <a:rPr dirty="0"/>
              <a:t> </a:t>
            </a:r>
            <a:r>
              <a:rPr spc="-119" dirty="0"/>
              <a:t>or</a:t>
            </a:r>
            <a:r>
              <a:rPr spc="-10" dirty="0"/>
              <a:t> </a:t>
            </a:r>
            <a:r>
              <a:rPr spc="69" dirty="0"/>
              <a:t>B)</a:t>
            </a:r>
            <a:r>
              <a:rPr dirty="0"/>
              <a:t> </a:t>
            </a:r>
            <a:r>
              <a:rPr spc="-69" dirty="0"/>
              <a:t>is</a:t>
            </a:r>
            <a:r>
              <a:rPr dirty="0"/>
              <a:t> </a:t>
            </a:r>
            <a:r>
              <a:rPr spc="-89" dirty="0"/>
              <a:t>True,</a:t>
            </a:r>
            <a:r>
              <a:rPr spc="10" dirty="0"/>
              <a:t> </a:t>
            </a:r>
            <a:r>
              <a:rPr spc="-20" dirty="0"/>
              <a:t>if</a:t>
            </a:r>
            <a:r>
              <a:rPr dirty="0"/>
              <a:t> </a:t>
            </a:r>
            <a:r>
              <a:rPr spc="129" dirty="0"/>
              <a:t>A</a:t>
            </a:r>
            <a:r>
              <a:rPr dirty="0"/>
              <a:t> </a:t>
            </a:r>
            <a:r>
              <a:rPr spc="-69" dirty="0"/>
              <a:t>is</a:t>
            </a:r>
            <a:r>
              <a:rPr spc="-10" dirty="0"/>
              <a:t> </a:t>
            </a:r>
            <a:r>
              <a:rPr spc="-109" dirty="0"/>
              <a:t>True;</a:t>
            </a:r>
            <a:r>
              <a:rPr spc="10" dirty="0"/>
              <a:t> </a:t>
            </a:r>
            <a:r>
              <a:rPr spc="30" dirty="0"/>
              <a:t>it</a:t>
            </a:r>
            <a:r>
              <a:rPr dirty="0"/>
              <a:t> </a:t>
            </a:r>
            <a:r>
              <a:rPr spc="-59" dirty="0"/>
              <a:t>doesn’t</a:t>
            </a:r>
            <a:r>
              <a:rPr spc="10" dirty="0"/>
              <a:t> </a:t>
            </a:r>
            <a:r>
              <a:rPr spc="-59" dirty="0"/>
              <a:t>matter</a:t>
            </a:r>
            <a:r>
              <a:rPr dirty="0"/>
              <a:t> </a:t>
            </a:r>
            <a:r>
              <a:rPr spc="-79" dirty="0"/>
              <a:t>what</a:t>
            </a:r>
            <a:r>
              <a:rPr dirty="0"/>
              <a:t> </a:t>
            </a:r>
            <a:r>
              <a:rPr spc="149" dirty="0"/>
              <a:t>B</a:t>
            </a:r>
            <a:r>
              <a:rPr dirty="0"/>
              <a:t> </a:t>
            </a:r>
            <a:r>
              <a:rPr spc="-69" dirty="0"/>
              <a:t>is.</a:t>
            </a:r>
            <a:r>
              <a:rPr spc="258" dirty="0"/>
              <a:t> </a:t>
            </a:r>
            <a:br>
              <a:rPr lang="en-US" spc="258" dirty="0"/>
            </a:br>
            <a:r>
              <a:rPr i="1" spc="-208" dirty="0">
                <a:latin typeface="Arial"/>
                <a:cs typeface="Arial"/>
              </a:rPr>
              <a:t>So </a:t>
            </a:r>
            <a:r>
              <a:rPr i="1" spc="-575" dirty="0">
                <a:latin typeface="Arial"/>
                <a:cs typeface="Arial"/>
              </a:rPr>
              <a:t> </a:t>
            </a:r>
            <a:r>
              <a:rPr i="1" spc="-89" dirty="0">
                <a:latin typeface="Arial"/>
                <a:cs typeface="Arial"/>
              </a:rPr>
              <a:t>there’s</a:t>
            </a:r>
            <a:r>
              <a:rPr i="1" spc="99" dirty="0">
                <a:latin typeface="Arial"/>
                <a:cs typeface="Arial"/>
              </a:rPr>
              <a:t> </a:t>
            </a:r>
            <a:r>
              <a:rPr i="1" spc="-119" dirty="0">
                <a:latin typeface="Arial"/>
                <a:cs typeface="Arial"/>
              </a:rPr>
              <a:t>no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78" dirty="0">
                <a:latin typeface="Arial"/>
                <a:cs typeface="Arial"/>
              </a:rPr>
              <a:t>need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20" dirty="0">
                <a:latin typeface="Arial"/>
                <a:cs typeface="Arial"/>
              </a:rPr>
              <a:t>to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09" dirty="0">
                <a:latin typeface="Arial"/>
                <a:cs typeface="Arial"/>
              </a:rPr>
              <a:t>evaluate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B,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30" dirty="0">
                <a:latin typeface="Arial"/>
                <a:cs typeface="Arial"/>
              </a:rPr>
              <a:t>if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A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129" dirty="0">
                <a:latin typeface="Arial"/>
                <a:cs typeface="Arial"/>
              </a:rPr>
              <a:t>is</a:t>
            </a:r>
            <a:r>
              <a:rPr i="1" spc="109" dirty="0">
                <a:latin typeface="Arial"/>
                <a:cs typeface="Arial"/>
              </a:rPr>
              <a:t> </a:t>
            </a:r>
            <a:r>
              <a:rPr i="1" spc="-69" dirty="0">
                <a:latin typeface="Arial"/>
                <a:cs typeface="Arial"/>
              </a:rPr>
              <a:t>True!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345" y="2978512"/>
            <a:ext cx="7865937" cy="1765096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104445">
              <a:spcBef>
                <a:spcPts val="327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48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13</a:t>
            </a:r>
            <a:endParaRPr sz="2180" dirty="0">
              <a:latin typeface="Palatino Linotype"/>
              <a:cs typeface="Palatino Linotype"/>
            </a:endParaRPr>
          </a:p>
          <a:p>
            <a:pPr marL="104445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48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04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endParaRPr sz="2180" dirty="0">
              <a:latin typeface="Palatino Linotype"/>
              <a:cs typeface="Palatino Linotype"/>
            </a:endParaRPr>
          </a:p>
          <a:p>
            <a:pPr marL="104445">
              <a:spcBef>
                <a:spcPts val="69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277" dirty="0">
                <a:latin typeface="Palatino Linotype"/>
                <a:cs typeface="Palatino Linotype"/>
              </a:rPr>
              <a:t>e</a:t>
            </a:r>
            <a:r>
              <a:rPr sz="2180" spc="99" dirty="0">
                <a:latin typeface="Palatino Linotype"/>
                <a:cs typeface="Palatino Linotype"/>
              </a:rPr>
              <a:t>g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495" dirty="0">
                <a:latin typeface="Palatino Linotype"/>
                <a:cs typeface="Palatino Linotype"/>
              </a:rPr>
              <a:t>l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88" dirty="0">
                <a:latin typeface="Palatino Linotype"/>
                <a:cs typeface="Palatino Linotype"/>
              </a:rPr>
              <a:t>=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2180" spc="26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226" dirty="0">
                <a:latin typeface="Palatino Linotype"/>
                <a:cs typeface="Palatino Linotype"/>
              </a:rPr>
              <a:t>x</a:t>
            </a:r>
            <a:r>
              <a:rPr lang="en-US" sz="2180" spc="226" dirty="0">
                <a:latin typeface="Palatino Linotype"/>
                <a:cs typeface="Palatino Linotype"/>
              </a:rPr>
              <a:t> </a:t>
            </a:r>
            <a:r>
              <a:rPr sz="2180" spc="436" dirty="0">
                <a:latin typeface="Palatino Linotype"/>
                <a:cs typeface="Palatino Linotype"/>
              </a:rPr>
              <a:t>/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lang="en-US" sz="2180" spc="-327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89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103185" marR="4669846" indent="1258">
              <a:lnSpc>
                <a:spcPct val="102600"/>
              </a:lnSpc>
            </a:pPr>
            <a:r>
              <a:rPr sz="2180" spc="168" dirty="0">
                <a:latin typeface="Palatino Linotype"/>
                <a:cs typeface="Palatino Linotype"/>
              </a:rPr>
              <a:t>&gt;&gt;&gt;</a:t>
            </a:r>
            <a:r>
              <a:rPr sz="2180" spc="347" dirty="0">
                <a:latin typeface="Palatino Linotype"/>
                <a:cs typeface="Palatino Linotype"/>
              </a:rPr>
              <a:t> </a:t>
            </a:r>
            <a:r>
              <a:rPr sz="2180" spc="386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2180" spc="386" dirty="0">
                <a:latin typeface="Palatino Linotype"/>
                <a:cs typeface="Palatino Linotype"/>
              </a:rPr>
              <a:t>(</a:t>
            </a:r>
            <a:r>
              <a:rPr sz="2180" spc="357" dirty="0">
                <a:latin typeface="Palatino Linotype"/>
                <a:cs typeface="Palatino Linotype"/>
              </a:rPr>
              <a:t>legal</a:t>
            </a:r>
            <a:r>
              <a:rPr sz="2180" spc="404" dirty="0">
                <a:latin typeface="Palatino Linotype"/>
                <a:cs typeface="Palatino Linotype"/>
              </a:rPr>
              <a:t>)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10" y="5133757"/>
            <a:ext cx="7758978" cy="139615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doesn’t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evaluate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149" dirty="0">
                <a:latin typeface="Tahoma"/>
                <a:cs typeface="Tahoma"/>
              </a:rPr>
              <a:t>B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evaluating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sufficient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determine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value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expression.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i="1" spc="-30" dirty="0">
                <a:latin typeface="Arial"/>
                <a:cs typeface="Arial"/>
              </a:rPr>
              <a:t>That’s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30" dirty="0">
                <a:latin typeface="Arial"/>
                <a:cs typeface="Arial"/>
              </a:rPr>
              <a:t>important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i="1" spc="-119" dirty="0">
                <a:latin typeface="Arial"/>
                <a:cs typeface="Arial"/>
              </a:rPr>
              <a:t>sometimes.</a:t>
            </a:r>
            <a:br>
              <a:rPr lang="en-US" sz="2180" i="1" spc="-119" dirty="0">
                <a:latin typeface="Arial"/>
                <a:cs typeface="Arial"/>
              </a:rPr>
            </a:br>
            <a:r>
              <a:rPr lang="en-US" sz="2180" spc="-119" dirty="0">
                <a:latin typeface="Arial"/>
                <a:cs typeface="Arial"/>
              </a:rPr>
              <a:t>This is called </a:t>
            </a:r>
            <a:r>
              <a:rPr lang="en-US" sz="2180" i="1" spc="-119" dirty="0">
                <a:latin typeface="Arial"/>
                <a:cs typeface="Arial"/>
              </a:rPr>
              <a:t>short circuiting</a:t>
            </a:r>
            <a:r>
              <a:rPr lang="en-US" sz="2180" spc="-119" dirty="0">
                <a:latin typeface="Arial"/>
                <a:cs typeface="Arial"/>
              </a:rPr>
              <a:t> the evaluation. </a:t>
            </a:r>
            <a:br>
              <a:rPr lang="en-US" sz="2180" spc="-119" dirty="0">
                <a:latin typeface="Arial"/>
                <a:cs typeface="Arial"/>
              </a:rPr>
            </a:br>
            <a:r>
              <a:rPr lang="en-US" sz="2180" spc="-119" dirty="0">
                <a:latin typeface="Arial"/>
                <a:cs typeface="Arial"/>
              </a:rPr>
              <a:t>Stopping early when answer it know. </a:t>
            </a:r>
            <a:endParaRPr sz="218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80611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Boolean</a:t>
            </a:r>
            <a:r>
              <a:rPr spc="-59" dirty="0"/>
              <a:t> </a:t>
            </a:r>
            <a:r>
              <a:rPr spc="-79" dirty="0"/>
              <a:t>Operators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832444"/>
            <a:ext cx="7640693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168" dirty="0">
                <a:latin typeface="Tahoma"/>
                <a:cs typeface="Tahoma"/>
              </a:rPr>
              <a:t>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context,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doesn’t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always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return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or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False,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just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something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equivalent.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623F99"/>
                </a:solidFill>
                <a:latin typeface="Tahoma"/>
                <a:cs typeface="Tahoma"/>
              </a:rPr>
              <a:t>What’s</a:t>
            </a:r>
            <a:r>
              <a:rPr sz="2180" spc="4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89" dirty="0">
                <a:solidFill>
                  <a:srgbClr val="623F99"/>
                </a:solidFill>
                <a:latin typeface="Tahoma"/>
                <a:cs typeface="Tahoma"/>
              </a:rPr>
              <a:t>going</a:t>
            </a:r>
            <a:r>
              <a:rPr sz="2180" spc="4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109" dirty="0">
                <a:solidFill>
                  <a:srgbClr val="623F99"/>
                </a:solidFill>
                <a:latin typeface="Tahoma"/>
                <a:cs typeface="Tahoma"/>
              </a:rPr>
              <a:t>on</a:t>
            </a:r>
            <a:r>
              <a:rPr sz="2180" spc="3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50" dirty="0">
                <a:solidFill>
                  <a:srgbClr val="623F99"/>
                </a:solidFill>
                <a:latin typeface="Tahoma"/>
                <a:cs typeface="Tahoma"/>
              </a:rPr>
              <a:t>in</a:t>
            </a:r>
            <a:r>
              <a:rPr sz="2180" spc="3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79" dirty="0">
                <a:solidFill>
                  <a:srgbClr val="623F99"/>
                </a:solidFill>
                <a:latin typeface="Tahoma"/>
                <a:cs typeface="Tahoma"/>
              </a:rPr>
              <a:t>the</a:t>
            </a:r>
            <a:r>
              <a:rPr sz="2180" spc="3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69" dirty="0">
                <a:solidFill>
                  <a:srgbClr val="623F99"/>
                </a:solidFill>
                <a:latin typeface="Tahoma"/>
                <a:cs typeface="Tahoma"/>
              </a:rPr>
              <a:t>following?</a:t>
            </a:r>
            <a:endParaRPr sz="218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7303" y="1643630"/>
            <a:ext cx="7843285" cy="4468396"/>
            <a:chOff x="314439" y="829424"/>
            <a:chExt cx="3957954" cy="2254885"/>
          </a:xfrm>
        </p:grpSpPr>
        <p:sp>
          <p:nvSpPr>
            <p:cNvPr id="6" name="object 6"/>
            <p:cNvSpPr/>
            <p:nvPr/>
          </p:nvSpPr>
          <p:spPr>
            <a:xfrm>
              <a:off x="319506" y="83196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83449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83449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69504" y="831964"/>
              <a:ext cx="0" cy="2206625"/>
            </a:xfrm>
            <a:custGeom>
              <a:avLst/>
              <a:gdLst/>
              <a:ahLst/>
              <a:cxnLst/>
              <a:rect l="l" t="t" r="r" b="b"/>
              <a:pathLst>
                <a:path h="2206625">
                  <a:moveTo>
                    <a:pt x="0" y="0"/>
                  </a:moveTo>
                  <a:lnTo>
                    <a:pt x="0" y="2206599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486" y="874991"/>
              <a:ext cx="0" cy="2206625"/>
            </a:xfrm>
            <a:custGeom>
              <a:avLst/>
              <a:gdLst/>
              <a:ahLst/>
              <a:cxnLst/>
              <a:rect l="l" t="t" r="r" b="b"/>
              <a:pathLst>
                <a:path h="2206625">
                  <a:moveTo>
                    <a:pt x="0" y="0"/>
                  </a:moveTo>
                  <a:lnTo>
                    <a:pt x="0" y="2206586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71982" y="1913090"/>
            <a:ext cx="2842610" cy="2382609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2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equivalent</a:t>
            </a:r>
            <a:r>
              <a:rPr sz="1585" spc="84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coerced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25168" marR="144714">
              <a:lnSpc>
                <a:spcPct val="197200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equivalent</a:t>
            </a:r>
            <a:r>
              <a:rPr sz="1585" spc="83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coerced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71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2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same </a:t>
            </a:r>
            <a:r>
              <a:rPr sz="1585" spc="41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as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not(</a:t>
            </a:r>
            <a:r>
              <a:rPr sz="1585" spc="811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</a:t>
            </a:r>
            <a:r>
              <a:rPr sz="1585" spc="811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2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same </a:t>
            </a:r>
            <a:r>
              <a:rPr sz="1585" spc="41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as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not(</a:t>
            </a:r>
            <a:r>
              <a:rPr sz="1585" spc="80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True 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 )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2004" y="4771403"/>
            <a:ext cx="2964669" cy="99876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lnSpc>
                <a:spcPts val="1893"/>
              </a:lnSpc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2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equivalent</a:t>
            </a:r>
            <a:r>
              <a:rPr sz="1585" spc="84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25168" marR="10067">
              <a:lnSpc>
                <a:spcPts val="1883"/>
              </a:lnSpc>
              <a:spcBef>
                <a:spcPts val="69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same </a:t>
            </a:r>
            <a:r>
              <a:rPr sz="1585" spc="41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FF0000"/>
                </a:solidFill>
                <a:latin typeface="Palatino Linotype"/>
                <a:cs typeface="Palatino Linotype"/>
              </a:rPr>
              <a:t>as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False  </a:t>
            </a:r>
            <a:r>
              <a:rPr sz="1585" spc="139" dirty="0">
                <a:solidFill>
                  <a:srgbClr val="FF0000"/>
                </a:solidFill>
                <a:latin typeface="Palatino Linotype"/>
                <a:cs typeface="Palatino Linotype"/>
              </a:rPr>
              <a:t>or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True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equivalent</a:t>
            </a:r>
            <a:r>
              <a:rPr sz="1585" spc="84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</a:t>
            </a:r>
            <a:r>
              <a:rPr sz="1585" spc="23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True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13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coerced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FF0000"/>
                </a:solidFill>
                <a:latin typeface="Palatino Linotype"/>
                <a:cs typeface="Palatino Linotype"/>
              </a:rPr>
              <a:t>to </a:t>
            </a:r>
            <a:r>
              <a:rPr sz="1585" spc="22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True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081" y="1674884"/>
            <a:ext cx="2715516" cy="4420123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7684" marR="1035646" indent="3775">
              <a:lnSpc>
                <a:spcPts val="1883"/>
              </a:lnSpc>
              <a:spcBef>
                <a:spcPts val="268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19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""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sz="1585" spc="37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14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476" dirty="0">
                <a:latin typeface="Palatino Linotype"/>
                <a:cs typeface="Palatino Linotype"/>
              </a:rPr>
              <a:t>’’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4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bool</a:t>
            </a:r>
            <a:r>
              <a:rPr sz="1585" spc="287" dirty="0">
                <a:latin typeface="Palatino Linotype"/>
                <a:cs typeface="Palatino Linotype"/>
              </a:rPr>
              <a:t>(""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 </a:t>
            </a:r>
            <a:r>
              <a:rPr sz="1585" spc="404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14)</a:t>
            </a:r>
            <a:endParaRPr sz="1585">
              <a:latin typeface="Palatino Linotype"/>
              <a:cs typeface="Palatino Linotype"/>
            </a:endParaRPr>
          </a:p>
          <a:p>
            <a:pPr marL="31459">
              <a:lnSpc>
                <a:spcPts val="1871"/>
              </a:lnSpc>
            </a:pPr>
            <a:r>
              <a:rPr sz="1585" spc="226" dirty="0"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25168" marR="776420" indent="7550">
              <a:lnSpc>
                <a:spcPts val="1883"/>
              </a:lnSpc>
              <a:spcBef>
                <a:spcPts val="6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d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a</a:t>
            </a:r>
            <a:r>
              <a:rPr sz="1585" spc="79" dirty="0">
                <a:latin typeface="Palatino Linotype"/>
                <a:cs typeface="Palatino Linotype"/>
              </a:rPr>
              <a:t>b</a:t>
            </a:r>
            <a:r>
              <a:rPr sz="1585" spc="337" dirty="0">
                <a:latin typeface="Palatino Linotype"/>
                <a:cs typeface="Palatino Linotype"/>
              </a:rPr>
              <a:t>c</a:t>
            </a:r>
            <a:r>
              <a:rPr sz="1585" spc="188" dirty="0">
                <a:latin typeface="Palatino Linotype"/>
                <a:cs typeface="Palatino Linotype"/>
              </a:rPr>
              <a:t>"  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b</a:t>
            </a:r>
            <a:r>
              <a:rPr sz="1585" spc="99" dirty="0">
                <a:solidFill>
                  <a:srgbClr val="0000FF"/>
                </a:solidFill>
                <a:latin typeface="Palatino Linotype"/>
                <a:cs typeface="Palatino Linotype"/>
              </a:rPr>
              <a:t>oo</a:t>
            </a:r>
            <a:r>
              <a:rPr sz="1585" spc="377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d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a</a:t>
            </a:r>
            <a:r>
              <a:rPr sz="1585" spc="79" dirty="0">
                <a:latin typeface="Palatino Linotype"/>
                <a:cs typeface="Palatino Linotype"/>
              </a:rPr>
              <a:t>b</a:t>
            </a:r>
            <a:r>
              <a:rPr sz="1585" spc="337" dirty="0">
                <a:latin typeface="Palatino Linotype"/>
                <a:cs typeface="Palatino Linotype"/>
              </a:rPr>
              <a:t>c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31459">
              <a:lnSpc>
                <a:spcPts val="1871"/>
              </a:lnSpc>
            </a:pPr>
            <a:r>
              <a:rPr sz="1585" spc="226" dirty="0"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178" dirty="0">
                <a:latin typeface="Palatino Linotype"/>
                <a:cs typeface="Palatino Linotype"/>
              </a:rPr>
              <a:t>0</a:t>
            </a:r>
            <a:r>
              <a:rPr sz="1585" spc="575" dirty="0">
                <a:latin typeface="Palatino Linotype"/>
                <a:cs typeface="Palatino Linotype"/>
              </a:rPr>
              <a:t>.</a:t>
            </a:r>
            <a:r>
              <a:rPr sz="1585" spc="178" dirty="0">
                <a:latin typeface="Palatino Linotype"/>
                <a:cs typeface="Palatino Linotype"/>
              </a:rPr>
              <a:t>0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31459">
              <a:lnSpc>
                <a:spcPts val="1871"/>
              </a:lnSpc>
            </a:pPr>
            <a:r>
              <a:rPr sz="1585" spc="99" dirty="0">
                <a:latin typeface="Palatino Linotype"/>
                <a:cs typeface="Palatino Linotype"/>
              </a:rPr>
              <a:t>True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2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178" dirty="0">
                <a:latin typeface="Palatino Linotype"/>
                <a:cs typeface="Palatino Linotype"/>
              </a:rPr>
              <a:t>1000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31459">
              <a:lnSpc>
                <a:spcPts val="1871"/>
              </a:lnSpc>
            </a:pPr>
            <a:r>
              <a:rPr sz="1585" spc="226" dirty="0">
                <a:latin typeface="Palatino Linotype"/>
                <a:cs typeface="Palatino Linotype"/>
              </a:rPr>
              <a:t>False</a:t>
            </a:r>
            <a:endParaRPr sz="1585">
              <a:latin typeface="Palatino Linotype"/>
              <a:cs typeface="Palatino Linotype"/>
            </a:endParaRPr>
          </a:p>
          <a:p>
            <a:pPr marL="27684" marR="1033128" indent="3775">
              <a:lnSpc>
                <a:spcPts val="1883"/>
              </a:lnSpc>
              <a:spcBef>
                <a:spcPts val="5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226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14</a:t>
            </a:r>
            <a:r>
              <a:rPr sz="1585" spc="297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sz="1585" spc="35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""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476" dirty="0">
                <a:latin typeface="Palatino Linotype"/>
                <a:cs typeface="Palatino Linotype"/>
              </a:rPr>
              <a:t>’’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a</a:t>
            </a:r>
            <a:r>
              <a:rPr sz="1585" spc="79" dirty="0">
                <a:latin typeface="Palatino Linotype"/>
                <a:cs typeface="Palatino Linotype"/>
              </a:rPr>
              <a:t>b</a:t>
            </a:r>
            <a:r>
              <a:rPr sz="1585" spc="337" dirty="0">
                <a:latin typeface="Palatino Linotype"/>
                <a:cs typeface="Palatino Linotype"/>
              </a:rPr>
              <a:t>c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endParaRPr sz="1585">
              <a:latin typeface="Palatino Linotype"/>
              <a:cs typeface="Palatino Linotype"/>
            </a:endParaRPr>
          </a:p>
          <a:p>
            <a:pPr marL="27684">
              <a:lnSpc>
                <a:spcPts val="1871"/>
              </a:lnSpc>
            </a:pP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a</a:t>
            </a:r>
            <a:r>
              <a:rPr sz="1585" spc="79" dirty="0">
                <a:latin typeface="Palatino Linotype"/>
                <a:cs typeface="Palatino Linotype"/>
              </a:rPr>
              <a:t>b</a:t>
            </a:r>
            <a:r>
              <a:rPr sz="1585" spc="129" dirty="0">
                <a:latin typeface="Palatino Linotype"/>
                <a:cs typeface="Palatino Linotype"/>
              </a:rPr>
              <a:t>c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>
              <a:latin typeface="Palatino Linotype"/>
              <a:cs typeface="Palatino Linotype"/>
            </a:endParaRPr>
          </a:p>
          <a:p>
            <a:pPr marL="31459" marR="137163">
              <a:lnSpc>
                <a:spcPts val="1883"/>
              </a:lnSpc>
              <a:spcBef>
                <a:spcPts val="6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b</a:t>
            </a:r>
            <a:r>
              <a:rPr sz="1585" spc="99" dirty="0">
                <a:solidFill>
                  <a:srgbClr val="0000FF"/>
                </a:solidFill>
                <a:latin typeface="Palatino Linotype"/>
                <a:cs typeface="Palatino Linotype"/>
              </a:rPr>
              <a:t>oo</a:t>
            </a:r>
            <a:r>
              <a:rPr sz="1585" spc="377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a</a:t>
            </a:r>
            <a:r>
              <a:rPr sz="1585" spc="79" dirty="0">
                <a:latin typeface="Palatino Linotype"/>
                <a:cs typeface="Palatino Linotype"/>
              </a:rPr>
              <a:t>b</a:t>
            </a:r>
            <a:r>
              <a:rPr sz="1585" spc="129" dirty="0">
                <a:latin typeface="Palatino Linotype"/>
                <a:cs typeface="Palatino Linotype"/>
              </a:rPr>
              <a:t>c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535" dirty="0">
                <a:latin typeface="Palatino Linotype"/>
                <a:cs typeface="Palatino Linotype"/>
              </a:rPr>
              <a:t>’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99" dirty="0">
                <a:latin typeface="Palatino Linotype"/>
                <a:cs typeface="Palatino Linotype"/>
              </a:rPr>
              <a:t>True</a:t>
            </a:r>
            <a:endParaRPr sz="1585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195" y="2571976"/>
            <a:ext cx="9131457" cy="4286023"/>
            <a:chOff x="0" y="1297895"/>
            <a:chExt cx="4608195" cy="21583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2104" y="1297895"/>
              <a:ext cx="1549393" cy="2031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137411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B</a:t>
            </a:r>
            <a:r>
              <a:rPr spc="109" dirty="0"/>
              <a:t>o</a:t>
            </a:r>
            <a:r>
              <a:rPr spc="-139" dirty="0"/>
              <a:t>oleans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666520"/>
            <a:ext cx="7346237" cy="539089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69" dirty="0">
                <a:latin typeface="Tahoma"/>
                <a:cs typeface="Tahoma"/>
              </a:rPr>
              <a:t>So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we’ve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been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considering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40" dirty="0">
                <a:latin typeface="Arial"/>
                <a:cs typeface="Arial"/>
              </a:rPr>
              <a:t>straight</a:t>
            </a:r>
            <a:r>
              <a:rPr sz="2180" i="1" spc="119" dirty="0">
                <a:latin typeface="Arial"/>
                <a:cs typeface="Arial"/>
              </a:rPr>
              <a:t> </a:t>
            </a:r>
            <a:r>
              <a:rPr sz="2180" i="1" spc="-79" dirty="0">
                <a:latin typeface="Arial"/>
                <a:cs typeface="Arial"/>
              </a:rPr>
              <a:t>line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129" dirty="0">
                <a:latin typeface="Arial"/>
                <a:cs typeface="Arial"/>
              </a:rPr>
              <a:t>code</a:t>
            </a:r>
            <a:r>
              <a:rPr sz="2180" spc="-129" dirty="0">
                <a:latin typeface="Tahoma"/>
                <a:cs typeface="Tahoma"/>
              </a:rPr>
              <a:t>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meaning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lang="en-US" sz="2180" spc="-109" dirty="0">
                <a:latin typeface="Tahoma"/>
                <a:cs typeface="Tahoma"/>
              </a:rPr>
              <a:t>executing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statement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after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another.</a:t>
            </a:r>
            <a:r>
              <a:rPr lang="en-US" sz="2180" spc="-99" dirty="0">
                <a:latin typeface="Tahoma"/>
                <a:cs typeface="Tahoma"/>
              </a:rPr>
              <a:t> </a:t>
            </a: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endParaRPr lang="en-US" sz="2180" spc="-99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180" spc="-99" dirty="0">
                <a:latin typeface="Tahoma"/>
                <a:cs typeface="Tahoma"/>
              </a:rPr>
              <a:t>a.k.a</a:t>
            </a:r>
            <a:r>
              <a:rPr lang="en-US" sz="2180" i="1" spc="-99" dirty="0">
                <a:latin typeface="Tahoma"/>
                <a:cs typeface="Tahoma"/>
              </a:rPr>
              <a:t>. sequential flow of control</a:t>
            </a:r>
            <a:endParaRPr sz="2180" i="1" dirty="0">
              <a:latin typeface="Tahoma"/>
              <a:cs typeface="Tahoma"/>
            </a:endParaRPr>
          </a:p>
          <a:p>
            <a:pPr marL="25168" marR="104445">
              <a:lnSpc>
                <a:spcPct val="102699"/>
              </a:lnSpc>
              <a:spcBef>
                <a:spcPts val="1397"/>
              </a:spcBef>
            </a:pPr>
            <a:r>
              <a:rPr sz="2180" spc="30" dirty="0">
                <a:latin typeface="Tahoma"/>
                <a:cs typeface="Tahoma"/>
              </a:rPr>
              <a:t>But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often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programming,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need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ask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question,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i="1" spc="-129" dirty="0">
                <a:latin typeface="Arial"/>
                <a:cs typeface="Arial"/>
              </a:rPr>
              <a:t>do </a:t>
            </a:r>
            <a:r>
              <a:rPr sz="2180" i="1" spc="-585" dirty="0">
                <a:latin typeface="Arial"/>
                <a:cs typeface="Arial"/>
              </a:rPr>
              <a:t> </a:t>
            </a:r>
            <a:r>
              <a:rPr sz="2180" i="1" spc="-59" dirty="0">
                <a:latin typeface="Arial"/>
                <a:cs typeface="Arial"/>
              </a:rPr>
              <a:t>different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i="1" spc="-69" dirty="0">
                <a:latin typeface="Arial"/>
                <a:cs typeface="Arial"/>
              </a:rPr>
              <a:t>things</a:t>
            </a:r>
            <a:r>
              <a:rPr sz="2180" i="1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Tahoma"/>
                <a:cs typeface="Tahoma"/>
              </a:rPr>
              <a:t>based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answer.</a:t>
            </a:r>
            <a:endParaRPr sz="3171" dirty="0">
              <a:latin typeface="Tahoma"/>
              <a:cs typeface="Tahoma"/>
            </a:endParaRPr>
          </a:p>
          <a:p>
            <a:pPr marL="37751" marR="3726062">
              <a:lnSpc>
                <a:spcPct val="102600"/>
              </a:lnSpc>
              <a:spcBef>
                <a:spcPts val="2487"/>
              </a:spcBef>
            </a:pPr>
            <a:r>
              <a:rPr sz="2180" b="1" spc="-89" dirty="0">
                <a:latin typeface="Arial"/>
                <a:cs typeface="Arial"/>
              </a:rPr>
              <a:t>Boolean</a:t>
            </a:r>
            <a:r>
              <a:rPr sz="2180" b="1" spc="-79" dirty="0">
                <a:latin typeface="Arial"/>
                <a:cs typeface="Arial"/>
              </a:rPr>
              <a:t> </a:t>
            </a:r>
            <a:r>
              <a:rPr sz="2180" spc="-109" dirty="0">
                <a:latin typeface="Tahoma"/>
                <a:cs typeface="Tahoma"/>
              </a:rPr>
              <a:t>values </a:t>
            </a:r>
            <a:r>
              <a:rPr sz="2180" spc="-139" dirty="0">
                <a:latin typeface="Tahoma"/>
                <a:cs typeface="Tahoma"/>
              </a:rPr>
              <a:t>are</a:t>
            </a:r>
            <a:r>
              <a:rPr sz="2180" spc="396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 useful </a:t>
            </a:r>
            <a:r>
              <a:rPr sz="2180" spc="-99" dirty="0">
                <a:latin typeface="Tahoma"/>
                <a:cs typeface="Tahoma"/>
              </a:rPr>
              <a:t> </a:t>
            </a:r>
            <a:r>
              <a:rPr sz="2180" spc="-159" dirty="0">
                <a:latin typeface="Tahoma"/>
                <a:cs typeface="Tahoma"/>
              </a:rPr>
              <a:t>way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refer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answer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yes/no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question.</a:t>
            </a:r>
            <a:endParaRPr sz="2180" dirty="0">
              <a:latin typeface="Tahoma"/>
              <a:cs typeface="Tahoma"/>
            </a:endParaRPr>
          </a:p>
          <a:p>
            <a:pPr marL="37751" marR="3861965">
              <a:lnSpc>
                <a:spcPct val="102600"/>
              </a:lnSpc>
              <a:spcBef>
                <a:spcPts val="2804"/>
              </a:spcBef>
            </a:pPr>
            <a:r>
              <a:rPr sz="2180" spc="-40" dirty="0">
                <a:latin typeface="Tahoma"/>
                <a:cs typeface="Tahoma"/>
              </a:rPr>
              <a:t>The </a:t>
            </a:r>
            <a:r>
              <a:rPr sz="2180" spc="-59" dirty="0">
                <a:latin typeface="Tahoma"/>
                <a:cs typeface="Tahoma"/>
              </a:rPr>
              <a:t>Boolean </a:t>
            </a:r>
            <a:r>
              <a:rPr lang="en-US" sz="2180" b="1" spc="-119" dirty="0">
                <a:latin typeface="Arial"/>
                <a:cs typeface="Arial"/>
              </a:rPr>
              <a:t>literal values</a:t>
            </a:r>
            <a:r>
              <a:rPr sz="2180" b="1" spc="-109" dirty="0">
                <a:latin typeface="Arial"/>
                <a:cs typeface="Arial"/>
              </a:rPr>
              <a:t> </a:t>
            </a:r>
            <a:r>
              <a:rPr sz="2180" spc="-149" dirty="0">
                <a:latin typeface="Tahoma"/>
                <a:cs typeface="Tahoma"/>
              </a:rPr>
              <a:t>are </a:t>
            </a:r>
            <a:r>
              <a:rPr sz="2180" spc="-13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119" dirty="0">
                <a:latin typeface="Tahoma"/>
                <a:cs typeface="Tahoma"/>
              </a:rPr>
              <a:t>values: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True, False.</a:t>
            </a:r>
            <a:r>
              <a:rPr sz="2180" spc="-79" dirty="0">
                <a:latin typeface="Tahoma"/>
                <a:cs typeface="Tahoma"/>
              </a:rPr>
              <a:t> </a:t>
            </a:r>
            <a:br>
              <a:rPr lang="en-US" sz="2180" spc="-79" dirty="0">
                <a:latin typeface="Tahoma"/>
                <a:cs typeface="Tahoma"/>
              </a:rPr>
            </a:br>
            <a:r>
              <a:rPr sz="2180" spc="129" dirty="0">
                <a:latin typeface="Tahoma"/>
                <a:cs typeface="Tahoma"/>
              </a:rPr>
              <a:t>A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b="1" spc="-159" dirty="0">
                <a:latin typeface="Arial"/>
                <a:cs typeface="Arial"/>
              </a:rPr>
              <a:t>expression</a:t>
            </a:r>
            <a:r>
              <a:rPr sz="2180" b="1" spc="99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evaluates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value.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07540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/>
              <a:t>Leap</a:t>
            </a:r>
            <a:r>
              <a:rPr spc="30" dirty="0"/>
              <a:t> </a:t>
            </a:r>
            <a:r>
              <a:rPr spc="-139" dirty="0"/>
              <a:t>Years</a:t>
            </a:r>
            <a:endParaRPr spc="-7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857081"/>
            <a:ext cx="7384790" cy="601596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 marR="10067">
              <a:lnSpc>
                <a:spcPct val="156300"/>
              </a:lnSpc>
              <a:spcBef>
                <a:spcPts val="198"/>
              </a:spcBef>
            </a:pPr>
            <a:r>
              <a:rPr sz="2400" spc="-69" dirty="0">
                <a:latin typeface="Tahoma"/>
                <a:cs typeface="Tahoma"/>
              </a:rPr>
              <a:t>Here’s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</a:t>
            </a:r>
            <a:r>
              <a:rPr lang="en-US" sz="2400" spc="-109" dirty="0">
                <a:latin typeface="Tahoma"/>
                <a:cs typeface="Tahoma"/>
              </a:rPr>
              <a:t> concise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way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do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Leap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Year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computation: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667109" cy="3429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2" name="object 4"/>
          <p:cNvSpPr txBox="1"/>
          <p:nvPr/>
        </p:nvSpPr>
        <p:spPr>
          <a:xfrm>
            <a:off x="99219" y="5562600"/>
            <a:ext cx="8872690" cy="78972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 marR="10067">
              <a:spcBef>
                <a:spcPts val="198"/>
              </a:spcBef>
            </a:pPr>
            <a:r>
              <a:rPr lang="en-US" sz="2400" spc="-69" dirty="0">
                <a:latin typeface="Tahoma"/>
                <a:cs typeface="Tahoma"/>
              </a:rPr>
              <a:t>Note the use of outer parenthesis on the assignment to </a:t>
            </a:r>
            <a:r>
              <a:rPr lang="en-US" sz="2400" spc="-69" dirty="0" err="1">
                <a:latin typeface="Tahoma"/>
                <a:cs typeface="Tahoma"/>
              </a:rPr>
              <a:t>is_leap_year</a:t>
            </a:r>
            <a:endParaRPr lang="en-US" sz="2400" dirty="0">
              <a:latin typeface="Tahoma"/>
              <a:cs typeface="Tahoma"/>
            </a:endParaRPr>
          </a:p>
          <a:p>
            <a:pPr marL="25168" marR="10067">
              <a:spcBef>
                <a:spcPts val="198"/>
              </a:spcBef>
            </a:pPr>
            <a:r>
              <a:rPr lang="en-US" sz="2400" spc="-69" dirty="0">
                <a:latin typeface="Tahoma"/>
                <a:cs typeface="Tahoma"/>
              </a:rPr>
              <a:t>to avoid the use of the continuation character, "\".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07540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/>
              <a:t>Leap</a:t>
            </a:r>
            <a:r>
              <a:rPr spc="30" dirty="0"/>
              <a:t> </a:t>
            </a:r>
            <a:r>
              <a:rPr spc="-139" dirty="0"/>
              <a:t>Years</a:t>
            </a:r>
            <a:r>
              <a:rPr spc="20" dirty="0"/>
              <a:t> </a:t>
            </a:r>
            <a:r>
              <a:rPr spc="-79" dirty="0"/>
              <a:t>Revisited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4" y="1312658"/>
            <a:ext cx="7886071" cy="4187784"/>
            <a:chOff x="314439" y="662406"/>
            <a:chExt cx="3979545" cy="2113280"/>
          </a:xfrm>
        </p:grpSpPr>
        <p:sp>
          <p:nvSpPr>
            <p:cNvPr id="5" name="object 5"/>
            <p:cNvSpPr/>
            <p:nvPr/>
          </p:nvSpPr>
          <p:spPr>
            <a:xfrm>
              <a:off x="319506" y="66494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66747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66747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66747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66494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707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707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880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880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10521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10521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12241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12241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506" y="13962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485" y="13962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506" y="1568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568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740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740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1912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1912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20845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20845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22566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22566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506" y="24287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24287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506" y="26007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26007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1638" y="1341926"/>
            <a:ext cx="5033394" cy="417152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8941" marR="1398060" indent="-5034">
              <a:lnSpc>
                <a:spcPct val="102600"/>
              </a:lnSpc>
              <a:spcBef>
                <a:spcPts val="109"/>
              </a:spcBef>
              <a:buChar char="&gt;"/>
              <a:tabLst>
                <a:tab pos="377514" algn="l"/>
              </a:tabLst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y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50" dirty="0">
                <a:latin typeface="Palatino Linotype"/>
                <a:cs typeface="Palatino Linotype"/>
              </a:rPr>
              <a:t>h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dirty="0">
                <a:latin typeface="Palatino Linotype"/>
                <a:cs typeface="Palatino Linotype"/>
              </a:rPr>
              <a:t>L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-178" dirty="0">
                <a:latin typeface="Palatino Linotype"/>
                <a:cs typeface="Palatino Linotype"/>
              </a:rPr>
              <a:t>p</a:t>
            </a:r>
            <a:r>
              <a:rPr sz="2180" spc="-347" dirty="0">
                <a:latin typeface="Palatino Linotype"/>
                <a:cs typeface="Palatino Linotype"/>
              </a:rPr>
              <a:t> </a:t>
            </a:r>
            <a:r>
              <a:rPr sz="2180" spc="-129" dirty="0">
                <a:latin typeface="Palatino Linotype"/>
                <a:cs typeface="Palatino Linotype"/>
              </a:rPr>
              <a:t>Y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466" dirty="0">
                <a:latin typeface="Palatino Linotype"/>
                <a:cs typeface="Palatino Linotype"/>
              </a:rPr>
              <a:t>r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Palatino Linotype"/>
                <a:cs typeface="Palatino Linotype"/>
              </a:rPr>
              <a:t>p</a:t>
            </a:r>
            <a:r>
              <a:rPr sz="2180" spc="-50" dirty="0">
                <a:latin typeface="Palatino Linotype"/>
                <a:cs typeface="Palatino Linotype"/>
              </a:rPr>
              <a:t>y  </a:t>
            </a:r>
            <a:r>
              <a:rPr sz="2180" spc="238" dirty="0">
                <a:latin typeface="Palatino Linotype"/>
                <a:cs typeface="Palatino Linotype"/>
              </a:rPr>
              <a:t>Enter</a:t>
            </a:r>
            <a:r>
              <a:rPr sz="2180" spc="31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</a:t>
            </a:r>
            <a:r>
              <a:rPr sz="2180" spc="495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year: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2000</a:t>
            </a:r>
            <a:endParaRPr sz="218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149" dirty="0">
                <a:latin typeface="Palatino Linotype"/>
                <a:cs typeface="Palatino Linotype"/>
              </a:rPr>
              <a:t>Year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2000 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is</a:t>
            </a:r>
            <a:r>
              <a:rPr sz="2180" spc="106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 </a:t>
            </a:r>
            <a:r>
              <a:rPr sz="2180" spc="503" dirty="0">
                <a:latin typeface="Palatino Linotype"/>
                <a:cs typeface="Palatino Linotype"/>
              </a:rPr>
              <a:t> </a:t>
            </a:r>
            <a:r>
              <a:rPr sz="2180" spc="248" dirty="0">
                <a:latin typeface="Palatino Linotype"/>
                <a:cs typeface="Palatino Linotype"/>
              </a:rPr>
              <a:t>leap 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year.</a:t>
            </a:r>
            <a:endParaRPr sz="2180">
              <a:latin typeface="Palatino Linotype"/>
              <a:cs typeface="Palatino Linotype"/>
            </a:endParaRPr>
          </a:p>
          <a:p>
            <a:pPr marL="28941" marR="1398060" indent="-5034">
              <a:lnSpc>
                <a:spcPct val="102699"/>
              </a:lnSpc>
              <a:buChar char="&gt;"/>
              <a:tabLst>
                <a:tab pos="377514" algn="l"/>
              </a:tabLst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y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50" dirty="0">
                <a:latin typeface="Palatino Linotype"/>
                <a:cs typeface="Palatino Linotype"/>
              </a:rPr>
              <a:t>h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dirty="0">
                <a:latin typeface="Palatino Linotype"/>
                <a:cs typeface="Palatino Linotype"/>
              </a:rPr>
              <a:t>L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-178" dirty="0">
                <a:latin typeface="Palatino Linotype"/>
                <a:cs typeface="Palatino Linotype"/>
              </a:rPr>
              <a:t>p</a:t>
            </a:r>
            <a:r>
              <a:rPr sz="2180" spc="-347" dirty="0">
                <a:latin typeface="Palatino Linotype"/>
                <a:cs typeface="Palatino Linotype"/>
              </a:rPr>
              <a:t> </a:t>
            </a:r>
            <a:r>
              <a:rPr sz="2180" spc="-129" dirty="0">
                <a:latin typeface="Palatino Linotype"/>
                <a:cs typeface="Palatino Linotype"/>
              </a:rPr>
              <a:t>Y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466" dirty="0">
                <a:latin typeface="Palatino Linotype"/>
                <a:cs typeface="Palatino Linotype"/>
              </a:rPr>
              <a:t>r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Palatino Linotype"/>
                <a:cs typeface="Palatino Linotype"/>
              </a:rPr>
              <a:t>p</a:t>
            </a:r>
            <a:r>
              <a:rPr sz="2180" spc="-50" dirty="0">
                <a:latin typeface="Palatino Linotype"/>
                <a:cs typeface="Palatino Linotype"/>
              </a:rPr>
              <a:t>y  </a:t>
            </a:r>
            <a:r>
              <a:rPr sz="2180" spc="238" dirty="0">
                <a:latin typeface="Palatino Linotype"/>
                <a:cs typeface="Palatino Linotype"/>
              </a:rPr>
              <a:t>Enter</a:t>
            </a:r>
            <a:r>
              <a:rPr sz="2180" spc="31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</a:t>
            </a:r>
            <a:r>
              <a:rPr sz="2180" spc="495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year: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1900</a:t>
            </a:r>
            <a:endParaRPr sz="218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149" dirty="0">
                <a:latin typeface="Palatino Linotype"/>
                <a:cs typeface="Palatino Linotype"/>
              </a:rPr>
              <a:t>Year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1900 </a:t>
            </a:r>
            <a:r>
              <a:rPr sz="2180" spc="404" dirty="0">
                <a:latin typeface="Palatino Linotype"/>
                <a:cs typeface="Palatino Linotype"/>
              </a:rPr>
              <a:t> </a:t>
            </a:r>
            <a:r>
              <a:rPr sz="218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is</a:t>
            </a:r>
            <a:r>
              <a:rPr sz="2180" spc="11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188" dirty="0">
                <a:solidFill>
                  <a:srgbClr val="0000FF"/>
                </a:solidFill>
                <a:latin typeface="Palatino Linotype"/>
                <a:cs typeface="Palatino Linotype"/>
              </a:rPr>
              <a:t>not </a:t>
            </a:r>
            <a:r>
              <a:rPr sz="218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 </a:t>
            </a:r>
            <a:r>
              <a:rPr sz="2180" spc="503" dirty="0">
                <a:latin typeface="Palatino Linotype"/>
                <a:cs typeface="Palatino Linotype"/>
              </a:rPr>
              <a:t> </a:t>
            </a:r>
            <a:r>
              <a:rPr sz="2180" spc="248" dirty="0">
                <a:latin typeface="Palatino Linotype"/>
                <a:cs typeface="Palatino Linotype"/>
              </a:rPr>
              <a:t>leap </a:t>
            </a:r>
            <a:r>
              <a:rPr sz="2180" spc="367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year.</a:t>
            </a:r>
            <a:endParaRPr sz="2180">
              <a:latin typeface="Palatino Linotype"/>
              <a:cs typeface="Palatino Linotype"/>
            </a:endParaRPr>
          </a:p>
          <a:p>
            <a:pPr marL="28941" marR="1398060" indent="-5034">
              <a:lnSpc>
                <a:spcPct val="102600"/>
              </a:lnSpc>
              <a:buChar char="&gt;"/>
              <a:tabLst>
                <a:tab pos="377514" algn="l"/>
              </a:tabLst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y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50" dirty="0">
                <a:latin typeface="Palatino Linotype"/>
                <a:cs typeface="Palatino Linotype"/>
              </a:rPr>
              <a:t>h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dirty="0">
                <a:latin typeface="Palatino Linotype"/>
                <a:cs typeface="Palatino Linotype"/>
              </a:rPr>
              <a:t>L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-178" dirty="0">
                <a:latin typeface="Palatino Linotype"/>
                <a:cs typeface="Palatino Linotype"/>
              </a:rPr>
              <a:t>p</a:t>
            </a:r>
            <a:r>
              <a:rPr sz="2180" spc="-347" dirty="0">
                <a:latin typeface="Palatino Linotype"/>
                <a:cs typeface="Palatino Linotype"/>
              </a:rPr>
              <a:t> </a:t>
            </a:r>
            <a:r>
              <a:rPr sz="2180" spc="-129" dirty="0">
                <a:latin typeface="Palatino Linotype"/>
                <a:cs typeface="Palatino Linotype"/>
              </a:rPr>
              <a:t>Y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466" dirty="0">
                <a:latin typeface="Palatino Linotype"/>
                <a:cs typeface="Palatino Linotype"/>
              </a:rPr>
              <a:t>r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Palatino Linotype"/>
                <a:cs typeface="Palatino Linotype"/>
              </a:rPr>
              <a:t>p</a:t>
            </a:r>
            <a:r>
              <a:rPr sz="2180" spc="-50" dirty="0">
                <a:latin typeface="Palatino Linotype"/>
                <a:cs typeface="Palatino Linotype"/>
              </a:rPr>
              <a:t>y  </a:t>
            </a:r>
            <a:r>
              <a:rPr sz="2180" spc="238" dirty="0">
                <a:latin typeface="Palatino Linotype"/>
                <a:cs typeface="Palatino Linotype"/>
              </a:rPr>
              <a:t>Enter</a:t>
            </a:r>
            <a:r>
              <a:rPr sz="2180" spc="31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</a:t>
            </a:r>
            <a:r>
              <a:rPr sz="2180" spc="495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year: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2004</a:t>
            </a:r>
            <a:endParaRPr sz="218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149" dirty="0">
                <a:latin typeface="Palatino Linotype"/>
                <a:cs typeface="Palatino Linotype"/>
              </a:rPr>
              <a:t>Year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2004 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is</a:t>
            </a:r>
            <a:r>
              <a:rPr sz="2180" spc="106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 </a:t>
            </a:r>
            <a:r>
              <a:rPr sz="2180" spc="503" dirty="0">
                <a:latin typeface="Palatino Linotype"/>
                <a:cs typeface="Palatino Linotype"/>
              </a:rPr>
              <a:t> </a:t>
            </a:r>
            <a:r>
              <a:rPr sz="2180" spc="248" dirty="0">
                <a:latin typeface="Palatino Linotype"/>
                <a:cs typeface="Palatino Linotype"/>
              </a:rPr>
              <a:t>leap 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year.</a:t>
            </a:r>
            <a:endParaRPr sz="2180">
              <a:latin typeface="Palatino Linotype"/>
              <a:cs typeface="Palatino Linotype"/>
            </a:endParaRPr>
          </a:p>
          <a:p>
            <a:pPr marL="28941" marR="1398060" indent="-5034">
              <a:lnSpc>
                <a:spcPct val="102699"/>
              </a:lnSpc>
              <a:buChar char="&gt;"/>
              <a:tabLst>
                <a:tab pos="377514" algn="l"/>
              </a:tabLst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y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50" dirty="0">
                <a:latin typeface="Palatino Linotype"/>
                <a:cs typeface="Palatino Linotype"/>
              </a:rPr>
              <a:t>h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dirty="0">
                <a:latin typeface="Palatino Linotype"/>
                <a:cs typeface="Palatino Linotype"/>
              </a:rPr>
              <a:t>L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-178" dirty="0">
                <a:latin typeface="Palatino Linotype"/>
                <a:cs typeface="Palatino Linotype"/>
              </a:rPr>
              <a:t>p</a:t>
            </a:r>
            <a:r>
              <a:rPr sz="2180" spc="-347" dirty="0">
                <a:latin typeface="Palatino Linotype"/>
                <a:cs typeface="Palatino Linotype"/>
              </a:rPr>
              <a:t> </a:t>
            </a:r>
            <a:r>
              <a:rPr sz="2180" spc="-129" dirty="0">
                <a:latin typeface="Palatino Linotype"/>
                <a:cs typeface="Palatino Linotype"/>
              </a:rPr>
              <a:t>Y</a:t>
            </a:r>
            <a:r>
              <a:rPr sz="2180" spc="287" dirty="0">
                <a:latin typeface="Palatino Linotype"/>
                <a:cs typeface="Palatino Linotype"/>
              </a:rPr>
              <a:t>e</a:t>
            </a:r>
            <a:r>
              <a:rPr sz="2180" spc="238" dirty="0">
                <a:latin typeface="Palatino Linotype"/>
                <a:cs typeface="Palatino Linotype"/>
              </a:rPr>
              <a:t>a</a:t>
            </a:r>
            <a:r>
              <a:rPr sz="2180" spc="466" dirty="0">
                <a:latin typeface="Palatino Linotype"/>
                <a:cs typeface="Palatino Linotype"/>
              </a:rPr>
              <a:t>r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Palatino Linotype"/>
                <a:cs typeface="Palatino Linotype"/>
              </a:rPr>
              <a:t>p</a:t>
            </a:r>
            <a:r>
              <a:rPr sz="2180" spc="-50" dirty="0">
                <a:latin typeface="Palatino Linotype"/>
                <a:cs typeface="Palatino Linotype"/>
              </a:rPr>
              <a:t>y  </a:t>
            </a:r>
            <a:r>
              <a:rPr sz="2180" spc="238" dirty="0">
                <a:latin typeface="Palatino Linotype"/>
                <a:cs typeface="Palatino Linotype"/>
              </a:rPr>
              <a:t>Enter</a:t>
            </a:r>
            <a:r>
              <a:rPr sz="2180" spc="31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</a:t>
            </a:r>
            <a:r>
              <a:rPr sz="2180" spc="495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year: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2005</a:t>
            </a:r>
            <a:endParaRPr sz="218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149" dirty="0">
                <a:latin typeface="Palatino Linotype"/>
                <a:cs typeface="Palatino Linotype"/>
              </a:rPr>
              <a:t>Year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2005 </a:t>
            </a:r>
            <a:r>
              <a:rPr sz="2180" spc="404" dirty="0">
                <a:latin typeface="Palatino Linotype"/>
                <a:cs typeface="Palatino Linotype"/>
              </a:rPr>
              <a:t> </a:t>
            </a:r>
            <a:r>
              <a:rPr sz="218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is</a:t>
            </a:r>
            <a:r>
              <a:rPr sz="2180" spc="11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188" dirty="0">
                <a:solidFill>
                  <a:srgbClr val="0000FF"/>
                </a:solidFill>
                <a:latin typeface="Palatino Linotype"/>
                <a:cs typeface="Palatino Linotype"/>
              </a:rPr>
              <a:t>not </a:t>
            </a:r>
            <a:r>
              <a:rPr sz="218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a </a:t>
            </a:r>
            <a:r>
              <a:rPr sz="2180" spc="503" dirty="0">
                <a:latin typeface="Palatino Linotype"/>
                <a:cs typeface="Palatino Linotype"/>
              </a:rPr>
              <a:t> </a:t>
            </a:r>
            <a:r>
              <a:rPr sz="2180" spc="248" dirty="0">
                <a:latin typeface="Palatino Linotype"/>
                <a:cs typeface="Palatino Linotype"/>
              </a:rPr>
              <a:t>leap </a:t>
            </a:r>
            <a:r>
              <a:rPr sz="2180" spc="367" dirty="0">
                <a:latin typeface="Palatino Linotype"/>
                <a:cs typeface="Palatino Linotype"/>
              </a:rPr>
              <a:t> </a:t>
            </a:r>
            <a:r>
              <a:rPr sz="2180" spc="347" dirty="0">
                <a:latin typeface="Palatino Linotype"/>
                <a:cs typeface="Palatino Linotype"/>
              </a:rPr>
              <a:t>year.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2337" y="5494856"/>
            <a:ext cx="7876004" cy="85568"/>
            <a:chOff x="316979" y="2772867"/>
            <a:chExt cx="3974465" cy="43180"/>
          </a:xfrm>
        </p:grpSpPr>
        <p:sp>
          <p:nvSpPr>
            <p:cNvPr id="36" name="object 36"/>
            <p:cNvSpPr/>
            <p:nvPr/>
          </p:nvSpPr>
          <p:spPr>
            <a:xfrm>
              <a:off x="319506" y="277286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316979" y="281335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994" y="281335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7997" y="281335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8485" y="277286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50575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Conditional</a:t>
            </a:r>
            <a:r>
              <a:rPr spc="-30" dirty="0"/>
              <a:t> </a:t>
            </a:r>
            <a:r>
              <a:rPr spc="-119" dirty="0"/>
              <a:t>Expressions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1053812"/>
            <a:ext cx="7689768" cy="123290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b="1" spc="-99" dirty="0">
                <a:latin typeface="Arial"/>
                <a:cs typeface="Arial"/>
              </a:rPr>
              <a:t>conditional</a:t>
            </a:r>
            <a:r>
              <a:rPr sz="2180" b="1" spc="198" dirty="0">
                <a:latin typeface="Arial"/>
                <a:cs typeface="Arial"/>
              </a:rPr>
              <a:t> </a:t>
            </a:r>
            <a:r>
              <a:rPr sz="2180" b="1" spc="-159" dirty="0">
                <a:latin typeface="Arial"/>
                <a:cs typeface="Arial"/>
              </a:rPr>
              <a:t>expression</a:t>
            </a:r>
            <a:r>
              <a:rPr sz="2180" b="1" spc="139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returns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two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values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based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condition.</a:t>
            </a:r>
            <a:endParaRPr sz="2180" dirty="0">
              <a:latin typeface="Tahoma"/>
              <a:cs typeface="Tahoma"/>
            </a:endParaRPr>
          </a:p>
          <a:p>
            <a:pPr marL="25168">
              <a:spcBef>
                <a:spcPts val="1476"/>
              </a:spcBef>
            </a:pPr>
            <a:r>
              <a:rPr sz="2180" spc="-89" dirty="0">
                <a:latin typeface="Tahoma"/>
                <a:cs typeface="Tahoma"/>
              </a:rPr>
              <a:t>Consider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following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code: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45" y="2394386"/>
            <a:ext cx="7865937" cy="176351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32717" rIns="0" bIns="0" rtlCol="0">
            <a:spAutoFit/>
          </a:bodyPr>
          <a:lstStyle/>
          <a:p>
            <a:pPr marL="617864" marR="2256274" indent="-5034">
              <a:lnSpc>
                <a:spcPct val="102600"/>
              </a:lnSpc>
              <a:spcBef>
                <a:spcPts val="25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2180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Set</a:t>
            </a:r>
            <a:r>
              <a:rPr sz="2180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317" dirty="0">
                <a:solidFill>
                  <a:srgbClr val="FF0000"/>
                </a:solidFill>
                <a:latin typeface="Palatino Linotype"/>
                <a:cs typeface="Palatino Linotype"/>
              </a:rPr>
              <a:t>parity  </a:t>
            </a:r>
            <a:r>
              <a:rPr sz="2180" spc="248" dirty="0">
                <a:solidFill>
                  <a:srgbClr val="FF0000"/>
                </a:solidFill>
                <a:latin typeface="Palatino Linotype"/>
                <a:cs typeface="Palatino Linotype"/>
              </a:rPr>
              <a:t>according  </a:t>
            </a:r>
            <a:r>
              <a:rPr sz="2180" spc="258" dirty="0">
                <a:solidFill>
                  <a:srgbClr val="FF0000"/>
                </a:solidFill>
                <a:latin typeface="Palatino Linotype"/>
                <a:cs typeface="Palatino Linotype"/>
              </a:rPr>
              <a:t>to  </a:t>
            </a:r>
            <a:r>
              <a:rPr sz="2180" spc="-258" dirty="0">
                <a:solidFill>
                  <a:srgbClr val="FF0000"/>
                </a:solidFill>
                <a:latin typeface="Palatino Linotype"/>
                <a:cs typeface="Palatino Linotype"/>
              </a:rPr>
              <a:t>num </a:t>
            </a:r>
            <a:r>
              <a:rPr sz="2180" spc="-5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525" dirty="0">
                <a:solidFill>
                  <a:srgbClr val="0000FF"/>
                </a:solidFill>
                <a:latin typeface="Palatino Linotype"/>
                <a:cs typeface="Palatino Linotype"/>
              </a:rPr>
              <a:t>if</a:t>
            </a:r>
            <a:r>
              <a:rPr sz="2180" spc="106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-258" dirty="0" err="1">
                <a:latin typeface="Palatino Linotype"/>
                <a:cs typeface="Palatino Linotype"/>
              </a:rPr>
              <a:t>num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-704" dirty="0">
                <a:latin typeface="Palatino Linotype"/>
                <a:cs typeface="Palatino Linotype"/>
              </a:rPr>
              <a:t>%</a:t>
            </a:r>
            <a:r>
              <a:rPr sz="2180" spc="10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==</a:t>
            </a:r>
            <a:r>
              <a:rPr sz="2180" spc="404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604" dirty="0">
                <a:latin typeface="Palatino Linotype"/>
                <a:cs typeface="Palatino Linotype"/>
              </a:rPr>
              <a:t>):</a:t>
            </a:r>
            <a:endParaRPr sz="2180" dirty="0">
              <a:latin typeface="Palatino Linotype"/>
              <a:cs typeface="Palatino Linotype"/>
            </a:endParaRPr>
          </a:p>
          <a:p>
            <a:pPr marL="621639" marR="4151392" indent="519711">
              <a:lnSpc>
                <a:spcPct val="102600"/>
              </a:lnSpc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268" dirty="0">
                <a:latin typeface="Palatino Linotype"/>
                <a:cs typeface="Palatino Linotype"/>
              </a:rPr>
              <a:t>e</a:t>
            </a:r>
            <a:r>
              <a:rPr sz="2180" spc="79" dirty="0">
                <a:latin typeface="Palatino Linotype"/>
                <a:cs typeface="Palatino Linotype"/>
              </a:rPr>
              <a:t>v</a:t>
            </a:r>
            <a:r>
              <a:rPr sz="2180" spc="268" dirty="0">
                <a:latin typeface="Palatino Linotype"/>
                <a:cs typeface="Palatino Linotype"/>
              </a:rPr>
              <a:t>e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248" dirty="0">
                <a:latin typeface="Palatino Linotype"/>
                <a:cs typeface="Palatino Linotype"/>
              </a:rPr>
              <a:t>"  </a:t>
            </a:r>
            <a:r>
              <a:rPr sz="2180" spc="26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2180" spc="386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2180" spc="8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spc="-25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endParaRPr sz="2180" dirty="0">
              <a:latin typeface="Palatino Linotype"/>
              <a:cs typeface="Palatino Linotype"/>
            </a:endParaRPr>
          </a:p>
          <a:p>
            <a:pPr marL="1142609">
              <a:spcBef>
                <a:spcPts val="69"/>
              </a:spcBef>
            </a:pP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o</a:t>
            </a:r>
            <a:r>
              <a:rPr sz="2180" spc="-30" dirty="0">
                <a:latin typeface="Palatino Linotype"/>
                <a:cs typeface="Palatino Linotype"/>
              </a:rPr>
              <a:t>d</a:t>
            </a:r>
            <a:r>
              <a:rPr sz="2180" spc="-198" dirty="0">
                <a:latin typeface="Palatino Linotype"/>
                <a:cs typeface="Palatino Linotype"/>
              </a:rPr>
              <a:t>d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endParaRPr sz="218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11" y="4181412"/>
            <a:ext cx="7483399" cy="1072110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 marR="10067">
              <a:lnSpc>
                <a:spcPct val="156300"/>
              </a:lnSpc>
              <a:spcBef>
                <a:spcPts val="198"/>
              </a:spcBef>
            </a:pPr>
            <a:r>
              <a:rPr sz="2180" spc="-20" dirty="0">
                <a:latin typeface="Tahoma"/>
                <a:cs typeface="Tahoma"/>
              </a:rPr>
              <a:t>This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sets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variable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159" dirty="0">
                <a:latin typeface="Palatino Linotype"/>
                <a:cs typeface="Palatino Linotype"/>
              </a:rPr>
              <a:t>parity</a:t>
            </a:r>
            <a:r>
              <a:rPr sz="2180" spc="178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two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values,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“even”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or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“odd”.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10" dirty="0">
                <a:latin typeface="Tahoma"/>
                <a:cs typeface="Tahoma"/>
              </a:rPr>
              <a:t>An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alternative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is: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345" y="5370884"/>
            <a:ext cx="7865937" cy="289656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5301" rIns="0" bIns="0" rtlCol="0">
            <a:spAutoFit/>
          </a:bodyPr>
          <a:lstStyle/>
          <a:p>
            <a:pPr marL="481957">
              <a:spcBef>
                <a:spcPts val="357"/>
              </a:spcBef>
            </a:pPr>
            <a:r>
              <a:rPr sz="1585" spc="20" dirty="0">
                <a:latin typeface="Palatino Linotype"/>
                <a:cs typeface="Palatino Linotype"/>
              </a:rPr>
              <a:t>p</a:t>
            </a:r>
            <a:r>
              <a:rPr sz="1585" spc="178" dirty="0">
                <a:latin typeface="Palatino Linotype"/>
                <a:cs typeface="Palatino Linotype"/>
              </a:rPr>
              <a:t>a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-50" dirty="0">
                <a:latin typeface="Palatino Linotype"/>
                <a:cs typeface="Palatino Linotype"/>
              </a:rPr>
              <a:t>y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e</a:t>
            </a:r>
            <a:r>
              <a:rPr sz="1585" spc="69" dirty="0">
                <a:latin typeface="Palatino Linotype"/>
                <a:cs typeface="Palatino Linotype"/>
              </a:rPr>
              <a:t>v</a:t>
            </a:r>
            <a:r>
              <a:rPr sz="1585" spc="208" dirty="0">
                <a:latin typeface="Palatino Linotype"/>
                <a:cs typeface="Palatino Linotype"/>
              </a:rPr>
              <a:t>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307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dirty="0">
                <a:latin typeface="Palatino Linotype"/>
                <a:cs typeface="Palatino Linotype"/>
              </a:rPr>
              <a:t>u</a:t>
            </a:r>
            <a:r>
              <a:rPr sz="1585" spc="-565" dirty="0">
                <a:latin typeface="Palatino Linotype"/>
                <a:cs typeface="Palatino Linotype"/>
              </a:rPr>
              <a:t>m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-495" dirty="0">
                <a:latin typeface="Palatino Linotype"/>
                <a:cs typeface="Palatino Linotype"/>
              </a:rPr>
              <a:t>%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=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503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endParaRPr sz="1585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37111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Conditional</a:t>
            </a:r>
            <a:r>
              <a:rPr spc="-59" dirty="0"/>
              <a:t> </a:t>
            </a:r>
            <a:r>
              <a:rPr spc="-109" dirty="0"/>
              <a:t>Expression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678633"/>
            <a:ext cx="7323589" cy="197930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99" dirty="0">
                <a:latin typeface="Tahoma"/>
                <a:cs typeface="Tahoma"/>
              </a:rPr>
              <a:t>General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form:</a:t>
            </a:r>
            <a:endParaRPr sz="2180">
              <a:latin typeface="Tahoma"/>
              <a:cs typeface="Tahoma"/>
            </a:endParaRPr>
          </a:p>
          <a:p>
            <a:pPr marL="744961">
              <a:spcBef>
                <a:spcPts val="1843"/>
              </a:spcBef>
            </a:pPr>
            <a:r>
              <a:rPr sz="2180" spc="109" dirty="0">
                <a:latin typeface="Palatino Linotype"/>
                <a:cs typeface="Palatino Linotype"/>
              </a:rPr>
              <a:t>expr-1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46" dirty="0">
                <a:latin typeface="Palatino Linotype"/>
                <a:cs typeface="Palatino Linotype"/>
              </a:rPr>
              <a:t>if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69" dirty="0">
                <a:latin typeface="Palatino Linotype"/>
                <a:cs typeface="Palatino Linotype"/>
              </a:rPr>
              <a:t>boolean-expr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else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expr-2</a:t>
            </a:r>
            <a:endParaRPr sz="218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2279">
              <a:latin typeface="Palatino Linotype"/>
              <a:cs typeface="Palatino Linotype"/>
            </a:endParaRPr>
          </a:p>
          <a:p>
            <a:pPr marL="25168" marR="10067">
              <a:lnSpc>
                <a:spcPct val="102600"/>
              </a:lnSpc>
            </a:pPr>
            <a:r>
              <a:rPr sz="2180" spc="-89" dirty="0">
                <a:latin typeface="Tahoma"/>
                <a:cs typeface="Tahoma"/>
              </a:rPr>
              <a:t>It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means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return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expr-1</a:t>
            </a:r>
            <a:r>
              <a:rPr sz="2180" spc="178" dirty="0">
                <a:latin typeface="Palatino Linotype"/>
                <a:cs typeface="Palatino Linotype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69" dirty="0">
                <a:latin typeface="Palatino Linotype"/>
                <a:cs typeface="Palatino Linotype"/>
              </a:rPr>
              <a:t>boolean-expr</a:t>
            </a:r>
            <a:r>
              <a:rPr sz="2180" spc="178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Tahoma"/>
                <a:cs typeface="Tahoma"/>
              </a:rPr>
              <a:t>evaluates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True,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return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expr-2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Tahoma"/>
                <a:cs typeface="Tahoma"/>
              </a:rPr>
              <a:t>otherwise.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45" y="3989872"/>
            <a:ext cx="7865937" cy="724123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32717" rIns="0" bIns="0" rtlCol="0">
            <a:spAutoFit/>
          </a:bodyPr>
          <a:lstStyle/>
          <a:p>
            <a:pPr marL="620381" marR="2594779" indent="-7550">
              <a:lnSpc>
                <a:spcPct val="102600"/>
              </a:lnSpc>
              <a:spcBef>
                <a:spcPts val="25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find  </a:t>
            </a:r>
            <a:r>
              <a:rPr sz="2180" spc="-119" dirty="0">
                <a:solidFill>
                  <a:srgbClr val="FF0000"/>
                </a:solidFill>
                <a:latin typeface="Palatino Linotype"/>
                <a:cs typeface="Palatino Linotype"/>
              </a:rPr>
              <a:t>maximum</a:t>
            </a:r>
            <a:r>
              <a:rPr sz="2180" spc="74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48" dirty="0">
                <a:solidFill>
                  <a:srgbClr val="FF0000"/>
                </a:solidFill>
                <a:latin typeface="Palatino Linotype"/>
                <a:cs typeface="Palatino Linotype"/>
              </a:rPr>
              <a:t>of  </a:t>
            </a:r>
            <a:r>
              <a:rPr sz="2180" spc="10" dirty="0">
                <a:solidFill>
                  <a:srgbClr val="FF0000"/>
                </a:solidFill>
                <a:latin typeface="Palatino Linotype"/>
                <a:cs typeface="Palatino Linotype"/>
              </a:rPr>
              <a:t>x </a:t>
            </a:r>
            <a:r>
              <a:rPr sz="2180" spc="56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10" dirty="0">
                <a:solidFill>
                  <a:srgbClr val="FF0000"/>
                </a:solidFill>
                <a:latin typeface="Palatino Linotype"/>
                <a:cs typeface="Palatino Linotype"/>
              </a:rPr>
              <a:t>and </a:t>
            </a:r>
            <a:r>
              <a:rPr sz="2180" spc="56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-79" dirty="0">
                <a:solidFill>
                  <a:srgbClr val="FF0000"/>
                </a:solidFill>
                <a:latin typeface="Palatino Linotype"/>
                <a:cs typeface="Palatino Linotype"/>
              </a:rPr>
              <a:t>y </a:t>
            </a:r>
            <a:r>
              <a:rPr sz="2180" spc="-6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-624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2180" spc="20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x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64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59" dirty="0">
                <a:latin typeface="Palatino Linotype"/>
                <a:cs typeface="Palatino Linotype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&gt;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20" dirty="0">
                <a:latin typeface="Palatino Linotype"/>
                <a:cs typeface="Palatino Linotype"/>
              </a:rPr>
              <a:t> </a:t>
            </a:r>
            <a:r>
              <a:rPr sz="2180" spc="26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2180" spc="386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2180" spc="8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endParaRPr sz="218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37111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Conditional</a:t>
            </a:r>
            <a:r>
              <a:rPr spc="-59" dirty="0"/>
              <a:t> </a:t>
            </a:r>
            <a:r>
              <a:rPr spc="-109" dirty="0"/>
              <a:t>Expression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587266"/>
            <a:ext cx="6207434" cy="1072110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 marR="10067">
              <a:lnSpc>
                <a:spcPct val="156300"/>
              </a:lnSpc>
              <a:spcBef>
                <a:spcPts val="198"/>
              </a:spcBef>
            </a:pPr>
            <a:r>
              <a:rPr sz="2180" spc="-99" dirty="0">
                <a:latin typeface="Tahoma"/>
                <a:cs typeface="Tahoma"/>
              </a:rPr>
              <a:t>Use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conditional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expressions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simplify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your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code.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68" dirty="0">
                <a:latin typeface="Tahoma"/>
                <a:cs typeface="Tahoma"/>
              </a:rPr>
              <a:t>In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79" dirty="0">
                <a:latin typeface="Palatino Linotype"/>
                <a:cs typeface="Tahoma"/>
              </a:rPr>
              <a:t>test_sort</a:t>
            </a:r>
            <a:r>
              <a:rPr sz="2180" spc="79" dirty="0">
                <a:latin typeface="Palatino Linotype"/>
                <a:cs typeface="Palatino Linotype"/>
              </a:rPr>
              <a:t>.py</a:t>
            </a:r>
            <a:r>
              <a:rPr sz="2180" spc="7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3634"/>
            <a:ext cx="5715495" cy="216426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72000"/>
            <a:ext cx="3826933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495800" y="41148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81525"/>
            <a:ext cx="4365763" cy="13335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13203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Operator</a:t>
            </a:r>
            <a:r>
              <a:rPr spc="-20" dirty="0"/>
              <a:t> </a:t>
            </a:r>
            <a:r>
              <a:rPr spc="-119" dirty="0"/>
              <a:t>Precedence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353527"/>
            <a:ext cx="7756461" cy="416152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736152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Arithmetic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expressions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attempt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match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lang="en-US" sz="2180" spc="-89" dirty="0">
                <a:latin typeface="Tahoma"/>
                <a:cs typeface="Tahoma"/>
              </a:rPr>
              <a:t>widely used</a:t>
            </a:r>
            <a:r>
              <a:rPr sz="2180" spc="-89" dirty="0">
                <a:latin typeface="Tahoma"/>
                <a:cs typeface="Tahoma"/>
              </a:rPr>
              <a:t>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lang="en-US" sz="2180" spc="-79" dirty="0">
                <a:latin typeface="Tahoma"/>
                <a:cs typeface="Tahoma"/>
              </a:rPr>
              <a:t>mathematical rules of precedence</a:t>
            </a:r>
            <a:r>
              <a:rPr sz="2180" spc="-79" dirty="0">
                <a:latin typeface="Tahoma"/>
                <a:cs typeface="Tahoma"/>
              </a:rPr>
              <a:t>.</a:t>
            </a:r>
            <a:r>
              <a:rPr sz="2180" spc="268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Thus,</a:t>
            </a:r>
            <a:endParaRPr sz="2180" dirty="0">
              <a:latin typeface="Tahoma"/>
              <a:cs typeface="Tahoma"/>
            </a:endParaRPr>
          </a:p>
          <a:p>
            <a:pPr algn="ctr">
              <a:spcBef>
                <a:spcPts val="2437"/>
              </a:spcBef>
            </a:pP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*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lang="en-US" sz="2180" spc="404" dirty="0">
                <a:latin typeface="Palatino Linotype"/>
                <a:cs typeface="Palatino Linotype"/>
              </a:rPr>
              <a:t>(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25168">
              <a:spcBef>
                <a:spcPts val="2437"/>
              </a:spcBef>
            </a:pPr>
            <a:r>
              <a:rPr sz="2180" spc="-69" dirty="0">
                <a:latin typeface="Tahoma"/>
                <a:cs typeface="Tahoma"/>
              </a:rPr>
              <a:t>is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interpreted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as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representing:</a:t>
            </a:r>
            <a:endParaRPr sz="2180" dirty="0">
              <a:latin typeface="Tahoma"/>
              <a:cs typeface="Tahoma"/>
            </a:endParaRPr>
          </a:p>
          <a:p>
            <a:pPr algn="ctr">
              <a:spcBef>
                <a:spcPts val="2437"/>
              </a:spcBef>
            </a:pPr>
            <a:r>
              <a:rPr sz="2180" spc="218" dirty="0">
                <a:latin typeface="Palatino Linotype"/>
                <a:cs typeface="Palatino Linotype"/>
              </a:rPr>
              <a:t>(3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*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287" dirty="0">
                <a:latin typeface="Palatino Linotype"/>
                <a:cs typeface="Palatino Linotype"/>
              </a:rPr>
              <a:t>)))</a:t>
            </a:r>
            <a:r>
              <a:rPr sz="2180" spc="287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2378"/>
              </a:spcBef>
            </a:pPr>
            <a:r>
              <a:rPr sz="2180" dirty="0">
                <a:latin typeface="Tahoma"/>
                <a:cs typeface="Tahoma"/>
              </a:rPr>
              <a:t>That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208" dirty="0">
                <a:latin typeface="Tahoma"/>
                <a:cs typeface="Tahoma"/>
              </a:rPr>
              <a:t>we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perform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operation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within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parenthesis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first,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then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multiplication,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finally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addition.</a:t>
            </a:r>
            <a:endParaRPr sz="2180" dirty="0">
              <a:latin typeface="Tahoma"/>
              <a:cs typeface="Tahoma"/>
            </a:endParaRPr>
          </a:p>
          <a:p>
            <a:pPr marL="25168">
              <a:spcBef>
                <a:spcPts val="1466"/>
              </a:spcBef>
            </a:pPr>
            <a:r>
              <a:rPr sz="2180" spc="-5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make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this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happen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208" dirty="0">
                <a:latin typeface="Tahoma"/>
                <a:cs typeface="Tahoma"/>
              </a:rPr>
              <a:t>we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i="1" spc="-178" dirty="0">
                <a:latin typeface="Arial"/>
                <a:cs typeface="Arial"/>
              </a:rPr>
              <a:t>precedence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109" dirty="0">
                <a:latin typeface="Arial"/>
                <a:cs typeface="Arial"/>
              </a:rPr>
              <a:t>rules</a:t>
            </a:r>
            <a:r>
              <a:rPr lang="en-US" sz="2180" spc="-109" dirty="0">
                <a:latin typeface="Tahoma"/>
                <a:cs typeface="Tahoma"/>
              </a:rPr>
              <a:t> are enforced.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170002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Precedence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958380"/>
            <a:ext cx="7122253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following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precedence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rules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with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items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higher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chart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having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higher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precedence.</a:t>
            </a:r>
            <a:endParaRPr sz="218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83386" y="2076528"/>
            <a:ext cx="5373149" cy="356113"/>
            <a:chOff x="948296" y="1047877"/>
            <a:chExt cx="2711450" cy="179705"/>
          </a:xfrm>
        </p:grpSpPr>
        <p:sp>
          <p:nvSpPr>
            <p:cNvPr id="6" name="object 6"/>
            <p:cNvSpPr/>
            <p:nvPr/>
          </p:nvSpPr>
          <p:spPr>
            <a:xfrm>
              <a:off x="1978025" y="10504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950836" y="1225016"/>
              <a:ext cx="2706370" cy="0"/>
            </a:xfrm>
            <a:custGeom>
              <a:avLst/>
              <a:gdLst/>
              <a:ahLst/>
              <a:cxnLst/>
              <a:rect l="l" t="t" r="r" b="b"/>
              <a:pathLst>
                <a:path w="2706370">
                  <a:moveTo>
                    <a:pt x="0" y="0"/>
                  </a:moveTo>
                  <a:lnTo>
                    <a:pt x="2706331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3677" y="1998957"/>
            <a:ext cx="1073371" cy="728249"/>
          </a:xfrm>
          <a:prstGeom prst="rect">
            <a:avLst/>
          </a:prstGeom>
        </p:spPr>
        <p:txBody>
          <a:bodyPr vert="horz" wrap="square" lIns="0" tIns="44042" rIns="0" bIns="0" rtlCol="0">
            <a:spAutoFit/>
          </a:bodyPr>
          <a:lstStyle/>
          <a:p>
            <a:pPr marL="25168">
              <a:spcBef>
                <a:spcPts val="347"/>
              </a:spcBef>
            </a:pPr>
            <a:r>
              <a:rPr sz="2180" spc="-30" dirty="0">
                <a:latin typeface="Tahoma"/>
                <a:cs typeface="Tahoma"/>
              </a:rPr>
              <a:t>O</a:t>
            </a:r>
            <a:r>
              <a:rPr sz="2180" spc="40" dirty="0">
                <a:latin typeface="Tahoma"/>
                <a:cs typeface="Tahoma"/>
              </a:rPr>
              <a:t>p</a:t>
            </a:r>
            <a:r>
              <a:rPr sz="2180" spc="-79" dirty="0">
                <a:latin typeface="Tahoma"/>
                <a:cs typeface="Tahoma"/>
              </a:rPr>
              <a:t>erat</a:t>
            </a:r>
            <a:r>
              <a:rPr sz="2180" spc="-159" dirty="0">
                <a:latin typeface="Tahoma"/>
                <a:cs typeface="Tahoma"/>
              </a:rPr>
              <a:t>o</a:t>
            </a:r>
            <a:r>
              <a:rPr sz="2180" spc="-50" dirty="0">
                <a:latin typeface="Tahoma"/>
                <a:cs typeface="Tahoma"/>
              </a:rPr>
              <a:t>r</a:t>
            </a:r>
            <a:endParaRPr sz="2180">
              <a:latin typeface="Tahoma"/>
              <a:cs typeface="Tahoma"/>
            </a:endParaRPr>
          </a:p>
          <a:p>
            <a:pPr marL="25168">
              <a:spcBef>
                <a:spcPts val="149"/>
              </a:spcBef>
            </a:pPr>
            <a:r>
              <a:rPr sz="2180" spc="317" dirty="0">
                <a:latin typeface="Palatino Linotype"/>
                <a:cs typeface="Palatino Linotype"/>
              </a:rPr>
              <a:t>+,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18941" y="2432588"/>
            <a:ext cx="10067" cy="3410125"/>
            <a:chOff x="1975497" y="1227556"/>
            <a:chExt cx="5080" cy="1720850"/>
          </a:xfrm>
        </p:grpSpPr>
        <p:sp>
          <p:nvSpPr>
            <p:cNvPr id="10" name="object 10"/>
            <p:cNvSpPr/>
            <p:nvPr/>
          </p:nvSpPr>
          <p:spPr>
            <a:xfrm>
              <a:off x="1978024" y="122755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8024" y="13996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8024" y="15717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1978024" y="1743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8024" y="191584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8024" y="208793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024" y="22600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8024" y="243207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8024" y="260414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78024" y="27762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54239" y="1998957"/>
            <a:ext cx="3794361" cy="728249"/>
          </a:xfrm>
          <a:prstGeom prst="rect">
            <a:avLst/>
          </a:prstGeom>
        </p:spPr>
        <p:txBody>
          <a:bodyPr vert="horz" wrap="square" lIns="0" tIns="44042" rIns="0" bIns="0" rtlCol="0">
            <a:spAutoFit/>
          </a:bodyPr>
          <a:lstStyle/>
          <a:p>
            <a:pPr marL="25168">
              <a:spcBef>
                <a:spcPts val="347"/>
              </a:spcBef>
            </a:pPr>
            <a:r>
              <a:rPr sz="2180" spc="-59" dirty="0">
                <a:latin typeface="Tahoma"/>
                <a:cs typeface="Tahoma"/>
              </a:rPr>
              <a:t>Meaning</a:t>
            </a:r>
            <a:endParaRPr sz="2180" dirty="0">
              <a:latin typeface="Tahoma"/>
              <a:cs typeface="Tahoma"/>
            </a:endParaRPr>
          </a:p>
          <a:p>
            <a:pPr marL="25168">
              <a:spcBef>
                <a:spcPts val="149"/>
              </a:spcBef>
            </a:pPr>
            <a:r>
              <a:rPr sz="2180" spc="-79" dirty="0">
                <a:latin typeface="Tahoma"/>
                <a:cs typeface="Tahoma"/>
              </a:rPr>
              <a:t>Unary</a:t>
            </a:r>
            <a:r>
              <a:rPr sz="2180" spc="-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plus,</a:t>
            </a:r>
            <a:r>
              <a:rPr sz="2180" spc="-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minus</a:t>
            </a:r>
            <a:r>
              <a:rPr lang="en-US" sz="2180" spc="-89" dirty="0">
                <a:latin typeface="Tahoma"/>
                <a:cs typeface="Tahoma"/>
              </a:rPr>
              <a:t>, like - 3, +12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3676" y="2712545"/>
            <a:ext cx="1635853" cy="10533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162743">
              <a:lnSpc>
                <a:spcPct val="102600"/>
              </a:lnSpc>
              <a:spcBef>
                <a:spcPts val="109"/>
              </a:spcBef>
            </a:pPr>
            <a:r>
              <a:rPr sz="2180" spc="277" dirty="0">
                <a:latin typeface="Palatino Linotype"/>
                <a:cs typeface="Palatino Linotype"/>
              </a:rPr>
              <a:t>** </a:t>
            </a:r>
            <a:r>
              <a:rPr sz="2180" spc="287" dirty="0">
                <a:latin typeface="Palatino Linotype"/>
                <a:cs typeface="Palatino Linotype"/>
              </a:rPr>
              <a:t> </a:t>
            </a:r>
            <a:r>
              <a:rPr sz="2180" spc="69" dirty="0">
                <a:latin typeface="Palatino Linotype"/>
                <a:cs typeface="Palatino Linotype"/>
              </a:rPr>
              <a:t>not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436" dirty="0">
                <a:latin typeface="Palatino Linotype"/>
                <a:cs typeface="Palatino Linotype"/>
              </a:rPr>
              <a:t>*,</a:t>
            </a:r>
            <a:r>
              <a:rPr sz="2180" spc="525" dirty="0">
                <a:latin typeface="Palatino Linotype"/>
                <a:cs typeface="Palatino Linotype"/>
              </a:rPr>
              <a:t> </a:t>
            </a:r>
            <a:r>
              <a:rPr sz="2180" spc="503" dirty="0">
                <a:latin typeface="Palatino Linotype"/>
                <a:cs typeface="Palatino Linotype"/>
              </a:rPr>
              <a:t>/,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486" dirty="0">
                <a:latin typeface="Palatino Linotype"/>
                <a:cs typeface="Palatino Linotype"/>
              </a:rPr>
              <a:t>//,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-704" dirty="0">
                <a:latin typeface="Palatino Linotype"/>
                <a:cs typeface="Palatino Linotype"/>
              </a:rPr>
              <a:t>%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3677" y="4076520"/>
            <a:ext cx="1780563" cy="17460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317" dirty="0">
                <a:latin typeface="Palatino Linotype"/>
                <a:cs typeface="Palatino Linotype"/>
              </a:rPr>
              <a:t>+,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317" dirty="0">
                <a:latin typeface="Palatino Linotype"/>
                <a:cs typeface="Palatino Linotype"/>
              </a:rPr>
              <a:t>&lt;,</a:t>
            </a:r>
            <a:r>
              <a:rPr sz="2180" spc="52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&lt;=,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&gt;,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&gt;=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218" dirty="0">
                <a:latin typeface="Palatino Linotype"/>
                <a:cs typeface="Palatino Linotype"/>
              </a:rPr>
              <a:t>==,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!=</a:t>
            </a:r>
            <a:endParaRPr sz="2180">
              <a:latin typeface="Palatino Linotype"/>
              <a:cs typeface="Palatino Linotype"/>
            </a:endParaRPr>
          </a:p>
          <a:p>
            <a:pPr marL="25168" marR="1306198">
              <a:lnSpc>
                <a:spcPct val="102600"/>
              </a:lnSpc>
            </a:pPr>
            <a:r>
              <a:rPr sz="2180" spc="-79" dirty="0">
                <a:latin typeface="Palatino Linotype"/>
                <a:cs typeface="Palatino Linotype"/>
              </a:rPr>
              <a:t>and  </a:t>
            </a:r>
            <a:r>
              <a:rPr sz="2180" spc="109" dirty="0">
                <a:latin typeface="Palatino Linotype"/>
                <a:cs typeface="Palatino Linotype"/>
              </a:rPr>
              <a:t>or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238" y="2712545"/>
            <a:ext cx="3070371" cy="309494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236987">
              <a:lnSpc>
                <a:spcPct val="102600"/>
              </a:lnSpc>
              <a:spcBef>
                <a:spcPts val="109"/>
              </a:spcBef>
            </a:pPr>
            <a:r>
              <a:rPr sz="2180" spc="-50" dirty="0">
                <a:latin typeface="Tahoma"/>
                <a:cs typeface="Tahoma"/>
              </a:rPr>
              <a:t>Exponentiation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logical</a:t>
            </a:r>
            <a:r>
              <a:rPr sz="2180" spc="-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negation</a:t>
            </a:r>
            <a:endParaRPr sz="218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</a:pPr>
            <a:r>
              <a:rPr sz="2180" spc="-20" dirty="0">
                <a:latin typeface="Tahoma"/>
                <a:cs typeface="Tahoma"/>
              </a:rPr>
              <a:t>Multiplication,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division, </a:t>
            </a:r>
            <a:r>
              <a:rPr sz="2180" spc="-59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-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division,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lang="en-US" sz="2180" spc="-109" dirty="0">
                <a:latin typeface="Tahoma"/>
                <a:cs typeface="Tahoma"/>
              </a:rPr>
              <a:t>modulus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Binary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plus,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minus 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Comparison</a:t>
            </a:r>
            <a:endParaRPr sz="2180" dirty="0">
              <a:latin typeface="Tahoma"/>
              <a:cs typeface="Tahoma"/>
            </a:endParaRPr>
          </a:p>
          <a:p>
            <a:pPr marL="25168" marR="1142609">
              <a:lnSpc>
                <a:spcPct val="102600"/>
              </a:lnSpc>
            </a:pPr>
            <a:r>
              <a:rPr sz="2180" spc="-50" dirty="0">
                <a:latin typeface="Tahoma"/>
                <a:cs typeface="Tahoma"/>
              </a:rPr>
              <a:t>Equal,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not</a:t>
            </a:r>
            <a:r>
              <a:rPr sz="2180" spc="-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equal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Conjunction </a:t>
            </a:r>
            <a:r>
              <a:rPr sz="2180" spc="-50" dirty="0">
                <a:latin typeface="Tahoma"/>
                <a:cs typeface="Tahoma"/>
              </a:rPr>
              <a:t> Disjunction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19620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Precedence</a:t>
            </a:r>
            <a:r>
              <a:rPr dirty="0"/>
              <a:t> </a:t>
            </a:r>
            <a:r>
              <a:rPr spc="-99" dirty="0"/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4" y="844880"/>
            <a:ext cx="7886071" cy="3164747"/>
            <a:chOff x="314439" y="426351"/>
            <a:chExt cx="3979545" cy="1597025"/>
          </a:xfrm>
        </p:grpSpPr>
        <p:sp>
          <p:nvSpPr>
            <p:cNvPr id="5" name="object 5"/>
            <p:cNvSpPr/>
            <p:nvPr/>
          </p:nvSpPr>
          <p:spPr>
            <a:xfrm>
              <a:off x="319506" y="42889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4314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43141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4314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42889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4719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4719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6439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6439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8160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8160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9881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9881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506" y="11602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485" y="11602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506" y="13322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3322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5043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5043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16764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16764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18485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18485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08592" y="2920097"/>
            <a:ext cx="243616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and </a:t>
            </a:r>
            <a:r>
              <a:rPr sz="2180" spc="503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r>
              <a:rPr sz="2180" spc="1009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10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38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1638" y="874146"/>
            <a:ext cx="2607298" cy="314475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0201">
              <a:spcBef>
                <a:spcPts val="178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67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-3</a:t>
            </a:r>
            <a:r>
              <a:rPr sz="2180" spc="1001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*</a:t>
            </a:r>
            <a:r>
              <a:rPr sz="2180" spc="991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endParaRPr sz="2180">
              <a:latin typeface="Palatino Linotype"/>
              <a:cs typeface="Palatino Linotype"/>
            </a:endParaRPr>
          </a:p>
          <a:p>
            <a:pPr marL="40268">
              <a:spcBef>
                <a:spcPts val="69"/>
              </a:spcBef>
            </a:pPr>
            <a:r>
              <a:rPr sz="2180" spc="248" dirty="0">
                <a:latin typeface="Palatino Linotype"/>
                <a:cs typeface="Palatino Linotype"/>
              </a:rPr>
              <a:t>-12</a:t>
            </a:r>
            <a:endParaRPr sz="218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07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r>
              <a:rPr sz="2180" spc="971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r>
              <a:rPr sz="2180" spc="971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endParaRPr sz="2180">
              <a:latin typeface="Palatino Linotype"/>
              <a:cs typeface="Palatino Linotype"/>
            </a:endParaRPr>
          </a:p>
          <a:p>
            <a:pPr marL="33976">
              <a:spcBef>
                <a:spcPts val="69"/>
              </a:spcBef>
            </a:pPr>
            <a:r>
              <a:rPr sz="2180" spc="277" dirty="0">
                <a:latin typeface="Palatino Linotype"/>
                <a:cs typeface="Palatino Linotype"/>
              </a:rPr>
              <a:t>-7</a:t>
            </a:r>
            <a:endParaRPr sz="218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357" dirty="0">
                <a:latin typeface="Palatino Linotype"/>
                <a:cs typeface="Palatino Linotype"/>
              </a:rPr>
              <a:t>**</a:t>
            </a:r>
            <a:r>
              <a:rPr sz="2180" spc="10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119" dirty="0">
                <a:latin typeface="Palatino Linotype"/>
                <a:cs typeface="Palatino Linotype"/>
              </a:rPr>
              <a:t>19</a:t>
            </a:r>
            <a:endParaRPr sz="218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68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6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11</a:t>
            </a:r>
            <a:endParaRPr sz="218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68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38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 </a:t>
            </a:r>
            <a:r>
              <a:rPr sz="2180" spc="525" dirty="0"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&lt;= 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17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66284" y="3602070"/>
            <a:ext cx="399022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5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317" dirty="0">
                <a:solidFill>
                  <a:srgbClr val="FF0000"/>
                </a:solidFill>
                <a:latin typeface="Palatino Linotype"/>
                <a:cs typeface="Palatino Linotype"/>
              </a:rPr>
              <a:t>notice  </a:t>
            </a:r>
            <a:r>
              <a:rPr sz="2180" spc="357" dirty="0">
                <a:solidFill>
                  <a:srgbClr val="FF0000"/>
                </a:solidFill>
                <a:latin typeface="Palatino Linotype"/>
                <a:cs typeface="Palatino Linotype"/>
              </a:rPr>
              <a:t>special</a:t>
            </a:r>
            <a:r>
              <a:rPr sz="2180" spc="117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26" dirty="0">
                <a:solidFill>
                  <a:srgbClr val="FF0000"/>
                </a:solidFill>
                <a:latin typeface="Palatino Linotype"/>
                <a:cs typeface="Palatino Linotype"/>
              </a:rPr>
              <a:t>syntax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2312" y="3999057"/>
            <a:ext cx="7876004" cy="1715129"/>
            <a:chOff x="316966" y="2018042"/>
            <a:chExt cx="3974465" cy="865505"/>
          </a:xfrm>
        </p:grpSpPr>
        <p:sp>
          <p:nvSpPr>
            <p:cNvPr id="32" name="object 32"/>
            <p:cNvSpPr/>
            <p:nvPr/>
          </p:nvSpPr>
          <p:spPr>
            <a:xfrm>
              <a:off x="319506" y="20205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20205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506" y="21926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485" y="21926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506" y="23647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3647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506" y="25368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5368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506" y="27088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8485" y="27088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39250" y="4966045"/>
            <a:ext cx="348185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3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377" dirty="0">
                <a:solidFill>
                  <a:srgbClr val="FF0000"/>
                </a:solidFill>
                <a:latin typeface="Palatino Linotype"/>
                <a:cs typeface="Palatino Linotype"/>
              </a:rPr>
              <a:t>this</a:t>
            </a:r>
            <a:r>
              <a:rPr sz="2180" spc="114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87" dirty="0">
                <a:solidFill>
                  <a:srgbClr val="FF0000"/>
                </a:solidFill>
                <a:latin typeface="Palatino Linotype"/>
                <a:cs typeface="Palatino Linotype"/>
              </a:rPr>
              <a:t>surprised </a:t>
            </a:r>
            <a:r>
              <a:rPr sz="2180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69" dirty="0">
                <a:solidFill>
                  <a:srgbClr val="FF0000"/>
                </a:solidFill>
                <a:latin typeface="Palatino Linotype"/>
                <a:cs typeface="Palatino Linotype"/>
              </a:rPr>
              <a:t>me!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1638" y="3943057"/>
            <a:ext cx="3304423" cy="175155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8941">
              <a:spcBef>
                <a:spcPts val="178"/>
              </a:spcBef>
            </a:pP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 dirty="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 </a:t>
            </a:r>
            <a:r>
              <a:rPr sz="2180" spc="47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endParaRPr sz="2180" dirty="0">
              <a:latin typeface="Palatino Linotype"/>
              <a:cs typeface="Palatino Linotype"/>
            </a:endParaRPr>
          </a:p>
          <a:p>
            <a:pPr marL="28941">
              <a:spcBef>
                <a:spcPts val="69"/>
              </a:spcBef>
            </a:pP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 dirty="0">
              <a:latin typeface="Palatino Linotype"/>
              <a:cs typeface="Palatino Linotype"/>
            </a:endParaRPr>
          </a:p>
          <a:p>
            <a:pPr marL="30201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76" dirty="0">
                <a:latin typeface="Palatino Linotype"/>
                <a:cs typeface="Palatino Linotype"/>
              </a:rPr>
              <a:t> </a:t>
            </a:r>
            <a:r>
              <a:rPr sz="2180" spc="297" dirty="0">
                <a:latin typeface="Palatino Linotype"/>
                <a:cs typeface="Palatino Linotype"/>
              </a:rPr>
              <a:t>(5</a:t>
            </a:r>
            <a:r>
              <a:rPr sz="2180" spc="110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297" dirty="0">
                <a:latin typeface="Palatino Linotype"/>
                <a:cs typeface="Palatino Linotype"/>
              </a:rPr>
              <a:t>2)</a:t>
            </a:r>
            <a:r>
              <a:rPr sz="2180" spc="106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 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endParaRPr sz="2180" dirty="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119" dirty="0">
                <a:latin typeface="Palatino Linotype"/>
                <a:cs typeface="Palatino Linotype"/>
              </a:rPr>
              <a:t>11</a:t>
            </a:r>
            <a:endParaRPr sz="2180" dirty="0">
              <a:latin typeface="Palatino Linotype"/>
              <a:cs typeface="Palatino Linotype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2337" y="5709050"/>
            <a:ext cx="7876004" cy="85568"/>
            <a:chOff x="316979" y="2880956"/>
            <a:chExt cx="3974465" cy="43180"/>
          </a:xfrm>
        </p:grpSpPr>
        <p:sp>
          <p:nvSpPr>
            <p:cNvPr id="45" name="object 45"/>
            <p:cNvSpPr/>
            <p:nvPr/>
          </p:nvSpPr>
          <p:spPr>
            <a:xfrm>
              <a:off x="319506" y="288095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6" name="object 46"/>
            <p:cNvSpPr/>
            <p:nvPr/>
          </p:nvSpPr>
          <p:spPr>
            <a:xfrm>
              <a:off x="316979" y="292144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994" y="292144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7997" y="292144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9" name="object 49"/>
            <p:cNvSpPr/>
            <p:nvPr/>
          </p:nvSpPr>
          <p:spPr>
            <a:xfrm>
              <a:off x="4288485" y="288095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92410" y="6079105"/>
            <a:ext cx="753750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dirty="0">
                <a:latin typeface="Tahoma"/>
                <a:cs typeface="Tahoma"/>
              </a:rPr>
              <a:t>Most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time,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precedence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follows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what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would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expect.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170002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Precedence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016239"/>
            <a:ext cx="587900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79" dirty="0">
                <a:latin typeface="Tahoma"/>
                <a:cs typeface="Tahoma"/>
              </a:rPr>
              <a:t>Operators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same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line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equal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precedence.</a:t>
            </a:r>
            <a:endParaRPr sz="218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55465" y="1690264"/>
            <a:ext cx="5229697" cy="356113"/>
            <a:chOff x="984669" y="852957"/>
            <a:chExt cx="2639060" cy="179705"/>
          </a:xfrm>
        </p:grpSpPr>
        <p:sp>
          <p:nvSpPr>
            <p:cNvPr id="6" name="object 6"/>
            <p:cNvSpPr/>
            <p:nvPr/>
          </p:nvSpPr>
          <p:spPr>
            <a:xfrm>
              <a:off x="1941664" y="85549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987209" y="1030097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5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85754" y="1612694"/>
            <a:ext cx="1073371" cy="728249"/>
          </a:xfrm>
          <a:prstGeom prst="rect">
            <a:avLst/>
          </a:prstGeom>
        </p:spPr>
        <p:txBody>
          <a:bodyPr vert="horz" wrap="square" lIns="0" tIns="44042" rIns="0" bIns="0" rtlCol="0">
            <a:spAutoFit/>
          </a:bodyPr>
          <a:lstStyle/>
          <a:p>
            <a:pPr marL="25168">
              <a:spcBef>
                <a:spcPts val="347"/>
              </a:spcBef>
            </a:pPr>
            <a:r>
              <a:rPr sz="2180" spc="-30" dirty="0">
                <a:latin typeface="Tahoma"/>
                <a:cs typeface="Tahoma"/>
              </a:rPr>
              <a:t>O</a:t>
            </a:r>
            <a:r>
              <a:rPr sz="2180" spc="40" dirty="0">
                <a:latin typeface="Tahoma"/>
                <a:cs typeface="Tahoma"/>
              </a:rPr>
              <a:t>p</a:t>
            </a:r>
            <a:r>
              <a:rPr sz="2180" spc="-79" dirty="0">
                <a:latin typeface="Tahoma"/>
                <a:cs typeface="Tahoma"/>
              </a:rPr>
              <a:t>erat</a:t>
            </a:r>
            <a:r>
              <a:rPr sz="2180" spc="-159" dirty="0">
                <a:latin typeface="Tahoma"/>
                <a:cs typeface="Tahoma"/>
              </a:rPr>
              <a:t>o</a:t>
            </a:r>
            <a:r>
              <a:rPr sz="2180" spc="-50" dirty="0">
                <a:latin typeface="Tahoma"/>
                <a:cs typeface="Tahoma"/>
              </a:rPr>
              <a:t>r</a:t>
            </a:r>
            <a:endParaRPr sz="2180">
              <a:latin typeface="Tahoma"/>
              <a:cs typeface="Tahoma"/>
            </a:endParaRPr>
          </a:p>
          <a:p>
            <a:pPr marL="25168">
              <a:spcBef>
                <a:spcPts val="149"/>
              </a:spcBef>
            </a:pPr>
            <a:r>
              <a:rPr sz="2180" spc="317" dirty="0">
                <a:latin typeface="Palatino Linotype"/>
                <a:cs typeface="Palatino Linotype"/>
              </a:rPr>
              <a:t>+,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46888" y="2046328"/>
            <a:ext cx="10067" cy="1023037"/>
            <a:chOff x="1939137" y="1032637"/>
            <a:chExt cx="5080" cy="516255"/>
          </a:xfrm>
        </p:grpSpPr>
        <p:sp>
          <p:nvSpPr>
            <p:cNvPr id="10" name="object 10"/>
            <p:cNvSpPr/>
            <p:nvPr/>
          </p:nvSpPr>
          <p:spPr>
            <a:xfrm>
              <a:off x="1941664" y="10326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1664" y="12047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1664" y="13767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2186" y="1612694"/>
            <a:ext cx="2173168" cy="728249"/>
          </a:xfrm>
          <a:prstGeom prst="rect">
            <a:avLst/>
          </a:prstGeom>
        </p:spPr>
        <p:txBody>
          <a:bodyPr vert="horz" wrap="square" lIns="0" tIns="44042" rIns="0" bIns="0" rtlCol="0">
            <a:spAutoFit/>
          </a:bodyPr>
          <a:lstStyle/>
          <a:p>
            <a:pPr marL="25168">
              <a:spcBef>
                <a:spcPts val="347"/>
              </a:spcBef>
            </a:pPr>
            <a:r>
              <a:rPr sz="2180" spc="-59" dirty="0">
                <a:latin typeface="Tahoma"/>
                <a:cs typeface="Tahoma"/>
              </a:rPr>
              <a:t>Meaning</a:t>
            </a:r>
            <a:endParaRPr sz="2180">
              <a:latin typeface="Tahoma"/>
              <a:cs typeface="Tahoma"/>
            </a:endParaRPr>
          </a:p>
          <a:p>
            <a:pPr marL="25168">
              <a:spcBef>
                <a:spcPts val="149"/>
              </a:spcBef>
            </a:pPr>
            <a:r>
              <a:rPr sz="2180" spc="-50" dirty="0">
                <a:latin typeface="Tahoma"/>
                <a:cs typeface="Tahoma"/>
              </a:rPr>
              <a:t>Binary</a:t>
            </a:r>
            <a:r>
              <a:rPr sz="2180" spc="-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plus,</a:t>
            </a:r>
            <a:r>
              <a:rPr sz="2180" spc="-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minus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5753" y="2326281"/>
            <a:ext cx="163585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436" dirty="0">
                <a:latin typeface="Palatino Linotype"/>
                <a:cs typeface="Palatino Linotype"/>
              </a:rPr>
              <a:t>*,</a:t>
            </a:r>
            <a:r>
              <a:rPr sz="2180" spc="525" dirty="0">
                <a:latin typeface="Palatino Linotype"/>
                <a:cs typeface="Palatino Linotype"/>
              </a:rPr>
              <a:t> </a:t>
            </a:r>
            <a:r>
              <a:rPr sz="2180" spc="503" dirty="0">
                <a:latin typeface="Palatino Linotype"/>
                <a:cs typeface="Palatino Linotype"/>
              </a:rPr>
              <a:t>/,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486" dirty="0">
                <a:latin typeface="Palatino Linotype"/>
                <a:cs typeface="Palatino Linotype"/>
              </a:rPr>
              <a:t>//,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-704" dirty="0">
                <a:latin typeface="Palatino Linotype"/>
                <a:cs typeface="Palatino Linotype"/>
              </a:rPr>
              <a:t>%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2185" y="2326281"/>
            <a:ext cx="3070371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20" dirty="0">
                <a:latin typeface="Tahoma"/>
                <a:cs typeface="Tahoma"/>
              </a:rPr>
              <a:t>Multiplication,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division, </a:t>
            </a:r>
            <a:r>
              <a:rPr sz="2180" spc="-59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-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division,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remainder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411" y="3096287"/>
            <a:ext cx="7750169" cy="2127760"/>
          </a:xfrm>
          <a:prstGeom prst="rect">
            <a:avLst/>
          </a:prstGeom>
        </p:spPr>
        <p:txBody>
          <a:bodyPr vert="horz" wrap="square" lIns="0" tIns="212659" rIns="0" bIns="0" rtlCol="0">
            <a:spAutoFit/>
          </a:bodyPr>
          <a:lstStyle/>
          <a:p>
            <a:pPr marL="25168">
              <a:spcBef>
                <a:spcPts val="1673"/>
              </a:spcBef>
            </a:pPr>
            <a:r>
              <a:rPr sz="2180" spc="-59" dirty="0">
                <a:latin typeface="Tahoma"/>
                <a:cs typeface="Tahoma"/>
              </a:rPr>
              <a:t>Evaluate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them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left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right.</a:t>
            </a:r>
            <a:endParaRPr sz="2180">
              <a:latin typeface="Tahoma"/>
              <a:cs typeface="Tahoma"/>
            </a:endParaRPr>
          </a:p>
          <a:p>
            <a:pPr marL="25168">
              <a:spcBef>
                <a:spcPts val="1476"/>
              </a:spcBef>
            </a:pPr>
            <a:r>
              <a:rPr sz="2180" spc="50" dirty="0">
                <a:latin typeface="Tahoma"/>
                <a:cs typeface="Tahoma"/>
              </a:rPr>
              <a:t>All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binary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operators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10" dirty="0">
                <a:latin typeface="Arial"/>
                <a:cs typeface="Arial"/>
              </a:rPr>
              <a:t>left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109" dirty="0">
                <a:latin typeface="Arial"/>
                <a:cs typeface="Arial"/>
              </a:rPr>
              <a:t>associative</a:t>
            </a:r>
            <a:r>
              <a:rPr sz="2180" spc="-109" dirty="0">
                <a:latin typeface="Tahoma"/>
                <a:cs typeface="Tahoma"/>
              </a:rPr>
              <a:t>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Example: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z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-684" dirty="0">
                <a:latin typeface="Palatino Linotype"/>
                <a:cs typeface="Palatino Linotype"/>
              </a:rPr>
              <a:t>w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59"/>
              </a:spcBef>
            </a:pPr>
            <a:r>
              <a:rPr sz="2180" spc="-139" dirty="0">
                <a:latin typeface="Tahoma"/>
                <a:cs typeface="Tahoma"/>
              </a:rPr>
              <a:t>means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268" dirty="0">
                <a:latin typeface="Palatino Linotype"/>
                <a:cs typeface="Palatino Linotype"/>
              </a:rPr>
              <a:t>((x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159" dirty="0">
                <a:latin typeface="Palatino Linotype"/>
                <a:cs typeface="Palatino Linotype"/>
              </a:rPr>
              <a:t>y)</a:t>
            </a:r>
            <a:r>
              <a:rPr sz="2180" spc="56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-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z)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+</a:t>
            </a:r>
            <a:r>
              <a:rPr sz="2180" spc="575" dirty="0">
                <a:latin typeface="Palatino Linotype"/>
                <a:cs typeface="Palatino Linotype"/>
              </a:rPr>
              <a:t> </a:t>
            </a:r>
            <a:r>
              <a:rPr sz="2180" spc="-377" dirty="0">
                <a:latin typeface="Palatino Linotype"/>
                <a:cs typeface="Palatino Linotype"/>
              </a:rPr>
              <a:t>w</a:t>
            </a:r>
            <a:r>
              <a:rPr sz="2180" spc="-377" dirty="0">
                <a:latin typeface="Tahoma"/>
                <a:cs typeface="Tahoma"/>
              </a:rPr>
              <a:t>.</a:t>
            </a:r>
            <a:endParaRPr sz="2180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2378">
              <a:latin typeface="Tahoma"/>
              <a:cs typeface="Tahoma"/>
            </a:endParaRPr>
          </a:p>
          <a:p>
            <a:pPr marL="25168"/>
            <a:r>
              <a:rPr sz="2180" spc="-50" dirty="0">
                <a:latin typeface="Tahoma"/>
                <a:cs typeface="Tahoma"/>
              </a:rPr>
              <a:t>Note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assignment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10" dirty="0">
                <a:latin typeface="Arial"/>
                <a:cs typeface="Arial"/>
              </a:rPr>
              <a:t>right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i="1" spc="-109" dirty="0">
                <a:latin typeface="Arial"/>
                <a:cs typeface="Arial"/>
              </a:rPr>
              <a:t>associative</a:t>
            </a:r>
            <a:r>
              <a:rPr sz="2180" spc="-109" dirty="0">
                <a:latin typeface="Tahoma"/>
                <a:cs typeface="Tahoma"/>
              </a:rPr>
              <a:t>.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345" y="5324450"/>
            <a:ext cx="7865937" cy="377408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786487">
              <a:spcBef>
                <a:spcPts val="327"/>
              </a:spcBef>
              <a:tabLst>
                <a:tab pos="3553662" algn="l"/>
              </a:tabLst>
            </a:pP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spc="10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z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	</a:t>
            </a: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4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assign</a:t>
            </a:r>
            <a:r>
              <a:rPr sz="2180" spc="108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solidFill>
                  <a:srgbClr val="FF0000"/>
                </a:solidFill>
                <a:latin typeface="Palatino Linotype"/>
                <a:cs typeface="Palatino Linotype"/>
              </a:rPr>
              <a:t>z </a:t>
            </a:r>
            <a:r>
              <a:rPr sz="2180" spc="49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503" dirty="0">
                <a:solidFill>
                  <a:srgbClr val="FF0000"/>
                </a:solidFill>
                <a:latin typeface="Palatino Linotype"/>
                <a:cs typeface="Palatino Linotype"/>
              </a:rPr>
              <a:t>first</a:t>
            </a:r>
            <a:endParaRPr sz="218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597715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Use</a:t>
            </a:r>
            <a:r>
              <a:rPr spc="50" dirty="0"/>
              <a:t> </a:t>
            </a:r>
            <a:r>
              <a:rPr spc="-129" dirty="0"/>
              <a:t>Parentheses</a:t>
            </a:r>
            <a:r>
              <a:rPr spc="59" dirty="0"/>
              <a:t> </a:t>
            </a:r>
            <a:r>
              <a:rPr spc="-30" dirty="0"/>
              <a:t>to</a:t>
            </a:r>
            <a:r>
              <a:rPr spc="59" dirty="0"/>
              <a:t> </a:t>
            </a:r>
            <a:r>
              <a:rPr spc="-89" dirty="0"/>
              <a:t>Override</a:t>
            </a:r>
            <a:r>
              <a:rPr spc="69" dirty="0"/>
              <a:t> </a:t>
            </a:r>
            <a:r>
              <a:rPr spc="-119" dirty="0"/>
              <a:t>Precedence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1399658"/>
            <a:ext cx="7522406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99" dirty="0">
                <a:latin typeface="Tahoma"/>
                <a:cs typeface="Tahoma"/>
              </a:rPr>
              <a:t>Use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parenthesis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override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precedence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50" dirty="0">
                <a:latin typeface="Tahoma"/>
                <a:cs typeface="Tahoma"/>
              </a:rPr>
              <a:t> </a:t>
            </a:r>
            <a:br>
              <a:rPr lang="en-US" sz="2180" spc="50" dirty="0">
                <a:latin typeface="Tahoma"/>
                <a:cs typeface="Tahoma"/>
              </a:rPr>
            </a:br>
            <a:r>
              <a:rPr sz="2180" spc="-129" dirty="0">
                <a:latin typeface="Tahoma"/>
                <a:cs typeface="Tahoma"/>
              </a:rPr>
              <a:t>make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evaluation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clearer.</a:t>
            </a:r>
            <a:endParaRPr sz="218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7304" y="2210867"/>
            <a:ext cx="7886071" cy="2239861"/>
            <a:chOff x="314439" y="1115669"/>
            <a:chExt cx="3979545" cy="1130300"/>
          </a:xfrm>
        </p:grpSpPr>
        <p:sp>
          <p:nvSpPr>
            <p:cNvPr id="6" name="object 6"/>
            <p:cNvSpPr/>
            <p:nvPr/>
          </p:nvSpPr>
          <p:spPr>
            <a:xfrm>
              <a:off x="319506" y="111820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112073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112073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47997" y="112073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8485" y="111820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06" y="11612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8485" y="11612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06" y="12814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8485" y="12814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506" y="14016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14016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506" y="152182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8485" y="152182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506" y="16420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8485" y="16420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506" y="17622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8485" y="17622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506" y="18824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8485" y="18824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506" y="20026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8485" y="20026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319506" y="21228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8485" y="21228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52895" y="2242122"/>
            <a:ext cx="3197464" cy="2190120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0" dirty="0">
                <a:solidFill>
                  <a:srgbClr val="FF0000"/>
                </a:solidFill>
                <a:latin typeface="Palatino Linotype"/>
                <a:cs typeface="Palatino Linotype"/>
              </a:rPr>
              <a:t>an </a:t>
            </a:r>
            <a:r>
              <a:rPr sz="1585" spc="38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expression</a:t>
            </a:r>
            <a:endParaRPr sz="1585" dirty="0">
              <a:latin typeface="Palatino Linotype"/>
              <a:cs typeface="Palatino Linotype"/>
            </a:endParaRPr>
          </a:p>
          <a:p>
            <a:pPr marR="10067">
              <a:lnSpc>
                <a:spcPct val="197200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2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what </a:t>
            </a:r>
            <a:r>
              <a:rPr sz="1585" spc="41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precedence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will</a:t>
            </a:r>
            <a:r>
              <a:rPr sz="1585" spc="82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30" dirty="0">
                <a:solidFill>
                  <a:srgbClr val="FF0000"/>
                </a:solidFill>
                <a:latin typeface="Palatino Linotype"/>
                <a:cs typeface="Palatino Linotype"/>
              </a:rPr>
              <a:t>do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override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precedence</a:t>
            </a:r>
            <a:endParaRPr sz="1585" dirty="0">
              <a:latin typeface="Palatino Linotype"/>
              <a:cs typeface="Palatino Linotype"/>
            </a:endParaRPr>
          </a:p>
          <a:p>
            <a:pPr marR="140939" indent="-1258">
              <a:lnSpc>
                <a:spcPct val="197200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not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particularly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clear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better</a:t>
            </a:r>
            <a:endParaRPr sz="1585" dirty="0">
              <a:latin typeface="Palatino Linotype"/>
              <a:cs typeface="Palatino Linotyp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32337" y="4444890"/>
            <a:ext cx="7876004" cy="324654"/>
            <a:chOff x="316979" y="2243023"/>
            <a:chExt cx="3974465" cy="163830"/>
          </a:xfrm>
        </p:grpSpPr>
        <p:sp>
          <p:nvSpPr>
            <p:cNvPr id="31" name="object 31"/>
            <p:cNvSpPr/>
            <p:nvPr/>
          </p:nvSpPr>
          <p:spPr>
            <a:xfrm>
              <a:off x="319506" y="224302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485" y="224302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506" y="236321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6979" y="24037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359994" y="240370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7997" y="24037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36321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8249" y="2242122"/>
            <a:ext cx="2686574" cy="246070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7550">
              <a:lnSpc>
                <a:spcPts val="1893"/>
              </a:lnSpc>
              <a:spcBef>
                <a:spcPts val="188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38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10 </a:t>
            </a:r>
            <a:r>
              <a:rPr sz="1585" spc="307" dirty="0">
                <a:latin typeface="Palatino Linotype"/>
                <a:cs typeface="Palatino Linotype"/>
              </a:rPr>
              <a:t> -</a:t>
            </a:r>
            <a:r>
              <a:rPr sz="1585" spc="71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8 </a:t>
            </a:r>
            <a:r>
              <a:rPr sz="1585" spc="31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+ </a:t>
            </a:r>
            <a:r>
              <a:rPr sz="1585" spc="30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endParaRPr sz="1585">
              <a:latin typeface="Palatino Linotype"/>
              <a:cs typeface="Palatino Linotype"/>
            </a:endParaRPr>
          </a:p>
          <a:p>
            <a:pPr>
              <a:lnSpc>
                <a:spcPts val="1871"/>
              </a:lnSpc>
            </a:pPr>
            <a:r>
              <a:rPr sz="1585" spc="40" dirty="0">
                <a:latin typeface="Palatino Linotype"/>
                <a:cs typeface="Palatino Linotype"/>
              </a:rPr>
              <a:t>7</a:t>
            </a:r>
            <a:endParaRPr sz="1585">
              <a:latin typeface="Palatino Linotype"/>
              <a:cs typeface="Palatino Linotype"/>
            </a:endParaRPr>
          </a:p>
          <a:p>
            <a:pPr marL="7550">
              <a:lnSpc>
                <a:spcPts val="1871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4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(10  </a:t>
            </a:r>
            <a:r>
              <a:rPr sz="1585" spc="307" dirty="0">
                <a:latin typeface="Palatino Linotype"/>
                <a:cs typeface="Palatino Linotype"/>
              </a:rPr>
              <a:t>-</a:t>
            </a:r>
            <a:r>
              <a:rPr sz="1585" spc="75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8)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+ </a:t>
            </a:r>
            <a:r>
              <a:rPr sz="1585" spc="31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endParaRPr sz="1585">
              <a:latin typeface="Palatino Linotype"/>
              <a:cs typeface="Palatino Linotype"/>
            </a:endParaRPr>
          </a:p>
          <a:p>
            <a:pPr>
              <a:lnSpc>
                <a:spcPts val="1871"/>
              </a:lnSpc>
            </a:pPr>
            <a:r>
              <a:rPr sz="1585" spc="40" dirty="0">
                <a:latin typeface="Palatino Linotype"/>
                <a:cs typeface="Palatino Linotype"/>
              </a:rPr>
              <a:t>7</a:t>
            </a:r>
            <a:endParaRPr sz="1585">
              <a:latin typeface="Palatino Linotype"/>
              <a:cs typeface="Palatino Linotype"/>
            </a:endParaRPr>
          </a:p>
          <a:p>
            <a:pPr marL="7550">
              <a:lnSpc>
                <a:spcPts val="1871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38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10 </a:t>
            </a:r>
            <a:r>
              <a:rPr sz="1585" spc="307" dirty="0">
                <a:latin typeface="Palatino Linotype"/>
                <a:cs typeface="Palatino Linotype"/>
              </a:rPr>
              <a:t> -</a:t>
            </a:r>
            <a:r>
              <a:rPr sz="1585" spc="74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(8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+ </a:t>
            </a:r>
            <a:r>
              <a:rPr sz="1585" spc="347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5)</a:t>
            </a:r>
            <a:endParaRPr sz="1585">
              <a:latin typeface="Palatino Linotype"/>
              <a:cs typeface="Palatino Linotype"/>
            </a:endParaRPr>
          </a:p>
          <a:p>
            <a:pPr marL="10067">
              <a:lnSpc>
                <a:spcPts val="1871"/>
              </a:lnSpc>
            </a:pPr>
            <a:r>
              <a:rPr sz="1585" spc="218" dirty="0">
                <a:latin typeface="Palatino Linotype"/>
                <a:cs typeface="Palatino Linotype"/>
              </a:rPr>
              <a:t>-3</a:t>
            </a:r>
            <a:endParaRPr sz="1585">
              <a:latin typeface="Palatino Linotype"/>
              <a:cs typeface="Palatino Linotype"/>
            </a:endParaRPr>
          </a:p>
          <a:p>
            <a:pPr marL="7550">
              <a:lnSpc>
                <a:spcPts val="1871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18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 </a:t>
            </a:r>
            <a:r>
              <a:rPr sz="1585" spc="347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-</a:t>
            </a:r>
            <a:r>
              <a:rPr sz="1585" spc="72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 </a:t>
            </a:r>
            <a:r>
              <a:rPr sz="1585" spc="317" dirty="0"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*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4 </a:t>
            </a:r>
            <a:r>
              <a:rPr sz="1585" spc="317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/</a:t>
            </a:r>
            <a:r>
              <a:rPr sz="1585" spc="75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endParaRPr sz="1585">
              <a:latin typeface="Palatino Linotype"/>
              <a:cs typeface="Palatino Linotype"/>
            </a:endParaRPr>
          </a:p>
          <a:p>
            <a:pPr marL="17617">
              <a:lnSpc>
                <a:spcPts val="1871"/>
              </a:lnSpc>
            </a:pPr>
            <a:r>
              <a:rPr sz="1585" spc="287" dirty="0">
                <a:latin typeface="Palatino Linotype"/>
                <a:cs typeface="Palatino Linotype"/>
              </a:rPr>
              <a:t>-1.0</a:t>
            </a:r>
            <a:endParaRPr sz="1585">
              <a:latin typeface="Palatino Linotype"/>
              <a:cs typeface="Palatino Linotype"/>
            </a:endParaRPr>
          </a:p>
          <a:p>
            <a:pPr marL="7550">
              <a:lnSpc>
                <a:spcPts val="1871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18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 </a:t>
            </a:r>
            <a:r>
              <a:rPr sz="1585" spc="347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-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((3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*</a:t>
            </a:r>
            <a:r>
              <a:rPr sz="1585" spc="78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4)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/</a:t>
            </a:r>
            <a:r>
              <a:rPr sz="1585" spc="78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2)</a:t>
            </a:r>
            <a:endParaRPr sz="1585">
              <a:latin typeface="Palatino Linotype"/>
              <a:cs typeface="Palatino Linotype"/>
            </a:endParaRPr>
          </a:p>
          <a:p>
            <a:pPr marL="17617">
              <a:lnSpc>
                <a:spcPts val="1893"/>
              </a:lnSpc>
            </a:pPr>
            <a:r>
              <a:rPr sz="1585" spc="287" dirty="0">
                <a:latin typeface="Palatino Linotype"/>
                <a:cs typeface="Palatino Linotype"/>
              </a:rPr>
              <a:t>-1.0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2410" y="5053123"/>
            <a:ext cx="668560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180" spc="-79" dirty="0">
                <a:latin typeface="Tahoma"/>
                <a:cs typeface="Tahoma"/>
              </a:rPr>
              <a:t>Work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make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your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code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easy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read</a:t>
            </a:r>
            <a:r>
              <a:rPr sz="2180" spc="-79" dirty="0">
                <a:latin typeface="Tahoma"/>
                <a:cs typeface="Tahoma"/>
              </a:rPr>
              <a:t>!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30907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Using Booleans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4" y="1052634"/>
            <a:ext cx="7886071" cy="1459684"/>
            <a:chOff x="314439" y="531190"/>
            <a:chExt cx="3979545" cy="736600"/>
          </a:xfrm>
        </p:grpSpPr>
        <p:sp>
          <p:nvSpPr>
            <p:cNvPr id="5" name="object 5"/>
            <p:cNvSpPr/>
            <p:nvPr/>
          </p:nvSpPr>
          <p:spPr>
            <a:xfrm>
              <a:off x="319506" y="53373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5362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53625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5362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53373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57674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57674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7488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7488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9208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9208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10929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10929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5488" y="1081875"/>
            <a:ext cx="6067757" cy="13977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6426">
              <a:spcBef>
                <a:spcPts val="178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27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solidFill>
                  <a:srgbClr val="0000FF"/>
                </a:solidFill>
                <a:latin typeface="Palatino Linotype"/>
                <a:cs typeface="Palatino Linotype"/>
              </a:rPr>
              <a:t>import 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20" dirty="0">
                <a:latin typeface="Palatino Linotype"/>
                <a:cs typeface="Palatino Linotype"/>
              </a:rPr>
              <a:t>math</a:t>
            </a:r>
            <a:endParaRPr sz="2180">
              <a:latin typeface="Palatino Linotype"/>
              <a:cs typeface="Palatino Linotype"/>
            </a:endParaRPr>
          </a:p>
          <a:p>
            <a:pPr marL="26426">
              <a:spcBef>
                <a:spcPts val="69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69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b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20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30</a:t>
            </a:r>
            <a:r>
              <a:rPr sz="2180" spc="763" dirty="0">
                <a:latin typeface="Palatino Linotype"/>
                <a:cs typeface="Palatino Linotype"/>
              </a:rPr>
              <a:t>.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59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20" dirty="0">
                <a:latin typeface="Palatino Linotype"/>
                <a:cs typeface="Palatino Linotype"/>
              </a:rPr>
              <a:t> </a:t>
            </a:r>
            <a:r>
              <a:rPr sz="2180" spc="-614" dirty="0">
                <a:latin typeface="Palatino Linotype"/>
                <a:cs typeface="Palatino Linotype"/>
              </a:rPr>
              <a:t>m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595" dirty="0">
                <a:latin typeface="Palatino Linotype"/>
                <a:cs typeface="Palatino Linotype"/>
              </a:rPr>
              <a:t>t</a:t>
            </a:r>
            <a:r>
              <a:rPr sz="2180" spc="-139" dirty="0">
                <a:latin typeface="Palatino Linotype"/>
                <a:cs typeface="Palatino Linotype"/>
              </a:rPr>
              <a:t>h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58" dirty="0">
                <a:latin typeface="Palatino Linotype"/>
                <a:cs typeface="Palatino Linotype"/>
              </a:rPr>
              <a:t> </a:t>
            </a:r>
            <a:r>
              <a:rPr sz="2180" spc="386" dirty="0">
                <a:latin typeface="Palatino Linotype"/>
                <a:cs typeface="Palatino Linotype"/>
              </a:rPr>
              <a:t>s</a:t>
            </a:r>
            <a:r>
              <a:rPr sz="2180" spc="89" dirty="0">
                <a:latin typeface="Palatino Linotype"/>
                <a:cs typeface="Palatino Linotype"/>
              </a:rPr>
              <a:t>q</a:t>
            </a:r>
            <a:r>
              <a:rPr sz="2180" spc="446" dirty="0">
                <a:latin typeface="Palatino Linotype"/>
                <a:cs typeface="Palatino Linotype"/>
              </a:rPr>
              <a:t>r</a:t>
            </a:r>
            <a:r>
              <a:rPr sz="2180" spc="704" dirty="0">
                <a:latin typeface="Palatino Linotype"/>
                <a:cs typeface="Palatino Linotype"/>
              </a:rPr>
              <a:t>t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20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102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20" dirty="0">
                <a:latin typeface="Palatino Linotype"/>
                <a:cs typeface="Palatino Linotype"/>
              </a:rPr>
              <a:t> </a:t>
            </a:r>
            <a:r>
              <a:rPr sz="2180" spc="624" dirty="0">
                <a:latin typeface="Palatino Linotype"/>
                <a:cs typeface="Palatino Linotype"/>
              </a:rPr>
              <a:t>)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>
              <a:latin typeface="Palatino Linotype"/>
              <a:cs typeface="Palatino Linotype"/>
            </a:endParaRPr>
          </a:p>
          <a:p>
            <a:pPr marL="25168" marR="3641748" indent="1258">
              <a:lnSpc>
                <a:spcPct val="102600"/>
              </a:lnSpc>
            </a:pPr>
            <a:r>
              <a:rPr sz="2180" spc="168" dirty="0">
                <a:latin typeface="Palatino Linotype"/>
                <a:cs typeface="Palatino Linotype"/>
              </a:rPr>
              <a:t>&gt;&gt;&gt;</a:t>
            </a:r>
            <a:r>
              <a:rPr sz="2180" spc="178" dirty="0">
                <a:latin typeface="Palatino Linotype"/>
                <a:cs typeface="Palatino Linotype"/>
              </a:rPr>
              <a:t> </a:t>
            </a:r>
            <a:r>
              <a:rPr sz="2180" spc="386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2180" spc="386" dirty="0">
                <a:latin typeface="Palatino Linotype"/>
                <a:cs typeface="Palatino Linotype"/>
              </a:rPr>
              <a:t>(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b</a:t>
            </a:r>
            <a:r>
              <a:rPr sz="2180" spc="-69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312" y="2501823"/>
            <a:ext cx="7876004" cy="1374117"/>
            <a:chOff x="316966" y="1262494"/>
            <a:chExt cx="3974465" cy="693420"/>
          </a:xfrm>
        </p:grpSpPr>
        <p:sp>
          <p:nvSpPr>
            <p:cNvPr id="20" name="object 20"/>
            <p:cNvSpPr/>
            <p:nvPr/>
          </p:nvSpPr>
          <p:spPr>
            <a:xfrm>
              <a:off x="319506" y="12650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2650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43711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43711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16091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16091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17812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17812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93317" y="2445850"/>
            <a:ext cx="3469267" cy="706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38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58" dirty="0">
                <a:solidFill>
                  <a:srgbClr val="FF0000"/>
                </a:solidFill>
                <a:latin typeface="Palatino Linotype"/>
                <a:cs typeface="Palatino Linotype"/>
              </a:rPr>
              <a:t>statement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2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08" dirty="0">
                <a:solidFill>
                  <a:srgbClr val="FF0000"/>
                </a:solidFill>
                <a:latin typeface="Palatino Linotype"/>
                <a:cs typeface="Palatino Linotype"/>
              </a:rPr>
              <a:t>boolean </a:t>
            </a:r>
            <a:r>
              <a:rPr sz="2180" spc="40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expression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444" y="2445850"/>
            <a:ext cx="1915205" cy="140324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38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39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38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&lt; 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48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&gt;= </a:t>
            </a:r>
            <a:r>
              <a:rPr sz="2180" spc="446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-2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3317" y="3468812"/>
            <a:ext cx="346926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2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08" dirty="0">
                <a:solidFill>
                  <a:srgbClr val="FF0000"/>
                </a:solidFill>
                <a:latin typeface="Palatino Linotype"/>
                <a:cs typeface="Palatino Linotype"/>
              </a:rPr>
              <a:t>boolean </a:t>
            </a:r>
            <a:r>
              <a:rPr sz="2180" spc="40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expression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2337" y="3870832"/>
            <a:ext cx="7876004" cy="1790630"/>
            <a:chOff x="316979" y="1953336"/>
            <a:chExt cx="3974465" cy="903605"/>
          </a:xfrm>
        </p:grpSpPr>
        <p:sp>
          <p:nvSpPr>
            <p:cNvPr id="32" name="object 32"/>
            <p:cNvSpPr/>
            <p:nvPr/>
          </p:nvSpPr>
          <p:spPr>
            <a:xfrm>
              <a:off x="319506" y="19533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19533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506" y="21254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485" y="21254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506" y="2297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297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506" y="24695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4695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506" y="26416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8485" y="26416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506" y="281371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3" name="object 43"/>
            <p:cNvSpPr/>
            <p:nvPr/>
          </p:nvSpPr>
          <p:spPr>
            <a:xfrm>
              <a:off x="316979" y="28541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4" name="object 44"/>
            <p:cNvSpPr/>
            <p:nvPr/>
          </p:nvSpPr>
          <p:spPr>
            <a:xfrm>
              <a:off x="359994" y="285419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47997" y="28541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8485" y="281371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92411" y="3809798"/>
            <a:ext cx="7115961" cy="235081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7818">
              <a:spcBef>
                <a:spcPts val="178"/>
              </a:spcBef>
            </a:pP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97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b</a:t>
            </a:r>
            <a:r>
              <a:rPr sz="2180" spc="10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4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1030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515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== </a:t>
            </a:r>
            <a:r>
              <a:rPr sz="2180" spc="404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 </a:t>
            </a:r>
            <a:r>
              <a:rPr sz="2180" spc="44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r>
              <a:rPr sz="2180" spc="1030" dirty="0">
                <a:latin typeface="Palatino Linotype"/>
                <a:cs typeface="Palatino Linotype"/>
              </a:rPr>
              <a:t> </a:t>
            </a: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8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58" dirty="0">
                <a:solidFill>
                  <a:srgbClr val="FF0000"/>
                </a:solidFill>
                <a:latin typeface="Palatino Linotype"/>
                <a:cs typeface="Palatino Linotype"/>
              </a:rPr>
              <a:t>statement </a:t>
            </a:r>
            <a:r>
              <a:rPr sz="2180" spc="40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87" dirty="0">
                <a:solidFill>
                  <a:srgbClr val="FF0000"/>
                </a:solidFill>
                <a:latin typeface="Palatino Linotype"/>
                <a:cs typeface="Palatino Linotype"/>
              </a:rPr>
              <a:t>containing</a:t>
            </a:r>
            <a:endParaRPr sz="2180">
              <a:latin typeface="Palatino Linotype"/>
              <a:cs typeface="Palatino Linotype"/>
            </a:endParaRPr>
          </a:p>
          <a:p>
            <a:pPr marL="3325897">
              <a:spcBef>
                <a:spcPts val="69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43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08" dirty="0">
                <a:solidFill>
                  <a:srgbClr val="FF0000"/>
                </a:solidFill>
                <a:latin typeface="Palatino Linotype"/>
                <a:cs typeface="Palatino Linotype"/>
              </a:rPr>
              <a:t>boolean </a:t>
            </a:r>
            <a:r>
              <a:rPr sz="2180" spc="41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FF0000"/>
                </a:solidFill>
                <a:latin typeface="Palatino Linotype"/>
                <a:cs typeface="Palatino Linotype"/>
              </a:rPr>
              <a:t>expression</a:t>
            </a:r>
            <a:endParaRPr sz="2180">
              <a:latin typeface="Palatino Linotype"/>
              <a:cs typeface="Palatino Linotype"/>
            </a:endParaRPr>
          </a:p>
          <a:p>
            <a:pPr marL="49077" marR="4840986">
              <a:lnSpc>
                <a:spcPct val="102600"/>
              </a:lnSpc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54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416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3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139" dirty="0">
                <a:latin typeface="Palatino Linotype"/>
                <a:cs typeface="Palatino Linotype"/>
              </a:rPr>
              <a:t>b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2061"/>
              </a:spcBef>
            </a:pPr>
            <a:r>
              <a:rPr sz="2180" spc="-69" dirty="0">
                <a:latin typeface="Tahoma"/>
                <a:cs typeface="Tahoma"/>
              </a:rPr>
              <a:t>Booleans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implemented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79" dirty="0">
                <a:latin typeface="Palatino Linotype"/>
                <a:cs typeface="Palatino Linotype"/>
              </a:rPr>
              <a:t>bool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89" dirty="0">
                <a:latin typeface="Tahoma"/>
                <a:cs typeface="Tahoma"/>
              </a:rPr>
              <a:t>class.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137411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40" dirty="0"/>
              <a:t>B</a:t>
            </a:r>
            <a:r>
              <a:rPr spc="109" dirty="0"/>
              <a:t>o</a:t>
            </a:r>
            <a:r>
              <a:rPr spc="-139" dirty="0"/>
              <a:t>oleans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839341"/>
            <a:ext cx="7685991" cy="105060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99" dirty="0">
                <a:latin typeface="Tahoma"/>
                <a:cs typeface="Tahoma"/>
              </a:rPr>
              <a:t>Internally,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59" dirty="0">
                <a:latin typeface="Tahoma"/>
                <a:cs typeface="Tahoma"/>
              </a:rPr>
              <a:t>uses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0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represent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False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-109" dirty="0">
                <a:latin typeface="Tahoma"/>
                <a:cs typeface="Tahoma"/>
              </a:rPr>
              <a:t>anything not 0</a:t>
            </a:r>
            <a:r>
              <a:rPr sz="2180" spc="59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represent </a:t>
            </a:r>
            <a:r>
              <a:rPr sz="2180" spc="-119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You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convert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from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int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using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258" dirty="0">
                <a:latin typeface="Palatino Linotype"/>
                <a:cs typeface="Palatino Linotype"/>
              </a:rPr>
              <a:t>int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69" dirty="0">
                <a:latin typeface="Tahoma"/>
                <a:cs typeface="Tahoma"/>
              </a:rPr>
              <a:t>function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from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258" dirty="0">
                <a:latin typeface="Palatino Linotype"/>
                <a:cs typeface="Palatino Linotype"/>
              </a:rPr>
              <a:t>int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20" dirty="0">
                <a:latin typeface="Palatino Linotype"/>
                <a:cs typeface="Palatino Linotype"/>
              </a:rPr>
              <a:t>Boolean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Tahoma"/>
                <a:cs typeface="Tahoma"/>
              </a:rPr>
              <a:t>using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79" dirty="0">
                <a:latin typeface="Palatino Linotype"/>
                <a:cs typeface="Palatino Linotype"/>
              </a:rPr>
              <a:t>bool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69" dirty="0">
                <a:latin typeface="Tahoma"/>
                <a:cs typeface="Tahoma"/>
              </a:rPr>
              <a:t>function.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22515"/>
            <a:ext cx="3657600" cy="41276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51418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Boolean</a:t>
            </a:r>
            <a:r>
              <a:rPr spc="-10" dirty="0"/>
              <a:t> </a:t>
            </a:r>
            <a:r>
              <a:rPr spc="-59" dirty="0"/>
              <a:t>Context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666519"/>
            <a:ext cx="7667116" cy="105060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168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b="1" spc="-89" dirty="0">
                <a:latin typeface="Arial"/>
                <a:cs typeface="Arial"/>
              </a:rPr>
              <a:t>Boolean</a:t>
            </a:r>
            <a:r>
              <a:rPr sz="2180" b="1" spc="188" dirty="0">
                <a:latin typeface="Arial"/>
                <a:cs typeface="Arial"/>
              </a:rPr>
              <a:t> </a:t>
            </a:r>
            <a:r>
              <a:rPr sz="2180" b="1" spc="-59" dirty="0">
                <a:latin typeface="Arial"/>
                <a:cs typeface="Arial"/>
              </a:rPr>
              <a:t>context</a:t>
            </a:r>
            <a:r>
              <a:rPr sz="2180" spc="-59" dirty="0">
                <a:latin typeface="Tahoma"/>
                <a:cs typeface="Tahoma"/>
              </a:rPr>
              <a:t>—one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expects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value—False,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0,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""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69" dirty="0">
                <a:latin typeface="Tahoma"/>
                <a:cs typeface="Tahoma"/>
              </a:rPr>
              <a:t>(the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empty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string),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98" dirty="0">
                <a:latin typeface="Palatino Linotype"/>
                <a:cs typeface="Palatino Linotype"/>
              </a:rPr>
              <a:t>None</a:t>
            </a:r>
            <a:r>
              <a:rPr sz="2180" spc="-168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Tahoma"/>
                <a:cs typeface="Tahoma"/>
              </a:rPr>
              <a:t>all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lang="en-US" sz="2180" spc="-79" dirty="0">
                <a:latin typeface="Tahoma"/>
                <a:cs typeface="Tahoma"/>
              </a:rPr>
              <a:t>is considered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False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</a:t>
            </a:r>
            <a:r>
              <a:rPr sz="2180" spc="40" dirty="0">
                <a:latin typeface="Tahoma"/>
                <a:cs typeface="Tahoma"/>
              </a:rPr>
              <a:t> </a:t>
            </a:r>
            <a:br>
              <a:rPr lang="en-US" sz="2180" spc="40" dirty="0">
                <a:latin typeface="Tahoma"/>
                <a:cs typeface="Tahoma"/>
              </a:rPr>
            </a:br>
            <a:r>
              <a:rPr sz="2180" i="1" spc="-139" dirty="0">
                <a:latin typeface="Arial"/>
                <a:cs typeface="Arial"/>
              </a:rPr>
              <a:t>any </a:t>
            </a:r>
            <a:r>
              <a:rPr sz="2180" i="1" spc="-129" dirty="0">
                <a:latin typeface="Arial"/>
                <a:cs typeface="Arial"/>
              </a:rPr>
              <a:t> </a:t>
            </a:r>
            <a:r>
              <a:rPr sz="2180" i="1" spc="-59" dirty="0">
                <a:latin typeface="Arial"/>
                <a:cs typeface="Arial"/>
              </a:rPr>
              <a:t>other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i="1" spc="-119" dirty="0">
                <a:latin typeface="Arial"/>
                <a:cs typeface="Arial"/>
              </a:rPr>
              <a:t>value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lang="en-US" sz="2180" spc="-89" dirty="0">
                <a:latin typeface="Tahoma"/>
                <a:cs typeface="Tahoma"/>
              </a:rPr>
              <a:t>is considered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True.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954" y="1710200"/>
            <a:ext cx="7865937" cy="4179556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32717" rIns="0" bIns="0" rtlCol="0">
            <a:spAutoFit/>
          </a:bodyPr>
          <a:lstStyle/>
          <a:p>
            <a:pPr marL="103185" marR="5189557" indent="1258">
              <a:lnSpc>
                <a:spcPct val="102600"/>
              </a:lnSpc>
              <a:spcBef>
                <a:spcPts val="258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 </a:t>
            </a:r>
            <a:r>
              <a:rPr sz="2180" spc="99" dirty="0">
                <a:solidFill>
                  <a:srgbClr val="0000FF"/>
                </a:solidFill>
                <a:latin typeface="Palatino Linotype"/>
                <a:cs typeface="Palatino Linotype"/>
              </a:rPr>
              <a:t>b</a:t>
            </a:r>
            <a:r>
              <a:rPr sz="2180" spc="119" dirty="0">
                <a:solidFill>
                  <a:srgbClr val="0000FF"/>
                </a:solidFill>
                <a:latin typeface="Palatino Linotype"/>
                <a:cs typeface="Palatino Linotype"/>
              </a:rPr>
              <a:t>oo</a:t>
            </a:r>
            <a:r>
              <a:rPr sz="2180" spc="783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2180" spc="624" dirty="0">
                <a:latin typeface="Palatino Linotype"/>
                <a:cs typeface="Palatino Linotype"/>
              </a:rPr>
              <a:t>(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x</a:t>
            </a:r>
            <a:r>
              <a:rPr sz="2180" spc="89" dirty="0">
                <a:latin typeface="Palatino Linotype"/>
                <a:cs typeface="Palatino Linotype"/>
              </a:rPr>
              <a:t>y</a:t>
            </a:r>
            <a:r>
              <a:rPr sz="2180" spc="40" dirty="0">
                <a:latin typeface="Palatino Linotype"/>
                <a:cs typeface="Palatino Linotype"/>
              </a:rPr>
              <a:t>z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535" dirty="0">
                <a:latin typeface="Palatino Linotype"/>
                <a:cs typeface="Palatino Linotype"/>
              </a:rPr>
              <a:t>"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129" dirty="0">
                <a:latin typeface="Palatino Linotype"/>
                <a:cs typeface="Palatino Linotype"/>
              </a:rPr>
              <a:t>True</a:t>
            </a:r>
            <a:endParaRPr sz="2180" dirty="0">
              <a:latin typeface="Palatino Linotype"/>
              <a:cs typeface="Palatino Linotype"/>
            </a:endParaRPr>
          </a:p>
          <a:p>
            <a:pPr marL="103185" marR="5544420">
              <a:lnSpc>
                <a:spcPct val="102699"/>
              </a:lnSpc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 </a:t>
            </a:r>
            <a:r>
              <a:rPr sz="2180" spc="99" dirty="0">
                <a:solidFill>
                  <a:srgbClr val="0000FF"/>
                </a:solidFill>
                <a:latin typeface="Palatino Linotype"/>
                <a:cs typeface="Palatino Linotype"/>
              </a:rPr>
              <a:t>b</a:t>
            </a:r>
            <a:r>
              <a:rPr sz="2180" spc="119" dirty="0">
                <a:solidFill>
                  <a:srgbClr val="0000FF"/>
                </a:solidFill>
                <a:latin typeface="Palatino Linotype"/>
                <a:cs typeface="Palatino Linotype"/>
              </a:rPr>
              <a:t>oo</a:t>
            </a:r>
            <a:r>
              <a:rPr sz="2180" spc="495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2180" spc="-17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(</a:t>
            </a:r>
            <a:r>
              <a:rPr sz="2180" spc="226" dirty="0">
                <a:latin typeface="Palatino Linotype"/>
                <a:cs typeface="Palatino Linotype"/>
              </a:rPr>
              <a:t>0</a:t>
            </a:r>
            <a:r>
              <a:rPr sz="2180" spc="763" dirty="0">
                <a:latin typeface="Palatino Linotype"/>
                <a:cs typeface="Palatino Linotype"/>
              </a:rPr>
              <a:t>.</a:t>
            </a:r>
            <a:r>
              <a:rPr sz="2180" spc="226" dirty="0">
                <a:latin typeface="Palatino Linotype"/>
                <a:cs typeface="Palatino Linotype"/>
              </a:rPr>
              <a:t>0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 dirty="0">
              <a:latin typeface="Palatino Linotype"/>
              <a:cs typeface="Palatino Linotype"/>
            </a:endParaRPr>
          </a:p>
          <a:p>
            <a:pPr marL="103185" marR="5708009">
              <a:lnSpc>
                <a:spcPct val="102600"/>
              </a:lnSpc>
            </a:pPr>
            <a:r>
              <a:rPr sz="2180" spc="168" dirty="0">
                <a:latin typeface="Palatino Linotype"/>
                <a:cs typeface="Palatino Linotype"/>
              </a:rPr>
              <a:t>&gt;&gt;&gt;</a:t>
            </a:r>
            <a:r>
              <a:rPr sz="2180" spc="21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bool</a:t>
            </a:r>
            <a:r>
              <a:rPr sz="2180" spc="404" dirty="0">
                <a:latin typeface="Palatino Linotype"/>
                <a:cs typeface="Palatino Linotype"/>
              </a:rPr>
              <a:t>("")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 dirty="0">
              <a:latin typeface="Palatino Linotype"/>
              <a:cs typeface="Palatino Linotype"/>
            </a:endParaRPr>
          </a:p>
          <a:p>
            <a:pPr marL="100670" marR="183723" indent="2517">
              <a:lnSpc>
                <a:spcPct val="102600"/>
              </a:lnSpc>
              <a:tabLst>
                <a:tab pos="4764225" algn="l"/>
              </a:tabLst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525" dirty="0">
                <a:solidFill>
                  <a:srgbClr val="0000FF"/>
                </a:solidFill>
                <a:latin typeface="Palatino Linotype"/>
                <a:cs typeface="Palatino Linotype"/>
              </a:rPr>
              <a:t>if</a:t>
            </a:r>
            <a:r>
              <a:rPr sz="2180" spc="1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386" dirty="0">
                <a:latin typeface="Palatino Linotype"/>
                <a:cs typeface="Palatino Linotype"/>
              </a:rPr>
              <a:t>4:</a:t>
            </a:r>
            <a:r>
              <a:rPr sz="2180" spc="1169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2180" spc="404" dirty="0">
                <a:latin typeface="Palatino Linotype"/>
                <a:cs typeface="Palatino Linotype"/>
              </a:rPr>
              <a:t>("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xyz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476" dirty="0">
                <a:latin typeface="Palatino Linotype"/>
                <a:cs typeface="Palatino Linotype"/>
              </a:rPr>
              <a:t>")	</a:t>
            </a: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2180" spc="43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08" dirty="0">
                <a:solidFill>
                  <a:srgbClr val="FF0000"/>
                </a:solidFill>
                <a:latin typeface="Palatino Linotype"/>
                <a:cs typeface="Palatino Linotype"/>
              </a:rPr>
              <a:t>boolean</a:t>
            </a:r>
            <a:r>
              <a:rPr sz="2180" spc="39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297" dirty="0">
                <a:solidFill>
                  <a:srgbClr val="FF0000"/>
                </a:solidFill>
                <a:latin typeface="Palatino Linotype"/>
                <a:cs typeface="Palatino Linotype"/>
              </a:rPr>
              <a:t>context </a:t>
            </a:r>
            <a:r>
              <a:rPr sz="2180" spc="-5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99" dirty="0">
                <a:latin typeface="Palatino Linotype"/>
                <a:cs typeface="Palatino Linotype"/>
              </a:rPr>
              <a:t>xyz</a:t>
            </a:r>
            <a:endParaRPr sz="2180" dirty="0">
              <a:latin typeface="Palatino Linotype"/>
              <a:cs typeface="Palatino Linotype"/>
            </a:endParaRPr>
          </a:p>
          <a:p>
            <a:pPr marL="100670" marR="3805338" indent="2517">
              <a:lnSpc>
                <a:spcPct val="102600"/>
              </a:lnSpc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287" dirty="0">
                <a:latin typeface="Palatino Linotype"/>
                <a:cs typeface="Palatino Linotype"/>
              </a:rPr>
              <a:t>&gt;</a:t>
            </a:r>
            <a:r>
              <a:rPr sz="2180" spc="64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4</a:t>
            </a:r>
            <a:r>
              <a:rPr sz="2180" spc="763" dirty="0">
                <a:latin typeface="Palatino Linotype"/>
                <a:cs typeface="Palatino Linotype"/>
              </a:rPr>
              <a:t>.</a:t>
            </a:r>
            <a:r>
              <a:rPr sz="2180" spc="218" dirty="0">
                <a:latin typeface="Palatino Linotype"/>
                <a:cs typeface="Palatino Linotype"/>
              </a:rPr>
              <a:t>2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89" dirty="0">
                <a:latin typeface="Palatino Linotype"/>
                <a:cs typeface="Palatino Linotype"/>
              </a:rPr>
              <a:t> 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54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624" dirty="0">
                <a:latin typeface="Palatino Linotype"/>
                <a:cs typeface="Palatino Linotype"/>
              </a:rPr>
              <a:t>(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x</a:t>
            </a:r>
            <a:r>
              <a:rPr sz="2180" spc="89" dirty="0">
                <a:latin typeface="Palatino Linotype"/>
                <a:cs typeface="Palatino Linotype"/>
              </a:rPr>
              <a:t>y</a:t>
            </a:r>
            <a:r>
              <a:rPr sz="2180" spc="40" dirty="0">
                <a:latin typeface="Palatino Linotype"/>
                <a:cs typeface="Palatino Linotype"/>
              </a:rPr>
              <a:t>z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535" dirty="0">
                <a:latin typeface="Palatino Linotype"/>
                <a:cs typeface="Palatino Linotype"/>
              </a:rPr>
              <a:t>"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99" dirty="0">
                <a:latin typeface="Palatino Linotype"/>
                <a:cs typeface="Palatino Linotype"/>
              </a:rPr>
              <a:t>xyz</a:t>
            </a:r>
            <a:endParaRPr sz="2180" dirty="0">
              <a:latin typeface="Palatino Linotype"/>
              <a:cs typeface="Palatino Linotype"/>
            </a:endParaRPr>
          </a:p>
          <a:p>
            <a:pPr marL="100670" marR="3459283" indent="2517">
              <a:lnSpc>
                <a:spcPct val="102600"/>
              </a:lnSpc>
              <a:spcBef>
                <a:spcPts val="10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64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-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a</a:t>
            </a:r>
            <a:r>
              <a:rPr sz="2180" spc="178" dirty="0">
                <a:latin typeface="Palatino Linotype"/>
                <a:cs typeface="Palatino Linotype"/>
              </a:rPr>
              <a:t>b</a:t>
            </a:r>
            <a:r>
              <a:rPr sz="2180" spc="535" dirty="0">
                <a:latin typeface="Palatino Linotype"/>
                <a:cs typeface="Palatino Linotype"/>
              </a:rPr>
              <a:t>"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54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7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624" dirty="0">
                <a:latin typeface="Palatino Linotype"/>
                <a:cs typeface="Palatino Linotype"/>
              </a:rPr>
              <a:t>(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x</a:t>
            </a:r>
            <a:r>
              <a:rPr sz="2180" spc="89" dirty="0">
                <a:latin typeface="Palatino Linotype"/>
                <a:cs typeface="Palatino Linotype"/>
              </a:rPr>
              <a:t>y</a:t>
            </a:r>
            <a:r>
              <a:rPr sz="2180" spc="40" dirty="0">
                <a:latin typeface="Palatino Linotype"/>
                <a:cs typeface="Palatino Linotype"/>
              </a:rPr>
              <a:t>z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535" dirty="0">
                <a:latin typeface="Palatino Linotype"/>
                <a:cs typeface="Palatino Linotype"/>
              </a:rPr>
              <a:t>"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99" dirty="0">
                <a:latin typeface="Palatino Linotype"/>
                <a:cs typeface="Palatino Linotype"/>
              </a:rPr>
              <a:t>xyz</a:t>
            </a:r>
            <a:endParaRPr sz="218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879" y="6096000"/>
            <a:ext cx="8680190" cy="330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spc="-20" dirty="0">
                <a:latin typeface="Tahoma"/>
                <a:cs typeface="Tahoma"/>
              </a:rPr>
              <a:t>This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lang="en-US" sz="2000" spc="30" dirty="0">
                <a:latin typeface="Tahoma"/>
                <a:cs typeface="Tahoma"/>
              </a:rPr>
              <a:t>may be confusion but can be </a:t>
            </a:r>
            <a:r>
              <a:rPr sz="2000" spc="-109" dirty="0">
                <a:latin typeface="Tahoma"/>
                <a:cs typeface="Tahoma"/>
              </a:rPr>
              <a:t>very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99" dirty="0">
                <a:latin typeface="Tahoma"/>
                <a:cs typeface="Tahoma"/>
              </a:rPr>
              <a:t>useful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in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39" dirty="0">
                <a:latin typeface="Tahoma"/>
                <a:cs typeface="Tahoma"/>
              </a:rPr>
              <a:t>some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9" dirty="0">
                <a:latin typeface="Tahoma"/>
                <a:cs typeface="Tahoma"/>
              </a:rPr>
              <a:t>programming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9" dirty="0">
                <a:latin typeface="Tahoma"/>
                <a:cs typeface="Tahoma"/>
              </a:rPr>
              <a:t>situations.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33714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/>
              <a:t>Comparison</a:t>
            </a:r>
            <a:r>
              <a:rPr spc="-59" dirty="0"/>
              <a:t> </a:t>
            </a:r>
            <a:r>
              <a:rPr spc="-79" dirty="0"/>
              <a:t>Operators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694856"/>
            <a:ext cx="6996418" cy="67614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following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comparison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lang="en-US" sz="2180" spc="30" dirty="0">
                <a:latin typeface="Tahoma"/>
                <a:cs typeface="Tahoma"/>
              </a:rPr>
              <a:t>(or relational) </a:t>
            </a:r>
            <a:r>
              <a:rPr sz="2180" spc="-89" dirty="0">
                <a:latin typeface="Tahoma"/>
                <a:cs typeface="Tahoma"/>
              </a:rPr>
              <a:t>operators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are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useful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comparing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numeric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values: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3505" y="1956052"/>
            <a:ext cx="5356790" cy="0"/>
          </a:xfrm>
          <a:custGeom>
            <a:avLst/>
            <a:gdLst/>
            <a:ahLst/>
            <a:cxnLst/>
            <a:rect l="l" t="t" r="r" b="b"/>
            <a:pathLst>
              <a:path w="2703195">
                <a:moveTo>
                  <a:pt x="0" y="0"/>
                </a:moveTo>
                <a:lnTo>
                  <a:pt x="270300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45848"/>
              </p:ext>
            </p:extLst>
          </p:nvPr>
        </p:nvGraphicFramePr>
        <p:xfrm>
          <a:off x="1987305" y="1676400"/>
          <a:ext cx="5334138" cy="2452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46">
                <a:tc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Bef>
                          <a:spcPts val="155"/>
                        </a:spcBef>
                      </a:pPr>
                      <a:r>
                        <a:rPr sz="2200" spc="-30" dirty="0">
                          <a:latin typeface="Tahoma"/>
                          <a:cs typeface="Tahoma"/>
                        </a:rPr>
                        <a:t>Operator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9009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35"/>
                        </a:lnSpc>
                        <a:spcBef>
                          <a:spcPts val="155"/>
                        </a:spcBef>
                      </a:pPr>
                      <a:r>
                        <a:rPr sz="2200" spc="-30" dirty="0">
                          <a:latin typeface="Tahoma"/>
                          <a:cs typeface="Tahoma"/>
                        </a:rPr>
                        <a:t>Meaning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9009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35"/>
                        </a:lnSpc>
                        <a:spcBef>
                          <a:spcPts val="155"/>
                        </a:spcBef>
                      </a:pPr>
                      <a:r>
                        <a:rPr sz="2200" spc="-40" dirty="0">
                          <a:latin typeface="Tahoma"/>
                          <a:cs typeface="Tahoma"/>
                        </a:rPr>
                        <a:t>Example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900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pPr marL="69215">
                        <a:lnSpc>
                          <a:spcPts val="1220"/>
                        </a:lnSpc>
                        <a:spcBef>
                          <a:spcPts val="55"/>
                        </a:spcBef>
                      </a:pPr>
                      <a:r>
                        <a:rPr sz="2200" dirty="0">
                          <a:latin typeface="Palatino Linotype"/>
                          <a:cs typeface="Palatino Linotype"/>
                        </a:rPr>
                        <a:t>&lt;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13842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55"/>
                        </a:spcBef>
                      </a:pPr>
                      <a:r>
                        <a:rPr sz="2200" spc="-55" dirty="0">
                          <a:latin typeface="Tahoma"/>
                          <a:cs typeface="Tahoma"/>
                        </a:rPr>
                        <a:t>Less</a:t>
                      </a:r>
                      <a:r>
                        <a:rPr sz="22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35" dirty="0">
                          <a:latin typeface="Tahoma"/>
                          <a:cs typeface="Tahoma"/>
                        </a:rPr>
                        <a:t>than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13842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5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5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&lt;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1384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54">
                <a:tc>
                  <a:txBody>
                    <a:bodyPr/>
                    <a:lstStyle/>
                    <a:p>
                      <a:pPr marL="6921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&lt;=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-55" dirty="0">
                          <a:latin typeface="Tahoma"/>
                          <a:cs typeface="Tahoma"/>
                        </a:rPr>
                        <a:t>Less</a:t>
                      </a:r>
                      <a:r>
                        <a:rPr sz="2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35" dirty="0">
                          <a:latin typeface="Tahoma"/>
                          <a:cs typeface="Tahoma"/>
                        </a:rPr>
                        <a:t>than</a:t>
                      </a:r>
                      <a:r>
                        <a:rPr sz="22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6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2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50" dirty="0">
                          <a:latin typeface="Tahoma"/>
                          <a:cs typeface="Tahoma"/>
                        </a:rPr>
                        <a:t>equal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&lt;=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54">
                <a:tc>
                  <a:txBody>
                    <a:bodyPr/>
                    <a:lstStyle/>
                    <a:p>
                      <a:pPr marL="6921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dirty="0">
                          <a:latin typeface="Palatino Linotype"/>
                          <a:cs typeface="Palatino Linotype"/>
                        </a:rPr>
                        <a:t>&gt;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-45" dirty="0">
                          <a:latin typeface="Tahoma"/>
                          <a:cs typeface="Tahoma"/>
                        </a:rPr>
                        <a:t>Greater</a:t>
                      </a:r>
                      <a:r>
                        <a:rPr sz="22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35" dirty="0">
                          <a:latin typeface="Tahoma"/>
                          <a:cs typeface="Tahoma"/>
                        </a:rPr>
                        <a:t>than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5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&gt;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54">
                <a:tc>
                  <a:txBody>
                    <a:bodyPr/>
                    <a:lstStyle/>
                    <a:p>
                      <a:pPr marL="6921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&gt;=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-45" dirty="0">
                          <a:latin typeface="Tahoma"/>
                          <a:cs typeface="Tahoma"/>
                        </a:rPr>
                        <a:t>Greater</a:t>
                      </a:r>
                      <a:r>
                        <a:rPr sz="2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35" dirty="0">
                          <a:latin typeface="Tahoma"/>
                          <a:cs typeface="Tahoma"/>
                        </a:rPr>
                        <a:t>than</a:t>
                      </a:r>
                      <a:r>
                        <a:rPr sz="22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55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22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50" dirty="0">
                          <a:latin typeface="Tahoma"/>
                          <a:cs typeface="Tahoma"/>
                        </a:rPr>
                        <a:t>equal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&gt;=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54">
                <a:tc>
                  <a:txBody>
                    <a:bodyPr/>
                    <a:lstStyle/>
                    <a:p>
                      <a:pPr marL="6921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==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-25" dirty="0">
                          <a:latin typeface="Tahoma"/>
                          <a:cs typeface="Tahoma"/>
                        </a:rPr>
                        <a:t>Equal </a:t>
                      </a:r>
                      <a:r>
                        <a:rPr sz="2200" spc="-15" dirty="0">
                          <a:latin typeface="Tahoma"/>
                          <a:cs typeface="Tahoma"/>
                        </a:rPr>
                        <a:t>to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==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1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140" dirty="0">
                          <a:latin typeface="Palatino Linotype"/>
                          <a:cs typeface="Palatino Linotype"/>
                        </a:rPr>
                        <a:t>!=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dirty="0">
                          <a:latin typeface="Tahoma"/>
                          <a:cs typeface="Tahoma"/>
                        </a:rPr>
                        <a:t>Not</a:t>
                      </a:r>
                      <a:r>
                        <a:rPr sz="22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50" dirty="0">
                          <a:latin typeface="Tahoma"/>
                          <a:cs typeface="Tahoma"/>
                        </a:rPr>
                        <a:t>equal</a:t>
                      </a:r>
                      <a:r>
                        <a:rPr sz="2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15" dirty="0">
                          <a:latin typeface="Tahoma"/>
                          <a:cs typeface="Tahoma"/>
                        </a:rPr>
                        <a:t>to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8808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200" spc="5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140" dirty="0">
                          <a:latin typeface="Palatino Linotype"/>
                          <a:cs typeface="Palatino Linotype"/>
                        </a:rPr>
                        <a:t>!=</a:t>
                      </a:r>
                      <a:r>
                        <a:rPr sz="2200" spc="2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20" dirty="0">
                          <a:latin typeface="Palatino Linotype"/>
                          <a:cs typeface="Palatino Linotype"/>
                        </a:rPr>
                        <a:t>0</a:t>
                      </a:r>
                      <a:endParaRPr sz="22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880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2434" y="4303297"/>
            <a:ext cx="616087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50" dirty="0">
                <a:latin typeface="Tahoma"/>
                <a:cs typeface="Tahoma"/>
              </a:rPr>
              <a:t>Each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these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returns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Boolean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value,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True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False.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4694327" cy="15584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5" name="object 7"/>
          <p:cNvSpPr txBox="1"/>
          <p:nvPr/>
        </p:nvSpPr>
        <p:spPr>
          <a:xfrm>
            <a:off x="5715000" y="5181600"/>
            <a:ext cx="2057399" cy="69382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180" spc="-50" dirty="0">
                <a:latin typeface="Tahoma"/>
                <a:cs typeface="Tahoma"/>
              </a:rPr>
              <a:t>What happened </a:t>
            </a:r>
            <a:br>
              <a:rPr lang="en-US" sz="2180" spc="-50" dirty="0">
                <a:latin typeface="Tahoma"/>
                <a:cs typeface="Tahoma"/>
              </a:rPr>
            </a:br>
            <a:r>
              <a:rPr lang="en-US" sz="2180" spc="-50" dirty="0">
                <a:latin typeface="Tahoma"/>
                <a:cs typeface="Tahoma"/>
              </a:rPr>
              <a:t>on that last line?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119543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Caution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391379"/>
            <a:ext cx="7424257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30" dirty="0">
                <a:latin typeface="Tahoma"/>
                <a:cs typeface="Tahoma"/>
              </a:rPr>
              <a:t>Be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very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careful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using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89" dirty="0">
                <a:latin typeface="Tahoma"/>
                <a:cs typeface="Tahoma"/>
              </a:rPr>
              <a:t>“</a:t>
            </a:r>
            <a:r>
              <a:rPr sz="2180" spc="89" dirty="0">
                <a:latin typeface="Palatino Linotype"/>
                <a:cs typeface="Palatino Linotype"/>
              </a:rPr>
              <a:t>==</a:t>
            </a:r>
            <a:r>
              <a:rPr sz="2180" spc="89" dirty="0">
                <a:latin typeface="Tahoma"/>
                <a:cs typeface="Tahoma"/>
              </a:rPr>
              <a:t>”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when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comparing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59" dirty="0">
                <a:latin typeface="Arial"/>
                <a:cs typeface="Arial"/>
              </a:rPr>
              <a:t>floats</a:t>
            </a:r>
            <a:r>
              <a:rPr sz="2180" spc="-59" dirty="0">
                <a:latin typeface="Tahoma"/>
                <a:cs typeface="Tahoma"/>
              </a:rPr>
              <a:t>,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because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float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arithmetic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approximate.</a:t>
            </a:r>
            <a:endParaRPr sz="218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0526" y="2453671"/>
            <a:ext cx="7886071" cy="1459684"/>
            <a:chOff x="314439" y="1291488"/>
            <a:chExt cx="3979545" cy="736600"/>
          </a:xfrm>
        </p:grpSpPr>
        <p:sp>
          <p:nvSpPr>
            <p:cNvPr id="6" name="object 6"/>
            <p:cNvSpPr/>
            <p:nvPr/>
          </p:nvSpPr>
          <p:spPr>
            <a:xfrm>
              <a:off x="319506" y="129402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12965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12965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47997" y="12965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8485" y="129402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06" y="133704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8485" y="133704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06" y="15091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8485" y="15091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506" y="1681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1681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506" y="1853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8485" y="1853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83184" y="2929508"/>
            <a:ext cx="276459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 </a:t>
            </a:r>
            <a:r>
              <a:rPr sz="2180" spc="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-872" dirty="0">
                <a:solidFill>
                  <a:srgbClr val="FF0000"/>
                </a:solidFill>
                <a:latin typeface="Palatino Linotype"/>
                <a:cs typeface="Palatino Linotype"/>
              </a:rPr>
              <a:t>W</a:t>
            </a:r>
            <a:r>
              <a:rPr sz="2180" spc="40" dirty="0">
                <a:solidFill>
                  <a:srgbClr val="FF0000"/>
                </a:solidFill>
                <a:latin typeface="Palatino Linotype"/>
                <a:cs typeface="Palatino Linotype"/>
              </a:rPr>
              <a:t>h</a:t>
            </a:r>
            <a:r>
              <a:rPr sz="2180" spc="218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180" spc="41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2180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2180" spc="10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59" dirty="0">
                <a:solidFill>
                  <a:srgbClr val="FF0000"/>
                </a:solidFill>
                <a:latin typeface="Palatino Linotype"/>
                <a:cs typeface="Palatino Linotype"/>
              </a:rPr>
              <a:t>h</a:t>
            </a:r>
            <a:r>
              <a:rPr sz="2180" spc="238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180" spc="20" dirty="0">
                <a:solidFill>
                  <a:srgbClr val="FF0000"/>
                </a:solidFill>
                <a:latin typeface="Palatino Linotype"/>
                <a:cs typeface="Palatino Linotype"/>
              </a:rPr>
              <a:t>pp</a:t>
            </a:r>
            <a:r>
              <a:rPr sz="2180" spc="287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2180" spc="59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2180" spc="287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2180" spc="-198" dirty="0">
                <a:solidFill>
                  <a:srgbClr val="FF0000"/>
                </a:solidFill>
                <a:latin typeface="Palatino Linotype"/>
                <a:cs typeface="Palatino Linotype"/>
              </a:rPr>
              <a:t>d</a:t>
            </a:r>
            <a:r>
              <a:rPr sz="2180" spc="-23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159" dirty="0">
                <a:solidFill>
                  <a:srgbClr val="FF0000"/>
                </a:solidFill>
                <a:latin typeface="Palatino Linotype"/>
                <a:cs typeface="Palatino Linotype"/>
              </a:rPr>
              <a:t>?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611" y="2588521"/>
            <a:ext cx="3437808" cy="140324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57" dirty="0">
                <a:latin typeface="Palatino Linotype"/>
                <a:cs typeface="Palatino Linotype"/>
              </a:rPr>
              <a:t> </a:t>
            </a:r>
            <a:r>
              <a:rPr sz="2180" spc="396" dirty="0">
                <a:latin typeface="Palatino Linotype"/>
                <a:cs typeface="Palatino Linotype"/>
              </a:rPr>
              <a:t>(1.1</a:t>
            </a:r>
            <a:r>
              <a:rPr sz="2180" spc="1090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*</a:t>
            </a:r>
            <a:r>
              <a:rPr sz="2180" spc="1021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 </a:t>
            </a:r>
            <a:r>
              <a:rPr sz="2180" spc="47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== </a:t>
            </a:r>
            <a:r>
              <a:rPr sz="2180" spc="466" dirty="0">
                <a:latin typeface="Palatino Linotype"/>
                <a:cs typeface="Palatino Linotype"/>
              </a:rPr>
              <a:t> </a:t>
            </a:r>
            <a:r>
              <a:rPr sz="2180" spc="396" dirty="0">
                <a:latin typeface="Palatino Linotype"/>
                <a:cs typeface="Palatino Linotype"/>
              </a:rPr>
              <a:t>3.3)</a:t>
            </a:r>
            <a:endParaRPr sz="2180">
              <a:latin typeface="Palatino Linotype"/>
              <a:cs typeface="Palatino Linotype"/>
            </a:endParaRPr>
          </a:p>
          <a:p>
            <a:pPr>
              <a:spcBef>
                <a:spcPts val="69"/>
              </a:spcBef>
            </a:pPr>
            <a:r>
              <a:rPr sz="2180" spc="297" dirty="0">
                <a:latin typeface="Palatino Linotype"/>
                <a:cs typeface="Palatino Linotype"/>
              </a:rPr>
              <a:t>False</a:t>
            </a:r>
            <a:endParaRPr sz="2180">
              <a:latin typeface="Palatino Linotype"/>
              <a:cs typeface="Palatino Linotype"/>
            </a:endParaRPr>
          </a:p>
          <a:p>
            <a:pPr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07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1.1</a:t>
            </a:r>
            <a:r>
              <a:rPr sz="2180" spc="1050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*</a:t>
            </a:r>
            <a:r>
              <a:rPr sz="2180" spc="1001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endParaRPr sz="2180">
              <a:latin typeface="Palatino Linotype"/>
              <a:cs typeface="Palatino Linotype"/>
            </a:endParaRPr>
          </a:p>
          <a:p>
            <a:pPr marL="2517">
              <a:spcBef>
                <a:spcPts val="69"/>
              </a:spcBef>
            </a:pP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37" dirty="0">
                <a:latin typeface="Palatino Linotype"/>
                <a:cs typeface="Palatino Linotype"/>
              </a:rPr>
              <a:t> </a:t>
            </a:r>
            <a:r>
              <a:rPr sz="2180" spc="793" dirty="0">
                <a:latin typeface="Palatino Linotype"/>
                <a:cs typeface="Palatino Linotype"/>
              </a:rPr>
              <a:t>.</a:t>
            </a:r>
            <a:r>
              <a:rPr sz="2180" spc="248" dirty="0">
                <a:latin typeface="Palatino Linotype"/>
                <a:cs typeface="Palatino Linotype"/>
              </a:rPr>
              <a:t>300000000000000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endParaRPr sz="2180">
              <a:latin typeface="Palatino Linotype"/>
              <a:cs typeface="Palatino Linotyp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9696" y="3881424"/>
            <a:ext cx="7876004" cy="85568"/>
            <a:chOff x="316979" y="2025345"/>
            <a:chExt cx="3974465" cy="43180"/>
          </a:xfrm>
        </p:grpSpPr>
        <p:sp>
          <p:nvSpPr>
            <p:cNvPr id="22" name="object 22"/>
            <p:cNvSpPr/>
            <p:nvPr/>
          </p:nvSpPr>
          <p:spPr>
            <a:xfrm>
              <a:off x="319506" y="202534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6979" y="206582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994" y="206582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7997" y="206582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8485" y="202534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7" name="object 27"/>
          <p:cNvSpPr/>
          <p:nvPr/>
        </p:nvSpPr>
        <p:spPr>
          <a:xfrm>
            <a:off x="5347546" y="4809206"/>
            <a:ext cx="549898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08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28" name="object 28"/>
          <p:cNvSpPr txBox="1"/>
          <p:nvPr/>
        </p:nvSpPr>
        <p:spPr>
          <a:xfrm>
            <a:off x="457200" y="4222412"/>
            <a:ext cx="8299190" cy="221752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problem:</a:t>
            </a:r>
            <a:r>
              <a:rPr sz="2180" spc="287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converting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decimal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1.1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binary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yields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i="1" spc="-89" dirty="0">
                <a:latin typeface="Arial"/>
                <a:cs typeface="Arial"/>
              </a:rPr>
              <a:t>repeating </a:t>
            </a:r>
            <a:r>
              <a:rPr sz="2180" i="1" spc="-79" dirty="0">
                <a:latin typeface="Arial"/>
                <a:cs typeface="Arial"/>
              </a:rPr>
              <a:t> </a:t>
            </a:r>
            <a:r>
              <a:rPr sz="2180" spc="-89" dirty="0">
                <a:latin typeface="Tahoma"/>
                <a:cs typeface="Tahoma"/>
              </a:rPr>
              <a:t>binary </a:t>
            </a:r>
            <a:r>
              <a:rPr sz="2180" spc="-119" dirty="0">
                <a:latin typeface="Tahoma"/>
                <a:cs typeface="Tahoma"/>
              </a:rPr>
              <a:t>expansion:</a:t>
            </a:r>
            <a:r>
              <a:rPr sz="2180" spc="-109" dirty="0">
                <a:latin typeface="Tahoma"/>
                <a:cs typeface="Tahoma"/>
              </a:rPr>
              <a:t> 1</a:t>
            </a:r>
            <a:r>
              <a:rPr sz="2180" i="1" spc="-109" dirty="0">
                <a:latin typeface="Arial"/>
                <a:cs typeface="Arial"/>
              </a:rPr>
              <a:t>.</a:t>
            </a:r>
            <a:r>
              <a:rPr sz="2180" spc="-109" dirty="0">
                <a:latin typeface="Tahoma"/>
                <a:cs typeface="Tahoma"/>
              </a:rPr>
              <a:t>000110011 </a:t>
            </a:r>
            <a:r>
              <a:rPr sz="2180" i="1" spc="-10" dirty="0">
                <a:latin typeface="Arial"/>
                <a:cs typeface="Arial"/>
              </a:rPr>
              <a:t>. . . </a:t>
            </a:r>
            <a:r>
              <a:rPr sz="2180" spc="89" dirty="0">
                <a:latin typeface="Tahoma"/>
                <a:cs typeface="Tahoma"/>
              </a:rPr>
              <a:t>= </a:t>
            </a:r>
            <a:r>
              <a:rPr sz="2180" spc="-99" dirty="0">
                <a:latin typeface="Tahoma"/>
                <a:cs typeface="Tahoma"/>
              </a:rPr>
              <a:t>1</a:t>
            </a:r>
            <a:r>
              <a:rPr sz="2180" i="1" spc="-99" dirty="0">
                <a:latin typeface="Arial"/>
                <a:cs typeface="Arial"/>
              </a:rPr>
              <a:t>.</a:t>
            </a:r>
            <a:r>
              <a:rPr sz="2180" spc="-99" dirty="0">
                <a:latin typeface="Tahoma"/>
                <a:cs typeface="Tahoma"/>
              </a:rPr>
              <a:t>00011. </a:t>
            </a:r>
            <a:r>
              <a:rPr sz="2180" dirty="0">
                <a:latin typeface="Tahoma"/>
                <a:cs typeface="Tahoma"/>
              </a:rPr>
              <a:t>That </a:t>
            </a:r>
            <a:r>
              <a:rPr sz="2180" spc="-139" dirty="0">
                <a:latin typeface="Tahoma"/>
                <a:cs typeface="Tahoma"/>
              </a:rPr>
              <a:t>means </a:t>
            </a:r>
            <a:r>
              <a:rPr sz="2180" i="1" spc="89" dirty="0">
                <a:latin typeface="Arial"/>
                <a:cs typeface="Arial"/>
              </a:rPr>
              <a:t>it </a:t>
            </a:r>
            <a:r>
              <a:rPr sz="2180" i="1" spc="-30" dirty="0">
                <a:latin typeface="Arial"/>
                <a:cs typeface="Arial"/>
              </a:rPr>
              <a:t>can’t </a:t>
            </a:r>
            <a:r>
              <a:rPr sz="2180" i="1" spc="-585" dirty="0">
                <a:latin typeface="Arial"/>
                <a:cs typeface="Arial"/>
              </a:rPr>
              <a:t> </a:t>
            </a:r>
            <a:r>
              <a:rPr sz="2180" i="1" spc="-149" dirty="0">
                <a:latin typeface="Arial"/>
                <a:cs typeface="Arial"/>
              </a:rPr>
              <a:t>be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i="1" spc="-139" dirty="0">
                <a:latin typeface="Arial"/>
                <a:cs typeface="Arial"/>
              </a:rPr>
              <a:t>represented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79" dirty="0">
                <a:latin typeface="Arial"/>
                <a:cs typeface="Arial"/>
              </a:rPr>
              <a:t>exactly</a:t>
            </a:r>
            <a:r>
              <a:rPr sz="2180" i="1" spc="119" dirty="0">
                <a:latin typeface="Arial"/>
                <a:cs typeface="Arial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fixed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size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binary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representation.</a:t>
            </a:r>
            <a:endParaRPr lang="en-US" sz="2180" spc="-99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9"/>
              </a:spcBef>
            </a:pPr>
            <a:endParaRPr lang="en-US" sz="2400" spc="-99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lang="en-US" sz="2400" spc="-99" dirty="0">
                <a:latin typeface="Tahoma"/>
                <a:cs typeface="Tahoma"/>
              </a:rPr>
              <a:t>Thought for the day. Some rational numbers are repeating decimals in one base, but not in others. 1/3 = 0.33333…</a:t>
            </a:r>
            <a:r>
              <a:rPr lang="en-US" sz="2400" spc="-99" baseline="-25000" dirty="0">
                <a:latin typeface="Tahoma"/>
                <a:cs typeface="Tahoma"/>
              </a:rPr>
              <a:t>10</a:t>
            </a:r>
            <a:r>
              <a:rPr lang="en-US" sz="2400" spc="-99" dirty="0">
                <a:latin typeface="Tahoma"/>
                <a:cs typeface="Tahoma"/>
              </a:rPr>
              <a:t>   =  0.1</a:t>
            </a:r>
            <a:r>
              <a:rPr lang="en-US" sz="2400" spc="-99" baseline="-25000" dirty="0">
                <a:latin typeface="Tahoma"/>
                <a:cs typeface="Tahoma"/>
              </a:rPr>
              <a:t>3</a:t>
            </a:r>
            <a:endParaRPr sz="2400" baseline="-250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51079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One</a:t>
            </a:r>
            <a:r>
              <a:rPr spc="20" dirty="0"/>
              <a:t> </a:t>
            </a:r>
            <a:r>
              <a:rPr spc="-99" dirty="0"/>
              <a:t>Way</a:t>
            </a:r>
            <a:r>
              <a:rPr spc="20" dirty="0"/>
              <a:t> </a:t>
            </a:r>
            <a:r>
              <a:rPr spc="-159" dirty="0"/>
              <a:t>If</a:t>
            </a:r>
            <a:r>
              <a:rPr spc="20" dirty="0"/>
              <a:t> </a:t>
            </a:r>
            <a:r>
              <a:rPr spc="-79" dirty="0"/>
              <a:t>Statements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061917"/>
            <a:ext cx="7021585" cy="420243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50" dirty="0">
                <a:latin typeface="Tahoma"/>
                <a:cs typeface="Tahoma"/>
              </a:rPr>
              <a:t>It’s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often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useful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able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perform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action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i="1" spc="-79" dirty="0">
                <a:latin typeface="Arial"/>
                <a:cs typeface="Arial"/>
              </a:rPr>
              <a:t>only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30" dirty="0">
                <a:latin typeface="Arial"/>
                <a:cs typeface="Arial"/>
              </a:rPr>
              <a:t>if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spc="-139" dirty="0">
                <a:latin typeface="Tahoma"/>
                <a:cs typeface="Tahoma"/>
              </a:rPr>
              <a:t>some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conditions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true.</a:t>
            </a:r>
            <a:endParaRPr sz="2180" dirty="0">
              <a:latin typeface="Tahoma"/>
              <a:cs typeface="Tahoma"/>
            </a:endParaRPr>
          </a:p>
          <a:p>
            <a:pPr marL="37751">
              <a:spcBef>
                <a:spcPts val="1912"/>
              </a:spcBef>
            </a:pPr>
            <a:r>
              <a:rPr sz="2180" spc="-99" dirty="0">
                <a:latin typeface="Tahoma"/>
                <a:cs typeface="Tahoma"/>
              </a:rPr>
              <a:t>General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form:</a:t>
            </a:r>
            <a:endParaRPr sz="2180" dirty="0">
              <a:latin typeface="Tahoma"/>
              <a:cs typeface="Tahoma"/>
            </a:endParaRPr>
          </a:p>
          <a:p>
            <a:pPr marL="758803" marR="3364905" indent="-289427">
              <a:lnSpc>
                <a:spcPct val="102600"/>
              </a:lnSpc>
              <a:spcBef>
                <a:spcPts val="595"/>
              </a:spcBef>
            </a:pPr>
            <a:r>
              <a:rPr sz="2180" spc="446" dirty="0">
                <a:latin typeface="Palatino Linotype"/>
                <a:cs typeface="Palatino Linotype"/>
              </a:rPr>
              <a:t>if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119" dirty="0">
                <a:latin typeface="Palatino Linotype"/>
                <a:cs typeface="Palatino Linotype"/>
              </a:rPr>
              <a:t>boolean-expression: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statement(s)</a:t>
            </a:r>
            <a:endParaRPr sz="2180" dirty="0">
              <a:latin typeface="Palatino Linotype"/>
              <a:cs typeface="Palatino Linotype"/>
            </a:endParaRPr>
          </a:p>
          <a:p>
            <a:pPr marL="37751" marR="3551147">
              <a:lnSpc>
                <a:spcPct val="102600"/>
              </a:lnSpc>
              <a:spcBef>
                <a:spcPts val="595"/>
              </a:spcBef>
            </a:pPr>
            <a:r>
              <a:rPr sz="2180" spc="-50" dirty="0">
                <a:latin typeface="Tahoma"/>
                <a:cs typeface="Tahoma"/>
              </a:rPr>
              <a:t>Note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colon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after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boolean-expression.</a:t>
            </a:r>
            <a:r>
              <a:rPr sz="2180" spc="-99" dirty="0">
                <a:latin typeface="Tahoma"/>
                <a:cs typeface="Tahoma"/>
              </a:rPr>
              <a:t> </a:t>
            </a:r>
            <a:br>
              <a:rPr lang="en-US" sz="2180" spc="-99" dirty="0">
                <a:latin typeface="Tahoma"/>
                <a:cs typeface="Tahoma"/>
              </a:rPr>
            </a:br>
            <a:r>
              <a:rPr sz="2180" b="1" spc="50" dirty="0">
                <a:latin typeface="Tahoma"/>
                <a:cs typeface="Tahoma"/>
              </a:rPr>
              <a:t>All </a:t>
            </a:r>
            <a:r>
              <a:rPr sz="2180" b="1" spc="-69" dirty="0">
                <a:latin typeface="Tahoma"/>
                <a:cs typeface="Tahoma"/>
              </a:rPr>
              <a:t>of </a:t>
            </a:r>
            <a:r>
              <a:rPr sz="2180" b="1" spc="-79" dirty="0">
                <a:latin typeface="Tahoma"/>
                <a:cs typeface="Tahoma"/>
              </a:rPr>
              <a:t>the </a:t>
            </a:r>
            <a:r>
              <a:rPr sz="2180" b="1" spc="-654" dirty="0">
                <a:latin typeface="Tahoma"/>
                <a:cs typeface="Tahoma"/>
              </a:rPr>
              <a:t> </a:t>
            </a:r>
            <a:r>
              <a:rPr sz="2180" b="1" spc="-89" dirty="0">
                <a:latin typeface="Tahoma"/>
                <a:cs typeface="Tahoma"/>
              </a:rPr>
              <a:t>statements</a:t>
            </a:r>
            <a:r>
              <a:rPr sz="2180" b="1" spc="10" dirty="0">
                <a:latin typeface="Tahoma"/>
                <a:cs typeface="Tahoma"/>
              </a:rPr>
              <a:t> </a:t>
            </a:r>
            <a:r>
              <a:rPr lang="en-US" sz="2180" b="1" spc="10" dirty="0">
                <a:latin typeface="Tahoma"/>
                <a:cs typeface="Tahoma"/>
              </a:rPr>
              <a:t>controlled by the if </a:t>
            </a:r>
            <a:r>
              <a:rPr sz="2180" b="1" spc="-79" dirty="0">
                <a:latin typeface="Tahoma"/>
                <a:cs typeface="Tahoma"/>
              </a:rPr>
              <a:t>must</a:t>
            </a:r>
            <a:r>
              <a:rPr sz="2180" b="1" spc="20" dirty="0">
                <a:latin typeface="Tahoma"/>
                <a:cs typeface="Tahoma"/>
              </a:rPr>
              <a:t> </a:t>
            </a:r>
            <a:r>
              <a:rPr sz="2180" b="1" spc="-109" dirty="0">
                <a:latin typeface="Tahoma"/>
                <a:cs typeface="Tahoma"/>
              </a:rPr>
              <a:t>be</a:t>
            </a:r>
            <a:r>
              <a:rPr sz="2180" b="1" spc="20" dirty="0">
                <a:latin typeface="Tahoma"/>
                <a:cs typeface="Tahoma"/>
              </a:rPr>
              <a:t> </a:t>
            </a:r>
            <a:r>
              <a:rPr sz="2180" b="1" spc="-99" dirty="0">
                <a:latin typeface="Tahoma"/>
                <a:cs typeface="Tahoma"/>
              </a:rPr>
              <a:t>indented </a:t>
            </a:r>
            <a:r>
              <a:rPr sz="2180" b="1" spc="-89" dirty="0">
                <a:latin typeface="Tahoma"/>
                <a:cs typeface="Tahoma"/>
              </a:rPr>
              <a:t> </a:t>
            </a:r>
            <a:r>
              <a:rPr sz="2180" b="1" spc="-79" dirty="0">
                <a:latin typeface="Tahoma"/>
                <a:cs typeface="Tahoma"/>
              </a:rPr>
              <a:t>the</a:t>
            </a:r>
            <a:r>
              <a:rPr sz="2180" b="1" spc="20" dirty="0">
                <a:latin typeface="Tahoma"/>
                <a:cs typeface="Tahoma"/>
              </a:rPr>
              <a:t> </a:t>
            </a:r>
            <a:r>
              <a:rPr sz="2180" b="1" spc="-139" dirty="0">
                <a:latin typeface="Tahoma"/>
                <a:cs typeface="Tahoma"/>
              </a:rPr>
              <a:t>same</a:t>
            </a:r>
            <a:r>
              <a:rPr sz="2180" b="1" spc="30" dirty="0">
                <a:latin typeface="Tahoma"/>
                <a:cs typeface="Tahoma"/>
              </a:rPr>
              <a:t> </a:t>
            </a:r>
            <a:r>
              <a:rPr sz="2180" b="1" spc="-89" dirty="0">
                <a:latin typeface="Tahoma"/>
                <a:cs typeface="Tahoma"/>
              </a:rPr>
              <a:t>amount.</a:t>
            </a:r>
            <a:endParaRPr sz="2180" b="1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1" y="1524000"/>
            <a:ext cx="3962400" cy="3657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6954" y="5356636"/>
            <a:ext cx="7865937" cy="725708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790262">
              <a:spcBef>
                <a:spcPts val="327"/>
              </a:spcBef>
            </a:pPr>
            <a:r>
              <a:rPr sz="2180" spc="525" dirty="0">
                <a:solidFill>
                  <a:srgbClr val="0000FF"/>
                </a:solidFill>
                <a:latin typeface="Palatino Linotype"/>
                <a:cs typeface="Palatino Linotype"/>
              </a:rPr>
              <a:t>if</a:t>
            </a:r>
            <a:r>
              <a:rPr sz="2180" spc="10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357" dirty="0">
                <a:latin typeface="Palatino Linotype"/>
                <a:cs typeface="Palatino Linotype"/>
              </a:rPr>
              <a:t>!=</a:t>
            </a:r>
            <a:r>
              <a:rPr sz="2180" spc="104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 </a:t>
            </a:r>
            <a:r>
              <a:rPr sz="2180" spc="604" dirty="0">
                <a:latin typeface="Palatino Linotype"/>
                <a:cs typeface="Palatino Linotype"/>
              </a:rPr>
              <a:t>:</a:t>
            </a:r>
            <a:endParaRPr sz="2180" dirty="0">
              <a:latin typeface="Palatino Linotype"/>
              <a:cs typeface="Palatino Linotype"/>
            </a:endParaRPr>
          </a:p>
          <a:p>
            <a:pPr marL="1304940">
              <a:spcBef>
                <a:spcPts val="69"/>
              </a:spcBef>
            </a:pPr>
            <a:r>
              <a:rPr sz="2180" spc="40" dirty="0">
                <a:latin typeface="Palatino Linotype"/>
                <a:cs typeface="Palatino Linotype"/>
              </a:rPr>
              <a:t>z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26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1009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 </a:t>
            </a:r>
            <a:r>
              <a:rPr sz="2180" spc="454" dirty="0">
                <a:latin typeface="Palatino Linotype"/>
                <a:cs typeface="Palatino Linotype"/>
              </a:rPr>
              <a:t> </a:t>
            </a:r>
            <a:r>
              <a:rPr sz="2180" spc="436" dirty="0">
                <a:latin typeface="Palatino Linotype"/>
                <a:cs typeface="Palatino Linotype"/>
              </a:rPr>
              <a:t>/</a:t>
            </a:r>
            <a:r>
              <a:rPr sz="2180" spc="1021" dirty="0">
                <a:latin typeface="Palatino Linotype"/>
                <a:cs typeface="Palatino Linotype"/>
              </a:rPr>
              <a:t> 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r>
              <a:rPr sz="2180" spc="555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25786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59" dirty="0"/>
              <a:t>If</a:t>
            </a:r>
            <a:r>
              <a:rPr spc="10" dirty="0"/>
              <a:t> </a:t>
            </a:r>
            <a:r>
              <a:rPr spc="-69" dirty="0"/>
              <a:t>Statement</a:t>
            </a:r>
            <a:r>
              <a:rPr spc="20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3081" y="623867"/>
            <a:ext cx="370031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68" dirty="0">
                <a:latin typeface="Tahoma"/>
                <a:cs typeface="Tahoma"/>
              </a:rPr>
              <a:t>In</a:t>
            </a:r>
            <a:r>
              <a:rPr sz="2180" spc="-1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lang="en-US" sz="2180" spc="30" dirty="0">
                <a:latin typeface="Palatino Linotype"/>
                <a:cs typeface="Tahoma"/>
              </a:rPr>
              <a:t>if_example</a:t>
            </a:r>
            <a:r>
              <a:rPr sz="2180" spc="30" dirty="0">
                <a:latin typeface="Palatino Linotype"/>
                <a:cs typeface="Palatino Linotype"/>
              </a:rPr>
              <a:t>.py</a:t>
            </a:r>
            <a:r>
              <a:rPr sz="2180" spc="30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3886200"/>
            <a:ext cx="710085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59" dirty="0">
                <a:solidFill>
                  <a:srgbClr val="623F99"/>
                </a:solidFill>
                <a:latin typeface="Tahoma"/>
                <a:cs typeface="Tahoma"/>
              </a:rPr>
              <a:t>Would</a:t>
            </a:r>
            <a:r>
              <a:rPr sz="2180" spc="3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347" dirty="0">
                <a:solidFill>
                  <a:srgbClr val="623F99"/>
                </a:solidFill>
                <a:latin typeface="Tahoma"/>
                <a:cs typeface="Tahoma"/>
              </a:rPr>
              <a:t>“</a:t>
            </a:r>
            <a:r>
              <a:rPr sz="2180" spc="347" dirty="0">
                <a:solidFill>
                  <a:srgbClr val="623F99"/>
                </a:solidFill>
                <a:latin typeface="Palatino Linotype"/>
                <a:cs typeface="Palatino Linotype"/>
              </a:rPr>
              <a:t>if</a:t>
            </a:r>
            <a:r>
              <a:rPr sz="2180" spc="585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248" dirty="0">
                <a:solidFill>
                  <a:srgbClr val="623F99"/>
                </a:solidFill>
                <a:latin typeface="Palatino Linotype"/>
                <a:cs typeface="Palatino Linotype"/>
              </a:rPr>
              <a:t>x:</a:t>
            </a:r>
            <a:r>
              <a:rPr sz="2180" spc="248" dirty="0">
                <a:solidFill>
                  <a:srgbClr val="623F99"/>
                </a:solidFill>
                <a:latin typeface="Tahoma"/>
                <a:cs typeface="Tahoma"/>
              </a:rPr>
              <a:t>”</a:t>
            </a:r>
            <a:r>
              <a:rPr sz="2180" spc="268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129" dirty="0">
                <a:solidFill>
                  <a:srgbClr val="623F99"/>
                </a:solidFill>
                <a:latin typeface="Tahoma"/>
                <a:cs typeface="Tahoma"/>
              </a:rPr>
              <a:t>have</a:t>
            </a:r>
            <a:r>
              <a:rPr sz="2180" spc="4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139" dirty="0">
                <a:solidFill>
                  <a:srgbClr val="623F99"/>
                </a:solidFill>
                <a:latin typeface="Tahoma"/>
                <a:cs typeface="Tahoma"/>
              </a:rPr>
              <a:t>worked</a:t>
            </a:r>
            <a:r>
              <a:rPr sz="2180" spc="4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89" dirty="0">
                <a:solidFill>
                  <a:srgbClr val="623F99"/>
                </a:solidFill>
                <a:latin typeface="Tahoma"/>
                <a:cs typeface="Tahoma"/>
              </a:rPr>
              <a:t>instead</a:t>
            </a:r>
            <a:r>
              <a:rPr sz="2180" spc="2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69" dirty="0">
                <a:solidFill>
                  <a:srgbClr val="623F99"/>
                </a:solidFill>
                <a:latin typeface="Tahoma"/>
                <a:cs typeface="Tahoma"/>
              </a:rPr>
              <a:t>of</a:t>
            </a:r>
            <a:r>
              <a:rPr sz="2180" spc="3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347" dirty="0">
                <a:solidFill>
                  <a:srgbClr val="623F99"/>
                </a:solidFill>
                <a:latin typeface="Tahoma"/>
                <a:cs typeface="Tahoma"/>
              </a:rPr>
              <a:t>“</a:t>
            </a:r>
            <a:r>
              <a:rPr sz="2180" spc="347" dirty="0">
                <a:solidFill>
                  <a:srgbClr val="623F99"/>
                </a:solidFill>
                <a:latin typeface="Palatino Linotype"/>
                <a:cs typeface="Palatino Linotype"/>
              </a:rPr>
              <a:t>if</a:t>
            </a:r>
            <a:r>
              <a:rPr sz="2180" spc="585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404" dirty="0">
                <a:solidFill>
                  <a:srgbClr val="623F99"/>
                </a:solidFill>
                <a:latin typeface="Palatino Linotype"/>
                <a:cs typeface="Palatino Linotype"/>
              </a:rPr>
              <a:t>(</a:t>
            </a:r>
            <a:r>
              <a:rPr sz="2180" spc="575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10" dirty="0">
                <a:solidFill>
                  <a:srgbClr val="623F99"/>
                </a:solidFill>
                <a:latin typeface="Palatino Linotype"/>
                <a:cs typeface="Palatino Linotype"/>
              </a:rPr>
              <a:t>x </a:t>
            </a:r>
            <a:r>
              <a:rPr sz="2180" spc="30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623F99"/>
                </a:solidFill>
                <a:latin typeface="Palatino Linotype"/>
                <a:cs typeface="Palatino Linotype"/>
              </a:rPr>
              <a:t>!=</a:t>
            </a:r>
            <a:r>
              <a:rPr sz="2180" spc="575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solidFill>
                  <a:srgbClr val="623F99"/>
                </a:solidFill>
                <a:latin typeface="Palatino Linotype"/>
                <a:cs typeface="Palatino Linotype"/>
              </a:rPr>
              <a:t>0</a:t>
            </a:r>
            <a:r>
              <a:rPr sz="2180" spc="585" dirty="0">
                <a:solidFill>
                  <a:srgbClr val="623F99"/>
                </a:solidFill>
                <a:latin typeface="Palatino Linotype"/>
                <a:cs typeface="Palatino Linotype"/>
              </a:rPr>
              <a:t> </a:t>
            </a:r>
            <a:r>
              <a:rPr sz="2180" spc="277" dirty="0">
                <a:solidFill>
                  <a:srgbClr val="623F99"/>
                </a:solidFill>
                <a:latin typeface="Palatino Linotype"/>
                <a:cs typeface="Palatino Linotype"/>
              </a:rPr>
              <a:t>):</a:t>
            </a:r>
            <a:r>
              <a:rPr sz="2180" spc="277" dirty="0">
                <a:solidFill>
                  <a:srgbClr val="623F99"/>
                </a:solidFill>
                <a:latin typeface="Tahoma"/>
                <a:cs typeface="Tahoma"/>
              </a:rPr>
              <a:t>”?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08547"/>
            <a:ext cx="7838765" cy="256359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58610"/>
            <a:ext cx="6316011" cy="1203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553174"/>
            <a:ext cx="6316011" cy="79502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1921</Words>
  <Application>Microsoft Office PowerPoint</Application>
  <PresentationFormat>Letter Paper (8.5x11 in)</PresentationFormat>
  <Paragraphs>295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Palatino Linotype</vt:lpstr>
      <vt:lpstr>Tahoma</vt:lpstr>
      <vt:lpstr>Office Theme</vt:lpstr>
      <vt:lpstr>CS303E: Elements of Computers  and Programming Conditionals and Boolean Logic</vt:lpstr>
      <vt:lpstr>Booleans</vt:lpstr>
      <vt:lpstr>Using Booleans</vt:lpstr>
      <vt:lpstr>Booleans</vt:lpstr>
      <vt:lpstr>Boolean Context</vt:lpstr>
      <vt:lpstr>Comparison Operators</vt:lpstr>
      <vt:lpstr>Caution</vt:lpstr>
      <vt:lpstr>One Way If Statements</vt:lpstr>
      <vt:lpstr>If Statement Example</vt:lpstr>
      <vt:lpstr>Two-way If-else Statements</vt:lpstr>
      <vt:lpstr>If-else Statement: Example</vt:lpstr>
      <vt:lpstr>Multiway if-elif-else Statements</vt:lpstr>
      <vt:lpstr>Sample Program: Calculate US Federal Income Tax</vt:lpstr>
      <vt:lpstr>income_tax.py</vt:lpstr>
      <vt:lpstr>PowerPoint Presentation</vt:lpstr>
      <vt:lpstr>Logical Operators</vt:lpstr>
      <vt:lpstr>Truth Tables</vt:lpstr>
      <vt:lpstr>Short Circuit Evaluation</vt:lpstr>
      <vt:lpstr>Boolean Operators</vt:lpstr>
      <vt:lpstr>Leap Years</vt:lpstr>
      <vt:lpstr>Leap Years Revisited</vt:lpstr>
      <vt:lpstr>Conditional Expressions</vt:lpstr>
      <vt:lpstr>Conditional Expression</vt:lpstr>
      <vt:lpstr>Conditional Expression</vt:lpstr>
      <vt:lpstr>Operator Precedence</vt:lpstr>
      <vt:lpstr>Precedence</vt:lpstr>
      <vt:lpstr>Precedence Examples</vt:lpstr>
      <vt:lpstr>Precedence</vt:lpstr>
      <vt:lpstr>Use Parentheses to Override Precedence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CS303E: Elements of Computers  and Programming - Selections</dc:title>
  <dc:creator>Dr. Bill Young Department of Computer Science  University of Texas at Austin</dc:creator>
  <cp:lastModifiedBy>Scott, Michael D</cp:lastModifiedBy>
  <cp:revision>54</cp:revision>
  <dcterms:created xsi:type="dcterms:W3CDTF">2021-05-26T20:23:00Z</dcterms:created>
  <dcterms:modified xsi:type="dcterms:W3CDTF">2023-05-31T18:44:18Z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2021-05-26T00:00:00Z</vt:filetime>
  </property>
</Properties>
</file>