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8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letter"/>
  <p:notesSz cx="4610100" cy="3460750"/>
  <p:defaultTextStyle>
    <a:defPPr>
      <a:defRPr lang="en-US"/>
    </a:defPPr>
    <a:lvl1pPr marL="0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1pPr>
    <a:lvl2pPr marL="906445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2pPr>
    <a:lvl3pPr marL="1812889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3pPr>
    <a:lvl4pPr marL="2719334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4pPr>
    <a:lvl5pPr marL="3625779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5pPr>
    <a:lvl6pPr marL="4532224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6pPr>
    <a:lvl7pPr marL="5438668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7pPr>
    <a:lvl8pPr marL="6345113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8pPr>
    <a:lvl9pPr marL="7251558" algn="l" defTabSz="1812889" rtl="0" eaLnBrk="1" latinLnBrk="0" hangingPunct="1">
      <a:defRPr sz="3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7" userDrawn="1">
          <p15:clr>
            <a:srgbClr val="A4A3A4"/>
          </p15:clr>
        </p15:guide>
        <p15:guide id="2" pos="4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5707"/>
        <p:guide pos="4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3929" y="1249234"/>
            <a:ext cx="4876143" cy="426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>
          <a:xfrm>
            <a:off x="2832145" y="6574590"/>
            <a:ext cx="1624760" cy="182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>
              <a:spcBef>
                <a:spcPts val="377"/>
              </a:spcBef>
            </a:pPr>
            <a:r>
              <a:rPr lang="en-US" spc="-59" dirty="0"/>
              <a:t>CS303E</a:t>
            </a:r>
            <a:r>
              <a:rPr lang="en-US" spc="40" dirty="0"/>
              <a:t> </a:t>
            </a:r>
            <a:r>
              <a:rPr lang="en-US" spc="-30" dirty="0" err="1"/>
              <a:t>Slideset</a:t>
            </a:r>
            <a:r>
              <a:rPr lang="en-US" spc="59" dirty="0"/>
              <a:t> </a:t>
            </a:r>
            <a:r>
              <a:rPr lang="en-US" spc="-10" dirty="0"/>
              <a:t>5:</a:t>
            </a:r>
            <a:r>
              <a:rPr lang="en-US" spc="178" dirty="0"/>
              <a:t> </a:t>
            </a:r>
            <a:fld id="{81D60167-4931-47E6-BA6A-407CBD079E47}" type="slidenum">
              <a:rPr spc="-40" smtClean="0"/>
              <a:pPr marL="25168">
                <a:spcBef>
                  <a:spcPts val="377"/>
                </a:spcBef>
              </a:pPr>
              <a:t>‹#›</a:t>
            </a:fld>
            <a:endParaRPr spc="-40" dirty="0"/>
          </a:p>
        </p:txBody>
      </p:sp>
      <p:grpSp>
        <p:nvGrpSpPr>
          <p:cNvPr id="10" name="object 15"/>
          <p:cNvGrpSpPr/>
          <p:nvPr userDrawn="1"/>
        </p:nvGrpSpPr>
        <p:grpSpPr>
          <a:xfrm>
            <a:off x="4195" y="6606230"/>
            <a:ext cx="9131836" cy="242861"/>
            <a:chOff x="0" y="3333699"/>
            <a:chExt cx="4608195" cy="122555"/>
          </a:xfrm>
        </p:grpSpPr>
        <p:sp>
          <p:nvSpPr>
            <p:cNvPr id="11" name="object 16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7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3" name="object 18"/>
          <p:cNvSpPr txBox="1"/>
          <p:nvPr userDrawn="1"/>
        </p:nvSpPr>
        <p:spPr>
          <a:xfrm>
            <a:off x="2913671" y="6574590"/>
            <a:ext cx="1542735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sz="1189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9" spc="-3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sz="1189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9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US" sz="1189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FB870C82-0795-4330-89F4-F16647798954}" type="slidenum">
              <a:rPr lang="en-US" sz="1189" spc="-1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r>
              <a:rPr sz="1189" spc="1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189" dirty="0">
              <a:latin typeface="Arial"/>
              <a:cs typeface="Arial"/>
            </a:endParaRPr>
          </a:p>
        </p:txBody>
      </p:sp>
      <p:sp>
        <p:nvSpPr>
          <p:cNvPr id="14" name="object 19"/>
          <p:cNvSpPr txBox="1"/>
          <p:nvPr userDrawn="1"/>
        </p:nvSpPr>
        <p:spPr>
          <a:xfrm>
            <a:off x="4758764" y="6574590"/>
            <a:ext cx="446714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89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ops</a:t>
            </a:r>
            <a:endParaRPr sz="1189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426912"/>
          </a:xfrm>
        </p:spPr>
        <p:txBody>
          <a:bodyPr lIns="0" tIns="0" rIns="0" bIns="0"/>
          <a:lstStyle>
            <a:lvl1pPr>
              <a:defRPr sz="2774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9843" cy="511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67" y="-10119"/>
            <a:ext cx="85300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1760" y="2599883"/>
            <a:ext cx="68454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5492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5492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832145" y="6574590"/>
            <a:ext cx="1624760" cy="182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168">
              <a:spcBef>
                <a:spcPts val="377"/>
              </a:spcBef>
            </a:pPr>
            <a:r>
              <a:rPr lang="en-US" spc="-59" dirty="0"/>
              <a:t>CS303E</a:t>
            </a:r>
            <a:r>
              <a:rPr lang="en-US" spc="40" dirty="0"/>
              <a:t> </a:t>
            </a:r>
            <a:r>
              <a:rPr lang="en-US" spc="-30" dirty="0" err="1"/>
              <a:t>Slideset</a:t>
            </a:r>
            <a:r>
              <a:rPr lang="en-US" spc="59" dirty="0"/>
              <a:t> </a:t>
            </a:r>
            <a:r>
              <a:rPr lang="en-US" spc="-10" dirty="0"/>
              <a:t>5:</a:t>
            </a:r>
            <a:r>
              <a:rPr lang="en-US" spc="178" dirty="0"/>
              <a:t> </a:t>
            </a:r>
            <a:fld id="{81D60167-4931-47E6-BA6A-407CBD079E47}" type="slidenum">
              <a:rPr spc="-40" smtClean="0"/>
              <a:pPr marL="25168">
                <a:spcBef>
                  <a:spcPts val="377"/>
                </a:spcBef>
              </a:pPr>
              <a:t>‹#›</a:t>
            </a:fld>
            <a:endParaRPr spc="-40" dirty="0"/>
          </a:p>
        </p:txBody>
      </p:sp>
      <p:grpSp>
        <p:nvGrpSpPr>
          <p:cNvPr id="8" name="object 15"/>
          <p:cNvGrpSpPr/>
          <p:nvPr userDrawn="1"/>
        </p:nvGrpSpPr>
        <p:grpSpPr>
          <a:xfrm>
            <a:off x="4195" y="6606230"/>
            <a:ext cx="9131836" cy="242861"/>
            <a:chOff x="0" y="3333699"/>
            <a:chExt cx="4608195" cy="122555"/>
          </a:xfrm>
        </p:grpSpPr>
        <p:sp>
          <p:nvSpPr>
            <p:cNvPr id="9" name="object 16"/>
            <p:cNvSpPr/>
            <p:nvPr/>
          </p:nvSpPr>
          <p:spPr>
            <a:xfrm>
              <a:off x="0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7"/>
            <p:cNvSpPr/>
            <p:nvPr/>
          </p:nvSpPr>
          <p:spPr>
            <a:xfrm>
              <a:off x="2303995" y="3333699"/>
              <a:ext cx="2304415" cy="122555"/>
            </a:xfrm>
            <a:custGeom>
              <a:avLst/>
              <a:gdLst/>
              <a:ahLst/>
              <a:cxnLst/>
              <a:rect l="l" t="t" r="r" b="b"/>
              <a:pathLst>
                <a:path w="2304415" h="122554">
                  <a:moveTo>
                    <a:pt x="2303995" y="0"/>
                  </a:moveTo>
                  <a:lnTo>
                    <a:pt x="0" y="0"/>
                  </a:lnTo>
                  <a:lnTo>
                    <a:pt x="0" y="122300"/>
                  </a:lnTo>
                  <a:lnTo>
                    <a:pt x="2303995" y="122300"/>
                  </a:lnTo>
                  <a:lnTo>
                    <a:pt x="2303995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1" name="object 18"/>
          <p:cNvSpPr txBox="1"/>
          <p:nvPr userDrawn="1"/>
        </p:nvSpPr>
        <p:spPr>
          <a:xfrm>
            <a:off x="2913671" y="6574590"/>
            <a:ext cx="1542735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CS303E</a:t>
            </a:r>
            <a:r>
              <a:rPr sz="1189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9" spc="-30" dirty="0" err="1">
                <a:solidFill>
                  <a:srgbClr val="FFFFFF"/>
                </a:solidFill>
                <a:latin typeface="Arial"/>
                <a:cs typeface="Arial"/>
              </a:rPr>
              <a:t>Slideset</a:t>
            </a:r>
            <a:r>
              <a:rPr sz="1189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189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n-US" sz="1189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FB870C82-0795-4330-89F4-F16647798954}" type="slidenum">
              <a:rPr lang="en-US" sz="1189" spc="-1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r>
              <a:rPr sz="1189" spc="1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189" dirty="0">
              <a:latin typeface="Arial"/>
              <a:cs typeface="Arial"/>
            </a:endParaRPr>
          </a:p>
        </p:txBody>
      </p:sp>
      <p:sp>
        <p:nvSpPr>
          <p:cNvPr id="12" name="object 19"/>
          <p:cNvSpPr txBox="1"/>
          <p:nvPr userDrawn="1"/>
        </p:nvSpPr>
        <p:spPr>
          <a:xfrm>
            <a:off x="4758764" y="6574590"/>
            <a:ext cx="446714" cy="231283"/>
          </a:xfrm>
          <a:prstGeom prst="rect">
            <a:avLst/>
          </a:prstGeom>
        </p:spPr>
        <p:txBody>
          <a:bodyPr vert="horz" wrap="square" lIns="0" tIns="47817" rIns="0" bIns="0" rtlCol="0">
            <a:spAutoFit/>
          </a:bodyPr>
          <a:lstStyle/>
          <a:p>
            <a:pPr marL="25168">
              <a:spcBef>
                <a:spcPts val="377"/>
              </a:spcBef>
            </a:pPr>
            <a:r>
              <a:rPr sz="1189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89" spc="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89" spc="-59" dirty="0">
                <a:solidFill>
                  <a:srgbClr val="FFFFFF"/>
                </a:solidFill>
                <a:latin typeface="Arial"/>
                <a:cs typeface="Arial"/>
              </a:rPr>
              <a:t>ops</a:t>
            </a:r>
            <a:endParaRPr sz="1189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033">
        <a:defRPr>
          <a:latin typeface="+mn-lt"/>
          <a:ea typeface="+mn-ea"/>
          <a:cs typeface="+mn-cs"/>
        </a:defRPr>
      </a:lvl2pPr>
      <a:lvl3pPr marL="1812066">
        <a:defRPr>
          <a:latin typeface="+mn-lt"/>
          <a:ea typeface="+mn-ea"/>
          <a:cs typeface="+mn-cs"/>
        </a:defRPr>
      </a:lvl3pPr>
      <a:lvl4pPr marL="2718100">
        <a:defRPr>
          <a:latin typeface="+mn-lt"/>
          <a:ea typeface="+mn-ea"/>
          <a:cs typeface="+mn-cs"/>
        </a:defRPr>
      </a:lvl4pPr>
      <a:lvl5pPr marL="3624133">
        <a:defRPr>
          <a:latin typeface="+mn-lt"/>
          <a:ea typeface="+mn-ea"/>
          <a:cs typeface="+mn-cs"/>
        </a:defRPr>
      </a:lvl5pPr>
      <a:lvl6pPr marL="4530166">
        <a:defRPr>
          <a:latin typeface="+mn-lt"/>
          <a:ea typeface="+mn-ea"/>
          <a:cs typeface="+mn-cs"/>
        </a:defRPr>
      </a:lvl6pPr>
      <a:lvl7pPr marL="5436199">
        <a:defRPr>
          <a:latin typeface="+mn-lt"/>
          <a:ea typeface="+mn-ea"/>
          <a:cs typeface="+mn-cs"/>
        </a:defRPr>
      </a:lvl7pPr>
      <a:lvl8pPr marL="6342233">
        <a:defRPr>
          <a:latin typeface="+mn-lt"/>
          <a:ea typeface="+mn-ea"/>
          <a:cs typeface="+mn-cs"/>
        </a:defRPr>
      </a:lvl8pPr>
      <a:lvl9pPr marL="7248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0"/>
            <a:ext cx="9131457" cy="952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6907" y="1045963"/>
            <a:ext cx="7906202" cy="163585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E07D19"/>
          </a:solidFill>
        </p:spPr>
        <p:txBody>
          <a:bodyPr wrap="square" lIns="0" tIns="0" rIns="0" bIns="0" rtlCol="0"/>
          <a:lstStyle/>
          <a:p>
            <a:endParaRPr sz="7073"/>
          </a:p>
        </p:txBody>
      </p:sp>
      <p:grpSp>
        <p:nvGrpSpPr>
          <p:cNvPr id="4" name="object 4"/>
          <p:cNvGrpSpPr/>
          <p:nvPr/>
        </p:nvGrpSpPr>
        <p:grpSpPr>
          <a:xfrm>
            <a:off x="616907" y="1133977"/>
            <a:ext cx="8006870" cy="1825864"/>
            <a:chOff x="309193" y="572238"/>
            <a:chExt cx="4040504" cy="921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1391501"/>
              <a:ext cx="101600" cy="101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" y="1378800"/>
              <a:ext cx="3938802" cy="11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8846" y="578383"/>
              <a:ext cx="50751" cy="8131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193" y="572238"/>
              <a:ext cx="3989704" cy="870585"/>
            </a:xfrm>
            <a:custGeom>
              <a:avLst/>
              <a:gdLst/>
              <a:ahLst/>
              <a:cxnLst/>
              <a:rect l="l" t="t" r="r" b="b"/>
              <a:pathLst>
                <a:path w="3989704" h="870585">
                  <a:moveTo>
                    <a:pt x="3989652" y="0"/>
                  </a:moveTo>
                  <a:lnTo>
                    <a:pt x="0" y="0"/>
                  </a:lnTo>
                  <a:lnTo>
                    <a:pt x="0" y="819262"/>
                  </a:lnTo>
                  <a:lnTo>
                    <a:pt x="4008" y="838987"/>
                  </a:lnTo>
                  <a:lnTo>
                    <a:pt x="14922" y="855140"/>
                  </a:lnTo>
                  <a:lnTo>
                    <a:pt x="31075" y="866054"/>
                  </a:lnTo>
                  <a:lnTo>
                    <a:pt x="50800" y="870062"/>
                  </a:lnTo>
                  <a:lnTo>
                    <a:pt x="3938852" y="870062"/>
                  </a:lnTo>
                  <a:lnTo>
                    <a:pt x="3958576" y="866054"/>
                  </a:lnTo>
                  <a:lnTo>
                    <a:pt x="3974729" y="855140"/>
                  </a:lnTo>
                  <a:lnTo>
                    <a:pt x="3985644" y="838987"/>
                  </a:lnTo>
                  <a:lnTo>
                    <a:pt x="3989652" y="819262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E07D19"/>
            </a:solidFill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9" name="object 9"/>
            <p:cNvSpPr/>
            <p:nvPr/>
          </p:nvSpPr>
          <p:spPr>
            <a:xfrm>
              <a:off x="4298846" y="616475"/>
              <a:ext cx="0" cy="794385"/>
            </a:xfrm>
            <a:custGeom>
              <a:avLst/>
              <a:gdLst/>
              <a:ahLst/>
              <a:cxnLst/>
              <a:rect l="l" t="t" r="r" b="b"/>
              <a:pathLst>
                <a:path h="794385">
                  <a:moveTo>
                    <a:pt x="0" y="7940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8846" y="60377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8846" y="59107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8846" y="57837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 sz="7073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xfrm>
            <a:off x="631716" y="1533778"/>
            <a:ext cx="7696201" cy="874294"/>
          </a:xfrm>
          <a:prstGeom prst="rect">
            <a:avLst/>
          </a:prstGeom>
        </p:spPr>
        <p:txBody>
          <a:bodyPr vert="horz" wrap="square" lIns="0" tIns="5033" rIns="0" bIns="0" rtlCol="0">
            <a:spAutoFit/>
          </a:bodyPr>
          <a:lstStyle/>
          <a:p>
            <a:pPr marL="17617" marR="10067" algn="ctr">
              <a:lnSpc>
                <a:spcPct val="106700"/>
              </a:lnSpc>
              <a:spcBef>
                <a:spcPts val="40"/>
              </a:spcBef>
            </a:pPr>
            <a:r>
              <a:rPr spc="-59" dirty="0"/>
              <a:t>CS303E:</a:t>
            </a:r>
            <a:r>
              <a:rPr spc="20" dirty="0"/>
              <a:t> </a:t>
            </a:r>
            <a:r>
              <a:rPr spc="-89" dirty="0"/>
              <a:t>Elements</a:t>
            </a:r>
            <a:r>
              <a:rPr spc="40" dirty="0"/>
              <a:t> </a:t>
            </a:r>
            <a:r>
              <a:rPr spc="-79" dirty="0"/>
              <a:t>of</a:t>
            </a:r>
            <a:r>
              <a:rPr spc="20" dirty="0"/>
              <a:t> </a:t>
            </a:r>
            <a:r>
              <a:rPr spc="-99" dirty="0"/>
              <a:t>Computers </a:t>
            </a:r>
            <a:r>
              <a:rPr spc="-832" dirty="0"/>
              <a:t> </a:t>
            </a:r>
            <a:r>
              <a:rPr spc="-129" dirty="0"/>
              <a:t>and</a:t>
            </a:r>
            <a:r>
              <a:rPr spc="40" dirty="0"/>
              <a:t> </a:t>
            </a:r>
            <a:r>
              <a:rPr spc="-79" dirty="0"/>
              <a:t>Programming</a:t>
            </a:r>
          </a:p>
          <a:p>
            <a:pPr algn="ctr">
              <a:spcBef>
                <a:spcPts val="644"/>
              </a:spcBef>
            </a:pPr>
            <a:r>
              <a:rPr lang="en-US" sz="2180" spc="-69" dirty="0" err="1"/>
              <a:t>Repitition</a:t>
            </a:r>
            <a:r>
              <a:rPr lang="en-US" sz="2180" spc="-69" dirty="0"/>
              <a:t> with </a:t>
            </a:r>
            <a:r>
              <a:rPr sz="2180" spc="-69" dirty="0"/>
              <a:t>Loops</a:t>
            </a:r>
            <a:endParaRPr sz="2180" dirty="0"/>
          </a:p>
        </p:txBody>
      </p:sp>
      <p:sp>
        <p:nvSpPr>
          <p:cNvPr id="20" name="object 14"/>
          <p:cNvSpPr txBox="1"/>
          <p:nvPr/>
        </p:nvSpPr>
        <p:spPr>
          <a:xfrm>
            <a:off x="2362200" y="3048000"/>
            <a:ext cx="4601529" cy="319100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65518" marR="251676" indent="1091015">
              <a:lnSpc>
                <a:spcPct val="102699"/>
              </a:lnSpc>
              <a:spcBef>
                <a:spcPts val="109"/>
              </a:spcBef>
            </a:pPr>
            <a:r>
              <a:rPr lang="en-US" sz="2180" spc="-10" dirty="0">
                <a:latin typeface="Tahoma"/>
                <a:cs typeface="Tahoma"/>
              </a:rPr>
              <a:t>Mike Scott</a:t>
            </a:r>
            <a:br>
              <a:rPr lang="en-US" sz="2180" spc="-10" dirty="0">
                <a:latin typeface="Tahoma"/>
                <a:cs typeface="Tahoma"/>
              </a:rPr>
            </a:br>
            <a:r>
              <a:rPr sz="2180" spc="-79" dirty="0">
                <a:latin typeface="Tahoma"/>
                <a:cs typeface="Tahoma"/>
              </a:rPr>
              <a:t>Department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Computer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Science</a:t>
            </a:r>
            <a:endParaRPr sz="218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sz="2180" spc="-69" dirty="0">
                <a:latin typeface="Tahoma"/>
                <a:cs typeface="Tahoma"/>
              </a:rPr>
              <a:t>University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Texas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at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Austin</a:t>
            </a: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endParaRPr lang="en-US" sz="2180" spc="-50" dirty="0">
              <a:latin typeface="Tahoma"/>
              <a:cs typeface="Tahoma"/>
            </a:endParaRPr>
          </a:p>
          <a:p>
            <a:pPr marL="520969">
              <a:spcBef>
                <a:spcPts val="69"/>
              </a:spcBef>
            </a:pPr>
            <a:r>
              <a:rPr lang="en-US" sz="2180" spc="-50" dirty="0">
                <a:latin typeface="Tahoma"/>
                <a:cs typeface="Tahoma"/>
              </a:rPr>
              <a:t>Adapted from </a:t>
            </a:r>
            <a:br>
              <a:rPr lang="en-US" sz="2180" spc="-50" dirty="0">
                <a:latin typeface="Tahoma"/>
                <a:cs typeface="Tahoma"/>
              </a:rPr>
            </a:br>
            <a:r>
              <a:rPr lang="en-US" sz="2180" spc="-50" dirty="0">
                <a:latin typeface="Tahoma"/>
                <a:cs typeface="Tahoma"/>
              </a:rPr>
              <a:t>Professor Bill Young's Slides</a:t>
            </a:r>
            <a:endParaRPr sz="218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171" dirty="0">
              <a:latin typeface="Tahoma"/>
              <a:cs typeface="Tahoma"/>
            </a:endParaRPr>
          </a:p>
          <a:p>
            <a:pPr marL="25168" algn="ctr">
              <a:spcBef>
                <a:spcPts val="2190"/>
              </a:spcBef>
            </a:pPr>
            <a:r>
              <a:rPr sz="2180" spc="-40" dirty="0">
                <a:latin typeface="Tahoma"/>
                <a:cs typeface="Tahoma"/>
              </a:rPr>
              <a:t>Last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updated:</a:t>
            </a:r>
            <a:r>
              <a:rPr sz="2180" spc="258" dirty="0">
                <a:latin typeface="Tahoma"/>
                <a:cs typeface="Tahoma"/>
              </a:rPr>
              <a:t> </a:t>
            </a:r>
            <a:r>
              <a:rPr lang="en-US" sz="2180" spc="-20" dirty="0">
                <a:latin typeface="Tahoma"/>
                <a:cs typeface="Tahoma"/>
              </a:rPr>
              <a:t>May 30, 2024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548032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30" dirty="0"/>
              <a:t>The</a:t>
            </a:r>
            <a:r>
              <a:rPr spc="40" dirty="0"/>
              <a:t> </a:t>
            </a:r>
            <a:r>
              <a:rPr spc="-40" dirty="0"/>
              <a:t>Better</a:t>
            </a:r>
            <a:r>
              <a:rPr spc="50" dirty="0"/>
              <a:t> </a:t>
            </a:r>
            <a:r>
              <a:rPr spc="-50" dirty="0"/>
              <a:t>is</a:t>
            </a:r>
            <a:r>
              <a:rPr lang="en-US" spc="-50" dirty="0"/>
              <a:t>_prime_2</a:t>
            </a:r>
            <a:r>
              <a:rPr spc="59" dirty="0"/>
              <a:t> </a:t>
            </a:r>
            <a:r>
              <a:rPr spc="-89" dirty="0"/>
              <a:t>Version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5438" y="838200"/>
            <a:ext cx="7772400" cy="544264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800" spc="-40" dirty="0">
                <a:latin typeface="Tahoma"/>
                <a:cs typeface="Tahoma"/>
              </a:rPr>
              <a:t>is_prime_1 </a:t>
            </a:r>
            <a:r>
              <a:rPr sz="2800" spc="-119" dirty="0">
                <a:latin typeface="Tahoma"/>
                <a:cs typeface="Tahoma"/>
              </a:rPr>
              <a:t>does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lang="en-US" sz="2800" spc="-109" dirty="0">
                <a:latin typeface="Tahoma"/>
                <a:cs typeface="Tahoma"/>
              </a:rPr>
              <a:t>176,970,202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79" dirty="0">
                <a:latin typeface="Tahoma"/>
                <a:cs typeface="Tahoma"/>
              </a:rPr>
              <a:t>divisions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to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99" dirty="0">
                <a:latin typeface="Tahoma"/>
                <a:cs typeface="Tahoma"/>
              </a:rPr>
              <a:t>discover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that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lang="en-US" sz="2800" spc="-109" dirty="0">
                <a:latin typeface="Tahoma"/>
                <a:cs typeface="Tahoma"/>
              </a:rPr>
              <a:t>176_970_203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79" dirty="0">
                <a:latin typeface="Tahoma"/>
                <a:cs typeface="Tahoma"/>
              </a:rPr>
              <a:t>is </a:t>
            </a:r>
            <a:r>
              <a:rPr sz="2800" spc="-654" dirty="0">
                <a:latin typeface="Tahoma"/>
                <a:cs typeface="Tahoma"/>
              </a:rPr>
              <a:t> </a:t>
            </a:r>
            <a:r>
              <a:rPr sz="2800" spc="-99" dirty="0">
                <a:latin typeface="Tahoma"/>
                <a:cs typeface="Tahoma"/>
              </a:rPr>
              <a:t>prime.</a:t>
            </a:r>
            <a:r>
              <a:rPr sz="2800" spc="268" dirty="0">
                <a:latin typeface="Tahoma"/>
                <a:cs typeface="Tahoma"/>
              </a:rPr>
              <a:t> </a:t>
            </a:r>
            <a:endParaRPr lang="en-US" sz="2800" spc="268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endParaRPr lang="en-US" sz="2800" spc="268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800" spc="-59" dirty="0">
                <a:latin typeface="Tahoma"/>
                <a:cs typeface="Tahoma"/>
              </a:rPr>
              <a:t>is_prime_2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19" dirty="0">
                <a:latin typeface="Tahoma"/>
                <a:cs typeface="Tahoma"/>
              </a:rPr>
              <a:t>does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lang="en-US" sz="2800" spc="40" dirty="0">
                <a:latin typeface="Tahoma"/>
                <a:cs typeface="Tahoma"/>
              </a:rPr>
              <a:t>"only” </a:t>
            </a:r>
            <a:r>
              <a:rPr lang="en-US" sz="2800" spc="-99" dirty="0">
                <a:latin typeface="Tahoma"/>
                <a:cs typeface="Tahoma"/>
              </a:rPr>
              <a:t>13,302</a:t>
            </a:r>
            <a:r>
              <a:rPr sz="2800" spc="-99" dirty="0">
                <a:latin typeface="Tahoma"/>
                <a:cs typeface="Tahoma"/>
              </a:rPr>
              <a:t>.</a:t>
            </a:r>
            <a:endParaRPr lang="en-US" sz="2800" spc="-99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endParaRPr lang="en-US" sz="2800" spc="-99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800" spc="-99" dirty="0">
                <a:latin typeface="Tahoma"/>
                <a:cs typeface="Tahoma"/>
              </a:rPr>
              <a:t>Took much less than a second to complete.</a:t>
            </a: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endParaRPr lang="en-US" sz="2800" spc="-99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800" spc="-99" dirty="0">
                <a:latin typeface="Tahoma"/>
                <a:cs typeface="Tahoma"/>
              </a:rPr>
              <a:t>Computer scientists and software developers spend a lot of time trying to improve the efficiency of their programs and algorithms.</a:t>
            </a: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endParaRPr lang="en-US" sz="2800" spc="-99" dirty="0">
              <a:latin typeface="Tahoma"/>
              <a:cs typeface="Tahoma"/>
            </a:endParaRPr>
          </a:p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lang="en-US" sz="2800" spc="-99" dirty="0">
                <a:latin typeface="Tahoma"/>
                <a:cs typeface="Tahoma"/>
              </a:rPr>
              <a:t>Measurably reduce the number of computations.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715874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Example</a:t>
            </a:r>
            <a:r>
              <a:rPr spc="59" dirty="0"/>
              <a:t> </a:t>
            </a:r>
            <a:r>
              <a:rPr spc="-40" dirty="0"/>
              <a:t>While</a:t>
            </a:r>
            <a:r>
              <a:rPr spc="69" dirty="0"/>
              <a:t> </a:t>
            </a:r>
            <a:r>
              <a:rPr spc="-79" dirty="0"/>
              <a:t>Loop:</a:t>
            </a:r>
            <a:r>
              <a:rPr spc="367" dirty="0"/>
              <a:t> </a:t>
            </a:r>
            <a:r>
              <a:rPr spc="-89" dirty="0"/>
              <a:t>Approximate</a:t>
            </a:r>
            <a:r>
              <a:rPr spc="69" dirty="0"/>
              <a:t> </a:t>
            </a:r>
            <a:r>
              <a:rPr spc="-129" dirty="0"/>
              <a:t>Square</a:t>
            </a:r>
            <a:r>
              <a:rPr spc="59" dirty="0"/>
              <a:t> </a:t>
            </a:r>
            <a:r>
              <a:rPr spc="-10" dirty="0"/>
              <a:t>Root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2411" y="832444"/>
            <a:ext cx="7585324" cy="1115433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374997">
              <a:lnSpc>
                <a:spcPct val="102600"/>
              </a:lnSpc>
              <a:spcBef>
                <a:spcPts val="109"/>
              </a:spcBef>
            </a:pPr>
            <a:r>
              <a:rPr sz="2180" spc="-6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could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approximate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square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root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br>
              <a:rPr lang="en-US" sz="2180" spc="30" dirty="0">
                <a:latin typeface="Tahoma"/>
                <a:cs typeface="Tahoma"/>
              </a:rPr>
            </a:b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positive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integer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as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follows:</a:t>
            </a:r>
            <a:r>
              <a:rPr lang="en-US" sz="2180" spc="-99" dirty="0">
                <a:latin typeface="Tahoma"/>
                <a:cs typeface="Tahoma"/>
              </a:rPr>
              <a:t> square_root.py</a:t>
            </a:r>
            <a:endParaRPr sz="2180" dirty="0">
              <a:latin typeface="Tahoma"/>
              <a:cs typeface="Tahoma"/>
            </a:endParaRPr>
          </a:p>
          <a:p>
            <a:pPr marL="40268">
              <a:lnSpc>
                <a:spcPts val="1893"/>
              </a:lnSpc>
              <a:spcBef>
                <a:spcPts val="1348"/>
              </a:spcBef>
            </a:pPr>
            <a:endParaRPr sz="1585" spc="-20" dirty="0">
              <a:solidFill>
                <a:srgbClr val="0000FF"/>
              </a:solidFill>
              <a:latin typeface="Palatino Linotype"/>
              <a:cs typeface="Palatino Linotype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3" y="1676400"/>
            <a:ext cx="8610600" cy="479102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198722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89" dirty="0"/>
              <a:t>Running</a:t>
            </a:r>
            <a:r>
              <a:rPr spc="10" dirty="0"/>
              <a:t> </a:t>
            </a:r>
            <a:r>
              <a:rPr spc="-99" dirty="0"/>
              <a:t>the</a:t>
            </a:r>
            <a:r>
              <a:rPr spc="10" dirty="0"/>
              <a:t> </a:t>
            </a:r>
            <a:r>
              <a:rPr spc="-89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92410" y="4298289"/>
            <a:ext cx="7755201" cy="102168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180" spc="-40" dirty="0">
                <a:latin typeface="Tahoma"/>
                <a:cs typeface="Tahoma"/>
              </a:rPr>
              <a:t>Notice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last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one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isn’t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quite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right.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square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root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100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is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exactly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10.0.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Foiled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again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by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approximate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nature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floating </a:t>
            </a:r>
            <a:r>
              <a:rPr sz="2180" spc="-40" dirty="0">
                <a:latin typeface="Tahoma"/>
                <a:cs typeface="Tahoma"/>
              </a:rPr>
              <a:t> point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lang="en-US" sz="2180" spc="-69" dirty="0">
                <a:latin typeface="Tahoma"/>
                <a:cs typeface="Tahoma"/>
              </a:rPr>
              <a:t>numbers and floating point arithmetic</a:t>
            </a:r>
            <a:r>
              <a:rPr sz="2180" spc="-69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5683"/>
            <a:ext cx="8975166" cy="21229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6600"/>
            <a:ext cx="8153400" cy="520998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V="1">
            <a:off x="228600" y="3049085"/>
            <a:ext cx="8763000" cy="4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28600" y="3962400"/>
            <a:ext cx="8763000" cy="58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10878" y="0"/>
            <a:ext cx="6166121" cy="465194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5168" defTabSz="914400">
              <a:spcBef>
                <a:spcPts val="268"/>
              </a:spcBef>
            </a:pPr>
            <a:r>
              <a:rPr lang="en-US" sz="2800" kern="0" spc="-89" dirty="0">
                <a:solidFill>
                  <a:schemeClr val="bg1"/>
                </a:solidFill>
              </a:rPr>
              <a:t>More efficient way of calculating square root?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990600"/>
            <a:ext cx="9144000" cy="48768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06033">
              <a:defRPr>
                <a:latin typeface="+mn-lt"/>
                <a:ea typeface="+mn-ea"/>
                <a:cs typeface="+mn-cs"/>
              </a:defRPr>
            </a:lvl2pPr>
            <a:lvl3pPr marL="1812066">
              <a:defRPr>
                <a:latin typeface="+mn-lt"/>
                <a:ea typeface="+mn-ea"/>
                <a:cs typeface="+mn-cs"/>
              </a:defRPr>
            </a:lvl3pPr>
            <a:lvl4pPr marL="2718100">
              <a:defRPr>
                <a:latin typeface="+mn-lt"/>
                <a:ea typeface="+mn-ea"/>
                <a:cs typeface="+mn-cs"/>
              </a:defRPr>
            </a:lvl4pPr>
            <a:lvl5pPr marL="3624133">
              <a:defRPr>
                <a:latin typeface="+mn-lt"/>
                <a:ea typeface="+mn-ea"/>
                <a:cs typeface="+mn-cs"/>
              </a:defRPr>
            </a:lvl5pPr>
            <a:lvl6pPr marL="4530166">
              <a:defRPr>
                <a:latin typeface="+mn-lt"/>
                <a:ea typeface="+mn-ea"/>
                <a:cs typeface="+mn-cs"/>
              </a:defRPr>
            </a:lvl6pPr>
            <a:lvl7pPr marL="5436199">
              <a:defRPr>
                <a:latin typeface="+mn-lt"/>
                <a:ea typeface="+mn-ea"/>
                <a:cs typeface="+mn-cs"/>
              </a:defRPr>
            </a:lvl7pPr>
            <a:lvl8pPr marL="6342233">
              <a:defRPr>
                <a:latin typeface="+mn-lt"/>
                <a:ea typeface="+mn-ea"/>
                <a:cs typeface="+mn-cs"/>
              </a:defRPr>
            </a:lvl8pPr>
            <a:lvl9pPr marL="7248266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800"/>
              </a:spcBef>
            </a:pPr>
            <a:r>
              <a:rPr lang="en-US" altLang="en-US" sz="2800" kern="0" dirty="0">
                <a:solidFill>
                  <a:sysClr val="windowText" lastClr="000000"/>
                </a:solidFill>
              </a:rPr>
              <a:t>Newton's method for approximating square roots adapted from the Dr. Math website</a:t>
            </a:r>
            <a:br>
              <a:rPr lang="en-US" altLang="en-US" sz="28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The goal is to find the square root of a number. Let's call it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num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1. Choose a rough approximation of the square root of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num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, call it approx. 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	How to choose?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2. Divide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num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by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approx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 and then average the quotient with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approx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, 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	in other  words we want to evaluate the 	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	expression	((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num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/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approx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) + </a:t>
            </a:r>
            <a:r>
              <a:rPr lang="en-US" altLang="en-US" sz="2400" kern="0" dirty="0" err="1">
                <a:solidFill>
                  <a:sysClr val="windowText" lastClr="000000"/>
                </a:solidFill>
              </a:rPr>
              <a:t>approx</a:t>
            </a:r>
            <a:r>
              <a:rPr lang="en-US" altLang="en-US" sz="2400" kern="0" dirty="0">
                <a:solidFill>
                  <a:sysClr val="windowText" lastClr="000000"/>
                </a:solidFill>
              </a:rPr>
              <a:t>) / 2 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3. How close are we? In programming we would store the result of the expression back into the variable approx.</a:t>
            </a:r>
            <a:br>
              <a:rPr lang="en-US" altLang="en-US" sz="2400" kern="0" dirty="0">
                <a:solidFill>
                  <a:sysClr val="windowText" lastClr="000000"/>
                </a:solidFill>
              </a:rPr>
            </a:br>
            <a:r>
              <a:rPr lang="en-US" altLang="en-US" sz="2400" kern="0" dirty="0">
                <a:solidFill>
                  <a:sysClr val="windowText" lastClr="000000"/>
                </a:solidFill>
              </a:rPr>
              <a:t>4. How do you know if you have the right answer?</a:t>
            </a:r>
            <a:endParaRPr lang="en-US" altLang="en-US" sz="2800" kern="0" dirty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altLang="en-US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7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138166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69" dirty="0"/>
              <a:t>For</a:t>
            </a:r>
            <a:r>
              <a:rPr spc="-79" dirty="0"/>
              <a:t> </a:t>
            </a:r>
            <a:r>
              <a:rPr spc="-50" dirty="0"/>
              <a:t>Loop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0879" y="762000"/>
            <a:ext cx="8985521" cy="5344713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600" spc="-168" dirty="0">
                <a:latin typeface="Tahoma"/>
                <a:cs typeface="Tahoma"/>
              </a:rPr>
              <a:t>In</a:t>
            </a:r>
            <a:r>
              <a:rPr sz="2600" spc="4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a</a:t>
            </a:r>
            <a:r>
              <a:rPr sz="2600" spc="40" dirty="0">
                <a:latin typeface="Tahoma"/>
                <a:cs typeface="Tahoma"/>
              </a:rPr>
              <a:t> </a:t>
            </a:r>
            <a:r>
              <a:rPr sz="2600" spc="208" dirty="0">
                <a:latin typeface="Palatino Linotype"/>
                <a:cs typeface="Palatino Linotype"/>
              </a:rPr>
              <a:t>for</a:t>
            </a:r>
            <a:r>
              <a:rPr sz="2600" spc="188" dirty="0">
                <a:latin typeface="Palatino Linotype"/>
                <a:cs typeface="Palatino Linotype"/>
              </a:rPr>
              <a:t> </a:t>
            </a:r>
            <a:r>
              <a:rPr sz="2600" spc="-59" dirty="0">
                <a:latin typeface="Tahoma"/>
                <a:cs typeface="Tahoma"/>
              </a:rPr>
              <a:t>loop,</a:t>
            </a:r>
            <a:r>
              <a:rPr sz="2600" spc="40" dirty="0">
                <a:latin typeface="Tahoma"/>
                <a:cs typeface="Tahoma"/>
              </a:rPr>
              <a:t> </a:t>
            </a:r>
            <a:r>
              <a:rPr sz="2600" spc="-129" dirty="0">
                <a:latin typeface="Tahoma"/>
                <a:cs typeface="Tahoma"/>
              </a:rPr>
              <a:t>you</a:t>
            </a:r>
            <a:r>
              <a:rPr sz="2600" spc="50" dirty="0">
                <a:latin typeface="Tahoma"/>
                <a:cs typeface="Tahoma"/>
              </a:rPr>
              <a:t> </a:t>
            </a:r>
            <a:r>
              <a:rPr sz="2600" spc="-50" dirty="0">
                <a:latin typeface="Tahoma"/>
                <a:cs typeface="Tahoma"/>
              </a:rPr>
              <a:t>typically</a:t>
            </a:r>
            <a:r>
              <a:rPr sz="2600" spc="50" dirty="0">
                <a:latin typeface="Tahoma"/>
                <a:cs typeface="Tahoma"/>
              </a:rPr>
              <a:t> </a:t>
            </a:r>
            <a:r>
              <a:rPr sz="2600" spc="-119" dirty="0">
                <a:latin typeface="Tahoma"/>
                <a:cs typeface="Tahoma"/>
              </a:rPr>
              <a:t>know</a:t>
            </a:r>
            <a:r>
              <a:rPr sz="2600" spc="50" dirty="0">
                <a:latin typeface="Tahoma"/>
                <a:cs typeface="Tahoma"/>
              </a:rPr>
              <a:t> </a:t>
            </a:r>
            <a:r>
              <a:rPr sz="2600" spc="-149" dirty="0">
                <a:latin typeface="Tahoma"/>
                <a:cs typeface="Tahoma"/>
              </a:rPr>
              <a:t>how</a:t>
            </a:r>
            <a:r>
              <a:rPr sz="2600" spc="5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many</a:t>
            </a:r>
            <a:r>
              <a:rPr sz="2600" spc="50" dirty="0">
                <a:latin typeface="Tahoma"/>
                <a:cs typeface="Tahoma"/>
              </a:rPr>
              <a:t> </a:t>
            </a:r>
            <a:r>
              <a:rPr sz="2600" spc="-79" dirty="0">
                <a:latin typeface="Tahoma"/>
                <a:cs typeface="Tahoma"/>
              </a:rPr>
              <a:t>times</a:t>
            </a:r>
            <a:r>
              <a:rPr sz="2600" spc="40" dirty="0">
                <a:latin typeface="Tahoma"/>
                <a:cs typeface="Tahoma"/>
              </a:rPr>
              <a:t> </a:t>
            </a:r>
            <a:r>
              <a:rPr sz="2600" spc="-40" dirty="0">
                <a:latin typeface="Tahoma"/>
                <a:cs typeface="Tahoma"/>
              </a:rPr>
              <a:t>you’ll</a:t>
            </a:r>
            <a:r>
              <a:rPr sz="2600" spc="5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execute.</a:t>
            </a:r>
            <a:endParaRPr sz="2600" dirty="0">
              <a:latin typeface="Tahoma"/>
              <a:cs typeface="Tahoma"/>
            </a:endParaRPr>
          </a:p>
          <a:p>
            <a:pPr marL="37751">
              <a:spcBef>
                <a:spcPts val="2685"/>
              </a:spcBef>
            </a:pPr>
            <a:r>
              <a:rPr sz="2600" spc="-99" dirty="0">
                <a:latin typeface="Tahoma"/>
                <a:cs typeface="Tahoma"/>
              </a:rPr>
              <a:t>General</a:t>
            </a:r>
            <a:r>
              <a:rPr sz="2600" spc="-69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form:</a:t>
            </a:r>
            <a:endParaRPr sz="2600" dirty="0">
              <a:latin typeface="Tahoma"/>
              <a:cs typeface="Tahoma"/>
            </a:endParaRPr>
          </a:p>
          <a:p>
            <a:pPr marL="758803" marR="4191662" indent="-289427">
              <a:lnSpc>
                <a:spcPct val="102600"/>
              </a:lnSpc>
              <a:spcBef>
                <a:spcPts val="595"/>
              </a:spcBef>
            </a:pPr>
            <a:r>
              <a:rPr sz="2600" spc="208" dirty="0">
                <a:latin typeface="Palatino Linotype"/>
                <a:cs typeface="Palatino Linotype"/>
              </a:rPr>
              <a:t>for</a:t>
            </a:r>
            <a:r>
              <a:rPr sz="2600" spc="535" dirty="0">
                <a:latin typeface="Palatino Linotype"/>
                <a:cs typeface="Palatino Linotype"/>
              </a:rPr>
              <a:t> </a:t>
            </a:r>
            <a:r>
              <a:rPr lang="en-US" sz="2600" spc="535" dirty="0">
                <a:latin typeface="Palatino Linotype"/>
                <a:cs typeface="Palatino Linotype"/>
              </a:rPr>
              <a:t>&lt;</a:t>
            </a:r>
            <a:r>
              <a:rPr sz="2600" spc="69" dirty="0">
                <a:latin typeface="Palatino Linotype"/>
                <a:cs typeface="Palatino Linotype"/>
              </a:rPr>
              <a:t>var</a:t>
            </a:r>
            <a:r>
              <a:rPr lang="en-US" sz="2600" spc="69" dirty="0">
                <a:latin typeface="Palatino Linotype"/>
                <a:cs typeface="Palatino Linotype"/>
              </a:rPr>
              <a:t>&gt;</a:t>
            </a:r>
            <a:r>
              <a:rPr sz="2600" spc="545" dirty="0">
                <a:latin typeface="Palatino Linotype"/>
                <a:cs typeface="Palatino Linotype"/>
              </a:rPr>
              <a:t> </a:t>
            </a:r>
            <a:r>
              <a:rPr sz="2600" spc="178" dirty="0">
                <a:latin typeface="Palatino Linotype"/>
                <a:cs typeface="Palatino Linotype"/>
              </a:rPr>
              <a:t>in</a:t>
            </a:r>
            <a:r>
              <a:rPr sz="2600" spc="545" dirty="0">
                <a:latin typeface="Palatino Linotype"/>
                <a:cs typeface="Palatino Linotype"/>
              </a:rPr>
              <a:t> </a:t>
            </a:r>
            <a:r>
              <a:rPr lang="en-US" sz="2600" spc="545" dirty="0">
                <a:latin typeface="Palatino Linotype"/>
                <a:cs typeface="Palatino Linotype"/>
              </a:rPr>
              <a:t>&lt;</a:t>
            </a:r>
            <a:r>
              <a:rPr sz="2600" spc="89" dirty="0">
                <a:latin typeface="Palatino Linotype"/>
                <a:cs typeface="Palatino Linotype"/>
              </a:rPr>
              <a:t>sequence</a:t>
            </a:r>
            <a:r>
              <a:rPr lang="en-US" sz="2600" spc="89" dirty="0">
                <a:latin typeface="Palatino Linotype"/>
                <a:cs typeface="Palatino Linotype"/>
              </a:rPr>
              <a:t>&gt;</a:t>
            </a:r>
            <a:r>
              <a:rPr sz="2600" spc="89" dirty="0">
                <a:latin typeface="Palatino Linotype"/>
                <a:cs typeface="Palatino Linotype"/>
              </a:rPr>
              <a:t>: </a:t>
            </a:r>
            <a:r>
              <a:rPr sz="2600" spc="-515" dirty="0">
                <a:latin typeface="Palatino Linotype"/>
                <a:cs typeface="Palatino Linotype"/>
              </a:rPr>
              <a:t> </a:t>
            </a:r>
            <a:r>
              <a:rPr lang="en-US" sz="2600" spc="-515" dirty="0">
                <a:latin typeface="Palatino Linotype"/>
                <a:cs typeface="Palatino Linotype"/>
              </a:rPr>
              <a:t> &lt;</a:t>
            </a:r>
            <a:r>
              <a:rPr sz="2600" spc="149" dirty="0">
                <a:latin typeface="Palatino Linotype"/>
                <a:cs typeface="Palatino Linotype"/>
              </a:rPr>
              <a:t>statement(s)</a:t>
            </a:r>
            <a:r>
              <a:rPr lang="en-US" sz="2600" spc="149" dirty="0">
                <a:latin typeface="Palatino Linotype"/>
                <a:cs typeface="Palatino Linotype"/>
              </a:rPr>
              <a:t>&gt;</a:t>
            </a:r>
            <a:endParaRPr sz="2600" dirty="0">
              <a:latin typeface="Palatino Linotype"/>
              <a:cs typeface="Palatino Linotype"/>
            </a:endParaRPr>
          </a:p>
          <a:p>
            <a:pPr marL="37751" marR="3939986">
              <a:lnSpc>
                <a:spcPct val="102600"/>
              </a:lnSpc>
              <a:spcBef>
                <a:spcPts val="1992"/>
              </a:spcBef>
            </a:pPr>
            <a:r>
              <a:rPr sz="2600" b="1" spc="59" dirty="0">
                <a:latin typeface="Calibri"/>
                <a:cs typeface="Calibri"/>
              </a:rPr>
              <a:t>Meaning:</a:t>
            </a:r>
            <a:r>
              <a:rPr sz="2600" b="1" spc="426" dirty="0">
                <a:latin typeface="Calibri"/>
                <a:cs typeface="Calibri"/>
              </a:rPr>
              <a:t> </a:t>
            </a:r>
            <a:r>
              <a:rPr sz="2600" spc="-109" dirty="0">
                <a:latin typeface="Tahoma"/>
                <a:cs typeface="Tahoma"/>
              </a:rPr>
              <a:t>assign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each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element </a:t>
            </a:r>
            <a:r>
              <a:rPr sz="2600" spc="-644" dirty="0">
                <a:latin typeface="Tahoma"/>
                <a:cs typeface="Tahoma"/>
              </a:rPr>
              <a:t> </a:t>
            </a:r>
            <a:r>
              <a:rPr sz="2600" spc="-69" dirty="0">
                <a:latin typeface="Tahoma"/>
                <a:cs typeface="Tahoma"/>
              </a:rPr>
              <a:t>of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139" dirty="0">
                <a:latin typeface="Tahoma"/>
                <a:cs typeface="Tahoma"/>
              </a:rPr>
              <a:t>sequence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50" dirty="0">
                <a:latin typeface="Tahoma"/>
                <a:cs typeface="Tahoma"/>
              </a:rPr>
              <a:t>in</a:t>
            </a:r>
            <a:r>
              <a:rPr sz="2600" spc="30" dirty="0">
                <a:latin typeface="Tahoma"/>
                <a:cs typeface="Tahoma"/>
              </a:rPr>
              <a:t> </a:t>
            </a:r>
            <a:r>
              <a:rPr sz="2600" spc="-50" dirty="0">
                <a:latin typeface="Tahoma"/>
                <a:cs typeface="Tahoma"/>
              </a:rPr>
              <a:t>turn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30" dirty="0">
                <a:latin typeface="Tahoma"/>
                <a:cs typeface="Tahoma"/>
              </a:rPr>
              <a:t>to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var</a:t>
            </a:r>
            <a:r>
              <a:rPr sz="2600" spc="3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and </a:t>
            </a:r>
            <a:r>
              <a:rPr sz="2600" spc="-99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execute</a:t>
            </a:r>
            <a:r>
              <a:rPr sz="2600" spc="30" dirty="0">
                <a:latin typeface="Tahoma"/>
                <a:cs typeface="Tahoma"/>
              </a:rPr>
              <a:t> </a:t>
            </a:r>
            <a:r>
              <a:rPr sz="2600" spc="-79" dirty="0">
                <a:latin typeface="Tahoma"/>
                <a:cs typeface="Tahoma"/>
              </a:rPr>
              <a:t>the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89" dirty="0">
                <a:latin typeface="Tahoma"/>
                <a:cs typeface="Tahoma"/>
              </a:rPr>
              <a:t>statements.</a:t>
            </a:r>
            <a:endParaRPr sz="2600" dirty="0">
              <a:latin typeface="Tahoma"/>
              <a:cs typeface="Tahoma"/>
            </a:endParaRPr>
          </a:p>
          <a:p>
            <a:pPr marL="37751" marR="4006678">
              <a:lnSpc>
                <a:spcPct val="102600"/>
              </a:lnSpc>
              <a:spcBef>
                <a:spcPts val="1407"/>
              </a:spcBef>
            </a:pPr>
            <a:r>
              <a:rPr sz="2600" spc="-10" dirty="0">
                <a:latin typeface="Tahoma"/>
                <a:cs typeface="Tahoma"/>
              </a:rPr>
              <a:t>As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89" dirty="0">
                <a:latin typeface="Tahoma"/>
                <a:cs typeface="Tahoma"/>
              </a:rPr>
              <a:t>usual,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30" dirty="0">
                <a:latin typeface="Tahoma"/>
                <a:cs typeface="Tahoma"/>
              </a:rPr>
              <a:t>all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69" dirty="0">
                <a:latin typeface="Tahoma"/>
                <a:cs typeface="Tahoma"/>
              </a:rPr>
              <a:t>of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79" dirty="0">
                <a:latin typeface="Tahoma"/>
                <a:cs typeface="Tahoma"/>
              </a:rPr>
              <a:t>the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89" dirty="0">
                <a:latin typeface="Tahoma"/>
                <a:cs typeface="Tahoma"/>
              </a:rPr>
              <a:t>statements </a:t>
            </a:r>
            <a:r>
              <a:rPr sz="2600" spc="-644" dirty="0">
                <a:latin typeface="Tahoma"/>
                <a:cs typeface="Tahoma"/>
              </a:rPr>
              <a:t> </a:t>
            </a:r>
            <a:r>
              <a:rPr sz="2600" spc="-50" dirty="0">
                <a:latin typeface="Tahoma"/>
                <a:cs typeface="Tahoma"/>
              </a:rPr>
              <a:t>in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79" dirty="0">
                <a:latin typeface="Tahoma"/>
                <a:cs typeface="Tahoma"/>
              </a:rPr>
              <a:t>the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69" dirty="0">
                <a:latin typeface="Tahoma"/>
                <a:cs typeface="Tahoma"/>
              </a:rPr>
              <a:t>body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79" dirty="0">
                <a:latin typeface="Tahoma"/>
                <a:cs typeface="Tahoma"/>
              </a:rPr>
              <a:t>must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109" dirty="0">
                <a:latin typeface="Tahoma"/>
                <a:cs typeface="Tahoma"/>
              </a:rPr>
              <a:t>be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99" dirty="0">
                <a:latin typeface="Tahoma"/>
                <a:cs typeface="Tahoma"/>
              </a:rPr>
              <a:t>indented </a:t>
            </a:r>
            <a:r>
              <a:rPr sz="2600" spc="-89" dirty="0">
                <a:latin typeface="Tahoma"/>
                <a:cs typeface="Tahoma"/>
              </a:rPr>
              <a:t> </a:t>
            </a:r>
            <a:r>
              <a:rPr sz="2600" spc="-79" dirty="0">
                <a:latin typeface="Tahoma"/>
                <a:cs typeface="Tahoma"/>
              </a:rPr>
              <a:t>the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139" dirty="0">
                <a:latin typeface="Tahoma"/>
                <a:cs typeface="Tahoma"/>
              </a:rPr>
              <a:t>same</a:t>
            </a:r>
            <a:r>
              <a:rPr sz="2600" spc="30" dirty="0">
                <a:latin typeface="Tahoma"/>
                <a:cs typeface="Tahoma"/>
              </a:rPr>
              <a:t> </a:t>
            </a:r>
            <a:r>
              <a:rPr sz="2600" spc="-89" dirty="0">
                <a:latin typeface="Tahoma"/>
                <a:cs typeface="Tahoma"/>
              </a:rPr>
              <a:t>amount.</a:t>
            </a:r>
            <a:endParaRPr sz="26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868" y="1371600"/>
            <a:ext cx="3886200" cy="51054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035137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0" dirty="0"/>
              <a:t>What’s</a:t>
            </a:r>
            <a:r>
              <a:rPr spc="-20" dirty="0"/>
              <a:t> </a:t>
            </a:r>
            <a:r>
              <a:rPr spc="-129" dirty="0"/>
              <a:t>a</a:t>
            </a:r>
            <a:r>
              <a:rPr spc="-20" dirty="0"/>
              <a:t> </a:t>
            </a:r>
            <a:r>
              <a:rPr spc="-119" dirty="0"/>
              <a:t>Sequence?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572053"/>
            <a:ext cx="772122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129" dirty="0">
                <a:latin typeface="Tahoma"/>
                <a:cs typeface="Tahoma"/>
              </a:rPr>
              <a:t>A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Python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30" dirty="0">
                <a:latin typeface="Palatino Linotype"/>
                <a:cs typeface="Palatino Linotype"/>
              </a:rPr>
              <a:t>sequence</a:t>
            </a:r>
            <a:r>
              <a:rPr sz="2180" spc="178" dirty="0">
                <a:latin typeface="Palatino Linotype"/>
                <a:cs typeface="Palatino Linotype"/>
              </a:rPr>
              <a:t> </a:t>
            </a:r>
            <a:r>
              <a:rPr sz="2180" spc="-99" dirty="0">
                <a:latin typeface="Tahoma"/>
                <a:cs typeface="Tahoma"/>
              </a:rPr>
              <a:t>holds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multiple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items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stored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one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after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another.</a:t>
            </a:r>
            <a:endParaRPr sz="218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45" y="2230624"/>
            <a:ext cx="7865937" cy="377408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1526" rIns="0" bIns="0" rtlCol="0">
            <a:spAutoFit/>
          </a:bodyPr>
          <a:lstStyle/>
          <a:p>
            <a:pPr marL="104445">
              <a:spcBef>
                <a:spcPts val="327"/>
              </a:spcBef>
              <a:tabLst>
                <a:tab pos="5628732" algn="l"/>
              </a:tabLst>
            </a:pPr>
            <a:r>
              <a:rPr sz="2180" spc="168" dirty="0">
                <a:latin typeface="Palatino Linotype"/>
                <a:cs typeface="Palatino Linotype"/>
              </a:rPr>
              <a:t>&gt;&gt;&gt; </a:t>
            </a:r>
            <a:r>
              <a:rPr sz="2180" spc="367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seq </a:t>
            </a:r>
            <a:r>
              <a:rPr sz="2180" spc="386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= </a:t>
            </a:r>
            <a:r>
              <a:rPr sz="2180" spc="486" dirty="0">
                <a:latin typeface="Palatino Linotype"/>
                <a:cs typeface="Palatino Linotype"/>
              </a:rPr>
              <a:t> </a:t>
            </a:r>
            <a:r>
              <a:rPr sz="2180" spc="287" dirty="0">
                <a:latin typeface="Palatino Linotype"/>
                <a:cs typeface="Palatino Linotype"/>
              </a:rPr>
              <a:t>[2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spc="107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3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spc="10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5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spc="1050" dirty="0">
                <a:latin typeface="Palatino Linotype"/>
                <a:cs typeface="Palatino Linotype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7</a:t>
            </a:r>
            <a:r>
              <a:rPr sz="2180" spc="-32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spc="1070" dirty="0">
                <a:latin typeface="Palatino Linotype"/>
                <a:cs typeface="Palatino Linotype"/>
              </a:rPr>
              <a:t> </a:t>
            </a:r>
            <a:r>
              <a:rPr sz="2180" spc="109" dirty="0">
                <a:latin typeface="Palatino Linotype"/>
                <a:cs typeface="Palatino Linotype"/>
              </a:rPr>
              <a:t>11</a:t>
            </a:r>
            <a:r>
              <a:rPr sz="2180" spc="-277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,</a:t>
            </a:r>
            <a:r>
              <a:rPr sz="2180" spc="1130" dirty="0">
                <a:latin typeface="Palatino Linotype"/>
                <a:cs typeface="Palatino Linotype"/>
              </a:rPr>
              <a:t> </a:t>
            </a:r>
            <a:r>
              <a:rPr sz="2180" spc="277" dirty="0">
                <a:latin typeface="Palatino Linotype"/>
                <a:cs typeface="Palatino Linotype"/>
              </a:rPr>
              <a:t>13]	</a:t>
            </a:r>
            <a:r>
              <a:rPr sz="2180" spc="89" dirty="0">
                <a:solidFill>
                  <a:srgbClr val="FF0000"/>
                </a:solidFill>
                <a:latin typeface="Palatino Linotype"/>
                <a:cs typeface="Palatino Linotype"/>
              </a:rPr>
              <a:t># </a:t>
            </a:r>
            <a:r>
              <a:rPr sz="2180" spc="347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40" dirty="0">
                <a:solidFill>
                  <a:srgbClr val="FF0000"/>
                </a:solidFill>
                <a:latin typeface="Palatino Linotype"/>
                <a:cs typeface="Palatino Linotype"/>
              </a:rPr>
              <a:t>a </a:t>
            </a:r>
            <a:r>
              <a:rPr sz="2180" spc="45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180" spc="535" dirty="0">
                <a:solidFill>
                  <a:srgbClr val="FF0000"/>
                </a:solidFill>
                <a:latin typeface="Palatino Linotype"/>
                <a:cs typeface="Palatino Linotype"/>
              </a:rPr>
              <a:t>list</a:t>
            </a:r>
            <a:endParaRPr sz="218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410" y="2859946"/>
            <a:ext cx="7577775" cy="2205926"/>
          </a:xfrm>
          <a:prstGeom prst="rect">
            <a:avLst/>
          </a:prstGeom>
        </p:spPr>
        <p:txBody>
          <a:bodyPr vert="horz" wrap="square" lIns="0" tIns="184977" rIns="0" bIns="0" rtlCol="0">
            <a:spAutoFit/>
          </a:bodyPr>
          <a:lstStyle/>
          <a:p>
            <a:pPr marL="25168">
              <a:spcBef>
                <a:spcPts val="1457"/>
              </a:spcBef>
            </a:pPr>
            <a:r>
              <a:rPr sz="2180" spc="-40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40" dirty="0">
                <a:latin typeface="Palatino Linotype"/>
                <a:cs typeface="Palatino Linotype"/>
              </a:rPr>
              <a:t>range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59" dirty="0">
                <a:latin typeface="Tahoma"/>
                <a:cs typeface="Tahoma"/>
              </a:rPr>
              <a:t>function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good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59" dirty="0">
                <a:latin typeface="Tahoma"/>
                <a:cs typeface="Tahoma"/>
              </a:rPr>
              <a:t>way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generate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sequence.</a:t>
            </a:r>
            <a:endParaRPr sz="2180">
              <a:latin typeface="Tahoma"/>
              <a:cs typeface="Tahoma"/>
            </a:endParaRPr>
          </a:p>
          <a:p>
            <a:pPr marL="298236" marR="707209" indent="-274327">
              <a:lnSpc>
                <a:spcPct val="125299"/>
              </a:lnSpc>
              <a:spcBef>
                <a:spcPts val="585"/>
              </a:spcBef>
            </a:pPr>
            <a:r>
              <a:rPr sz="2180" spc="149" dirty="0">
                <a:solidFill>
                  <a:srgbClr val="E07D19"/>
                </a:solidFill>
                <a:latin typeface="Palatino Linotype"/>
                <a:cs typeface="Palatino Linotype"/>
              </a:rPr>
              <a:t>range(a,</a:t>
            </a:r>
            <a:r>
              <a:rPr sz="2180" spc="585" dirty="0">
                <a:solidFill>
                  <a:srgbClr val="E07D19"/>
                </a:solidFill>
                <a:latin typeface="Palatino Linotype"/>
                <a:cs typeface="Palatino Linotype"/>
              </a:rPr>
              <a:t> </a:t>
            </a:r>
            <a:r>
              <a:rPr sz="2180" spc="168" dirty="0">
                <a:solidFill>
                  <a:srgbClr val="E07D19"/>
                </a:solidFill>
                <a:latin typeface="Palatino Linotype"/>
                <a:cs typeface="Palatino Linotype"/>
              </a:rPr>
              <a:t>b)</a:t>
            </a:r>
            <a:r>
              <a:rPr sz="2180" spc="535" dirty="0">
                <a:solidFill>
                  <a:srgbClr val="E07D19"/>
                </a:solidFill>
                <a:latin typeface="Palatino Linotype"/>
                <a:cs typeface="Palatino Linotype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denotes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sequence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a,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a+1,</a:t>
            </a:r>
            <a:r>
              <a:rPr sz="2180" spc="585" dirty="0">
                <a:latin typeface="Palatino Linotype"/>
                <a:cs typeface="Palatino Linotype"/>
              </a:rPr>
              <a:t> ..., </a:t>
            </a:r>
            <a:r>
              <a:rPr sz="2180" spc="79" dirty="0">
                <a:latin typeface="Palatino Linotype"/>
                <a:cs typeface="Palatino Linotype"/>
              </a:rPr>
              <a:t>b-1</a:t>
            </a:r>
            <a:r>
              <a:rPr sz="2180" spc="79" dirty="0">
                <a:latin typeface="Tahoma"/>
                <a:cs typeface="Tahoma"/>
              </a:rPr>
              <a:t>.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109" dirty="0">
                <a:solidFill>
                  <a:srgbClr val="E07D19"/>
                </a:solidFill>
                <a:latin typeface="Palatino Linotype"/>
                <a:cs typeface="Palatino Linotype"/>
              </a:rPr>
              <a:t>range(b)</a:t>
            </a:r>
            <a:r>
              <a:rPr sz="2180" spc="525" dirty="0">
                <a:solidFill>
                  <a:srgbClr val="E07D19"/>
                </a:solidFill>
                <a:latin typeface="Palatino Linotype"/>
                <a:cs typeface="Palatino Linotype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same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as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149" dirty="0">
                <a:latin typeface="Palatino Linotype"/>
                <a:cs typeface="Palatino Linotype"/>
              </a:rPr>
              <a:t>range(0,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89" dirty="0">
                <a:latin typeface="Palatino Linotype"/>
                <a:cs typeface="Palatino Linotype"/>
              </a:rPr>
              <a:t>b)</a:t>
            </a:r>
            <a:r>
              <a:rPr sz="2180" spc="89" dirty="0">
                <a:latin typeface="Tahoma"/>
                <a:cs typeface="Tahoma"/>
              </a:rPr>
              <a:t>.</a:t>
            </a:r>
            <a:endParaRPr sz="2180">
              <a:latin typeface="Tahoma"/>
              <a:cs typeface="Tahoma"/>
            </a:endParaRPr>
          </a:p>
          <a:p>
            <a:pPr marL="1588075" marR="10067" indent="-1564166">
              <a:lnSpc>
                <a:spcPct val="102600"/>
              </a:lnSpc>
              <a:spcBef>
                <a:spcPts val="595"/>
              </a:spcBef>
            </a:pPr>
            <a:r>
              <a:rPr sz="2180" spc="149" dirty="0">
                <a:solidFill>
                  <a:srgbClr val="E07D19"/>
                </a:solidFill>
                <a:latin typeface="Palatino Linotype"/>
                <a:cs typeface="Palatino Linotype"/>
              </a:rPr>
              <a:t>range(a,</a:t>
            </a:r>
            <a:r>
              <a:rPr sz="2180" spc="585" dirty="0">
                <a:solidFill>
                  <a:srgbClr val="E07D19"/>
                </a:solidFill>
                <a:latin typeface="Palatino Linotype"/>
                <a:cs typeface="Palatino Linotype"/>
              </a:rPr>
              <a:t> </a:t>
            </a:r>
            <a:r>
              <a:rPr sz="2180" spc="258" dirty="0">
                <a:solidFill>
                  <a:srgbClr val="E07D19"/>
                </a:solidFill>
                <a:latin typeface="Palatino Linotype"/>
                <a:cs typeface="Palatino Linotype"/>
              </a:rPr>
              <a:t>b,</a:t>
            </a:r>
            <a:r>
              <a:rPr sz="2180" spc="585" dirty="0">
                <a:solidFill>
                  <a:srgbClr val="E07D19"/>
                </a:solidFill>
                <a:latin typeface="Palatino Linotype"/>
                <a:cs typeface="Palatino Linotype"/>
              </a:rPr>
              <a:t> </a:t>
            </a:r>
            <a:r>
              <a:rPr sz="2180" spc="287" dirty="0">
                <a:solidFill>
                  <a:srgbClr val="E07D19"/>
                </a:solidFill>
                <a:latin typeface="Palatino Linotype"/>
                <a:cs typeface="Palatino Linotype"/>
              </a:rPr>
              <a:t>c)</a:t>
            </a:r>
            <a:r>
              <a:rPr sz="2180" spc="535" dirty="0">
                <a:solidFill>
                  <a:srgbClr val="E07D19"/>
                </a:solidFill>
                <a:latin typeface="Palatino Linotype"/>
                <a:cs typeface="Palatino Linotype"/>
              </a:rPr>
              <a:t> </a:t>
            </a:r>
            <a:r>
              <a:rPr sz="2180" spc="-178" dirty="0">
                <a:latin typeface="Tahoma"/>
                <a:cs typeface="Tahoma"/>
              </a:rPr>
              <a:t>: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generates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17" dirty="0">
                <a:latin typeface="Palatino Linotype"/>
                <a:cs typeface="Palatino Linotype"/>
              </a:rPr>
              <a:t>a,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208" dirty="0">
                <a:latin typeface="Palatino Linotype"/>
                <a:cs typeface="Palatino Linotype"/>
              </a:rPr>
              <a:t>a+c,</a:t>
            </a:r>
            <a:r>
              <a:rPr sz="2180" spc="585" dirty="0">
                <a:latin typeface="Palatino Linotype"/>
                <a:cs typeface="Palatino Linotype"/>
              </a:rPr>
              <a:t> </a:t>
            </a:r>
            <a:r>
              <a:rPr sz="2180" spc="178" dirty="0">
                <a:latin typeface="Palatino Linotype"/>
                <a:cs typeface="Palatino Linotype"/>
              </a:rPr>
              <a:t>a+2c,</a:t>
            </a:r>
            <a:r>
              <a:rPr sz="2180" spc="585" dirty="0">
                <a:latin typeface="Palatino Linotype"/>
                <a:cs typeface="Palatino Linotype"/>
              </a:rPr>
              <a:t> ...., </a:t>
            </a:r>
            <a:r>
              <a:rPr sz="2180" spc="129" dirty="0">
                <a:latin typeface="Palatino Linotype"/>
                <a:cs typeface="Palatino Linotype"/>
              </a:rPr>
              <a:t>b’</a:t>
            </a:r>
            <a:r>
              <a:rPr sz="2180" spc="129" dirty="0">
                <a:latin typeface="Tahoma"/>
                <a:cs typeface="Tahoma"/>
              </a:rPr>
              <a:t>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where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20" dirty="0">
                <a:latin typeface="Tahoma"/>
                <a:cs typeface="Tahoma"/>
              </a:rPr>
              <a:t>b’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last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value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i="1" spc="-20" dirty="0">
                <a:latin typeface="Verdana Pro Light"/>
                <a:cs typeface="Verdana Pro Light"/>
              </a:rPr>
              <a:t>&lt;</a:t>
            </a:r>
            <a:r>
              <a:rPr sz="2180" i="1" spc="-59" dirty="0">
                <a:latin typeface="Verdana Pro Light"/>
                <a:cs typeface="Verdana Pro Light"/>
              </a:rPr>
              <a:t> </a:t>
            </a:r>
            <a:r>
              <a:rPr sz="2180" spc="-89" dirty="0">
                <a:latin typeface="Tahoma"/>
                <a:cs typeface="Tahoma"/>
              </a:rPr>
              <a:t>b.</a:t>
            </a:r>
            <a:endParaRPr sz="218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2460072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109" dirty="0"/>
              <a:t>Range</a:t>
            </a:r>
            <a:r>
              <a:rPr spc="-50" dirty="0"/>
              <a:t> </a:t>
            </a:r>
            <a:r>
              <a:rPr spc="-99" dirty="0"/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914400"/>
            <a:ext cx="8382000" cy="3213277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vert="horz" wrap="square" lIns="0" tIns="45301" rIns="0" bIns="0" rtlCol="0">
            <a:spAutoFit/>
          </a:bodyPr>
          <a:lstStyle/>
          <a:p>
            <a:pPr marL="98154">
              <a:lnSpc>
                <a:spcPts val="1893"/>
              </a:lnSpc>
              <a:spcBef>
                <a:spcPts val="357"/>
              </a:spcBef>
            </a:pPr>
            <a:r>
              <a:rPr sz="2400" spc="178" dirty="0">
                <a:latin typeface="Palatino Linotype"/>
                <a:cs typeface="Palatino Linotype"/>
              </a:rPr>
              <a:t>&gt;&gt;</a:t>
            </a:r>
            <a:r>
              <a:rPr sz="2400" spc="40" dirty="0">
                <a:latin typeface="Palatino Linotype"/>
                <a:cs typeface="Palatino Linotype"/>
              </a:rPr>
              <a:t>&gt;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400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2400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40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400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377" dirty="0">
                <a:latin typeface="Palatino Linotype"/>
                <a:cs typeface="Palatino Linotype"/>
              </a:rPr>
              <a:t>i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400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40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400" spc="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400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240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400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2400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400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404" dirty="0">
                <a:latin typeface="Palatino Linotype"/>
                <a:cs typeface="Palatino Linotype"/>
              </a:rPr>
              <a:t>(</a:t>
            </a:r>
            <a:r>
              <a:rPr sz="2400" spc="40" dirty="0">
                <a:latin typeface="Palatino Linotype"/>
                <a:cs typeface="Palatino Linotype"/>
              </a:rPr>
              <a:t>3</a:t>
            </a:r>
            <a:r>
              <a:rPr sz="2400" spc="-198" dirty="0">
                <a:latin typeface="Palatino Linotype"/>
                <a:cs typeface="Palatino Linotype"/>
              </a:rPr>
              <a:t> 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149" dirty="0">
                <a:latin typeface="Palatino Linotype"/>
                <a:cs typeface="Palatino Linotype"/>
              </a:rPr>
              <a:t>6</a:t>
            </a:r>
            <a:r>
              <a:rPr sz="2400" spc="495" dirty="0">
                <a:latin typeface="Palatino Linotype"/>
                <a:cs typeface="Palatino Linotype"/>
              </a:rPr>
              <a:t>)</a:t>
            </a:r>
            <a:r>
              <a:rPr sz="2400" spc="436" dirty="0">
                <a:latin typeface="Palatino Linotype"/>
                <a:cs typeface="Palatino Linotype"/>
              </a:rPr>
              <a:t>: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400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400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40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400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400" spc="446" dirty="0">
                <a:latin typeface="Palatino Linotype"/>
                <a:cs typeface="Palatino Linotype"/>
              </a:rPr>
              <a:t>(</a:t>
            </a:r>
            <a:r>
              <a:rPr sz="2400" spc="565" dirty="0">
                <a:latin typeface="Palatino Linotype"/>
                <a:cs typeface="Palatino Linotype"/>
              </a:rPr>
              <a:t>i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spc="198" dirty="0">
                <a:latin typeface="Palatino Linotype"/>
                <a:cs typeface="Palatino Linotype"/>
              </a:rPr>
              <a:t>e</a:t>
            </a:r>
            <a:r>
              <a:rPr sz="2400" spc="30" dirty="0">
                <a:latin typeface="Palatino Linotype"/>
                <a:cs typeface="Palatino Linotype"/>
              </a:rPr>
              <a:t>n</a:t>
            </a:r>
            <a:r>
              <a:rPr sz="2400" spc="-139" dirty="0">
                <a:latin typeface="Palatino Linotype"/>
                <a:cs typeface="Palatino Linotype"/>
              </a:rPr>
              <a:t>d</a:t>
            </a:r>
            <a:r>
              <a:rPr sz="2400" spc="-188" dirty="0">
                <a:latin typeface="Palatino Linotype"/>
                <a:cs typeface="Palatino Linotype"/>
              </a:rPr>
              <a:t> </a:t>
            </a:r>
            <a:r>
              <a:rPr sz="2400" spc="208" dirty="0">
                <a:latin typeface="Palatino Linotype"/>
                <a:cs typeface="Palatino Linotype"/>
              </a:rPr>
              <a:t>=</a:t>
            </a:r>
            <a:r>
              <a:rPr sz="2400" spc="248" dirty="0">
                <a:latin typeface="Palatino Linotype"/>
                <a:cs typeface="Palatino Linotype"/>
              </a:rPr>
              <a:t>"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404" dirty="0">
                <a:latin typeface="Palatino Linotype"/>
                <a:cs typeface="Palatino Linotype"/>
              </a:rPr>
              <a:t>"</a:t>
            </a:r>
            <a:r>
              <a:rPr sz="2400" spc="307" dirty="0">
                <a:latin typeface="Palatino Linotype"/>
                <a:cs typeface="Palatino Linotype"/>
              </a:rPr>
              <a:t>)</a:t>
            </a:r>
            <a:endParaRPr sz="2400" dirty="0">
              <a:latin typeface="Palatino Linotype"/>
              <a:cs typeface="Palatino Linotype"/>
            </a:endParaRPr>
          </a:p>
          <a:p>
            <a:pPr marL="95637">
              <a:lnSpc>
                <a:spcPts val="1871"/>
              </a:lnSpc>
            </a:pPr>
            <a:r>
              <a:rPr sz="2400" spc="515" dirty="0">
                <a:latin typeface="Palatino Linotype"/>
                <a:cs typeface="Palatino Linotype"/>
              </a:rPr>
              <a:t>...</a:t>
            </a:r>
            <a:endParaRPr sz="2400" dirty="0">
              <a:latin typeface="Palatino Linotype"/>
              <a:cs typeface="Palatino Linotype"/>
            </a:endParaRPr>
          </a:p>
          <a:p>
            <a:pPr marL="90603">
              <a:lnSpc>
                <a:spcPts val="1871"/>
              </a:lnSpc>
            </a:pPr>
            <a:r>
              <a:rPr sz="2400" spc="40" dirty="0">
                <a:latin typeface="Palatino Linotype"/>
                <a:cs typeface="Palatino Linotype"/>
              </a:rPr>
              <a:t>3  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4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5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endParaRPr lang="en-US" sz="2400" dirty="0">
              <a:latin typeface="Palatino Linotype"/>
              <a:cs typeface="Palatino Linotype"/>
            </a:endParaRPr>
          </a:p>
          <a:p>
            <a:pPr marL="90603">
              <a:lnSpc>
                <a:spcPts val="1871"/>
              </a:lnSpc>
            </a:pP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178" dirty="0">
                <a:latin typeface="Palatino Linotype"/>
                <a:cs typeface="Palatino Linotype"/>
              </a:rPr>
              <a:t>&gt;&gt;</a:t>
            </a:r>
            <a:r>
              <a:rPr sz="2400" spc="40" dirty="0">
                <a:latin typeface="Palatino Linotype"/>
                <a:cs typeface="Palatino Linotype"/>
              </a:rPr>
              <a:t>&gt;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426" dirty="0">
                <a:solidFill>
                  <a:srgbClr val="0000FF"/>
                </a:solidFill>
                <a:latin typeface="Palatino Linotype"/>
                <a:cs typeface="Palatino Linotype"/>
              </a:rPr>
              <a:t>f</a:t>
            </a:r>
            <a:r>
              <a:rPr sz="2400" spc="89" dirty="0">
                <a:solidFill>
                  <a:srgbClr val="0000FF"/>
                </a:solidFill>
                <a:latin typeface="Palatino Linotype"/>
                <a:cs typeface="Palatino Linotype"/>
              </a:rPr>
              <a:t>o</a:t>
            </a:r>
            <a:r>
              <a:rPr sz="2400" spc="208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40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400" spc="20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377" dirty="0">
                <a:latin typeface="Palatino Linotype"/>
                <a:cs typeface="Palatino Linotype"/>
              </a:rPr>
              <a:t>i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486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400" spc="-89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400" dirty="0">
                <a:solidFill>
                  <a:srgbClr val="0000FF"/>
                </a:solidFill>
                <a:latin typeface="Palatino Linotype"/>
                <a:cs typeface="Palatino Linotype"/>
              </a:rPr>
              <a:t>  </a:t>
            </a:r>
            <a:r>
              <a:rPr sz="2400" spc="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400" spc="178" dirty="0">
                <a:solidFill>
                  <a:srgbClr val="0000FF"/>
                </a:solidFill>
                <a:latin typeface="Palatino Linotype"/>
                <a:cs typeface="Palatino Linotype"/>
              </a:rPr>
              <a:t>a</a:t>
            </a:r>
            <a:r>
              <a:rPr sz="240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400" spc="89" dirty="0">
                <a:solidFill>
                  <a:srgbClr val="0000FF"/>
                </a:solidFill>
                <a:latin typeface="Palatino Linotype"/>
                <a:cs typeface="Palatino Linotype"/>
              </a:rPr>
              <a:t>g</a:t>
            </a:r>
            <a:r>
              <a:rPr sz="2400" spc="79" dirty="0">
                <a:solidFill>
                  <a:srgbClr val="0000FF"/>
                </a:solidFill>
                <a:latin typeface="Palatino Linotype"/>
                <a:cs typeface="Palatino Linotype"/>
              </a:rPr>
              <a:t>e</a:t>
            </a:r>
            <a:r>
              <a:rPr sz="2400" spc="-13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426" dirty="0">
                <a:latin typeface="Palatino Linotype"/>
                <a:cs typeface="Palatino Linotype"/>
              </a:rPr>
              <a:t>(</a:t>
            </a:r>
            <a:r>
              <a:rPr sz="2400" spc="159" dirty="0">
                <a:latin typeface="Palatino Linotype"/>
                <a:cs typeface="Palatino Linotype"/>
              </a:rPr>
              <a:t>3</a:t>
            </a:r>
            <a:r>
              <a:rPr sz="2400" spc="515" dirty="0">
                <a:latin typeface="Palatino Linotype"/>
                <a:cs typeface="Palatino Linotype"/>
              </a:rPr>
              <a:t>)</a:t>
            </a:r>
            <a:r>
              <a:rPr sz="2400" spc="436" dirty="0">
                <a:latin typeface="Palatino Linotype"/>
                <a:cs typeface="Palatino Linotype"/>
              </a:rPr>
              <a:t>: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20" dirty="0">
                <a:solidFill>
                  <a:srgbClr val="0000FF"/>
                </a:solidFill>
                <a:latin typeface="Palatino Linotype"/>
                <a:cs typeface="Palatino Linotype"/>
              </a:rPr>
              <a:t>p</a:t>
            </a:r>
            <a:r>
              <a:rPr sz="2400" spc="347" dirty="0">
                <a:solidFill>
                  <a:srgbClr val="0000FF"/>
                </a:solidFill>
                <a:latin typeface="Palatino Linotype"/>
                <a:cs typeface="Palatino Linotype"/>
              </a:rPr>
              <a:t>r</a:t>
            </a:r>
            <a:r>
              <a:rPr sz="2400" spc="515" dirty="0">
                <a:solidFill>
                  <a:srgbClr val="0000FF"/>
                </a:solidFill>
                <a:latin typeface="Palatino Linotype"/>
                <a:cs typeface="Palatino Linotype"/>
              </a:rPr>
              <a:t>i</a:t>
            </a:r>
            <a:r>
              <a:rPr sz="2400" spc="50" dirty="0">
                <a:solidFill>
                  <a:srgbClr val="0000FF"/>
                </a:solidFill>
                <a:latin typeface="Palatino Linotype"/>
                <a:cs typeface="Palatino Linotype"/>
              </a:rPr>
              <a:t>n</a:t>
            </a:r>
            <a:r>
              <a:rPr sz="2400" spc="535" dirty="0">
                <a:solidFill>
                  <a:srgbClr val="0000FF"/>
                </a:solidFill>
                <a:latin typeface="Palatino Linotype"/>
                <a:cs typeface="Palatino Linotype"/>
              </a:rPr>
              <a:t>t</a:t>
            </a:r>
            <a:r>
              <a:rPr sz="2400" spc="446" dirty="0">
                <a:latin typeface="Palatino Linotype"/>
                <a:cs typeface="Palatino Linotype"/>
              </a:rPr>
              <a:t>(</a:t>
            </a:r>
            <a:r>
              <a:rPr sz="2400" spc="565" dirty="0">
                <a:latin typeface="Palatino Linotype"/>
                <a:cs typeface="Palatino Linotype"/>
              </a:rPr>
              <a:t>i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spc="198" dirty="0">
                <a:latin typeface="Palatino Linotype"/>
                <a:cs typeface="Palatino Linotype"/>
              </a:rPr>
              <a:t>e</a:t>
            </a:r>
            <a:r>
              <a:rPr sz="2400" spc="30" dirty="0">
                <a:latin typeface="Palatino Linotype"/>
                <a:cs typeface="Palatino Linotype"/>
              </a:rPr>
              <a:t>n</a:t>
            </a:r>
            <a:r>
              <a:rPr sz="2400" spc="-139" dirty="0">
                <a:latin typeface="Palatino Linotype"/>
                <a:cs typeface="Palatino Linotype"/>
              </a:rPr>
              <a:t>d</a:t>
            </a:r>
            <a:r>
              <a:rPr sz="2400" spc="-188" dirty="0">
                <a:latin typeface="Palatino Linotype"/>
                <a:cs typeface="Palatino Linotype"/>
              </a:rPr>
              <a:t> </a:t>
            </a:r>
            <a:r>
              <a:rPr sz="2400" spc="198" dirty="0">
                <a:latin typeface="Palatino Linotype"/>
                <a:cs typeface="Palatino Linotype"/>
              </a:rPr>
              <a:t>=</a:t>
            </a:r>
            <a:r>
              <a:rPr sz="2400" spc="248" dirty="0">
                <a:latin typeface="Palatino Linotype"/>
                <a:cs typeface="Palatino Linotype"/>
              </a:rPr>
              <a:t>"</a:t>
            </a:r>
            <a:r>
              <a:rPr sz="2400" dirty="0">
                <a:latin typeface="Palatino Linotype"/>
                <a:cs typeface="Palatino Linotype"/>
              </a:rPr>
              <a:t>  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404" dirty="0">
                <a:latin typeface="Palatino Linotype"/>
                <a:cs typeface="Palatino Linotype"/>
              </a:rPr>
              <a:t>"</a:t>
            </a:r>
            <a:r>
              <a:rPr sz="2400" spc="307" dirty="0">
                <a:latin typeface="Palatino Linotype"/>
                <a:cs typeface="Palatino Linotype"/>
              </a:rPr>
              <a:t>)</a:t>
            </a:r>
            <a:endParaRPr sz="2400" dirty="0">
              <a:latin typeface="Palatino Linotype"/>
              <a:cs typeface="Palatino Linotype"/>
            </a:endParaRPr>
          </a:p>
          <a:p>
            <a:pPr marL="95637">
              <a:lnSpc>
                <a:spcPts val="1871"/>
              </a:lnSpc>
            </a:pPr>
            <a:r>
              <a:rPr sz="2400" spc="515" dirty="0">
                <a:latin typeface="Palatino Linotype"/>
                <a:cs typeface="Palatino Linotype"/>
              </a:rPr>
              <a:t>...</a:t>
            </a:r>
            <a:endParaRPr sz="2400" dirty="0">
              <a:latin typeface="Palatino Linotype"/>
              <a:cs typeface="Palatino Linotype"/>
            </a:endParaRPr>
          </a:p>
          <a:p>
            <a:pPr marL="90603">
              <a:lnSpc>
                <a:spcPts val="1871"/>
              </a:lnSpc>
            </a:pPr>
            <a:r>
              <a:rPr sz="2400" spc="40" dirty="0">
                <a:latin typeface="Palatino Linotype"/>
                <a:cs typeface="Palatino Linotype"/>
              </a:rPr>
              <a:t>0 </a:t>
            </a:r>
            <a:r>
              <a:rPr sz="2400" spc="33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1 </a:t>
            </a:r>
            <a:r>
              <a:rPr sz="2400" spc="33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2 </a:t>
            </a:r>
            <a:endParaRPr lang="en-US" sz="2400" spc="40" dirty="0">
              <a:latin typeface="Palatino Linotype"/>
              <a:cs typeface="Palatino Linotype"/>
            </a:endParaRPr>
          </a:p>
          <a:p>
            <a:pPr marL="90603">
              <a:lnSpc>
                <a:spcPts val="1871"/>
              </a:lnSpc>
            </a:pPr>
            <a:r>
              <a:rPr sz="2400" spc="396" dirty="0">
                <a:latin typeface="Palatino Linotype"/>
                <a:cs typeface="Palatino Linotype"/>
              </a:rPr>
              <a:t> </a:t>
            </a:r>
            <a:r>
              <a:rPr sz="2400" spc="129" dirty="0">
                <a:latin typeface="Palatino Linotype"/>
                <a:cs typeface="Palatino Linotype"/>
              </a:rPr>
              <a:t>&gt;&gt;&gt; </a:t>
            </a:r>
            <a:r>
              <a:rPr sz="2400" spc="277" dirty="0">
                <a:latin typeface="Palatino Linotype"/>
                <a:cs typeface="Palatino Linotype"/>
              </a:rPr>
              <a:t> </a:t>
            </a:r>
            <a:r>
              <a:rPr sz="2400" spc="238" dirty="0">
                <a:solidFill>
                  <a:srgbClr val="0000FF"/>
                </a:solidFill>
                <a:latin typeface="Palatino Linotype"/>
                <a:cs typeface="Palatino Linotype"/>
              </a:rPr>
              <a:t>for</a:t>
            </a:r>
            <a:r>
              <a:rPr sz="2400" spc="811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377" dirty="0">
                <a:latin typeface="Palatino Linotype"/>
                <a:cs typeface="Palatino Linotype"/>
              </a:rPr>
              <a:t>i</a:t>
            </a:r>
            <a:r>
              <a:rPr sz="2400" spc="803" dirty="0">
                <a:latin typeface="Palatino Linotype"/>
                <a:cs typeface="Palatino Linotype"/>
              </a:rPr>
              <a:t> </a:t>
            </a:r>
            <a:r>
              <a:rPr sz="2400" spc="198" dirty="0">
                <a:solidFill>
                  <a:srgbClr val="0000FF"/>
                </a:solidFill>
                <a:latin typeface="Palatino Linotype"/>
                <a:cs typeface="Palatino Linotype"/>
              </a:rPr>
              <a:t>in </a:t>
            </a:r>
            <a:r>
              <a:rPr sz="2400" spc="25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149" dirty="0">
                <a:solidFill>
                  <a:srgbClr val="0000FF"/>
                </a:solidFill>
                <a:latin typeface="Palatino Linotype"/>
                <a:cs typeface="Palatino Linotype"/>
              </a:rPr>
              <a:t>range</a:t>
            </a:r>
            <a:r>
              <a:rPr sz="2400" spc="-15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226" dirty="0">
                <a:latin typeface="Palatino Linotype"/>
                <a:cs typeface="Palatino Linotype"/>
              </a:rPr>
              <a:t>(0</a:t>
            </a:r>
            <a:r>
              <a:rPr sz="2400" spc="-198" dirty="0">
                <a:latin typeface="Palatino Linotype"/>
                <a:cs typeface="Palatino Linotype"/>
              </a:rPr>
              <a:t> 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spc="811" dirty="0">
                <a:latin typeface="Palatino Linotype"/>
                <a:cs typeface="Palatino Linotype"/>
              </a:rPr>
              <a:t> </a:t>
            </a:r>
            <a:r>
              <a:rPr sz="2400" spc="89" dirty="0">
                <a:latin typeface="Palatino Linotype"/>
                <a:cs typeface="Palatino Linotype"/>
              </a:rPr>
              <a:t>11</a:t>
            </a:r>
            <a:r>
              <a:rPr sz="2400" spc="-198" dirty="0">
                <a:latin typeface="Palatino Linotype"/>
                <a:cs typeface="Palatino Linotype"/>
              </a:rPr>
              <a:t> 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spc="822" dirty="0">
                <a:latin typeface="Palatino Linotype"/>
                <a:cs typeface="Palatino Linotype"/>
              </a:rPr>
              <a:t> </a:t>
            </a:r>
            <a:r>
              <a:rPr sz="2400" spc="357" dirty="0">
                <a:latin typeface="Palatino Linotype"/>
                <a:cs typeface="Palatino Linotype"/>
              </a:rPr>
              <a:t>3):</a:t>
            </a:r>
            <a:r>
              <a:rPr sz="2400" spc="832" dirty="0">
                <a:latin typeface="Palatino Linotype"/>
                <a:cs typeface="Palatino Linotype"/>
              </a:rPr>
              <a:t> </a:t>
            </a:r>
            <a:r>
              <a:rPr sz="2400" spc="367" dirty="0">
                <a:solidFill>
                  <a:srgbClr val="0000FF"/>
                </a:solidFill>
                <a:latin typeface="Palatino Linotype"/>
                <a:cs typeface="Palatino Linotype"/>
              </a:rPr>
              <a:t>print</a:t>
            </a:r>
            <a:r>
              <a:rPr sz="2400" spc="367" dirty="0">
                <a:latin typeface="Palatino Linotype"/>
                <a:cs typeface="Palatino Linotype"/>
              </a:rPr>
              <a:t>(i,</a:t>
            </a:r>
            <a:r>
              <a:rPr sz="2400" spc="811" dirty="0">
                <a:latin typeface="Palatino Linotype"/>
                <a:cs typeface="Palatino Linotype"/>
              </a:rPr>
              <a:t> </a:t>
            </a:r>
            <a:r>
              <a:rPr sz="2400" spc="30" dirty="0">
                <a:latin typeface="Palatino Linotype"/>
                <a:cs typeface="Palatino Linotype"/>
              </a:rPr>
              <a:t>end</a:t>
            </a:r>
            <a:r>
              <a:rPr sz="2400" spc="-188" dirty="0">
                <a:latin typeface="Palatino Linotype"/>
                <a:cs typeface="Palatino Linotype"/>
              </a:rPr>
              <a:t> </a:t>
            </a:r>
            <a:r>
              <a:rPr sz="2400" spc="218" dirty="0">
                <a:latin typeface="Palatino Linotype"/>
                <a:cs typeface="Palatino Linotype"/>
              </a:rPr>
              <a:t>="</a:t>
            </a:r>
            <a:r>
              <a:rPr sz="2400" spc="773" dirty="0">
                <a:latin typeface="Palatino Linotype"/>
                <a:cs typeface="Palatino Linotype"/>
              </a:rPr>
              <a:t> </a:t>
            </a:r>
            <a:r>
              <a:rPr sz="2400" spc="357" dirty="0">
                <a:latin typeface="Palatino Linotype"/>
                <a:cs typeface="Palatino Linotype"/>
              </a:rPr>
              <a:t>")</a:t>
            </a:r>
            <a:endParaRPr sz="2400" dirty="0">
              <a:latin typeface="Palatino Linotype"/>
              <a:cs typeface="Palatino Linotype"/>
            </a:endParaRPr>
          </a:p>
          <a:p>
            <a:pPr marL="95637">
              <a:lnSpc>
                <a:spcPts val="1871"/>
              </a:lnSpc>
            </a:pPr>
            <a:r>
              <a:rPr sz="2400" spc="515" dirty="0">
                <a:latin typeface="Palatino Linotype"/>
                <a:cs typeface="Palatino Linotype"/>
              </a:rPr>
              <a:t>...</a:t>
            </a:r>
            <a:endParaRPr sz="2400" dirty="0">
              <a:latin typeface="Palatino Linotype"/>
              <a:cs typeface="Palatino Linotype"/>
            </a:endParaRPr>
          </a:p>
          <a:p>
            <a:pPr marL="90603">
              <a:lnSpc>
                <a:spcPts val="1871"/>
              </a:lnSpc>
            </a:pPr>
            <a:r>
              <a:rPr sz="2400" spc="40" dirty="0">
                <a:latin typeface="Palatino Linotype"/>
                <a:cs typeface="Palatino Linotype"/>
              </a:rPr>
              <a:t>0 </a:t>
            </a:r>
            <a:r>
              <a:rPr sz="2400" spc="33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3 </a:t>
            </a:r>
            <a:r>
              <a:rPr sz="2400" spc="33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6 </a:t>
            </a:r>
            <a:r>
              <a:rPr sz="2400" spc="33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9 </a:t>
            </a:r>
            <a:r>
              <a:rPr sz="2400" spc="396" dirty="0">
                <a:latin typeface="Palatino Linotype"/>
                <a:cs typeface="Palatino Linotype"/>
              </a:rPr>
              <a:t> </a:t>
            </a:r>
            <a:endParaRPr lang="en-US" sz="2400" spc="396" dirty="0">
              <a:latin typeface="Palatino Linotype"/>
              <a:cs typeface="Palatino Linotype"/>
            </a:endParaRPr>
          </a:p>
          <a:p>
            <a:pPr marL="90603">
              <a:lnSpc>
                <a:spcPts val="1871"/>
              </a:lnSpc>
            </a:pPr>
            <a:r>
              <a:rPr sz="2400" spc="129" dirty="0">
                <a:latin typeface="Palatino Linotype"/>
                <a:cs typeface="Palatino Linotype"/>
              </a:rPr>
              <a:t>&gt;&gt;&gt; </a:t>
            </a:r>
            <a:r>
              <a:rPr sz="2400" spc="277" dirty="0">
                <a:latin typeface="Palatino Linotype"/>
                <a:cs typeface="Palatino Linotype"/>
              </a:rPr>
              <a:t> </a:t>
            </a:r>
            <a:r>
              <a:rPr sz="2400" spc="238" dirty="0">
                <a:solidFill>
                  <a:srgbClr val="0000FF"/>
                </a:solidFill>
                <a:latin typeface="Palatino Linotype"/>
                <a:cs typeface="Palatino Linotype"/>
              </a:rPr>
              <a:t>for</a:t>
            </a:r>
            <a:r>
              <a:rPr sz="2400" spc="811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377" dirty="0">
                <a:latin typeface="Palatino Linotype"/>
                <a:cs typeface="Palatino Linotype"/>
              </a:rPr>
              <a:t>i</a:t>
            </a:r>
            <a:r>
              <a:rPr sz="2400" spc="811" dirty="0">
                <a:latin typeface="Palatino Linotype"/>
                <a:cs typeface="Palatino Linotype"/>
              </a:rPr>
              <a:t> </a:t>
            </a:r>
            <a:r>
              <a:rPr sz="2400" spc="198" dirty="0">
                <a:solidFill>
                  <a:srgbClr val="0000FF"/>
                </a:solidFill>
                <a:latin typeface="Palatino Linotype"/>
                <a:cs typeface="Palatino Linotype"/>
              </a:rPr>
              <a:t>in </a:t>
            </a:r>
            <a:r>
              <a:rPr sz="2400" spc="268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149" dirty="0">
                <a:solidFill>
                  <a:srgbClr val="0000FF"/>
                </a:solidFill>
                <a:latin typeface="Palatino Linotype"/>
                <a:cs typeface="Palatino Linotype"/>
              </a:rPr>
              <a:t>range</a:t>
            </a:r>
            <a:r>
              <a:rPr sz="2400" spc="-149" dirty="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sz="2400" spc="198" dirty="0">
                <a:latin typeface="Palatino Linotype"/>
                <a:cs typeface="Palatino Linotype"/>
              </a:rPr>
              <a:t>(11</a:t>
            </a:r>
            <a:r>
              <a:rPr sz="2400" spc="-178" dirty="0">
                <a:latin typeface="Palatino Linotype"/>
                <a:cs typeface="Palatino Linotype"/>
              </a:rPr>
              <a:t> 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spc="803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0</a:t>
            </a:r>
            <a:r>
              <a:rPr sz="2400" spc="-238" dirty="0">
                <a:latin typeface="Palatino Linotype"/>
                <a:cs typeface="Palatino Linotype"/>
              </a:rPr>
              <a:t> </a:t>
            </a:r>
            <a:r>
              <a:rPr sz="2400" spc="436" dirty="0">
                <a:latin typeface="Palatino Linotype"/>
                <a:cs typeface="Palatino Linotype"/>
              </a:rPr>
              <a:t>,</a:t>
            </a:r>
            <a:r>
              <a:rPr sz="2400" spc="892" dirty="0">
                <a:latin typeface="Palatino Linotype"/>
                <a:cs typeface="Palatino Linotype"/>
              </a:rPr>
              <a:t> </a:t>
            </a:r>
            <a:r>
              <a:rPr sz="2400" spc="367" dirty="0">
                <a:latin typeface="Palatino Linotype"/>
                <a:cs typeface="Palatino Linotype"/>
              </a:rPr>
              <a:t>-3):</a:t>
            </a:r>
            <a:r>
              <a:rPr sz="2400" spc="832" dirty="0">
                <a:latin typeface="Palatino Linotype"/>
                <a:cs typeface="Palatino Linotype"/>
              </a:rPr>
              <a:t> </a:t>
            </a:r>
            <a:r>
              <a:rPr sz="2400" spc="367" dirty="0">
                <a:solidFill>
                  <a:srgbClr val="0000FF"/>
                </a:solidFill>
                <a:latin typeface="Palatino Linotype"/>
                <a:cs typeface="Palatino Linotype"/>
              </a:rPr>
              <a:t>print</a:t>
            </a:r>
            <a:r>
              <a:rPr sz="2400" spc="367" dirty="0">
                <a:latin typeface="Palatino Linotype"/>
                <a:cs typeface="Palatino Linotype"/>
              </a:rPr>
              <a:t>(i,</a:t>
            </a:r>
            <a:r>
              <a:rPr sz="2400" spc="811" dirty="0">
                <a:latin typeface="Palatino Linotype"/>
                <a:cs typeface="Palatino Linotype"/>
              </a:rPr>
              <a:t> </a:t>
            </a:r>
            <a:r>
              <a:rPr sz="2400" spc="30" dirty="0">
                <a:latin typeface="Palatino Linotype"/>
                <a:cs typeface="Palatino Linotype"/>
              </a:rPr>
              <a:t>end</a:t>
            </a:r>
            <a:r>
              <a:rPr sz="2400" spc="-188" dirty="0">
                <a:latin typeface="Palatino Linotype"/>
                <a:cs typeface="Palatino Linotype"/>
              </a:rPr>
              <a:t> </a:t>
            </a:r>
            <a:r>
              <a:rPr sz="2400" spc="218" dirty="0">
                <a:latin typeface="Palatino Linotype"/>
                <a:cs typeface="Palatino Linotype"/>
              </a:rPr>
              <a:t>="</a:t>
            </a:r>
            <a:r>
              <a:rPr sz="2400" spc="783" dirty="0">
                <a:latin typeface="Palatino Linotype"/>
                <a:cs typeface="Palatino Linotype"/>
              </a:rPr>
              <a:t> </a:t>
            </a:r>
            <a:r>
              <a:rPr sz="2400" spc="357" dirty="0">
                <a:latin typeface="Palatino Linotype"/>
                <a:cs typeface="Palatino Linotype"/>
              </a:rPr>
              <a:t>")</a:t>
            </a:r>
            <a:endParaRPr sz="2400" dirty="0">
              <a:latin typeface="Palatino Linotype"/>
              <a:cs typeface="Palatino Linotype"/>
            </a:endParaRPr>
          </a:p>
          <a:p>
            <a:pPr marL="95637">
              <a:lnSpc>
                <a:spcPts val="1871"/>
              </a:lnSpc>
            </a:pPr>
            <a:r>
              <a:rPr sz="2400" spc="515" dirty="0">
                <a:latin typeface="Palatino Linotype"/>
                <a:cs typeface="Palatino Linotype"/>
              </a:rPr>
              <a:t>...</a:t>
            </a:r>
            <a:endParaRPr sz="2400" dirty="0">
              <a:latin typeface="Palatino Linotype"/>
              <a:cs typeface="Palatino Linotype"/>
            </a:endParaRPr>
          </a:p>
          <a:p>
            <a:pPr marL="94378">
              <a:lnSpc>
                <a:spcPts val="1893"/>
              </a:lnSpc>
            </a:pPr>
            <a:r>
              <a:rPr sz="2400" spc="99" dirty="0">
                <a:latin typeface="Palatino Linotype"/>
                <a:cs typeface="Palatino Linotype"/>
              </a:rPr>
              <a:t>11 </a:t>
            </a:r>
            <a:r>
              <a:rPr sz="2400" spc="268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8 </a:t>
            </a:r>
            <a:r>
              <a:rPr sz="2400" spc="30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5 </a:t>
            </a:r>
            <a:r>
              <a:rPr sz="2400" spc="307" dirty="0">
                <a:latin typeface="Palatino Linotype"/>
                <a:cs typeface="Palatino Linotype"/>
              </a:rPr>
              <a:t> </a:t>
            </a:r>
            <a:r>
              <a:rPr sz="2400" spc="40" dirty="0">
                <a:latin typeface="Palatino Linotype"/>
                <a:cs typeface="Palatino Linotype"/>
              </a:rPr>
              <a:t>2 </a:t>
            </a:r>
            <a:r>
              <a:rPr sz="2400" spc="357" dirty="0">
                <a:latin typeface="Palatino Linotype"/>
                <a:cs typeface="Palatino Linotype"/>
              </a:rPr>
              <a:t> </a:t>
            </a:r>
            <a:endParaRPr lang="en-US" sz="2400" spc="357" dirty="0">
              <a:latin typeface="Palatino Linotype"/>
              <a:cs typeface="Palatino Linotype"/>
            </a:endParaRPr>
          </a:p>
          <a:p>
            <a:pPr marL="94378">
              <a:lnSpc>
                <a:spcPts val="1893"/>
              </a:lnSpc>
            </a:pPr>
            <a:r>
              <a:rPr sz="2400" spc="129" dirty="0">
                <a:latin typeface="Palatino Linotype"/>
                <a:cs typeface="Palatino Linotype"/>
              </a:rPr>
              <a:t>&gt;&gt;&gt;</a:t>
            </a:r>
            <a:endParaRPr sz="2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74320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69" dirty="0"/>
              <a:t>For</a:t>
            </a:r>
            <a:r>
              <a:rPr spc="10" dirty="0"/>
              <a:t> </a:t>
            </a:r>
            <a:r>
              <a:rPr spc="-50" dirty="0"/>
              <a:t>Loop</a:t>
            </a:r>
            <a:r>
              <a:rPr spc="20" dirty="0"/>
              <a:t> </a:t>
            </a:r>
            <a:r>
              <a:rPr spc="-89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33400" y="762000"/>
            <a:ext cx="7529958" cy="546786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151006" marR="135905">
              <a:lnSpc>
                <a:spcPct val="156300"/>
              </a:lnSpc>
              <a:spcBef>
                <a:spcPts val="198"/>
              </a:spcBef>
            </a:pPr>
            <a:r>
              <a:rPr sz="2180" spc="-99" dirty="0">
                <a:latin typeface="Tahoma"/>
                <a:cs typeface="Tahoma"/>
              </a:rPr>
              <a:t>Suppose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you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want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print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table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powers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30" dirty="0">
                <a:latin typeface="Tahoma"/>
                <a:cs typeface="Tahoma"/>
              </a:rPr>
              <a:t> </a:t>
            </a:r>
            <a:br>
              <a:rPr lang="en-US" sz="2180" spc="30" dirty="0">
                <a:latin typeface="Tahoma"/>
                <a:cs typeface="Tahoma"/>
              </a:rPr>
            </a:br>
            <a:r>
              <a:rPr lang="en-US" sz="2180" spc="30" dirty="0">
                <a:latin typeface="Tahoma"/>
                <a:cs typeface="Tahoma"/>
              </a:rPr>
              <a:t>a given </a:t>
            </a:r>
            <a:r>
              <a:rPr lang="en-US" sz="2180" spc="-109" dirty="0">
                <a:latin typeface="Tahoma"/>
                <a:cs typeface="Tahoma"/>
              </a:rPr>
              <a:t>base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up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lang="en-US" sz="2180" spc="-30" dirty="0" err="1">
                <a:latin typeface="Tahoma"/>
                <a:cs typeface="Tahoma"/>
              </a:rPr>
              <a:t>base</a:t>
            </a:r>
            <a:r>
              <a:rPr sz="2378" i="1" spc="-44" baseline="27777" dirty="0" err="1">
                <a:latin typeface="Arial"/>
                <a:cs typeface="Arial"/>
              </a:rPr>
              <a:t>n</a:t>
            </a:r>
            <a:r>
              <a:rPr sz="2180" spc="-30" dirty="0">
                <a:latin typeface="Tahoma"/>
                <a:cs typeface="Tahoma"/>
              </a:rPr>
              <a:t>.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68" dirty="0">
                <a:latin typeface="Tahoma"/>
                <a:cs typeface="Tahoma"/>
              </a:rPr>
              <a:t>In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lang="en-US" sz="2180" spc="-30" dirty="0">
                <a:latin typeface="Palatino Linotype"/>
                <a:cs typeface="Palatino Linotype"/>
              </a:rPr>
              <a:t>powers_of.p</a:t>
            </a:r>
            <a:r>
              <a:rPr sz="2180" spc="-30" dirty="0">
                <a:latin typeface="Palatino Linotype"/>
                <a:cs typeface="Palatino Linotype"/>
              </a:rPr>
              <a:t>y</a:t>
            </a:r>
            <a:r>
              <a:rPr sz="2180" spc="-30" dirty="0">
                <a:latin typeface="Tahoma"/>
                <a:cs typeface="Tahoma"/>
              </a:rPr>
              <a:t>:</a:t>
            </a:r>
            <a:endParaRPr lang="en-US" sz="2180" spc="-30" dirty="0">
              <a:latin typeface="Tahoma"/>
              <a:cs typeface="Tahoma"/>
            </a:endParaRPr>
          </a:p>
          <a:p>
            <a:pPr marL="151006" marR="135905">
              <a:lnSpc>
                <a:spcPct val="156300"/>
              </a:lnSpc>
              <a:spcBef>
                <a:spcPts val="198"/>
              </a:spcBef>
            </a:pPr>
            <a:endParaRPr sz="2180" dirty="0">
              <a:latin typeface="Tahoma"/>
              <a:cs typeface="Tahoma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lang="en-US" sz="1387" dirty="0">
              <a:latin typeface="Palatino Linotype"/>
              <a:cs typeface="Palatino Linotype"/>
            </a:endParaRPr>
          </a:p>
          <a:p>
            <a:pPr>
              <a:spcBef>
                <a:spcPts val="59"/>
              </a:spcBef>
            </a:pPr>
            <a:endParaRPr sz="1387" dirty="0">
              <a:latin typeface="Palatino Linotype"/>
              <a:cs typeface="Palatino Linotype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13493" cy="3581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909822" cy="375314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10879" y="0"/>
            <a:ext cx="274320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69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774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50" dirty="0">
                <a:solidFill>
                  <a:srgbClr val="FFFFFF"/>
                </a:solidFill>
                <a:latin typeface="Tahoma"/>
                <a:cs typeface="Tahoma"/>
              </a:rPr>
              <a:t>Loop</a:t>
            </a:r>
            <a:r>
              <a:rPr sz="2774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89" dirty="0">
                <a:solidFill>
                  <a:srgbClr val="FFFFFF"/>
                </a:solidFill>
                <a:latin typeface="Tahoma"/>
                <a:cs typeface="Tahoma"/>
              </a:rPr>
              <a:t>Example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" y="838200"/>
            <a:ext cx="3200400" cy="53680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29000" y="461219"/>
            <a:ext cx="2076" cy="602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2046075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99" dirty="0"/>
              <a:t>Nested</a:t>
            </a:r>
            <a:r>
              <a:rPr spc="-59" dirty="0"/>
              <a:t> </a:t>
            </a:r>
            <a:r>
              <a:rPr spc="-69" dirty="0"/>
              <a:t>Loops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1" y="828996"/>
            <a:ext cx="7574000" cy="5096331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912325">
              <a:lnSpc>
                <a:spcPct val="102600"/>
              </a:lnSpc>
              <a:spcBef>
                <a:spcPts val="109"/>
              </a:spcBef>
            </a:pPr>
            <a:r>
              <a:rPr sz="2400" spc="-40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body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69" dirty="0">
                <a:latin typeface="Tahoma"/>
                <a:cs typeface="Tahoma"/>
              </a:rPr>
              <a:t>of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50" dirty="0">
                <a:latin typeface="Palatino Linotype"/>
                <a:cs typeface="Palatino Linotype"/>
              </a:rPr>
              <a:t>while</a:t>
            </a:r>
            <a:r>
              <a:rPr sz="2400" spc="168" dirty="0">
                <a:latin typeface="Palatino Linotype"/>
                <a:cs typeface="Palatino Linotype"/>
              </a:rPr>
              <a:t> </a:t>
            </a:r>
            <a:r>
              <a:rPr sz="2400" spc="-79" dirty="0">
                <a:latin typeface="Tahoma"/>
                <a:cs typeface="Tahoma"/>
              </a:rPr>
              <a:t>loops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208" dirty="0">
                <a:latin typeface="Palatino Linotype"/>
                <a:cs typeface="Palatino Linotype"/>
              </a:rPr>
              <a:t>for</a:t>
            </a:r>
            <a:r>
              <a:rPr sz="2400" spc="178" dirty="0">
                <a:latin typeface="Palatino Linotype"/>
                <a:cs typeface="Palatino Linotype"/>
              </a:rPr>
              <a:t> </a:t>
            </a:r>
            <a:r>
              <a:rPr sz="2400" spc="-79" dirty="0">
                <a:latin typeface="Tahoma"/>
                <a:cs typeface="Tahoma"/>
              </a:rPr>
              <a:t>loops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contain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lang="en-US" sz="2400" spc="-79" dirty="0">
                <a:latin typeface="Tahoma"/>
                <a:cs typeface="Tahoma"/>
              </a:rPr>
              <a:t>any kind of</a:t>
            </a:r>
            <a:r>
              <a:rPr sz="2400" spc="-79" dirty="0">
                <a:latin typeface="Tahoma"/>
                <a:cs typeface="Tahoma"/>
              </a:rPr>
              <a:t> </a:t>
            </a:r>
            <a:r>
              <a:rPr sz="2400" spc="-644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statements,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b="1" spc="-69" dirty="0">
                <a:latin typeface="Tahoma"/>
                <a:cs typeface="Tahoma"/>
              </a:rPr>
              <a:t>including</a:t>
            </a:r>
            <a:r>
              <a:rPr sz="2400" b="1" spc="40" dirty="0">
                <a:latin typeface="Tahoma"/>
                <a:cs typeface="Tahoma"/>
              </a:rPr>
              <a:t> </a:t>
            </a:r>
            <a:r>
              <a:rPr sz="2400" b="1" spc="-79" dirty="0">
                <a:latin typeface="Tahoma"/>
                <a:cs typeface="Tahoma"/>
              </a:rPr>
              <a:t>other</a:t>
            </a:r>
            <a:r>
              <a:rPr sz="2400" b="1" spc="40" dirty="0">
                <a:latin typeface="Tahoma"/>
                <a:cs typeface="Tahoma"/>
              </a:rPr>
              <a:t> </a:t>
            </a:r>
            <a:r>
              <a:rPr sz="2400" b="1" spc="-79" dirty="0">
                <a:latin typeface="Tahoma"/>
                <a:cs typeface="Tahoma"/>
              </a:rPr>
              <a:t>loops.</a:t>
            </a:r>
            <a:endParaRPr sz="2400" b="1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r>
              <a:rPr sz="2400" spc="-99" dirty="0">
                <a:latin typeface="Tahoma"/>
                <a:cs typeface="Tahoma"/>
              </a:rPr>
              <a:t>Suppose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208" dirty="0">
                <a:latin typeface="Tahoma"/>
                <a:cs typeface="Tahoma"/>
              </a:rPr>
              <a:t>we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want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89" dirty="0">
                <a:latin typeface="Tahoma"/>
                <a:cs typeface="Tahoma"/>
              </a:rPr>
              <a:t>compute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and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print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out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lang="en-US" sz="2400" spc="-109" dirty="0">
                <a:latin typeface="Tahoma"/>
                <a:cs typeface="Tahoma"/>
              </a:rPr>
              <a:t>the BMI value for heights from 4' 6" (4 feet, 6 inches = 54 inches) to 6' 10" (82 inches) going up by 2 inches each time </a:t>
            </a:r>
            <a:br>
              <a:rPr lang="en-US" sz="2400" spc="-109" dirty="0">
                <a:latin typeface="Tahoma"/>
                <a:cs typeface="Tahoma"/>
              </a:rPr>
            </a:br>
            <a:r>
              <a:rPr lang="en-US" sz="2400" spc="-109" dirty="0">
                <a:latin typeface="Tahoma"/>
                <a:cs typeface="Tahoma"/>
              </a:rPr>
              <a:t>AND weights from 85 to 350 pounds, going up by 5 pounds?</a:t>
            </a: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endParaRPr lang="en-US" sz="2400" spc="-109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r>
              <a:rPr lang="en-US" sz="2400" spc="-109" dirty="0">
                <a:latin typeface="Tahoma"/>
                <a:cs typeface="Tahoma"/>
              </a:rPr>
              <a:t>We could then take that data and create a visual graph for quick look up.</a:t>
            </a: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endParaRPr lang="en-US" sz="2400" spc="-109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407"/>
              </a:spcBef>
            </a:pPr>
            <a:r>
              <a:rPr lang="en-US" sz="2400" spc="-109" dirty="0">
                <a:latin typeface="Tahoma"/>
                <a:cs typeface="Tahoma"/>
              </a:rPr>
              <a:t>It is arbitrary whether the</a:t>
            </a:r>
            <a:r>
              <a:rPr lang="en-US" sz="2400" i="1" spc="-109" dirty="0">
                <a:latin typeface="Tahoma"/>
                <a:cs typeface="Tahoma"/>
              </a:rPr>
              <a:t> outer loop </a:t>
            </a:r>
            <a:r>
              <a:rPr lang="en-US" sz="2400" spc="-109" dirty="0">
                <a:latin typeface="Tahoma"/>
                <a:cs typeface="Tahoma"/>
              </a:rPr>
              <a:t>is height or weight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880" y="0"/>
            <a:ext cx="2759559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59" dirty="0">
                <a:solidFill>
                  <a:srgbClr val="FFFFFF"/>
                </a:solidFill>
                <a:latin typeface="Tahoma"/>
                <a:cs typeface="Tahoma"/>
              </a:rPr>
              <a:t>Repetitive</a:t>
            </a:r>
            <a:r>
              <a:rPr sz="2774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10" dirty="0">
                <a:solidFill>
                  <a:srgbClr val="FFFFFF"/>
                </a:solidFill>
                <a:latin typeface="Tahoma"/>
                <a:cs typeface="Tahoma"/>
              </a:rPr>
              <a:t>Activity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410" y="1094257"/>
            <a:ext cx="722669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50" dirty="0">
                <a:latin typeface="Tahoma"/>
                <a:cs typeface="Tahoma"/>
              </a:rPr>
              <a:t>Often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98" dirty="0">
                <a:latin typeface="Tahoma"/>
                <a:cs typeface="Tahoma"/>
              </a:rPr>
              <a:t>we</a:t>
            </a:r>
            <a:r>
              <a:rPr sz="2180" spc="5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need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do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some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(program)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40" dirty="0">
                <a:latin typeface="Tahoma"/>
                <a:cs typeface="Tahoma"/>
              </a:rPr>
              <a:t>activity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numerous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times:</a:t>
            </a:r>
            <a:endParaRPr sz="218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40" y="1788423"/>
            <a:ext cx="7550072" cy="377503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BMI for various heights </a:t>
            </a:r>
            <a:r>
              <a:rPr lang="en-US"/>
              <a:t>and weights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8" y="990600"/>
            <a:ext cx="8835992" cy="5029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258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0"/>
            <a:ext cx="9131457" cy="511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0880" y="0"/>
            <a:ext cx="1856064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774" spc="-79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2774" spc="-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74" spc="-69" dirty="0">
                <a:solidFill>
                  <a:srgbClr val="FFFFFF"/>
                </a:solidFill>
                <a:latin typeface="Tahoma"/>
                <a:cs typeface="Tahoma"/>
              </a:rPr>
              <a:t>Loops</a:t>
            </a:r>
            <a:endParaRPr sz="2774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400" y="725848"/>
            <a:ext cx="7755201" cy="774826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99"/>
              </a:lnSpc>
              <a:spcBef>
                <a:spcPts val="109"/>
              </a:spcBef>
            </a:pPr>
            <a:r>
              <a:rPr sz="2400" spc="-69" dirty="0">
                <a:latin typeface="Tahoma"/>
                <a:cs typeface="Tahoma"/>
              </a:rPr>
              <a:t>So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lang="en-US" sz="2400" spc="-129" dirty="0">
                <a:latin typeface="Tahoma"/>
                <a:cs typeface="Tahoma"/>
              </a:rPr>
              <a:t>we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9" dirty="0">
                <a:latin typeface="Tahoma"/>
                <a:cs typeface="Tahoma"/>
              </a:rPr>
              <a:t>might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29" dirty="0">
                <a:latin typeface="Tahoma"/>
                <a:cs typeface="Tahoma"/>
              </a:rPr>
              <a:t>as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99" dirty="0">
                <a:latin typeface="Tahoma"/>
                <a:cs typeface="Tahoma"/>
              </a:rPr>
              <a:t>well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59" dirty="0">
                <a:latin typeface="Tahoma"/>
                <a:cs typeface="Tahoma"/>
              </a:rPr>
              <a:t>use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19" dirty="0">
                <a:latin typeface="Tahoma"/>
                <a:cs typeface="Tahoma"/>
              </a:rPr>
              <a:t>cleverness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to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9" dirty="0">
                <a:latin typeface="Tahoma"/>
                <a:cs typeface="Tahoma"/>
              </a:rPr>
              <a:t>do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it.</a:t>
            </a:r>
            <a:r>
              <a:rPr sz="2400" spc="277" dirty="0">
                <a:latin typeface="Tahoma"/>
                <a:cs typeface="Tahoma"/>
              </a:rPr>
              <a:t> </a:t>
            </a:r>
            <a:br>
              <a:rPr lang="en-US" sz="2400" spc="277" dirty="0">
                <a:latin typeface="Tahoma"/>
                <a:cs typeface="Tahoma"/>
              </a:rPr>
            </a:br>
            <a:r>
              <a:rPr sz="2400" i="1" spc="-30" dirty="0">
                <a:latin typeface="Arial"/>
                <a:cs typeface="Arial"/>
              </a:rPr>
              <a:t>That’s</a:t>
            </a:r>
            <a:r>
              <a:rPr sz="2400" i="1" spc="89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what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109" dirty="0">
                <a:latin typeface="Arial"/>
                <a:cs typeface="Arial"/>
              </a:rPr>
              <a:t>loops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168" dirty="0">
                <a:latin typeface="Arial"/>
                <a:cs typeface="Arial"/>
              </a:rPr>
              <a:t>are </a:t>
            </a:r>
            <a:r>
              <a:rPr sz="2400" i="1" spc="-575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for.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778" y="1758641"/>
            <a:ext cx="8915400" cy="31535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" y="4912209"/>
            <a:ext cx="8610600" cy="155149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i="1" spc="79" dirty="0">
                <a:latin typeface="Arial"/>
                <a:cs typeface="Arial"/>
              </a:rPr>
              <a:t>It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79" dirty="0">
                <a:latin typeface="Arial"/>
                <a:cs typeface="Arial"/>
              </a:rPr>
              <a:t>doesn’t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168" dirty="0">
                <a:latin typeface="Arial"/>
                <a:cs typeface="Arial"/>
              </a:rPr>
              <a:t>have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20" dirty="0">
                <a:latin typeface="Arial"/>
                <a:cs typeface="Arial"/>
              </a:rPr>
              <a:t>to</a:t>
            </a:r>
            <a:r>
              <a:rPr sz="2400" i="1" spc="119" dirty="0">
                <a:latin typeface="Arial"/>
                <a:cs typeface="Arial"/>
              </a:rPr>
              <a:t> </a:t>
            </a:r>
            <a:r>
              <a:rPr sz="2400" i="1" spc="-149" dirty="0">
                <a:latin typeface="Arial"/>
                <a:cs typeface="Arial"/>
              </a:rPr>
              <a:t>be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59" dirty="0">
                <a:latin typeface="Arial"/>
                <a:cs typeface="Arial"/>
              </a:rPr>
              <a:t>the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99" dirty="0">
                <a:latin typeface="Arial"/>
                <a:cs typeface="Arial"/>
              </a:rPr>
              <a:t>exact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198" dirty="0">
                <a:latin typeface="Arial"/>
                <a:cs typeface="Arial"/>
              </a:rPr>
              <a:t>same</a:t>
            </a:r>
            <a:r>
              <a:rPr sz="2400" i="1" spc="119" dirty="0">
                <a:latin typeface="Arial"/>
                <a:cs typeface="Arial"/>
              </a:rPr>
              <a:t> </a:t>
            </a:r>
            <a:r>
              <a:rPr sz="2400" i="1" spc="-30" dirty="0">
                <a:latin typeface="Arial"/>
                <a:cs typeface="Arial"/>
              </a:rPr>
              <a:t>thing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119" dirty="0">
                <a:latin typeface="Arial"/>
                <a:cs typeface="Arial"/>
              </a:rPr>
              <a:t>over</a:t>
            </a:r>
            <a:r>
              <a:rPr sz="2400" i="1" spc="109" dirty="0">
                <a:latin typeface="Arial"/>
                <a:cs typeface="Arial"/>
              </a:rPr>
              <a:t> </a:t>
            </a:r>
            <a:r>
              <a:rPr sz="2400" i="1" spc="-129" dirty="0">
                <a:latin typeface="Arial"/>
                <a:cs typeface="Arial"/>
              </a:rPr>
              <a:t>and</a:t>
            </a:r>
            <a:r>
              <a:rPr sz="2400" i="1" spc="119" dirty="0">
                <a:latin typeface="Arial"/>
                <a:cs typeface="Arial"/>
              </a:rPr>
              <a:t> </a:t>
            </a:r>
            <a:r>
              <a:rPr sz="2400" i="1" spc="-99" dirty="0">
                <a:latin typeface="Arial"/>
                <a:cs typeface="Arial"/>
              </a:rPr>
              <a:t>over.</a:t>
            </a:r>
            <a:endParaRPr lang="en-US" sz="2400" i="1" spc="-99" dirty="0">
              <a:latin typeface="Arial"/>
              <a:cs typeface="Arial"/>
            </a:endParaRPr>
          </a:p>
          <a:p>
            <a:pPr marL="25168">
              <a:spcBef>
                <a:spcPts val="178"/>
              </a:spcBef>
            </a:pPr>
            <a:endParaRPr lang="en-US" sz="2400" i="1" spc="-99" dirty="0">
              <a:latin typeface="Arial"/>
              <a:cs typeface="Arial"/>
            </a:endParaRPr>
          </a:p>
          <a:p>
            <a:pPr marL="25168">
              <a:spcBef>
                <a:spcPts val="178"/>
              </a:spcBef>
            </a:pPr>
            <a:r>
              <a:rPr lang="en-US" sz="2400" b="1" i="1" spc="-99" dirty="0">
                <a:latin typeface="Arial"/>
                <a:cs typeface="Arial"/>
              </a:rPr>
              <a:t>And this is how we really harness the power of a computer that can perform tens of billions (or more) computations per second!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174029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While</a:t>
            </a:r>
            <a:r>
              <a:rPr spc="-69" dirty="0"/>
              <a:t> </a:t>
            </a:r>
            <a:r>
              <a:rPr spc="-50" dirty="0"/>
              <a:t>Loop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200" y="1143000"/>
            <a:ext cx="4538498" cy="5201702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37751" marR="23909" indent="-13842">
              <a:lnSpc>
                <a:spcPct val="105000"/>
              </a:lnSpc>
              <a:spcBef>
                <a:spcPts val="198"/>
              </a:spcBef>
            </a:pPr>
            <a:r>
              <a:rPr lang="en-US" sz="2180" spc="-79" dirty="0">
                <a:latin typeface="Tahoma"/>
                <a:cs typeface="Tahoma"/>
              </a:rPr>
              <a:t>The majority of programming languages include syntax to </a:t>
            </a:r>
            <a:r>
              <a:rPr lang="en-US" sz="2180" b="1" spc="-79" dirty="0">
                <a:latin typeface="Tahoma"/>
                <a:cs typeface="Tahoma"/>
              </a:rPr>
              <a:t>repeat</a:t>
            </a:r>
            <a:r>
              <a:rPr lang="en-US" sz="2180" spc="-79" dirty="0">
                <a:latin typeface="Tahoma"/>
                <a:cs typeface="Tahoma"/>
              </a:rPr>
              <a:t> operations. </a:t>
            </a:r>
          </a:p>
          <a:p>
            <a:pPr marL="37751" marR="23909" indent="-13842">
              <a:lnSpc>
                <a:spcPct val="148900"/>
              </a:lnSpc>
              <a:spcBef>
                <a:spcPts val="198"/>
              </a:spcBef>
            </a:pPr>
            <a:r>
              <a:rPr lang="en-US" sz="2180" spc="-79" dirty="0">
                <a:latin typeface="Tahoma"/>
                <a:cs typeface="Tahoma"/>
              </a:rPr>
              <a:t>while loop</a:t>
            </a:r>
            <a:r>
              <a:rPr lang="en-US" sz="2180" spc="-59" dirty="0">
                <a:latin typeface="Tahoma"/>
                <a:cs typeface="Tahoma"/>
              </a:rPr>
              <a:t> is one option.</a:t>
            </a:r>
            <a:r>
              <a:rPr sz="2180" spc="-59" dirty="0">
                <a:latin typeface="Tahoma"/>
                <a:cs typeface="Tahoma"/>
              </a:rPr>
              <a:t>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General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form:</a:t>
            </a:r>
            <a:endParaRPr sz="2180" dirty="0">
              <a:latin typeface="Tahoma"/>
              <a:cs typeface="Tahoma"/>
            </a:endParaRPr>
          </a:p>
          <a:p>
            <a:pPr marL="758803" marR="867023" indent="-289427">
              <a:lnSpc>
                <a:spcPct val="102600"/>
              </a:lnSpc>
              <a:spcBef>
                <a:spcPts val="595"/>
              </a:spcBef>
            </a:pPr>
            <a:r>
              <a:rPr sz="2180" spc="50" dirty="0">
                <a:latin typeface="Palatino Linotype"/>
                <a:cs typeface="Palatino Linotype"/>
              </a:rPr>
              <a:t>while</a:t>
            </a:r>
            <a:r>
              <a:rPr sz="2180" spc="436" dirty="0">
                <a:latin typeface="Palatino Linotype"/>
                <a:cs typeface="Palatino Linotype"/>
              </a:rPr>
              <a:t> </a:t>
            </a:r>
            <a:r>
              <a:rPr sz="2180" spc="159" dirty="0">
                <a:latin typeface="Palatino Linotype"/>
                <a:cs typeface="Palatino Linotype"/>
              </a:rPr>
              <a:t>condition: </a:t>
            </a:r>
            <a:r>
              <a:rPr sz="2180" spc="-515" dirty="0">
                <a:latin typeface="Palatino Linotype"/>
                <a:cs typeface="Palatino Linotype"/>
              </a:rPr>
              <a:t> </a:t>
            </a:r>
            <a:r>
              <a:rPr lang="en-US" sz="2180" spc="-515" dirty="0">
                <a:latin typeface="Palatino Linotype"/>
                <a:cs typeface="Palatino Linotype"/>
              </a:rPr>
              <a:t>        </a:t>
            </a:r>
            <a:r>
              <a:rPr sz="2180" spc="149" dirty="0">
                <a:latin typeface="Palatino Linotype"/>
                <a:cs typeface="Palatino Linotype"/>
              </a:rPr>
              <a:t>statement(s)</a:t>
            </a:r>
            <a:endParaRPr sz="2180" dirty="0">
              <a:latin typeface="Palatino Linotype"/>
              <a:cs typeface="Palatino Linotype"/>
            </a:endParaRPr>
          </a:p>
          <a:p>
            <a:pPr marL="37751" marR="10067">
              <a:lnSpc>
                <a:spcPct val="102600"/>
              </a:lnSpc>
              <a:spcBef>
                <a:spcPts val="2002"/>
              </a:spcBef>
            </a:pPr>
            <a:r>
              <a:rPr sz="2180" b="1" spc="59" dirty="0">
                <a:latin typeface="Calibri"/>
                <a:cs typeface="Calibri"/>
              </a:rPr>
              <a:t>Meaning:</a:t>
            </a:r>
            <a:r>
              <a:rPr sz="2180" b="1" spc="446" dirty="0">
                <a:latin typeface="Calibri"/>
                <a:cs typeface="Calibri"/>
              </a:rPr>
              <a:t> </a:t>
            </a:r>
            <a:r>
              <a:rPr sz="2180" spc="-139" dirty="0">
                <a:latin typeface="Tahoma"/>
                <a:cs typeface="Tahoma"/>
              </a:rPr>
              <a:t>as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long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Tahoma"/>
                <a:cs typeface="Tahoma"/>
              </a:rPr>
              <a:t>as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 </a:t>
            </a:r>
            <a:r>
              <a:rPr sz="2180" spc="-69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condition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lang="en-US" sz="2180" dirty="0">
                <a:latin typeface="Tahoma"/>
                <a:cs typeface="Tahoma"/>
              </a:rPr>
              <a:t>is </a:t>
            </a:r>
            <a:r>
              <a:rPr sz="2180" spc="-79" dirty="0">
                <a:latin typeface="Tahoma"/>
                <a:cs typeface="Tahoma"/>
              </a:rPr>
              <a:t>true</a:t>
            </a:r>
            <a:r>
              <a:rPr lang="en-US" sz="2180" spc="-79" dirty="0">
                <a:latin typeface="Tahoma"/>
                <a:cs typeface="Tahoma"/>
              </a:rPr>
              <a:t> when checked</a:t>
            </a:r>
            <a:r>
              <a:rPr sz="2180" spc="-79" dirty="0">
                <a:latin typeface="Tahoma"/>
                <a:cs typeface="Tahoma"/>
              </a:rPr>
              <a:t>,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execute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statements.</a:t>
            </a:r>
            <a:endParaRPr sz="2180" dirty="0">
              <a:latin typeface="Tahoma"/>
              <a:cs typeface="Tahoma"/>
            </a:endParaRPr>
          </a:p>
          <a:p>
            <a:pPr marL="37751" marR="105704">
              <a:lnSpc>
                <a:spcPct val="102600"/>
              </a:lnSpc>
              <a:spcBef>
                <a:spcPts val="1397"/>
              </a:spcBef>
            </a:pPr>
            <a:r>
              <a:rPr sz="2180" spc="-10" dirty="0">
                <a:latin typeface="Tahoma"/>
                <a:cs typeface="Tahoma"/>
              </a:rPr>
              <a:t>As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lang="en-US" sz="2180" spc="-89" dirty="0">
                <a:latin typeface="Tahoma"/>
                <a:cs typeface="Tahoma"/>
              </a:rPr>
              <a:t>with conditionals (if/</a:t>
            </a:r>
            <a:r>
              <a:rPr lang="en-US" sz="2180" spc="-89" dirty="0" err="1">
                <a:latin typeface="Tahoma"/>
                <a:cs typeface="Tahoma"/>
              </a:rPr>
              <a:t>elif</a:t>
            </a:r>
            <a:r>
              <a:rPr lang="en-US" sz="2180" spc="-89" dirty="0">
                <a:latin typeface="Tahoma"/>
                <a:cs typeface="Tahoma"/>
              </a:rPr>
              <a:t>/else)</a:t>
            </a:r>
            <a:r>
              <a:rPr sz="2180" spc="-89" dirty="0">
                <a:latin typeface="Tahoma"/>
                <a:cs typeface="Tahoma"/>
              </a:rPr>
              <a:t>,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all</a:t>
            </a:r>
            <a:r>
              <a:rPr sz="218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of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statements </a:t>
            </a:r>
            <a:r>
              <a:rPr sz="2180" spc="-644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body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lang="en-US" sz="2180" spc="10" dirty="0">
                <a:latin typeface="Tahoma"/>
                <a:cs typeface="Tahoma"/>
              </a:rPr>
              <a:t>of the loop </a:t>
            </a:r>
            <a:r>
              <a:rPr sz="2180" spc="-79" dirty="0">
                <a:latin typeface="Tahoma"/>
                <a:cs typeface="Tahoma"/>
              </a:rPr>
              <a:t>must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indented </a:t>
            </a:r>
            <a:r>
              <a:rPr sz="2180" spc="-89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the</a:t>
            </a:r>
            <a:r>
              <a:rPr sz="2180" spc="20" dirty="0">
                <a:latin typeface="Tahoma"/>
                <a:cs typeface="Tahoma"/>
              </a:rPr>
              <a:t> </a:t>
            </a:r>
            <a:br>
              <a:rPr lang="en-US" sz="2180" spc="20" dirty="0">
                <a:latin typeface="Tahoma"/>
                <a:cs typeface="Tahoma"/>
              </a:rPr>
            </a:br>
            <a:r>
              <a:rPr sz="2180" spc="-139" dirty="0">
                <a:latin typeface="Tahoma"/>
                <a:cs typeface="Tahoma"/>
              </a:rPr>
              <a:t>same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amount.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191000" cy="4572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174029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While</a:t>
            </a:r>
            <a:r>
              <a:rPr spc="-69" dirty="0"/>
              <a:t> </a:t>
            </a:r>
            <a:r>
              <a:rPr spc="-50" dirty="0"/>
              <a:t>Loop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617317"/>
            <a:ext cx="563880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39" dirty="0">
                <a:latin typeface="Tahoma"/>
                <a:cs typeface="Tahoma"/>
              </a:rPr>
              <a:t>I</a:t>
            </a:r>
            <a:r>
              <a:rPr sz="2180" spc="-188" dirty="0">
                <a:latin typeface="Tahoma"/>
                <a:cs typeface="Tahoma"/>
              </a:rPr>
              <a:t>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file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lang="en-US" sz="2180" spc="-20" dirty="0">
                <a:latin typeface="Palatino Linotype"/>
                <a:cs typeface="Tahoma"/>
              </a:rPr>
              <a:t>not_throw_airplanes</a:t>
            </a:r>
            <a:r>
              <a:rPr sz="2180" spc="-20" dirty="0">
                <a:latin typeface="Palatino Linotype"/>
                <a:cs typeface="Palatino Linotype"/>
              </a:rPr>
              <a:t>.py</a:t>
            </a:r>
            <a:r>
              <a:rPr sz="2180" spc="-178" dirty="0">
                <a:latin typeface="Tahoma"/>
                <a:cs typeface="Tahoma"/>
              </a:rPr>
              <a:t>: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3" y="1194814"/>
            <a:ext cx="7107780" cy="3124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5" name="object 4"/>
          <p:cNvSpPr txBox="1"/>
          <p:nvPr/>
        </p:nvSpPr>
        <p:spPr>
          <a:xfrm>
            <a:off x="533400" y="4538163"/>
            <a:ext cx="807720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180" spc="-139" dirty="0">
                <a:latin typeface="Tahoma"/>
                <a:cs typeface="Tahoma"/>
              </a:rPr>
              <a:t>What would happen if we forgot the </a:t>
            </a:r>
            <a:r>
              <a:rPr lang="en-US" sz="2180" spc="-139" dirty="0" err="1">
                <a:latin typeface="Tahoma"/>
                <a:cs typeface="Tahoma"/>
              </a:rPr>
              <a:t>i</a:t>
            </a:r>
            <a:r>
              <a:rPr lang="en-US" sz="2180" spc="-139" dirty="0">
                <a:latin typeface="Tahoma"/>
                <a:cs typeface="Tahoma"/>
              </a:rPr>
              <a:t> += 1?</a:t>
            </a:r>
            <a:endParaRPr sz="2180" dirty="0">
              <a:latin typeface="Tahoma"/>
              <a:cs typeface="Tahom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15660"/>
            <a:ext cx="5110674" cy="128514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5428516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40" dirty="0"/>
              <a:t>While</a:t>
            </a:r>
            <a:r>
              <a:rPr spc="40" dirty="0"/>
              <a:t> </a:t>
            </a:r>
            <a:r>
              <a:rPr spc="-40" dirty="0"/>
              <a:t>Loop</a:t>
            </a:r>
            <a:r>
              <a:rPr spc="30" dirty="0"/>
              <a:t> </a:t>
            </a:r>
            <a:r>
              <a:rPr spc="-99" dirty="0"/>
              <a:t>Example:</a:t>
            </a:r>
            <a:r>
              <a:rPr spc="347" dirty="0"/>
              <a:t> </a:t>
            </a:r>
            <a:r>
              <a:rPr spc="-69" dirty="0"/>
              <a:t>Test</a:t>
            </a:r>
            <a:r>
              <a:rPr spc="50" dirty="0"/>
              <a:t> </a:t>
            </a:r>
            <a:r>
              <a:rPr spc="-30" dirty="0"/>
              <a:t>Primality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752330"/>
            <a:ext cx="3733800" cy="32100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0879" y="1676400"/>
            <a:ext cx="7343723" cy="4070922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37751" marR="3059121">
              <a:lnSpc>
                <a:spcPct val="102600"/>
              </a:lnSpc>
              <a:spcBef>
                <a:spcPts val="109"/>
              </a:spcBef>
            </a:pPr>
            <a:r>
              <a:rPr sz="2180" spc="10" dirty="0">
                <a:latin typeface="Tahoma"/>
                <a:cs typeface="Tahoma"/>
              </a:rPr>
              <a:t>An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integer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prime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 </a:t>
            </a:r>
            <a:r>
              <a:rPr lang="en-US" sz="2180" spc="30" dirty="0">
                <a:latin typeface="Tahoma"/>
                <a:cs typeface="Tahoma"/>
              </a:rPr>
              <a:t>is greater than 1 and </a:t>
            </a:r>
            <a:r>
              <a:rPr sz="2180" spc="-129" dirty="0">
                <a:latin typeface="Tahoma"/>
                <a:cs typeface="Tahoma"/>
              </a:rPr>
              <a:t>has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no </a:t>
            </a:r>
            <a:r>
              <a:rPr sz="2180" spc="-109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positive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integer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divisors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except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1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and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itself.</a:t>
            </a:r>
            <a:endParaRPr sz="2180" dirty="0">
              <a:latin typeface="Tahoma"/>
              <a:cs typeface="Tahoma"/>
            </a:endParaRPr>
          </a:p>
          <a:p>
            <a:pPr marL="37751">
              <a:spcBef>
                <a:spcPts val="1476"/>
              </a:spcBef>
            </a:pPr>
            <a:r>
              <a:rPr sz="2180" spc="-5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test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whether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arbitrary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integer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endParaRPr sz="2180" dirty="0">
              <a:latin typeface="Palatino Linotype"/>
              <a:cs typeface="Palatino Linotype"/>
            </a:endParaRPr>
          </a:p>
          <a:p>
            <a:pPr marL="37751">
              <a:spcBef>
                <a:spcPts val="69"/>
              </a:spcBef>
            </a:pP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prime,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78" dirty="0">
                <a:latin typeface="Tahoma"/>
                <a:cs typeface="Tahoma"/>
              </a:rPr>
              <a:t>see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any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number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endParaRPr sz="2180" dirty="0">
              <a:latin typeface="Tahoma"/>
              <a:cs typeface="Tahoma"/>
            </a:endParaRPr>
          </a:p>
          <a:p>
            <a:pPr marL="37751">
              <a:spcBef>
                <a:spcPts val="69"/>
              </a:spcBef>
            </a:pPr>
            <a:r>
              <a:rPr sz="2180" spc="218" dirty="0">
                <a:latin typeface="Palatino Linotype"/>
                <a:cs typeface="Palatino Linotype"/>
              </a:rPr>
              <a:t>[2</a:t>
            </a:r>
            <a:r>
              <a:rPr sz="2180" spc="545" dirty="0">
                <a:latin typeface="Palatino Linotype"/>
                <a:cs typeface="Palatino Linotype"/>
              </a:rPr>
              <a:t> </a:t>
            </a:r>
            <a:r>
              <a:rPr sz="2180" spc="585" dirty="0">
                <a:latin typeface="Palatino Linotype"/>
                <a:cs typeface="Palatino Linotype"/>
              </a:rPr>
              <a:t>...</a:t>
            </a:r>
            <a:r>
              <a:rPr sz="2180" spc="555" dirty="0">
                <a:latin typeface="Palatino Linotype"/>
                <a:cs typeface="Palatino Linotype"/>
              </a:rPr>
              <a:t> </a:t>
            </a:r>
            <a:r>
              <a:rPr sz="2180" spc="129" dirty="0">
                <a:latin typeface="Palatino Linotype"/>
                <a:cs typeface="Palatino Linotype"/>
              </a:rPr>
              <a:t>n-1]</a:t>
            </a:r>
            <a:r>
              <a:rPr sz="2180" spc="129" dirty="0">
                <a:latin typeface="Tahoma"/>
                <a:cs typeface="Tahoma"/>
              </a:rPr>
              <a:t>,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divides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" dirty="0">
                <a:latin typeface="Tahoma"/>
                <a:cs typeface="Tahoma"/>
              </a:rPr>
              <a:t>it</a:t>
            </a:r>
            <a:r>
              <a:rPr lang="en-US" sz="2180" spc="-10" dirty="0">
                <a:latin typeface="Tahoma"/>
                <a:cs typeface="Tahoma"/>
              </a:rPr>
              <a:t> with no remainder</a:t>
            </a:r>
            <a:endParaRPr sz="2180" dirty="0">
              <a:latin typeface="Tahoma"/>
              <a:cs typeface="Tahoma"/>
            </a:endParaRPr>
          </a:p>
          <a:p>
            <a:pPr>
              <a:spcBef>
                <a:spcPts val="79"/>
              </a:spcBef>
            </a:pPr>
            <a:endParaRPr sz="3666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  <a:spcBef>
                <a:spcPts val="10"/>
              </a:spcBef>
            </a:pPr>
            <a:r>
              <a:rPr sz="2180" spc="-69" dirty="0">
                <a:latin typeface="Tahoma"/>
                <a:cs typeface="Tahoma"/>
              </a:rPr>
              <a:t>You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couldn’t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do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that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i="1" spc="-40" dirty="0">
                <a:latin typeface="Arial"/>
                <a:cs typeface="Arial"/>
              </a:rPr>
              <a:t>straight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i="1" spc="-79" dirty="0">
                <a:latin typeface="Arial"/>
                <a:cs typeface="Arial"/>
              </a:rPr>
              <a:t>line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spc="-99" dirty="0">
                <a:latin typeface="Tahoma"/>
                <a:cs typeface="Tahoma"/>
              </a:rPr>
              <a:t>code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without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knowing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spc="168" dirty="0">
                <a:latin typeface="Palatino Linotype"/>
                <a:cs typeface="Palatino Linotype"/>
              </a:rPr>
              <a:t> </a:t>
            </a:r>
            <a:r>
              <a:rPr sz="2180" spc="-50" dirty="0">
                <a:latin typeface="Tahoma"/>
                <a:cs typeface="Tahoma"/>
              </a:rPr>
              <a:t>in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advance.</a:t>
            </a:r>
            <a:r>
              <a:rPr sz="2180" spc="268" dirty="0">
                <a:latin typeface="Tahoma"/>
                <a:cs typeface="Tahoma"/>
              </a:rPr>
              <a:t> </a:t>
            </a:r>
            <a:r>
              <a:rPr sz="2180" spc="-40" dirty="0">
                <a:solidFill>
                  <a:srgbClr val="623F99"/>
                </a:solidFill>
                <a:latin typeface="Tahoma"/>
                <a:cs typeface="Tahoma"/>
              </a:rPr>
              <a:t>Why</a:t>
            </a:r>
            <a:r>
              <a:rPr sz="2180" spc="40" dirty="0">
                <a:solidFill>
                  <a:srgbClr val="623F99"/>
                </a:solidFill>
                <a:latin typeface="Tahoma"/>
                <a:cs typeface="Tahoma"/>
              </a:rPr>
              <a:t> </a:t>
            </a:r>
            <a:r>
              <a:rPr sz="2180" spc="-59" dirty="0">
                <a:solidFill>
                  <a:srgbClr val="623F99"/>
                </a:solidFill>
                <a:latin typeface="Tahoma"/>
                <a:cs typeface="Tahoma"/>
              </a:rPr>
              <a:t>not?</a:t>
            </a:r>
            <a:endParaRPr sz="2180" dirty="0">
              <a:latin typeface="Tahoma"/>
              <a:cs typeface="Tahoma"/>
            </a:endParaRPr>
          </a:p>
          <a:p>
            <a:pPr marL="25168">
              <a:spcBef>
                <a:spcPts val="1466"/>
              </a:spcBef>
            </a:pPr>
            <a:r>
              <a:rPr sz="2180" spc="-79" dirty="0">
                <a:latin typeface="Tahoma"/>
                <a:cs typeface="Tahoma"/>
              </a:rPr>
              <a:t>Even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then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 </a:t>
            </a:r>
            <a:r>
              <a:rPr sz="2180" spc="-99" dirty="0">
                <a:latin typeface="Tahoma"/>
                <a:cs typeface="Tahoma"/>
              </a:rPr>
              <a:t>would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be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i="1" spc="-89" dirty="0">
                <a:latin typeface="Arial"/>
                <a:cs typeface="Arial"/>
              </a:rPr>
              <a:t>really</a:t>
            </a:r>
            <a:r>
              <a:rPr sz="2180" i="1" spc="109" dirty="0">
                <a:latin typeface="Arial"/>
                <a:cs typeface="Arial"/>
              </a:rPr>
              <a:t> </a:t>
            </a:r>
            <a:r>
              <a:rPr sz="2180" spc="-79" dirty="0">
                <a:latin typeface="Tahoma"/>
                <a:cs typeface="Tahoma"/>
              </a:rPr>
              <a:t>tedious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39" dirty="0">
                <a:latin typeface="Palatino Linotype"/>
                <a:cs typeface="Palatino Linotype"/>
              </a:rPr>
              <a:t>n</a:t>
            </a:r>
            <a:r>
              <a:rPr sz="2180" spc="159" dirty="0">
                <a:latin typeface="Palatino Linotype"/>
                <a:cs typeface="Palatino Linotype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very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large.</a:t>
            </a:r>
            <a:endParaRPr sz="218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8" y="0"/>
            <a:ext cx="4489721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is</a:t>
            </a:r>
            <a:r>
              <a:rPr lang="en-US" spc="-50" dirty="0"/>
              <a:t>_prime_1</a:t>
            </a:r>
            <a:r>
              <a:rPr spc="30" dirty="0"/>
              <a:t> </a:t>
            </a:r>
            <a:r>
              <a:rPr spc="-50" dirty="0"/>
              <a:t>Loop</a:t>
            </a:r>
            <a:r>
              <a:rPr spc="30" dirty="0"/>
              <a:t> </a:t>
            </a:r>
            <a:r>
              <a:rPr spc="-89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0" y="506486"/>
            <a:ext cx="2921954" cy="641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is_prime_1.py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458200" cy="52099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79" y="0"/>
            <a:ext cx="3349724" cy="88813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-50" dirty="0"/>
              <a:t>is</a:t>
            </a:r>
            <a:r>
              <a:rPr lang="en-US" spc="-50" dirty="0"/>
              <a:t>_prime_1</a:t>
            </a:r>
            <a:r>
              <a:rPr spc="30" dirty="0"/>
              <a:t> </a:t>
            </a:r>
            <a:r>
              <a:rPr spc="-50" dirty="0"/>
              <a:t>Loop</a:t>
            </a:r>
            <a:r>
              <a:rPr spc="30" dirty="0"/>
              <a:t> </a:t>
            </a:r>
            <a:r>
              <a:rPr spc="-89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077" y="4562597"/>
            <a:ext cx="129332" cy="1293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077" y="5319796"/>
            <a:ext cx="129332" cy="12933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199743" y="5249955"/>
            <a:ext cx="147227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99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073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077" y="5736006"/>
            <a:ext cx="129332" cy="1293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2076" y="3640023"/>
            <a:ext cx="8044724" cy="2521458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75503" marR="499577">
              <a:lnSpc>
                <a:spcPct val="102600"/>
              </a:lnSpc>
              <a:spcBef>
                <a:spcPts val="109"/>
              </a:spcBef>
            </a:pPr>
            <a:r>
              <a:rPr sz="2180" spc="-89" dirty="0">
                <a:latin typeface="Tahoma"/>
                <a:cs typeface="Tahoma"/>
              </a:rPr>
              <a:t>It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19" dirty="0">
                <a:latin typeface="Tahoma"/>
                <a:cs typeface="Tahoma"/>
              </a:rPr>
              <a:t>works,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though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dirty="0">
                <a:latin typeface="Tahoma"/>
                <a:cs typeface="Tahoma"/>
              </a:rPr>
              <a:t>it’s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pretty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inefficient.</a:t>
            </a:r>
            <a:r>
              <a:rPr sz="2180" spc="277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If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number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prime,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208" dirty="0">
                <a:latin typeface="Tahoma"/>
                <a:cs typeface="Tahoma"/>
              </a:rPr>
              <a:t>we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test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every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possible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divisor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0" dirty="0">
                <a:latin typeface="Tahoma"/>
                <a:cs typeface="Tahoma"/>
              </a:rPr>
              <a:t>in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218" dirty="0">
                <a:latin typeface="Palatino Linotype"/>
                <a:cs typeface="Palatino Linotype"/>
              </a:rPr>
              <a:t>[2</a:t>
            </a:r>
            <a:r>
              <a:rPr sz="2180" spc="585" dirty="0">
                <a:latin typeface="Palatino Linotype"/>
                <a:cs typeface="Palatino Linotype"/>
              </a:rPr>
              <a:t> ... </a:t>
            </a:r>
            <a:r>
              <a:rPr sz="2180" spc="129" dirty="0">
                <a:latin typeface="Palatino Linotype"/>
                <a:cs typeface="Palatino Linotype"/>
              </a:rPr>
              <a:t>n-1]</a:t>
            </a:r>
            <a:r>
              <a:rPr sz="2180" spc="129" dirty="0">
                <a:latin typeface="Tahoma"/>
                <a:cs typeface="Tahoma"/>
              </a:rPr>
              <a:t>.</a:t>
            </a:r>
            <a:endParaRPr sz="2180" dirty="0">
              <a:latin typeface="Tahoma"/>
              <a:cs typeface="Tahoma"/>
            </a:endParaRPr>
          </a:p>
          <a:p>
            <a:pPr marL="624156" marR="485734">
              <a:lnSpc>
                <a:spcPct val="102600"/>
              </a:lnSpc>
              <a:spcBef>
                <a:spcPts val="595"/>
              </a:spcBef>
            </a:pPr>
            <a:r>
              <a:rPr lang="en-US" sz="2180" spc="-99" dirty="0">
                <a:solidFill>
                  <a:schemeClr val="bg1"/>
                </a:solidFill>
                <a:latin typeface="Tahoma"/>
                <a:cs typeface="Tahoma"/>
              </a:rPr>
              <a:t>We</a:t>
            </a:r>
            <a:r>
              <a:rPr lang="en-US" sz="2180" spc="3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30" dirty="0">
                <a:solidFill>
                  <a:schemeClr val="bg1"/>
                </a:solidFill>
                <a:latin typeface="Tahoma"/>
                <a:cs typeface="Tahoma"/>
              </a:rPr>
              <a:t>don’t</a:t>
            </a:r>
            <a:r>
              <a:rPr lang="en-US" sz="2180" spc="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59" dirty="0">
                <a:solidFill>
                  <a:schemeClr val="bg1"/>
                </a:solidFill>
                <a:latin typeface="Tahoma"/>
                <a:cs typeface="Tahoma"/>
              </a:rPr>
              <a:t>actually</a:t>
            </a:r>
            <a:r>
              <a:rPr lang="en-US" sz="2180" spc="3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149" dirty="0">
                <a:solidFill>
                  <a:schemeClr val="bg1"/>
                </a:solidFill>
                <a:latin typeface="Tahoma"/>
                <a:cs typeface="Tahoma"/>
              </a:rPr>
              <a:t>need</a:t>
            </a:r>
            <a:r>
              <a:rPr lang="en-US" sz="2180" spc="3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79" dirty="0">
                <a:solidFill>
                  <a:schemeClr val="bg1"/>
                </a:solidFill>
                <a:latin typeface="Tahoma"/>
                <a:cs typeface="Tahoma"/>
              </a:rPr>
              <a:t>the</a:t>
            </a:r>
            <a:r>
              <a:rPr lang="en-US" sz="2180" spc="3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69" dirty="0">
                <a:solidFill>
                  <a:schemeClr val="bg1"/>
                </a:solidFill>
                <a:latin typeface="Tahoma"/>
                <a:cs typeface="Tahoma"/>
              </a:rPr>
              <a:t>special</a:t>
            </a:r>
            <a:r>
              <a:rPr lang="en-US" sz="2180" spc="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69" dirty="0">
                <a:solidFill>
                  <a:schemeClr val="bg1"/>
                </a:solidFill>
                <a:latin typeface="Tahoma"/>
                <a:cs typeface="Tahoma"/>
              </a:rPr>
              <a:t>test</a:t>
            </a:r>
            <a:r>
              <a:rPr lang="en-US" sz="2180" spc="3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89" dirty="0">
                <a:solidFill>
                  <a:schemeClr val="bg1"/>
                </a:solidFill>
                <a:latin typeface="Tahoma"/>
                <a:cs typeface="Tahoma"/>
              </a:rPr>
              <a:t>for</a:t>
            </a:r>
            <a:r>
              <a:rPr lang="en-US" sz="2180" spc="3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180" spc="-89" dirty="0">
                <a:solidFill>
                  <a:schemeClr val="bg1"/>
                </a:solidFill>
                <a:latin typeface="Tahoma"/>
                <a:cs typeface="Tahoma"/>
              </a:rPr>
              <a:t>2.</a:t>
            </a:r>
            <a:r>
              <a:rPr lang="en-US" sz="2180" spc="28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br>
              <a:rPr lang="en-US" sz="2180" spc="287" dirty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en-US" sz="2180" i="1" spc="-20" dirty="0">
                <a:solidFill>
                  <a:schemeClr val="bg1"/>
                </a:solidFill>
                <a:latin typeface="Arial"/>
                <a:cs typeface="Arial"/>
              </a:rPr>
              <a:t>Think</a:t>
            </a:r>
            <a:r>
              <a:rPr lang="en-US" sz="2180" i="1" spc="9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80" i="1" spc="-59" dirty="0">
                <a:solidFill>
                  <a:schemeClr val="bg1"/>
                </a:solidFill>
                <a:latin typeface="Arial"/>
                <a:cs typeface="Arial"/>
              </a:rPr>
              <a:t>about </a:t>
            </a:r>
            <a:r>
              <a:rPr lang="en-US" sz="2180" i="1" spc="-5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80" i="1" spc="-99" dirty="0">
                <a:solidFill>
                  <a:schemeClr val="bg1"/>
                </a:solidFill>
                <a:latin typeface="Arial"/>
                <a:cs typeface="Arial"/>
              </a:rPr>
              <a:t>why</a:t>
            </a:r>
            <a:r>
              <a:rPr lang="en-US" sz="2180" i="1" spc="9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80" i="1" spc="20" dirty="0">
                <a:solidFill>
                  <a:schemeClr val="bg1"/>
                </a:solidFill>
                <a:latin typeface="Arial"/>
                <a:cs typeface="Arial"/>
              </a:rPr>
              <a:t>that</a:t>
            </a:r>
            <a:r>
              <a:rPr lang="en-US" sz="2180" i="1" spc="10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180" i="1" spc="-89" dirty="0">
                <a:solidFill>
                  <a:schemeClr val="bg1"/>
                </a:solidFill>
                <a:latin typeface="Arial"/>
                <a:cs typeface="Arial"/>
              </a:rPr>
              <a:t>is.</a:t>
            </a:r>
            <a:endParaRPr lang="en-US" sz="218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24156" marR="60402">
              <a:lnSpc>
                <a:spcPct val="125299"/>
              </a:lnSpc>
            </a:pPr>
            <a:r>
              <a:rPr sz="2180" spc="-129" dirty="0">
                <a:latin typeface="Tahoma"/>
                <a:cs typeface="Tahoma"/>
              </a:rPr>
              <a:t>If</a:t>
            </a:r>
            <a:r>
              <a:rPr sz="2180" spc="-5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n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is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not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prime,</a:t>
            </a:r>
            <a:r>
              <a:rPr sz="2180" spc="-20" dirty="0">
                <a:latin typeface="Tahoma"/>
                <a:cs typeface="Tahoma"/>
              </a:rPr>
              <a:t> </a:t>
            </a:r>
            <a:r>
              <a:rPr sz="2180" spc="30" dirty="0">
                <a:latin typeface="Tahoma"/>
                <a:cs typeface="Tahoma"/>
              </a:rPr>
              <a:t>it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will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have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divisor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129" dirty="0">
                <a:latin typeface="Tahoma"/>
                <a:cs typeface="Tahoma"/>
              </a:rPr>
              <a:t>less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69" dirty="0">
                <a:latin typeface="Tahoma"/>
                <a:cs typeface="Tahoma"/>
              </a:rPr>
              <a:t>than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or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equal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-40" dirty="0">
                <a:latin typeface="Tahoma"/>
                <a:cs typeface="Tahoma"/>
              </a:rPr>
              <a:t> </a:t>
            </a:r>
            <a:r>
              <a:rPr sz="3270" i="1" spc="238" dirty="0">
                <a:latin typeface="Times New Roman"/>
                <a:cs typeface="Times New Roman"/>
              </a:rPr>
              <a:t>√</a:t>
            </a:r>
            <a:r>
              <a:rPr sz="2180" i="1" spc="159" dirty="0">
                <a:latin typeface="Arial"/>
                <a:cs typeface="Arial"/>
              </a:rPr>
              <a:t>n</a:t>
            </a:r>
            <a:r>
              <a:rPr sz="2180" spc="159" dirty="0">
                <a:latin typeface="Tahoma"/>
                <a:cs typeface="Tahoma"/>
              </a:rPr>
              <a:t>. </a:t>
            </a:r>
            <a:r>
              <a:rPr sz="2180" spc="-654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There’s</a:t>
            </a:r>
            <a:r>
              <a:rPr sz="2180" spc="2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no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need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30" dirty="0">
                <a:latin typeface="Tahoma"/>
                <a:cs typeface="Tahoma"/>
              </a:rPr>
              <a:t>to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59" dirty="0">
                <a:latin typeface="Tahoma"/>
                <a:cs typeface="Tahoma"/>
              </a:rPr>
              <a:t>test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109" dirty="0">
                <a:latin typeface="Tahoma"/>
                <a:cs typeface="Tahoma"/>
              </a:rPr>
              <a:t>any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149" dirty="0">
                <a:latin typeface="Tahoma"/>
                <a:cs typeface="Tahoma"/>
              </a:rPr>
              <a:t>even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79" dirty="0">
                <a:latin typeface="Tahoma"/>
                <a:cs typeface="Tahoma"/>
              </a:rPr>
              <a:t>divisor</a:t>
            </a:r>
            <a:r>
              <a:rPr sz="2180" spc="30" dirty="0">
                <a:latin typeface="Tahoma"/>
                <a:cs typeface="Tahoma"/>
              </a:rPr>
              <a:t> </a:t>
            </a:r>
            <a:r>
              <a:rPr sz="2180" spc="-99" dirty="0">
                <a:latin typeface="Tahoma"/>
                <a:cs typeface="Tahoma"/>
              </a:rPr>
              <a:t>except</a:t>
            </a:r>
            <a:r>
              <a:rPr sz="2180" spc="40" dirty="0">
                <a:latin typeface="Tahoma"/>
                <a:cs typeface="Tahoma"/>
              </a:rPr>
              <a:t> </a:t>
            </a:r>
            <a:r>
              <a:rPr sz="2180" spc="-89" dirty="0">
                <a:latin typeface="Tahoma"/>
                <a:cs typeface="Tahoma"/>
              </a:rPr>
              <a:t>2.</a:t>
            </a:r>
            <a:endParaRPr sz="2180" dirty="0">
              <a:latin typeface="Tahoma"/>
              <a:cs typeface="Tahom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153400" y="5181600"/>
            <a:ext cx="30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847138"/>
            <a:ext cx="8610600" cy="69912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28600" y="1676400"/>
            <a:ext cx="838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934818"/>
            <a:ext cx="8834557" cy="62016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10378" y="2585232"/>
            <a:ext cx="838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452" y="2826231"/>
            <a:ext cx="90183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The second example took ~24 seconds to complete on my laptop.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80" y="0"/>
            <a:ext cx="5099320" cy="461219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pc="168" dirty="0"/>
              <a:t>A</a:t>
            </a:r>
            <a:r>
              <a:rPr spc="30" dirty="0"/>
              <a:t> </a:t>
            </a:r>
            <a:r>
              <a:rPr spc="-40" dirty="0"/>
              <a:t>Better</a:t>
            </a:r>
            <a:r>
              <a:rPr spc="30" dirty="0"/>
              <a:t> </a:t>
            </a:r>
            <a:r>
              <a:rPr spc="-99" dirty="0"/>
              <a:t>Version:</a:t>
            </a:r>
            <a:r>
              <a:rPr spc="327" dirty="0"/>
              <a:t> </a:t>
            </a:r>
            <a:r>
              <a:rPr lang="en-US" spc="-99" dirty="0"/>
              <a:t>is_prime_2</a:t>
            </a:r>
            <a:r>
              <a:rPr spc="-99" dirty="0"/>
              <a:t>.py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" y="506486"/>
            <a:ext cx="9131457" cy="10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1219"/>
            <a:ext cx="7620001" cy="637877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1102</Words>
  <Application>Microsoft Office PowerPoint</Application>
  <PresentationFormat>Letter Paper (8.5x11 in)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Palatino Linotype</vt:lpstr>
      <vt:lpstr>Tahoma</vt:lpstr>
      <vt:lpstr>Times New Roman</vt:lpstr>
      <vt:lpstr>Verdana Pro Light</vt:lpstr>
      <vt:lpstr>Office Theme</vt:lpstr>
      <vt:lpstr>CS303E: Elements of Computers  and Programming Repitition with Loops</vt:lpstr>
      <vt:lpstr>PowerPoint Presentation</vt:lpstr>
      <vt:lpstr>PowerPoint Presentation</vt:lpstr>
      <vt:lpstr>While Loop</vt:lpstr>
      <vt:lpstr>While Loop</vt:lpstr>
      <vt:lpstr>While Loop Example: Test Primality</vt:lpstr>
      <vt:lpstr>is_prime_1 Loop Example</vt:lpstr>
      <vt:lpstr>is_prime_1 Loop Example</vt:lpstr>
      <vt:lpstr>A Better Version: is_prime_2.py</vt:lpstr>
      <vt:lpstr>The Better is_prime_2 Version</vt:lpstr>
      <vt:lpstr>Example While Loop: Approximate Square Root</vt:lpstr>
      <vt:lpstr>Running the Example</vt:lpstr>
      <vt:lpstr>PowerPoint Presentation</vt:lpstr>
      <vt:lpstr>For Loop</vt:lpstr>
      <vt:lpstr>What’s a Sequence?</vt:lpstr>
      <vt:lpstr>Range Examples</vt:lpstr>
      <vt:lpstr>For Loop Example</vt:lpstr>
      <vt:lpstr>PowerPoint Presentation</vt:lpstr>
      <vt:lpstr>Nested Loops</vt:lpstr>
      <vt:lpstr>Print BMI for various heights and weights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CS303E: Elements of Computers  and Programming - Loops</dc:title>
  <dc:creator>Dr. Bill Young Department of Computer Science  University of Texas at Austin</dc:creator>
  <cp:lastModifiedBy>Scott, Michael D</cp:lastModifiedBy>
  <cp:revision>61</cp:revision>
  <dcterms:created xsi:type="dcterms:W3CDTF">2021-05-27T21:33:00Z</dcterms:created>
  <dcterms:modified xsi:type="dcterms:W3CDTF">2024-05-30T17:29:32Z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2021-05-27T00:00:00Z</vt:filetime>
  </property>
</Properties>
</file>