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85" r:id="rId8"/>
    <p:sldId id="261" r:id="rId9"/>
    <p:sldId id="262" r:id="rId10"/>
    <p:sldId id="263" r:id="rId11"/>
    <p:sldId id="264" r:id="rId12"/>
    <p:sldId id="265" r:id="rId13"/>
    <p:sldId id="284" r:id="rId14"/>
    <p:sldId id="266" r:id="rId15"/>
    <p:sldId id="267" r:id="rId16"/>
    <p:sldId id="269" r:id="rId17"/>
    <p:sldId id="270" r:id="rId18"/>
    <p:sldId id="271" r:id="rId19"/>
    <p:sldId id="282" r:id="rId20"/>
    <p:sldId id="274" r:id="rId21"/>
    <p:sldId id="283" r:id="rId22"/>
    <p:sldId id="275" r:id="rId23"/>
    <p:sldId id="277" r:id="rId24"/>
    <p:sldId id="279" r:id="rId25"/>
    <p:sldId id="280" r:id="rId26"/>
  </p:sldIdLst>
  <p:sldSz cx="9144000" cy="6858000" type="letter"/>
  <p:notesSz cx="4610100" cy="3460750"/>
  <p:defaultTextStyle>
    <a:defPPr>
      <a:defRPr lang="en-US"/>
    </a:defPPr>
    <a:lvl1pPr marL="0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1pPr>
    <a:lvl2pPr marL="906286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2pPr>
    <a:lvl3pPr marL="1812572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3pPr>
    <a:lvl4pPr marL="2718858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4pPr>
    <a:lvl5pPr marL="3625144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5pPr>
    <a:lvl6pPr marL="4531433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6pPr>
    <a:lvl7pPr marL="5437717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7pPr>
    <a:lvl8pPr marL="6344003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8pPr>
    <a:lvl9pPr marL="7250291" algn="l" defTabSz="1812572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7" userDrawn="1">
          <p15:clr>
            <a:srgbClr val="A4A3A4"/>
          </p15:clr>
        </p15:guide>
        <p15:guide id="2" pos="4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5707"/>
        <p:guide pos="4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3930" y="1272967"/>
            <a:ext cx="4876143" cy="426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74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8850" y="4952960"/>
            <a:ext cx="7766303" cy="335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8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grpSp>
        <p:nvGrpSpPr>
          <p:cNvPr id="12" name="object 15"/>
          <p:cNvGrpSpPr/>
          <p:nvPr userDrawn="1"/>
        </p:nvGrpSpPr>
        <p:grpSpPr>
          <a:xfrm>
            <a:off x="4199" y="6606234"/>
            <a:ext cx="9131836" cy="242861"/>
            <a:chOff x="0" y="3333699"/>
            <a:chExt cx="4608195" cy="122555"/>
          </a:xfrm>
        </p:grpSpPr>
        <p:sp>
          <p:nvSpPr>
            <p:cNvPr id="13" name="object 16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7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1"/>
                  </a:lnTo>
                  <a:lnTo>
                    <a:pt x="2303995" y="122301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5" name="object 18"/>
          <p:cNvSpPr txBox="1"/>
          <p:nvPr userDrawn="1"/>
        </p:nvSpPr>
        <p:spPr>
          <a:xfrm>
            <a:off x="2756961" y="6574594"/>
            <a:ext cx="1700029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59" dirty="0">
                <a:solidFill>
                  <a:srgbClr val="FFFFFF"/>
                </a:solidFill>
                <a:latin typeface="Arial"/>
                <a:cs typeface="Arial"/>
              </a:rPr>
              <a:t>CS303E</a:t>
            </a:r>
            <a:r>
              <a:rPr sz="1189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9" spc="-30" dirty="0" err="1">
                <a:solidFill>
                  <a:srgbClr val="FFFFFF"/>
                </a:solidFill>
                <a:latin typeface="Arial"/>
                <a:cs typeface="Arial"/>
              </a:rPr>
              <a:t>Slideset</a:t>
            </a:r>
            <a:r>
              <a:rPr sz="1189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89" spc="-30" dirty="0">
                <a:solidFill>
                  <a:srgbClr val="FFFFFF"/>
                </a:solidFill>
                <a:latin typeface="Arial"/>
                <a:cs typeface="Arial"/>
              </a:rPr>
              <a:t>6:</a:t>
            </a:r>
            <a:r>
              <a:rPr lang="en-US" sz="1189" spc="-30" baseline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6722F12C-4937-43C0-9189-8FDF680314E4}" type="slidenum">
              <a:rPr lang="en-US" sz="1189" spc="-30" baseline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89" dirty="0">
              <a:latin typeface="Arial"/>
              <a:cs typeface="Arial"/>
            </a:endParaRPr>
          </a:p>
        </p:txBody>
      </p:sp>
      <p:sp>
        <p:nvSpPr>
          <p:cNvPr id="16" name="object 19"/>
          <p:cNvSpPr txBox="1"/>
          <p:nvPr userDrawn="1"/>
        </p:nvSpPr>
        <p:spPr>
          <a:xfrm>
            <a:off x="4758768" y="6574595"/>
            <a:ext cx="351079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50" dirty="0">
                <a:solidFill>
                  <a:srgbClr val="FFFFFF"/>
                </a:solidFill>
                <a:latin typeface="Arial"/>
                <a:cs typeface="Arial"/>
              </a:rPr>
              <a:t>Files</a:t>
            </a:r>
            <a:endParaRPr sz="1189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9" y="-10118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9" y="-10118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42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577342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9" y="-10118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306969" y="-10118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39843" cy="5114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9" y="-10118"/>
            <a:ext cx="85300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285" y="2574313"/>
            <a:ext cx="67534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grpSp>
        <p:nvGrpSpPr>
          <p:cNvPr id="8" name="object 15"/>
          <p:cNvGrpSpPr/>
          <p:nvPr userDrawn="1"/>
        </p:nvGrpSpPr>
        <p:grpSpPr>
          <a:xfrm>
            <a:off x="4199" y="6606234"/>
            <a:ext cx="9131836" cy="242861"/>
            <a:chOff x="0" y="3333699"/>
            <a:chExt cx="4608195" cy="122555"/>
          </a:xfrm>
        </p:grpSpPr>
        <p:sp>
          <p:nvSpPr>
            <p:cNvPr id="9" name="object 16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7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1"/>
                  </a:lnTo>
                  <a:lnTo>
                    <a:pt x="2303995" y="122301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1" name="object 18"/>
          <p:cNvSpPr txBox="1"/>
          <p:nvPr userDrawn="1"/>
        </p:nvSpPr>
        <p:spPr>
          <a:xfrm>
            <a:off x="2756961" y="6574594"/>
            <a:ext cx="1700029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59" dirty="0">
                <a:solidFill>
                  <a:srgbClr val="FFFFFF"/>
                </a:solidFill>
                <a:latin typeface="Arial"/>
                <a:cs typeface="Arial"/>
              </a:rPr>
              <a:t>CS303E</a:t>
            </a:r>
            <a:r>
              <a:rPr sz="1189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9" spc="-30" dirty="0" err="1">
                <a:solidFill>
                  <a:srgbClr val="FFFFFF"/>
                </a:solidFill>
                <a:latin typeface="Arial"/>
                <a:cs typeface="Arial"/>
              </a:rPr>
              <a:t>Slideset</a:t>
            </a:r>
            <a:r>
              <a:rPr sz="1189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89" spc="-30" dirty="0">
                <a:solidFill>
                  <a:srgbClr val="FFFFFF"/>
                </a:solidFill>
                <a:latin typeface="Arial"/>
                <a:cs typeface="Arial"/>
              </a:rPr>
              <a:t>6:</a:t>
            </a:r>
            <a:r>
              <a:rPr lang="en-US" sz="1189" spc="-30" baseline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6722F12C-4937-43C0-9189-8FDF680314E4}" type="slidenum">
              <a:rPr lang="en-US" sz="1189" spc="-30" baseline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89" dirty="0">
              <a:latin typeface="Arial"/>
              <a:cs typeface="Arial"/>
            </a:endParaRPr>
          </a:p>
        </p:txBody>
      </p:sp>
      <p:sp>
        <p:nvSpPr>
          <p:cNvPr id="12" name="object 19"/>
          <p:cNvSpPr txBox="1"/>
          <p:nvPr userDrawn="1"/>
        </p:nvSpPr>
        <p:spPr>
          <a:xfrm>
            <a:off x="4758768" y="6574595"/>
            <a:ext cx="351079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50" dirty="0">
                <a:solidFill>
                  <a:srgbClr val="FFFFFF"/>
                </a:solidFill>
                <a:latin typeface="Arial"/>
                <a:cs typeface="Arial"/>
              </a:rPr>
              <a:t>Files</a:t>
            </a:r>
            <a:endParaRPr sz="1189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0"/>
            <a:ext cx="9131457" cy="952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16907" y="1069696"/>
            <a:ext cx="7906202" cy="163585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E07D19"/>
          </a:solidFill>
        </p:spPr>
        <p:txBody>
          <a:bodyPr wrap="square" lIns="0" tIns="0" rIns="0" bIns="0" rtlCol="0"/>
          <a:lstStyle/>
          <a:p>
            <a:endParaRPr sz="7073"/>
          </a:p>
        </p:txBody>
      </p:sp>
      <p:grpSp>
        <p:nvGrpSpPr>
          <p:cNvPr id="4" name="object 4"/>
          <p:cNvGrpSpPr/>
          <p:nvPr/>
        </p:nvGrpSpPr>
        <p:grpSpPr>
          <a:xfrm>
            <a:off x="616907" y="1157714"/>
            <a:ext cx="8006870" cy="1771755"/>
            <a:chOff x="309193" y="584217"/>
            <a:chExt cx="4040504" cy="8940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4" y="1376540"/>
              <a:ext cx="101600" cy="101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" y="1363840"/>
              <a:ext cx="3938802" cy="114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8846" y="590359"/>
              <a:ext cx="50751" cy="7861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193" y="584217"/>
              <a:ext cx="3989704" cy="843280"/>
            </a:xfrm>
            <a:custGeom>
              <a:avLst/>
              <a:gdLst/>
              <a:ahLst/>
              <a:cxnLst/>
              <a:rect l="l" t="t" r="r" b="b"/>
              <a:pathLst>
                <a:path w="3989704" h="843280">
                  <a:moveTo>
                    <a:pt x="3989652" y="0"/>
                  </a:moveTo>
                  <a:lnTo>
                    <a:pt x="0" y="0"/>
                  </a:lnTo>
                  <a:lnTo>
                    <a:pt x="0" y="792322"/>
                  </a:lnTo>
                  <a:lnTo>
                    <a:pt x="4008" y="812047"/>
                  </a:lnTo>
                  <a:lnTo>
                    <a:pt x="14922" y="828200"/>
                  </a:lnTo>
                  <a:lnTo>
                    <a:pt x="31075" y="839114"/>
                  </a:lnTo>
                  <a:lnTo>
                    <a:pt x="50800" y="843123"/>
                  </a:lnTo>
                  <a:lnTo>
                    <a:pt x="3938852" y="843123"/>
                  </a:lnTo>
                  <a:lnTo>
                    <a:pt x="3958576" y="839114"/>
                  </a:lnTo>
                  <a:lnTo>
                    <a:pt x="3974729" y="828200"/>
                  </a:lnTo>
                  <a:lnTo>
                    <a:pt x="3985644" y="812047"/>
                  </a:lnTo>
                  <a:lnTo>
                    <a:pt x="3989652" y="79232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98846" y="628454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h="767715">
                  <a:moveTo>
                    <a:pt x="0" y="7671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8846" y="61575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8846" y="60305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8846" y="59035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xfrm>
            <a:off x="-260057" y="1486900"/>
            <a:ext cx="9662815" cy="874294"/>
          </a:xfrm>
          <a:prstGeom prst="rect">
            <a:avLst/>
          </a:prstGeom>
        </p:spPr>
        <p:txBody>
          <a:bodyPr vert="horz" wrap="square" lIns="0" tIns="5033" rIns="0" bIns="0" rtlCol="0">
            <a:spAutoFit/>
          </a:bodyPr>
          <a:lstStyle/>
          <a:p>
            <a:pPr marL="17617" marR="10067" algn="ctr">
              <a:lnSpc>
                <a:spcPct val="106700"/>
              </a:lnSpc>
              <a:spcBef>
                <a:spcPts val="40"/>
              </a:spcBef>
            </a:pPr>
            <a:r>
              <a:rPr spc="109" dirty="0"/>
              <a:t>CS303E:</a:t>
            </a:r>
            <a:r>
              <a:rPr spc="277" dirty="0"/>
              <a:t> </a:t>
            </a:r>
            <a:r>
              <a:rPr dirty="0"/>
              <a:t>Elements</a:t>
            </a:r>
            <a:r>
              <a:rPr spc="277" dirty="0"/>
              <a:t> </a:t>
            </a:r>
            <a:r>
              <a:rPr spc="-40" dirty="0"/>
              <a:t>of</a:t>
            </a:r>
            <a:r>
              <a:rPr spc="277" dirty="0"/>
              <a:t> </a:t>
            </a:r>
            <a:r>
              <a:rPr spc="-10" dirty="0"/>
              <a:t>Computers </a:t>
            </a:r>
            <a:r>
              <a:rPr spc="-595" dirty="0"/>
              <a:t> </a:t>
            </a:r>
            <a:r>
              <a:rPr spc="-30" dirty="0"/>
              <a:t>and</a:t>
            </a:r>
            <a:r>
              <a:rPr spc="287" dirty="0"/>
              <a:t> </a:t>
            </a:r>
            <a:r>
              <a:rPr spc="20" dirty="0"/>
              <a:t>Programming</a:t>
            </a:r>
          </a:p>
          <a:p>
            <a:pPr algn="ctr">
              <a:spcBef>
                <a:spcPts val="644"/>
              </a:spcBef>
            </a:pPr>
            <a:r>
              <a:rPr sz="2180" spc="-50" dirty="0">
                <a:latin typeface="Tahoma"/>
                <a:cs typeface="Tahoma"/>
              </a:rPr>
              <a:t>Files</a:t>
            </a:r>
            <a:endParaRPr sz="2180" dirty="0">
              <a:latin typeface="Tahoma"/>
              <a:cs typeface="Tahoma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2362200" y="3048000"/>
            <a:ext cx="4601529" cy="319100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65518" marR="251676" indent="1091015">
              <a:lnSpc>
                <a:spcPct val="102699"/>
              </a:lnSpc>
              <a:spcBef>
                <a:spcPts val="109"/>
              </a:spcBef>
            </a:pPr>
            <a:r>
              <a:rPr lang="en-US" sz="2180" spc="-10" dirty="0">
                <a:latin typeface="Tahoma"/>
                <a:cs typeface="Tahoma"/>
              </a:rPr>
              <a:t>Mike Scott</a:t>
            </a:r>
            <a:br>
              <a:rPr lang="en-US" sz="2180" spc="-10" dirty="0">
                <a:latin typeface="Tahoma"/>
                <a:cs typeface="Tahoma"/>
              </a:rPr>
            </a:br>
            <a:r>
              <a:rPr sz="2180" spc="-79" dirty="0">
                <a:latin typeface="Tahoma"/>
                <a:cs typeface="Tahoma"/>
              </a:rPr>
              <a:t>Department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Computer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Science</a:t>
            </a:r>
            <a:endParaRPr sz="218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r>
              <a:rPr sz="2180" spc="-69" dirty="0">
                <a:latin typeface="Tahoma"/>
                <a:cs typeface="Tahoma"/>
              </a:rPr>
              <a:t>University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Texas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at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Austin</a:t>
            </a:r>
            <a:endParaRPr lang="en-US" sz="2180" spc="-5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endParaRPr lang="en-US" sz="2180" spc="-5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r>
              <a:rPr lang="en-US" sz="2180" spc="-50" dirty="0">
                <a:latin typeface="Tahoma"/>
                <a:cs typeface="Tahoma"/>
              </a:rPr>
              <a:t>Adapted from </a:t>
            </a:r>
            <a:br>
              <a:rPr lang="en-US" sz="2180" spc="-50" dirty="0">
                <a:latin typeface="Tahoma"/>
                <a:cs typeface="Tahoma"/>
              </a:rPr>
            </a:br>
            <a:r>
              <a:rPr lang="en-US" sz="2180" spc="-50" dirty="0">
                <a:latin typeface="Tahoma"/>
                <a:cs typeface="Tahoma"/>
              </a:rPr>
              <a:t>Professor Bill Young's Slides</a:t>
            </a:r>
            <a:endParaRPr sz="218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171" dirty="0">
              <a:latin typeface="Tahoma"/>
              <a:cs typeface="Tahoma"/>
            </a:endParaRPr>
          </a:p>
          <a:p>
            <a:pPr marL="25168" algn="ctr">
              <a:spcBef>
                <a:spcPts val="2190"/>
              </a:spcBef>
            </a:pPr>
            <a:r>
              <a:rPr sz="2180" spc="-40" dirty="0">
                <a:latin typeface="Tahoma"/>
                <a:cs typeface="Tahoma"/>
              </a:rPr>
              <a:t>Last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updated:</a:t>
            </a:r>
            <a:r>
              <a:rPr sz="2180" spc="258" dirty="0">
                <a:latin typeface="Tahoma"/>
                <a:cs typeface="Tahoma"/>
              </a:rPr>
              <a:t> </a:t>
            </a:r>
            <a:r>
              <a:rPr lang="en-US" sz="2180" spc="-20" dirty="0">
                <a:latin typeface="Tahoma"/>
                <a:cs typeface="Tahoma"/>
              </a:rPr>
              <a:t>June 23, 2022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97512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20" dirty="0"/>
              <a:t>Example</a:t>
            </a:r>
            <a:r>
              <a:rPr spc="277" dirty="0"/>
              <a:t> </a:t>
            </a:r>
            <a:r>
              <a:rPr spc="-40" dirty="0"/>
              <a:t>of</a:t>
            </a:r>
            <a:r>
              <a:rPr spc="277" dirty="0"/>
              <a:t> </a:t>
            </a:r>
            <a:r>
              <a:rPr spc="20" dirty="0"/>
              <a:t>Opening</a:t>
            </a:r>
            <a:r>
              <a:rPr spc="287" dirty="0"/>
              <a:t> </a:t>
            </a:r>
            <a:r>
              <a:rPr dirty="0"/>
              <a:t>a</a:t>
            </a:r>
            <a:r>
              <a:rPr spc="277" dirty="0"/>
              <a:t> </a:t>
            </a:r>
            <a:r>
              <a:rPr spc="4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85800" y="643700"/>
            <a:ext cx="6954893" cy="150840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spc="-99" dirty="0">
                <a:latin typeface="Tahoma"/>
                <a:cs typeface="Tahoma"/>
              </a:rPr>
              <a:t>General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Form:</a:t>
            </a:r>
            <a:endParaRPr sz="2400" dirty="0">
              <a:latin typeface="Tahoma"/>
              <a:cs typeface="Tahoma"/>
            </a:endParaRPr>
          </a:p>
          <a:p>
            <a:pPr marL="456790">
              <a:spcBef>
                <a:spcPts val="1843"/>
              </a:spcBef>
            </a:pPr>
            <a:r>
              <a:rPr sz="2400" spc="198" dirty="0">
                <a:latin typeface="Palatino Linotype"/>
                <a:cs typeface="Palatino Linotype"/>
              </a:rPr>
              <a:t>fileVariable</a:t>
            </a:r>
            <a:r>
              <a:rPr sz="2400" spc="565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=</a:t>
            </a:r>
            <a:r>
              <a:rPr sz="2400" spc="565" dirty="0">
                <a:latin typeface="Palatino Linotype"/>
                <a:cs typeface="Palatino Linotype"/>
              </a:rPr>
              <a:t> </a:t>
            </a:r>
            <a:r>
              <a:rPr sz="2400" spc="99" dirty="0">
                <a:latin typeface="Palatino Linotype"/>
                <a:cs typeface="Palatino Linotype"/>
              </a:rPr>
              <a:t>open(filename,</a:t>
            </a:r>
            <a:r>
              <a:rPr sz="2400" spc="565" dirty="0">
                <a:latin typeface="Palatino Linotype"/>
                <a:cs typeface="Palatino Linotype"/>
              </a:rPr>
              <a:t> </a:t>
            </a:r>
            <a:r>
              <a:rPr sz="2400" spc="-109" dirty="0">
                <a:latin typeface="Palatino Linotype"/>
                <a:cs typeface="Palatino Linotype"/>
              </a:rPr>
              <a:t>mode)</a:t>
            </a:r>
            <a:endParaRPr sz="2400" dirty="0">
              <a:latin typeface="Palatino Linotype"/>
              <a:cs typeface="Palatino Linotype"/>
            </a:endParaRPr>
          </a:p>
          <a:p>
            <a:pPr>
              <a:spcBef>
                <a:spcPts val="89"/>
              </a:spcBef>
            </a:pPr>
            <a:endParaRPr sz="3270" dirty="0">
              <a:latin typeface="Palatino Linotype"/>
              <a:cs typeface="Palatino Linotype"/>
            </a:endParaRPr>
          </a:p>
        </p:txBody>
      </p:sp>
      <p:sp>
        <p:nvSpPr>
          <p:cNvPr id="39" name="object 26"/>
          <p:cNvSpPr txBox="1"/>
          <p:nvPr/>
        </p:nvSpPr>
        <p:spPr>
          <a:xfrm>
            <a:off x="340823" y="3570333"/>
            <a:ext cx="8458200" cy="194647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400" spc="-99" dirty="0">
                <a:solidFill>
                  <a:srgbClr val="7030A0"/>
                </a:solidFill>
                <a:latin typeface="Tahoma"/>
                <a:cs typeface="Tahoma"/>
              </a:rPr>
              <a:t>What do you think the 42 and 29 (an int returned by the write function) represent above?</a:t>
            </a:r>
          </a:p>
          <a:p>
            <a:pPr marL="25168">
              <a:spcBef>
                <a:spcPts val="178"/>
              </a:spcBef>
            </a:pPr>
            <a:endParaRPr lang="en-US" sz="2400" spc="-99" dirty="0">
              <a:solidFill>
                <a:srgbClr val="7030A0"/>
              </a:solidFill>
              <a:latin typeface="Tahoma"/>
              <a:cs typeface="Tahoma"/>
            </a:endParaRPr>
          </a:p>
          <a:p>
            <a:pPr marL="25168">
              <a:spcBef>
                <a:spcPts val="178"/>
              </a:spcBef>
            </a:pPr>
            <a:r>
              <a:rPr lang="en-US" sz="2400" spc="-99" dirty="0">
                <a:latin typeface="Tahoma"/>
                <a:cs typeface="Tahoma"/>
              </a:rPr>
              <a:t>Notice we are calling a function (method) on a variable.</a:t>
            </a:r>
          </a:p>
          <a:p>
            <a:pPr marL="25168">
              <a:spcBef>
                <a:spcPts val="178"/>
              </a:spcBef>
            </a:pPr>
            <a:r>
              <a:rPr lang="en-US" sz="2400" b="1" spc="-99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outfile.write</a:t>
            </a:r>
            <a:endParaRPr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5" y="1752600"/>
            <a:ext cx="8839200" cy="176784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" y="5638800"/>
            <a:ext cx="9067800" cy="7631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43403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20" dirty="0"/>
              <a:t>Opening</a:t>
            </a:r>
            <a:r>
              <a:rPr spc="258" dirty="0"/>
              <a:t> </a:t>
            </a:r>
            <a:r>
              <a:rPr dirty="0"/>
              <a:t>a</a:t>
            </a:r>
            <a:r>
              <a:rPr spc="268" dirty="0"/>
              <a:t> </a:t>
            </a:r>
            <a:r>
              <a:rPr spc="40" dirty="0"/>
              <a:t>File:</a:t>
            </a:r>
            <a:r>
              <a:rPr spc="575" dirty="0"/>
              <a:t> </a:t>
            </a:r>
            <a:r>
              <a:rPr spc="-40" dirty="0"/>
              <a:t>Modes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0830" y="685800"/>
            <a:ext cx="7918185" cy="585337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400" spc="-89" dirty="0">
                <a:latin typeface="Tahoma"/>
                <a:cs typeface="Tahoma"/>
              </a:rPr>
              <a:t>P</a:t>
            </a:r>
            <a:r>
              <a:rPr sz="2400" spc="-89" dirty="0">
                <a:latin typeface="Tahoma"/>
                <a:cs typeface="Tahoma"/>
              </a:rPr>
              <a:t>ermissible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modes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for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files:</a:t>
            </a:r>
            <a:endParaRPr sz="2400" dirty="0">
              <a:latin typeface="Tahoma"/>
              <a:cs typeface="Tahoma"/>
            </a:endParaRPr>
          </a:p>
          <a:p>
            <a:pPr marL="836822" marR="148489" indent="-299494">
              <a:lnSpc>
                <a:spcPct val="105700"/>
              </a:lnSpc>
              <a:spcBef>
                <a:spcPts val="1506"/>
              </a:spcBef>
              <a:tabLst>
                <a:tab pos="1638408" algn="l"/>
                <a:tab pos="7215548" algn="l"/>
              </a:tabLst>
            </a:pPr>
            <a:r>
              <a:rPr sz="218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80" u="sng" spc="9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80" u="sng" spc="-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Mode	</a:t>
            </a:r>
            <a:r>
              <a:rPr sz="2180" u="sng" spc="-5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Description 	</a:t>
            </a:r>
            <a:endParaRPr lang="en-US" sz="2180" u="sng" spc="-59" dirty="0">
              <a:uFill>
                <a:solidFill>
                  <a:srgbClr val="000000"/>
                </a:solidFill>
              </a:uFill>
              <a:latin typeface="Tahoma"/>
              <a:cs typeface="Tahoma"/>
            </a:endParaRPr>
          </a:p>
          <a:p>
            <a:pPr marL="836822" marR="148489" indent="-299494">
              <a:lnSpc>
                <a:spcPct val="105700"/>
              </a:lnSpc>
              <a:spcBef>
                <a:spcPts val="1506"/>
              </a:spcBef>
              <a:tabLst>
                <a:tab pos="1638408" algn="l"/>
                <a:tab pos="7215548" algn="l"/>
              </a:tabLst>
            </a:pPr>
            <a:r>
              <a:rPr sz="2180" dirty="0">
                <a:latin typeface="Tahoma"/>
                <a:cs typeface="Tahoma"/>
              </a:rPr>
              <a:t> </a:t>
            </a:r>
            <a:r>
              <a:rPr lang="en-US" sz="2180" dirty="0">
                <a:latin typeface="Tahoma"/>
                <a:cs typeface="Tahoma"/>
              </a:rPr>
              <a:t>   </a:t>
            </a:r>
            <a:r>
              <a:rPr lang="en-US" sz="2180" spc="79" dirty="0">
                <a:latin typeface="Tahoma"/>
                <a:cs typeface="Tahoma"/>
              </a:rPr>
              <a:t>'</a:t>
            </a:r>
            <a:r>
              <a:rPr sz="2180" spc="79" dirty="0">
                <a:latin typeface="Tahoma"/>
                <a:cs typeface="Tahoma"/>
              </a:rPr>
              <a:t>r</a:t>
            </a:r>
            <a:r>
              <a:rPr lang="en-US" sz="2180" spc="79" dirty="0">
                <a:latin typeface="Tahoma"/>
                <a:cs typeface="Tahoma"/>
              </a:rPr>
              <a:t>'</a:t>
            </a:r>
            <a:r>
              <a:rPr sz="2180" spc="79" dirty="0">
                <a:latin typeface="Tahoma"/>
                <a:cs typeface="Tahoma"/>
              </a:rPr>
              <a:t>	</a:t>
            </a:r>
            <a:r>
              <a:rPr sz="2180" spc="-69" dirty="0">
                <a:latin typeface="Tahoma"/>
                <a:cs typeface="Tahoma"/>
              </a:rPr>
              <a:t>Open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reading.</a:t>
            </a:r>
            <a:endParaRPr sz="2180" dirty="0">
              <a:latin typeface="Tahoma"/>
              <a:cs typeface="Tahoma"/>
            </a:endParaRPr>
          </a:p>
          <a:p>
            <a:pPr marL="1913995" marR="512160" indent="-1123733">
              <a:lnSpc>
                <a:spcPct val="102600"/>
              </a:lnSpc>
              <a:tabLst>
                <a:tab pos="1638408" algn="l"/>
              </a:tabLst>
            </a:pPr>
            <a:r>
              <a:rPr lang="en-US" sz="2180" spc="50" dirty="0">
                <a:latin typeface="Tahoma"/>
                <a:cs typeface="Tahoma"/>
              </a:rPr>
              <a:t>'</a:t>
            </a:r>
            <a:r>
              <a:rPr sz="2180" spc="50" dirty="0">
                <a:latin typeface="Tahoma"/>
                <a:cs typeface="Tahoma"/>
              </a:rPr>
              <a:t>w</a:t>
            </a:r>
            <a:r>
              <a:rPr lang="en-US" sz="2180" spc="50" dirty="0">
                <a:latin typeface="Tahoma"/>
                <a:cs typeface="Tahoma"/>
              </a:rPr>
              <a:t>'</a:t>
            </a:r>
            <a:r>
              <a:rPr sz="2180" spc="50" dirty="0">
                <a:latin typeface="Tahoma"/>
                <a:cs typeface="Tahoma"/>
              </a:rPr>
              <a:t>	</a:t>
            </a:r>
            <a:r>
              <a:rPr sz="2180" spc="-69" dirty="0">
                <a:latin typeface="Tahoma"/>
                <a:cs typeface="Tahoma"/>
              </a:rPr>
              <a:t>Open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writing.</a:t>
            </a:r>
            <a:r>
              <a:rPr sz="2180" spc="268" dirty="0">
                <a:latin typeface="Tahoma"/>
                <a:cs typeface="Tahoma"/>
              </a:rPr>
              <a:t> </a:t>
            </a:r>
            <a:r>
              <a:rPr sz="2180" b="1" spc="-129" dirty="0">
                <a:latin typeface="Tahoma"/>
                <a:cs typeface="Tahoma"/>
              </a:rPr>
              <a:t>If</a:t>
            </a:r>
            <a:r>
              <a:rPr sz="2180" b="1" spc="30" dirty="0">
                <a:latin typeface="Tahoma"/>
                <a:cs typeface="Tahoma"/>
              </a:rPr>
              <a:t> </a:t>
            </a:r>
            <a:r>
              <a:rPr sz="2180" b="1" spc="-79" dirty="0">
                <a:latin typeface="Tahoma"/>
                <a:cs typeface="Tahoma"/>
              </a:rPr>
              <a:t>the</a:t>
            </a:r>
            <a:r>
              <a:rPr sz="2180" b="1" spc="30" dirty="0">
                <a:latin typeface="Tahoma"/>
                <a:cs typeface="Tahoma"/>
              </a:rPr>
              <a:t> </a:t>
            </a:r>
            <a:r>
              <a:rPr sz="2180" b="1" spc="-59" dirty="0">
                <a:latin typeface="Tahoma"/>
                <a:cs typeface="Tahoma"/>
              </a:rPr>
              <a:t>file</a:t>
            </a:r>
            <a:r>
              <a:rPr sz="2180" b="1" spc="30" dirty="0">
                <a:latin typeface="Tahoma"/>
                <a:cs typeface="Tahoma"/>
              </a:rPr>
              <a:t> </a:t>
            </a:r>
            <a:r>
              <a:rPr sz="2180" b="1" spc="-99" dirty="0">
                <a:latin typeface="Tahoma"/>
                <a:cs typeface="Tahoma"/>
              </a:rPr>
              <a:t>already</a:t>
            </a:r>
            <a:r>
              <a:rPr sz="2180" b="1" spc="20" dirty="0">
                <a:latin typeface="Tahoma"/>
                <a:cs typeface="Tahoma"/>
              </a:rPr>
              <a:t> </a:t>
            </a:r>
            <a:r>
              <a:rPr sz="2180" b="1" spc="-89" dirty="0">
                <a:latin typeface="Tahoma"/>
                <a:cs typeface="Tahoma"/>
              </a:rPr>
              <a:t>exists</a:t>
            </a:r>
            <a:r>
              <a:rPr sz="2180" b="1" spc="40" dirty="0">
                <a:latin typeface="Tahoma"/>
                <a:cs typeface="Tahoma"/>
              </a:rPr>
              <a:t> </a:t>
            </a:r>
            <a:r>
              <a:rPr sz="2180" b="1" spc="-79" dirty="0">
                <a:latin typeface="Tahoma"/>
                <a:cs typeface="Tahoma"/>
              </a:rPr>
              <a:t>the </a:t>
            </a:r>
            <a:r>
              <a:rPr sz="2180" b="1" spc="-654" dirty="0">
                <a:latin typeface="Tahoma"/>
                <a:cs typeface="Tahoma"/>
              </a:rPr>
              <a:t> </a:t>
            </a:r>
            <a:r>
              <a:rPr sz="2180" b="1" spc="-59" dirty="0">
                <a:latin typeface="Tahoma"/>
                <a:cs typeface="Tahoma"/>
              </a:rPr>
              <a:t>old</a:t>
            </a:r>
            <a:r>
              <a:rPr sz="2180" b="1" spc="30" dirty="0">
                <a:latin typeface="Tahoma"/>
                <a:cs typeface="Tahoma"/>
              </a:rPr>
              <a:t> </a:t>
            </a:r>
            <a:r>
              <a:rPr sz="2180" b="1" spc="-79" dirty="0">
                <a:latin typeface="Tahoma"/>
                <a:cs typeface="Tahoma"/>
              </a:rPr>
              <a:t>contents</a:t>
            </a:r>
            <a:r>
              <a:rPr sz="2180" b="1" spc="40" dirty="0">
                <a:latin typeface="Tahoma"/>
                <a:cs typeface="Tahoma"/>
              </a:rPr>
              <a:t> </a:t>
            </a:r>
            <a:r>
              <a:rPr sz="2180" b="1" spc="-149" dirty="0">
                <a:latin typeface="Tahoma"/>
                <a:cs typeface="Tahoma"/>
              </a:rPr>
              <a:t>are</a:t>
            </a:r>
            <a:r>
              <a:rPr sz="2180" b="1" spc="30" dirty="0">
                <a:latin typeface="Tahoma"/>
                <a:cs typeface="Tahoma"/>
              </a:rPr>
              <a:t> </a:t>
            </a:r>
            <a:r>
              <a:rPr sz="2180" b="1" spc="-79" dirty="0">
                <a:latin typeface="Tahoma"/>
                <a:cs typeface="Tahoma"/>
              </a:rPr>
              <a:t>overwritten.</a:t>
            </a:r>
            <a:endParaRPr sz="2180" b="1" dirty="0">
              <a:latin typeface="Tahoma"/>
              <a:cs typeface="Tahoma"/>
            </a:endParaRPr>
          </a:p>
          <a:p>
            <a:pPr marL="766353" marR="296978" indent="51592">
              <a:lnSpc>
                <a:spcPct val="102600"/>
              </a:lnSpc>
              <a:tabLst>
                <a:tab pos="1639668" algn="l"/>
              </a:tabLst>
            </a:pPr>
            <a:r>
              <a:rPr lang="en-US" sz="2180" spc="59" dirty="0">
                <a:latin typeface="Tahoma"/>
                <a:cs typeface="Tahoma"/>
              </a:rPr>
              <a:t>'</a:t>
            </a:r>
            <a:r>
              <a:rPr sz="2180" spc="59" dirty="0">
                <a:latin typeface="Tahoma"/>
                <a:cs typeface="Tahoma"/>
              </a:rPr>
              <a:t>a</a:t>
            </a:r>
            <a:r>
              <a:rPr lang="en-US" sz="2180" spc="59" dirty="0">
                <a:latin typeface="Tahoma"/>
                <a:cs typeface="Tahoma"/>
              </a:rPr>
              <a:t>'</a:t>
            </a:r>
            <a:r>
              <a:rPr sz="2180" spc="59" dirty="0">
                <a:latin typeface="Tahoma"/>
                <a:cs typeface="Tahoma"/>
              </a:rPr>
              <a:t>	</a:t>
            </a:r>
            <a:r>
              <a:rPr sz="2180" spc="-69" dirty="0">
                <a:latin typeface="Tahoma"/>
                <a:cs typeface="Tahoma"/>
              </a:rPr>
              <a:t>Open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appending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data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end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file. </a:t>
            </a:r>
            <a:r>
              <a:rPr sz="2180" spc="-654" dirty="0">
                <a:latin typeface="Tahoma"/>
                <a:cs typeface="Tahoma"/>
              </a:rPr>
              <a:t> </a:t>
            </a:r>
            <a:endParaRPr lang="en-US" sz="2180" spc="-654" dirty="0">
              <a:latin typeface="Tahoma"/>
              <a:cs typeface="Tahoma"/>
            </a:endParaRPr>
          </a:p>
          <a:p>
            <a:pPr marL="766353" marR="296978" indent="51592">
              <a:lnSpc>
                <a:spcPct val="102600"/>
              </a:lnSpc>
              <a:tabLst>
                <a:tab pos="1639668" algn="l"/>
              </a:tabLst>
            </a:pPr>
            <a:r>
              <a:rPr lang="en-US" sz="2180" spc="30" dirty="0">
                <a:latin typeface="Tahoma"/>
                <a:cs typeface="Tahoma"/>
              </a:rPr>
              <a:t>'</a:t>
            </a:r>
            <a:r>
              <a:rPr sz="2180" spc="30" dirty="0" err="1">
                <a:latin typeface="Tahoma"/>
                <a:cs typeface="Tahoma"/>
              </a:rPr>
              <a:t>rb</a:t>
            </a:r>
            <a:r>
              <a:rPr lang="en-US" sz="2180" spc="30" dirty="0">
                <a:latin typeface="Tahoma"/>
                <a:cs typeface="Tahoma"/>
              </a:rPr>
              <a:t>'</a:t>
            </a:r>
            <a:r>
              <a:rPr sz="2180" spc="30" dirty="0">
                <a:latin typeface="Tahoma"/>
                <a:cs typeface="Tahoma"/>
              </a:rPr>
              <a:t>	</a:t>
            </a:r>
            <a:r>
              <a:rPr sz="2180" spc="-69" dirty="0">
                <a:latin typeface="Tahoma"/>
                <a:cs typeface="Tahoma"/>
              </a:rPr>
              <a:t>Open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reading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binary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data.</a:t>
            </a:r>
            <a:endParaRPr sz="2180" dirty="0">
              <a:latin typeface="Tahoma"/>
              <a:cs typeface="Tahoma"/>
            </a:endParaRPr>
          </a:p>
          <a:p>
            <a:pPr marL="719793">
              <a:spcBef>
                <a:spcPts val="69"/>
              </a:spcBef>
              <a:tabLst>
                <a:tab pos="1639668" algn="l"/>
              </a:tabLst>
            </a:pPr>
            <a:r>
              <a:rPr lang="en-US" sz="2180" spc="10" dirty="0">
                <a:latin typeface="Tahoma"/>
                <a:cs typeface="Tahoma"/>
              </a:rPr>
              <a:t>'</a:t>
            </a:r>
            <a:r>
              <a:rPr sz="2180" spc="10" dirty="0" err="1">
                <a:latin typeface="Tahoma"/>
                <a:cs typeface="Tahoma"/>
              </a:rPr>
              <a:t>wb</a:t>
            </a:r>
            <a:r>
              <a:rPr lang="en-US" sz="2180" spc="10" dirty="0">
                <a:latin typeface="Tahoma"/>
                <a:cs typeface="Tahoma"/>
              </a:rPr>
              <a:t>'</a:t>
            </a:r>
            <a:r>
              <a:rPr sz="2180" spc="10" dirty="0">
                <a:latin typeface="Tahoma"/>
                <a:cs typeface="Tahoma"/>
              </a:rPr>
              <a:t>	</a:t>
            </a:r>
            <a:r>
              <a:rPr sz="2180" spc="-69" dirty="0">
                <a:latin typeface="Tahoma"/>
                <a:cs typeface="Tahoma"/>
              </a:rPr>
              <a:t>Open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writing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binary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data.</a:t>
            </a:r>
            <a:endParaRPr sz="2180" dirty="0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2477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0"/>
              </a:spcBef>
            </a:pPr>
            <a:r>
              <a:rPr sz="2400" spc="-69" dirty="0">
                <a:latin typeface="Tahoma"/>
                <a:cs typeface="Tahoma"/>
              </a:rPr>
              <a:t>You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also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have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have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necessary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permissions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from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operating </a:t>
            </a:r>
            <a:r>
              <a:rPr sz="2400" spc="-654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system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access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files.</a:t>
            </a:r>
            <a:endParaRPr sz="2400" dirty="0">
              <a:latin typeface="Tahoma"/>
              <a:cs typeface="Tahoma"/>
            </a:endParaRPr>
          </a:p>
          <a:p>
            <a:pPr marL="25168">
              <a:spcBef>
                <a:spcPts val="1466"/>
              </a:spcBef>
            </a:pPr>
            <a:r>
              <a:rPr sz="2400" spc="-20" dirty="0">
                <a:latin typeface="Tahoma"/>
                <a:cs typeface="Tahoma"/>
              </a:rPr>
              <a:t>This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semester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208" dirty="0">
                <a:latin typeface="Tahoma"/>
                <a:cs typeface="Tahoma"/>
              </a:rPr>
              <a:t>we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won’t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be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using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binary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modes.</a:t>
            </a:r>
            <a:endParaRPr lang="en-US" sz="2400" spc="-119" dirty="0">
              <a:latin typeface="Tahoma"/>
              <a:cs typeface="Tahoma"/>
            </a:endParaRPr>
          </a:p>
          <a:p>
            <a:pPr marL="25168">
              <a:spcBef>
                <a:spcPts val="1466"/>
              </a:spcBef>
            </a:pPr>
            <a:r>
              <a:rPr lang="en-US" sz="2400" spc="-119" dirty="0">
                <a:latin typeface="Tahoma"/>
                <a:cs typeface="Tahoma"/>
              </a:rPr>
              <a:t>In other words we are going to read from files assuming it is encoded as text. In binary we would read the raw 0s and 1s.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338012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30" dirty="0"/>
              <a:t>Closing</a:t>
            </a:r>
            <a:r>
              <a:rPr spc="248" dirty="0"/>
              <a:t> </a:t>
            </a:r>
            <a:r>
              <a:rPr spc="-40" dirty="0"/>
              <a:t>the</a:t>
            </a:r>
            <a:r>
              <a:rPr spc="248" dirty="0"/>
              <a:t> </a:t>
            </a:r>
            <a:r>
              <a:rPr spc="4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081" y="3221980"/>
            <a:ext cx="129332" cy="1293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081" y="3979205"/>
            <a:ext cx="129332" cy="1293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081" y="4736404"/>
            <a:ext cx="129332" cy="1293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081" y="5493603"/>
            <a:ext cx="129332" cy="1293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2415" y="1166109"/>
            <a:ext cx="7709902" cy="4575912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spc="-99" dirty="0">
                <a:latin typeface="Tahoma"/>
                <a:cs typeface="Tahoma"/>
              </a:rPr>
              <a:t>General</a:t>
            </a:r>
            <a:r>
              <a:rPr sz="2400" spc="-69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form:</a:t>
            </a:r>
            <a:endParaRPr sz="2400" dirty="0">
              <a:latin typeface="Tahoma"/>
              <a:cs typeface="Tahoma"/>
            </a:endParaRPr>
          </a:p>
          <a:p>
            <a:pPr marL="456790">
              <a:spcBef>
                <a:spcPts val="1843"/>
              </a:spcBef>
            </a:pPr>
            <a:r>
              <a:rPr sz="2180" spc="238" dirty="0" err="1">
                <a:latin typeface="Palatino Linotype"/>
                <a:cs typeface="Palatino Linotype"/>
              </a:rPr>
              <a:t>file</a:t>
            </a:r>
            <a:r>
              <a:rPr lang="en-US" sz="2180" spc="238" dirty="0" err="1">
                <a:latin typeface="Palatino Linotype"/>
                <a:cs typeface="Palatino Linotype"/>
              </a:rPr>
              <a:t>_variable</a:t>
            </a:r>
            <a:r>
              <a:rPr sz="2180" spc="238" dirty="0" err="1">
                <a:latin typeface="Palatino Linotype"/>
                <a:cs typeface="Palatino Linotype"/>
              </a:rPr>
              <a:t>.close</a:t>
            </a:r>
            <a:r>
              <a:rPr sz="2180" spc="238" dirty="0">
                <a:latin typeface="Palatino Linotype"/>
                <a:cs typeface="Palatino Linotype"/>
              </a:rPr>
              <a:t>()</a:t>
            </a:r>
            <a:endParaRPr sz="2180" dirty="0">
              <a:latin typeface="Palatino Linotype"/>
              <a:cs typeface="Palatino Linotype"/>
            </a:endParaRPr>
          </a:p>
          <a:p>
            <a:pPr marL="25168" marR="32718">
              <a:lnSpc>
                <a:spcPct val="102600"/>
              </a:lnSpc>
              <a:spcBef>
                <a:spcPts val="1784"/>
              </a:spcBef>
            </a:pPr>
            <a:r>
              <a:rPr sz="2180" spc="50" dirty="0">
                <a:latin typeface="Tahoma"/>
                <a:cs typeface="Tahoma"/>
              </a:rPr>
              <a:t>All </a:t>
            </a:r>
            <a:r>
              <a:rPr sz="2180" spc="-69" dirty="0">
                <a:latin typeface="Tahoma"/>
                <a:cs typeface="Tahoma"/>
              </a:rPr>
              <a:t>files </a:t>
            </a:r>
            <a:r>
              <a:rPr sz="2180" spc="-149" dirty="0">
                <a:latin typeface="Tahoma"/>
                <a:cs typeface="Tahoma"/>
              </a:rPr>
              <a:t>are</a:t>
            </a:r>
            <a:r>
              <a:rPr sz="2180" spc="-139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closed </a:t>
            </a:r>
            <a:r>
              <a:rPr sz="2180" spc="-119" dirty="0">
                <a:latin typeface="Tahoma"/>
                <a:cs typeface="Tahoma"/>
              </a:rPr>
              <a:t>by </a:t>
            </a:r>
            <a:r>
              <a:rPr sz="2180" spc="-79" dirty="0">
                <a:latin typeface="Tahoma"/>
                <a:cs typeface="Tahoma"/>
              </a:rPr>
              <a:t>the </a:t>
            </a:r>
            <a:r>
              <a:rPr sz="2180" spc="10" dirty="0">
                <a:latin typeface="Tahoma"/>
                <a:cs typeface="Tahoma"/>
              </a:rPr>
              <a:t>OS </a:t>
            </a:r>
            <a:r>
              <a:rPr sz="2180" spc="-139" dirty="0">
                <a:latin typeface="Tahoma"/>
                <a:cs typeface="Tahoma"/>
              </a:rPr>
              <a:t>when</a:t>
            </a:r>
            <a:r>
              <a:rPr sz="2180" spc="396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your program </a:t>
            </a:r>
            <a:r>
              <a:rPr sz="2180" spc="-79" dirty="0">
                <a:latin typeface="Tahoma"/>
                <a:cs typeface="Tahoma"/>
              </a:rPr>
              <a:t>terminates.</a:t>
            </a:r>
            <a:r>
              <a:rPr sz="2180" spc="525" dirty="0">
                <a:latin typeface="Tahoma"/>
                <a:cs typeface="Tahoma"/>
              </a:rPr>
              <a:t> </a:t>
            </a:r>
            <a:r>
              <a:rPr sz="2180" spc="-10" dirty="0">
                <a:latin typeface="Tahoma"/>
                <a:cs typeface="Tahoma"/>
              </a:rPr>
              <a:t>Still,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30" dirty="0">
                <a:latin typeface="Tahoma"/>
                <a:cs typeface="Tahoma"/>
              </a:rPr>
              <a:t>it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very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important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close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open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Python.</a:t>
            </a:r>
            <a:endParaRPr sz="2180" dirty="0">
              <a:latin typeface="Tahoma"/>
              <a:cs typeface="Tahoma"/>
            </a:endParaRPr>
          </a:p>
          <a:p>
            <a:pPr marL="573821" marR="10067">
              <a:lnSpc>
                <a:spcPct val="102600"/>
              </a:lnSpc>
              <a:spcBef>
                <a:spcPts val="595"/>
              </a:spcBef>
            </a:pP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will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be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locked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from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access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by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any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other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program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while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you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have</a:t>
            </a:r>
            <a:r>
              <a:rPr sz="2180" spc="30" dirty="0">
                <a:latin typeface="Tahoma"/>
                <a:cs typeface="Tahoma"/>
              </a:rPr>
              <a:t> it </a:t>
            </a:r>
            <a:r>
              <a:rPr sz="2180" spc="-119" dirty="0">
                <a:latin typeface="Tahoma"/>
                <a:cs typeface="Tahoma"/>
              </a:rPr>
              <a:t>open;</a:t>
            </a:r>
            <a:endParaRPr sz="2180" dirty="0">
              <a:latin typeface="Tahoma"/>
              <a:cs typeface="Tahoma"/>
            </a:endParaRPr>
          </a:p>
          <a:p>
            <a:pPr marL="573821" marR="556204">
              <a:lnSpc>
                <a:spcPct val="102600"/>
              </a:lnSpc>
              <a:spcBef>
                <a:spcPts val="585"/>
              </a:spcBef>
            </a:pPr>
            <a:r>
              <a:rPr sz="2180" spc="-89" dirty="0">
                <a:latin typeface="Tahoma"/>
                <a:cs typeface="Tahoma"/>
              </a:rPr>
              <a:t>items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write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may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be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held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internal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buffers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rather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than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written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physical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file;</a:t>
            </a:r>
            <a:endParaRPr sz="2180" dirty="0">
              <a:latin typeface="Tahoma"/>
              <a:cs typeface="Tahoma"/>
            </a:endParaRPr>
          </a:p>
          <a:p>
            <a:pPr marL="573821" marR="129613">
              <a:lnSpc>
                <a:spcPct val="102600"/>
              </a:lnSpc>
              <a:spcBef>
                <a:spcPts val="595"/>
              </a:spcBef>
            </a:pPr>
            <a:r>
              <a:rPr sz="2180" spc="-20" dirty="0">
                <a:latin typeface="Tahoma"/>
                <a:cs typeface="Tahoma"/>
              </a:rPr>
              <a:t>if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have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open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writing,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20" dirty="0">
                <a:latin typeface="Tahoma"/>
                <a:cs typeface="Tahoma"/>
              </a:rPr>
              <a:t>can’t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read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30" dirty="0">
                <a:latin typeface="Tahoma"/>
                <a:cs typeface="Tahoma"/>
              </a:rPr>
              <a:t>it </a:t>
            </a:r>
            <a:r>
              <a:rPr sz="2180" spc="-30" dirty="0">
                <a:latin typeface="Tahoma"/>
                <a:cs typeface="Tahoma"/>
              </a:rPr>
              <a:t>until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you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close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" dirty="0">
                <a:latin typeface="Tahoma"/>
                <a:cs typeface="Tahoma"/>
              </a:rPr>
              <a:t>it,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re-open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reading;</a:t>
            </a:r>
            <a:endParaRPr sz="2180" dirty="0">
              <a:latin typeface="Tahoma"/>
              <a:cs typeface="Tahoma"/>
            </a:endParaRPr>
          </a:p>
          <a:p>
            <a:pPr marL="573821">
              <a:spcBef>
                <a:spcPts val="664"/>
              </a:spcBef>
            </a:pPr>
            <a:r>
              <a:rPr sz="2180" i="1" spc="10" dirty="0">
                <a:latin typeface="Calibri"/>
                <a:cs typeface="Calibri"/>
              </a:rPr>
              <a:t>it’s</a:t>
            </a:r>
            <a:r>
              <a:rPr sz="2180" i="1" spc="198" dirty="0">
                <a:latin typeface="Calibri"/>
                <a:cs typeface="Calibri"/>
              </a:rPr>
              <a:t> </a:t>
            </a:r>
            <a:r>
              <a:rPr sz="2180" i="1" spc="10" dirty="0">
                <a:latin typeface="Calibri"/>
                <a:cs typeface="Calibri"/>
              </a:rPr>
              <a:t>just</a:t>
            </a:r>
            <a:r>
              <a:rPr sz="2180" i="1" spc="218" dirty="0">
                <a:latin typeface="Calibri"/>
                <a:cs typeface="Calibri"/>
              </a:rPr>
              <a:t> </a:t>
            </a:r>
            <a:r>
              <a:rPr sz="2180" i="1" spc="-10" dirty="0">
                <a:latin typeface="Calibri"/>
                <a:cs typeface="Calibri"/>
              </a:rPr>
              <a:t>good</a:t>
            </a:r>
            <a:r>
              <a:rPr sz="2180" i="1" spc="208" dirty="0">
                <a:latin typeface="Calibri"/>
                <a:cs typeface="Calibri"/>
              </a:rPr>
              <a:t> </a:t>
            </a:r>
            <a:r>
              <a:rPr sz="2180" i="1" spc="-40" dirty="0">
                <a:latin typeface="Calibri"/>
                <a:cs typeface="Calibri"/>
              </a:rPr>
              <a:t>programming</a:t>
            </a:r>
            <a:r>
              <a:rPr sz="2180" i="1" spc="208" dirty="0">
                <a:latin typeface="Calibri"/>
                <a:cs typeface="Calibri"/>
              </a:rPr>
              <a:t> </a:t>
            </a:r>
            <a:r>
              <a:rPr sz="2180" i="1" spc="-20" dirty="0">
                <a:latin typeface="Calibri"/>
                <a:cs typeface="Calibri"/>
              </a:rPr>
              <a:t>practice</a:t>
            </a:r>
            <a:r>
              <a:rPr sz="2180" spc="-20" dirty="0">
                <a:latin typeface="Tahoma"/>
                <a:cs typeface="Tahoma"/>
              </a:rPr>
              <a:t>.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8" y="0"/>
            <a:ext cx="448972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lang="en-US" spc="30" dirty="0"/>
              <a:t>Using the with statement</a:t>
            </a:r>
            <a:endParaRPr spc="4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5027" y="762000"/>
            <a:ext cx="7709902" cy="76153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400" spc="-99" dirty="0">
                <a:latin typeface="Tahoma"/>
                <a:cs typeface="Tahoma"/>
              </a:rPr>
              <a:t>Although not in the textbook, the preferred way of opening a</a:t>
            </a:r>
            <a:br>
              <a:rPr lang="en-US" sz="2400" spc="-99" dirty="0">
                <a:latin typeface="Tahoma"/>
                <a:cs typeface="Tahoma"/>
              </a:rPr>
            </a:br>
            <a:r>
              <a:rPr lang="en-US" sz="2400" spc="-99" dirty="0">
                <a:latin typeface="Tahoma"/>
                <a:cs typeface="Tahoma"/>
              </a:rPr>
              <a:t>file is with the </a:t>
            </a:r>
            <a:r>
              <a:rPr lang="en-US" sz="2400" b="1" spc="-99" dirty="0">
                <a:latin typeface="Tahoma"/>
                <a:cs typeface="Tahoma"/>
              </a:rPr>
              <a:t>with </a:t>
            </a:r>
            <a:r>
              <a:rPr lang="en-US" sz="2400" spc="-99" dirty="0">
                <a:latin typeface="Tahoma"/>
                <a:cs typeface="Tahoma"/>
              </a:rPr>
              <a:t>statement. (Another Python keyword)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8883583" cy="2819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257800"/>
            <a:ext cx="8571322" cy="103231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7052400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4" y="0"/>
            <a:ext cx="342774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40" dirty="0"/>
              <a:t>Reading/Writing</a:t>
            </a:r>
            <a:r>
              <a:rPr spc="258" dirty="0"/>
              <a:t> </a:t>
            </a:r>
            <a:r>
              <a:rPr dirty="0"/>
              <a:t>a</a:t>
            </a:r>
            <a:r>
              <a:rPr spc="268" dirty="0"/>
              <a:t> </a:t>
            </a:r>
            <a:r>
              <a:rPr spc="4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268366"/>
            <a:ext cx="6937274" cy="113813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400" spc="-79" dirty="0">
                <a:latin typeface="Tahoma"/>
                <a:cs typeface="Tahoma"/>
              </a:rPr>
              <a:t>There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are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various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Python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functions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for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reading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data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from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or </a:t>
            </a:r>
            <a:r>
              <a:rPr sz="2400" spc="-654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writing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data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file,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given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object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variable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69" dirty="0">
                <a:latin typeface="Palatino Linotype"/>
                <a:cs typeface="Palatino Linotype"/>
              </a:rPr>
              <a:t>fn</a:t>
            </a:r>
            <a:r>
              <a:rPr sz="2400" spc="69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577" y="2841803"/>
            <a:ext cx="8312651" cy="0"/>
          </a:xfrm>
          <a:custGeom>
            <a:avLst/>
            <a:gdLst/>
            <a:ahLst/>
            <a:cxnLst/>
            <a:rect l="l" t="t" r="r" b="b"/>
            <a:pathLst>
              <a:path w="4194810">
                <a:moveTo>
                  <a:pt x="0" y="0"/>
                </a:moveTo>
                <a:lnTo>
                  <a:pt x="419450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6" name="object 6"/>
          <p:cNvSpPr txBox="1"/>
          <p:nvPr/>
        </p:nvSpPr>
        <p:spPr>
          <a:xfrm>
            <a:off x="842857" y="2470630"/>
            <a:ext cx="1235698" cy="6470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50" dirty="0">
                <a:latin typeface="Tahoma"/>
                <a:cs typeface="Tahoma"/>
              </a:rPr>
              <a:t>Function</a:t>
            </a:r>
            <a:endParaRPr sz="1982">
              <a:latin typeface="Tahoma"/>
              <a:cs typeface="Tahoma"/>
            </a:endParaRPr>
          </a:p>
          <a:p>
            <a:pPr marL="25168">
              <a:spcBef>
                <a:spcPts val="69"/>
              </a:spcBef>
            </a:pPr>
            <a:r>
              <a:rPr sz="1982" spc="188" dirty="0">
                <a:latin typeface="Palatino Linotype"/>
                <a:cs typeface="Palatino Linotype"/>
              </a:rPr>
              <a:t>fn.read()</a:t>
            </a:r>
            <a:endParaRPr sz="1982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6165" y="2470630"/>
            <a:ext cx="5424741" cy="6470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50" dirty="0">
                <a:latin typeface="Tahoma"/>
                <a:cs typeface="Tahoma"/>
              </a:rPr>
              <a:t>Description</a:t>
            </a:r>
            <a:endParaRPr sz="1982">
              <a:latin typeface="Tahoma"/>
              <a:cs typeface="Tahoma"/>
            </a:endParaRPr>
          </a:p>
          <a:p>
            <a:pPr marL="25168">
              <a:spcBef>
                <a:spcPts val="69"/>
              </a:spcBef>
            </a:pPr>
            <a:r>
              <a:rPr sz="1982" spc="-59" dirty="0">
                <a:latin typeface="Tahoma"/>
                <a:cs typeface="Tahoma"/>
              </a:rPr>
              <a:t>Return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entire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remaining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contents</a:t>
            </a:r>
            <a:r>
              <a:rPr sz="1982" spc="40" dirty="0">
                <a:latin typeface="Tahoma"/>
                <a:cs typeface="Tahoma"/>
              </a:rPr>
              <a:t> </a:t>
            </a:r>
            <a:r>
              <a:rPr sz="1982" spc="-59" dirty="0">
                <a:latin typeface="Tahoma"/>
                <a:cs typeface="Tahoma"/>
              </a:rPr>
              <a:t>of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file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119" dirty="0">
                <a:latin typeface="Tahoma"/>
                <a:cs typeface="Tahoma"/>
              </a:rPr>
              <a:t>as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a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string.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2415" y="3082413"/>
            <a:ext cx="8603985" cy="342667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174915">
              <a:lnSpc>
                <a:spcPts val="2378"/>
              </a:lnSpc>
              <a:spcBef>
                <a:spcPts val="188"/>
              </a:spcBef>
              <a:tabLst>
                <a:tab pos="2319193" algn="l"/>
              </a:tabLst>
            </a:pPr>
            <a:r>
              <a:rPr sz="1982" spc="168" dirty="0">
                <a:latin typeface="Palatino Linotype"/>
                <a:cs typeface="Palatino Linotype"/>
              </a:rPr>
              <a:t>fn.read(k)	</a:t>
            </a:r>
            <a:r>
              <a:rPr sz="1982" spc="-59" dirty="0">
                <a:latin typeface="Tahoma"/>
                <a:cs typeface="Tahoma"/>
              </a:rPr>
              <a:t>Return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next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30" dirty="0">
                <a:latin typeface="Tahoma"/>
                <a:cs typeface="Tahoma"/>
              </a:rPr>
              <a:t>k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characters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from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the</a:t>
            </a:r>
            <a:r>
              <a:rPr sz="1982" spc="40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file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119" dirty="0">
                <a:latin typeface="Tahoma"/>
                <a:cs typeface="Tahoma"/>
              </a:rPr>
              <a:t>as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a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string.</a:t>
            </a:r>
            <a:endParaRPr sz="1982" dirty="0">
              <a:latin typeface="Tahoma"/>
              <a:cs typeface="Tahoma"/>
            </a:endParaRPr>
          </a:p>
          <a:p>
            <a:pPr marL="174915">
              <a:lnSpc>
                <a:spcPts val="2368"/>
              </a:lnSpc>
              <a:tabLst>
                <a:tab pos="2319193" algn="l"/>
              </a:tabLst>
            </a:pPr>
            <a:r>
              <a:rPr sz="1982" spc="198" dirty="0">
                <a:latin typeface="Palatino Linotype"/>
                <a:cs typeface="Palatino Linotype"/>
              </a:rPr>
              <a:t>fn.readline()	</a:t>
            </a:r>
            <a:r>
              <a:rPr sz="1982" spc="-69" dirty="0">
                <a:latin typeface="Tahoma"/>
                <a:cs typeface="Tahoma"/>
              </a:rPr>
              <a:t>Returns</a:t>
            </a:r>
            <a:r>
              <a:rPr sz="1982" spc="1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the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next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line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119" dirty="0">
                <a:latin typeface="Tahoma"/>
                <a:cs typeface="Tahoma"/>
              </a:rPr>
              <a:t>as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a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string.</a:t>
            </a:r>
            <a:endParaRPr sz="1982" dirty="0">
              <a:latin typeface="Tahoma"/>
              <a:cs typeface="Tahoma"/>
            </a:endParaRPr>
          </a:p>
          <a:p>
            <a:pPr marL="174915">
              <a:lnSpc>
                <a:spcPts val="2368"/>
              </a:lnSpc>
              <a:tabLst>
                <a:tab pos="2319193" algn="l"/>
              </a:tabLst>
            </a:pPr>
            <a:r>
              <a:rPr sz="1982" spc="198" dirty="0">
                <a:latin typeface="Palatino Linotype"/>
                <a:cs typeface="Palatino Linotype"/>
              </a:rPr>
              <a:t>fn.readlines()	</a:t>
            </a:r>
            <a:r>
              <a:rPr sz="1982" spc="-69" dirty="0">
                <a:latin typeface="Tahoma"/>
                <a:cs typeface="Tahoma"/>
              </a:rPr>
              <a:t>Returns</a:t>
            </a:r>
            <a:r>
              <a:rPr sz="1982" spc="20" dirty="0">
                <a:latin typeface="Tahoma"/>
                <a:cs typeface="Tahoma"/>
              </a:rPr>
              <a:t> </a:t>
            </a:r>
            <a:r>
              <a:rPr sz="1982" spc="-30" dirty="0">
                <a:latin typeface="Tahoma"/>
                <a:cs typeface="Tahoma"/>
              </a:rPr>
              <a:t>all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remaining</a:t>
            </a:r>
            <a:r>
              <a:rPr sz="1982" spc="40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lines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40" dirty="0">
                <a:latin typeface="Tahoma"/>
                <a:cs typeface="Tahoma"/>
              </a:rPr>
              <a:t>in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the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file</a:t>
            </a:r>
            <a:r>
              <a:rPr sz="1982" spc="40" dirty="0">
                <a:latin typeface="Tahoma"/>
                <a:cs typeface="Tahoma"/>
              </a:rPr>
              <a:t> </a:t>
            </a:r>
            <a:r>
              <a:rPr sz="1982" spc="-119" dirty="0">
                <a:latin typeface="Tahoma"/>
                <a:cs typeface="Tahoma"/>
              </a:rPr>
              <a:t>as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a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20" dirty="0">
                <a:latin typeface="Tahoma"/>
                <a:cs typeface="Tahoma"/>
              </a:rPr>
              <a:t>list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59" dirty="0">
                <a:latin typeface="Tahoma"/>
                <a:cs typeface="Tahoma"/>
              </a:rPr>
              <a:t>of</a:t>
            </a:r>
            <a:r>
              <a:rPr sz="1982" spc="30" dirty="0">
                <a:latin typeface="Tahoma"/>
                <a:cs typeface="Tahoma"/>
              </a:rPr>
              <a:t> </a:t>
            </a:r>
            <a:r>
              <a:rPr sz="1982" spc="-59" dirty="0">
                <a:latin typeface="Tahoma"/>
                <a:cs typeface="Tahoma"/>
              </a:rPr>
              <a:t>strings.</a:t>
            </a:r>
            <a:endParaRPr sz="1982" dirty="0">
              <a:latin typeface="Tahoma"/>
              <a:cs typeface="Tahoma"/>
            </a:endParaRPr>
          </a:p>
          <a:p>
            <a:pPr marL="174915">
              <a:lnSpc>
                <a:spcPts val="2378"/>
              </a:lnSpc>
              <a:tabLst>
                <a:tab pos="2319193" algn="l"/>
              </a:tabLst>
            </a:pPr>
            <a:r>
              <a:rPr sz="1982" spc="226" dirty="0">
                <a:latin typeface="Palatino Linotype"/>
                <a:cs typeface="Palatino Linotype"/>
              </a:rPr>
              <a:t>fn.write(str)	</a:t>
            </a:r>
            <a:r>
              <a:rPr sz="1982" spc="-50" dirty="0">
                <a:latin typeface="Tahoma"/>
                <a:cs typeface="Tahoma"/>
              </a:rPr>
              <a:t>Writes</a:t>
            </a:r>
            <a:r>
              <a:rPr sz="1982" spc="1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the</a:t>
            </a:r>
            <a:r>
              <a:rPr sz="1982" spc="10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string</a:t>
            </a:r>
            <a:r>
              <a:rPr sz="1982" dirty="0">
                <a:latin typeface="Tahoma"/>
                <a:cs typeface="Tahoma"/>
              </a:rPr>
              <a:t> </a:t>
            </a:r>
            <a:r>
              <a:rPr sz="1982" spc="-20" dirty="0">
                <a:latin typeface="Tahoma"/>
                <a:cs typeface="Tahoma"/>
              </a:rPr>
              <a:t>to</a:t>
            </a:r>
            <a:r>
              <a:rPr sz="1982" spc="1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the</a:t>
            </a:r>
            <a:r>
              <a:rPr sz="1982" spc="10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file.</a:t>
            </a:r>
            <a:endParaRPr sz="1982" dirty="0">
              <a:latin typeface="Tahoma"/>
              <a:cs typeface="Tahoma"/>
            </a:endParaRPr>
          </a:p>
          <a:p>
            <a:pPr marL="25168" marR="1057039">
              <a:lnSpc>
                <a:spcPct val="102600"/>
              </a:lnSpc>
              <a:spcBef>
                <a:spcPts val="2130"/>
              </a:spcBef>
            </a:pPr>
            <a:r>
              <a:rPr sz="2400" spc="-99" dirty="0">
                <a:latin typeface="Tahoma"/>
                <a:cs typeface="Tahoma"/>
              </a:rPr>
              <a:t>These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functions</a:t>
            </a:r>
            <a:r>
              <a:rPr sz="2400" spc="59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advance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an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internal</a:t>
            </a:r>
            <a:r>
              <a:rPr sz="2400" spc="79" dirty="0">
                <a:latin typeface="Tahoma"/>
                <a:cs typeface="Tahoma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file</a:t>
            </a:r>
            <a:r>
              <a:rPr sz="2400" i="1" spc="238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pointer</a:t>
            </a:r>
            <a:r>
              <a:rPr lang="en-US" sz="2400" i="1" spc="-10" dirty="0">
                <a:latin typeface="Calibri"/>
                <a:cs typeface="Calibri"/>
              </a:rPr>
              <a:t> (like a cursor in a word processing document or a program editor)</a:t>
            </a:r>
            <a:r>
              <a:rPr sz="2400" i="1" spc="248" dirty="0">
                <a:latin typeface="Calibri"/>
                <a:cs typeface="Calibri"/>
              </a:rPr>
              <a:t> </a:t>
            </a:r>
            <a:r>
              <a:rPr sz="2400" spc="-30" dirty="0">
                <a:latin typeface="Tahoma"/>
                <a:cs typeface="Tahoma"/>
              </a:rPr>
              <a:t>that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indicates </a:t>
            </a:r>
            <a:r>
              <a:rPr sz="2400" spc="-654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where</a:t>
            </a:r>
            <a:r>
              <a:rPr sz="2400" spc="-129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 </a:t>
            </a:r>
            <a:r>
              <a:rPr sz="2400" spc="-89" dirty="0">
                <a:latin typeface="Tahoma"/>
                <a:cs typeface="Tahoma"/>
              </a:rPr>
              <a:t>the </a:t>
            </a:r>
            <a:r>
              <a:rPr sz="2400" spc="-59" dirty="0">
                <a:latin typeface="Tahoma"/>
                <a:cs typeface="Tahoma"/>
              </a:rPr>
              <a:t>file </a:t>
            </a:r>
            <a:r>
              <a:rPr sz="2400" spc="-79" dirty="0">
                <a:latin typeface="Tahoma"/>
                <a:cs typeface="Tahoma"/>
              </a:rPr>
              <a:t>you’re </a:t>
            </a:r>
            <a:r>
              <a:rPr sz="2400" spc="-59" dirty="0">
                <a:latin typeface="Tahoma"/>
                <a:cs typeface="Tahoma"/>
              </a:rPr>
              <a:t>reading/writing.</a:t>
            </a:r>
            <a:r>
              <a:rPr sz="2400" spc="-50" dirty="0">
                <a:latin typeface="Tahoma"/>
                <a:cs typeface="Tahoma"/>
              </a:rPr>
              <a:t> </a:t>
            </a:r>
            <a:br>
              <a:rPr lang="en-US" sz="2400" spc="-50" dirty="0">
                <a:latin typeface="Tahoma"/>
                <a:cs typeface="Tahoma"/>
              </a:rPr>
            </a:br>
            <a:r>
              <a:rPr sz="2400" spc="-69" dirty="0">
                <a:latin typeface="Palatino Linotype"/>
                <a:cs typeface="Palatino Linotype"/>
              </a:rPr>
              <a:t>open</a:t>
            </a:r>
            <a:r>
              <a:rPr sz="2400" spc="-59" dirty="0">
                <a:latin typeface="Palatino Linotype"/>
                <a:cs typeface="Palatino Linotype"/>
              </a:rPr>
              <a:t> </a:t>
            </a:r>
            <a:r>
              <a:rPr sz="2400" spc="-109" dirty="0">
                <a:latin typeface="Tahoma"/>
                <a:cs typeface="Tahoma"/>
              </a:rPr>
              <a:t>sets </a:t>
            </a:r>
            <a:r>
              <a:rPr lang="en-US" sz="2400" spc="30" dirty="0">
                <a:latin typeface="Tahoma"/>
                <a:cs typeface="Tahoma"/>
              </a:rPr>
              <a:t>the file pointer or cursor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at </a:t>
            </a:r>
            <a:r>
              <a:rPr sz="2400" spc="-79" dirty="0">
                <a:latin typeface="Tahoma"/>
                <a:cs typeface="Tahoma"/>
              </a:rPr>
              <a:t>the </a:t>
            </a:r>
            <a:r>
              <a:rPr sz="2400" spc="-69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beginning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of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4" y="0"/>
            <a:ext cx="325534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40" dirty="0"/>
              <a:t>Testing</a:t>
            </a:r>
            <a:r>
              <a:rPr spc="238" dirty="0"/>
              <a:t> </a:t>
            </a:r>
            <a:r>
              <a:rPr spc="40" dirty="0"/>
              <a:t>File</a:t>
            </a:r>
            <a:r>
              <a:rPr spc="238" dirty="0"/>
              <a:t> </a:t>
            </a:r>
            <a:r>
              <a:rPr spc="20" dirty="0"/>
              <a:t>Existence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7349" y="965149"/>
            <a:ext cx="7533733" cy="1150955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 algn="just">
              <a:lnSpc>
                <a:spcPct val="102600"/>
              </a:lnSpc>
              <a:spcBef>
                <a:spcPts val="109"/>
              </a:spcBef>
            </a:pPr>
            <a:r>
              <a:rPr sz="2400" spc="-99" dirty="0">
                <a:latin typeface="Tahoma"/>
                <a:cs typeface="Tahoma"/>
              </a:rPr>
              <a:t>Sometimes </a:t>
            </a:r>
            <a:r>
              <a:rPr sz="2400" spc="-119" dirty="0">
                <a:latin typeface="Tahoma"/>
                <a:cs typeface="Tahoma"/>
              </a:rPr>
              <a:t>you </a:t>
            </a:r>
            <a:r>
              <a:rPr sz="2400" spc="-149" dirty="0">
                <a:latin typeface="Tahoma"/>
                <a:cs typeface="Tahoma"/>
              </a:rPr>
              <a:t>need </a:t>
            </a:r>
            <a:r>
              <a:rPr sz="2400" spc="-30" dirty="0">
                <a:latin typeface="Tahoma"/>
                <a:cs typeface="Tahoma"/>
              </a:rPr>
              <a:t>to </a:t>
            </a:r>
            <a:r>
              <a:rPr sz="2400" spc="-119" dirty="0">
                <a:latin typeface="Tahoma"/>
                <a:cs typeface="Tahoma"/>
              </a:rPr>
              <a:t>know </a:t>
            </a:r>
            <a:r>
              <a:rPr sz="2400" spc="-109" dirty="0">
                <a:latin typeface="Tahoma"/>
                <a:cs typeface="Tahoma"/>
              </a:rPr>
              <a:t>whether a </a:t>
            </a:r>
            <a:r>
              <a:rPr sz="2400" spc="-59" dirty="0">
                <a:latin typeface="Tahoma"/>
                <a:cs typeface="Tahoma"/>
              </a:rPr>
              <a:t>file </a:t>
            </a:r>
            <a:r>
              <a:rPr sz="2400" spc="-79" dirty="0">
                <a:latin typeface="Tahoma"/>
                <a:cs typeface="Tahoma"/>
              </a:rPr>
              <a:t>exists, </a:t>
            </a:r>
            <a:r>
              <a:rPr sz="2400" spc="-99" dirty="0">
                <a:latin typeface="Tahoma"/>
                <a:cs typeface="Tahoma"/>
              </a:rPr>
              <a:t>otherwise </a:t>
            </a:r>
            <a:r>
              <a:rPr sz="2400" spc="-119" dirty="0">
                <a:latin typeface="Tahoma"/>
                <a:cs typeface="Tahoma"/>
              </a:rPr>
              <a:t>you </a:t>
            </a:r>
            <a:r>
              <a:rPr sz="2400" spc="-109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may </a:t>
            </a:r>
            <a:r>
              <a:rPr sz="2400" spc="-89" dirty="0">
                <a:latin typeface="Tahoma"/>
                <a:cs typeface="Tahoma"/>
              </a:rPr>
              <a:t>overwrite </a:t>
            </a:r>
            <a:r>
              <a:rPr sz="2400" spc="-109" dirty="0">
                <a:latin typeface="Tahoma"/>
                <a:cs typeface="Tahoma"/>
              </a:rPr>
              <a:t>an </a:t>
            </a:r>
            <a:r>
              <a:rPr sz="2400" spc="-69" dirty="0">
                <a:latin typeface="Tahoma"/>
                <a:cs typeface="Tahoma"/>
              </a:rPr>
              <a:t>existing </a:t>
            </a:r>
            <a:r>
              <a:rPr sz="2400" spc="-59" dirty="0">
                <a:latin typeface="Tahoma"/>
                <a:cs typeface="Tahoma"/>
              </a:rPr>
              <a:t>file. </a:t>
            </a:r>
            <a:endParaRPr lang="en-US" sz="2400" spc="-59" dirty="0">
              <a:latin typeface="Tahoma"/>
              <a:cs typeface="Tahoma"/>
            </a:endParaRPr>
          </a:p>
          <a:p>
            <a:pPr marL="25168" marR="10067" algn="just">
              <a:lnSpc>
                <a:spcPct val="102600"/>
              </a:lnSpc>
              <a:spcBef>
                <a:spcPts val="109"/>
              </a:spcBef>
            </a:pPr>
            <a:r>
              <a:rPr sz="2400" spc="-99" dirty="0">
                <a:latin typeface="Tahoma"/>
                <a:cs typeface="Tahoma"/>
              </a:rPr>
              <a:t>Use </a:t>
            </a:r>
            <a:r>
              <a:rPr sz="2400" spc="-79" dirty="0">
                <a:latin typeface="Tahoma"/>
                <a:cs typeface="Tahoma"/>
              </a:rPr>
              <a:t>the </a:t>
            </a:r>
            <a:r>
              <a:rPr sz="2400" spc="367" dirty="0">
                <a:latin typeface="Palatino Linotype"/>
                <a:cs typeface="Palatino Linotype"/>
              </a:rPr>
              <a:t>isfile </a:t>
            </a:r>
            <a:r>
              <a:rPr sz="2400" spc="-59" dirty="0">
                <a:latin typeface="Tahoma"/>
                <a:cs typeface="Tahoma"/>
              </a:rPr>
              <a:t>function </a:t>
            </a:r>
            <a:r>
              <a:rPr sz="2400" spc="-89" dirty="0">
                <a:latin typeface="Tahoma"/>
                <a:cs typeface="Tahoma"/>
              </a:rPr>
              <a:t>from </a:t>
            </a:r>
            <a:r>
              <a:rPr sz="2400" spc="-79" dirty="0">
                <a:latin typeface="Tahoma"/>
                <a:cs typeface="Tahoma"/>
              </a:rPr>
              <a:t>the </a:t>
            </a:r>
            <a:r>
              <a:rPr sz="2400" spc="-69" dirty="0">
                <a:latin typeface="Tahoma"/>
                <a:cs typeface="Tahoma"/>
              </a:rPr>
              <a:t> </a:t>
            </a:r>
            <a:r>
              <a:rPr sz="2400" spc="129" dirty="0">
                <a:latin typeface="Palatino Linotype"/>
                <a:cs typeface="Palatino Linotype"/>
              </a:rPr>
              <a:t>os.path</a:t>
            </a:r>
            <a:r>
              <a:rPr sz="2400" spc="159" dirty="0">
                <a:latin typeface="Palatino Linotype"/>
                <a:cs typeface="Palatino Linotype"/>
              </a:rPr>
              <a:t> </a:t>
            </a:r>
            <a:r>
              <a:rPr sz="2400" spc="-89" dirty="0">
                <a:latin typeface="Tahoma"/>
                <a:cs typeface="Tahoma"/>
              </a:rPr>
              <a:t>module.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383" y="5715000"/>
            <a:ext cx="667176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99" dirty="0">
                <a:latin typeface="Tahoma"/>
                <a:cs typeface="Tahoma"/>
              </a:rPr>
              <a:t>Here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filepath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given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i="1" spc="-30" dirty="0">
                <a:latin typeface="Calibri"/>
                <a:cs typeface="Calibri"/>
              </a:rPr>
              <a:t>relative</a:t>
            </a:r>
            <a:r>
              <a:rPr sz="2180" i="1" spc="238" dirty="0">
                <a:latin typeface="Calibri"/>
                <a:cs typeface="Calibri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current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directory.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4413"/>
            <a:ext cx="7091363" cy="341680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459548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30" dirty="0"/>
              <a:t>Example:</a:t>
            </a:r>
            <a:r>
              <a:rPr spc="575" dirty="0"/>
              <a:t> </a:t>
            </a:r>
            <a:r>
              <a:rPr spc="20" dirty="0"/>
              <a:t>Read</a:t>
            </a:r>
            <a:r>
              <a:rPr spc="277" dirty="0"/>
              <a:t> </a:t>
            </a:r>
            <a:r>
              <a:rPr spc="20" dirty="0"/>
              <a:t>Lines</a:t>
            </a:r>
            <a:r>
              <a:rPr spc="287" dirty="0"/>
              <a:t> </a:t>
            </a:r>
            <a:r>
              <a:rPr spc="-30" dirty="0"/>
              <a:t>from</a:t>
            </a:r>
            <a:r>
              <a:rPr spc="277" dirty="0"/>
              <a:t> </a:t>
            </a:r>
            <a:r>
              <a:rPr spc="4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24051" cy="602291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459548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30" dirty="0"/>
              <a:t>Example:</a:t>
            </a:r>
            <a:r>
              <a:rPr spc="575" dirty="0"/>
              <a:t> </a:t>
            </a:r>
            <a:r>
              <a:rPr spc="20" dirty="0"/>
              <a:t>Read</a:t>
            </a:r>
            <a:r>
              <a:rPr spc="277" dirty="0"/>
              <a:t> </a:t>
            </a:r>
            <a:r>
              <a:rPr spc="20" dirty="0"/>
              <a:t>Lines</a:t>
            </a:r>
            <a:r>
              <a:rPr spc="287" dirty="0"/>
              <a:t> </a:t>
            </a:r>
            <a:r>
              <a:rPr spc="-30" dirty="0"/>
              <a:t>from</a:t>
            </a:r>
            <a:r>
              <a:rPr spc="277" dirty="0"/>
              <a:t> </a:t>
            </a:r>
            <a:r>
              <a:rPr spc="4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" y="914400"/>
            <a:ext cx="7257558" cy="1828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914400" y="2514600"/>
            <a:ext cx="500458" cy="641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29000"/>
            <a:ext cx="8077200" cy="160014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4" y="0"/>
            <a:ext cx="300116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30" dirty="0"/>
              <a:t>Example:</a:t>
            </a:r>
            <a:r>
              <a:rPr spc="525" dirty="0"/>
              <a:t> </a:t>
            </a:r>
            <a:r>
              <a:rPr spc="-10" dirty="0"/>
              <a:t>Write</a:t>
            </a:r>
            <a:r>
              <a:rPr spc="248" dirty="0"/>
              <a:t> </a:t>
            </a:r>
            <a:r>
              <a:rPr spc="4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91063" y="556633"/>
            <a:ext cx="7757719" cy="2306656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lang="en-US" sz="2400" spc="-59" dirty="0">
                <a:latin typeface="Tahoma"/>
                <a:cs typeface="Tahoma"/>
              </a:rPr>
              <a:t>Let's write out the flip of 10,000 coins to a file, H for heads, T for tails. 50 results per line separated by a space. </a:t>
            </a:r>
            <a:endParaRPr sz="2400" dirty="0">
              <a:latin typeface="Tahoma"/>
              <a:cs typeface="Tahoma"/>
            </a:endParaRPr>
          </a:p>
          <a:p>
            <a:pPr marL="25168" marR="118288">
              <a:lnSpc>
                <a:spcPct val="102600"/>
              </a:lnSpc>
              <a:spcBef>
                <a:spcPts val="1407"/>
              </a:spcBef>
            </a:pPr>
            <a:r>
              <a:rPr sz="2400" spc="-79" dirty="0">
                <a:latin typeface="Tahoma"/>
                <a:cs typeface="Tahoma"/>
              </a:rPr>
              <a:t>One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major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difference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is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that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168" dirty="0">
                <a:latin typeface="Palatino Linotype"/>
                <a:cs typeface="Palatino Linotype"/>
              </a:rPr>
              <a:t>print </a:t>
            </a:r>
            <a:r>
              <a:rPr sz="2400" spc="-89" dirty="0">
                <a:latin typeface="Tahoma"/>
                <a:cs typeface="Tahoma"/>
              </a:rPr>
              <a:t>inserts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newline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at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end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of </a:t>
            </a:r>
            <a:r>
              <a:rPr sz="2400" spc="-644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each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line,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unless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you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ask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30" dirty="0">
                <a:latin typeface="Tahoma"/>
                <a:cs typeface="Tahoma"/>
              </a:rPr>
              <a:t>it </a:t>
            </a:r>
            <a:r>
              <a:rPr sz="2400" spc="-59" dirty="0">
                <a:latin typeface="Tahoma"/>
                <a:cs typeface="Tahoma"/>
              </a:rPr>
              <a:t>not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to.</a:t>
            </a:r>
            <a:r>
              <a:rPr sz="2400" spc="277" dirty="0">
                <a:latin typeface="Tahoma"/>
                <a:cs typeface="Tahoma"/>
              </a:rPr>
              <a:t> </a:t>
            </a:r>
            <a:r>
              <a:rPr sz="2400" spc="119" dirty="0">
                <a:latin typeface="Palatino Linotype"/>
                <a:cs typeface="Palatino Linotype"/>
              </a:rPr>
              <a:t>write</a:t>
            </a:r>
            <a:r>
              <a:rPr sz="2400" spc="168" dirty="0">
                <a:latin typeface="Palatino Linotype"/>
                <a:cs typeface="Palatino Linotype"/>
              </a:rPr>
              <a:t> </a:t>
            </a:r>
            <a:r>
              <a:rPr sz="2400" spc="-119" dirty="0">
                <a:latin typeface="Tahoma"/>
                <a:cs typeface="Tahoma"/>
              </a:rPr>
              <a:t>does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not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do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that.</a:t>
            </a:r>
            <a:endParaRPr sz="2400" dirty="0">
              <a:latin typeface="Tahoma"/>
              <a:cs typeface="Tahoma"/>
            </a:endParaRPr>
          </a:p>
          <a:p>
            <a:pPr>
              <a:spcBef>
                <a:spcPts val="119"/>
              </a:spcBef>
            </a:pPr>
            <a:endParaRPr sz="1288" dirty="0">
              <a:latin typeface="Palatino Linotype"/>
              <a:cs typeface="Palatino Linotype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7160955" cy="407538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Resulting File - Coin Flip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2797"/>
            <a:ext cx="7647333" cy="4957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6969" y="5440037"/>
            <a:ext cx="8575681" cy="1190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Note, the line numbers are NOT part of the</a:t>
            </a:r>
            <a:br>
              <a:rPr lang="en-US" dirty="0"/>
            </a:br>
            <a:r>
              <a:rPr lang="en-US" dirty="0"/>
              <a:t>file. They are shown by the text editor I used.</a:t>
            </a:r>
          </a:p>
        </p:txBody>
      </p:sp>
    </p:spTree>
    <p:extLst>
      <p:ext uri="{BB962C8B-B14F-4D97-AF65-F5344CB8AC3E}">
        <p14:creationId xmlns:p14="http://schemas.microsoft.com/office/powerpoint/2010/main" val="19701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4" y="0"/>
            <a:ext cx="204481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dirty="0"/>
              <a:t>Value</a:t>
            </a:r>
            <a:r>
              <a:rPr spc="218" dirty="0"/>
              <a:t> </a:t>
            </a:r>
            <a:r>
              <a:rPr spc="-40" dirty="0"/>
              <a:t>of</a:t>
            </a:r>
            <a:r>
              <a:rPr spc="226" dirty="0"/>
              <a:t> </a:t>
            </a:r>
            <a:r>
              <a:rPr spc="30" dirty="0"/>
              <a:t>Files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804" y="2953278"/>
            <a:ext cx="3152155" cy="26173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2410" y="1189388"/>
            <a:ext cx="7993030" cy="460523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965177">
              <a:lnSpc>
                <a:spcPct val="102600"/>
              </a:lnSpc>
              <a:spcBef>
                <a:spcPts val="109"/>
              </a:spcBef>
            </a:pPr>
            <a:r>
              <a:rPr sz="2400" b="1" spc="-69" dirty="0">
                <a:latin typeface="Trebuchet MS"/>
                <a:cs typeface="Trebuchet MS"/>
              </a:rPr>
              <a:t>Files</a:t>
            </a:r>
            <a:r>
              <a:rPr sz="2400" b="1" spc="59" dirty="0">
                <a:latin typeface="Trebuchet MS"/>
                <a:cs typeface="Trebuchet MS"/>
              </a:rPr>
              <a:t> </a:t>
            </a:r>
            <a:r>
              <a:rPr sz="2400" spc="-149" dirty="0">
                <a:latin typeface="Tahoma"/>
                <a:cs typeface="Tahoma"/>
              </a:rPr>
              <a:t>are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persistent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59" dirty="0">
                <a:latin typeface="Tahoma"/>
                <a:cs typeface="Tahoma"/>
              </a:rPr>
              <a:t>way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store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programs,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input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data,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and </a:t>
            </a:r>
            <a:r>
              <a:rPr sz="2400" spc="-654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output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data.</a:t>
            </a:r>
            <a:endParaRPr sz="2400" dirty="0">
              <a:latin typeface="Tahoma"/>
              <a:cs typeface="Tahoma"/>
            </a:endParaRPr>
          </a:p>
          <a:p>
            <a:pPr>
              <a:spcBef>
                <a:spcPts val="59"/>
              </a:spcBef>
            </a:pPr>
            <a:endParaRPr sz="3864" dirty="0">
              <a:latin typeface="Tahoma"/>
              <a:cs typeface="Tahoma"/>
            </a:endParaRPr>
          </a:p>
          <a:p>
            <a:pPr marL="3344773" marR="10067">
              <a:lnSpc>
                <a:spcPct val="102600"/>
              </a:lnSpc>
              <a:spcBef>
                <a:spcPts val="10"/>
              </a:spcBef>
            </a:pPr>
            <a:r>
              <a:rPr sz="2400" spc="-50" dirty="0">
                <a:latin typeface="Tahoma"/>
                <a:cs typeface="Tahoma"/>
              </a:rPr>
              <a:t>Files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are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stored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memory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of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your </a:t>
            </a:r>
            <a:r>
              <a:rPr sz="2400" spc="-99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computer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an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area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allocated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file </a:t>
            </a:r>
            <a:r>
              <a:rPr sz="2400" i="1" spc="-466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system</a:t>
            </a:r>
            <a:r>
              <a:rPr sz="2400" spc="-20" dirty="0">
                <a:latin typeface="Tahoma"/>
                <a:cs typeface="Tahoma"/>
              </a:rPr>
              <a:t>,</a:t>
            </a:r>
            <a:r>
              <a:rPr sz="2400" spc="69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which</a:t>
            </a:r>
            <a:r>
              <a:rPr sz="2400" spc="89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is</a:t>
            </a:r>
            <a:r>
              <a:rPr sz="2400" spc="69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typically</a:t>
            </a:r>
            <a:r>
              <a:rPr sz="2400" spc="79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arranged</a:t>
            </a:r>
            <a:r>
              <a:rPr sz="2400" spc="79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into 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hierarchy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of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directories</a:t>
            </a:r>
            <a:r>
              <a:rPr lang="en-US" sz="2400" i="1" spc="-30" dirty="0">
                <a:latin typeface="Calibri"/>
                <a:cs typeface="Calibri"/>
              </a:rPr>
              <a:t> (aka folders)</a:t>
            </a:r>
            <a:r>
              <a:rPr sz="2400" spc="-3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3344773" marR="611572">
              <a:lnSpc>
                <a:spcPct val="102600"/>
              </a:lnSpc>
              <a:spcBef>
                <a:spcPts val="1397"/>
              </a:spcBef>
            </a:pPr>
            <a:r>
              <a:rPr sz="2400" spc="-40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path</a:t>
            </a:r>
            <a:r>
              <a:rPr sz="2400" i="1" spc="208" dirty="0">
                <a:latin typeface="Calibri"/>
                <a:cs typeface="Calibri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particular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details </a:t>
            </a:r>
            <a:r>
              <a:rPr sz="2400" spc="-644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where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is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stored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within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this 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hierarchy.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92856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10" dirty="0"/>
              <a:t>Aside:</a:t>
            </a:r>
            <a:r>
              <a:rPr spc="575" dirty="0"/>
              <a:t> </a:t>
            </a:r>
            <a:r>
              <a:rPr spc="10" dirty="0"/>
              <a:t>Redirecting</a:t>
            </a:r>
            <a:r>
              <a:rPr spc="268" dirty="0"/>
              <a:t> </a:t>
            </a:r>
            <a:r>
              <a:rPr spc="40" dirty="0"/>
              <a:t>Output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9600" y="652048"/>
            <a:ext cx="8070585" cy="2845264"/>
          </a:xfrm>
          <a:prstGeom prst="rect">
            <a:avLst/>
          </a:prstGeom>
        </p:spPr>
        <p:txBody>
          <a:bodyPr vert="horz" wrap="square" lIns="0" tIns="212659" rIns="0" bIns="0" rtlCol="0">
            <a:spAutoFit/>
          </a:bodyPr>
          <a:lstStyle/>
          <a:p>
            <a:pPr marL="25168">
              <a:spcBef>
                <a:spcPts val="1673"/>
              </a:spcBef>
            </a:pPr>
            <a:r>
              <a:rPr sz="2400" spc="-59" dirty="0">
                <a:latin typeface="Tahoma"/>
                <a:cs typeface="Tahoma"/>
              </a:rPr>
              <a:t>There’s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another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59" dirty="0">
                <a:latin typeface="Tahoma"/>
                <a:cs typeface="Tahoma"/>
              </a:rPr>
              <a:t>way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get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output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of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program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file.</a:t>
            </a:r>
            <a:endParaRPr sz="2400" dirty="0">
              <a:latin typeface="Tahoma"/>
              <a:cs typeface="Tahoma"/>
            </a:endParaRPr>
          </a:p>
          <a:p>
            <a:pPr marL="25168" marR="478184">
              <a:lnSpc>
                <a:spcPct val="102600"/>
              </a:lnSpc>
              <a:spcBef>
                <a:spcPts val="1407"/>
              </a:spcBef>
            </a:pPr>
            <a:r>
              <a:rPr sz="2400" spc="-79" dirty="0">
                <a:latin typeface="Tahoma"/>
                <a:cs typeface="Tahoma"/>
              </a:rPr>
              <a:t>When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your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does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129" dirty="0">
                <a:latin typeface="Palatino Linotype"/>
                <a:cs typeface="Palatino Linotype"/>
              </a:rPr>
              <a:t>print</a:t>
            </a:r>
            <a:r>
              <a:rPr sz="2400" spc="129" dirty="0">
                <a:latin typeface="Tahoma"/>
                <a:cs typeface="Tahoma"/>
              </a:rPr>
              <a:t>,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30" dirty="0">
                <a:latin typeface="Tahoma"/>
                <a:cs typeface="Tahoma"/>
              </a:rPr>
              <a:t>it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sends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output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50" dirty="0">
                <a:latin typeface="Palatino Linotype"/>
                <a:cs typeface="Palatino Linotype"/>
              </a:rPr>
              <a:t>standard </a:t>
            </a:r>
            <a:r>
              <a:rPr sz="2400" spc="-515" dirty="0">
                <a:latin typeface="Palatino Linotype"/>
                <a:cs typeface="Palatino Linotype"/>
              </a:rPr>
              <a:t> </a:t>
            </a:r>
            <a:r>
              <a:rPr sz="2400" spc="30" dirty="0">
                <a:latin typeface="Palatino Linotype"/>
                <a:cs typeface="Palatino Linotype"/>
              </a:rPr>
              <a:t>out</a:t>
            </a:r>
            <a:r>
              <a:rPr sz="2400" spc="30" dirty="0">
                <a:latin typeface="Tahoma"/>
                <a:cs typeface="Tahoma"/>
              </a:rPr>
              <a:t>,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which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is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typically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terminal.</a:t>
            </a:r>
            <a:endParaRPr sz="240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397"/>
              </a:spcBef>
            </a:pPr>
            <a:r>
              <a:rPr sz="2400" spc="-69" dirty="0">
                <a:latin typeface="Tahoma"/>
                <a:cs typeface="Tahoma"/>
              </a:rPr>
              <a:t>You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can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redirect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output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using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&gt;</a:t>
            </a:r>
            <a:r>
              <a:rPr sz="2400" spc="585" dirty="0">
                <a:latin typeface="Palatino Linotype"/>
                <a:cs typeface="Palatino Linotype"/>
              </a:rPr>
              <a:t> </a:t>
            </a:r>
            <a:r>
              <a:rPr sz="2400" spc="69" dirty="0">
                <a:latin typeface="Palatino Linotype"/>
                <a:cs typeface="Palatino Linotype"/>
              </a:rPr>
              <a:t>filename</a:t>
            </a:r>
            <a:r>
              <a:rPr lang="en-US" sz="2400" spc="69" dirty="0">
                <a:latin typeface="Tahoma"/>
                <a:cs typeface="Tahoma"/>
              </a:rPr>
              <a:t> on Linux systems. </a:t>
            </a:r>
            <a:r>
              <a:rPr sz="2400" spc="-50" dirty="0">
                <a:latin typeface="Tahoma"/>
                <a:cs typeface="Tahoma"/>
              </a:rPr>
              <a:t>Anything </a:t>
            </a:r>
            <a:r>
              <a:rPr sz="2400" spc="-654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that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would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have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been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printed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on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screen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goes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into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instead.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551" y="3810000"/>
            <a:ext cx="8686800" cy="265949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spc="-40" dirty="0">
                <a:latin typeface="Tahoma"/>
                <a:cs typeface="Tahoma"/>
              </a:rPr>
              <a:t>Notice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that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this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happens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at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OS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level,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not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at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Python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level.</a:t>
            </a:r>
            <a:endParaRPr sz="2400" dirty="0">
              <a:latin typeface="Tahoma"/>
              <a:cs typeface="Tahoma"/>
            </a:endParaRPr>
          </a:p>
          <a:p>
            <a:pPr marL="25168">
              <a:spcBef>
                <a:spcPts val="69"/>
              </a:spcBef>
            </a:pPr>
            <a:r>
              <a:rPr lang="en-US" sz="2400" i="1" spc="20" dirty="0">
                <a:latin typeface="Calibri"/>
                <a:cs typeface="Calibri"/>
              </a:rPr>
              <a:t>P</a:t>
            </a:r>
            <a:r>
              <a:rPr sz="2400" i="1" spc="-50" dirty="0">
                <a:latin typeface="Calibri"/>
                <a:cs typeface="Calibri"/>
              </a:rPr>
              <a:t>rogrammers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know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-69" dirty="0">
                <a:latin typeface="Calibri"/>
                <a:cs typeface="Calibri"/>
              </a:rPr>
              <a:t>how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to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do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things</a:t>
            </a:r>
            <a:r>
              <a:rPr sz="2400" i="1" spc="208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multiple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spc="-69" dirty="0">
                <a:latin typeface="Calibri"/>
                <a:cs typeface="Calibri"/>
              </a:rPr>
              <a:t>ways!</a:t>
            </a:r>
            <a:endParaRPr lang="en-US" sz="2400" i="1" spc="-69" dirty="0">
              <a:latin typeface="Calibri"/>
              <a:cs typeface="Calibri"/>
            </a:endParaRPr>
          </a:p>
          <a:p>
            <a:pPr marL="25168">
              <a:spcBef>
                <a:spcPts val="69"/>
              </a:spcBef>
            </a:pPr>
            <a:endParaRPr lang="en-US" sz="2400" i="1" spc="-69" dirty="0">
              <a:latin typeface="Calibri"/>
              <a:cs typeface="Calibri"/>
            </a:endParaRPr>
          </a:p>
          <a:p>
            <a:pPr marL="25168">
              <a:spcBef>
                <a:spcPts val="69"/>
              </a:spcBef>
            </a:pPr>
            <a:r>
              <a:rPr lang="en-US" sz="2400" b="1" i="1" spc="-69" dirty="0">
                <a:latin typeface="Calibri"/>
                <a:cs typeface="Calibri"/>
              </a:rPr>
              <a:t>Can even redirect standard output inside of a Python program. </a:t>
            </a:r>
          </a:p>
          <a:p>
            <a:pPr marL="25168">
              <a:spcBef>
                <a:spcPts val="69"/>
              </a:spcBef>
            </a:pPr>
            <a:r>
              <a:rPr lang="en-US" sz="2400" b="1" i="1" spc="-69" dirty="0">
                <a:latin typeface="Calibri"/>
                <a:cs typeface="Calibri"/>
              </a:rPr>
              <a:t>This is part of how the auto grader works. Redirecting your program's</a:t>
            </a:r>
            <a:br>
              <a:rPr lang="en-US" sz="2400" b="1" i="1" spc="-69" dirty="0">
                <a:latin typeface="Calibri"/>
                <a:cs typeface="Calibri"/>
              </a:rPr>
            </a:br>
            <a:r>
              <a:rPr lang="en-US" sz="2400" b="1" i="1" spc="-69" dirty="0">
                <a:latin typeface="Calibri"/>
                <a:cs typeface="Calibri"/>
              </a:rPr>
              <a:t>standard output so we can compare it to what we expect the output</a:t>
            </a:r>
            <a:br>
              <a:rPr lang="en-US" sz="2400" b="1" i="1" spc="-69" dirty="0">
                <a:latin typeface="Calibri"/>
                <a:cs typeface="Calibri"/>
              </a:rPr>
            </a:br>
            <a:r>
              <a:rPr lang="en-US" sz="2400" b="1" i="1" spc="-69" dirty="0">
                <a:latin typeface="Calibri"/>
                <a:cs typeface="Calibri"/>
              </a:rPr>
              <a:t>to be.</a:t>
            </a:r>
            <a:endParaRPr lang="en-US" sz="2180" i="1" spc="-69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92856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10" dirty="0"/>
              <a:t>Aside:</a:t>
            </a:r>
            <a:r>
              <a:rPr spc="575" dirty="0"/>
              <a:t> </a:t>
            </a:r>
            <a:r>
              <a:rPr spc="10" dirty="0"/>
              <a:t>Redirecting</a:t>
            </a:r>
            <a:r>
              <a:rPr spc="268" dirty="0"/>
              <a:t> </a:t>
            </a:r>
            <a:r>
              <a:rPr spc="40" dirty="0"/>
              <a:t>Output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55150" cy="5167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4114800"/>
            <a:ext cx="1447800" cy="381000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3733800"/>
            <a:ext cx="4887639" cy="228600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0394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522969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30" dirty="0"/>
              <a:t>Example:</a:t>
            </a:r>
            <a:r>
              <a:rPr spc="585" dirty="0"/>
              <a:t> </a:t>
            </a:r>
            <a:r>
              <a:rPr spc="20" dirty="0"/>
              <a:t>Reading</a:t>
            </a:r>
            <a:r>
              <a:rPr spc="277" dirty="0"/>
              <a:t> </a:t>
            </a:r>
            <a:r>
              <a:rPr spc="-30" dirty="0"/>
              <a:t>and</a:t>
            </a:r>
            <a:r>
              <a:rPr spc="287" dirty="0"/>
              <a:t> </a:t>
            </a:r>
            <a:r>
              <a:rPr spc="20" dirty="0"/>
              <a:t>Writing</a:t>
            </a:r>
            <a:r>
              <a:rPr spc="277" dirty="0"/>
              <a:t> </a:t>
            </a:r>
            <a:r>
              <a:rPr spc="4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7303" y="853335"/>
            <a:ext cx="7843285" cy="5420966"/>
            <a:chOff x="314439" y="430618"/>
            <a:chExt cx="3957954" cy="2735580"/>
          </a:xfrm>
        </p:grpSpPr>
        <p:sp>
          <p:nvSpPr>
            <p:cNvPr id="5" name="object 5"/>
            <p:cNvSpPr/>
            <p:nvPr/>
          </p:nvSpPr>
          <p:spPr>
            <a:xfrm>
              <a:off x="319506" y="43315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79" y="43568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59994" y="435686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69504" y="433158"/>
              <a:ext cx="0" cy="2687955"/>
            </a:xfrm>
            <a:custGeom>
              <a:avLst/>
              <a:gdLst/>
              <a:ahLst/>
              <a:cxnLst/>
              <a:rect l="l" t="t" r="r" b="b"/>
              <a:pathLst>
                <a:path h="2687955">
                  <a:moveTo>
                    <a:pt x="0" y="0"/>
                  </a:moveTo>
                  <a:lnTo>
                    <a:pt x="0" y="2687396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338486" y="476173"/>
              <a:ext cx="0" cy="2687955"/>
            </a:xfrm>
            <a:custGeom>
              <a:avLst/>
              <a:gdLst/>
              <a:ahLst/>
              <a:cxnLst/>
              <a:rect l="l" t="t" r="r" b="b"/>
              <a:pathLst>
                <a:path h="2687955">
                  <a:moveTo>
                    <a:pt x="0" y="0"/>
                  </a:moveTo>
                  <a:lnTo>
                    <a:pt x="0" y="2687396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8416" y="884596"/>
            <a:ext cx="6155841" cy="5319823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6426">
              <a:spcBef>
                <a:spcPts val="188"/>
              </a:spcBef>
            </a:pP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426" dirty="0">
                <a:solidFill>
                  <a:srgbClr val="0000FF"/>
                </a:solidFill>
                <a:latin typeface="Palatino Linotype"/>
                <a:cs typeface="Palatino Linotype"/>
              </a:rPr>
              <a:t>m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10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317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latin typeface="Palatino Linotype"/>
                <a:cs typeface="Palatino Linotype"/>
              </a:rPr>
              <a:t>o</a:t>
            </a:r>
            <a:r>
              <a:rPr sz="1585" spc="347" dirty="0">
                <a:latin typeface="Palatino Linotype"/>
                <a:cs typeface="Palatino Linotype"/>
              </a:rPr>
              <a:t>s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10" dirty="0">
                <a:latin typeface="Palatino Linotype"/>
                <a:cs typeface="Palatino Linotype"/>
              </a:rPr>
              <a:t>p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446" dirty="0">
                <a:latin typeface="Palatino Linotype"/>
                <a:cs typeface="Palatino Linotype"/>
              </a:rPr>
              <a:t>t</a:t>
            </a:r>
            <a:r>
              <a:rPr sz="1585" spc="-89" dirty="0">
                <a:latin typeface="Palatino Linotype"/>
                <a:cs typeface="Palatino Linotype"/>
              </a:rPr>
              <a:t>h</a:t>
            </a:r>
            <a:endParaRPr sz="1585" dirty="0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 dirty="0">
              <a:latin typeface="Palatino Linotype"/>
              <a:cs typeface="Palatino Linotype"/>
            </a:endParaRPr>
          </a:p>
          <a:p>
            <a:pPr marL="25168">
              <a:lnSpc>
                <a:spcPts val="1893"/>
              </a:lnSpc>
            </a:pPr>
            <a:r>
              <a:rPr sz="1585" spc="-20" dirty="0">
                <a:solidFill>
                  <a:srgbClr val="0000FF"/>
                </a:solidFill>
                <a:latin typeface="Palatino Linotype"/>
                <a:cs typeface="Palatino Linotype"/>
              </a:rPr>
              <a:t>d</a:t>
            </a:r>
            <a:r>
              <a:rPr sz="1585" spc="198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307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lang="en-US" sz="1585" spc="-139" dirty="0" err="1">
                <a:latin typeface="Palatino Linotype"/>
                <a:cs typeface="Palatino Linotype"/>
              </a:rPr>
              <a:t>copy_file</a:t>
            </a:r>
            <a:r>
              <a:rPr sz="1585" spc="-139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495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:</a:t>
            </a:r>
            <a:endParaRPr sz="1585" dirty="0">
              <a:latin typeface="Palatino Linotype"/>
              <a:cs typeface="Palatino Linotype"/>
            </a:endParaRPr>
          </a:p>
          <a:p>
            <a:pPr marL="531036" marR="264260" indent="5034">
              <a:lnSpc>
                <a:spcPts val="1883"/>
              </a:lnSpc>
              <a:spcBef>
                <a:spcPts val="69"/>
              </a:spcBef>
            </a:pPr>
            <a:r>
              <a:rPr lang="en-US" sz="1585" spc="367" dirty="0">
                <a:solidFill>
                  <a:srgbClr val="FF0000"/>
                </a:solidFill>
                <a:latin typeface="Palatino Linotype"/>
                <a:cs typeface="Palatino Linotype"/>
              </a:rPr>
              <a:t>''</a:t>
            </a:r>
            <a:r>
              <a:rPr lang="en-US" sz="1585" spc="248" dirty="0">
                <a:solidFill>
                  <a:srgbClr val="FF0000"/>
                </a:solidFill>
                <a:latin typeface="Palatino Linotype"/>
                <a:cs typeface="Palatino Linotype"/>
              </a:rPr>
              <a:t>'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-159" dirty="0">
                <a:solidFill>
                  <a:srgbClr val="FF0000"/>
                </a:solidFill>
                <a:latin typeface="Palatino Linotype"/>
                <a:cs typeface="Palatino Linotype"/>
              </a:rPr>
              <a:t>C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o</a:t>
            </a:r>
            <a:r>
              <a:rPr sz="1585" spc="10" dirty="0">
                <a:solidFill>
                  <a:srgbClr val="FF0000"/>
                </a:solidFill>
                <a:latin typeface="Palatino Linotype"/>
                <a:cs typeface="Palatino Linotype"/>
              </a:rPr>
              <a:t>p</a:t>
            </a:r>
            <a:r>
              <a:rPr sz="1585" spc="-50" dirty="0">
                <a:solidFill>
                  <a:srgbClr val="FF0000"/>
                </a:solidFill>
                <a:latin typeface="Palatino Linotype"/>
                <a:cs typeface="Palatino Linotype"/>
              </a:rPr>
              <a:t>y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c</a:t>
            </a:r>
            <a:r>
              <a:rPr sz="1585" spc="119" dirty="0">
                <a:solidFill>
                  <a:srgbClr val="FF0000"/>
                </a:solidFill>
                <a:latin typeface="Palatino Linotype"/>
                <a:cs typeface="Palatino Linotype"/>
              </a:rPr>
              <a:t>o</a:t>
            </a:r>
            <a:r>
              <a:rPr sz="1585" spc="59" dirty="0">
                <a:solidFill>
                  <a:srgbClr val="FF0000"/>
                </a:solidFill>
                <a:latin typeface="Palatino Linotype"/>
                <a:cs typeface="Palatino Linotype"/>
              </a:rPr>
              <a:t>n</a:t>
            </a:r>
            <a:r>
              <a:rPr sz="1585" spc="466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1585" spc="59" dirty="0">
                <a:solidFill>
                  <a:srgbClr val="FF0000"/>
                </a:solidFill>
                <a:latin typeface="Palatino Linotype"/>
                <a:cs typeface="Palatino Linotype"/>
              </a:rPr>
              <a:t>n</a:t>
            </a:r>
            <a:r>
              <a:rPr sz="1585" spc="466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159" dirty="0">
                <a:solidFill>
                  <a:srgbClr val="FF0000"/>
                </a:solidFill>
                <a:latin typeface="Palatino Linotype"/>
                <a:cs typeface="Palatino Linotype"/>
              </a:rPr>
              <a:t>s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36" dirty="0">
                <a:solidFill>
                  <a:srgbClr val="FF0000"/>
                </a:solidFill>
                <a:latin typeface="Palatino Linotype"/>
                <a:cs typeface="Palatino Linotype"/>
              </a:rPr>
              <a:t>f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r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o</a:t>
            </a:r>
            <a:r>
              <a:rPr sz="1585" spc="-565" dirty="0">
                <a:solidFill>
                  <a:srgbClr val="FF0000"/>
                </a:solidFill>
                <a:latin typeface="Palatino Linotype"/>
                <a:cs typeface="Palatino Linotype"/>
              </a:rPr>
              <a:t>m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8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46" dirty="0">
                <a:solidFill>
                  <a:srgbClr val="FF0000"/>
                </a:solidFill>
                <a:latin typeface="Palatino Linotype"/>
                <a:cs typeface="Palatino Linotype"/>
              </a:rPr>
              <a:t>f</a:t>
            </a:r>
            <a:r>
              <a:rPr sz="1585" spc="515" dirty="0">
                <a:solidFill>
                  <a:srgbClr val="FF0000"/>
                </a:solidFill>
                <a:latin typeface="Palatino Linotype"/>
                <a:cs typeface="Palatino Linotype"/>
              </a:rPr>
              <a:t>il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1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26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-30" dirty="0">
                <a:solidFill>
                  <a:srgbClr val="FF0000"/>
                </a:solidFill>
                <a:latin typeface="Palatino Linotype"/>
                <a:cs typeface="Palatino Linotype"/>
              </a:rPr>
              <a:t>o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46" dirty="0">
                <a:solidFill>
                  <a:srgbClr val="FF0000"/>
                </a:solidFill>
                <a:latin typeface="Palatino Linotype"/>
                <a:cs typeface="Palatino Linotype"/>
              </a:rPr>
              <a:t>f</a:t>
            </a:r>
            <a:r>
              <a:rPr sz="1585" spc="515" dirty="0">
                <a:solidFill>
                  <a:srgbClr val="FF0000"/>
                </a:solidFill>
                <a:latin typeface="Palatino Linotype"/>
                <a:cs typeface="Palatino Linotype"/>
              </a:rPr>
              <a:t>il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2</a:t>
            </a:r>
            <a:r>
              <a:rPr sz="1585" spc="-17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36" dirty="0">
                <a:solidFill>
                  <a:srgbClr val="FF0000"/>
                </a:solidFill>
                <a:latin typeface="Palatino Linotype"/>
                <a:cs typeface="Palatino Linotype"/>
              </a:rPr>
              <a:t>.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lang="en-US" sz="1585" spc="367" dirty="0">
                <a:solidFill>
                  <a:srgbClr val="FF0000"/>
                </a:solidFill>
                <a:latin typeface="Palatino Linotype"/>
                <a:cs typeface="Palatino Linotype"/>
              </a:rPr>
              <a:t>''</a:t>
            </a:r>
            <a:r>
              <a:rPr lang="en-US" sz="1585" spc="188" dirty="0">
                <a:solidFill>
                  <a:srgbClr val="FF0000"/>
                </a:solidFill>
                <a:latin typeface="Palatino Linotype"/>
                <a:cs typeface="Palatino Linotype"/>
              </a:rPr>
              <a:t>'</a:t>
            </a:r>
            <a:r>
              <a:rPr sz="1585" spc="188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-20" dirty="0">
                <a:solidFill>
                  <a:srgbClr val="FF0000"/>
                </a:solidFill>
                <a:latin typeface="Palatino Linotype"/>
                <a:cs typeface="Palatino Linotype"/>
              </a:rPr>
              <a:t>Ask</a:t>
            </a:r>
            <a:r>
              <a:rPr sz="1585" spc="10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user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38" dirty="0">
                <a:solidFill>
                  <a:srgbClr val="FF0000"/>
                </a:solidFill>
                <a:latin typeface="Palatino Linotype"/>
                <a:cs typeface="Palatino Linotype"/>
              </a:rPr>
              <a:t>for</a:t>
            </a:r>
            <a:r>
              <a:rPr sz="1585" spc="24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filenames</a:t>
            </a:r>
            <a:endParaRPr sz="1585" dirty="0">
              <a:latin typeface="Palatino Linotype"/>
              <a:cs typeface="Palatino Linotype"/>
            </a:endParaRPr>
          </a:p>
          <a:p>
            <a:pPr marL="534811">
              <a:lnSpc>
                <a:spcPts val="1793"/>
              </a:lnSpc>
            </a:pPr>
            <a:r>
              <a:rPr sz="1585" spc="416" dirty="0">
                <a:latin typeface="Palatino Linotype"/>
                <a:cs typeface="Palatino Linotype"/>
              </a:rPr>
              <a:t>f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</a:t>
            </a: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pu</a:t>
            </a:r>
            <a:r>
              <a:rPr sz="1585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466" dirty="0">
                <a:latin typeface="Palatino Linotype"/>
                <a:cs typeface="Palatino Linotype"/>
              </a:rPr>
              <a:t>(</a:t>
            </a:r>
            <a:r>
              <a:rPr lang="en-US" sz="1585" spc="248" dirty="0">
                <a:latin typeface="Palatino Linotype"/>
                <a:cs typeface="Palatino Linotype"/>
              </a:rPr>
              <a:t>'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S</a:t>
            </a:r>
            <a:r>
              <a:rPr sz="1585" spc="109" dirty="0">
                <a:latin typeface="Palatino Linotype"/>
                <a:cs typeface="Palatino Linotype"/>
              </a:rPr>
              <a:t>o</a:t>
            </a:r>
            <a:r>
              <a:rPr sz="1585" spc="20" dirty="0">
                <a:latin typeface="Palatino Linotype"/>
                <a:cs typeface="Palatino Linotype"/>
              </a:rPr>
              <a:t>u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68" dirty="0">
                <a:latin typeface="Palatino Linotype"/>
                <a:cs typeface="Palatino Linotype"/>
              </a:rPr>
              <a:t>c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9" dirty="0">
                <a:latin typeface="Palatino Linotype"/>
                <a:cs typeface="Palatino Linotype"/>
              </a:rPr>
              <a:t> </a:t>
            </a:r>
            <a:r>
              <a:rPr sz="1585" spc="454" dirty="0">
                <a:latin typeface="Palatino Linotype"/>
                <a:cs typeface="Palatino Linotype"/>
              </a:rPr>
              <a:t>f</a:t>
            </a:r>
            <a:r>
              <a:rPr sz="1585" spc="525" dirty="0">
                <a:latin typeface="Palatino Linotype"/>
                <a:cs typeface="Palatino Linotype"/>
              </a:rPr>
              <a:t>il</a:t>
            </a:r>
            <a:r>
              <a:rPr sz="1585" spc="226" dirty="0">
                <a:latin typeface="Palatino Linotype"/>
                <a:cs typeface="Palatino Linotype"/>
              </a:rPr>
              <a:t>e</a:t>
            </a:r>
            <a:r>
              <a:rPr sz="1585" spc="59" dirty="0">
                <a:latin typeface="Palatino Linotype"/>
                <a:cs typeface="Palatino Linotype"/>
              </a:rPr>
              <a:t>n</a:t>
            </a:r>
            <a:r>
              <a:rPr sz="1585" spc="188" dirty="0">
                <a:latin typeface="Palatino Linotype"/>
                <a:cs typeface="Palatino Linotype"/>
              </a:rPr>
              <a:t>a</a:t>
            </a:r>
            <a:r>
              <a:rPr sz="1585" spc="-416" dirty="0">
                <a:latin typeface="Palatino Linotype"/>
                <a:cs typeface="Palatino Linotype"/>
              </a:rPr>
              <a:t>m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: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lang="en-US" sz="1585" spc="416" dirty="0">
                <a:latin typeface="Palatino Linotype"/>
                <a:cs typeface="Palatino Linotype"/>
              </a:rPr>
              <a:t>'</a:t>
            </a:r>
            <a:r>
              <a:rPr sz="1585" spc="466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-119" dirty="0">
                <a:latin typeface="Palatino Linotype"/>
                <a:cs typeface="Palatino Linotype"/>
              </a:rPr>
              <a:t>p</a:t>
            </a:r>
            <a:r>
              <a:rPr sz="1585" spc="-149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 dirty="0">
              <a:latin typeface="Palatino Linotype"/>
              <a:cs typeface="Palatino Linotype"/>
            </a:endParaRPr>
          </a:p>
          <a:p>
            <a:pPr marL="531036" marR="645549" indent="2517">
              <a:lnSpc>
                <a:spcPts val="1883"/>
              </a:lnSpc>
              <a:spcBef>
                <a:spcPts val="69"/>
              </a:spcBef>
            </a:pPr>
            <a:r>
              <a:rPr sz="1585" spc="416" dirty="0">
                <a:latin typeface="Palatino Linotype"/>
                <a:cs typeface="Palatino Linotype"/>
              </a:rPr>
              <a:t>f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</a:t>
            </a: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pu</a:t>
            </a:r>
            <a:r>
              <a:rPr sz="1585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466" dirty="0">
                <a:latin typeface="Palatino Linotype"/>
                <a:cs typeface="Palatino Linotype"/>
              </a:rPr>
              <a:t>(</a:t>
            </a:r>
            <a:r>
              <a:rPr lang="en-US" sz="1585" spc="248" dirty="0">
                <a:latin typeface="Palatino Linotype"/>
                <a:cs typeface="Palatino Linotype"/>
              </a:rPr>
              <a:t>'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dirty="0">
                <a:latin typeface="Palatino Linotype"/>
                <a:cs typeface="Palatino Linotype"/>
              </a:rPr>
              <a:t>T</a:t>
            </a:r>
            <a:r>
              <a:rPr sz="1585" spc="178" dirty="0">
                <a:latin typeface="Palatino Linotype"/>
                <a:cs typeface="Palatino Linotype"/>
              </a:rPr>
              <a:t>a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89" dirty="0">
                <a:latin typeface="Palatino Linotype"/>
                <a:cs typeface="Palatino Linotype"/>
              </a:rPr>
              <a:t>g</a:t>
            </a:r>
            <a:r>
              <a:rPr sz="1585" spc="218" dirty="0">
                <a:latin typeface="Palatino Linotype"/>
                <a:cs typeface="Palatino Linotype"/>
              </a:rPr>
              <a:t>e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9" dirty="0">
                <a:latin typeface="Palatino Linotype"/>
                <a:cs typeface="Palatino Linotype"/>
              </a:rPr>
              <a:t> </a:t>
            </a:r>
            <a:r>
              <a:rPr sz="1585" spc="454" dirty="0">
                <a:latin typeface="Palatino Linotype"/>
                <a:cs typeface="Palatino Linotype"/>
              </a:rPr>
              <a:t>f</a:t>
            </a:r>
            <a:r>
              <a:rPr sz="1585" spc="525" dirty="0">
                <a:latin typeface="Palatino Linotype"/>
                <a:cs typeface="Palatino Linotype"/>
              </a:rPr>
              <a:t>il</a:t>
            </a:r>
            <a:r>
              <a:rPr sz="1585" spc="226" dirty="0">
                <a:latin typeface="Palatino Linotype"/>
                <a:cs typeface="Palatino Linotype"/>
              </a:rPr>
              <a:t>e</a:t>
            </a:r>
            <a:r>
              <a:rPr sz="1585" spc="59" dirty="0">
                <a:latin typeface="Palatino Linotype"/>
                <a:cs typeface="Palatino Linotype"/>
              </a:rPr>
              <a:t>n</a:t>
            </a:r>
            <a:r>
              <a:rPr sz="1585" spc="188" dirty="0">
                <a:latin typeface="Palatino Linotype"/>
                <a:cs typeface="Palatino Linotype"/>
              </a:rPr>
              <a:t>a</a:t>
            </a:r>
            <a:r>
              <a:rPr sz="1585" spc="-416" dirty="0">
                <a:latin typeface="Palatino Linotype"/>
                <a:cs typeface="Palatino Linotype"/>
              </a:rPr>
              <a:t>m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: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lang="en-US" sz="1585" spc="416" dirty="0">
                <a:latin typeface="Palatino Linotype"/>
                <a:cs typeface="Palatino Linotype"/>
              </a:rPr>
              <a:t>'</a:t>
            </a:r>
            <a:r>
              <a:rPr sz="1585" spc="466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-119" dirty="0">
                <a:latin typeface="Palatino Linotype"/>
                <a:cs typeface="Palatino Linotype"/>
              </a:rPr>
              <a:t>p</a:t>
            </a:r>
            <a:r>
              <a:rPr sz="1585" spc="-149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5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69" dirty="0">
                <a:solidFill>
                  <a:srgbClr val="FF0000"/>
                </a:solidFill>
                <a:latin typeface="Palatino Linotype"/>
                <a:cs typeface="Palatino Linotype"/>
              </a:rPr>
              <a:t>Check</a:t>
            </a:r>
            <a:r>
              <a:rPr sz="1585" spc="396" dirty="0">
                <a:solidFill>
                  <a:srgbClr val="FF0000"/>
                </a:solidFill>
                <a:latin typeface="Palatino Linotype"/>
                <a:cs typeface="Palatino Linotype"/>
              </a:rPr>
              <a:t> if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target</a:t>
            </a:r>
            <a:r>
              <a:rPr sz="1585" spc="87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77" dirty="0">
                <a:solidFill>
                  <a:srgbClr val="FF0000"/>
                </a:solidFill>
                <a:latin typeface="Palatino Linotype"/>
                <a:cs typeface="Palatino Linotype"/>
              </a:rPr>
              <a:t>file</a:t>
            </a:r>
            <a:r>
              <a:rPr sz="1585" spc="88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FF0000"/>
                </a:solidFill>
                <a:latin typeface="Palatino Linotype"/>
                <a:cs typeface="Palatino Linotype"/>
              </a:rPr>
              <a:t>exists.</a:t>
            </a:r>
            <a:endParaRPr sz="1585" dirty="0">
              <a:latin typeface="Palatino Linotype"/>
              <a:cs typeface="Palatino Linotype"/>
            </a:endParaRPr>
          </a:p>
          <a:p>
            <a:pPr marL="534811">
              <a:lnSpc>
                <a:spcPts val="1793"/>
              </a:lnSpc>
            </a:pP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307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latin typeface="Palatino Linotype"/>
                <a:cs typeface="Palatino Linotype"/>
              </a:rPr>
              <a:t>o</a:t>
            </a:r>
            <a:r>
              <a:rPr sz="1585" spc="347" dirty="0">
                <a:latin typeface="Palatino Linotype"/>
                <a:cs typeface="Palatino Linotype"/>
              </a:rPr>
              <a:t>s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10" dirty="0">
                <a:latin typeface="Palatino Linotype"/>
                <a:cs typeface="Palatino Linotype"/>
              </a:rPr>
              <a:t>p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446" dirty="0">
                <a:latin typeface="Palatino Linotype"/>
                <a:cs typeface="Palatino Linotype"/>
              </a:rPr>
              <a:t>t</a:t>
            </a:r>
            <a:r>
              <a:rPr sz="1585" spc="-89" dirty="0">
                <a:latin typeface="Palatino Linotype"/>
                <a:cs typeface="Palatino Linotype"/>
              </a:rPr>
              <a:t>h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446" dirty="0">
                <a:latin typeface="Palatino Linotype"/>
                <a:cs typeface="Palatino Linotype"/>
              </a:rPr>
              <a:t>f</a:t>
            </a:r>
            <a:r>
              <a:rPr sz="1585" spc="515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f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66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:</a:t>
            </a:r>
            <a:endParaRPr sz="1585" dirty="0">
              <a:latin typeface="Palatino Linotype"/>
              <a:cs typeface="Palatino Linotype"/>
            </a:endParaRPr>
          </a:p>
          <a:p>
            <a:pPr marL="1049489" marR="1153934" indent="-1258">
              <a:lnSpc>
                <a:spcPts val="1883"/>
              </a:lnSpc>
              <a:spcBef>
                <a:spcPts val="59"/>
              </a:spcBef>
            </a:pPr>
            <a:r>
              <a:rPr sz="1585" spc="297" dirty="0">
                <a:solidFill>
                  <a:srgbClr val="0000FF"/>
                </a:solidFill>
                <a:latin typeface="Palatino Linotype"/>
                <a:cs typeface="Palatino Linotype"/>
              </a:rPr>
              <a:t>print</a:t>
            </a:r>
            <a:r>
              <a:rPr sz="1585" spc="297" dirty="0">
                <a:latin typeface="Palatino Linotype"/>
                <a:cs typeface="Palatino Linotype"/>
              </a:rPr>
              <a:t>(</a:t>
            </a:r>
            <a:r>
              <a:rPr sz="1585" spc="783" dirty="0">
                <a:latin typeface="Palatino Linotype"/>
                <a:cs typeface="Palatino Linotype"/>
              </a:rPr>
              <a:t> </a:t>
            </a:r>
            <a:r>
              <a:rPr sz="1585" spc="226" dirty="0">
                <a:latin typeface="Palatino Linotype"/>
                <a:cs typeface="Palatino Linotype"/>
              </a:rPr>
              <a:t>f2</a:t>
            </a:r>
            <a:r>
              <a:rPr sz="1585" spc="78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+</a:t>
            </a:r>
            <a:r>
              <a:rPr sz="1585" spc="327" dirty="0">
                <a:latin typeface="Palatino Linotype"/>
                <a:cs typeface="Palatino Linotype"/>
              </a:rPr>
              <a:t> </a:t>
            </a:r>
            <a:r>
              <a:rPr lang="en-US" sz="1585" spc="248" dirty="0">
                <a:latin typeface="Palatino Linotype"/>
                <a:cs typeface="Palatino Linotype"/>
              </a:rPr>
              <a:t>'</a:t>
            </a:r>
            <a:r>
              <a:rPr sz="1585" spc="822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latin typeface="Palatino Linotype"/>
                <a:cs typeface="Palatino Linotype"/>
              </a:rPr>
              <a:t>already</a:t>
            </a:r>
            <a:r>
              <a:rPr sz="1585" spc="297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exists</a:t>
            </a:r>
            <a:r>
              <a:rPr lang="en-US" sz="1585" spc="327" dirty="0">
                <a:latin typeface="Palatino Linotype"/>
                <a:cs typeface="Palatino Linotype"/>
              </a:rPr>
              <a:t>'</a:t>
            </a:r>
            <a:r>
              <a:rPr sz="1585" spc="753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) </a:t>
            </a:r>
            <a:r>
              <a:rPr sz="1585" spc="-367" dirty="0">
                <a:latin typeface="Palatino Linotype"/>
                <a:cs typeface="Palatino Linotype"/>
              </a:rPr>
              <a:t> </a:t>
            </a:r>
            <a:r>
              <a:rPr sz="1585" spc="218" dirty="0">
                <a:solidFill>
                  <a:srgbClr val="0000FF"/>
                </a:solidFill>
                <a:latin typeface="Palatino Linotype"/>
                <a:cs typeface="Palatino Linotype"/>
              </a:rPr>
              <a:t>return</a:t>
            </a:r>
            <a:endParaRPr sz="1585" dirty="0">
              <a:latin typeface="Palatino Linotype"/>
              <a:cs typeface="Palatino Linotype"/>
            </a:endParaRPr>
          </a:p>
          <a:p>
            <a:pPr marL="531036">
              <a:lnSpc>
                <a:spcPts val="1793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-40" dirty="0">
                <a:solidFill>
                  <a:srgbClr val="FF0000"/>
                </a:solidFill>
                <a:latin typeface="Palatino Linotype"/>
                <a:cs typeface="Palatino Linotype"/>
              </a:rPr>
              <a:t>Open</a:t>
            </a:r>
            <a:r>
              <a:rPr sz="1585" spc="87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67" dirty="0">
                <a:solidFill>
                  <a:srgbClr val="FF0000"/>
                </a:solidFill>
                <a:latin typeface="Palatino Linotype"/>
                <a:cs typeface="Palatino Linotype"/>
              </a:rPr>
              <a:t>files</a:t>
            </a:r>
            <a:r>
              <a:rPr sz="1585" spc="86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38" dirty="0">
                <a:solidFill>
                  <a:srgbClr val="FF0000"/>
                </a:solidFill>
                <a:latin typeface="Palatino Linotype"/>
                <a:cs typeface="Palatino Linotype"/>
              </a:rPr>
              <a:t>for</a:t>
            </a:r>
            <a:r>
              <a:rPr sz="1585" spc="86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input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FF0000"/>
                </a:solidFill>
                <a:latin typeface="Palatino Linotype"/>
                <a:cs typeface="Palatino Linotype"/>
              </a:rPr>
              <a:t>and  </a:t>
            </a:r>
            <a:r>
              <a:rPr sz="1585" spc="3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solidFill>
                  <a:srgbClr val="FF0000"/>
                </a:solidFill>
                <a:latin typeface="Palatino Linotype"/>
                <a:cs typeface="Palatino Linotype"/>
              </a:rPr>
              <a:t>output</a:t>
            </a:r>
            <a:endParaRPr sz="1585" dirty="0">
              <a:latin typeface="Palatino Linotype"/>
              <a:cs typeface="Palatino Linotype"/>
            </a:endParaRPr>
          </a:p>
          <a:p>
            <a:pPr marL="538586" marR="2432448" indent="-1258">
              <a:lnSpc>
                <a:spcPts val="1883"/>
              </a:lnSpc>
              <a:spcBef>
                <a:spcPts val="69"/>
              </a:spcBef>
            </a:pP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50" dirty="0">
                <a:latin typeface="Palatino Linotype"/>
                <a:cs typeface="Palatino Linotype"/>
              </a:rPr>
              <a:t>n</a:t>
            </a:r>
            <a:r>
              <a:rPr sz="1585" spc="446" dirty="0">
                <a:latin typeface="Palatino Linotype"/>
                <a:cs typeface="Palatino Linotype"/>
              </a:rPr>
              <a:t>f</a:t>
            </a:r>
            <a:r>
              <a:rPr sz="1585" spc="515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9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1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-17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386" dirty="0">
                <a:latin typeface="Palatino Linotype"/>
                <a:cs typeface="Palatino Linotype"/>
              </a:rPr>
              <a:t>f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49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lang="en-US" sz="1585" spc="248" dirty="0">
                <a:latin typeface="Palatino Linotype"/>
                <a:cs typeface="Palatino Linotype"/>
              </a:rPr>
              <a:t>'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377" dirty="0">
                <a:latin typeface="Palatino Linotype"/>
                <a:cs typeface="Palatino Linotype"/>
              </a:rPr>
              <a:t>r</a:t>
            </a:r>
            <a:r>
              <a:rPr lang="en-US" sz="1585" spc="248" dirty="0">
                <a:latin typeface="Palatino Linotype"/>
                <a:cs typeface="Palatino Linotype"/>
              </a:rPr>
              <a:t>'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109" dirty="0">
                <a:latin typeface="Palatino Linotype"/>
                <a:cs typeface="Palatino Linotype"/>
              </a:rPr>
              <a:t>o</a:t>
            </a:r>
            <a:r>
              <a:rPr sz="1585" spc="20" dirty="0">
                <a:latin typeface="Palatino Linotype"/>
                <a:cs typeface="Palatino Linotype"/>
              </a:rPr>
              <a:t>u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446" dirty="0">
                <a:latin typeface="Palatino Linotype"/>
                <a:cs typeface="Palatino Linotype"/>
              </a:rPr>
              <a:t>f</a:t>
            </a:r>
            <a:r>
              <a:rPr sz="1585" spc="515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9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1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-17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386" dirty="0">
                <a:latin typeface="Palatino Linotype"/>
                <a:cs typeface="Palatino Linotype"/>
              </a:rPr>
              <a:t>f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149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lang="en-US" sz="1585" spc="248" dirty="0">
                <a:latin typeface="Palatino Linotype"/>
                <a:cs typeface="Palatino Linotype"/>
              </a:rPr>
              <a:t>'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-327" dirty="0">
                <a:latin typeface="Palatino Linotype"/>
                <a:cs typeface="Palatino Linotype"/>
              </a:rPr>
              <a:t>w</a:t>
            </a:r>
            <a:r>
              <a:rPr lang="en-US" sz="1585" spc="248" dirty="0">
                <a:latin typeface="Palatino Linotype"/>
                <a:cs typeface="Palatino Linotype"/>
              </a:rPr>
              <a:t>'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 dirty="0">
              <a:latin typeface="Palatino Linotype"/>
              <a:cs typeface="Palatino Linotype"/>
            </a:endParaRPr>
          </a:p>
          <a:p>
            <a:pPr marL="531036">
              <a:lnSpc>
                <a:spcPts val="1793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-30" dirty="0">
                <a:solidFill>
                  <a:srgbClr val="FF0000"/>
                </a:solidFill>
                <a:latin typeface="Palatino Linotype"/>
                <a:cs typeface="Palatino Linotype"/>
              </a:rPr>
              <a:t>Copy</a:t>
            </a:r>
            <a:r>
              <a:rPr sz="1585" spc="87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from </a:t>
            </a:r>
            <a:r>
              <a:rPr sz="1585" spc="39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input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FF0000"/>
                </a:solidFill>
                <a:latin typeface="Palatino Linotype"/>
                <a:cs typeface="Palatino Linotype"/>
              </a:rPr>
              <a:t>to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solidFill>
                  <a:srgbClr val="FF0000"/>
                </a:solidFill>
                <a:latin typeface="Palatino Linotype"/>
                <a:cs typeface="Palatino Linotype"/>
              </a:rPr>
              <a:t>output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a </a:t>
            </a:r>
            <a:r>
              <a:rPr sz="1585" spc="3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line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38" dirty="0">
                <a:solidFill>
                  <a:srgbClr val="FF0000"/>
                </a:solidFill>
                <a:latin typeface="Palatino Linotype"/>
                <a:cs typeface="Palatino Linotype"/>
              </a:rPr>
              <a:t>at</a:t>
            </a:r>
            <a:r>
              <a:rPr sz="1585" spc="803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a </a:t>
            </a:r>
            <a:r>
              <a:rPr sz="1585" spc="3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time</a:t>
            </a:r>
            <a:endParaRPr sz="1585" dirty="0">
              <a:latin typeface="Palatino Linotype"/>
              <a:cs typeface="Palatino Linotype"/>
            </a:endParaRPr>
          </a:p>
          <a:p>
            <a:pPr marL="1050747" marR="2432448" indent="-514677">
              <a:lnSpc>
                <a:spcPts val="1883"/>
              </a:lnSpc>
              <a:spcBef>
                <a:spcPts val="69"/>
              </a:spcBef>
            </a:pPr>
            <a:r>
              <a:rPr sz="1585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503" dirty="0">
                <a:latin typeface="Palatino Linotype"/>
                <a:cs typeface="Palatino Linotype"/>
              </a:rPr>
              <a:t>li</a:t>
            </a:r>
            <a:r>
              <a:rPr sz="1585" spc="40" dirty="0">
                <a:latin typeface="Palatino Linotype"/>
                <a:cs typeface="Palatino Linotype"/>
              </a:rPr>
              <a:t>n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59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50" dirty="0">
                <a:latin typeface="Palatino Linotype"/>
                <a:cs typeface="Palatino Linotype"/>
              </a:rPr>
              <a:t>n</a:t>
            </a:r>
            <a:r>
              <a:rPr sz="1585" spc="446" dirty="0">
                <a:latin typeface="Palatino Linotype"/>
                <a:cs typeface="Palatino Linotype"/>
              </a:rPr>
              <a:t>f</a:t>
            </a:r>
            <a:r>
              <a:rPr sz="1585" spc="515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:  </a:t>
            </a:r>
            <a:r>
              <a:rPr sz="1585" spc="109" dirty="0">
                <a:latin typeface="Palatino Linotype"/>
                <a:cs typeface="Palatino Linotype"/>
              </a:rPr>
              <a:t>o</a:t>
            </a:r>
            <a:r>
              <a:rPr sz="1585" spc="20" dirty="0">
                <a:latin typeface="Palatino Linotype"/>
                <a:cs typeface="Palatino Linotype"/>
              </a:rPr>
              <a:t>u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446" dirty="0">
                <a:latin typeface="Palatino Linotype"/>
                <a:cs typeface="Palatino Linotype"/>
              </a:rPr>
              <a:t>f</a:t>
            </a:r>
            <a:r>
              <a:rPr sz="1585" spc="515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-347" dirty="0">
                <a:latin typeface="Palatino Linotype"/>
                <a:cs typeface="Palatino Linotype"/>
              </a:rPr>
              <a:t>w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503" dirty="0">
                <a:latin typeface="Palatino Linotype"/>
                <a:cs typeface="Palatino Linotype"/>
              </a:rPr>
              <a:t>li</a:t>
            </a:r>
            <a:r>
              <a:rPr sz="1585" spc="40" dirty="0">
                <a:latin typeface="Palatino Linotype"/>
                <a:cs typeface="Palatino Linotype"/>
              </a:rPr>
              <a:t>n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 dirty="0">
              <a:latin typeface="Palatino Linotype"/>
              <a:cs typeface="Palatino Linotype"/>
            </a:endParaRPr>
          </a:p>
          <a:p>
            <a:pPr marL="531036">
              <a:lnSpc>
                <a:spcPts val="1793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1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68" dirty="0">
                <a:solidFill>
                  <a:srgbClr val="FF0000"/>
                </a:solidFill>
                <a:latin typeface="Palatino Linotype"/>
                <a:cs typeface="Palatino Linotype"/>
              </a:rPr>
              <a:t>Close 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39" dirty="0">
                <a:solidFill>
                  <a:srgbClr val="FF0000"/>
                </a:solidFill>
                <a:latin typeface="Palatino Linotype"/>
                <a:cs typeface="Palatino Linotype"/>
              </a:rPr>
              <a:t>both </a:t>
            </a:r>
            <a:r>
              <a:rPr sz="1585" spc="30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67" dirty="0">
                <a:solidFill>
                  <a:srgbClr val="FF0000"/>
                </a:solidFill>
                <a:latin typeface="Palatino Linotype"/>
                <a:cs typeface="Palatino Linotype"/>
              </a:rPr>
              <a:t>files</a:t>
            </a:r>
            <a:endParaRPr sz="1585" dirty="0">
              <a:latin typeface="Palatino Linotype"/>
              <a:cs typeface="Palatino Linotype"/>
            </a:endParaRPr>
          </a:p>
          <a:p>
            <a:pPr marL="538586" marR="3714736" indent="-1258">
              <a:lnSpc>
                <a:spcPts val="1883"/>
              </a:lnSpc>
              <a:spcBef>
                <a:spcPts val="59"/>
              </a:spcBef>
            </a:pP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50" dirty="0">
                <a:latin typeface="Palatino Linotype"/>
                <a:cs typeface="Palatino Linotype"/>
              </a:rPr>
              <a:t>n</a:t>
            </a:r>
            <a:r>
              <a:rPr sz="1585" spc="446" dirty="0">
                <a:latin typeface="Palatino Linotype"/>
                <a:cs typeface="Palatino Linotype"/>
              </a:rPr>
              <a:t>f</a:t>
            </a:r>
            <a:r>
              <a:rPr sz="1585" spc="515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268" dirty="0">
                <a:latin typeface="Palatino Linotype"/>
                <a:cs typeface="Palatino Linotype"/>
              </a:rPr>
              <a:t>c</a:t>
            </a:r>
            <a:r>
              <a:rPr sz="1585" spc="515" dirty="0">
                <a:latin typeface="Palatino Linotype"/>
                <a:cs typeface="Palatino Linotype"/>
              </a:rPr>
              <a:t>l</a:t>
            </a:r>
            <a:r>
              <a:rPr sz="1585" spc="109" dirty="0">
                <a:latin typeface="Palatino Linotype"/>
                <a:cs typeface="Palatino Linotype"/>
              </a:rPr>
              <a:t>o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49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109" dirty="0">
                <a:latin typeface="Palatino Linotype"/>
                <a:cs typeface="Palatino Linotype"/>
              </a:rPr>
              <a:t>o</a:t>
            </a:r>
            <a:r>
              <a:rPr sz="1585" spc="20" dirty="0">
                <a:latin typeface="Palatino Linotype"/>
                <a:cs typeface="Palatino Linotype"/>
              </a:rPr>
              <a:t>u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446" dirty="0">
                <a:latin typeface="Palatino Linotype"/>
                <a:cs typeface="Palatino Linotype"/>
              </a:rPr>
              <a:t>f</a:t>
            </a:r>
            <a:r>
              <a:rPr sz="1585" spc="515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268" dirty="0">
                <a:latin typeface="Palatino Linotype"/>
                <a:cs typeface="Palatino Linotype"/>
              </a:rPr>
              <a:t>c</a:t>
            </a:r>
            <a:r>
              <a:rPr sz="1585" spc="515" dirty="0">
                <a:latin typeface="Palatino Linotype"/>
                <a:cs typeface="Palatino Linotype"/>
              </a:rPr>
              <a:t>l</a:t>
            </a:r>
            <a:r>
              <a:rPr sz="1585" spc="109" dirty="0">
                <a:latin typeface="Palatino Linotype"/>
                <a:cs typeface="Palatino Linotype"/>
              </a:rPr>
              <a:t>o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49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 dirty="0">
              <a:latin typeface="Palatino Linotype"/>
              <a:cs typeface="Palatino Linotype"/>
            </a:endParaRPr>
          </a:p>
          <a:p>
            <a:pPr>
              <a:spcBef>
                <a:spcPts val="40"/>
              </a:spcBef>
            </a:pPr>
            <a:endParaRPr sz="1288" dirty="0">
              <a:latin typeface="Palatino Linotype"/>
              <a:cs typeface="Palatino Linotype"/>
            </a:endParaRPr>
          </a:p>
          <a:p>
            <a:pPr marL="27684">
              <a:spcBef>
                <a:spcPts val="10"/>
              </a:spcBef>
            </a:pPr>
            <a:r>
              <a:rPr lang="en-US" sz="1585" spc="-139" dirty="0" err="1">
                <a:latin typeface="Palatino Linotype"/>
                <a:cs typeface="Palatino Linotype"/>
              </a:rPr>
              <a:t>copy_file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 dirty="0">
              <a:latin typeface="Palatino Linotype"/>
              <a:cs typeface="Palatino Linotyp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7582" y="6183852"/>
            <a:ext cx="7790436" cy="85568"/>
            <a:chOff x="359994" y="3120555"/>
            <a:chExt cx="3931285" cy="43180"/>
          </a:xfrm>
        </p:grpSpPr>
        <p:sp>
          <p:nvSpPr>
            <p:cNvPr id="12" name="object 12"/>
            <p:cNvSpPr/>
            <p:nvPr/>
          </p:nvSpPr>
          <p:spPr>
            <a:xfrm>
              <a:off x="359994" y="3161042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47997" y="316104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8485" y="31205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43000" y="4495800"/>
            <a:ext cx="3276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84697" y="4535067"/>
            <a:ext cx="3416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Notice the use of a </a:t>
            </a:r>
          </a:p>
          <a:p>
            <a:r>
              <a:rPr lang="en-US" sz="3200" dirty="0"/>
              <a:t>for loop to read all </a:t>
            </a:r>
          </a:p>
          <a:p>
            <a:r>
              <a:rPr lang="en-US" sz="3200" dirty="0"/>
              <a:t>the lines in the file.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419600" y="4800601"/>
            <a:ext cx="993728" cy="15239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522969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30" dirty="0"/>
              <a:t>Example:</a:t>
            </a:r>
            <a:r>
              <a:rPr spc="585" dirty="0"/>
              <a:t> </a:t>
            </a:r>
            <a:r>
              <a:rPr spc="20" dirty="0"/>
              <a:t>Reading</a:t>
            </a:r>
            <a:r>
              <a:rPr spc="277" dirty="0"/>
              <a:t> </a:t>
            </a:r>
            <a:r>
              <a:rPr spc="-30" dirty="0"/>
              <a:t>and</a:t>
            </a:r>
            <a:r>
              <a:rPr spc="287" dirty="0"/>
              <a:t> </a:t>
            </a:r>
            <a:r>
              <a:rPr spc="20" dirty="0"/>
              <a:t>Writing</a:t>
            </a:r>
            <a:r>
              <a:rPr spc="277" dirty="0"/>
              <a:t> </a:t>
            </a:r>
            <a:r>
              <a:rPr spc="40" dirty="0"/>
              <a:t>File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6200" y="578629"/>
            <a:ext cx="7548833" cy="676146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180" spc="-79" dirty="0">
                <a:latin typeface="Tahoma"/>
                <a:cs typeface="Tahoma"/>
              </a:rPr>
              <a:t>One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cannot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simultaneously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read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write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Python. 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However,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you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can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write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close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0" dirty="0">
                <a:latin typeface="Tahoma"/>
                <a:cs typeface="Tahoma"/>
              </a:rPr>
              <a:t>it,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re-open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30" dirty="0">
                <a:latin typeface="Tahoma"/>
                <a:cs typeface="Tahoma"/>
              </a:rPr>
              <a:t>it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reading.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6915"/>
            <a:ext cx="7258679" cy="566977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884" y="0"/>
            <a:ext cx="373100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20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sz="2774" spc="2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4" spc="-3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774" spc="2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4" spc="20" dirty="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sz="2774" spc="2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4" spc="40" dirty="0">
                <a:solidFill>
                  <a:srgbClr val="FFFFFF"/>
                </a:solidFill>
                <a:latin typeface="Calibri"/>
                <a:cs typeface="Calibri"/>
              </a:rPr>
              <a:t>File</a:t>
            </a:r>
            <a:endParaRPr sz="2774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7770359" cy="40290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126609" cy="461241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dirty="0"/>
              <a:t>Append</a:t>
            </a:r>
            <a:r>
              <a:rPr spc="178" dirty="0"/>
              <a:t> </a:t>
            </a:r>
            <a:r>
              <a:rPr spc="-40" dirty="0"/>
              <a:t>Mode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800" y="1066800"/>
            <a:ext cx="7688510" cy="462421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69" dirty="0">
                <a:latin typeface="Tahoma"/>
                <a:cs typeface="Tahoma"/>
              </a:rPr>
              <a:t>Opening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append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mode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lang="en-US" sz="2180" spc="149" dirty="0">
                <a:latin typeface="Palatino Linotype"/>
                <a:cs typeface="Palatino Linotype"/>
              </a:rPr>
              <a:t>'</a:t>
            </a:r>
            <a:r>
              <a:rPr sz="2180" spc="149" dirty="0">
                <a:latin typeface="Palatino Linotype"/>
                <a:cs typeface="Palatino Linotype"/>
              </a:rPr>
              <a:t>a</a:t>
            </a:r>
            <a:r>
              <a:rPr lang="en-US" sz="2180" spc="149" dirty="0">
                <a:latin typeface="Palatino Linotype"/>
                <a:cs typeface="Palatino Linotype"/>
              </a:rPr>
              <a:t>'</a:t>
            </a:r>
            <a:r>
              <a:rPr sz="2180" spc="149" dirty="0">
                <a:latin typeface="Tahoma"/>
                <a:cs typeface="Tahoma"/>
              </a:rPr>
              <a:t>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means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that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writing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value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appends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30" dirty="0">
                <a:latin typeface="Tahoma"/>
                <a:cs typeface="Tahoma"/>
              </a:rPr>
              <a:t>it </a:t>
            </a:r>
            <a:r>
              <a:rPr sz="2180" spc="-40" dirty="0">
                <a:latin typeface="Tahoma"/>
                <a:cs typeface="Tahoma"/>
              </a:rPr>
              <a:t>at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end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file.</a:t>
            </a:r>
            <a:endParaRPr sz="218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171" dirty="0">
              <a:latin typeface="Tahoma"/>
              <a:cs typeface="Tahoma"/>
            </a:endParaRPr>
          </a:p>
          <a:p>
            <a:pPr marL="37751" marR="4482348">
              <a:lnSpc>
                <a:spcPct val="102600"/>
              </a:lnSpc>
              <a:spcBef>
                <a:spcPts val="2378"/>
              </a:spcBef>
            </a:pPr>
            <a:r>
              <a:rPr sz="2180" spc="-89" dirty="0">
                <a:latin typeface="Tahoma"/>
                <a:cs typeface="Tahoma"/>
              </a:rPr>
              <a:t>It </a:t>
            </a:r>
            <a:r>
              <a:rPr sz="2180" i="1" spc="-30" dirty="0">
                <a:latin typeface="Calibri"/>
                <a:cs typeface="Calibri"/>
              </a:rPr>
              <a:t>does</a:t>
            </a:r>
            <a:r>
              <a:rPr sz="2180" i="1" spc="-20" dirty="0">
                <a:latin typeface="Calibri"/>
                <a:cs typeface="Calibri"/>
              </a:rPr>
              <a:t> </a:t>
            </a:r>
            <a:r>
              <a:rPr sz="2180" i="1" spc="-10" dirty="0">
                <a:latin typeface="Calibri"/>
                <a:cs typeface="Calibri"/>
              </a:rPr>
              <a:t>not</a:t>
            </a:r>
            <a:r>
              <a:rPr sz="2180" i="1" dirty="0">
                <a:latin typeface="Calibri"/>
                <a:cs typeface="Calibri"/>
              </a:rPr>
              <a:t> </a:t>
            </a:r>
            <a:r>
              <a:rPr sz="2180" spc="-89" dirty="0">
                <a:latin typeface="Tahoma"/>
                <a:cs typeface="Tahoma"/>
              </a:rPr>
              <a:t>overwrite </a:t>
            </a:r>
            <a:r>
              <a:rPr sz="2180" spc="-79" dirty="0">
                <a:latin typeface="Tahoma"/>
                <a:cs typeface="Tahoma"/>
              </a:rPr>
              <a:t>the </a:t>
            </a:r>
            <a:r>
              <a:rPr sz="2180" spc="-69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previous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content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file.</a:t>
            </a:r>
            <a:endParaRPr sz="2180" dirty="0">
              <a:latin typeface="Tahoma"/>
              <a:cs typeface="Tahoma"/>
            </a:endParaRPr>
          </a:p>
          <a:p>
            <a:pPr marL="37751" marR="4059532" algn="just">
              <a:lnSpc>
                <a:spcPct val="102600"/>
              </a:lnSpc>
              <a:spcBef>
                <a:spcPts val="1407"/>
              </a:spcBef>
            </a:pPr>
            <a:r>
              <a:rPr sz="2180" spc="-69" dirty="0">
                <a:latin typeface="Tahoma"/>
                <a:cs typeface="Tahoma"/>
              </a:rPr>
              <a:t>You </a:t>
            </a:r>
            <a:r>
              <a:rPr sz="2180" spc="-59" dirty="0">
                <a:latin typeface="Tahoma"/>
                <a:cs typeface="Tahoma"/>
              </a:rPr>
              <a:t>might </a:t>
            </a:r>
            <a:r>
              <a:rPr sz="2180" spc="-159" dirty="0">
                <a:latin typeface="Tahoma"/>
                <a:cs typeface="Tahoma"/>
              </a:rPr>
              <a:t>use </a:t>
            </a:r>
            <a:r>
              <a:rPr sz="2180" spc="-50" dirty="0">
                <a:latin typeface="Tahoma"/>
                <a:cs typeface="Tahoma"/>
              </a:rPr>
              <a:t>this </a:t>
            </a:r>
            <a:r>
              <a:rPr sz="2180" spc="-30" dirty="0">
                <a:latin typeface="Tahoma"/>
                <a:cs typeface="Tahoma"/>
              </a:rPr>
              <a:t>to </a:t>
            </a:r>
            <a:r>
              <a:rPr sz="2180" spc="-59" dirty="0">
                <a:latin typeface="Tahoma"/>
                <a:cs typeface="Tahoma"/>
              </a:rPr>
              <a:t>maintain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 </a:t>
            </a:r>
            <a:r>
              <a:rPr sz="2180" spc="-79" dirty="0">
                <a:latin typeface="Tahoma"/>
                <a:cs typeface="Tahoma"/>
              </a:rPr>
              <a:t>log </a:t>
            </a:r>
            <a:r>
              <a:rPr sz="2180" spc="-59" dirty="0">
                <a:latin typeface="Tahoma"/>
                <a:cs typeface="Tahoma"/>
              </a:rPr>
              <a:t>file </a:t>
            </a:r>
            <a:r>
              <a:rPr sz="2180" spc="-69" dirty="0">
                <a:latin typeface="Tahoma"/>
                <a:cs typeface="Tahoma"/>
              </a:rPr>
              <a:t>of transactions </a:t>
            </a:r>
            <a:r>
              <a:rPr sz="2180" spc="-109" dirty="0">
                <a:latin typeface="Tahoma"/>
                <a:cs typeface="Tahoma"/>
              </a:rPr>
              <a:t>on </a:t>
            </a:r>
            <a:r>
              <a:rPr sz="2180" spc="-119" dirty="0">
                <a:latin typeface="Tahoma"/>
                <a:cs typeface="Tahoma"/>
              </a:rPr>
              <a:t>an </a:t>
            </a:r>
            <a:r>
              <a:rPr sz="2180" spc="-109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account.</a:t>
            </a:r>
            <a:endParaRPr sz="2180" dirty="0">
              <a:latin typeface="Tahoma"/>
              <a:cs typeface="Tahoma"/>
            </a:endParaRPr>
          </a:p>
          <a:p>
            <a:pPr marL="37751" marR="4138808">
              <a:lnSpc>
                <a:spcPct val="102600"/>
              </a:lnSpc>
              <a:spcBef>
                <a:spcPts val="1407"/>
              </a:spcBef>
            </a:pPr>
            <a:r>
              <a:rPr sz="2180" spc="-89" dirty="0">
                <a:latin typeface="Tahoma"/>
                <a:cs typeface="Tahoma"/>
              </a:rPr>
              <a:t>New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transactions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are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added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at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end,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but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all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transactions </a:t>
            </a:r>
            <a:r>
              <a:rPr sz="2180" spc="-59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are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recorded.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3751" y="2018685"/>
            <a:ext cx="2680275" cy="402670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4" y="0"/>
            <a:ext cx="295082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10" dirty="0"/>
              <a:t>Relative</a:t>
            </a:r>
            <a:r>
              <a:rPr spc="198" dirty="0"/>
              <a:t> </a:t>
            </a:r>
            <a:r>
              <a:rPr dirty="0"/>
              <a:t>Pathnames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28600" y="553031"/>
            <a:ext cx="7610490" cy="1524453"/>
          </a:xfrm>
          <a:prstGeom prst="rect">
            <a:avLst/>
          </a:prstGeom>
        </p:spPr>
        <p:txBody>
          <a:bodyPr vert="horz" wrap="square" lIns="0" tIns="212659" rIns="0" bIns="0" rtlCol="0">
            <a:spAutoFit/>
          </a:bodyPr>
          <a:lstStyle/>
          <a:p>
            <a:pPr marL="25168">
              <a:spcBef>
                <a:spcPts val="1673"/>
              </a:spcBef>
            </a:pPr>
            <a:r>
              <a:rPr sz="2400" spc="129" dirty="0">
                <a:latin typeface="Tahoma"/>
                <a:cs typeface="Tahoma"/>
              </a:rPr>
              <a:t>A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path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may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be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absolute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spc="-119" dirty="0">
                <a:latin typeface="Tahoma"/>
                <a:cs typeface="Tahoma"/>
              </a:rPr>
              <a:t>or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relative</a:t>
            </a:r>
            <a:r>
              <a:rPr sz="2400" spc="-4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407"/>
              </a:spcBef>
            </a:pPr>
            <a:r>
              <a:rPr sz="2400" spc="-129" dirty="0">
                <a:latin typeface="Tahoma"/>
                <a:cs typeface="Tahoma"/>
              </a:rPr>
              <a:t>If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you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just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lang="en-US" sz="2400" spc="30" dirty="0">
                <a:latin typeface="Tahoma"/>
                <a:cs typeface="Tahoma"/>
              </a:rPr>
              <a:t>use the </a:t>
            </a:r>
            <a:r>
              <a:rPr sz="2400" spc="-139" dirty="0">
                <a:latin typeface="Tahoma"/>
                <a:cs typeface="Tahoma"/>
              </a:rPr>
              <a:t>name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lang="en-US" sz="2400" spc="40" dirty="0">
                <a:latin typeface="Tahoma"/>
                <a:cs typeface="Tahoma"/>
              </a:rPr>
              <a:t>of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you’re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lang="en-US" sz="2400" spc="-79" dirty="0">
                <a:latin typeface="Tahoma"/>
                <a:cs typeface="Tahoma"/>
              </a:rPr>
              <a:t>assuming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that</a:t>
            </a:r>
            <a:r>
              <a:rPr sz="2400" spc="30" dirty="0">
                <a:latin typeface="Tahoma"/>
                <a:cs typeface="Tahoma"/>
              </a:rPr>
              <a:t> it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is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current </a:t>
            </a:r>
            <a:r>
              <a:rPr sz="2400" spc="-644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working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directory.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10564"/>
            <a:ext cx="8432068" cy="2590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81000" y="4906949"/>
            <a:ext cx="7166834" cy="1740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pwd</a:t>
            </a:r>
            <a:r>
              <a:rPr lang="en-US" dirty="0"/>
              <a:t> -&gt; print working directory</a:t>
            </a:r>
          </a:p>
          <a:p>
            <a:r>
              <a:rPr lang="en-US" dirty="0"/>
              <a:t>ls -l -&gt; list the contents of the current </a:t>
            </a:r>
            <a:br>
              <a:rPr lang="en-US" dirty="0"/>
            </a:br>
            <a:r>
              <a:rPr lang="en-US" dirty="0"/>
              <a:t>directory in long form (with details)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4" y="0"/>
            <a:ext cx="295082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10" dirty="0"/>
              <a:t>Relative</a:t>
            </a:r>
            <a:r>
              <a:rPr spc="198" dirty="0"/>
              <a:t> </a:t>
            </a:r>
            <a:r>
              <a:rPr dirty="0"/>
              <a:t>Pathnames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95958" y="4297517"/>
            <a:ext cx="8657435" cy="2289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 -&gt; from con</a:t>
            </a:r>
            <a:r>
              <a:rPr lang="en-US" b="1" dirty="0"/>
              <a:t>cat</a:t>
            </a:r>
            <a:r>
              <a:rPr lang="en-US" dirty="0"/>
              <a:t>enate, synonym for append</a:t>
            </a:r>
          </a:p>
          <a:p>
            <a:r>
              <a:rPr lang="en-US" dirty="0"/>
              <a:t>   (in this case to standard output)</a:t>
            </a:r>
          </a:p>
          <a:p>
            <a:r>
              <a:rPr lang="en-US" dirty="0" err="1"/>
              <a:t>src</a:t>
            </a:r>
            <a:r>
              <a:rPr lang="en-US" dirty="0"/>
              <a:t>/ means look for the file in the directory</a:t>
            </a:r>
          </a:p>
          <a:p>
            <a:r>
              <a:rPr lang="en-US" dirty="0"/>
              <a:t>named </a:t>
            </a:r>
            <a:r>
              <a:rPr lang="en-US" dirty="0" err="1"/>
              <a:t>src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7777755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958" y="2133600"/>
            <a:ext cx="7019242" cy="381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2170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4" y="0"/>
            <a:ext cx="1521343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40" dirty="0"/>
              <a:t>File</a:t>
            </a:r>
            <a:r>
              <a:rPr spc="168" dirty="0"/>
              <a:t> </a:t>
            </a:r>
            <a:r>
              <a:rPr spc="50" dirty="0"/>
              <a:t>Paths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400" y="1143000"/>
            <a:ext cx="7614268" cy="447595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spc="-30" dirty="0">
                <a:latin typeface="Tahoma"/>
                <a:cs typeface="Tahoma"/>
              </a:rPr>
              <a:t>On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Windows,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path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might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be:</a:t>
            </a:r>
            <a:endParaRPr sz="2400" dirty="0">
              <a:latin typeface="Tahoma"/>
              <a:cs typeface="Tahoma"/>
            </a:endParaRPr>
          </a:p>
          <a:p>
            <a:pPr marL="168623">
              <a:spcBef>
                <a:spcPts val="1843"/>
              </a:spcBef>
            </a:pPr>
            <a:r>
              <a:rPr lang="en-US" sz="2400" spc="139" dirty="0">
                <a:latin typeface="Palatino Linotype"/>
                <a:cs typeface="Palatino Linotype"/>
              </a:rPr>
              <a:t>C</a:t>
            </a:r>
            <a:r>
              <a:rPr sz="2400" spc="139" dirty="0">
                <a:latin typeface="Palatino Linotype"/>
                <a:cs typeface="Palatino Linotype"/>
              </a:rPr>
              <a:t>:\</a:t>
            </a:r>
            <a:r>
              <a:rPr lang="en-US" sz="2400" spc="139" dirty="0">
                <a:latin typeface="Palatino Linotype"/>
                <a:cs typeface="Palatino Linotype"/>
              </a:rPr>
              <a:t>Users\scottm</a:t>
            </a:r>
            <a:r>
              <a:rPr sz="2400" spc="139" dirty="0">
                <a:latin typeface="Palatino Linotype"/>
                <a:cs typeface="Palatino Linotype"/>
              </a:rPr>
              <a:t>\</a:t>
            </a:r>
            <a:r>
              <a:rPr lang="en-US" sz="2400" spc="139" dirty="0">
                <a:latin typeface="Palatino Linotype"/>
                <a:cs typeface="Palatino Linotype"/>
              </a:rPr>
              <a:t>314</a:t>
            </a:r>
            <a:r>
              <a:rPr sz="2400" spc="139" dirty="0">
                <a:latin typeface="Palatino Linotype"/>
                <a:cs typeface="Palatino Linotype"/>
              </a:rPr>
              <a:t>\</a:t>
            </a:r>
            <a:r>
              <a:rPr lang="en-US" sz="2400" spc="139" dirty="0">
                <a:latin typeface="Palatino Linotype"/>
                <a:cs typeface="Palatino Linotype"/>
              </a:rPr>
              <a:t>src</a:t>
            </a:r>
            <a:r>
              <a:rPr sz="2400" spc="139" dirty="0">
                <a:latin typeface="Palatino Linotype"/>
                <a:cs typeface="Palatino Linotype"/>
              </a:rPr>
              <a:t>\</a:t>
            </a:r>
            <a:r>
              <a:rPr lang="en-US" sz="2400" spc="139" dirty="0">
                <a:latin typeface="Palatino Linotype"/>
                <a:cs typeface="Palatino Linotype"/>
              </a:rPr>
              <a:t>calculate_texas.py</a:t>
            </a:r>
            <a:endParaRPr sz="2400" dirty="0">
              <a:latin typeface="Palatino Linotype"/>
              <a:cs typeface="Palatino Linotype"/>
            </a:endParaRPr>
          </a:p>
          <a:p>
            <a:pPr marL="25168">
              <a:spcBef>
                <a:spcPts val="1853"/>
              </a:spcBef>
            </a:pPr>
            <a:r>
              <a:rPr sz="2400" spc="-30" dirty="0">
                <a:latin typeface="Tahoma"/>
                <a:cs typeface="Tahoma"/>
              </a:rPr>
              <a:t>On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Linux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or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MacOS,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30" dirty="0">
                <a:latin typeface="Tahoma"/>
                <a:cs typeface="Tahoma"/>
              </a:rPr>
              <a:t>it </a:t>
            </a:r>
            <a:r>
              <a:rPr sz="2400" spc="-59" dirty="0">
                <a:latin typeface="Tahoma"/>
                <a:cs typeface="Tahoma"/>
              </a:rPr>
              <a:t>might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be:</a:t>
            </a:r>
            <a:endParaRPr sz="2400" dirty="0">
              <a:latin typeface="Tahoma"/>
              <a:cs typeface="Tahoma"/>
            </a:endParaRPr>
          </a:p>
          <a:p>
            <a:pPr marL="168623">
              <a:spcBef>
                <a:spcPts val="1843"/>
              </a:spcBef>
            </a:pPr>
            <a:r>
              <a:rPr sz="2400" spc="159" dirty="0">
                <a:latin typeface="Palatino Linotype"/>
                <a:cs typeface="Palatino Linotype"/>
              </a:rPr>
              <a:t>/home/</a:t>
            </a:r>
            <a:r>
              <a:rPr lang="en-US" sz="2400" spc="159" dirty="0">
                <a:latin typeface="Palatino Linotype"/>
                <a:cs typeface="Palatino Linotype"/>
              </a:rPr>
              <a:t>scottm</a:t>
            </a:r>
            <a:r>
              <a:rPr sz="2400" spc="159" dirty="0">
                <a:latin typeface="Palatino Linotype"/>
                <a:cs typeface="Palatino Linotype"/>
              </a:rPr>
              <a:t>/</a:t>
            </a:r>
            <a:r>
              <a:rPr lang="en-US" sz="2400" spc="159" dirty="0">
                <a:latin typeface="Palatino Linotype"/>
                <a:cs typeface="Palatino Linotype"/>
              </a:rPr>
              <a:t>314</a:t>
            </a:r>
            <a:r>
              <a:rPr sz="2400" spc="159" dirty="0">
                <a:latin typeface="Palatino Linotype"/>
                <a:cs typeface="Palatino Linotype"/>
              </a:rPr>
              <a:t>/</a:t>
            </a:r>
            <a:r>
              <a:rPr lang="en-US" sz="2400" spc="159" dirty="0">
                <a:latin typeface="Palatino Linotype"/>
                <a:cs typeface="Palatino Linotype"/>
              </a:rPr>
              <a:t>src</a:t>
            </a:r>
            <a:r>
              <a:rPr sz="2400" spc="159" dirty="0">
                <a:latin typeface="Palatino Linotype"/>
                <a:cs typeface="Palatino Linotype"/>
              </a:rPr>
              <a:t>/</a:t>
            </a:r>
            <a:r>
              <a:rPr lang="en-US" sz="2400" spc="139" dirty="0">
                <a:latin typeface="Palatino Linotype"/>
                <a:cs typeface="Palatino Linotype"/>
              </a:rPr>
              <a:t>calculate_texas.py</a:t>
            </a:r>
            <a:endParaRPr sz="2400" dirty="0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2400" dirty="0">
              <a:latin typeface="Palatino Linotype"/>
              <a:cs typeface="Palatino Linotype"/>
            </a:endParaRPr>
          </a:p>
          <a:p>
            <a:pPr marL="25168" marR="10067">
              <a:lnSpc>
                <a:spcPct val="102600"/>
              </a:lnSpc>
            </a:pPr>
            <a:r>
              <a:rPr sz="2400" spc="-40" dirty="0">
                <a:latin typeface="Tahoma"/>
                <a:cs typeface="Tahoma"/>
              </a:rPr>
              <a:t>Python </a:t>
            </a:r>
            <a:r>
              <a:rPr sz="2400" spc="-149" dirty="0">
                <a:latin typeface="Tahoma"/>
                <a:cs typeface="Tahoma"/>
              </a:rPr>
              <a:t>passes</a:t>
            </a:r>
            <a:r>
              <a:rPr sz="2400" spc="-139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filenames </a:t>
            </a:r>
            <a:r>
              <a:rPr sz="2400" spc="-109" dirty="0">
                <a:latin typeface="Tahoma"/>
                <a:cs typeface="Tahoma"/>
              </a:rPr>
              <a:t>around </a:t>
            </a:r>
            <a:r>
              <a:rPr sz="2400" spc="-139" dirty="0">
                <a:latin typeface="Tahoma"/>
                <a:cs typeface="Tahoma"/>
              </a:rPr>
              <a:t>as</a:t>
            </a:r>
            <a:r>
              <a:rPr sz="2400" spc="-129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strings, </a:t>
            </a:r>
            <a:r>
              <a:rPr sz="2400" spc="-79" dirty="0">
                <a:latin typeface="Tahoma"/>
                <a:cs typeface="Tahoma"/>
              </a:rPr>
              <a:t>which </a:t>
            </a:r>
            <a:r>
              <a:rPr sz="2400" spc="-129" dirty="0">
                <a:latin typeface="Tahoma"/>
                <a:cs typeface="Tahoma"/>
              </a:rPr>
              <a:t>causes</a:t>
            </a:r>
            <a:r>
              <a:rPr sz="2400" spc="-119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some </a:t>
            </a:r>
            <a:r>
              <a:rPr sz="2400" spc="-129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problems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for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Windows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systems,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partly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because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Windows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59" dirty="0">
                <a:latin typeface="Tahoma"/>
                <a:cs typeface="Tahoma"/>
              </a:rPr>
              <a:t>uses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 </a:t>
            </a:r>
            <a:r>
              <a:rPr sz="2400" spc="-69" dirty="0">
                <a:latin typeface="Tahoma"/>
                <a:cs typeface="Tahoma"/>
              </a:rPr>
              <a:t> </a:t>
            </a:r>
            <a:r>
              <a:rPr lang="en-US" sz="2400" spc="30" dirty="0">
                <a:latin typeface="Tahoma"/>
                <a:cs typeface="Tahoma"/>
              </a:rPr>
              <a:t>'</a:t>
            </a:r>
            <a:r>
              <a:rPr sz="2400" spc="30" dirty="0">
                <a:latin typeface="Palatino Linotype"/>
                <a:cs typeface="Palatino Linotype"/>
              </a:rPr>
              <a:t>\</a:t>
            </a:r>
            <a:r>
              <a:rPr lang="en-US" sz="2400" spc="30" dirty="0">
                <a:latin typeface="Tahoma"/>
                <a:cs typeface="Tahoma"/>
              </a:rPr>
              <a:t>'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filepaths.</a:t>
            </a:r>
            <a:r>
              <a:rPr sz="2400" spc="268" dirty="0">
                <a:latin typeface="Tahoma"/>
                <a:cs typeface="Tahoma"/>
              </a:rPr>
              <a:t> </a:t>
            </a:r>
            <a:br>
              <a:rPr lang="en-US" sz="2400" spc="268" dirty="0">
                <a:latin typeface="Tahoma"/>
                <a:cs typeface="Tahoma"/>
              </a:rPr>
            </a:br>
            <a:r>
              <a:rPr sz="2400" i="1" spc="10" dirty="0">
                <a:latin typeface="Calibri"/>
                <a:cs typeface="Calibri"/>
              </a:rPr>
              <a:t>Recall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that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backslash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is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an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escape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character,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and </a:t>
            </a:r>
            <a:r>
              <a:rPr sz="2400" i="1" spc="-466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including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20" dirty="0">
                <a:latin typeface="Calibri"/>
                <a:cs typeface="Calibri"/>
              </a:rPr>
              <a:t>it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-89" dirty="0">
                <a:latin typeface="Calibri"/>
                <a:cs typeface="Calibri"/>
              </a:rPr>
              <a:t>a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string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may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require</a:t>
            </a:r>
            <a:r>
              <a:rPr sz="2400" i="1" spc="218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escaping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i="1" spc="20" dirty="0">
                <a:latin typeface="Calibri"/>
                <a:cs typeface="Calibri"/>
              </a:rPr>
              <a:t>it.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1817055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40" dirty="0"/>
              <a:t>Raw</a:t>
            </a:r>
            <a:r>
              <a:rPr spc="159" dirty="0"/>
              <a:t> </a:t>
            </a:r>
            <a:r>
              <a:rPr spc="50" dirty="0"/>
              <a:t>Strings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9055" y="906811"/>
            <a:ext cx="7756461" cy="112332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400" spc="-79" dirty="0">
                <a:latin typeface="Tahoma"/>
                <a:cs typeface="Tahoma"/>
              </a:rPr>
              <a:t>There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is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59" dirty="0">
                <a:latin typeface="Tahoma"/>
                <a:cs typeface="Tahoma"/>
              </a:rPr>
              <a:t>way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in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Python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treat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string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as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b="1" spc="-109" dirty="0">
                <a:latin typeface="Trebuchet MS"/>
                <a:cs typeface="Trebuchet MS"/>
              </a:rPr>
              <a:t>raw</a:t>
            </a:r>
            <a:r>
              <a:rPr sz="2400" b="1" spc="59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string</a:t>
            </a:r>
            <a:r>
              <a:rPr sz="2400" spc="-50" dirty="0">
                <a:latin typeface="Tahoma"/>
                <a:cs typeface="Tahoma"/>
              </a:rPr>
              <a:t>,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meaning </a:t>
            </a:r>
            <a:r>
              <a:rPr sz="2400" spc="-644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that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escaped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characters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49" dirty="0">
                <a:latin typeface="Tahoma"/>
                <a:cs typeface="Tahoma"/>
              </a:rPr>
              <a:t>are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treated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just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39" dirty="0">
                <a:latin typeface="Tahoma"/>
                <a:cs typeface="Tahoma"/>
              </a:rPr>
              <a:t>as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any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other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characters.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349" y="2355303"/>
            <a:ext cx="7865937" cy="176351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wrap="square" lIns="0" tIns="32717" rIns="0" bIns="0" rtlCol="0">
            <a:spAutoFit/>
          </a:bodyPr>
          <a:lstStyle/>
          <a:p>
            <a:pPr marL="100670" marR="4151392" indent="2517">
              <a:lnSpc>
                <a:spcPct val="102600"/>
              </a:lnSpc>
              <a:spcBef>
                <a:spcPts val="258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180" spc="454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spc="67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spc="713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180" spc="624" dirty="0">
                <a:latin typeface="Palatino Linotype"/>
                <a:cs typeface="Palatino Linotype"/>
              </a:rPr>
              <a:t>(</a:t>
            </a:r>
            <a:r>
              <a:rPr lang="en-US" sz="2180" spc="317" dirty="0">
                <a:latin typeface="Palatino Linotype"/>
                <a:cs typeface="Palatino Linotype"/>
              </a:rPr>
              <a:t>'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208" dirty="0">
                <a:latin typeface="Palatino Linotype"/>
                <a:cs typeface="Palatino Linotype"/>
              </a:rPr>
              <a:t>a</a:t>
            </a:r>
            <a:r>
              <a:rPr sz="2180" spc="89" dirty="0">
                <a:latin typeface="Palatino Linotype"/>
                <a:cs typeface="Palatino Linotype"/>
              </a:rPr>
              <a:t>b</a:t>
            </a:r>
            <a:r>
              <a:rPr sz="2180" spc="436" dirty="0">
                <a:latin typeface="Palatino Linotype"/>
                <a:cs typeface="Palatino Linotype"/>
              </a:rPr>
              <a:t>c</a:t>
            </a:r>
            <a:r>
              <a:rPr sz="2180" spc="-188" dirty="0">
                <a:latin typeface="Palatino Linotype"/>
                <a:cs typeface="Palatino Linotype"/>
              </a:rPr>
              <a:t>\</a:t>
            </a:r>
            <a:r>
              <a:rPr sz="2180" spc="-258" dirty="0">
                <a:latin typeface="Palatino Linotype"/>
                <a:cs typeface="Palatino Linotype"/>
              </a:rPr>
              <a:t> </a:t>
            </a:r>
            <a:r>
              <a:rPr sz="2180" spc="40" dirty="0" err="1">
                <a:latin typeface="Palatino Linotype"/>
                <a:cs typeface="Palatino Linotype"/>
              </a:rPr>
              <a:t>n</a:t>
            </a:r>
            <a:r>
              <a:rPr sz="2180" spc="-20" dirty="0" err="1">
                <a:latin typeface="Palatino Linotype"/>
                <a:cs typeface="Palatino Linotype"/>
              </a:rPr>
              <a:t>d</a:t>
            </a:r>
            <a:r>
              <a:rPr sz="2180" spc="268" dirty="0" err="1">
                <a:latin typeface="Palatino Linotype"/>
                <a:cs typeface="Palatino Linotype"/>
              </a:rPr>
              <a:t>e</a:t>
            </a:r>
            <a:r>
              <a:rPr sz="2180" spc="694" dirty="0" err="1">
                <a:latin typeface="Palatino Linotype"/>
                <a:cs typeface="Palatino Linotype"/>
              </a:rPr>
              <a:t>f</a:t>
            </a:r>
            <a:r>
              <a:rPr lang="en-US" sz="2180" spc="535" dirty="0">
                <a:latin typeface="Palatino Linotype"/>
                <a:cs typeface="Palatino Linotype"/>
              </a:rPr>
              <a:t>'</a:t>
            </a:r>
            <a:r>
              <a:rPr sz="2180" spc="337" dirty="0">
                <a:latin typeface="Palatino Linotype"/>
                <a:cs typeface="Palatino Linotype"/>
              </a:rPr>
              <a:t>)  </a:t>
            </a:r>
            <a:r>
              <a:rPr sz="2180" spc="159" dirty="0">
                <a:latin typeface="Palatino Linotype"/>
                <a:cs typeface="Palatino Linotype"/>
              </a:rPr>
              <a:t>abc</a:t>
            </a:r>
            <a:endParaRPr sz="2180" dirty="0">
              <a:latin typeface="Palatino Linotype"/>
              <a:cs typeface="Palatino Linotype"/>
            </a:endParaRPr>
          </a:p>
          <a:p>
            <a:pPr marL="100670">
              <a:spcBef>
                <a:spcPts val="69"/>
              </a:spcBef>
            </a:pPr>
            <a:r>
              <a:rPr sz="2180" spc="208" dirty="0">
                <a:solidFill>
                  <a:srgbClr val="0000FF"/>
                </a:solidFill>
                <a:latin typeface="Palatino Linotype"/>
                <a:cs typeface="Palatino Linotype"/>
              </a:rPr>
              <a:t>def</a:t>
            </a:r>
            <a:endParaRPr sz="2180" dirty="0">
              <a:latin typeface="Palatino Linotype"/>
              <a:cs typeface="Palatino Linotype"/>
            </a:endParaRPr>
          </a:p>
          <a:p>
            <a:pPr marL="100670" marR="3977738" indent="2517">
              <a:lnSpc>
                <a:spcPct val="102600"/>
              </a:lnSpc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180" spc="454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spc="67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spc="713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486" dirty="0">
                <a:latin typeface="Palatino Linotype"/>
                <a:cs typeface="Palatino Linotype"/>
              </a:rPr>
              <a:t>r</a:t>
            </a:r>
            <a:r>
              <a:rPr lang="en-US" sz="2180" spc="317" dirty="0">
                <a:latin typeface="Palatino Linotype"/>
                <a:cs typeface="Palatino Linotype"/>
              </a:rPr>
              <a:t>'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208" dirty="0">
                <a:latin typeface="Palatino Linotype"/>
                <a:cs typeface="Palatino Linotype"/>
              </a:rPr>
              <a:t>a</a:t>
            </a:r>
            <a:r>
              <a:rPr sz="2180" spc="89" dirty="0">
                <a:latin typeface="Palatino Linotype"/>
                <a:cs typeface="Palatino Linotype"/>
              </a:rPr>
              <a:t>b</a:t>
            </a:r>
            <a:r>
              <a:rPr sz="2180" spc="436" dirty="0">
                <a:latin typeface="Palatino Linotype"/>
                <a:cs typeface="Palatino Linotype"/>
              </a:rPr>
              <a:t>c</a:t>
            </a:r>
            <a:r>
              <a:rPr sz="2180" spc="-188" dirty="0">
                <a:latin typeface="Palatino Linotype"/>
                <a:cs typeface="Palatino Linotype"/>
              </a:rPr>
              <a:t>\</a:t>
            </a:r>
            <a:r>
              <a:rPr sz="2180" spc="-258" dirty="0">
                <a:latin typeface="Palatino Linotype"/>
                <a:cs typeface="Palatino Linotype"/>
              </a:rPr>
              <a:t> </a:t>
            </a:r>
            <a:r>
              <a:rPr sz="2180" spc="40" dirty="0" err="1">
                <a:latin typeface="Palatino Linotype"/>
                <a:cs typeface="Palatino Linotype"/>
              </a:rPr>
              <a:t>n</a:t>
            </a:r>
            <a:r>
              <a:rPr sz="2180" spc="-20" dirty="0" err="1">
                <a:latin typeface="Palatino Linotype"/>
                <a:cs typeface="Palatino Linotype"/>
              </a:rPr>
              <a:t>d</a:t>
            </a:r>
            <a:r>
              <a:rPr sz="2180" spc="268" dirty="0" err="1">
                <a:latin typeface="Palatino Linotype"/>
                <a:cs typeface="Palatino Linotype"/>
              </a:rPr>
              <a:t>e</a:t>
            </a:r>
            <a:r>
              <a:rPr sz="2180" spc="694" dirty="0" err="1">
                <a:latin typeface="Palatino Linotype"/>
                <a:cs typeface="Palatino Linotype"/>
              </a:rPr>
              <a:t>f</a:t>
            </a:r>
            <a:r>
              <a:rPr lang="en-US" sz="2180" spc="535" dirty="0">
                <a:latin typeface="Palatino Linotype"/>
                <a:cs typeface="Palatino Linotype"/>
              </a:rPr>
              <a:t>'</a:t>
            </a:r>
            <a:r>
              <a:rPr sz="2180" spc="337" dirty="0">
                <a:latin typeface="Palatino Linotype"/>
                <a:cs typeface="Palatino Linotype"/>
              </a:rPr>
              <a:t>)  </a:t>
            </a:r>
            <a:r>
              <a:rPr sz="2180" spc="208" dirty="0">
                <a:latin typeface="Palatino Linotype"/>
                <a:cs typeface="Palatino Linotype"/>
              </a:rPr>
              <a:t>a</a:t>
            </a:r>
            <a:r>
              <a:rPr sz="2180" spc="89" dirty="0">
                <a:latin typeface="Palatino Linotype"/>
                <a:cs typeface="Palatino Linotype"/>
              </a:rPr>
              <a:t>b</a:t>
            </a:r>
            <a:r>
              <a:rPr sz="2180" spc="436" dirty="0">
                <a:latin typeface="Palatino Linotype"/>
                <a:cs typeface="Palatino Linotype"/>
              </a:rPr>
              <a:t>c</a:t>
            </a:r>
            <a:r>
              <a:rPr sz="2180" spc="-188" dirty="0">
                <a:latin typeface="Palatino Linotype"/>
                <a:cs typeface="Palatino Linotype"/>
              </a:rPr>
              <a:t>\</a:t>
            </a:r>
            <a:r>
              <a:rPr sz="2180" spc="-258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n</a:t>
            </a:r>
            <a:r>
              <a:rPr sz="2180" spc="-20" dirty="0">
                <a:latin typeface="Palatino Linotype"/>
                <a:cs typeface="Palatino Linotype"/>
              </a:rPr>
              <a:t>d</a:t>
            </a:r>
            <a:r>
              <a:rPr sz="2180" spc="268" dirty="0">
                <a:latin typeface="Palatino Linotype"/>
                <a:cs typeface="Palatino Linotype"/>
              </a:rPr>
              <a:t>e</a:t>
            </a:r>
            <a:r>
              <a:rPr sz="2180" spc="404" dirty="0">
                <a:latin typeface="Palatino Linotype"/>
                <a:cs typeface="Palatino Linotype"/>
              </a:rPr>
              <a:t>f</a:t>
            </a:r>
            <a:endParaRPr sz="218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410" y="4510551"/>
            <a:ext cx="7579032" cy="757707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400" spc="-40" dirty="0">
                <a:latin typeface="Tahoma"/>
                <a:cs typeface="Tahoma"/>
              </a:rPr>
              <a:t>Prefix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string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with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an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'</a:t>
            </a:r>
            <a:r>
              <a:rPr sz="2400" spc="-40" dirty="0">
                <a:latin typeface="Tahoma"/>
                <a:cs typeface="Tahoma"/>
              </a:rPr>
              <a:t>r</a:t>
            </a:r>
            <a:r>
              <a:rPr lang="en-US" sz="2400" spc="-40" dirty="0">
                <a:latin typeface="Tahoma"/>
                <a:cs typeface="Tahoma"/>
              </a:rPr>
              <a:t>'</a:t>
            </a:r>
            <a:r>
              <a:rPr sz="2400" spc="-40" dirty="0">
                <a:latin typeface="Tahoma"/>
                <a:cs typeface="Tahoma"/>
              </a:rPr>
              <a:t>.</a:t>
            </a:r>
            <a:r>
              <a:rPr sz="2400" spc="277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You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may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or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may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not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49" dirty="0">
                <a:latin typeface="Tahoma"/>
                <a:cs typeface="Tahoma"/>
              </a:rPr>
              <a:t>need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do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 </a:t>
            </a:r>
            <a:r>
              <a:rPr sz="2400" spc="-654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for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Windows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pathnames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including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lang="en-US" sz="2400" spc="149" dirty="0">
                <a:latin typeface="Palatino Linotype"/>
                <a:cs typeface="Palatino Linotype"/>
              </a:rPr>
              <a:t>'</a:t>
            </a:r>
            <a:r>
              <a:rPr sz="2400" spc="149" dirty="0">
                <a:latin typeface="Palatino Linotype"/>
                <a:cs typeface="Palatino Linotype"/>
              </a:rPr>
              <a:t>\</a:t>
            </a:r>
            <a:r>
              <a:rPr lang="en-US" sz="2400" spc="149" dirty="0">
                <a:latin typeface="Palatino Linotype"/>
                <a:cs typeface="Palatino Linotype"/>
              </a:rPr>
              <a:t>'</a:t>
            </a:r>
            <a:endParaRPr sz="24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- Show the Current Working Directory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2" y="533400"/>
            <a:ext cx="8953498" cy="5867503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r>
              <a:rPr lang="en-US" sz="2800" b="1" spc="-40" dirty="0">
                <a:latin typeface="Tahoma"/>
                <a:cs typeface="Tahoma"/>
              </a:rPr>
              <a:t>In CS303e when we open a file we will generally assume it is in the same directory as the running Python program.</a:t>
            </a: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endParaRPr lang="en-US" sz="2800" spc="-40" dirty="0">
              <a:latin typeface="Tahoma"/>
              <a:cs typeface="Tahoma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r>
              <a:rPr lang="en-US" sz="2700" spc="-40" dirty="0">
                <a:latin typeface="Tahoma"/>
                <a:cs typeface="Tahoma"/>
              </a:rPr>
              <a:t>When doing homework, how do you know what that is so you can put your data files in the same directory?</a:t>
            </a:r>
            <a:endParaRPr lang="en-US" sz="2700" spc="-69" dirty="0">
              <a:latin typeface="Tahoma"/>
              <a:cs typeface="Tahoma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endParaRPr lang="en-US" sz="2800" spc="-69" dirty="0">
              <a:latin typeface="Tahoma"/>
              <a:cs typeface="Tahoma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r>
              <a:rPr lang="en-US" sz="2800" b="1" spc="-69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b="1" spc="-69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sz="2800" b="1" spc="-6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r>
              <a:rPr lang="en-US" sz="2800" b="1" spc="-69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800" b="1" spc="-69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os.getcwd</a:t>
            </a:r>
            <a:r>
              <a:rPr lang="en-US" sz="2800" b="1" spc="-69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endParaRPr lang="en-US" sz="2800" b="1" spc="-6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endParaRPr lang="en-US" sz="2800" b="1" spc="-6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endParaRPr lang="en-US" sz="2800" b="1" spc="-6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r>
              <a:rPr lang="en-US" sz="2800" spc="-40" dirty="0">
                <a:latin typeface="Tahoma"/>
                <a:cs typeface="Tahoma"/>
              </a:rPr>
              <a:t>Of course your output will be different.</a:t>
            </a:r>
            <a:endParaRPr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953000"/>
            <a:ext cx="8539163" cy="3645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7" y="5562600"/>
            <a:ext cx="898806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8" y="0"/>
            <a:ext cx="502312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lang="en-US" spc="10" dirty="0"/>
              <a:t>Working with</a:t>
            </a:r>
            <a:r>
              <a:rPr spc="258" dirty="0"/>
              <a:t> </a:t>
            </a:r>
            <a:r>
              <a:rPr spc="30" dirty="0"/>
              <a:t>Files</a:t>
            </a:r>
            <a:r>
              <a:rPr spc="258" dirty="0"/>
              <a:t> </a:t>
            </a:r>
            <a:r>
              <a:rPr spc="-10" dirty="0"/>
              <a:t>in</a:t>
            </a:r>
            <a:r>
              <a:rPr spc="258" dirty="0"/>
              <a:t> </a:t>
            </a:r>
            <a:r>
              <a:rPr spc="40" dirty="0"/>
              <a:t>Python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1066800"/>
            <a:ext cx="7994390" cy="34042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r>
              <a:rPr sz="2800" spc="-40" dirty="0">
                <a:latin typeface="Tahoma"/>
                <a:cs typeface="Tahoma"/>
              </a:rPr>
              <a:t>Python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09" dirty="0">
                <a:latin typeface="Tahoma"/>
                <a:cs typeface="Tahoma"/>
              </a:rPr>
              <a:t>provides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109" dirty="0">
                <a:latin typeface="Tahoma"/>
                <a:cs typeface="Tahoma"/>
              </a:rPr>
              <a:t>a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89" dirty="0">
                <a:latin typeface="Tahoma"/>
                <a:cs typeface="Tahoma"/>
              </a:rPr>
              <a:t>simple,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99" dirty="0">
                <a:latin typeface="Tahoma"/>
                <a:cs typeface="Tahoma"/>
              </a:rPr>
              <a:t>elegant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79" dirty="0">
                <a:latin typeface="Tahoma"/>
                <a:cs typeface="Tahoma"/>
              </a:rPr>
              <a:t>interface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to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79" dirty="0">
                <a:latin typeface="Tahoma"/>
                <a:cs typeface="Tahoma"/>
              </a:rPr>
              <a:t>storing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109" dirty="0">
                <a:latin typeface="Tahoma"/>
                <a:cs typeface="Tahoma"/>
              </a:rPr>
              <a:t>and </a:t>
            </a:r>
            <a:r>
              <a:rPr sz="2800" spc="-654" dirty="0">
                <a:latin typeface="Tahoma"/>
                <a:cs typeface="Tahoma"/>
              </a:rPr>
              <a:t> </a:t>
            </a:r>
            <a:r>
              <a:rPr sz="2800" spc="-79" dirty="0">
                <a:latin typeface="Tahoma"/>
                <a:cs typeface="Tahoma"/>
              </a:rPr>
              <a:t>retrieving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69" dirty="0">
                <a:latin typeface="Tahoma"/>
                <a:cs typeface="Tahoma"/>
              </a:rPr>
              <a:t>data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in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69" dirty="0">
                <a:latin typeface="Tahoma"/>
                <a:cs typeface="Tahoma"/>
              </a:rPr>
              <a:t>files.</a:t>
            </a:r>
            <a:endParaRPr lang="en-US" sz="2800" spc="-69" dirty="0">
              <a:latin typeface="Tahoma"/>
              <a:cs typeface="Tahoma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endParaRPr lang="en-US" sz="2800" spc="-69" dirty="0">
              <a:latin typeface="Tahoma"/>
              <a:cs typeface="Tahoma"/>
            </a:endParaRPr>
          </a:p>
          <a:p>
            <a:pPr marL="25168" marR="723568">
              <a:lnSpc>
                <a:spcPct val="102600"/>
              </a:lnSpc>
              <a:spcBef>
                <a:spcPts val="109"/>
              </a:spcBef>
            </a:pPr>
            <a:r>
              <a:rPr lang="en-US" sz="2800" spc="-69" dirty="0">
                <a:latin typeface="Tahoma"/>
                <a:cs typeface="Tahoma"/>
              </a:rPr>
              <a:t>Functions for dealing with files:</a:t>
            </a:r>
            <a:endParaRPr sz="2800" dirty="0">
              <a:latin typeface="Tahoma"/>
              <a:cs typeface="Tahoma"/>
            </a:endParaRPr>
          </a:p>
          <a:p>
            <a:pPr>
              <a:spcBef>
                <a:spcPts val="20"/>
              </a:spcBef>
            </a:pPr>
            <a:endParaRPr sz="2400" dirty="0">
              <a:latin typeface="Tahoma"/>
              <a:cs typeface="Tahoma"/>
            </a:endParaRPr>
          </a:p>
          <a:p>
            <a:pPr marL="1588075" marR="10067" indent="-688334">
              <a:lnSpc>
                <a:spcPct val="102600"/>
              </a:lnSpc>
            </a:pPr>
            <a:r>
              <a:rPr sz="2400" spc="-109" dirty="0">
                <a:solidFill>
                  <a:srgbClr val="E07D19"/>
                </a:solidFill>
                <a:latin typeface="Tahoma"/>
                <a:cs typeface="Tahoma"/>
              </a:rPr>
              <a:t>open</a:t>
            </a:r>
            <a:r>
              <a:rPr sz="2400" spc="404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sz="2400" spc="-178" dirty="0">
                <a:latin typeface="Tahoma"/>
                <a:cs typeface="Tahoma"/>
              </a:rPr>
              <a:t>:</a:t>
            </a:r>
            <a:r>
              <a:rPr sz="2400" spc="287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establish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connection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and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associate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 </a:t>
            </a:r>
            <a:r>
              <a:rPr sz="2400" spc="-644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local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handle</a:t>
            </a:r>
            <a:r>
              <a:rPr sz="2400" i="1" spc="226" dirty="0">
                <a:latin typeface="Calibri"/>
                <a:cs typeface="Calibri"/>
              </a:rPr>
              <a:t> </a:t>
            </a:r>
            <a:r>
              <a:rPr sz="2400" spc="-50" dirty="0">
                <a:latin typeface="Tahoma"/>
                <a:cs typeface="Tahoma"/>
              </a:rPr>
              <a:t>with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physical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file.</a:t>
            </a:r>
            <a:endParaRPr sz="2400" dirty="0">
              <a:latin typeface="Tahoma"/>
              <a:cs typeface="Tahoma"/>
            </a:endParaRPr>
          </a:p>
          <a:p>
            <a:pPr marL="899741">
              <a:spcBef>
                <a:spcPts val="662"/>
              </a:spcBef>
            </a:pPr>
            <a:r>
              <a:rPr sz="2400" spc="-99" dirty="0">
                <a:solidFill>
                  <a:srgbClr val="E07D19"/>
                </a:solidFill>
                <a:latin typeface="Tahoma"/>
                <a:cs typeface="Tahoma"/>
              </a:rPr>
              <a:t>close</a:t>
            </a:r>
            <a:r>
              <a:rPr sz="2400" spc="386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sz="2400" spc="-178" dirty="0">
                <a:latin typeface="Tahoma"/>
                <a:cs typeface="Tahoma"/>
              </a:rPr>
              <a:t>:</a:t>
            </a:r>
            <a:r>
              <a:rPr sz="2400" spc="277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terminate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connection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0"/>
            <a:ext cx="9131457" cy="511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0879" y="0"/>
            <a:ext cx="221217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20" dirty="0">
                <a:solidFill>
                  <a:srgbClr val="FFFFFF"/>
                </a:solidFill>
                <a:latin typeface="Calibri"/>
                <a:cs typeface="Calibri"/>
              </a:rPr>
              <a:t>Opening</a:t>
            </a:r>
            <a:r>
              <a:rPr sz="2774" spc="2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74" spc="2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4" spc="40" dirty="0">
                <a:solidFill>
                  <a:srgbClr val="FFFFFF"/>
                </a:solidFill>
                <a:latin typeface="Calibri"/>
                <a:cs typeface="Calibri"/>
              </a:rPr>
              <a:t>File</a:t>
            </a:r>
            <a:endParaRPr sz="2774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5" y="506489"/>
            <a:ext cx="9131457" cy="1002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4206" y="935438"/>
            <a:ext cx="8210194" cy="1155252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 algn="just">
              <a:lnSpc>
                <a:spcPct val="102600"/>
              </a:lnSpc>
              <a:spcBef>
                <a:spcPts val="109"/>
              </a:spcBef>
            </a:pPr>
            <a:r>
              <a:rPr sz="2400" spc="-89" dirty="0">
                <a:latin typeface="Tahoma"/>
                <a:cs typeface="Tahoma"/>
              </a:rPr>
              <a:t>Before </a:t>
            </a:r>
            <a:r>
              <a:rPr sz="2400" spc="-109" dirty="0">
                <a:latin typeface="Tahoma"/>
                <a:cs typeface="Tahoma"/>
              </a:rPr>
              <a:t>your program </a:t>
            </a:r>
            <a:r>
              <a:rPr sz="2400" spc="-89" dirty="0">
                <a:latin typeface="Tahoma"/>
                <a:cs typeface="Tahoma"/>
              </a:rPr>
              <a:t>can </a:t>
            </a:r>
            <a:r>
              <a:rPr sz="2400" spc="-129" dirty="0">
                <a:latin typeface="Tahoma"/>
                <a:cs typeface="Tahoma"/>
              </a:rPr>
              <a:t>access </a:t>
            </a:r>
            <a:r>
              <a:rPr sz="2400" spc="-79" dirty="0">
                <a:latin typeface="Tahoma"/>
                <a:cs typeface="Tahoma"/>
              </a:rPr>
              <a:t>the </a:t>
            </a:r>
            <a:r>
              <a:rPr sz="2400" spc="-69" dirty="0">
                <a:latin typeface="Tahoma"/>
                <a:cs typeface="Tahoma"/>
              </a:rPr>
              <a:t>data </a:t>
            </a:r>
            <a:r>
              <a:rPr sz="2400" spc="-50" dirty="0">
                <a:latin typeface="Tahoma"/>
                <a:cs typeface="Tahoma"/>
              </a:rPr>
              <a:t>in </a:t>
            </a:r>
            <a:r>
              <a:rPr sz="2400" spc="-109" dirty="0">
                <a:latin typeface="Tahoma"/>
                <a:cs typeface="Tahoma"/>
              </a:rPr>
              <a:t>a </a:t>
            </a:r>
            <a:r>
              <a:rPr sz="2400" spc="-59" dirty="0">
                <a:latin typeface="Tahoma"/>
                <a:cs typeface="Tahoma"/>
              </a:rPr>
              <a:t>file, </a:t>
            </a:r>
            <a:r>
              <a:rPr sz="2400" spc="30" dirty="0">
                <a:latin typeface="Tahoma"/>
                <a:cs typeface="Tahoma"/>
              </a:rPr>
              <a:t>it </a:t>
            </a:r>
            <a:r>
              <a:rPr sz="2400" spc="-69" dirty="0">
                <a:latin typeface="Tahoma"/>
                <a:cs typeface="Tahoma"/>
              </a:rPr>
              <a:t>is </a:t>
            </a:r>
            <a:r>
              <a:rPr sz="2400" spc="-139" dirty="0">
                <a:latin typeface="Tahoma"/>
                <a:cs typeface="Tahoma"/>
              </a:rPr>
              <a:t>necessary </a:t>
            </a:r>
            <a:r>
              <a:rPr sz="2400" spc="-30" dirty="0">
                <a:latin typeface="Tahoma"/>
                <a:cs typeface="Tahoma"/>
              </a:rPr>
              <a:t>to 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open </a:t>
            </a:r>
            <a:r>
              <a:rPr sz="2400" spc="-10" dirty="0">
                <a:latin typeface="Tahoma"/>
                <a:cs typeface="Tahoma"/>
              </a:rPr>
              <a:t>it. </a:t>
            </a:r>
            <a:r>
              <a:rPr sz="2400" spc="-20" dirty="0">
                <a:latin typeface="Tahoma"/>
                <a:cs typeface="Tahoma"/>
              </a:rPr>
              <a:t>This </a:t>
            </a:r>
            <a:r>
              <a:rPr sz="2400" spc="-99" dirty="0">
                <a:latin typeface="Tahoma"/>
                <a:cs typeface="Tahoma"/>
              </a:rPr>
              <a:t>returns </a:t>
            </a:r>
            <a:r>
              <a:rPr sz="2400" spc="-109" dirty="0">
                <a:latin typeface="Tahoma"/>
                <a:cs typeface="Tahoma"/>
              </a:rPr>
              <a:t>a </a:t>
            </a:r>
            <a:r>
              <a:rPr sz="2400" i="1" spc="-20" dirty="0">
                <a:latin typeface="Calibri"/>
                <a:cs typeface="Calibri"/>
              </a:rPr>
              <a:t>file </a:t>
            </a:r>
            <a:r>
              <a:rPr sz="2400" i="1" spc="-10" dirty="0">
                <a:latin typeface="Calibri"/>
                <a:cs typeface="Calibri"/>
              </a:rPr>
              <a:t>object</a:t>
            </a:r>
            <a:r>
              <a:rPr sz="2400" spc="-10" dirty="0">
                <a:latin typeface="Tahoma"/>
                <a:cs typeface="Tahoma"/>
              </a:rPr>
              <a:t>, </a:t>
            </a:r>
            <a:r>
              <a:rPr sz="2400" spc="-99" dirty="0">
                <a:latin typeface="Tahoma"/>
                <a:cs typeface="Tahoma"/>
              </a:rPr>
              <a:t>also </a:t>
            </a:r>
            <a:r>
              <a:rPr sz="2400" spc="-69" dirty="0">
                <a:latin typeface="Tahoma"/>
                <a:cs typeface="Tahoma"/>
              </a:rPr>
              <a:t>called </a:t>
            </a:r>
            <a:r>
              <a:rPr sz="2400" spc="-109" dirty="0">
                <a:latin typeface="Tahoma"/>
                <a:cs typeface="Tahoma"/>
              </a:rPr>
              <a:t>a </a:t>
            </a:r>
            <a:r>
              <a:rPr lang="en-US" sz="2400" spc="-40" dirty="0">
                <a:latin typeface="Tahoma"/>
                <a:cs typeface="Tahoma"/>
              </a:rPr>
              <a:t>'</a:t>
            </a:r>
            <a:r>
              <a:rPr sz="2400" spc="-40" dirty="0">
                <a:latin typeface="Tahoma"/>
                <a:cs typeface="Tahoma"/>
              </a:rPr>
              <a:t>handle,</a:t>
            </a:r>
            <a:r>
              <a:rPr lang="en-US" sz="2400" spc="-40" dirty="0">
                <a:latin typeface="Tahoma"/>
                <a:cs typeface="Tahoma"/>
              </a:rPr>
              <a:t>'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that </a:t>
            </a:r>
            <a:r>
              <a:rPr sz="2400" spc="-129" dirty="0">
                <a:latin typeface="Tahoma"/>
                <a:cs typeface="Tahoma"/>
              </a:rPr>
              <a:t>you </a:t>
            </a:r>
            <a:r>
              <a:rPr sz="2400" spc="-119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can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59" dirty="0">
                <a:latin typeface="Tahoma"/>
                <a:cs typeface="Tahoma"/>
              </a:rPr>
              <a:t>use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within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your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program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access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79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file.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313476"/>
            <a:ext cx="8534400" cy="22585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xfrm>
            <a:off x="152400" y="4953000"/>
            <a:ext cx="8991600" cy="755719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400" spc="-89" dirty="0"/>
              <a:t>It</a:t>
            </a:r>
            <a:r>
              <a:rPr sz="2400" spc="30" dirty="0"/>
              <a:t> </a:t>
            </a:r>
            <a:r>
              <a:rPr sz="2400" spc="-99" dirty="0"/>
              <a:t>also</a:t>
            </a:r>
            <a:r>
              <a:rPr sz="2400" spc="50" dirty="0"/>
              <a:t> </a:t>
            </a:r>
            <a:r>
              <a:rPr sz="2400" spc="-99" dirty="0"/>
              <a:t>informs</a:t>
            </a:r>
            <a:r>
              <a:rPr sz="2400" spc="40" dirty="0"/>
              <a:t> </a:t>
            </a:r>
            <a:r>
              <a:rPr sz="2400" spc="-79" dirty="0"/>
              <a:t>the</a:t>
            </a:r>
            <a:r>
              <a:rPr sz="2400" spc="40" dirty="0"/>
              <a:t> </a:t>
            </a:r>
            <a:r>
              <a:rPr sz="2400" spc="-109" dirty="0"/>
              <a:t>system</a:t>
            </a:r>
            <a:r>
              <a:rPr sz="2400" spc="40" dirty="0"/>
              <a:t> </a:t>
            </a:r>
            <a:r>
              <a:rPr sz="2400" spc="-149" dirty="0"/>
              <a:t>how</a:t>
            </a:r>
            <a:r>
              <a:rPr sz="2400" spc="50" dirty="0"/>
              <a:t> </a:t>
            </a:r>
            <a:r>
              <a:rPr sz="2400" spc="-129" dirty="0"/>
              <a:t>you</a:t>
            </a:r>
            <a:r>
              <a:rPr sz="2400" spc="30" dirty="0"/>
              <a:t> </a:t>
            </a:r>
            <a:r>
              <a:rPr sz="2400" spc="-79" dirty="0"/>
              <a:t>intend</a:t>
            </a:r>
            <a:r>
              <a:rPr sz="2400" spc="40" dirty="0"/>
              <a:t> </a:t>
            </a:r>
            <a:r>
              <a:rPr sz="2400" spc="-89" dirty="0"/>
              <a:t>for</a:t>
            </a:r>
            <a:r>
              <a:rPr sz="2400" spc="40" dirty="0"/>
              <a:t> </a:t>
            </a:r>
            <a:r>
              <a:rPr sz="2400" spc="-109" dirty="0"/>
              <a:t>your</a:t>
            </a:r>
            <a:r>
              <a:rPr sz="2400" spc="30" dirty="0"/>
              <a:t> </a:t>
            </a:r>
            <a:r>
              <a:rPr sz="2400" spc="-109" dirty="0"/>
              <a:t>program</a:t>
            </a:r>
            <a:r>
              <a:rPr sz="2400" spc="50" dirty="0"/>
              <a:t> </a:t>
            </a:r>
            <a:r>
              <a:rPr sz="2400" spc="-30" dirty="0"/>
              <a:t>to </a:t>
            </a:r>
            <a:endParaRPr lang="en-US" sz="2400" spc="-30" dirty="0"/>
          </a:p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400" spc="-654" dirty="0"/>
              <a:t> </a:t>
            </a:r>
            <a:r>
              <a:rPr sz="2400" spc="-59" dirty="0"/>
              <a:t>interact</a:t>
            </a:r>
            <a:r>
              <a:rPr sz="2400" spc="20" dirty="0"/>
              <a:t> </a:t>
            </a:r>
            <a:r>
              <a:rPr sz="2400" spc="-50" dirty="0"/>
              <a:t>with</a:t>
            </a:r>
            <a:r>
              <a:rPr sz="2400" spc="40" dirty="0"/>
              <a:t> </a:t>
            </a:r>
            <a:r>
              <a:rPr sz="2400" spc="-79" dirty="0"/>
              <a:t>the</a:t>
            </a:r>
            <a:r>
              <a:rPr sz="2400" spc="30" dirty="0"/>
              <a:t> </a:t>
            </a:r>
            <a:r>
              <a:rPr sz="2400" spc="-59" dirty="0"/>
              <a:t>file,</a:t>
            </a:r>
            <a:r>
              <a:rPr sz="2400" spc="30" dirty="0"/>
              <a:t> </a:t>
            </a:r>
            <a:r>
              <a:rPr sz="2400" spc="-79" dirty="0"/>
              <a:t>the</a:t>
            </a:r>
            <a:r>
              <a:rPr sz="2400" spc="30" dirty="0"/>
              <a:t> </a:t>
            </a:r>
            <a:r>
              <a:rPr lang="en-US" sz="2400" spc="-79" dirty="0"/>
              <a:t>'</a:t>
            </a:r>
            <a:r>
              <a:rPr sz="2400" spc="-79" dirty="0"/>
              <a:t>mode.</a:t>
            </a:r>
            <a:r>
              <a:rPr lang="en-US" sz="2400" spc="-79" dirty="0"/>
              <a:t>'</a:t>
            </a:r>
            <a:endParaRPr sz="2400" spc="-79" dirty="0"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1586</Words>
  <Application>Microsoft Office PowerPoint</Application>
  <PresentationFormat>Letter Paper (8.5x11 in)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Palatino Linotype</vt:lpstr>
      <vt:lpstr>Tahoma</vt:lpstr>
      <vt:lpstr>Times New Roman</vt:lpstr>
      <vt:lpstr>Trebuchet MS</vt:lpstr>
      <vt:lpstr>Office Theme</vt:lpstr>
      <vt:lpstr>CS303E: Elements of Computers  and Programming Files</vt:lpstr>
      <vt:lpstr>Value of Files</vt:lpstr>
      <vt:lpstr>Relative Pathnames</vt:lpstr>
      <vt:lpstr>Relative Pathnames</vt:lpstr>
      <vt:lpstr>File Paths</vt:lpstr>
      <vt:lpstr>Raw Strings</vt:lpstr>
      <vt:lpstr>Python - Show the Current Working Directory</vt:lpstr>
      <vt:lpstr>Working with Files in Python</vt:lpstr>
      <vt:lpstr>PowerPoint Presentation</vt:lpstr>
      <vt:lpstr>Example of Opening a File</vt:lpstr>
      <vt:lpstr>Opening a File: Modes</vt:lpstr>
      <vt:lpstr>Closing the File</vt:lpstr>
      <vt:lpstr>Using the with statement</vt:lpstr>
      <vt:lpstr>Reading/Writing a File</vt:lpstr>
      <vt:lpstr>Testing File Existence</vt:lpstr>
      <vt:lpstr>Example: Read Lines from File</vt:lpstr>
      <vt:lpstr>Example: Read Lines from File</vt:lpstr>
      <vt:lpstr>Example: Write File</vt:lpstr>
      <vt:lpstr>Part of Resulting File - Coin Flip Results</vt:lpstr>
      <vt:lpstr>Aside: Redirecting Output</vt:lpstr>
      <vt:lpstr>Aside: Redirecting Output</vt:lpstr>
      <vt:lpstr>Example: Reading and Writing File</vt:lpstr>
      <vt:lpstr>Example: Reading and Writing File</vt:lpstr>
      <vt:lpstr>PowerPoint Presentation</vt:lpstr>
      <vt:lpstr>Append Mode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CS303E: Elements of Computers  and Programming - Files</dc:title>
  <dc:creator>Dr. Bill Young Department of Computer Science  University of Texas at Austin</dc:creator>
  <cp:lastModifiedBy>Scott, Michael D</cp:lastModifiedBy>
  <cp:revision>53</cp:revision>
  <dcterms:created xsi:type="dcterms:W3CDTF">2021-06-08T17:35:03Z</dcterms:created>
  <dcterms:modified xsi:type="dcterms:W3CDTF">2022-06-23T18:32:49Z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2021-06-08T00:00:00Z</vt:filetime>
  </property>
</Properties>
</file>