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82" r:id="rId16"/>
    <p:sldId id="283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84" r:id="rId26"/>
    <p:sldId id="277" r:id="rId27"/>
    <p:sldId id="278" r:id="rId28"/>
    <p:sldId id="279" r:id="rId29"/>
    <p:sldId id="285" r:id="rId30"/>
  </p:sldIdLst>
  <p:sldSz cx="9144000" cy="6858000" type="letter"/>
  <p:notesSz cx="4610100" cy="3460750"/>
  <p:defaultTextStyle>
    <a:defPPr>
      <a:defRPr lang="en-US"/>
    </a:defPPr>
    <a:lvl1pPr marL="0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1pPr>
    <a:lvl2pPr marL="906445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2pPr>
    <a:lvl3pPr marL="1812889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3pPr>
    <a:lvl4pPr marL="2719334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4pPr>
    <a:lvl5pPr marL="3625779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5pPr>
    <a:lvl6pPr marL="4532224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6pPr>
    <a:lvl7pPr marL="5438668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7pPr>
    <a:lvl8pPr marL="6345113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8pPr>
    <a:lvl9pPr marL="7251558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7" userDrawn="1">
          <p15:clr>
            <a:srgbClr val="A4A3A4"/>
          </p15:clr>
        </p15:guide>
        <p15:guide id="2" pos="4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5707"/>
        <p:guide pos="4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3929" y="1272966"/>
            <a:ext cx="4876143" cy="42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grpSp>
        <p:nvGrpSpPr>
          <p:cNvPr id="7" name="object 15"/>
          <p:cNvGrpSpPr/>
          <p:nvPr userDrawn="1"/>
        </p:nvGrpSpPr>
        <p:grpSpPr>
          <a:xfrm>
            <a:off x="4195" y="6606230"/>
            <a:ext cx="9131836" cy="242861"/>
            <a:chOff x="0" y="3333699"/>
            <a:chExt cx="4608195" cy="122555"/>
          </a:xfrm>
        </p:grpSpPr>
        <p:sp>
          <p:nvSpPr>
            <p:cNvPr id="8" name="object 16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17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1"/>
                  </a:lnTo>
                  <a:lnTo>
                    <a:pt x="2303995" y="122301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0" name="object 18"/>
          <p:cNvSpPr txBox="1"/>
          <p:nvPr userDrawn="1"/>
        </p:nvSpPr>
        <p:spPr>
          <a:xfrm>
            <a:off x="2913671" y="6574590"/>
            <a:ext cx="1542735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59" dirty="0">
                <a:solidFill>
                  <a:srgbClr val="FFFFFF"/>
                </a:solidFill>
                <a:latin typeface="Arial"/>
                <a:cs typeface="Arial"/>
              </a:rPr>
              <a:t>CS303E</a:t>
            </a:r>
            <a:r>
              <a:rPr sz="1189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9" spc="-30" dirty="0" err="1">
                <a:solidFill>
                  <a:srgbClr val="FFFFFF"/>
                </a:solidFill>
                <a:latin typeface="Arial"/>
                <a:cs typeface="Arial"/>
              </a:rPr>
              <a:t>Slideset</a:t>
            </a:r>
            <a:r>
              <a:rPr sz="1189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89" spc="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189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89" spc="1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58ABC7DF-070D-4449-B970-C932A441AD55}" type="slidenum">
              <a:rPr lang="en-US" sz="1189" spc="-40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89" dirty="0">
              <a:latin typeface="Arial"/>
              <a:cs typeface="Arial"/>
            </a:endParaRPr>
          </a:p>
        </p:txBody>
      </p:sp>
      <p:sp>
        <p:nvSpPr>
          <p:cNvPr id="11" name="object 19"/>
          <p:cNvSpPr txBox="1"/>
          <p:nvPr userDrawn="1"/>
        </p:nvSpPr>
        <p:spPr>
          <a:xfrm>
            <a:off x="4758764" y="6574590"/>
            <a:ext cx="356113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10" dirty="0">
                <a:solidFill>
                  <a:srgbClr val="FFFFFF"/>
                </a:solidFill>
                <a:latin typeface="Arial"/>
                <a:cs typeface="Arial"/>
              </a:rPr>
              <a:t>Lists</a:t>
            </a:r>
            <a:endParaRPr sz="1189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136" y="1170436"/>
            <a:ext cx="7693049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3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39843" cy="5114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373" y="148024"/>
            <a:ext cx="85300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136" y="1170436"/>
            <a:ext cx="769304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hlink"/>
                </a:solidFill>
                <a:latin typeface="Palatino Linotype"/>
                <a:cs typeface="Palatino Linotype"/>
              </a:defRPr>
            </a:lvl1pPr>
          </a:lstStyle>
          <a:p>
            <a:endParaRPr dirty="0"/>
          </a:p>
        </p:txBody>
      </p:sp>
      <p:grpSp>
        <p:nvGrpSpPr>
          <p:cNvPr id="8" name="object 15"/>
          <p:cNvGrpSpPr/>
          <p:nvPr userDrawn="1"/>
        </p:nvGrpSpPr>
        <p:grpSpPr>
          <a:xfrm>
            <a:off x="4195" y="6606230"/>
            <a:ext cx="9131836" cy="242861"/>
            <a:chOff x="0" y="3333699"/>
            <a:chExt cx="4608195" cy="122555"/>
          </a:xfrm>
        </p:grpSpPr>
        <p:sp>
          <p:nvSpPr>
            <p:cNvPr id="9" name="object 16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7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1"/>
                  </a:lnTo>
                  <a:lnTo>
                    <a:pt x="2303995" y="122301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1" name="object 18"/>
          <p:cNvSpPr txBox="1"/>
          <p:nvPr userDrawn="1"/>
        </p:nvSpPr>
        <p:spPr>
          <a:xfrm>
            <a:off x="2913671" y="6574590"/>
            <a:ext cx="1542735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59" dirty="0">
                <a:solidFill>
                  <a:srgbClr val="FFFFFF"/>
                </a:solidFill>
                <a:latin typeface="Arial"/>
                <a:cs typeface="Arial"/>
              </a:rPr>
              <a:t>CS303E</a:t>
            </a:r>
            <a:r>
              <a:rPr sz="1189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9" spc="-30" dirty="0" err="1">
                <a:solidFill>
                  <a:srgbClr val="FFFFFF"/>
                </a:solidFill>
                <a:latin typeface="Arial"/>
                <a:cs typeface="Arial"/>
              </a:rPr>
              <a:t>Slideset</a:t>
            </a:r>
            <a:r>
              <a:rPr sz="1189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89" spc="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189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89" spc="1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58ABC7DF-070D-4449-B970-C932A441AD55}" type="slidenum">
              <a:rPr lang="en-US" sz="1189" spc="-40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189" dirty="0">
              <a:latin typeface="Arial"/>
              <a:cs typeface="Arial"/>
            </a:endParaRPr>
          </a:p>
        </p:txBody>
      </p:sp>
      <p:sp>
        <p:nvSpPr>
          <p:cNvPr id="12" name="object 19"/>
          <p:cNvSpPr txBox="1"/>
          <p:nvPr userDrawn="1"/>
        </p:nvSpPr>
        <p:spPr>
          <a:xfrm>
            <a:off x="4758764" y="6574590"/>
            <a:ext cx="356113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10" dirty="0">
                <a:solidFill>
                  <a:srgbClr val="FFFFFF"/>
                </a:solidFill>
                <a:latin typeface="Arial"/>
                <a:cs typeface="Arial"/>
              </a:rPr>
              <a:t>Lists</a:t>
            </a:r>
            <a:endParaRPr sz="1189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sz="2800">
          <a:latin typeface="+mj-lt"/>
          <a:ea typeface="+mj-ea"/>
          <a:cs typeface="+mj-cs"/>
        </a:defRPr>
      </a:lvl1pPr>
    </p:titleStyle>
    <p:bodyStyle>
      <a:lvl1pPr marL="0">
        <a:defRPr sz="2400"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ngbat.com/pyth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0"/>
            <a:ext cx="9131457" cy="952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16907" y="1069696"/>
            <a:ext cx="7906202" cy="163585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E07D19"/>
          </a:solidFill>
        </p:spPr>
        <p:txBody>
          <a:bodyPr wrap="square" lIns="0" tIns="0" rIns="0" bIns="0" rtlCol="0"/>
          <a:lstStyle/>
          <a:p>
            <a:endParaRPr sz="7073"/>
          </a:p>
        </p:txBody>
      </p:sp>
      <p:grpSp>
        <p:nvGrpSpPr>
          <p:cNvPr id="4" name="object 4"/>
          <p:cNvGrpSpPr/>
          <p:nvPr/>
        </p:nvGrpSpPr>
        <p:grpSpPr>
          <a:xfrm>
            <a:off x="616907" y="1157714"/>
            <a:ext cx="8006870" cy="1771755"/>
            <a:chOff x="309193" y="584217"/>
            <a:chExt cx="4040504" cy="8940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4" y="1376540"/>
              <a:ext cx="101600" cy="101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" y="1363840"/>
              <a:ext cx="3938802" cy="114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8846" y="590359"/>
              <a:ext cx="50751" cy="7861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193" y="584217"/>
              <a:ext cx="3989704" cy="843280"/>
            </a:xfrm>
            <a:custGeom>
              <a:avLst/>
              <a:gdLst/>
              <a:ahLst/>
              <a:cxnLst/>
              <a:rect l="l" t="t" r="r" b="b"/>
              <a:pathLst>
                <a:path w="3989704" h="843280">
                  <a:moveTo>
                    <a:pt x="3989652" y="0"/>
                  </a:moveTo>
                  <a:lnTo>
                    <a:pt x="0" y="0"/>
                  </a:lnTo>
                  <a:lnTo>
                    <a:pt x="0" y="792322"/>
                  </a:lnTo>
                  <a:lnTo>
                    <a:pt x="4008" y="812047"/>
                  </a:lnTo>
                  <a:lnTo>
                    <a:pt x="14922" y="828200"/>
                  </a:lnTo>
                  <a:lnTo>
                    <a:pt x="31075" y="839114"/>
                  </a:lnTo>
                  <a:lnTo>
                    <a:pt x="50800" y="843123"/>
                  </a:lnTo>
                  <a:lnTo>
                    <a:pt x="3938852" y="843123"/>
                  </a:lnTo>
                  <a:lnTo>
                    <a:pt x="3958576" y="839114"/>
                  </a:lnTo>
                  <a:lnTo>
                    <a:pt x="3974729" y="828200"/>
                  </a:lnTo>
                  <a:lnTo>
                    <a:pt x="3985644" y="812047"/>
                  </a:lnTo>
                  <a:lnTo>
                    <a:pt x="3989652" y="79232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98846" y="628454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h="767715">
                  <a:moveTo>
                    <a:pt x="0" y="7671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8846" y="61575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8846" y="60305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8846" y="59035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xfrm>
            <a:off x="-228600" y="1465967"/>
            <a:ext cx="9662815" cy="874294"/>
          </a:xfrm>
          <a:prstGeom prst="rect">
            <a:avLst/>
          </a:prstGeom>
        </p:spPr>
        <p:txBody>
          <a:bodyPr vert="horz" wrap="square" lIns="0" tIns="5033" rIns="0" bIns="0" rtlCol="0">
            <a:spAutoFit/>
          </a:bodyPr>
          <a:lstStyle/>
          <a:p>
            <a:pPr marL="17617" marR="10067" algn="ctr">
              <a:lnSpc>
                <a:spcPct val="106700"/>
              </a:lnSpc>
              <a:spcBef>
                <a:spcPts val="40"/>
              </a:spcBef>
            </a:pPr>
            <a:r>
              <a:rPr spc="-59" dirty="0"/>
              <a:t>CS303E:</a:t>
            </a:r>
            <a:r>
              <a:rPr spc="20" dirty="0"/>
              <a:t> </a:t>
            </a:r>
            <a:r>
              <a:rPr spc="-89" dirty="0"/>
              <a:t>Elements</a:t>
            </a:r>
            <a:r>
              <a:rPr spc="40" dirty="0"/>
              <a:t> </a:t>
            </a:r>
            <a:r>
              <a:rPr spc="-79" dirty="0"/>
              <a:t>of</a:t>
            </a:r>
            <a:r>
              <a:rPr spc="20" dirty="0"/>
              <a:t> </a:t>
            </a:r>
            <a:r>
              <a:rPr spc="-99" dirty="0"/>
              <a:t>Computers </a:t>
            </a:r>
            <a:r>
              <a:rPr spc="-832" dirty="0"/>
              <a:t> </a:t>
            </a:r>
            <a:r>
              <a:rPr spc="-129" dirty="0"/>
              <a:t>and</a:t>
            </a:r>
            <a:r>
              <a:rPr spc="40" dirty="0"/>
              <a:t> </a:t>
            </a:r>
            <a:r>
              <a:rPr spc="-79" dirty="0"/>
              <a:t>Programming</a:t>
            </a:r>
          </a:p>
          <a:p>
            <a:pPr algn="ctr">
              <a:spcBef>
                <a:spcPts val="644"/>
              </a:spcBef>
            </a:pPr>
            <a:r>
              <a:rPr sz="2180" spc="-89" dirty="0">
                <a:latin typeface="Arial"/>
                <a:cs typeface="Arial"/>
              </a:rPr>
              <a:t>Lists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2362200" y="3048000"/>
            <a:ext cx="4601529" cy="319100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65518" marR="251676" indent="1091015">
              <a:lnSpc>
                <a:spcPct val="102699"/>
              </a:lnSpc>
              <a:spcBef>
                <a:spcPts val="109"/>
              </a:spcBef>
            </a:pPr>
            <a:r>
              <a:rPr lang="en-US" sz="2180" spc="-10" dirty="0">
                <a:latin typeface="Tahoma"/>
                <a:cs typeface="Tahoma"/>
              </a:rPr>
              <a:t>Mike Scott</a:t>
            </a:r>
            <a:br>
              <a:rPr lang="en-US" sz="2180" spc="-10" dirty="0">
                <a:latin typeface="Tahoma"/>
                <a:cs typeface="Tahoma"/>
              </a:rPr>
            </a:br>
            <a:r>
              <a:rPr sz="2180" spc="-79" dirty="0">
                <a:latin typeface="Tahoma"/>
                <a:cs typeface="Tahoma"/>
              </a:rPr>
              <a:t>Department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Computer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Science</a:t>
            </a:r>
            <a:endParaRPr sz="218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r>
              <a:rPr sz="2180" spc="-69" dirty="0">
                <a:latin typeface="Tahoma"/>
                <a:cs typeface="Tahoma"/>
              </a:rPr>
              <a:t>University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Texas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at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Austin</a:t>
            </a:r>
            <a:endParaRPr lang="en-US" sz="2180" spc="-5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endParaRPr lang="en-US" sz="2180" spc="-5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r>
              <a:rPr lang="en-US" sz="2180" spc="-50" dirty="0">
                <a:latin typeface="Tahoma"/>
                <a:cs typeface="Tahoma"/>
              </a:rPr>
              <a:t>Adapted from </a:t>
            </a:r>
            <a:br>
              <a:rPr lang="en-US" sz="2180" spc="-50" dirty="0">
                <a:latin typeface="Tahoma"/>
                <a:cs typeface="Tahoma"/>
              </a:rPr>
            </a:br>
            <a:r>
              <a:rPr lang="en-US" sz="2180" spc="-50" dirty="0">
                <a:latin typeface="Tahoma"/>
                <a:cs typeface="Tahoma"/>
              </a:rPr>
              <a:t>Professor Bill Young's Slides</a:t>
            </a:r>
            <a:endParaRPr sz="218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171" dirty="0">
              <a:latin typeface="Tahoma"/>
              <a:cs typeface="Tahoma"/>
            </a:endParaRPr>
          </a:p>
          <a:p>
            <a:pPr marL="25168" algn="ctr">
              <a:spcBef>
                <a:spcPts val="2190"/>
              </a:spcBef>
            </a:pPr>
            <a:r>
              <a:rPr sz="2180" spc="-40" dirty="0">
                <a:latin typeface="Tahoma"/>
                <a:cs typeface="Tahoma"/>
              </a:rPr>
              <a:t>Last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updated:</a:t>
            </a:r>
            <a:r>
              <a:rPr sz="2180" spc="258" dirty="0">
                <a:latin typeface="Tahoma"/>
                <a:cs typeface="Tahoma"/>
              </a:rPr>
              <a:t> </a:t>
            </a:r>
            <a:r>
              <a:rPr lang="en-US" sz="2180" spc="-20">
                <a:latin typeface="Tahoma"/>
                <a:cs typeface="Tahoma"/>
              </a:rPr>
              <a:t>June 28, 2023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40092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79" dirty="0"/>
              <a:t>Using</a:t>
            </a:r>
            <a:r>
              <a:rPr spc="-89" dirty="0"/>
              <a:t> </a:t>
            </a:r>
            <a:r>
              <a:rPr spc="-59" dirty="0"/>
              <a:t>Functions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4052" y="1067888"/>
            <a:ext cx="8991600" cy="45375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800" spc="-178" dirty="0">
                <a:latin typeface="Arial"/>
                <a:cs typeface="Arial"/>
              </a:rPr>
              <a:t>We</a:t>
            </a:r>
            <a:r>
              <a:rPr sz="2800" spc="99" dirty="0">
                <a:latin typeface="Arial"/>
                <a:cs typeface="Arial"/>
              </a:rPr>
              <a:t> </a:t>
            </a:r>
            <a:r>
              <a:rPr sz="2800" spc="-89" dirty="0">
                <a:latin typeface="Arial"/>
                <a:cs typeface="Arial"/>
              </a:rPr>
              <a:t>could</a:t>
            </a:r>
            <a:r>
              <a:rPr sz="2800" spc="9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rewrite</a:t>
            </a:r>
            <a:r>
              <a:rPr sz="2800" spc="99" dirty="0">
                <a:latin typeface="Arial"/>
                <a:cs typeface="Arial"/>
              </a:rPr>
              <a:t> </a:t>
            </a:r>
            <a:r>
              <a:rPr lang="en-US" sz="2800" spc="-149" dirty="0">
                <a:latin typeface="Arial"/>
                <a:cs typeface="Arial"/>
              </a:rPr>
              <a:t>the </a:t>
            </a:r>
            <a:r>
              <a:rPr lang="en-US" sz="2800" spc="-149" dirty="0" err="1">
                <a:latin typeface="Arial"/>
                <a:cs typeface="Arial"/>
              </a:rPr>
              <a:t>grades_examples</a:t>
            </a:r>
            <a:r>
              <a:rPr lang="en-US" sz="2800" spc="-149" dirty="0">
                <a:latin typeface="Arial"/>
                <a:cs typeface="Arial"/>
              </a:rPr>
              <a:t> function </a:t>
            </a:r>
            <a:r>
              <a:rPr sz="2800" spc="99" dirty="0">
                <a:latin typeface="Arial"/>
                <a:cs typeface="Arial"/>
              </a:rPr>
              <a:t> </a:t>
            </a:r>
            <a:r>
              <a:rPr sz="2800" spc="-226" dirty="0">
                <a:latin typeface="Arial"/>
                <a:cs typeface="Arial"/>
              </a:rPr>
              <a:t>as</a:t>
            </a:r>
            <a:r>
              <a:rPr sz="2800" spc="99" dirty="0">
                <a:latin typeface="Arial"/>
                <a:cs typeface="Arial"/>
              </a:rPr>
              <a:t> </a:t>
            </a:r>
            <a:r>
              <a:rPr sz="2800" spc="-79" dirty="0">
                <a:latin typeface="Arial"/>
                <a:cs typeface="Arial"/>
              </a:rPr>
              <a:t>follows: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09800"/>
            <a:ext cx="8876784" cy="31988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550401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09" dirty="0"/>
              <a:t>Traversing</a:t>
            </a:r>
            <a:r>
              <a:rPr spc="50" dirty="0"/>
              <a:t> </a:t>
            </a:r>
            <a:r>
              <a:rPr spc="-89" dirty="0"/>
              <a:t>Elements</a:t>
            </a:r>
            <a:r>
              <a:rPr spc="59" dirty="0"/>
              <a:t> </a:t>
            </a:r>
            <a:r>
              <a:rPr spc="-59" dirty="0"/>
              <a:t>with</a:t>
            </a:r>
            <a:r>
              <a:rPr spc="50" dirty="0"/>
              <a:t> </a:t>
            </a:r>
            <a:r>
              <a:rPr spc="-129" dirty="0"/>
              <a:t>a</a:t>
            </a:r>
            <a:r>
              <a:rPr spc="59" dirty="0"/>
              <a:t> </a:t>
            </a:r>
            <a:r>
              <a:rPr spc="-69" dirty="0"/>
              <a:t>For</a:t>
            </a:r>
            <a:r>
              <a:rPr spc="50" dirty="0"/>
              <a:t> </a:t>
            </a:r>
            <a:r>
              <a:rPr spc="-50" dirty="0"/>
              <a:t>Loop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666519"/>
            <a:ext cx="2068725" cy="154021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lnSpc>
                <a:spcPts val="2566"/>
              </a:lnSpc>
              <a:spcBef>
                <a:spcPts val="178"/>
              </a:spcBef>
            </a:pPr>
            <a:r>
              <a:rPr sz="2180" spc="-149" dirty="0">
                <a:latin typeface="Arial"/>
                <a:cs typeface="Arial"/>
              </a:rPr>
              <a:t>General</a:t>
            </a:r>
            <a:r>
              <a:rPr sz="2180" spc="10" dirty="0">
                <a:latin typeface="Arial"/>
                <a:cs typeface="Arial"/>
              </a:rPr>
              <a:t> </a:t>
            </a:r>
            <a:r>
              <a:rPr sz="2180" spc="-99" dirty="0">
                <a:latin typeface="Arial"/>
                <a:cs typeface="Arial"/>
              </a:rPr>
              <a:t>Form:</a:t>
            </a:r>
            <a:endParaRPr sz="2180">
              <a:latin typeface="Arial"/>
              <a:cs typeface="Arial"/>
            </a:endParaRPr>
          </a:p>
          <a:p>
            <a:pPr marL="25168">
              <a:lnSpc>
                <a:spcPts val="2566"/>
              </a:lnSpc>
            </a:pPr>
            <a:r>
              <a:rPr sz="2180" spc="208" dirty="0">
                <a:latin typeface="Palatino Linotype"/>
                <a:cs typeface="Palatino Linotype"/>
              </a:rPr>
              <a:t>for</a:t>
            </a:r>
            <a:r>
              <a:rPr sz="2180" spc="535" dirty="0">
                <a:latin typeface="Palatino Linotype"/>
                <a:cs typeface="Palatino Linotype"/>
              </a:rPr>
              <a:t> </a:t>
            </a:r>
            <a:r>
              <a:rPr sz="2180" spc="-188" dirty="0">
                <a:latin typeface="Palatino Linotype"/>
                <a:cs typeface="Palatino Linotype"/>
              </a:rPr>
              <a:t>u</a:t>
            </a:r>
            <a:r>
              <a:rPr sz="2180" spc="545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in</a:t>
            </a:r>
            <a:r>
              <a:rPr sz="2180" spc="545" dirty="0">
                <a:latin typeface="Palatino Linotype"/>
                <a:cs typeface="Palatino Linotype"/>
              </a:rPr>
              <a:t> </a:t>
            </a:r>
            <a:r>
              <a:rPr sz="2180" spc="436" dirty="0">
                <a:latin typeface="Palatino Linotype"/>
                <a:cs typeface="Palatino Linotype"/>
              </a:rPr>
              <a:t>list:</a:t>
            </a:r>
            <a:endParaRPr sz="2180">
              <a:latin typeface="Palatino Linotype"/>
              <a:cs typeface="Palatino Linotype"/>
            </a:endParaRPr>
          </a:p>
          <a:p>
            <a:pPr marL="601505">
              <a:spcBef>
                <a:spcPts val="69"/>
              </a:spcBef>
            </a:pPr>
            <a:r>
              <a:rPr sz="2180" spc="-109" dirty="0">
                <a:latin typeface="Palatino Linotype"/>
                <a:cs typeface="Palatino Linotype"/>
              </a:rPr>
              <a:t>body</a:t>
            </a:r>
            <a:endParaRPr sz="2180">
              <a:latin typeface="Palatino Linotype"/>
              <a:cs typeface="Palatino Linotype"/>
            </a:endParaRPr>
          </a:p>
          <a:p>
            <a:pPr marL="25168">
              <a:spcBef>
                <a:spcPts val="1338"/>
              </a:spcBef>
            </a:pPr>
            <a:r>
              <a:rPr sz="2180" spc="-59" dirty="0">
                <a:latin typeface="Arial"/>
                <a:cs typeface="Arial"/>
              </a:rPr>
              <a:t>In</a:t>
            </a:r>
            <a:r>
              <a:rPr sz="2180" spc="5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file</a:t>
            </a:r>
            <a:r>
              <a:rPr sz="2180" spc="69" dirty="0">
                <a:latin typeface="Arial"/>
                <a:cs typeface="Arial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test.py</a:t>
            </a:r>
            <a:r>
              <a:rPr sz="2180" spc="178" dirty="0">
                <a:latin typeface="Arial"/>
                <a:cs typeface="Arial"/>
              </a:rPr>
              <a:t>: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7304" y="2273255"/>
            <a:ext cx="7886071" cy="334721"/>
            <a:chOff x="314439" y="1147152"/>
            <a:chExt cx="3979545" cy="168910"/>
          </a:xfrm>
        </p:grpSpPr>
        <p:sp>
          <p:nvSpPr>
            <p:cNvPr id="6" name="object 6"/>
            <p:cNvSpPr/>
            <p:nvPr/>
          </p:nvSpPr>
          <p:spPr>
            <a:xfrm>
              <a:off x="319506" y="114969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16979" y="115222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1152220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47997" y="115222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8485" y="114969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506" y="11927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88485" y="11927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36652" y="2304512"/>
            <a:ext cx="2427354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not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really</a:t>
            </a:r>
            <a:r>
              <a:rPr sz="1585" spc="793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a </a:t>
            </a:r>
            <a:r>
              <a:rPr sz="1585" spc="34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endParaRPr sz="1585">
              <a:latin typeface="Palatino Linotype"/>
              <a:cs typeface="Palatino Linotyp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337" y="2601737"/>
            <a:ext cx="7876004" cy="2467622"/>
            <a:chOff x="316979" y="1312913"/>
            <a:chExt cx="3974465" cy="1245235"/>
          </a:xfrm>
        </p:grpSpPr>
        <p:sp>
          <p:nvSpPr>
            <p:cNvPr id="15" name="object 15"/>
            <p:cNvSpPr/>
            <p:nvPr/>
          </p:nvSpPr>
          <p:spPr>
            <a:xfrm>
              <a:off x="319506" y="13129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8485" y="13129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506" y="14331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4288485" y="14331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506" y="15533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0" name="object 20"/>
            <p:cNvSpPr/>
            <p:nvPr/>
          </p:nvSpPr>
          <p:spPr>
            <a:xfrm>
              <a:off x="4288485" y="15533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319506" y="16735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4288485" y="16735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319506" y="17937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4288485" y="17937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319506" y="19139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4288485" y="19139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319506" y="20341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4288485" y="20341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506" y="21543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0" name="object 30"/>
            <p:cNvSpPr/>
            <p:nvPr/>
          </p:nvSpPr>
          <p:spPr>
            <a:xfrm>
              <a:off x="4288485" y="21543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506" y="22745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8485" y="22745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319506" y="23946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4" name="object 34"/>
            <p:cNvSpPr/>
            <p:nvPr/>
          </p:nvSpPr>
          <p:spPr>
            <a:xfrm>
              <a:off x="4288485" y="23946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5" name="object 35"/>
            <p:cNvSpPr/>
            <p:nvPr/>
          </p:nvSpPr>
          <p:spPr>
            <a:xfrm>
              <a:off x="319506" y="251490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6" name="object 36"/>
            <p:cNvSpPr/>
            <p:nvPr/>
          </p:nvSpPr>
          <p:spPr>
            <a:xfrm>
              <a:off x="316979" y="25553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359994" y="255537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8" name="object 38"/>
            <p:cNvSpPr/>
            <p:nvPr/>
          </p:nvSpPr>
          <p:spPr>
            <a:xfrm>
              <a:off x="4247997" y="255537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8485" y="251490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308640" y="4210054"/>
            <a:ext cx="2427354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not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really</a:t>
            </a:r>
            <a:r>
              <a:rPr sz="1585" spc="793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a </a:t>
            </a:r>
            <a:r>
              <a:rPr sz="1585" spc="34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3584" y="2304513"/>
            <a:ext cx="3323299" cy="263642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512160" marR="649324" indent="-513417">
              <a:lnSpc>
                <a:spcPts val="1883"/>
              </a:lnSpc>
              <a:spcBef>
                <a:spcPts val="268"/>
              </a:spcBef>
            </a:pPr>
            <a:r>
              <a:rPr sz="1585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-119" dirty="0">
                <a:latin typeface="Palatino Linotype"/>
                <a:cs typeface="Palatino Linotype"/>
              </a:rPr>
              <a:t>u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26" dirty="0">
                <a:latin typeface="Palatino Linotype"/>
                <a:cs typeface="Palatino Linotype"/>
              </a:rPr>
              <a:t>(</a:t>
            </a:r>
            <a:r>
              <a:rPr sz="1585" spc="159" dirty="0">
                <a:latin typeface="Palatino Linotype"/>
                <a:cs typeface="Palatino Linotype"/>
              </a:rPr>
              <a:t>3</a:t>
            </a:r>
            <a:r>
              <a:rPr sz="1585" spc="515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: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446" dirty="0">
                <a:latin typeface="Palatino Linotype"/>
                <a:cs typeface="Palatino Linotype"/>
              </a:rPr>
              <a:t>(</a:t>
            </a:r>
            <a:r>
              <a:rPr sz="1585" spc="69" dirty="0">
                <a:latin typeface="Palatino Linotype"/>
                <a:cs typeface="Palatino Linotype"/>
              </a:rPr>
              <a:t>u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30" dirty="0">
                <a:latin typeface="Palatino Linotype"/>
                <a:cs typeface="Palatino Linotype"/>
              </a:rPr>
              <a:t>n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=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1258">
              <a:lnSpc>
                <a:spcPts val="1813"/>
              </a:lnSpc>
            </a:pP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317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-14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>
              <a:latin typeface="Palatino Linotype"/>
              <a:cs typeface="Palatino Linotype"/>
            </a:endParaRPr>
          </a:p>
          <a:p>
            <a:pPr>
              <a:lnSpc>
                <a:spcPts val="1893"/>
              </a:lnSpc>
            </a:pPr>
            <a:r>
              <a:rPr sz="1585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-119" dirty="0">
                <a:latin typeface="Palatino Linotype"/>
                <a:cs typeface="Palatino Linotype"/>
              </a:rPr>
              <a:t>u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3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7</a:t>
            </a:r>
            <a:r>
              <a:rPr sz="1585" spc="426" dirty="0">
                <a:latin typeface="Palatino Linotype"/>
                <a:cs typeface="Palatino Linotype"/>
              </a:rPr>
              <a:t>]</a:t>
            </a:r>
            <a:r>
              <a:rPr sz="1585" spc="436" dirty="0">
                <a:latin typeface="Palatino Linotype"/>
                <a:cs typeface="Palatino Linotype"/>
              </a:rPr>
              <a:t>:</a:t>
            </a:r>
            <a:endParaRPr sz="1585">
              <a:latin typeface="Palatino Linotype"/>
              <a:cs typeface="Palatino Linotype"/>
            </a:endParaRPr>
          </a:p>
          <a:p>
            <a:pPr marL="1258" marR="649324" indent="510902">
              <a:lnSpc>
                <a:spcPts val="1883"/>
              </a:lnSpc>
              <a:spcBef>
                <a:spcPts val="69"/>
              </a:spcBef>
            </a:pP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446" dirty="0">
                <a:latin typeface="Palatino Linotype"/>
                <a:cs typeface="Palatino Linotype"/>
              </a:rPr>
              <a:t>(</a:t>
            </a:r>
            <a:r>
              <a:rPr sz="1585" spc="69" dirty="0">
                <a:latin typeface="Palatino Linotype"/>
                <a:cs typeface="Palatino Linotype"/>
              </a:rPr>
              <a:t>u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30" dirty="0">
                <a:latin typeface="Palatino Linotype"/>
                <a:cs typeface="Palatino Linotype"/>
              </a:rPr>
              <a:t>n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=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"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317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-14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>
              <a:spcBef>
                <a:spcPts val="119"/>
              </a:spcBef>
            </a:pPr>
            <a:endParaRPr sz="1288">
              <a:latin typeface="Palatino Linotype"/>
              <a:cs typeface="Palatino Linotype"/>
            </a:endParaRPr>
          </a:p>
          <a:p>
            <a:pPr marL="512160" marR="10067" indent="-513417">
              <a:lnSpc>
                <a:spcPts val="1883"/>
              </a:lnSpc>
            </a:pPr>
            <a:r>
              <a:rPr sz="1585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-119" dirty="0">
                <a:latin typeface="Palatino Linotype"/>
                <a:cs typeface="Palatino Linotype"/>
              </a:rPr>
              <a:t>u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4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149" dirty="0">
                <a:latin typeface="Palatino Linotype"/>
                <a:cs typeface="Palatino Linotype"/>
              </a:rPr>
              <a:t>1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99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-</a:t>
            </a:r>
            <a:r>
              <a:rPr sz="1585" spc="139" dirty="0">
                <a:latin typeface="Palatino Linotype"/>
                <a:cs typeface="Palatino Linotype"/>
              </a:rPr>
              <a:t>3</a:t>
            </a:r>
            <a:r>
              <a:rPr sz="1585" spc="486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: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446" dirty="0">
                <a:latin typeface="Palatino Linotype"/>
                <a:cs typeface="Palatino Linotype"/>
              </a:rPr>
              <a:t>(</a:t>
            </a:r>
            <a:r>
              <a:rPr sz="1585" spc="69" dirty="0">
                <a:latin typeface="Palatino Linotype"/>
                <a:cs typeface="Palatino Linotype"/>
              </a:rPr>
              <a:t>u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30" dirty="0">
                <a:latin typeface="Palatino Linotype"/>
                <a:cs typeface="Palatino Linotype"/>
              </a:rPr>
              <a:t>n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=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1258">
              <a:lnSpc>
                <a:spcPts val="1813"/>
              </a:lnSpc>
            </a:pP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317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-14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7345" y="5263017"/>
            <a:ext cx="7865937" cy="1017709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55367" rIns="0" bIns="0" rtlCol="0">
            <a:spAutoFit/>
          </a:bodyPr>
          <a:lstStyle/>
          <a:p>
            <a:pPr marL="90603" marR="5738211" indent="2517">
              <a:lnSpc>
                <a:spcPts val="1883"/>
              </a:lnSpc>
              <a:spcBef>
                <a:spcPts val="436"/>
              </a:spcBef>
            </a:pPr>
            <a:r>
              <a:rPr sz="1585" spc="40" dirty="0">
                <a:latin typeface="Palatino Linotype"/>
                <a:cs typeface="Palatino Linotype"/>
              </a:rPr>
              <a:t>&gt;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p</a:t>
            </a:r>
            <a:r>
              <a:rPr sz="1585" spc="89" dirty="0">
                <a:latin typeface="Palatino Linotype"/>
                <a:cs typeface="Palatino Linotype"/>
              </a:rPr>
              <a:t>y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50" dirty="0">
                <a:latin typeface="Palatino Linotype"/>
                <a:cs typeface="Palatino Linotype"/>
              </a:rPr>
              <a:t>h</a:t>
            </a:r>
            <a:r>
              <a:rPr sz="1585" spc="109" dirty="0">
                <a:latin typeface="Palatino Linotype"/>
                <a:cs typeface="Palatino Linotype"/>
              </a:rPr>
              <a:t>o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89" dirty="0">
                <a:latin typeface="Palatino Linotype"/>
                <a:cs typeface="Palatino Linotype"/>
              </a:rPr>
              <a:t> </a:t>
            </a:r>
            <a:r>
              <a:rPr sz="1585" spc="446" dirty="0">
                <a:latin typeface="Palatino Linotype"/>
                <a:cs typeface="Palatino Linotype"/>
              </a:rPr>
              <a:t>t</a:t>
            </a:r>
            <a:r>
              <a:rPr sz="1585" spc="208" dirty="0">
                <a:latin typeface="Palatino Linotype"/>
                <a:cs typeface="Palatino Linotype"/>
              </a:rPr>
              <a:t>e</a:t>
            </a:r>
            <a:r>
              <a:rPr sz="1585" spc="287" dirty="0">
                <a:latin typeface="Palatino Linotype"/>
                <a:cs typeface="Palatino Linotype"/>
              </a:rPr>
              <a:t>s</a:t>
            </a:r>
            <a:r>
              <a:rPr sz="1585" spc="535" dirty="0">
                <a:latin typeface="Palatino Linotype"/>
                <a:cs typeface="Palatino Linotype"/>
              </a:rPr>
              <a:t>t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-10" dirty="0">
                <a:latin typeface="Palatino Linotype"/>
                <a:cs typeface="Palatino Linotype"/>
              </a:rPr>
              <a:t>p</a:t>
            </a:r>
            <a:r>
              <a:rPr sz="1585" spc="-30" dirty="0">
                <a:latin typeface="Palatino Linotype"/>
                <a:cs typeface="Palatino Linotype"/>
              </a:rPr>
              <a:t>y  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spc="32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32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endParaRPr sz="1585">
              <a:latin typeface="Palatino Linotype"/>
              <a:cs typeface="Palatino Linotype"/>
            </a:endParaRPr>
          </a:p>
          <a:p>
            <a:pPr marL="90603">
              <a:lnSpc>
                <a:spcPts val="1793"/>
              </a:lnSpc>
            </a:pPr>
            <a:r>
              <a:rPr sz="1585" spc="40" dirty="0">
                <a:latin typeface="Palatino Linotype"/>
                <a:cs typeface="Palatino Linotype"/>
              </a:rPr>
              <a:t>2 </a:t>
            </a:r>
            <a:r>
              <a:rPr sz="1585" spc="27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 </a:t>
            </a:r>
            <a:r>
              <a:rPr sz="1585" spc="28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 </a:t>
            </a:r>
            <a:r>
              <a:rPr sz="1585" spc="28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7</a:t>
            </a:r>
            <a:endParaRPr sz="1585">
              <a:latin typeface="Palatino Linotype"/>
              <a:cs typeface="Palatino Linotype"/>
            </a:endParaRPr>
          </a:p>
          <a:p>
            <a:pPr marL="94378">
              <a:lnSpc>
                <a:spcPts val="1893"/>
              </a:lnSpc>
            </a:pPr>
            <a:r>
              <a:rPr sz="1585" spc="99" dirty="0">
                <a:latin typeface="Palatino Linotype"/>
                <a:cs typeface="Palatino Linotype"/>
              </a:rPr>
              <a:t>15 </a:t>
            </a:r>
            <a:r>
              <a:rPr sz="1585" spc="287" dirty="0">
                <a:latin typeface="Palatino Linotype"/>
                <a:cs typeface="Palatino Linotype"/>
              </a:rPr>
              <a:t> </a:t>
            </a:r>
            <a:r>
              <a:rPr sz="1585" spc="99" dirty="0">
                <a:latin typeface="Palatino Linotype"/>
                <a:cs typeface="Palatino Linotype"/>
              </a:rPr>
              <a:t>12 </a:t>
            </a:r>
            <a:r>
              <a:rPr sz="1585" spc="268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9 </a:t>
            </a:r>
            <a:r>
              <a:rPr sz="1585" spc="30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6 </a:t>
            </a:r>
            <a:r>
              <a:rPr sz="1585" spc="29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endParaRPr sz="1585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242483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89" dirty="0"/>
              <a:t>Comparing</a:t>
            </a:r>
            <a:r>
              <a:rPr spc="-79" dirty="0"/>
              <a:t> </a:t>
            </a:r>
            <a:r>
              <a:rPr spc="-40" dirty="0"/>
              <a:t>Lists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2337" y="2220029"/>
            <a:ext cx="7876004" cy="3743587"/>
            <a:chOff x="316979" y="1120292"/>
            <a:chExt cx="3974465" cy="1889125"/>
          </a:xfrm>
        </p:grpSpPr>
        <p:sp>
          <p:nvSpPr>
            <p:cNvPr id="5" name="object 5"/>
            <p:cNvSpPr/>
            <p:nvPr/>
          </p:nvSpPr>
          <p:spPr>
            <a:xfrm>
              <a:off x="319506" y="112029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79" y="112281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59994" y="112281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47997" y="112281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88485" y="112029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506" y="116332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8485" y="116332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506" y="12835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8485" y="12835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506" y="140371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8485" y="140371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506" y="15239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8485" y="15239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506" y="16441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8485" y="16441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506" y="17643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8485" y="17643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06" y="18845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8485" y="18845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506" y="20047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8485" y="20047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506" y="21249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8485" y="21249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506" y="22451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8485" y="22451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506" y="23653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485" y="23653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506" y="24855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8485" y="24855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9506" y="26057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8485" y="26057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6" name="object 36"/>
            <p:cNvSpPr/>
            <p:nvPr/>
          </p:nvSpPr>
          <p:spPr>
            <a:xfrm>
              <a:off x="319506" y="27259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8485" y="27259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8" name="object 38"/>
            <p:cNvSpPr/>
            <p:nvPr/>
          </p:nvSpPr>
          <p:spPr>
            <a:xfrm>
              <a:off x="319506" y="28461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8485" y="28461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0" name="object 40"/>
            <p:cNvSpPr/>
            <p:nvPr/>
          </p:nvSpPr>
          <p:spPr>
            <a:xfrm>
              <a:off x="319506" y="296630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1" name="object 41"/>
            <p:cNvSpPr/>
            <p:nvPr/>
          </p:nvSpPr>
          <p:spPr>
            <a:xfrm>
              <a:off x="316979" y="300678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2" name="object 42"/>
            <p:cNvSpPr/>
            <p:nvPr/>
          </p:nvSpPr>
          <p:spPr>
            <a:xfrm>
              <a:off x="359994" y="3006788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7997" y="300678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4" name="object 44"/>
            <p:cNvSpPr/>
            <p:nvPr/>
          </p:nvSpPr>
          <p:spPr>
            <a:xfrm>
              <a:off x="4288485" y="296630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92410" y="721837"/>
            <a:ext cx="7706127" cy="5230533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159" dirty="0">
                <a:latin typeface="Arial"/>
                <a:cs typeface="Arial"/>
              </a:rPr>
              <a:t>Compare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lists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19" dirty="0">
                <a:latin typeface="Arial"/>
                <a:cs typeface="Arial"/>
              </a:rPr>
              <a:t>using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89" dirty="0">
                <a:latin typeface="Arial"/>
                <a:cs typeface="Arial"/>
              </a:rPr>
              <a:t>operators:</a:t>
            </a:r>
            <a:r>
              <a:rPr sz="2180" spc="357" dirty="0">
                <a:latin typeface="Arial"/>
                <a:cs typeface="Arial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&gt;,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&gt;=,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&lt;,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&lt;=,</a:t>
            </a:r>
            <a:r>
              <a:rPr sz="2180" spc="595" dirty="0">
                <a:latin typeface="Palatino Linotype"/>
                <a:cs typeface="Palatino Linotype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==,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!=</a:t>
            </a:r>
            <a:r>
              <a:rPr sz="2180" spc="178" dirty="0">
                <a:latin typeface="Arial"/>
                <a:cs typeface="Arial"/>
              </a:rPr>
              <a:t>.</a:t>
            </a:r>
            <a:r>
              <a:rPr sz="2180" spc="347" dirty="0">
                <a:latin typeface="Arial"/>
                <a:cs typeface="Arial"/>
              </a:rPr>
              <a:t> </a:t>
            </a:r>
            <a:r>
              <a:rPr sz="2180" spc="-226" dirty="0">
                <a:latin typeface="Arial"/>
                <a:cs typeface="Arial"/>
              </a:rPr>
              <a:t>Uses </a:t>
            </a:r>
            <a:r>
              <a:rPr sz="2180" spc="-218" dirty="0">
                <a:latin typeface="Arial"/>
                <a:cs typeface="Arial"/>
              </a:rPr>
              <a:t> </a:t>
            </a:r>
            <a:r>
              <a:rPr sz="2180" i="1" spc="-20" dirty="0">
                <a:latin typeface="Calibri"/>
                <a:cs typeface="Calibri"/>
              </a:rPr>
              <a:t>lexicographic</a:t>
            </a:r>
            <a:r>
              <a:rPr sz="2180" i="1" spc="226" dirty="0">
                <a:latin typeface="Calibri"/>
                <a:cs typeface="Calibri"/>
              </a:rPr>
              <a:t> </a:t>
            </a:r>
            <a:r>
              <a:rPr sz="2180" spc="-89" dirty="0">
                <a:latin typeface="Arial"/>
                <a:cs typeface="Arial"/>
              </a:rPr>
              <a:t>ordering:</a:t>
            </a:r>
            <a:r>
              <a:rPr sz="2180" spc="357" dirty="0">
                <a:latin typeface="Arial"/>
                <a:cs typeface="Arial"/>
              </a:rPr>
              <a:t> </a:t>
            </a:r>
            <a:r>
              <a:rPr sz="2180" spc="-149" dirty="0">
                <a:latin typeface="Arial"/>
                <a:cs typeface="Arial"/>
              </a:rPr>
              <a:t>Compare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0" dirty="0">
                <a:latin typeface="Arial"/>
                <a:cs typeface="Arial"/>
              </a:rPr>
              <a:t>first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elements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of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two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lists; </a:t>
            </a:r>
            <a:r>
              <a:rPr sz="2180" spc="-575" dirty="0">
                <a:latin typeface="Arial"/>
                <a:cs typeface="Arial"/>
              </a:rPr>
              <a:t> </a:t>
            </a:r>
            <a:r>
              <a:rPr sz="2180" spc="30" dirty="0">
                <a:latin typeface="Arial"/>
                <a:cs typeface="Arial"/>
              </a:rPr>
              <a:t>if </a:t>
            </a:r>
            <a:r>
              <a:rPr sz="2180" spc="-69" dirty="0">
                <a:latin typeface="Arial"/>
                <a:cs typeface="Arial"/>
              </a:rPr>
              <a:t>they </a:t>
            </a:r>
            <a:r>
              <a:rPr sz="2180" spc="-59" dirty="0">
                <a:latin typeface="Arial"/>
                <a:cs typeface="Arial"/>
              </a:rPr>
              <a:t>match, </a:t>
            </a:r>
            <a:r>
              <a:rPr sz="2180" spc="-139" dirty="0">
                <a:latin typeface="Arial"/>
                <a:cs typeface="Arial"/>
              </a:rPr>
              <a:t>compare</a:t>
            </a:r>
            <a:r>
              <a:rPr sz="2180" spc="-12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 </a:t>
            </a:r>
            <a:r>
              <a:rPr sz="2180" spc="-168" dirty="0">
                <a:latin typeface="Arial"/>
                <a:cs typeface="Arial"/>
              </a:rPr>
              <a:t>second</a:t>
            </a:r>
            <a:r>
              <a:rPr sz="2180" spc="-159" dirty="0">
                <a:latin typeface="Arial"/>
                <a:cs typeface="Arial"/>
              </a:rPr>
              <a:t> </a:t>
            </a:r>
            <a:r>
              <a:rPr sz="2180" spc="-119" dirty="0">
                <a:latin typeface="Arial"/>
                <a:cs typeface="Arial"/>
              </a:rPr>
              <a:t>elements,</a:t>
            </a:r>
            <a:r>
              <a:rPr sz="2180" spc="-109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and</a:t>
            </a:r>
            <a:r>
              <a:rPr sz="2180" spc="-119" dirty="0">
                <a:latin typeface="Arial"/>
                <a:cs typeface="Arial"/>
              </a:rPr>
              <a:t> </a:t>
            </a:r>
            <a:r>
              <a:rPr sz="2180" spc="-198" dirty="0">
                <a:latin typeface="Arial"/>
                <a:cs typeface="Arial"/>
              </a:rPr>
              <a:t>so</a:t>
            </a:r>
            <a:r>
              <a:rPr sz="2180" spc="-188" dirty="0">
                <a:latin typeface="Arial"/>
                <a:cs typeface="Arial"/>
              </a:rPr>
              <a:t> </a:t>
            </a:r>
            <a:r>
              <a:rPr sz="2180" spc="-79" dirty="0">
                <a:latin typeface="Arial"/>
                <a:cs typeface="Arial"/>
              </a:rPr>
              <a:t>on.</a:t>
            </a:r>
            <a:r>
              <a:rPr sz="2180" spc="-69" dirty="0">
                <a:latin typeface="Arial"/>
                <a:cs typeface="Arial"/>
              </a:rPr>
              <a:t> </a:t>
            </a:r>
            <a:r>
              <a:rPr sz="2180" spc="-79" dirty="0">
                <a:latin typeface="Arial"/>
                <a:cs typeface="Arial"/>
              </a:rPr>
              <a:t>The </a:t>
            </a:r>
            <a:r>
              <a:rPr sz="2180" spc="-69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elements</a:t>
            </a:r>
            <a:r>
              <a:rPr sz="2180" spc="99" dirty="0">
                <a:latin typeface="Arial"/>
                <a:cs typeface="Arial"/>
              </a:rPr>
              <a:t> </a:t>
            </a:r>
            <a:r>
              <a:rPr sz="2180" spc="-79" dirty="0">
                <a:latin typeface="Arial"/>
                <a:cs typeface="Arial"/>
              </a:rPr>
              <a:t>must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be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of</a:t>
            </a:r>
            <a:r>
              <a:rPr sz="2180" spc="99" dirty="0">
                <a:latin typeface="Arial"/>
                <a:cs typeface="Arial"/>
              </a:rPr>
              <a:t> </a:t>
            </a:r>
            <a:r>
              <a:rPr sz="2180" i="1" spc="-40" dirty="0">
                <a:latin typeface="Calibri"/>
                <a:cs typeface="Calibri"/>
              </a:rPr>
              <a:t>comparable</a:t>
            </a:r>
            <a:r>
              <a:rPr sz="2180" i="1" spc="218" dirty="0">
                <a:latin typeface="Calibri"/>
                <a:cs typeface="Calibri"/>
              </a:rPr>
              <a:t> </a:t>
            </a:r>
            <a:r>
              <a:rPr sz="2180" spc="-168" dirty="0">
                <a:latin typeface="Arial"/>
                <a:cs typeface="Arial"/>
              </a:rPr>
              <a:t>classes.</a:t>
            </a:r>
            <a:endParaRPr sz="2180" dirty="0">
              <a:latin typeface="Arial"/>
              <a:cs typeface="Arial"/>
            </a:endParaRPr>
          </a:p>
          <a:p>
            <a:pPr marL="42785">
              <a:lnSpc>
                <a:spcPts val="1893"/>
              </a:lnSpc>
              <a:spcBef>
                <a:spcPts val="1348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515" dirty="0">
                <a:latin typeface="Palatino Linotype"/>
                <a:cs typeface="Palatino Linotype"/>
              </a:rPr>
              <a:t>li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76" dirty="0">
                <a:latin typeface="Palatino Linotype"/>
                <a:cs typeface="Palatino Linotype"/>
              </a:rPr>
              <a:t>[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g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18" dirty="0">
                <a:latin typeface="Palatino Linotype"/>
                <a:cs typeface="Palatino Linotype"/>
              </a:rPr>
              <a:t>ee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 dirty="0">
              <a:latin typeface="Palatino Linotype"/>
              <a:cs typeface="Palatino Linotype"/>
            </a:endParaRPr>
          </a:p>
          <a:p>
            <a:pPr marL="42785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515" dirty="0">
                <a:latin typeface="Palatino Linotype"/>
                <a:cs typeface="Palatino Linotype"/>
              </a:rPr>
              <a:t>li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76" dirty="0">
                <a:latin typeface="Palatino Linotype"/>
                <a:cs typeface="Palatino Linotype"/>
              </a:rPr>
              <a:t>[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79" dirty="0">
                <a:latin typeface="Palatino Linotype"/>
                <a:cs typeface="Palatino Linotype"/>
              </a:rPr>
              <a:t>g</a:t>
            </a:r>
            <a:r>
              <a:rPr sz="1585" spc="337" dirty="0">
                <a:latin typeface="Palatino Linotype"/>
                <a:cs typeface="Palatino Linotype"/>
              </a:rPr>
              <a:t>r</a:t>
            </a:r>
            <a:r>
              <a:rPr sz="1585" spc="208" dirty="0">
                <a:latin typeface="Palatino Linotype"/>
                <a:cs typeface="Palatino Linotype"/>
              </a:rPr>
              <a:t>e</a:t>
            </a:r>
            <a:r>
              <a:rPr sz="1585" spc="-50" dirty="0">
                <a:latin typeface="Palatino Linotype"/>
                <a:cs typeface="Palatino Linotype"/>
              </a:rPr>
              <a:t>y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 dirty="0">
              <a:latin typeface="Palatino Linotype"/>
              <a:cs typeface="Palatino Linotype"/>
            </a:endParaRPr>
          </a:p>
          <a:p>
            <a:pPr marL="41527" marR="5509185">
              <a:lnSpc>
                <a:spcPts val="1883"/>
              </a:lnSpc>
              <a:spcBef>
                <a:spcPts val="59"/>
              </a:spcBef>
            </a:pPr>
            <a:r>
              <a:rPr sz="1585" spc="129" dirty="0">
                <a:latin typeface="Palatino Linotype"/>
                <a:cs typeface="Palatino Linotype"/>
              </a:rPr>
              <a:t>&gt;&gt;&gt;</a:t>
            </a:r>
            <a:r>
              <a:rPr sz="1585" spc="258" dirty="0">
                <a:latin typeface="Palatino Linotype"/>
                <a:cs typeface="Palatino Linotype"/>
              </a:rPr>
              <a:t> </a:t>
            </a:r>
            <a:r>
              <a:rPr sz="1585" spc="367" dirty="0">
                <a:latin typeface="Palatino Linotype"/>
                <a:cs typeface="Palatino Linotype"/>
              </a:rPr>
              <a:t>list1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&lt;</a:t>
            </a:r>
            <a:r>
              <a:rPr sz="1585" spc="327" dirty="0">
                <a:latin typeface="Palatino Linotype"/>
                <a:cs typeface="Palatino Linotype"/>
              </a:rPr>
              <a:t> </a:t>
            </a:r>
            <a:r>
              <a:rPr sz="1585" spc="367" dirty="0">
                <a:latin typeface="Palatino Linotype"/>
                <a:cs typeface="Palatino Linotype"/>
              </a:rPr>
              <a:t>list2 </a:t>
            </a:r>
            <a:r>
              <a:rPr sz="1585" spc="-367" dirty="0">
                <a:latin typeface="Palatino Linotype"/>
                <a:cs typeface="Palatino Linotype"/>
              </a:rPr>
              <a:t> </a:t>
            </a:r>
            <a:r>
              <a:rPr sz="1585" spc="99" dirty="0">
                <a:latin typeface="Palatino Linotype"/>
                <a:cs typeface="Palatino Linotype"/>
              </a:rPr>
              <a:t>True</a:t>
            </a:r>
            <a:endParaRPr sz="1585" dirty="0">
              <a:latin typeface="Palatino Linotype"/>
              <a:cs typeface="Palatino Linotype"/>
            </a:endParaRPr>
          </a:p>
          <a:p>
            <a:pPr marL="42785">
              <a:lnSpc>
                <a:spcPts val="179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515" dirty="0">
                <a:latin typeface="Palatino Linotype"/>
                <a:cs typeface="Palatino Linotype"/>
              </a:rPr>
              <a:t>li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76" dirty="0">
                <a:latin typeface="Palatino Linotype"/>
                <a:cs typeface="Palatino Linotype"/>
              </a:rPr>
              <a:t>[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g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18" dirty="0">
                <a:latin typeface="Palatino Linotype"/>
                <a:cs typeface="Palatino Linotype"/>
              </a:rPr>
              <a:t>ee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 dirty="0">
              <a:latin typeface="Palatino Linotype"/>
              <a:cs typeface="Palatino Linotype"/>
            </a:endParaRPr>
          </a:p>
          <a:p>
            <a:pPr marL="41527" marR="5509185">
              <a:lnSpc>
                <a:spcPts val="1883"/>
              </a:lnSpc>
              <a:spcBef>
                <a:spcPts val="69"/>
              </a:spcBef>
            </a:pPr>
            <a:r>
              <a:rPr sz="1585" spc="129" dirty="0">
                <a:latin typeface="Palatino Linotype"/>
                <a:cs typeface="Palatino Linotype"/>
              </a:rPr>
              <a:t>&gt;&gt;&gt;</a:t>
            </a:r>
            <a:r>
              <a:rPr sz="1585" spc="258" dirty="0">
                <a:latin typeface="Palatino Linotype"/>
                <a:cs typeface="Palatino Linotype"/>
              </a:rPr>
              <a:t> </a:t>
            </a:r>
            <a:r>
              <a:rPr sz="1585" spc="367" dirty="0">
                <a:latin typeface="Palatino Linotype"/>
                <a:cs typeface="Palatino Linotype"/>
              </a:rPr>
              <a:t>list3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spc="327" dirty="0">
                <a:latin typeface="Palatino Linotype"/>
                <a:cs typeface="Palatino Linotype"/>
              </a:rPr>
              <a:t> </a:t>
            </a:r>
            <a:r>
              <a:rPr sz="1585" spc="367" dirty="0">
                <a:latin typeface="Palatino Linotype"/>
                <a:cs typeface="Palatino Linotype"/>
              </a:rPr>
              <a:t>list1 </a:t>
            </a:r>
            <a:r>
              <a:rPr sz="1585" spc="-367" dirty="0">
                <a:latin typeface="Palatino Linotype"/>
                <a:cs typeface="Palatino Linotype"/>
              </a:rPr>
              <a:t> </a:t>
            </a:r>
            <a:r>
              <a:rPr sz="1585" spc="99" dirty="0">
                <a:latin typeface="Palatino Linotype"/>
                <a:cs typeface="Palatino Linotype"/>
              </a:rPr>
              <a:t>True</a:t>
            </a:r>
            <a:endParaRPr sz="1585" dirty="0">
              <a:latin typeface="Palatino Linotype"/>
              <a:cs typeface="Palatino Linotype"/>
            </a:endParaRPr>
          </a:p>
          <a:p>
            <a:pPr marL="42785">
              <a:lnSpc>
                <a:spcPts val="179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515" dirty="0">
                <a:latin typeface="Palatino Linotype"/>
                <a:cs typeface="Palatino Linotype"/>
              </a:rPr>
              <a:t>li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454" dirty="0">
                <a:latin typeface="Palatino Linotype"/>
                <a:cs typeface="Palatino Linotype"/>
              </a:rPr>
              <a:t>t</a:t>
            </a:r>
            <a:r>
              <a:rPr sz="1585" spc="40" dirty="0">
                <a:latin typeface="Palatino Linotype"/>
                <a:cs typeface="Palatino Linotype"/>
              </a:rPr>
              <a:t>4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=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g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18" dirty="0">
                <a:latin typeface="Palatino Linotype"/>
                <a:cs typeface="Palatino Linotype"/>
              </a:rPr>
              <a:t>ee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 dirty="0">
              <a:latin typeface="Palatino Linotype"/>
              <a:cs typeface="Palatino Linotype"/>
            </a:endParaRPr>
          </a:p>
          <a:p>
            <a:pPr marL="42785">
              <a:lnSpc>
                <a:spcPts val="1871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48" dirty="0">
                <a:latin typeface="Palatino Linotype"/>
                <a:cs typeface="Palatino Linotype"/>
              </a:rPr>
              <a:t> </a:t>
            </a:r>
            <a:r>
              <a:rPr sz="1585" spc="367" dirty="0">
                <a:latin typeface="Palatino Linotype"/>
                <a:cs typeface="Palatino Linotype"/>
              </a:rPr>
              <a:t>list3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&lt; </a:t>
            </a:r>
            <a:r>
              <a:rPr sz="1585" spc="327" dirty="0">
                <a:latin typeface="Palatino Linotype"/>
                <a:cs typeface="Palatino Linotype"/>
              </a:rPr>
              <a:t> </a:t>
            </a:r>
            <a:r>
              <a:rPr sz="1585" spc="367" dirty="0">
                <a:latin typeface="Palatino Linotype"/>
                <a:cs typeface="Palatino Linotype"/>
              </a:rPr>
              <a:t>list4</a:t>
            </a:r>
            <a:endParaRPr sz="1585" dirty="0">
              <a:latin typeface="Palatino Linotype"/>
              <a:cs typeface="Palatino Linotype"/>
            </a:endParaRPr>
          </a:p>
          <a:p>
            <a:pPr marL="296978" marR="2944608" indent="-254193">
              <a:lnSpc>
                <a:spcPts val="1883"/>
              </a:lnSpc>
              <a:spcBef>
                <a:spcPts val="69"/>
              </a:spcBef>
            </a:pPr>
            <a:r>
              <a:rPr sz="1585" spc="10" dirty="0">
                <a:latin typeface="Palatino Linotype"/>
                <a:cs typeface="Palatino Linotype"/>
              </a:rPr>
              <a:t>T</a:t>
            </a:r>
            <a:r>
              <a:rPr sz="1585" spc="357" dirty="0">
                <a:latin typeface="Palatino Linotype"/>
                <a:cs typeface="Palatino Linotype"/>
              </a:rPr>
              <a:t>r</a:t>
            </a:r>
            <a:r>
              <a:rPr sz="1585" spc="188" dirty="0">
                <a:latin typeface="Palatino Linotype"/>
                <a:cs typeface="Palatino Linotype"/>
              </a:rPr>
              <a:t>a</a:t>
            </a:r>
            <a:r>
              <a:rPr sz="1585" spc="277" dirty="0">
                <a:latin typeface="Palatino Linotype"/>
                <a:cs typeface="Palatino Linotype"/>
              </a:rPr>
              <a:t>c</a:t>
            </a:r>
            <a:r>
              <a:rPr sz="1585" spc="226" dirty="0">
                <a:latin typeface="Palatino Linotype"/>
                <a:cs typeface="Palatino Linotype"/>
              </a:rPr>
              <a:t>e</a:t>
            </a:r>
            <a:r>
              <a:rPr sz="1585" spc="109" dirty="0">
                <a:latin typeface="Palatino Linotype"/>
                <a:cs typeface="Palatino Linotype"/>
              </a:rPr>
              <a:t>b</a:t>
            </a:r>
            <a:r>
              <a:rPr sz="1585" spc="188" dirty="0">
                <a:latin typeface="Palatino Linotype"/>
                <a:cs typeface="Palatino Linotype"/>
              </a:rPr>
              <a:t>a</a:t>
            </a:r>
            <a:r>
              <a:rPr sz="1585" spc="277" dirty="0">
                <a:latin typeface="Palatino Linotype"/>
                <a:cs typeface="Palatino Linotype"/>
              </a:rPr>
              <a:t>c</a:t>
            </a:r>
            <a:r>
              <a:rPr sz="1585" spc="-50" dirty="0">
                <a:latin typeface="Palatino Linotype"/>
                <a:cs typeface="Palatino Linotype"/>
              </a:rPr>
              <a:t>k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5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-436" dirty="0">
                <a:latin typeface="Palatino Linotype"/>
                <a:cs typeface="Palatino Linotype"/>
              </a:rPr>
              <a:t>m</a:t>
            </a:r>
            <a:r>
              <a:rPr sz="1585" spc="99" dirty="0">
                <a:latin typeface="Palatino Linotype"/>
                <a:cs typeface="Palatino Linotype"/>
              </a:rPr>
              <a:t>o</a:t>
            </a:r>
            <a:r>
              <a:rPr sz="1585" spc="287" dirty="0">
                <a:latin typeface="Palatino Linotype"/>
                <a:cs typeface="Palatino Linotype"/>
              </a:rPr>
              <a:t>s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89" dirty="0">
                <a:latin typeface="Palatino Linotype"/>
                <a:cs typeface="Palatino Linotype"/>
              </a:rPr>
              <a:t> 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18" dirty="0">
                <a:latin typeface="Palatino Linotype"/>
                <a:cs typeface="Palatino Linotype"/>
              </a:rPr>
              <a:t>e</a:t>
            </a:r>
            <a:r>
              <a:rPr sz="1585" spc="268" dirty="0">
                <a:latin typeface="Palatino Linotype"/>
                <a:cs typeface="Palatino Linotype"/>
              </a:rPr>
              <a:t>c</a:t>
            </a:r>
            <a:r>
              <a:rPr sz="1585" spc="218" dirty="0">
                <a:latin typeface="Palatino Linotype"/>
                <a:cs typeface="Palatino Linotype"/>
              </a:rPr>
              <a:t>e</a:t>
            </a:r>
            <a:r>
              <a:rPr sz="1585" spc="50" dirty="0">
                <a:latin typeface="Palatino Linotype"/>
                <a:cs typeface="Palatino Linotype"/>
              </a:rPr>
              <a:t>n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89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c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503" dirty="0">
                <a:latin typeface="Palatino Linotype"/>
                <a:cs typeface="Palatino Linotype"/>
              </a:rPr>
              <a:t>l</a:t>
            </a:r>
            <a:r>
              <a:rPr sz="1585" spc="377" dirty="0">
                <a:latin typeface="Palatino Linotype"/>
                <a:cs typeface="Palatino Linotype"/>
              </a:rPr>
              <a:t>l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79" dirty="0">
                <a:latin typeface="Palatino Linotype"/>
                <a:cs typeface="Palatino Linotype"/>
              </a:rPr>
              <a:t> </a:t>
            </a:r>
            <a:r>
              <a:rPr sz="1585" spc="503" dirty="0">
                <a:latin typeface="Palatino Linotype"/>
                <a:cs typeface="Palatino Linotype"/>
              </a:rPr>
              <a:t>l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287" dirty="0">
                <a:latin typeface="Palatino Linotype"/>
                <a:cs typeface="Palatino Linotype"/>
              </a:rPr>
              <a:t>s</a:t>
            </a:r>
            <a:r>
              <a:rPr sz="1585" spc="535" dirty="0">
                <a:latin typeface="Palatino Linotype"/>
                <a:cs typeface="Palatino Linotype"/>
              </a:rPr>
              <a:t>t</a:t>
            </a:r>
            <a:r>
              <a:rPr sz="1585" spc="466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:  </a:t>
            </a:r>
            <a:r>
              <a:rPr sz="1585" spc="79" dirty="0">
                <a:latin typeface="Palatino Linotype"/>
                <a:cs typeface="Palatino Linotype"/>
              </a:rPr>
              <a:t>F</a:t>
            </a:r>
            <a:r>
              <a:rPr sz="1585" spc="503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&lt;</a:t>
            </a:r>
            <a:r>
              <a:rPr sz="1585" spc="277" dirty="0">
                <a:latin typeface="Palatino Linotype"/>
                <a:cs typeface="Palatino Linotype"/>
              </a:rPr>
              <a:t>s</a:t>
            </a:r>
            <a:r>
              <a:rPr sz="1585" spc="436" dirty="0">
                <a:latin typeface="Palatino Linotype"/>
                <a:cs typeface="Palatino Linotype"/>
              </a:rPr>
              <a:t>t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spc="495" dirty="0">
                <a:latin typeface="Palatino Linotype"/>
                <a:cs typeface="Palatino Linotype"/>
              </a:rPr>
              <a:t>i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79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latin typeface="Palatino Linotype"/>
                <a:cs typeface="Palatino Linotype"/>
              </a:rPr>
              <a:t>&gt;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503" dirty="0">
                <a:latin typeface="Palatino Linotype"/>
                <a:cs typeface="Palatino Linotype"/>
              </a:rPr>
              <a:t>li</a:t>
            </a:r>
            <a:r>
              <a:rPr sz="1585" spc="40" dirty="0">
                <a:latin typeface="Palatino Linotype"/>
                <a:cs typeface="Palatino Linotype"/>
              </a:rPr>
              <a:t>n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latin typeface="Palatino Linotype"/>
                <a:cs typeface="Palatino Linotype"/>
              </a:rPr>
              <a:t>&lt;</a:t>
            </a:r>
            <a:r>
              <a:rPr sz="1585" spc="-446" dirty="0">
                <a:latin typeface="Palatino Linotype"/>
                <a:cs typeface="Palatino Linotype"/>
              </a:rPr>
              <a:t>m</a:t>
            </a:r>
            <a:r>
              <a:rPr sz="1585" spc="89" dirty="0">
                <a:latin typeface="Palatino Linotype"/>
                <a:cs typeface="Palatino Linotype"/>
              </a:rPr>
              <a:t>o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dirty="0">
                <a:latin typeface="Palatino Linotype"/>
                <a:cs typeface="Palatino Linotype"/>
              </a:rPr>
              <a:t>u</a:t>
            </a:r>
            <a:r>
              <a:rPr sz="1585" spc="495" dirty="0">
                <a:latin typeface="Palatino Linotype"/>
                <a:cs typeface="Palatino Linotype"/>
              </a:rPr>
              <a:t>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59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endParaRPr sz="1585" dirty="0">
              <a:latin typeface="Palatino Linotype"/>
              <a:cs typeface="Palatino Linotype"/>
            </a:endParaRPr>
          </a:p>
          <a:p>
            <a:pPr marL="44043">
              <a:lnSpc>
                <a:spcPts val="1793"/>
              </a:lnSpc>
            </a:pPr>
            <a:r>
              <a:rPr sz="1585" spc="50" dirty="0">
                <a:latin typeface="Palatino Linotype"/>
                <a:cs typeface="Palatino Linotype"/>
              </a:rPr>
              <a:t>Type</a:t>
            </a:r>
            <a:r>
              <a:rPr sz="1585" spc="-248" dirty="0">
                <a:latin typeface="Palatino Linotype"/>
                <a:cs typeface="Palatino Linotype"/>
              </a:rPr>
              <a:t> </a:t>
            </a:r>
            <a:r>
              <a:rPr sz="1585" spc="287" dirty="0">
                <a:latin typeface="Palatino Linotype"/>
                <a:cs typeface="Palatino Linotype"/>
              </a:rPr>
              <a:t>Error: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297" dirty="0">
                <a:latin typeface="Palatino Linotype"/>
                <a:cs typeface="Palatino Linotype"/>
              </a:rPr>
              <a:t>&lt;’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0000FF"/>
                </a:solidFill>
                <a:latin typeface="Palatino Linotype"/>
                <a:cs typeface="Palatino Linotype"/>
              </a:rPr>
              <a:t>not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supported </a:t>
            </a:r>
            <a:r>
              <a:rPr sz="1585" spc="357" dirty="0">
                <a:latin typeface="Palatino Linotype"/>
                <a:cs typeface="Palatino Linotype"/>
              </a:rPr>
              <a:t> </a:t>
            </a:r>
            <a:r>
              <a:rPr sz="1585" spc="109" dirty="0">
                <a:latin typeface="Palatino Linotype"/>
                <a:cs typeface="Palatino Linotype"/>
              </a:rPr>
              <a:t>between </a:t>
            </a:r>
            <a:r>
              <a:rPr sz="1585" spc="404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instances</a:t>
            </a:r>
            <a:r>
              <a:rPr sz="1585" spc="872" dirty="0">
                <a:latin typeface="Palatino Linotype"/>
                <a:cs typeface="Palatino Linotype"/>
              </a:rPr>
              <a:t> </a:t>
            </a:r>
            <a:r>
              <a:rPr sz="1585" spc="188" dirty="0">
                <a:latin typeface="Palatino Linotype"/>
                <a:cs typeface="Palatino Linotype"/>
              </a:rPr>
              <a:t>of </a:t>
            </a:r>
            <a:r>
              <a:rPr sz="1585" spc="258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str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endParaRPr sz="1585" dirty="0">
              <a:latin typeface="Palatino Linotype"/>
              <a:cs typeface="Palatino Linotype"/>
            </a:endParaRPr>
          </a:p>
          <a:p>
            <a:pPr marL="539845">
              <a:lnSpc>
                <a:spcPts val="1871"/>
              </a:lnSpc>
            </a:pP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495" dirty="0">
                <a:latin typeface="Palatino Linotype"/>
                <a:cs typeface="Palatino Linotype"/>
              </a:rPr>
              <a:t>i</a:t>
            </a:r>
            <a:r>
              <a:rPr sz="1585" spc="30" dirty="0">
                <a:latin typeface="Palatino Linotype"/>
                <a:cs typeface="Palatino Linotype"/>
              </a:rPr>
              <a:t>n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endParaRPr sz="1585" dirty="0">
              <a:latin typeface="Palatino Linotype"/>
              <a:cs typeface="Palatino Linotype"/>
            </a:endParaRPr>
          </a:p>
          <a:p>
            <a:pPr marL="42785" marR="1793191">
              <a:lnSpc>
                <a:spcPts val="1883"/>
              </a:lnSpc>
              <a:spcBef>
                <a:spcPts val="59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30" dirty="0">
                <a:latin typeface="Palatino Linotype"/>
                <a:cs typeface="Palatino Linotype"/>
              </a:rPr>
              <a:t> </a:t>
            </a:r>
            <a:r>
              <a:rPr sz="1585" spc="466" dirty="0">
                <a:latin typeface="Palatino Linotype"/>
                <a:cs typeface="Palatino Linotype"/>
              </a:rPr>
              <a:t>[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g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18" dirty="0">
                <a:latin typeface="Palatino Linotype"/>
                <a:cs typeface="Palatino Linotype"/>
              </a:rPr>
              <a:t>ee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=</a:t>
            </a:r>
            <a:r>
              <a:rPr sz="1585" spc="40" dirty="0">
                <a:latin typeface="Palatino Linotype"/>
                <a:cs typeface="Palatino Linotype"/>
              </a:rPr>
              <a:t>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g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18" dirty="0">
                <a:latin typeface="Palatino Linotype"/>
                <a:cs typeface="Palatino Linotype"/>
              </a:rPr>
              <a:t>ee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"</a:t>
            </a:r>
            <a:r>
              <a:rPr sz="1585" spc="258" dirty="0">
                <a:latin typeface="Palatino Linotype"/>
                <a:cs typeface="Palatino Linotype"/>
              </a:rPr>
              <a:t>]  </a:t>
            </a:r>
            <a:r>
              <a:rPr sz="1585" spc="226" dirty="0">
                <a:latin typeface="Palatino Linotype"/>
                <a:cs typeface="Palatino Linotype"/>
              </a:rPr>
              <a:t>False</a:t>
            </a:r>
            <a:endParaRPr sz="1585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931952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dirty="0"/>
              <a:t>List</a:t>
            </a:r>
            <a:r>
              <a:rPr spc="10" dirty="0"/>
              <a:t> </a:t>
            </a:r>
            <a:r>
              <a:rPr spc="-129" dirty="0"/>
              <a:t>Comprehension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907" y="541695"/>
            <a:ext cx="7002710" cy="88464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800" spc="-40" dirty="0">
                <a:latin typeface="Arial"/>
                <a:cs typeface="Arial"/>
              </a:rPr>
              <a:t>List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39" dirty="0">
                <a:latin typeface="Arial"/>
                <a:cs typeface="Arial"/>
              </a:rPr>
              <a:t>comprehension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149" dirty="0">
                <a:latin typeface="Arial"/>
                <a:cs typeface="Arial"/>
              </a:rPr>
              <a:t>gives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78" dirty="0">
                <a:latin typeface="Arial"/>
                <a:cs typeface="Arial"/>
              </a:rPr>
              <a:t>a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89" dirty="0">
                <a:latin typeface="Arial"/>
                <a:cs typeface="Arial"/>
              </a:rPr>
              <a:t>compact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syntax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for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building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lists.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7304" y="1534329"/>
            <a:ext cx="7886071" cy="810377"/>
            <a:chOff x="314439" y="774268"/>
            <a:chExt cx="3979545" cy="408940"/>
          </a:xfrm>
        </p:grpSpPr>
        <p:sp>
          <p:nvSpPr>
            <p:cNvPr id="6" name="object 6"/>
            <p:cNvSpPr/>
            <p:nvPr/>
          </p:nvSpPr>
          <p:spPr>
            <a:xfrm>
              <a:off x="319506" y="77680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16979" y="77932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779322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47997" y="77932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8485" y="77680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506" y="81982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88485" y="81982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506" y="9400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8485" y="9400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506" y="106022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8485" y="106022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0178" y="1565585"/>
            <a:ext cx="3475559" cy="752452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 marR="1932871">
              <a:lnSpc>
                <a:spcPts val="1883"/>
              </a:lnSpc>
              <a:spcBef>
                <a:spcPts val="268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26" dirty="0">
                <a:latin typeface="Palatino Linotype"/>
                <a:cs typeface="Palatino Linotype"/>
              </a:rPr>
              <a:t>(</a:t>
            </a:r>
            <a:r>
              <a:rPr sz="1585" spc="159" dirty="0">
                <a:latin typeface="Palatino Linotype"/>
                <a:cs typeface="Palatino Linotype"/>
              </a:rPr>
              <a:t>4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(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4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25168">
              <a:lnSpc>
                <a:spcPts val="181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3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[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26" dirty="0">
                <a:latin typeface="Palatino Linotype"/>
                <a:cs typeface="Palatino Linotype"/>
              </a:rPr>
              <a:t>(</a:t>
            </a:r>
            <a:r>
              <a:rPr sz="1585" spc="159" dirty="0">
                <a:latin typeface="Palatino Linotype"/>
                <a:cs typeface="Palatino Linotype"/>
              </a:rPr>
              <a:t>4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7047" y="1565584"/>
            <a:ext cx="3091763" cy="722988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not </a:t>
            </a:r>
            <a:r>
              <a:rPr sz="1585" spc="30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actually</a:t>
            </a:r>
            <a:r>
              <a:rPr sz="1585" spc="811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a </a:t>
            </a:r>
            <a:r>
              <a:rPr sz="1585" spc="35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endParaRPr sz="1585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>
              <a:latin typeface="Palatino Linotype"/>
              <a:cs typeface="Palatino Linotype"/>
            </a:endParaRPr>
          </a:p>
          <a:p>
            <a:pPr marL="25168"/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1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create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r>
              <a:rPr sz="1585" spc="83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from </a:t>
            </a:r>
            <a:r>
              <a:rPr sz="1585" spc="3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range</a:t>
            </a:r>
            <a:endParaRPr sz="1585">
              <a:latin typeface="Palatino Linotype"/>
              <a:cs typeface="Palatino Linotyp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2337" y="2473338"/>
            <a:ext cx="7876004" cy="3345947"/>
            <a:chOff x="316966" y="1177874"/>
            <a:chExt cx="3974465" cy="1688464"/>
          </a:xfrm>
        </p:grpSpPr>
        <p:sp>
          <p:nvSpPr>
            <p:cNvPr id="20" name="object 20"/>
            <p:cNvSpPr/>
            <p:nvPr/>
          </p:nvSpPr>
          <p:spPr>
            <a:xfrm>
              <a:off x="319506" y="11804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8485" y="11804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06" y="13006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8485" y="13006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506" y="14208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8485" y="14208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506" y="154101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8485" y="154101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506" y="16612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8485" y="16612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506" y="17814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485" y="17814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506" y="19016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8485" y="19016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9506" y="20218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8485" y="20218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6" name="object 36"/>
            <p:cNvSpPr/>
            <p:nvPr/>
          </p:nvSpPr>
          <p:spPr>
            <a:xfrm>
              <a:off x="319506" y="21420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8485" y="21420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8" name="object 38"/>
            <p:cNvSpPr/>
            <p:nvPr/>
          </p:nvSpPr>
          <p:spPr>
            <a:xfrm>
              <a:off x="319506" y="22622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8485" y="22622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0" name="object 40"/>
            <p:cNvSpPr/>
            <p:nvPr/>
          </p:nvSpPr>
          <p:spPr>
            <a:xfrm>
              <a:off x="319506" y="23824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1" name="object 41"/>
            <p:cNvSpPr/>
            <p:nvPr/>
          </p:nvSpPr>
          <p:spPr>
            <a:xfrm>
              <a:off x="4288485" y="23824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2" name="object 42"/>
            <p:cNvSpPr/>
            <p:nvPr/>
          </p:nvSpPr>
          <p:spPr>
            <a:xfrm>
              <a:off x="319506" y="25026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3" name="object 43"/>
            <p:cNvSpPr/>
            <p:nvPr/>
          </p:nvSpPr>
          <p:spPr>
            <a:xfrm>
              <a:off x="4288485" y="25026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4" name="object 44"/>
            <p:cNvSpPr/>
            <p:nvPr/>
          </p:nvSpPr>
          <p:spPr>
            <a:xfrm>
              <a:off x="319506" y="26228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5" name="object 45"/>
            <p:cNvSpPr/>
            <p:nvPr/>
          </p:nvSpPr>
          <p:spPr>
            <a:xfrm>
              <a:off x="4288485" y="26228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6" name="object 46"/>
            <p:cNvSpPr/>
            <p:nvPr/>
          </p:nvSpPr>
          <p:spPr>
            <a:xfrm>
              <a:off x="319506" y="27430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7" name="object 47"/>
            <p:cNvSpPr/>
            <p:nvPr/>
          </p:nvSpPr>
          <p:spPr>
            <a:xfrm>
              <a:off x="4288485" y="27430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03082" y="2280150"/>
            <a:ext cx="7702352" cy="3435333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6426">
              <a:lnSpc>
                <a:spcPts val="1893"/>
              </a:lnSpc>
              <a:spcBef>
                <a:spcPts val="188"/>
              </a:spcBef>
            </a:pP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3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6426" marR="3590157" indent="5034">
              <a:lnSpc>
                <a:spcPts val="1883"/>
              </a:lnSpc>
              <a:spcBef>
                <a:spcPts val="69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3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[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*</a:t>
            </a:r>
            <a:r>
              <a:rPr sz="1585" spc="218" dirty="0">
                <a:latin typeface="Palatino Linotype"/>
                <a:cs typeface="Palatino Linotype"/>
              </a:rPr>
              <a:t>*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26" dirty="0">
                <a:latin typeface="Palatino Linotype"/>
                <a:cs typeface="Palatino Linotype"/>
              </a:rPr>
              <a:t>(</a:t>
            </a:r>
            <a:r>
              <a:rPr sz="1585" spc="159" dirty="0">
                <a:latin typeface="Palatino Linotype"/>
                <a:cs typeface="Palatino Linotype"/>
              </a:rPr>
              <a:t>4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]  </a:t>
            </a:r>
            <a:r>
              <a:rPr sz="1585" spc="226" dirty="0">
                <a:latin typeface="Palatino Linotype"/>
                <a:cs typeface="Palatino Linotype"/>
              </a:rPr>
              <a:t>[0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79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76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4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793" dirty="0">
                <a:latin typeface="Palatino Linotype"/>
                <a:cs typeface="Palatino Linotype"/>
              </a:rPr>
              <a:t> </a:t>
            </a:r>
            <a:r>
              <a:rPr sz="1585" spc="226" dirty="0">
                <a:latin typeface="Palatino Linotype"/>
                <a:cs typeface="Palatino Linotype"/>
              </a:rPr>
              <a:t>9]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79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95" dirty="0">
                <a:latin typeface="Palatino Linotype"/>
                <a:cs typeface="Palatino Linotype"/>
              </a:rPr>
              <a:t>l</a:t>
            </a:r>
            <a:r>
              <a:rPr sz="1585" spc="277" dirty="0">
                <a:latin typeface="Palatino Linotype"/>
                <a:cs typeface="Palatino Linotype"/>
              </a:rPr>
              <a:t>s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=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[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7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139" dirty="0">
                <a:latin typeface="Palatino Linotype"/>
                <a:cs typeface="Palatino Linotype"/>
              </a:rPr>
              <a:t>1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1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6426" marR="3981511" indent="5034">
              <a:lnSpc>
                <a:spcPts val="1883"/>
              </a:lnSpc>
              <a:spcBef>
                <a:spcPts val="59"/>
              </a:spcBef>
            </a:pPr>
            <a:r>
              <a:rPr sz="1585" spc="129" dirty="0">
                <a:latin typeface="Palatino Linotype"/>
                <a:cs typeface="Palatino Linotype"/>
              </a:rPr>
              <a:t>&gt;&gt;&gt;  </a:t>
            </a:r>
            <a:r>
              <a:rPr sz="1585" spc="307" dirty="0">
                <a:latin typeface="Palatino Linotype"/>
                <a:cs typeface="Palatino Linotype"/>
              </a:rPr>
              <a:t>[  </a:t>
            </a:r>
            <a:r>
              <a:rPr sz="1585" spc="20" dirty="0">
                <a:latin typeface="Palatino Linotype"/>
                <a:cs typeface="Palatino Linotype"/>
              </a:rPr>
              <a:t>x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268" dirty="0">
                <a:latin typeface="Palatino Linotype"/>
                <a:cs typeface="Palatino Linotype"/>
              </a:rPr>
              <a:t>**  </a:t>
            </a:r>
            <a:r>
              <a:rPr sz="1585" spc="40" dirty="0">
                <a:latin typeface="Palatino Linotype"/>
                <a:cs typeface="Palatino Linotype"/>
              </a:rPr>
              <a:t>3   </a:t>
            </a:r>
            <a:r>
              <a:rPr sz="1585" spc="238" dirty="0">
                <a:solidFill>
                  <a:srgbClr val="0000FF"/>
                </a:solidFill>
                <a:latin typeface="Palatino Linotype"/>
                <a:cs typeface="Palatino Linotype"/>
              </a:rPr>
              <a:t>for  </a:t>
            </a:r>
            <a:r>
              <a:rPr sz="1585" spc="20" dirty="0">
                <a:latin typeface="Palatino Linotype"/>
                <a:cs typeface="Palatino Linotype"/>
              </a:rPr>
              <a:t>x   </a:t>
            </a:r>
            <a:r>
              <a:rPr sz="1585" spc="198" dirty="0">
                <a:solidFill>
                  <a:srgbClr val="0000FF"/>
                </a:solidFill>
                <a:latin typeface="Palatino Linotype"/>
                <a:cs typeface="Palatino Linotype"/>
              </a:rPr>
              <a:t>in  </a:t>
            </a:r>
            <a:r>
              <a:rPr sz="1585" spc="367" dirty="0">
                <a:latin typeface="Palatino Linotype"/>
                <a:cs typeface="Palatino Linotype"/>
              </a:rPr>
              <a:t>lst  </a:t>
            </a:r>
            <a:r>
              <a:rPr sz="1585" spc="307" dirty="0">
                <a:latin typeface="Palatino Linotype"/>
                <a:cs typeface="Palatino Linotype"/>
              </a:rPr>
              <a:t>] </a:t>
            </a:r>
            <a:r>
              <a:rPr sz="1585" spc="317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8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2</a:t>
            </a:r>
            <a:r>
              <a:rPr sz="1585" spc="40" dirty="0">
                <a:latin typeface="Palatino Linotype"/>
                <a:cs typeface="Palatino Linotype"/>
              </a:rPr>
              <a:t>7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12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34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50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133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69" dirty="0">
                <a:latin typeface="Palatino Linotype"/>
                <a:cs typeface="Palatino Linotype"/>
              </a:rPr>
              <a:t> </a:t>
            </a:r>
            <a:r>
              <a:rPr sz="1585" spc="178" dirty="0">
                <a:latin typeface="Palatino Linotype"/>
                <a:cs typeface="Palatino Linotype"/>
              </a:rPr>
              <a:t>2197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793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26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[</a:t>
            </a:r>
            <a:r>
              <a:rPr sz="1585" spc="763" dirty="0"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 </a:t>
            </a:r>
            <a:r>
              <a:rPr sz="1585" spc="386" dirty="0">
                <a:latin typeface="Palatino Linotype"/>
                <a:cs typeface="Palatino Linotype"/>
              </a:rPr>
              <a:t> </a:t>
            </a:r>
            <a:r>
              <a:rPr sz="1585" spc="238" dirty="0">
                <a:solidFill>
                  <a:srgbClr val="0000FF"/>
                </a:solidFill>
                <a:latin typeface="Palatino Linotype"/>
                <a:cs typeface="Palatino Linotype"/>
              </a:rPr>
              <a:t>for</a:t>
            </a:r>
            <a:r>
              <a:rPr sz="1585" spc="803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 </a:t>
            </a:r>
            <a:r>
              <a:rPr sz="1585" spc="377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0000FF"/>
                </a:solidFill>
                <a:latin typeface="Palatino Linotype"/>
                <a:cs typeface="Palatino Linotype"/>
              </a:rPr>
              <a:t>in </a:t>
            </a:r>
            <a:r>
              <a:rPr sz="1585" spc="23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67" dirty="0">
                <a:latin typeface="Palatino Linotype"/>
                <a:cs typeface="Palatino Linotype"/>
              </a:rPr>
              <a:t>lst</a:t>
            </a:r>
            <a:r>
              <a:rPr sz="1585" spc="822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solidFill>
                  <a:srgbClr val="0000FF"/>
                </a:solidFill>
                <a:latin typeface="Palatino Linotype"/>
                <a:cs typeface="Palatino Linotype"/>
              </a:rPr>
              <a:t>if</a:t>
            </a:r>
            <a:r>
              <a:rPr sz="1585" spc="793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 </a:t>
            </a:r>
            <a:r>
              <a:rPr sz="1585" spc="386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&gt; </a:t>
            </a:r>
            <a:r>
              <a:rPr sz="1585" spc="297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 </a:t>
            </a:r>
            <a:r>
              <a:rPr sz="1585" spc="327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6426">
              <a:lnSpc>
                <a:spcPts val="1871"/>
              </a:lnSpc>
            </a:pP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7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139" dirty="0">
                <a:latin typeface="Palatino Linotype"/>
                <a:cs typeface="Palatino Linotype"/>
              </a:rPr>
              <a:t>1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13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5168" marR="10067" indent="7550">
              <a:lnSpc>
                <a:spcPts val="1883"/>
              </a:lnSpc>
              <a:spcBef>
                <a:spcPts val="69"/>
              </a:spcBef>
            </a:pPr>
            <a:r>
              <a:rPr sz="1585" spc="129" dirty="0">
                <a:latin typeface="Palatino Linotype"/>
                <a:cs typeface="Palatino Linotype"/>
              </a:rPr>
              <a:t>&gt;&gt;&gt;</a:t>
            </a:r>
            <a:r>
              <a:rPr sz="1585" spc="24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[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317" dirty="0">
                <a:latin typeface="Palatino Linotype"/>
                <a:cs typeface="Palatino Linotype"/>
              </a:rPr>
              <a:t>s[0]</a:t>
            </a:r>
            <a:r>
              <a:rPr sz="1585" spc="860" dirty="0">
                <a:latin typeface="Palatino Linotype"/>
                <a:cs typeface="Palatino Linotype"/>
              </a:rPr>
              <a:t> </a:t>
            </a:r>
            <a:r>
              <a:rPr sz="1585" spc="238" dirty="0">
                <a:solidFill>
                  <a:srgbClr val="0000FF"/>
                </a:solidFill>
                <a:latin typeface="Palatino Linotype"/>
                <a:cs typeface="Palatino Linotype"/>
              </a:rPr>
              <a:t>for</a:t>
            </a:r>
            <a:r>
              <a:rPr sz="1585" spc="811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s</a:t>
            </a:r>
            <a:r>
              <a:rPr sz="1585" spc="258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solidFill>
                  <a:srgbClr val="0000FF"/>
                </a:solidFill>
                <a:latin typeface="Palatino Linotype"/>
                <a:cs typeface="Palatino Linotype"/>
              </a:rPr>
              <a:t>in</a:t>
            </a:r>
            <a:r>
              <a:rPr sz="1585" spc="21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57" dirty="0">
                <a:latin typeface="Palatino Linotype"/>
                <a:cs typeface="Palatino Linotype"/>
              </a:rPr>
              <a:t>["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129" dirty="0">
                <a:latin typeface="Palatino Linotype"/>
                <a:cs typeface="Palatino Linotype"/>
              </a:rPr>
              <a:t>red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spc="743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green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spc="743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168" dirty="0">
                <a:latin typeface="Palatino Linotype"/>
                <a:cs typeface="Palatino Linotype"/>
              </a:rPr>
              <a:t>blue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357" dirty="0">
                <a:latin typeface="Palatino Linotype"/>
                <a:cs typeface="Palatino Linotype"/>
              </a:rPr>
              <a:t>"]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solidFill>
                  <a:srgbClr val="0000FF"/>
                </a:solidFill>
                <a:latin typeface="Palatino Linotype"/>
                <a:cs typeface="Palatino Linotype"/>
              </a:rPr>
              <a:t>if</a:t>
            </a:r>
            <a:r>
              <a:rPr sz="1585" spc="803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s</a:t>
            </a:r>
            <a:r>
              <a:rPr sz="1585" spc="307" dirty="0">
                <a:latin typeface="Palatino Linotype"/>
                <a:cs typeface="Palatino Linotype"/>
              </a:rPr>
              <a:t> </a:t>
            </a:r>
            <a:r>
              <a:rPr sz="1585" spc="79" dirty="0">
                <a:latin typeface="Palatino Linotype"/>
                <a:cs typeface="Palatino Linotype"/>
              </a:rPr>
              <a:t>&lt;=</a:t>
            </a:r>
            <a:r>
              <a:rPr sz="1585" spc="307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green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357" dirty="0">
                <a:latin typeface="Palatino Linotype"/>
                <a:cs typeface="Palatino Linotype"/>
              </a:rPr>
              <a:t>"] </a:t>
            </a:r>
            <a:r>
              <a:rPr sz="1585" spc="-367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[’g’,</a:t>
            </a:r>
            <a:r>
              <a:rPr sz="1585" spc="763" dirty="0">
                <a:latin typeface="Palatino Linotype"/>
                <a:cs typeface="Palatino Linotype"/>
              </a:rPr>
              <a:t> </a:t>
            </a:r>
            <a:r>
              <a:rPr sz="1585" spc="377" dirty="0">
                <a:latin typeface="Palatino Linotype"/>
                <a:cs typeface="Palatino Linotype"/>
              </a:rPr>
              <a:t>’b’]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793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258" dirty="0"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from </a:t>
            </a:r>
            <a:r>
              <a:rPr sz="1585" spc="396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188" dirty="0">
                <a:latin typeface="Palatino Linotype"/>
                <a:cs typeface="Palatino Linotype"/>
              </a:rPr>
              <a:t>IsPrime3 </a:t>
            </a:r>
            <a:r>
              <a:rPr sz="1585" spc="287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0000FF"/>
                </a:solidFill>
                <a:latin typeface="Palatino Linotype"/>
                <a:cs typeface="Palatino Linotype"/>
              </a:rPr>
              <a:t>import </a:t>
            </a:r>
            <a:r>
              <a:rPr sz="1585" spc="26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latin typeface="Palatino Linotype"/>
                <a:cs typeface="Palatino Linotype"/>
              </a:rPr>
              <a:t>*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3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[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latin typeface="Palatino Linotype"/>
                <a:cs typeface="Palatino Linotype"/>
              </a:rPr>
              <a:t>x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1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46" dirty="0">
                <a:latin typeface="Palatino Linotype"/>
                <a:cs typeface="Palatino Linotype"/>
              </a:rPr>
              <a:t>(</a:t>
            </a:r>
            <a:r>
              <a:rPr sz="1585" spc="178" dirty="0">
                <a:latin typeface="Palatino Linotype"/>
                <a:cs typeface="Palatino Linotype"/>
              </a:rPr>
              <a:t>100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69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307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297" dirty="0">
                <a:latin typeface="Palatino Linotype"/>
                <a:cs typeface="Palatino Linotype"/>
              </a:rPr>
              <a:t>s</a:t>
            </a:r>
            <a:r>
              <a:rPr sz="1585" spc="20" dirty="0">
                <a:latin typeface="Palatino Linotype"/>
                <a:cs typeface="Palatino Linotype"/>
              </a:rPr>
              <a:t>P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515" dirty="0">
                <a:latin typeface="Palatino Linotype"/>
                <a:cs typeface="Palatino Linotype"/>
              </a:rPr>
              <a:t>i</a:t>
            </a:r>
            <a:r>
              <a:rPr sz="1585" spc="-426" dirty="0">
                <a:latin typeface="Palatino Linotype"/>
                <a:cs typeface="Palatino Linotype"/>
              </a:rPr>
              <a:t>m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178" dirty="0">
                <a:latin typeface="Palatino Linotype"/>
                <a:cs typeface="Palatino Linotype"/>
              </a:rPr>
              <a:t>x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6426">
              <a:lnSpc>
                <a:spcPts val="1871"/>
              </a:lnSpc>
            </a:pPr>
            <a:r>
              <a:rPr sz="1585" spc="226" dirty="0">
                <a:latin typeface="Palatino Linotype"/>
                <a:cs typeface="Palatino Linotype"/>
              </a:rPr>
              <a:t>[2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79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77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77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7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793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11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13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17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19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23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29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31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37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41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43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47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11" dirty="0">
                <a:latin typeface="Palatino Linotype"/>
                <a:cs typeface="Palatino Linotype"/>
              </a:rPr>
              <a:t> </a:t>
            </a:r>
            <a:r>
              <a:rPr sz="1585" spc="89" dirty="0">
                <a:latin typeface="Palatino Linotype"/>
                <a:cs typeface="Palatino Linotype"/>
              </a:rPr>
              <a:t>53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endParaRPr sz="1585">
              <a:latin typeface="Palatino Linotype"/>
              <a:cs typeface="Palatino Linotype"/>
            </a:endParaRPr>
          </a:p>
          <a:p>
            <a:pPr marL="655616">
              <a:lnSpc>
                <a:spcPts val="1893"/>
              </a:lnSpc>
            </a:pPr>
            <a:r>
              <a:rPr sz="1585" spc="139" dirty="0">
                <a:latin typeface="Palatino Linotype"/>
                <a:cs typeface="Palatino Linotype"/>
              </a:rPr>
              <a:t>5</a:t>
            </a:r>
            <a:r>
              <a:rPr sz="1585" spc="40" dirty="0">
                <a:latin typeface="Palatino Linotype"/>
                <a:cs typeface="Palatino Linotype"/>
              </a:rPr>
              <a:t>9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6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6</a:t>
            </a:r>
            <a:r>
              <a:rPr sz="1585" spc="40" dirty="0">
                <a:latin typeface="Palatino Linotype"/>
                <a:cs typeface="Palatino Linotype"/>
              </a:rPr>
              <a:t>7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7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7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7</a:t>
            </a:r>
            <a:r>
              <a:rPr sz="1585" spc="40" dirty="0">
                <a:latin typeface="Palatino Linotype"/>
                <a:cs typeface="Palatino Linotype"/>
              </a:rPr>
              <a:t>9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8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8</a:t>
            </a:r>
            <a:r>
              <a:rPr sz="1585" spc="40" dirty="0">
                <a:latin typeface="Palatino Linotype"/>
                <a:cs typeface="Palatino Linotype"/>
              </a:rPr>
              <a:t>9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40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97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32337" y="5673868"/>
            <a:ext cx="7876004" cy="85568"/>
            <a:chOff x="316979" y="2863202"/>
            <a:chExt cx="3974465" cy="43180"/>
          </a:xfrm>
        </p:grpSpPr>
        <p:sp>
          <p:nvSpPr>
            <p:cNvPr id="50" name="object 50"/>
            <p:cNvSpPr/>
            <p:nvPr/>
          </p:nvSpPr>
          <p:spPr>
            <a:xfrm>
              <a:off x="319506" y="286320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979" y="290368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52" name="object 52"/>
            <p:cNvSpPr/>
            <p:nvPr/>
          </p:nvSpPr>
          <p:spPr>
            <a:xfrm>
              <a:off x="359994" y="290368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53" name="object 53"/>
            <p:cNvSpPr/>
            <p:nvPr/>
          </p:nvSpPr>
          <p:spPr>
            <a:xfrm>
              <a:off x="4247997" y="290368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54" name="object 54"/>
            <p:cNvSpPr/>
            <p:nvPr/>
          </p:nvSpPr>
          <p:spPr>
            <a:xfrm>
              <a:off x="4288485" y="286320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8" y="0"/>
            <a:ext cx="647092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dirty="0"/>
              <a:t>List</a:t>
            </a:r>
            <a:r>
              <a:rPr spc="10" dirty="0"/>
              <a:t> </a:t>
            </a:r>
            <a:r>
              <a:rPr spc="-129" dirty="0"/>
              <a:t>Comprehension</a:t>
            </a:r>
            <a:r>
              <a:rPr lang="en-US" spc="-129" dirty="0"/>
              <a:t> with Files</a:t>
            </a:r>
            <a:endParaRPr spc="-129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907" y="541695"/>
            <a:ext cx="7002710" cy="88464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800" spc="-40" dirty="0">
                <a:latin typeface="Arial"/>
                <a:cs typeface="Arial"/>
              </a:rPr>
              <a:t>List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39" dirty="0">
                <a:latin typeface="Arial"/>
                <a:cs typeface="Arial"/>
              </a:rPr>
              <a:t>comprehension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149" dirty="0">
                <a:latin typeface="Arial"/>
                <a:cs typeface="Arial"/>
              </a:rPr>
              <a:t>gives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78" dirty="0">
                <a:latin typeface="Arial"/>
                <a:cs typeface="Arial"/>
              </a:rPr>
              <a:t>a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89" dirty="0">
                <a:latin typeface="Arial"/>
                <a:cs typeface="Arial"/>
              </a:rPr>
              <a:t>compact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syntax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for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building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lists</a:t>
            </a:r>
            <a:r>
              <a:rPr lang="en-US" sz="2800" spc="-59" dirty="0">
                <a:latin typeface="Arial"/>
                <a:cs typeface="Arial"/>
              </a:rPr>
              <a:t>, even from files</a:t>
            </a:r>
            <a:r>
              <a:rPr sz="2800" spc="-59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5" y="1981200"/>
            <a:ext cx="9063605" cy="283170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066800" y="1905000"/>
            <a:ext cx="13716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359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8" y="0"/>
            <a:ext cx="647092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dirty="0"/>
              <a:t>List</a:t>
            </a:r>
            <a:r>
              <a:rPr spc="10" dirty="0"/>
              <a:t> </a:t>
            </a:r>
            <a:r>
              <a:rPr spc="-129" dirty="0"/>
              <a:t>Comprehension</a:t>
            </a:r>
            <a:r>
              <a:rPr lang="en-US" spc="-129" dirty="0"/>
              <a:t> with Files</a:t>
            </a:r>
            <a:endParaRPr spc="-129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800" y="775465"/>
            <a:ext cx="7002710" cy="88464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800" spc="-40" dirty="0">
                <a:latin typeface="Arial"/>
                <a:cs typeface="Arial"/>
              </a:rPr>
              <a:t>List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39" dirty="0">
                <a:latin typeface="Arial"/>
                <a:cs typeface="Arial"/>
              </a:rPr>
              <a:t>comprehension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149" dirty="0">
                <a:latin typeface="Arial"/>
                <a:cs typeface="Arial"/>
              </a:rPr>
              <a:t>gives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78" dirty="0">
                <a:latin typeface="Arial"/>
                <a:cs typeface="Arial"/>
              </a:rPr>
              <a:t>a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89" dirty="0">
                <a:latin typeface="Arial"/>
                <a:cs typeface="Arial"/>
              </a:rPr>
              <a:t>compact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syntax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for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building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lists</a:t>
            </a:r>
            <a:r>
              <a:rPr lang="en-US" sz="2800" spc="-59" dirty="0">
                <a:latin typeface="Arial"/>
                <a:cs typeface="Arial"/>
              </a:rPr>
              <a:t>, even from files</a:t>
            </a:r>
            <a:r>
              <a:rPr sz="2800" spc="-59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8" y="2209800"/>
            <a:ext cx="9012810" cy="269918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124200"/>
            <a:ext cx="58674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6560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8" y="0"/>
            <a:ext cx="647092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dirty="0"/>
              <a:t>List</a:t>
            </a:r>
            <a:r>
              <a:rPr spc="10" dirty="0"/>
              <a:t> </a:t>
            </a:r>
            <a:r>
              <a:rPr spc="-129" dirty="0"/>
              <a:t>Comprehension</a:t>
            </a:r>
            <a:r>
              <a:rPr lang="en-US" spc="-129" dirty="0"/>
              <a:t> with Files</a:t>
            </a:r>
            <a:endParaRPr spc="-129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800" y="775465"/>
            <a:ext cx="7002710" cy="88464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800" spc="-40" dirty="0">
                <a:latin typeface="Arial"/>
                <a:cs typeface="Arial"/>
              </a:rPr>
              <a:t>List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39" dirty="0">
                <a:latin typeface="Arial"/>
                <a:cs typeface="Arial"/>
              </a:rPr>
              <a:t>comprehension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149" dirty="0">
                <a:latin typeface="Arial"/>
                <a:cs typeface="Arial"/>
              </a:rPr>
              <a:t>gives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78" dirty="0">
                <a:latin typeface="Arial"/>
                <a:cs typeface="Arial"/>
              </a:rPr>
              <a:t>a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89" dirty="0">
                <a:latin typeface="Arial"/>
                <a:cs typeface="Arial"/>
              </a:rPr>
              <a:t>compact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syntax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for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building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lists</a:t>
            </a:r>
            <a:r>
              <a:rPr lang="en-US" sz="2800" spc="-59" dirty="0">
                <a:latin typeface="Arial"/>
                <a:cs typeface="Arial"/>
              </a:rPr>
              <a:t>, even from files</a:t>
            </a:r>
            <a:r>
              <a:rPr sz="2800" spc="-59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0"/>
            <a:ext cx="9144000" cy="2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6564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880" y="0"/>
            <a:ext cx="283505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10" dirty="0">
                <a:solidFill>
                  <a:srgbClr val="FFFFFF"/>
                </a:solidFill>
                <a:latin typeface="Tahoma"/>
                <a:cs typeface="Tahoma"/>
              </a:rPr>
              <a:t>Let’s</a:t>
            </a:r>
            <a:r>
              <a:rPr sz="2774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109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2774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12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77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59" dirty="0">
                <a:solidFill>
                  <a:srgbClr val="FFFFFF"/>
                </a:solidFill>
                <a:latin typeface="Tahoma"/>
                <a:cs typeface="Tahoma"/>
              </a:rPr>
              <a:t>Break</a:t>
            </a:r>
            <a:endParaRPr sz="2774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184" y="1471698"/>
            <a:ext cx="7046734" cy="395321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285016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9" dirty="0"/>
              <a:t>More</a:t>
            </a:r>
            <a:r>
              <a:rPr spc="10" dirty="0"/>
              <a:t> </a:t>
            </a:r>
            <a:r>
              <a:rPr dirty="0"/>
              <a:t>List</a:t>
            </a:r>
            <a:r>
              <a:rPr spc="20" dirty="0"/>
              <a:t> </a:t>
            </a:r>
            <a:r>
              <a:rPr spc="-59" dirty="0"/>
              <a:t>Methods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198221"/>
            <a:ext cx="7675927" cy="738120"/>
          </a:xfrm>
          <a:prstGeom prst="rect">
            <a:avLst/>
          </a:prstGeom>
        </p:spPr>
        <p:txBody>
          <a:bodyPr vert="horz" wrap="square" lIns="0" tIns="57882" rIns="0" bIns="0" rtlCol="0">
            <a:spAutoFit/>
          </a:bodyPr>
          <a:lstStyle/>
          <a:p>
            <a:pPr marL="25168" marR="10067">
              <a:lnSpc>
                <a:spcPts val="2378"/>
              </a:lnSpc>
              <a:spcBef>
                <a:spcPts val="454"/>
              </a:spcBef>
            </a:pPr>
            <a:r>
              <a:rPr sz="2180" spc="-159" dirty="0">
                <a:latin typeface="Arial"/>
                <a:cs typeface="Arial"/>
              </a:rPr>
              <a:t>These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are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methods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50" dirty="0">
                <a:latin typeface="Arial"/>
                <a:cs typeface="Arial"/>
              </a:rPr>
              <a:t>from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class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list</a:t>
            </a:r>
            <a:r>
              <a:rPr sz="2180" spc="317" dirty="0">
                <a:latin typeface="Arial"/>
                <a:cs typeface="Arial"/>
              </a:rPr>
              <a:t>.</a:t>
            </a:r>
            <a:r>
              <a:rPr sz="2180" spc="357" dirty="0">
                <a:latin typeface="Arial"/>
                <a:cs typeface="Arial"/>
              </a:rPr>
              <a:t> </a:t>
            </a:r>
            <a:endParaRPr lang="en-US" sz="2180" spc="357" dirty="0">
              <a:latin typeface="Arial"/>
              <a:cs typeface="Arial"/>
            </a:endParaRPr>
          </a:p>
          <a:p>
            <a:pPr marL="25168" marR="10067">
              <a:lnSpc>
                <a:spcPts val="2378"/>
              </a:lnSpc>
              <a:spcBef>
                <a:spcPts val="454"/>
              </a:spcBef>
            </a:pPr>
            <a:r>
              <a:rPr sz="2180" spc="-149" dirty="0">
                <a:latin typeface="Arial"/>
                <a:cs typeface="Arial"/>
              </a:rPr>
              <a:t>Since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lists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are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mutable,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these </a:t>
            </a:r>
            <a:r>
              <a:rPr sz="2180" spc="-575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actually</a:t>
            </a:r>
            <a:r>
              <a:rPr sz="2180" spc="99" dirty="0">
                <a:latin typeface="Arial"/>
                <a:cs typeface="Arial"/>
              </a:rPr>
              <a:t> </a:t>
            </a:r>
            <a:r>
              <a:rPr sz="2180" spc="-149" dirty="0">
                <a:latin typeface="Arial"/>
                <a:cs typeface="Arial"/>
              </a:rPr>
              <a:t>change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lang="en-US" sz="2180" spc="248" dirty="0">
                <a:latin typeface="Palatino Linotype"/>
                <a:cs typeface="Arial"/>
              </a:rPr>
              <a:t>t</a:t>
            </a:r>
            <a:r>
              <a:rPr sz="2180" spc="248" dirty="0">
                <a:latin typeface="Arial"/>
                <a:cs typeface="Arial"/>
              </a:rPr>
              <a:t>.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7810" y="2408806"/>
            <a:ext cx="6564805" cy="0"/>
          </a:xfrm>
          <a:custGeom>
            <a:avLst/>
            <a:gdLst/>
            <a:ahLst/>
            <a:cxnLst/>
            <a:rect l="l" t="t" r="r" b="b"/>
            <a:pathLst>
              <a:path w="3312795">
                <a:moveTo>
                  <a:pt x="0" y="0"/>
                </a:moveTo>
                <a:lnTo>
                  <a:pt x="33125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6" name="object 6"/>
          <p:cNvSpPr txBox="1"/>
          <p:nvPr/>
        </p:nvSpPr>
        <p:spPr>
          <a:xfrm>
            <a:off x="1413066" y="2037627"/>
            <a:ext cx="1498693" cy="6470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lang="en-US" sz="1982" spc="-69" dirty="0">
                <a:latin typeface="Arial"/>
                <a:cs typeface="Arial"/>
              </a:rPr>
              <a:t>Method</a:t>
            </a:r>
            <a:endParaRPr sz="1982" dirty="0">
              <a:latin typeface="Arial"/>
              <a:cs typeface="Arial"/>
            </a:endParaRPr>
          </a:p>
          <a:p>
            <a:pPr marL="25168">
              <a:spcBef>
                <a:spcPts val="69"/>
              </a:spcBef>
            </a:pPr>
            <a:r>
              <a:rPr lang="en-US" sz="1982" spc="109" dirty="0" err="1">
                <a:latin typeface="Palatino Linotype"/>
                <a:cs typeface="Palatino Linotype"/>
              </a:rPr>
              <a:t>t</a:t>
            </a:r>
            <a:r>
              <a:rPr sz="1982" spc="109" dirty="0" err="1">
                <a:latin typeface="Palatino Linotype"/>
                <a:cs typeface="Palatino Linotype"/>
              </a:rPr>
              <a:t>.append</a:t>
            </a:r>
            <a:r>
              <a:rPr sz="1982" spc="109" dirty="0">
                <a:latin typeface="Palatino Linotype"/>
                <a:cs typeface="Palatino Linotype"/>
              </a:rPr>
              <a:t>(x)</a:t>
            </a:r>
            <a:endParaRPr sz="1982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6369" y="2037627"/>
            <a:ext cx="2228535" cy="6470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59" dirty="0">
                <a:latin typeface="Arial"/>
                <a:cs typeface="Arial"/>
              </a:rPr>
              <a:t>Description</a:t>
            </a:r>
            <a:endParaRPr sz="1982" dirty="0">
              <a:latin typeface="Arial"/>
              <a:cs typeface="Arial"/>
            </a:endParaRPr>
          </a:p>
          <a:p>
            <a:pPr marL="25168">
              <a:spcBef>
                <a:spcPts val="69"/>
              </a:spcBef>
            </a:pPr>
            <a:r>
              <a:rPr sz="1982" spc="-119" dirty="0">
                <a:latin typeface="Arial"/>
                <a:cs typeface="Arial"/>
              </a:rPr>
              <a:t>add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89" dirty="0">
                <a:latin typeface="Arial"/>
                <a:cs typeface="Arial"/>
              </a:rPr>
              <a:t>x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20" dirty="0">
                <a:latin typeface="Arial"/>
                <a:cs typeface="Arial"/>
              </a:rPr>
              <a:t>to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the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139" dirty="0">
                <a:latin typeface="Arial"/>
                <a:cs typeface="Arial"/>
              </a:rPr>
              <a:t>end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lang="en-US" sz="1982" spc="30" dirty="0">
                <a:latin typeface="Arial"/>
                <a:cs typeface="Arial"/>
              </a:rPr>
              <a:t>t</a:t>
            </a:r>
            <a:endParaRPr sz="19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3066" y="2649413"/>
            <a:ext cx="1893815" cy="2783103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 marR="10067">
              <a:spcBef>
                <a:spcPts val="188"/>
              </a:spcBef>
            </a:pPr>
            <a:r>
              <a:rPr lang="en-US" sz="1982" spc="198" dirty="0" err="1">
                <a:latin typeface="Palatino Linotype"/>
                <a:cs typeface="Palatino Linotype"/>
              </a:rPr>
              <a:t>t</a:t>
            </a:r>
            <a:r>
              <a:rPr sz="1982" spc="198" dirty="0" err="1">
                <a:latin typeface="Palatino Linotype"/>
                <a:cs typeface="Palatino Linotype"/>
              </a:rPr>
              <a:t>.count</a:t>
            </a:r>
            <a:r>
              <a:rPr sz="1982" spc="198" dirty="0">
                <a:latin typeface="Palatino Linotype"/>
                <a:cs typeface="Palatino Linotype"/>
              </a:rPr>
              <a:t>(x) </a:t>
            </a:r>
            <a:r>
              <a:rPr sz="1982" spc="208" dirty="0">
                <a:latin typeface="Palatino Linotype"/>
                <a:cs typeface="Palatino Linotype"/>
              </a:rPr>
              <a:t> </a:t>
            </a:r>
            <a:r>
              <a:rPr lang="en-US" sz="1982" spc="208" dirty="0" err="1">
                <a:latin typeface="Palatino Linotype"/>
                <a:cs typeface="Palatino Linotype"/>
              </a:rPr>
              <a:t>t</a:t>
            </a:r>
            <a:r>
              <a:rPr sz="1982" spc="208" dirty="0" err="1">
                <a:latin typeface="Palatino Linotype"/>
                <a:cs typeface="Palatino Linotype"/>
              </a:rPr>
              <a:t>.extend</a:t>
            </a:r>
            <a:r>
              <a:rPr sz="1982" spc="208" dirty="0">
                <a:latin typeface="Palatino Linotype"/>
                <a:cs typeface="Palatino Linotype"/>
              </a:rPr>
              <a:t>(l1) </a:t>
            </a:r>
            <a:r>
              <a:rPr sz="1982" spc="218" dirty="0">
                <a:latin typeface="Palatino Linotype"/>
                <a:cs typeface="Palatino Linotype"/>
              </a:rPr>
              <a:t> </a:t>
            </a:r>
            <a:r>
              <a:rPr lang="en-US" sz="1982" spc="198" dirty="0" err="1">
                <a:latin typeface="Palatino Linotype"/>
                <a:cs typeface="Palatino Linotype"/>
              </a:rPr>
              <a:t>t</a:t>
            </a:r>
            <a:r>
              <a:rPr sz="1982" spc="198" dirty="0" err="1">
                <a:latin typeface="Palatino Linotype"/>
                <a:cs typeface="Palatino Linotype"/>
              </a:rPr>
              <a:t>.index</a:t>
            </a:r>
            <a:r>
              <a:rPr sz="1982" spc="198" dirty="0">
                <a:latin typeface="Palatino Linotype"/>
                <a:cs typeface="Palatino Linotype"/>
              </a:rPr>
              <a:t>(x) </a:t>
            </a:r>
            <a:r>
              <a:rPr sz="1982" spc="208" dirty="0">
                <a:latin typeface="Palatino Linotype"/>
                <a:cs typeface="Palatino Linotype"/>
              </a:rPr>
              <a:t> </a:t>
            </a:r>
            <a:r>
              <a:rPr lang="en-US" sz="1982" spc="327" dirty="0" err="1">
                <a:latin typeface="Palatino Linotype"/>
                <a:cs typeface="Palatino Linotype"/>
              </a:rPr>
              <a:t>t</a:t>
            </a:r>
            <a:r>
              <a:rPr sz="1982" spc="327" dirty="0" err="1">
                <a:latin typeface="Palatino Linotype"/>
                <a:cs typeface="Palatino Linotype"/>
              </a:rPr>
              <a:t>.insert</a:t>
            </a:r>
            <a:r>
              <a:rPr sz="1982" spc="327" dirty="0">
                <a:latin typeface="Palatino Linotype"/>
                <a:cs typeface="Palatino Linotype"/>
              </a:rPr>
              <a:t>(</a:t>
            </a:r>
            <a:r>
              <a:rPr sz="1982" spc="327" dirty="0" err="1">
                <a:latin typeface="Palatino Linotype"/>
                <a:cs typeface="Palatino Linotype"/>
              </a:rPr>
              <a:t>i</a:t>
            </a:r>
            <a:r>
              <a:rPr sz="1982" spc="327" dirty="0">
                <a:latin typeface="Palatino Linotype"/>
                <a:cs typeface="Palatino Linotype"/>
              </a:rPr>
              <a:t>,</a:t>
            </a:r>
            <a:r>
              <a:rPr sz="1982" spc="404" dirty="0">
                <a:latin typeface="Palatino Linotype"/>
                <a:cs typeface="Palatino Linotype"/>
              </a:rPr>
              <a:t> </a:t>
            </a:r>
            <a:r>
              <a:rPr sz="1982" spc="188" dirty="0">
                <a:latin typeface="Palatino Linotype"/>
                <a:cs typeface="Palatino Linotype"/>
              </a:rPr>
              <a:t>x)</a:t>
            </a:r>
            <a:endParaRPr sz="1982" dirty="0">
              <a:latin typeface="Palatino Linotype"/>
              <a:cs typeface="Palatino Linotype"/>
            </a:endParaRPr>
          </a:p>
          <a:p>
            <a:pPr marL="25168">
              <a:lnSpc>
                <a:spcPts val="2338"/>
              </a:lnSpc>
            </a:pPr>
            <a:r>
              <a:rPr lang="en-US" sz="1982" spc="198" dirty="0" err="1">
                <a:latin typeface="Palatino Linotype"/>
                <a:cs typeface="Palatino Linotype"/>
              </a:rPr>
              <a:t>t</a:t>
            </a:r>
            <a:r>
              <a:rPr sz="1982" spc="198" dirty="0" err="1">
                <a:latin typeface="Palatino Linotype"/>
                <a:cs typeface="Palatino Linotype"/>
              </a:rPr>
              <a:t>.pop</a:t>
            </a:r>
            <a:r>
              <a:rPr sz="1982" spc="198" dirty="0">
                <a:latin typeface="Palatino Linotype"/>
                <a:cs typeface="Palatino Linotype"/>
              </a:rPr>
              <a:t>()</a:t>
            </a:r>
            <a:endParaRPr sz="1982" dirty="0">
              <a:latin typeface="Palatino Linotype"/>
              <a:cs typeface="Palatino Linotype"/>
            </a:endParaRPr>
          </a:p>
          <a:p>
            <a:pPr marL="25168" marR="403940">
              <a:lnSpc>
                <a:spcPts val="2378"/>
              </a:lnSpc>
              <a:spcBef>
                <a:spcPts val="79"/>
              </a:spcBef>
            </a:pPr>
            <a:r>
              <a:rPr lang="en-US" sz="1982" spc="226" dirty="0" err="1">
                <a:latin typeface="Palatino Linotype"/>
                <a:cs typeface="Palatino Linotype"/>
              </a:rPr>
              <a:t>t</a:t>
            </a:r>
            <a:r>
              <a:rPr sz="1982" spc="226" dirty="0" err="1">
                <a:latin typeface="Palatino Linotype"/>
                <a:cs typeface="Palatino Linotype"/>
              </a:rPr>
              <a:t>.pop</a:t>
            </a:r>
            <a:r>
              <a:rPr sz="1982" spc="226" dirty="0">
                <a:latin typeface="Palatino Linotype"/>
                <a:cs typeface="Palatino Linotype"/>
              </a:rPr>
              <a:t>(</a:t>
            </a:r>
            <a:r>
              <a:rPr sz="1982" spc="226" dirty="0" err="1">
                <a:latin typeface="Palatino Linotype"/>
                <a:cs typeface="Palatino Linotype"/>
              </a:rPr>
              <a:t>i</a:t>
            </a:r>
            <a:r>
              <a:rPr sz="1982" spc="226" dirty="0">
                <a:latin typeface="Palatino Linotype"/>
                <a:cs typeface="Palatino Linotype"/>
              </a:rPr>
              <a:t>) </a:t>
            </a:r>
            <a:r>
              <a:rPr sz="1982" spc="238" dirty="0">
                <a:latin typeface="Palatino Linotype"/>
                <a:cs typeface="Palatino Linotype"/>
              </a:rPr>
              <a:t> </a:t>
            </a:r>
            <a:r>
              <a:rPr lang="en-US" sz="1982" spc="109" dirty="0" err="1">
                <a:latin typeface="Palatino Linotype"/>
                <a:cs typeface="Palatino Linotype"/>
              </a:rPr>
              <a:t>t</a:t>
            </a:r>
            <a:r>
              <a:rPr sz="1982" spc="109" dirty="0" err="1">
                <a:latin typeface="Palatino Linotype"/>
                <a:cs typeface="Palatino Linotype"/>
              </a:rPr>
              <a:t>.remove</a:t>
            </a:r>
            <a:r>
              <a:rPr sz="1982" spc="109" dirty="0">
                <a:latin typeface="Palatino Linotype"/>
                <a:cs typeface="Palatino Linotype"/>
              </a:rPr>
              <a:t>(x)  </a:t>
            </a:r>
            <a:r>
              <a:rPr lang="en-US" sz="1982" spc="218" dirty="0" err="1">
                <a:latin typeface="Palatino Linotype"/>
                <a:cs typeface="Palatino Linotype"/>
              </a:rPr>
              <a:t>t</a:t>
            </a:r>
            <a:r>
              <a:rPr sz="1982" spc="218" dirty="0" err="1">
                <a:latin typeface="Palatino Linotype"/>
                <a:cs typeface="Palatino Linotype"/>
              </a:rPr>
              <a:t>.reverse</a:t>
            </a:r>
            <a:r>
              <a:rPr sz="1982" spc="218" dirty="0">
                <a:latin typeface="Palatino Linotype"/>
                <a:cs typeface="Palatino Linotype"/>
              </a:rPr>
              <a:t>()  </a:t>
            </a:r>
            <a:r>
              <a:rPr lang="en-US" sz="1982" spc="317" dirty="0" err="1">
                <a:latin typeface="Palatino Linotype"/>
                <a:cs typeface="Palatino Linotype"/>
              </a:rPr>
              <a:t>t</a:t>
            </a:r>
            <a:r>
              <a:rPr sz="1982" spc="317" dirty="0" err="1">
                <a:latin typeface="Palatino Linotype"/>
                <a:cs typeface="Palatino Linotype"/>
              </a:rPr>
              <a:t>.sort</a:t>
            </a:r>
            <a:r>
              <a:rPr sz="1982" spc="317" dirty="0">
                <a:latin typeface="Palatino Linotype"/>
                <a:cs typeface="Palatino Linotype"/>
              </a:rPr>
              <a:t>()</a:t>
            </a:r>
            <a:endParaRPr sz="1982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6814" y="2649414"/>
            <a:ext cx="4170167" cy="2770279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 marR="787746">
              <a:spcBef>
                <a:spcPts val="188"/>
              </a:spcBef>
            </a:pPr>
            <a:r>
              <a:rPr sz="1982" spc="-89" dirty="0">
                <a:latin typeface="Arial"/>
                <a:cs typeface="Arial"/>
              </a:rPr>
              <a:t>number</a:t>
            </a:r>
            <a:r>
              <a:rPr sz="1982" spc="-7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 </a:t>
            </a:r>
            <a:r>
              <a:rPr sz="1982" spc="-79" dirty="0">
                <a:latin typeface="Arial"/>
                <a:cs typeface="Arial"/>
              </a:rPr>
              <a:t>times </a:t>
            </a:r>
            <a:r>
              <a:rPr sz="1982" spc="-89" dirty="0">
                <a:latin typeface="Arial"/>
                <a:cs typeface="Arial"/>
              </a:rPr>
              <a:t>x</a:t>
            </a:r>
            <a:r>
              <a:rPr sz="1982" spc="-79" dirty="0">
                <a:latin typeface="Arial"/>
                <a:cs typeface="Arial"/>
              </a:rPr>
              <a:t> </a:t>
            </a:r>
            <a:r>
              <a:rPr sz="1982" spc="-139" dirty="0">
                <a:latin typeface="Arial"/>
                <a:cs typeface="Arial"/>
              </a:rPr>
              <a:t>appears</a:t>
            </a:r>
            <a:r>
              <a:rPr sz="1982" spc="-12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in </a:t>
            </a:r>
            <a:r>
              <a:rPr lang="en-US" sz="1982" spc="30" dirty="0">
                <a:latin typeface="Arial"/>
                <a:cs typeface="Arial"/>
              </a:rPr>
              <a:t>t</a:t>
            </a:r>
            <a:r>
              <a:rPr sz="1982" spc="30" dirty="0">
                <a:latin typeface="Arial"/>
                <a:cs typeface="Arial"/>
              </a:rPr>
              <a:t> </a:t>
            </a:r>
            <a:r>
              <a:rPr sz="1982" spc="40" dirty="0">
                <a:latin typeface="Arial"/>
                <a:cs typeface="Arial"/>
              </a:rPr>
              <a:t> </a:t>
            </a:r>
            <a:r>
              <a:rPr sz="1982" spc="-119" dirty="0">
                <a:latin typeface="Arial"/>
                <a:cs typeface="Arial"/>
              </a:rPr>
              <a:t>append</a:t>
            </a:r>
            <a:r>
              <a:rPr sz="1982" spc="307" dirty="0">
                <a:latin typeface="Arial"/>
                <a:cs typeface="Arial"/>
              </a:rPr>
              <a:t> </a:t>
            </a:r>
            <a:r>
              <a:rPr sz="1982" spc="-119" dirty="0">
                <a:latin typeface="Arial"/>
                <a:cs typeface="Arial"/>
              </a:rPr>
              <a:t>elements</a:t>
            </a:r>
            <a:r>
              <a:rPr sz="1982" spc="317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466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l1</a:t>
            </a:r>
            <a:r>
              <a:rPr sz="1982" spc="454" dirty="0">
                <a:latin typeface="Arial"/>
                <a:cs typeface="Arial"/>
              </a:rPr>
              <a:t> </a:t>
            </a:r>
            <a:r>
              <a:rPr sz="1982" spc="20" dirty="0">
                <a:latin typeface="Arial"/>
                <a:cs typeface="Arial"/>
              </a:rPr>
              <a:t>to </a:t>
            </a:r>
            <a:r>
              <a:rPr lang="en-US" sz="1982" spc="30" dirty="0">
                <a:latin typeface="Arial"/>
                <a:cs typeface="Arial"/>
              </a:rPr>
              <a:t>t</a:t>
            </a:r>
            <a:r>
              <a:rPr sz="1982" spc="40" dirty="0">
                <a:latin typeface="Arial"/>
                <a:cs typeface="Arial"/>
              </a:rPr>
              <a:t> </a:t>
            </a:r>
            <a:r>
              <a:rPr sz="1982" spc="-99" dirty="0">
                <a:latin typeface="Arial"/>
                <a:cs typeface="Arial"/>
              </a:rPr>
              <a:t>index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dirty="0">
                <a:latin typeface="Arial"/>
                <a:cs typeface="Arial"/>
              </a:rPr>
              <a:t>first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119" dirty="0">
                <a:latin typeface="Arial"/>
                <a:cs typeface="Arial"/>
              </a:rPr>
              <a:t>occurence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89" dirty="0">
                <a:latin typeface="Arial"/>
                <a:cs typeface="Arial"/>
              </a:rPr>
              <a:t>x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in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lang="en-US" sz="1982" spc="30" dirty="0">
                <a:latin typeface="Arial"/>
                <a:cs typeface="Arial"/>
              </a:rPr>
              <a:t>t</a:t>
            </a:r>
            <a:r>
              <a:rPr sz="1982" spc="-525" dirty="0">
                <a:latin typeface="Arial"/>
                <a:cs typeface="Arial"/>
              </a:rPr>
              <a:t> </a:t>
            </a:r>
            <a:r>
              <a:rPr sz="1982" spc="-69" dirty="0">
                <a:latin typeface="Arial"/>
                <a:cs typeface="Arial"/>
              </a:rPr>
              <a:t>insert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89" dirty="0">
                <a:latin typeface="Arial"/>
                <a:cs typeface="Arial"/>
              </a:rPr>
              <a:t>x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10" dirty="0">
                <a:latin typeface="Arial"/>
                <a:cs typeface="Arial"/>
              </a:rPr>
              <a:t>into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lang="en-US" sz="1982" spc="30" dirty="0">
                <a:latin typeface="Arial"/>
                <a:cs typeface="Arial"/>
              </a:rPr>
              <a:t>t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10" dirty="0">
                <a:latin typeface="Arial"/>
                <a:cs typeface="Arial"/>
              </a:rPr>
              <a:t>at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position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30" dirty="0">
                <a:latin typeface="Arial"/>
                <a:cs typeface="Arial"/>
              </a:rPr>
              <a:t>i</a:t>
            </a:r>
            <a:endParaRPr sz="1982" dirty="0">
              <a:latin typeface="Arial"/>
              <a:cs typeface="Arial"/>
            </a:endParaRPr>
          </a:p>
          <a:p>
            <a:pPr marL="25168" marR="10067">
              <a:lnSpc>
                <a:spcPts val="2378"/>
              </a:lnSpc>
              <a:spcBef>
                <a:spcPts val="40"/>
              </a:spcBef>
            </a:pPr>
            <a:r>
              <a:rPr sz="1982" spc="-129" dirty="0">
                <a:latin typeface="Arial"/>
                <a:cs typeface="Arial"/>
              </a:rPr>
              <a:t>remove</a:t>
            </a:r>
            <a:r>
              <a:rPr sz="1982" spc="-119" dirty="0">
                <a:latin typeface="Arial"/>
                <a:cs typeface="Arial"/>
              </a:rPr>
              <a:t> and</a:t>
            </a:r>
            <a:r>
              <a:rPr sz="1982" spc="-109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return </a:t>
            </a:r>
            <a:r>
              <a:rPr sz="1982" spc="-59" dirty="0">
                <a:latin typeface="Arial"/>
                <a:cs typeface="Arial"/>
              </a:rPr>
              <a:t>the last </a:t>
            </a:r>
            <a:r>
              <a:rPr sz="1982" spc="-99" dirty="0">
                <a:latin typeface="Arial"/>
                <a:cs typeface="Arial"/>
              </a:rPr>
              <a:t>element</a:t>
            </a:r>
            <a:r>
              <a:rPr sz="1982" spc="-8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 </a:t>
            </a:r>
            <a:r>
              <a:rPr lang="en-US" sz="1982" spc="30" dirty="0">
                <a:latin typeface="Arial"/>
                <a:cs typeface="Arial"/>
              </a:rPr>
              <a:t>t</a:t>
            </a:r>
            <a:r>
              <a:rPr sz="1982" spc="30" dirty="0">
                <a:latin typeface="Arial"/>
                <a:cs typeface="Arial"/>
              </a:rPr>
              <a:t> </a:t>
            </a:r>
            <a:r>
              <a:rPr sz="1982" spc="-525" dirty="0">
                <a:latin typeface="Arial"/>
                <a:cs typeface="Arial"/>
              </a:rPr>
              <a:t> </a:t>
            </a:r>
            <a:r>
              <a:rPr sz="1982" spc="-129" dirty="0">
                <a:latin typeface="Arial"/>
                <a:cs typeface="Arial"/>
              </a:rPr>
              <a:t>remove</a:t>
            </a:r>
            <a:r>
              <a:rPr sz="1982" spc="-119" dirty="0">
                <a:latin typeface="Arial"/>
                <a:cs typeface="Arial"/>
              </a:rPr>
              <a:t> and</a:t>
            </a:r>
            <a:r>
              <a:rPr sz="1982" spc="-109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return </a:t>
            </a:r>
            <a:r>
              <a:rPr sz="1982" spc="-59" dirty="0">
                <a:latin typeface="Arial"/>
                <a:cs typeface="Arial"/>
              </a:rPr>
              <a:t>the </a:t>
            </a:r>
            <a:r>
              <a:rPr sz="1982" spc="30" dirty="0">
                <a:latin typeface="Arial"/>
                <a:cs typeface="Arial"/>
              </a:rPr>
              <a:t>ith </a:t>
            </a:r>
            <a:r>
              <a:rPr sz="1982" spc="-99" dirty="0">
                <a:latin typeface="Arial"/>
                <a:cs typeface="Arial"/>
              </a:rPr>
              <a:t>element</a:t>
            </a:r>
            <a:r>
              <a:rPr sz="1982" spc="-8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 </a:t>
            </a:r>
            <a:r>
              <a:rPr lang="en-US" sz="1982" spc="30" dirty="0">
                <a:latin typeface="Arial"/>
                <a:cs typeface="Arial"/>
              </a:rPr>
              <a:t>t</a:t>
            </a:r>
            <a:r>
              <a:rPr sz="1982" spc="30" dirty="0">
                <a:latin typeface="Arial"/>
                <a:cs typeface="Arial"/>
              </a:rPr>
              <a:t> </a:t>
            </a:r>
            <a:r>
              <a:rPr sz="1982" spc="40" dirty="0">
                <a:latin typeface="Arial"/>
                <a:cs typeface="Arial"/>
              </a:rPr>
              <a:t> </a:t>
            </a:r>
            <a:r>
              <a:rPr sz="1982" spc="-129" dirty="0">
                <a:latin typeface="Arial"/>
                <a:cs typeface="Arial"/>
              </a:rPr>
              <a:t>remove</a:t>
            </a:r>
            <a:r>
              <a:rPr sz="1982" spc="-119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the </a:t>
            </a:r>
            <a:r>
              <a:rPr sz="1982" dirty="0">
                <a:latin typeface="Arial"/>
                <a:cs typeface="Arial"/>
              </a:rPr>
              <a:t>first </a:t>
            </a:r>
            <a:r>
              <a:rPr sz="1982" spc="-119" dirty="0">
                <a:latin typeface="Arial"/>
                <a:cs typeface="Arial"/>
              </a:rPr>
              <a:t>occurence</a:t>
            </a:r>
            <a:r>
              <a:rPr sz="1982" spc="-10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 </a:t>
            </a:r>
            <a:r>
              <a:rPr sz="1982" spc="-89" dirty="0">
                <a:latin typeface="Arial"/>
                <a:cs typeface="Arial"/>
              </a:rPr>
              <a:t>x</a:t>
            </a:r>
            <a:r>
              <a:rPr sz="1982" spc="-79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from </a:t>
            </a:r>
            <a:r>
              <a:rPr lang="en-US" sz="1982" spc="30" dirty="0">
                <a:latin typeface="Arial"/>
                <a:cs typeface="Arial"/>
              </a:rPr>
              <a:t>t</a:t>
            </a:r>
            <a:r>
              <a:rPr sz="1982" spc="30" dirty="0">
                <a:latin typeface="Arial"/>
                <a:cs typeface="Arial"/>
              </a:rPr>
              <a:t> </a:t>
            </a:r>
            <a:r>
              <a:rPr sz="1982" spc="40" dirty="0">
                <a:latin typeface="Arial"/>
                <a:cs typeface="Arial"/>
              </a:rPr>
              <a:t> </a:t>
            </a:r>
            <a:r>
              <a:rPr sz="1982" spc="-149" dirty="0">
                <a:latin typeface="Arial"/>
                <a:cs typeface="Arial"/>
              </a:rPr>
              <a:t>reverse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the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119" dirty="0">
                <a:latin typeface="Arial"/>
                <a:cs typeface="Arial"/>
              </a:rPr>
              <a:t>elements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lang="en-US" sz="1982" spc="30" dirty="0">
                <a:latin typeface="Arial"/>
                <a:cs typeface="Arial"/>
              </a:rPr>
              <a:t>t</a:t>
            </a:r>
            <a:endParaRPr sz="1982" dirty="0">
              <a:latin typeface="Arial"/>
              <a:cs typeface="Arial"/>
            </a:endParaRPr>
          </a:p>
          <a:p>
            <a:pPr marL="25168">
              <a:lnSpc>
                <a:spcPts val="2259"/>
              </a:lnSpc>
            </a:pPr>
            <a:r>
              <a:rPr sz="1982" spc="-99" dirty="0">
                <a:latin typeface="Arial"/>
                <a:cs typeface="Arial"/>
              </a:rPr>
              <a:t>order</a:t>
            </a:r>
            <a:r>
              <a:rPr sz="1982" spc="69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the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119" dirty="0">
                <a:latin typeface="Arial"/>
                <a:cs typeface="Arial"/>
              </a:rPr>
              <a:t>elements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lang="en-US" sz="1982" spc="30" dirty="0">
                <a:latin typeface="Arial"/>
                <a:cs typeface="Arial"/>
              </a:rPr>
              <a:t>t</a:t>
            </a:r>
            <a:endParaRPr sz="1982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879" y="0"/>
            <a:ext cx="2083825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dirty="0">
                <a:solidFill>
                  <a:srgbClr val="FFFFFF"/>
                </a:solidFill>
                <a:latin typeface="Tahoma"/>
                <a:cs typeface="Tahoma"/>
              </a:rPr>
              <a:t>List</a:t>
            </a:r>
            <a:r>
              <a:rPr sz="2774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109" dirty="0">
                <a:solidFill>
                  <a:srgbClr val="FFFFFF"/>
                </a:solidFill>
                <a:latin typeface="Tahoma"/>
                <a:cs typeface="Tahoma"/>
              </a:rPr>
              <a:t>Examples</a:t>
            </a:r>
            <a:endParaRPr sz="2774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9949" y="958661"/>
          <a:ext cx="7790435" cy="515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4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712">
                <a:tc>
                  <a:txBody>
                    <a:bodyPr/>
                    <a:lstStyle/>
                    <a:p>
                      <a:pPr marL="30480">
                        <a:lnSpc>
                          <a:spcPts val="894"/>
                        </a:lnSpc>
                        <a:spcBef>
                          <a:spcPts val="180"/>
                        </a:spcBef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45301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94"/>
                        </a:lnSpc>
                        <a:spcBef>
                          <a:spcPts val="180"/>
                        </a:spcBef>
                      </a:pP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=   </a:t>
                      </a: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 2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45301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2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30" dirty="0">
                          <a:latin typeface="Palatino Linotype"/>
                          <a:cs typeface="Palatino Linotype"/>
                        </a:rPr>
                        <a:t>append</a:t>
                      </a:r>
                      <a:r>
                        <a:rPr sz="1600" spc="-6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50" dirty="0">
                          <a:latin typeface="Palatino Linotype"/>
                          <a:cs typeface="Palatino Linotype"/>
                        </a:rPr>
                        <a:t>(4)	</a:t>
                      </a:r>
                      <a:r>
                        <a:rPr sz="1600" spc="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</a:t>
                      </a:r>
                      <a:r>
                        <a:rPr sz="1600" spc="16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add   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4 </a:t>
                      </a:r>
                      <a:r>
                        <a:rPr sz="1600" spc="18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to </a:t>
                      </a:r>
                      <a:r>
                        <a:rPr sz="1600" spc="1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600" spc="13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end </a:t>
                      </a:r>
                      <a:r>
                        <a:rPr sz="1600" spc="204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sz="1600" spc="1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	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 </a:t>
                      </a:r>
                      <a:r>
                        <a:rPr sz="1600" spc="1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6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not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600" spc="-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:  </a:t>
                      </a:r>
                      <a:r>
                        <a:rPr sz="1600" spc="2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change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s  </a:t>
                      </a:r>
                      <a:r>
                        <a:rPr sz="1600" spc="3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7940">
                        <a:lnSpc>
                          <a:spcPts val="844"/>
                        </a:lnSpc>
                      </a:pP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2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8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5" dirty="0">
                          <a:latin typeface="Palatino Linotype"/>
                          <a:cs typeface="Palatino Linotype"/>
                        </a:rPr>
                        <a:t>count</a:t>
                      </a:r>
                      <a:r>
                        <a:rPr sz="1600" spc="-6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50" dirty="0">
                          <a:latin typeface="Palatino Linotype"/>
                          <a:cs typeface="Palatino Linotype"/>
                        </a:rPr>
                        <a:t>(4)	</a:t>
                      </a:r>
                      <a:r>
                        <a:rPr sz="1600" spc="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</a:t>
                      </a:r>
                      <a:r>
                        <a:rPr sz="1600" spc="17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count </a:t>
                      </a:r>
                      <a:r>
                        <a:rPr sz="1600" spc="17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1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occurrences </a:t>
                      </a:r>
                      <a:r>
                        <a:rPr sz="1600" spc="1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4 </a:t>
                      </a:r>
                      <a:r>
                        <a:rPr sz="1600" spc="17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in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844"/>
                        </a:lnSpc>
                      </a:pPr>
                      <a:r>
                        <a:rPr sz="1600" spc="1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667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2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=   </a:t>
                      </a: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5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 6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7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2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80" dirty="0">
                          <a:latin typeface="Palatino Linotype"/>
                          <a:cs typeface="Palatino Linotype"/>
                        </a:rPr>
                        <a:t>extend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55" dirty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l2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55" dirty="0">
                          <a:latin typeface="Palatino Linotype"/>
                          <a:cs typeface="Palatino Linotype"/>
                        </a:rPr>
                        <a:t>)	</a:t>
                      </a:r>
                      <a:r>
                        <a:rPr sz="1600" spc="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</a:t>
                      </a:r>
                      <a:r>
                        <a:rPr sz="1600" spc="17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add  </a:t>
                      </a:r>
                      <a:r>
                        <a:rPr sz="1600" spc="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elements </a:t>
                      </a:r>
                      <a:r>
                        <a:rPr sz="1600" spc="14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sz="1600" spc="12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l2</a:t>
                      </a:r>
                      <a:r>
                        <a:rPr sz="1600" spc="41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to </a:t>
                      </a:r>
                      <a:r>
                        <a:rPr sz="1600" spc="114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7940">
                        <a:lnSpc>
                          <a:spcPts val="844"/>
                        </a:lnSpc>
                      </a:pP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5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6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7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9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0" dirty="0">
                          <a:latin typeface="Palatino Linotype"/>
                          <a:cs typeface="Palatino Linotype"/>
                        </a:rPr>
                        <a:t>inde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x</a:t>
                      </a:r>
                      <a:r>
                        <a:rPr sz="1600" spc="-7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60" dirty="0">
                          <a:latin typeface="Palatino Linotype"/>
                          <a:cs typeface="Palatino Linotype"/>
                        </a:rPr>
                        <a:t>(5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)	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 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wher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e  </a:t>
                      </a:r>
                      <a:r>
                        <a:rPr sz="1600" spc="4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6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doe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s  </a:t>
                      </a:r>
                      <a:r>
                        <a:rPr sz="1600" spc="1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5  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occu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r  </a:t>
                      </a:r>
                      <a:r>
                        <a:rPr sz="1600" spc="3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i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n  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0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?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667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2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45" dirty="0">
                          <a:latin typeface="Palatino Linotype"/>
                          <a:cs typeface="Palatino Linotype"/>
                        </a:rPr>
                        <a:t>insert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14" dirty="0">
                          <a:latin typeface="Palatino Linotype"/>
                          <a:cs typeface="Palatino Linotype"/>
                        </a:rPr>
                        <a:t>(0</a:t>
                      </a:r>
                      <a:r>
                        <a:rPr sz="1600" spc="-9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20" dirty="0">
                          <a:latin typeface="Palatino Linotype"/>
                          <a:cs typeface="Palatino Linotype"/>
                        </a:rPr>
                        <a:t>,</a:t>
                      </a:r>
                      <a:r>
                        <a:rPr sz="1600" spc="4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14" dirty="0">
                          <a:latin typeface="Palatino Linotype"/>
                          <a:cs typeface="Palatino Linotype"/>
                        </a:rPr>
                        <a:t>0)	</a:t>
                      </a:r>
                      <a:r>
                        <a:rPr sz="1600" spc="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</a:t>
                      </a:r>
                      <a:r>
                        <a:rPr sz="1600" spc="16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add  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0 </a:t>
                      </a:r>
                      <a:r>
                        <a:rPr sz="1600" spc="18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at</a:t>
                      </a:r>
                      <a:r>
                        <a:rPr sz="1600" spc="4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600" spc="14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6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start</a:t>
                      </a:r>
                      <a:r>
                        <a:rPr sz="1600" spc="4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sz="1600" spc="1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	</a:t>
                      </a:r>
                      <a:r>
                        <a:rPr sz="1600" spc="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</a:t>
                      </a:r>
                      <a:r>
                        <a:rPr sz="1600" spc="16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8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note </a:t>
                      </a:r>
                      <a:r>
                        <a:rPr sz="1600" spc="1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-4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new</a:t>
                      </a:r>
                      <a:r>
                        <a:rPr sz="1600" spc="28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8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value </a:t>
                      </a:r>
                      <a:r>
                        <a:rPr sz="1600" spc="1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sz="1600" spc="114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7940">
                        <a:lnSpc>
                          <a:spcPts val="844"/>
                        </a:lnSpc>
                      </a:pP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5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6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7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2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45" dirty="0">
                          <a:latin typeface="Palatino Linotype"/>
                          <a:cs typeface="Palatino Linotype"/>
                        </a:rPr>
                        <a:t>insert</a:t>
                      </a:r>
                      <a:r>
                        <a:rPr sz="1600" spc="-7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14" dirty="0">
                          <a:latin typeface="Palatino Linotype"/>
                          <a:cs typeface="Palatino Linotype"/>
                        </a:rPr>
                        <a:t>(3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20" dirty="0">
                          <a:latin typeface="Palatino Linotype"/>
                          <a:cs typeface="Palatino Linotype"/>
                        </a:rPr>
                        <a:t>,</a:t>
                      </a:r>
                      <a:r>
                        <a:rPr sz="1600" spc="44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00" dirty="0">
                          <a:latin typeface="Palatino Linotype"/>
                          <a:cs typeface="Palatino Linotype"/>
                        </a:rPr>
                        <a:t>’a’)	</a:t>
                      </a:r>
                      <a:r>
                        <a:rPr sz="1600" spc="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</a:t>
                      </a:r>
                      <a:r>
                        <a:rPr sz="1600" spc="16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lists</a:t>
                      </a:r>
                      <a:r>
                        <a:rPr sz="1600" spc="42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600" spc="1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heterogenous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7940">
                        <a:lnSpc>
                          <a:spcPts val="844"/>
                        </a:lnSpc>
                      </a:pP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0" dirty="0">
                          <a:latin typeface="Palatino Linotype"/>
                          <a:cs typeface="Palatino Linotype"/>
                        </a:rPr>
                        <a:t>’</a:t>
                      </a:r>
                      <a:r>
                        <a:rPr sz="1600" spc="95" dirty="0"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600" spc="85" dirty="0">
                          <a:latin typeface="Palatino Linotype"/>
                          <a:cs typeface="Palatino Linotype"/>
                        </a:rPr>
                        <a:t>’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2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5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6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7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  <a:tabLst>
                          <a:tab pos="1456690" algn="l"/>
                        </a:tabLst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2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35" dirty="0">
                          <a:latin typeface="Palatino Linotype"/>
                          <a:cs typeface="Palatino Linotype"/>
                        </a:rPr>
                        <a:t>remove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10" dirty="0">
                          <a:latin typeface="Palatino Linotype"/>
                          <a:cs typeface="Palatino Linotype"/>
                        </a:rPr>
                        <a:t>(’a’)	</a:t>
                      </a:r>
                      <a:r>
                        <a:rPr sz="1600" spc="4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 </a:t>
                      </a:r>
                      <a:r>
                        <a:rPr sz="1600" spc="16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what </a:t>
                      </a:r>
                      <a:r>
                        <a:rPr sz="1600" spc="21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goes </a:t>
                      </a:r>
                      <a:r>
                        <a:rPr sz="1600" spc="15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in </a:t>
                      </a:r>
                      <a:r>
                        <a:rPr sz="1600" spc="114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can </a:t>
                      </a:r>
                      <a:r>
                        <a:rPr sz="1600" spc="17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come  </a:t>
                      </a:r>
                      <a:r>
                        <a:rPr sz="1600" spc="2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6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out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9754">
                <a:tc>
                  <a:txBody>
                    <a:bodyPr/>
                    <a:lstStyle/>
                    <a:p>
                      <a:pPr marL="27940">
                        <a:lnSpc>
                          <a:spcPts val="910"/>
                        </a:lnSpc>
                      </a:pP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10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5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6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7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72355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40" dirty="0"/>
              <a:t>Lists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000" y="748326"/>
            <a:ext cx="7918189" cy="45375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800" spc="-79" dirty="0">
                <a:latin typeface="Arial"/>
                <a:cs typeface="Arial"/>
              </a:rPr>
              <a:t>The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404" dirty="0">
                <a:latin typeface="Palatino Linotype"/>
                <a:cs typeface="Palatino Linotype"/>
              </a:rPr>
              <a:t>list</a:t>
            </a:r>
            <a:r>
              <a:rPr sz="2800" spc="178" dirty="0">
                <a:latin typeface="Palatino Linotype"/>
                <a:cs typeface="Palatino Linotype"/>
              </a:rPr>
              <a:t> </a:t>
            </a:r>
            <a:r>
              <a:rPr sz="2800" spc="-168" dirty="0">
                <a:latin typeface="Arial"/>
                <a:cs typeface="Arial"/>
              </a:rPr>
              <a:t>class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129" dirty="0">
                <a:latin typeface="Arial"/>
                <a:cs typeface="Arial"/>
              </a:rPr>
              <a:t>is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lang="en-US" sz="2800" spc="-168" dirty="0">
                <a:latin typeface="Arial"/>
                <a:cs typeface="Arial"/>
              </a:rPr>
              <a:t>a very </a:t>
            </a:r>
            <a:r>
              <a:rPr sz="2800" spc="-119" dirty="0">
                <a:latin typeface="Arial"/>
                <a:cs typeface="Arial"/>
              </a:rPr>
              <a:t>useful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lang="en-US" sz="2800" spc="-40" dirty="0">
                <a:latin typeface="Arial"/>
                <a:cs typeface="Arial"/>
              </a:rPr>
              <a:t>tool i</a:t>
            </a:r>
            <a:r>
              <a:rPr sz="2800" spc="-40" dirty="0">
                <a:latin typeface="Arial"/>
                <a:cs typeface="Arial"/>
              </a:rPr>
              <a:t>n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Python.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145" y="1484908"/>
            <a:ext cx="6248400" cy="2347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bject 6"/>
          <p:cNvSpPr txBox="1"/>
          <p:nvPr/>
        </p:nvSpPr>
        <p:spPr>
          <a:xfrm>
            <a:off x="457200" y="4114800"/>
            <a:ext cx="8229600" cy="2393796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800" spc="-30" dirty="0">
                <a:latin typeface="Arial"/>
                <a:cs typeface="Arial"/>
              </a:rPr>
              <a:t>Both </a:t>
            </a:r>
            <a:r>
              <a:rPr sz="2800" spc="-69" dirty="0">
                <a:latin typeface="Arial"/>
                <a:cs typeface="Arial"/>
              </a:rPr>
              <a:t>lists </a:t>
            </a:r>
            <a:r>
              <a:rPr lang="en-US" sz="2800" spc="-69" dirty="0">
                <a:latin typeface="Arial"/>
                <a:cs typeface="Arial"/>
              </a:rPr>
              <a:t>and strings </a:t>
            </a:r>
            <a:r>
              <a:rPr sz="2800" spc="-168" dirty="0">
                <a:latin typeface="Arial"/>
                <a:cs typeface="Arial"/>
              </a:rPr>
              <a:t>are</a:t>
            </a:r>
            <a:r>
              <a:rPr sz="2800" spc="-159" dirty="0">
                <a:latin typeface="Arial"/>
                <a:cs typeface="Arial"/>
              </a:rPr>
              <a:t> </a:t>
            </a:r>
            <a:r>
              <a:rPr sz="2800" spc="-188" dirty="0">
                <a:latin typeface="Arial"/>
                <a:cs typeface="Arial"/>
              </a:rPr>
              <a:t>sequence</a:t>
            </a:r>
            <a:r>
              <a:rPr sz="2800" spc="-178" dirty="0">
                <a:latin typeface="Arial"/>
                <a:cs typeface="Arial"/>
              </a:rPr>
              <a:t> </a:t>
            </a:r>
            <a:r>
              <a:rPr sz="2800" spc="-109" dirty="0">
                <a:latin typeface="Arial"/>
                <a:cs typeface="Arial"/>
              </a:rPr>
              <a:t>types</a:t>
            </a:r>
            <a:r>
              <a:rPr sz="2800" spc="-99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59" dirty="0">
                <a:latin typeface="Arial"/>
                <a:cs typeface="Arial"/>
              </a:rPr>
              <a:t>Python, </a:t>
            </a:r>
            <a:r>
              <a:rPr sz="2800" spc="-198" dirty="0">
                <a:latin typeface="Arial"/>
                <a:cs typeface="Arial"/>
              </a:rPr>
              <a:t>so</a:t>
            </a:r>
            <a:r>
              <a:rPr sz="2800" spc="-188" dirty="0">
                <a:latin typeface="Arial"/>
                <a:cs typeface="Arial"/>
              </a:rPr>
              <a:t> </a:t>
            </a:r>
            <a:r>
              <a:rPr sz="2800" spc="-178" dirty="0">
                <a:latin typeface="Arial"/>
                <a:cs typeface="Arial"/>
              </a:rPr>
              <a:t>share</a:t>
            </a:r>
            <a:r>
              <a:rPr sz="2800" spc="-168" dirty="0">
                <a:latin typeface="Arial"/>
                <a:cs typeface="Arial"/>
              </a:rPr>
              <a:t> </a:t>
            </a:r>
            <a:r>
              <a:rPr sz="2800" spc="-119" dirty="0">
                <a:latin typeface="Arial"/>
                <a:cs typeface="Arial"/>
              </a:rPr>
              <a:t>many </a:t>
            </a:r>
            <a:r>
              <a:rPr sz="2800" spc="-585" dirty="0">
                <a:latin typeface="Arial"/>
                <a:cs typeface="Arial"/>
              </a:rPr>
              <a:t> </a:t>
            </a:r>
            <a:r>
              <a:rPr sz="2800" spc="-79" dirty="0">
                <a:latin typeface="Arial"/>
                <a:cs typeface="Arial"/>
              </a:rPr>
              <a:t>similar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lang="en-US" sz="2800" spc="-99" dirty="0">
                <a:latin typeface="Arial"/>
                <a:cs typeface="Arial"/>
              </a:rPr>
              <a:t>methods</a:t>
            </a:r>
            <a:r>
              <a:rPr sz="2800" spc="-99" dirty="0">
                <a:latin typeface="Arial"/>
                <a:cs typeface="Arial"/>
              </a:rPr>
              <a:t>.</a:t>
            </a:r>
            <a:r>
              <a:rPr sz="2800" spc="347" dirty="0">
                <a:latin typeface="Arial"/>
                <a:cs typeface="Arial"/>
              </a:rPr>
              <a:t> </a:t>
            </a:r>
            <a:r>
              <a:rPr sz="2800" spc="-89" dirty="0">
                <a:latin typeface="Arial"/>
                <a:cs typeface="Arial"/>
              </a:rPr>
              <a:t>Unlike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strings,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lists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168" dirty="0">
                <a:latin typeface="Arial"/>
                <a:cs typeface="Arial"/>
              </a:rPr>
              <a:t>are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mutable</a:t>
            </a:r>
            <a:r>
              <a:rPr sz="2800" spc="-2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5168" marR="304528">
              <a:lnSpc>
                <a:spcPct val="102600"/>
              </a:lnSpc>
              <a:spcBef>
                <a:spcPts val="1407"/>
              </a:spcBef>
            </a:pPr>
            <a:r>
              <a:rPr sz="2800" spc="20" dirty="0">
                <a:latin typeface="Arial"/>
                <a:cs typeface="Arial"/>
              </a:rPr>
              <a:t>If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129" dirty="0">
                <a:latin typeface="Arial"/>
                <a:cs typeface="Arial"/>
              </a:rPr>
              <a:t>you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49" dirty="0">
                <a:latin typeface="Arial"/>
                <a:cs typeface="Arial"/>
              </a:rPr>
              <a:t>change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78" dirty="0">
                <a:latin typeface="Arial"/>
                <a:cs typeface="Arial"/>
              </a:rPr>
              <a:t>a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list,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89" dirty="0">
                <a:latin typeface="Arial"/>
                <a:cs typeface="Arial"/>
              </a:rPr>
              <a:t>it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79" dirty="0">
                <a:latin typeface="Arial"/>
                <a:cs typeface="Arial"/>
              </a:rPr>
              <a:t>doesn’t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09" dirty="0">
                <a:latin typeface="Arial"/>
                <a:cs typeface="Arial"/>
              </a:rPr>
              <a:t>create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78" dirty="0">
                <a:latin typeface="Arial"/>
                <a:cs typeface="Arial"/>
              </a:rPr>
              <a:t>a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59" dirty="0">
                <a:latin typeface="Arial"/>
                <a:cs typeface="Arial"/>
              </a:rPr>
              <a:t>new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109" dirty="0">
                <a:latin typeface="Arial"/>
                <a:cs typeface="Arial"/>
              </a:rPr>
              <a:t>copy;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i="1" spc="20" dirty="0">
                <a:latin typeface="Calibri"/>
                <a:cs typeface="Calibri"/>
              </a:rPr>
              <a:t>it</a:t>
            </a:r>
            <a:r>
              <a:rPr sz="2800" i="1" spc="226" dirty="0">
                <a:latin typeface="Calibri"/>
                <a:cs typeface="Calibri"/>
              </a:rPr>
              <a:t> </a:t>
            </a:r>
            <a:r>
              <a:rPr sz="2800" i="1" spc="-30" dirty="0">
                <a:latin typeface="Calibri"/>
                <a:cs typeface="Calibri"/>
              </a:rPr>
              <a:t>changes</a:t>
            </a:r>
            <a:r>
              <a:rPr sz="2800" i="1" spc="238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the </a:t>
            </a:r>
            <a:r>
              <a:rPr sz="2800" i="1" spc="-466" dirty="0">
                <a:latin typeface="Calibri"/>
                <a:cs typeface="Calibri"/>
              </a:rPr>
              <a:t> </a:t>
            </a:r>
            <a:r>
              <a:rPr lang="en-US" sz="2800" i="1" dirty="0">
                <a:latin typeface="Calibri"/>
                <a:cs typeface="Calibri"/>
              </a:rPr>
              <a:t>actual contents of the list.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083825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dirty="0"/>
              <a:t>List</a:t>
            </a:r>
            <a:r>
              <a:rPr spc="-30" dirty="0"/>
              <a:t> </a:t>
            </a:r>
            <a:r>
              <a:rPr spc="-109" dirty="0"/>
              <a:t>Examples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4957" y="556630"/>
          <a:ext cx="7787920" cy="288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3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12">
                <a:tc>
                  <a:txBody>
                    <a:bodyPr/>
                    <a:lstStyle/>
                    <a:p>
                      <a:pPr marL="30480">
                        <a:lnSpc>
                          <a:spcPts val="894"/>
                        </a:lnSpc>
                        <a:spcBef>
                          <a:spcPts val="180"/>
                        </a:spcBef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45301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94"/>
                        </a:lnSpc>
                        <a:spcBef>
                          <a:spcPts val="180"/>
                        </a:spcBef>
                      </a:pP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9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60" dirty="0">
                          <a:latin typeface="Palatino Linotype"/>
                          <a:cs typeface="Palatino Linotype"/>
                        </a:rPr>
                        <a:t>po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p</a:t>
                      </a:r>
                      <a:r>
                        <a:rPr sz="1600" spc="-8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)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45301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4"/>
                        </a:lnSpc>
                        <a:spcBef>
                          <a:spcPts val="180"/>
                        </a:spcBef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45301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94"/>
                        </a:lnSpc>
                        <a:spcBef>
                          <a:spcPts val="180"/>
                        </a:spcBef>
                      </a:pPr>
                      <a:r>
                        <a:rPr sz="1600" spc="3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remove </a:t>
                      </a:r>
                      <a:r>
                        <a:rPr sz="1600" spc="1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600" spc="21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1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return </a:t>
                      </a:r>
                      <a:r>
                        <a:rPr sz="1600" spc="1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16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last</a:t>
                      </a:r>
                      <a:r>
                        <a:rPr sz="1600" spc="4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8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element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45301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667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7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7940">
                        <a:lnSpc>
                          <a:spcPts val="844"/>
                        </a:lnSpc>
                      </a:pP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5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6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8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0" dirty="0">
                          <a:latin typeface="Palatino Linotype"/>
                          <a:cs typeface="Palatino Linotype"/>
                        </a:rPr>
                        <a:t>revers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600" spc="-7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)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44"/>
                        </a:lnSpc>
                      </a:pPr>
                      <a:r>
                        <a:rPr sz="1600" spc="114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reverse </a:t>
                      </a:r>
                      <a:r>
                        <a:rPr sz="1600" spc="1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order </a:t>
                      </a:r>
                      <a:r>
                        <a:rPr sz="1600" spc="13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sz="1600" spc="13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elements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7940">
                        <a:lnSpc>
                          <a:spcPts val="844"/>
                        </a:lnSpc>
                      </a:pP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6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5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0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.</a:t>
                      </a:r>
                      <a:r>
                        <a:rPr sz="1600" spc="-9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sor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t</a:t>
                      </a:r>
                      <a:r>
                        <a:rPr sz="1600" spc="-8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)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#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44"/>
                        </a:lnSpc>
                      </a:pPr>
                      <a:r>
                        <a:rPr sz="1600" spc="9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elements </a:t>
                      </a:r>
                      <a:r>
                        <a:rPr sz="1600" spc="14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2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must </a:t>
                      </a:r>
                      <a:r>
                        <a:rPr sz="1600" spc="200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3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be </a:t>
                      </a:r>
                      <a:r>
                        <a:rPr sz="1600" spc="19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75" dirty="0">
                          <a:solidFill>
                            <a:srgbClr val="FF0000"/>
                          </a:solidFill>
                          <a:latin typeface="Palatino Linotype"/>
                          <a:cs typeface="Palatino Linotype"/>
                        </a:rPr>
                        <a:t>comparable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30480">
                        <a:lnSpc>
                          <a:spcPts val="844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44"/>
                        </a:lnSpc>
                      </a:pPr>
                      <a:r>
                        <a:rPr sz="1600" spc="130" dirty="0">
                          <a:latin typeface="Palatino Linotype"/>
                          <a:cs typeface="Palatino Linotype"/>
                        </a:rPr>
                        <a:t>l1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826">
                <a:tc>
                  <a:txBody>
                    <a:bodyPr/>
                    <a:lstStyle/>
                    <a:p>
                      <a:pPr marL="27940">
                        <a:lnSpc>
                          <a:spcPts val="844"/>
                        </a:lnSpc>
                      </a:pP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844"/>
                        </a:lnSpc>
                      </a:pPr>
                      <a:r>
                        <a:rPr sz="1600" dirty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2</a:t>
                      </a:r>
                      <a:r>
                        <a:rPr sz="1600" spc="-114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5</a:t>
                      </a:r>
                      <a:r>
                        <a:rPr sz="1600" spc="-12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6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670">
                <a:tc>
                  <a:txBody>
                    <a:bodyPr/>
                    <a:lstStyle/>
                    <a:p>
                      <a:pPr marL="30480">
                        <a:lnSpc>
                          <a:spcPts val="905"/>
                        </a:lnSpc>
                      </a:pPr>
                      <a:r>
                        <a:rPr sz="1600" spc="65" dirty="0">
                          <a:latin typeface="Palatino Linotype"/>
                          <a:cs typeface="Palatino Linotype"/>
                        </a:rPr>
                        <a:t>&gt;&gt;&gt;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905"/>
                        </a:lnSpc>
                      </a:pP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2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=   </a:t>
                      </a:r>
                      <a:r>
                        <a:rPr sz="1600" spc="50" dirty="0">
                          <a:latin typeface="Palatino Linotype"/>
                          <a:cs typeface="Palatino Linotype"/>
                        </a:rPr>
                        <a:t>[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4</a:t>
                      </a:r>
                      <a:r>
                        <a:rPr sz="1600" spc="-10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1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55" dirty="0">
                          <a:latin typeface="Palatino Linotype"/>
                          <a:cs typeface="Palatino Linotype"/>
                        </a:rPr>
                        <a:t>1.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3</a:t>
                      </a:r>
                      <a:r>
                        <a:rPr sz="1600" spc="-9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,  </a:t>
                      </a:r>
                      <a:r>
                        <a:rPr sz="1600" spc="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"</a:t>
                      </a:r>
                      <a:r>
                        <a:rPr sz="1600" spc="-9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60" dirty="0">
                          <a:latin typeface="Palatino Linotype"/>
                          <a:cs typeface="Palatino Linotype"/>
                        </a:rPr>
                        <a:t>do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600" spc="-9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spc="80" dirty="0">
                          <a:latin typeface="Palatino Linotype"/>
                          <a:cs typeface="Palatino Linotype"/>
                        </a:rPr>
                        <a:t>"</a:t>
                      </a:r>
                      <a:r>
                        <a:rPr sz="1600" dirty="0">
                          <a:latin typeface="Palatino Linotype"/>
                          <a:cs typeface="Palatino Linotype"/>
                        </a:rPr>
                        <a:t>]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32311" y="748640"/>
            <a:ext cx="7838254" cy="5660052"/>
            <a:chOff x="316966" y="377786"/>
            <a:chExt cx="3955415" cy="2856230"/>
          </a:xfrm>
        </p:grpSpPr>
        <p:sp>
          <p:nvSpPr>
            <p:cNvPr id="6" name="object 6"/>
            <p:cNvSpPr/>
            <p:nvPr/>
          </p:nvSpPr>
          <p:spPr>
            <a:xfrm>
              <a:off x="319506" y="38032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38486" y="423341"/>
              <a:ext cx="0" cy="2807970"/>
            </a:xfrm>
            <a:custGeom>
              <a:avLst/>
              <a:gdLst/>
              <a:ahLst/>
              <a:cxnLst/>
              <a:rect l="l" t="t" r="r" b="b"/>
              <a:pathLst>
                <a:path h="2807970">
                  <a:moveTo>
                    <a:pt x="0" y="0"/>
                  </a:moveTo>
                  <a:lnTo>
                    <a:pt x="0" y="2807601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69505" y="380326"/>
              <a:ext cx="0" cy="2807970"/>
            </a:xfrm>
            <a:custGeom>
              <a:avLst/>
              <a:gdLst/>
              <a:ahLst/>
              <a:cxnLst/>
              <a:rect l="l" t="t" r="r" b="b"/>
              <a:pathLst>
                <a:path h="2807970">
                  <a:moveTo>
                    <a:pt x="0" y="0"/>
                  </a:moveTo>
                  <a:lnTo>
                    <a:pt x="0" y="2807589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0682" y="3400006"/>
            <a:ext cx="7561417" cy="125258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 marR="651841" indent="-1258">
              <a:lnSpc>
                <a:spcPts val="1883"/>
              </a:lnSpc>
              <a:spcBef>
                <a:spcPts val="268"/>
              </a:spcBef>
              <a:tabLst>
                <a:tab pos="3213901" algn="l"/>
              </a:tabLst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327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l2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49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sort</a:t>
            </a:r>
            <a:r>
              <a:rPr sz="1585" spc="-129" dirty="0">
                <a:latin typeface="Palatino Linotype"/>
                <a:cs typeface="Palatino Linotype"/>
              </a:rPr>
              <a:t> </a:t>
            </a:r>
            <a:r>
              <a:rPr sz="1585" spc="357" dirty="0">
                <a:latin typeface="Palatino Linotype"/>
                <a:cs typeface="Palatino Linotype"/>
              </a:rPr>
              <a:t>()	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6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elements</a:t>
            </a:r>
            <a:r>
              <a:rPr sz="1585" spc="30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must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69" dirty="0">
                <a:solidFill>
                  <a:srgbClr val="FF0000"/>
                </a:solidFill>
                <a:latin typeface="Palatino Linotype"/>
                <a:cs typeface="Palatino Linotype"/>
              </a:rPr>
              <a:t>be</a:t>
            </a:r>
            <a:r>
              <a:rPr sz="1585" spc="39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comparable </a:t>
            </a:r>
            <a:r>
              <a:rPr sz="1585" spc="-36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latin typeface="Palatino Linotype"/>
                <a:cs typeface="Palatino Linotype"/>
              </a:rPr>
              <a:t>Traceback</a:t>
            </a:r>
            <a:r>
              <a:rPr sz="1585" spc="277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69" dirty="0">
                <a:latin typeface="Palatino Linotype"/>
                <a:cs typeface="Palatino Linotype"/>
              </a:rPr>
              <a:t>most</a:t>
            </a:r>
            <a:r>
              <a:rPr sz="1585" spc="416" dirty="0">
                <a:latin typeface="Palatino Linotype"/>
                <a:cs typeface="Palatino Linotype"/>
              </a:rPr>
              <a:t> </a:t>
            </a:r>
            <a:r>
              <a:rPr sz="1585" spc="238" dirty="0">
                <a:latin typeface="Palatino Linotype"/>
                <a:cs typeface="Palatino Linotype"/>
              </a:rPr>
              <a:t>recent</a:t>
            </a:r>
            <a:r>
              <a:rPr sz="1585" spc="24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call</a:t>
            </a:r>
            <a:r>
              <a:rPr sz="1585" spc="872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last):</a:t>
            </a:r>
            <a:endParaRPr sz="1585">
              <a:latin typeface="Palatino Linotype"/>
              <a:cs typeface="Palatino Linotype"/>
            </a:endParaRPr>
          </a:p>
          <a:p>
            <a:pPr marL="279360">
              <a:lnSpc>
                <a:spcPts val="1793"/>
              </a:lnSpc>
            </a:pPr>
            <a:r>
              <a:rPr sz="1585" spc="79" dirty="0">
                <a:latin typeface="Palatino Linotype"/>
                <a:cs typeface="Palatino Linotype"/>
              </a:rPr>
              <a:t>F</a:t>
            </a:r>
            <a:r>
              <a:rPr sz="1585" spc="503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&lt;</a:t>
            </a:r>
            <a:r>
              <a:rPr sz="1585" spc="277" dirty="0">
                <a:latin typeface="Palatino Linotype"/>
                <a:cs typeface="Palatino Linotype"/>
              </a:rPr>
              <a:t>s</a:t>
            </a:r>
            <a:r>
              <a:rPr sz="1585" spc="436" dirty="0">
                <a:latin typeface="Palatino Linotype"/>
                <a:cs typeface="Palatino Linotype"/>
              </a:rPr>
              <a:t>t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spc="495" dirty="0">
                <a:latin typeface="Palatino Linotype"/>
                <a:cs typeface="Palatino Linotype"/>
              </a:rPr>
              <a:t>i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79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latin typeface="Palatino Linotype"/>
                <a:cs typeface="Palatino Linotype"/>
              </a:rPr>
              <a:t>&gt;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503" dirty="0">
                <a:latin typeface="Palatino Linotype"/>
                <a:cs typeface="Palatino Linotype"/>
              </a:rPr>
              <a:t>li</a:t>
            </a:r>
            <a:r>
              <a:rPr sz="1585" spc="40" dirty="0">
                <a:latin typeface="Palatino Linotype"/>
                <a:cs typeface="Palatino Linotype"/>
              </a:rPr>
              <a:t>n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latin typeface="Palatino Linotype"/>
                <a:cs typeface="Palatino Linotype"/>
              </a:rPr>
              <a:t>&lt;</a:t>
            </a:r>
            <a:r>
              <a:rPr sz="1585" spc="-446" dirty="0">
                <a:latin typeface="Palatino Linotype"/>
                <a:cs typeface="Palatino Linotype"/>
              </a:rPr>
              <a:t>m</a:t>
            </a:r>
            <a:r>
              <a:rPr sz="1585" spc="89" dirty="0">
                <a:latin typeface="Palatino Linotype"/>
                <a:cs typeface="Palatino Linotype"/>
              </a:rPr>
              <a:t>o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dirty="0">
                <a:latin typeface="Palatino Linotype"/>
                <a:cs typeface="Palatino Linotype"/>
              </a:rPr>
              <a:t>u</a:t>
            </a:r>
            <a:r>
              <a:rPr sz="1585" spc="495" dirty="0">
                <a:latin typeface="Palatino Linotype"/>
                <a:cs typeface="Palatino Linotype"/>
              </a:rPr>
              <a:t>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59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endParaRPr sz="1585">
              <a:latin typeface="Palatino Linotype"/>
              <a:cs typeface="Palatino Linotype"/>
            </a:endParaRPr>
          </a:p>
          <a:p>
            <a:pPr marL="522227" marR="10067" indent="-497060">
              <a:lnSpc>
                <a:spcPts val="1883"/>
              </a:lnSpc>
              <a:spcBef>
                <a:spcPts val="69"/>
              </a:spcBef>
            </a:pPr>
            <a:r>
              <a:rPr sz="1585" spc="50" dirty="0">
                <a:latin typeface="Palatino Linotype"/>
                <a:cs typeface="Palatino Linotype"/>
              </a:rPr>
              <a:t>Type</a:t>
            </a:r>
            <a:r>
              <a:rPr sz="1585" spc="-248" dirty="0">
                <a:latin typeface="Palatino Linotype"/>
                <a:cs typeface="Palatino Linotype"/>
              </a:rPr>
              <a:t> </a:t>
            </a:r>
            <a:r>
              <a:rPr sz="1585" spc="287" dirty="0">
                <a:latin typeface="Palatino Linotype"/>
                <a:cs typeface="Palatino Linotype"/>
              </a:rPr>
              <a:t>Error: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297" dirty="0">
                <a:latin typeface="Palatino Linotype"/>
                <a:cs typeface="Palatino Linotype"/>
              </a:rPr>
              <a:t>&lt;’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0000FF"/>
                </a:solidFill>
                <a:latin typeface="Palatino Linotype"/>
                <a:cs typeface="Palatino Linotype"/>
              </a:rPr>
              <a:t>not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supported </a:t>
            </a:r>
            <a:r>
              <a:rPr sz="1585" spc="357" dirty="0">
                <a:latin typeface="Palatino Linotype"/>
                <a:cs typeface="Palatino Linotype"/>
              </a:rPr>
              <a:t> </a:t>
            </a:r>
            <a:r>
              <a:rPr sz="1585" spc="109" dirty="0">
                <a:latin typeface="Palatino Linotype"/>
                <a:cs typeface="Palatino Linotype"/>
              </a:rPr>
              <a:t>between </a:t>
            </a:r>
            <a:r>
              <a:rPr sz="1585" spc="404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instances</a:t>
            </a:r>
            <a:r>
              <a:rPr sz="1585" spc="872" dirty="0">
                <a:latin typeface="Palatino Linotype"/>
                <a:cs typeface="Palatino Linotype"/>
              </a:rPr>
              <a:t> </a:t>
            </a:r>
            <a:r>
              <a:rPr sz="1585" spc="188" dirty="0">
                <a:latin typeface="Palatino Linotype"/>
                <a:cs typeface="Palatino Linotype"/>
              </a:rPr>
              <a:t>of </a:t>
            </a:r>
            <a:r>
              <a:rPr sz="1585" spc="258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str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and </a:t>
            </a:r>
            <a:r>
              <a:rPr sz="1585" spc="-367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float</a:t>
            </a:r>
            <a:r>
              <a:rPr sz="1585" spc="-149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9815" y="4590981"/>
            <a:ext cx="2198335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lang="en-US" sz="1585" spc="109" dirty="0">
                <a:solidFill>
                  <a:srgbClr val="FF0000"/>
                </a:solidFill>
                <a:latin typeface="Palatino Linotype"/>
                <a:cs typeface="Palatino Linotype"/>
              </a:rPr>
              <a:t>remove 'dog'</a:t>
            </a:r>
            <a:endParaRPr sz="1585" dirty="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9876" y="5543754"/>
            <a:ext cx="385683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1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int</a:t>
            </a:r>
            <a:r>
              <a:rPr sz="1585" spc="84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FF0000"/>
                </a:solidFill>
                <a:latin typeface="Palatino Linotype"/>
                <a:cs typeface="Palatino Linotype"/>
              </a:rPr>
              <a:t>and   </a:t>
            </a:r>
            <a:r>
              <a:rPr sz="1585" spc="307" dirty="0">
                <a:solidFill>
                  <a:srgbClr val="FF0000"/>
                </a:solidFill>
                <a:latin typeface="Palatino Linotype"/>
                <a:cs typeface="Palatino Linotype"/>
              </a:rPr>
              <a:t>float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88" dirty="0">
                <a:solidFill>
                  <a:srgbClr val="FF0000"/>
                </a:solidFill>
                <a:latin typeface="Palatino Linotype"/>
                <a:cs typeface="Palatino Linotype"/>
              </a:rPr>
              <a:t>are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comparable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220" y="4590981"/>
            <a:ext cx="1686187" cy="1739902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6426" marR="137163" indent="3775">
              <a:lnSpc>
                <a:spcPts val="1883"/>
              </a:lnSpc>
              <a:spcBef>
                <a:spcPts val="268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dirty="0">
                <a:latin typeface="Palatino Linotype"/>
                <a:cs typeface="Palatino Linotype"/>
              </a:rPr>
              <a:t>p</a:t>
            </a:r>
            <a:r>
              <a:rPr sz="1585" spc="89" dirty="0">
                <a:latin typeface="Palatino Linotype"/>
                <a:cs typeface="Palatino Linotype"/>
              </a:rPr>
              <a:t>o</a:t>
            </a:r>
            <a:r>
              <a:rPr sz="1585" spc="-119" dirty="0">
                <a:latin typeface="Palatino Linotype"/>
                <a:cs typeface="Palatino Linotype"/>
              </a:rPr>
              <a:t>p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spc="89" dirty="0">
                <a:latin typeface="Palatino Linotype"/>
                <a:cs typeface="Palatino Linotype"/>
              </a:rPr>
              <a:t>o</a:t>
            </a:r>
            <a:r>
              <a:rPr sz="1585" spc="-50" dirty="0">
                <a:latin typeface="Palatino Linotype"/>
                <a:cs typeface="Palatino Linotype"/>
              </a:rPr>
              <a:t>g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endParaRPr sz="1585">
              <a:latin typeface="Palatino Linotype"/>
              <a:cs typeface="Palatino Linotype"/>
            </a:endParaRPr>
          </a:p>
          <a:p>
            <a:pPr marL="30201">
              <a:lnSpc>
                <a:spcPts val="1793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159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l2</a:t>
            </a:r>
            <a:endParaRPr sz="1585">
              <a:latin typeface="Palatino Linotype"/>
              <a:cs typeface="Palatino Linotype"/>
            </a:endParaRPr>
          </a:p>
          <a:p>
            <a:pPr marL="25168">
              <a:lnSpc>
                <a:spcPts val="1871"/>
              </a:lnSpc>
            </a:pP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4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50" dirty="0">
                <a:latin typeface="Palatino Linotype"/>
                <a:cs typeface="Palatino Linotype"/>
              </a:rPr>
              <a:t> </a:t>
            </a:r>
            <a:r>
              <a:rPr sz="1585" spc="168" dirty="0">
                <a:latin typeface="Palatino Linotype"/>
                <a:cs typeface="Palatino Linotype"/>
              </a:rPr>
              <a:t>1</a:t>
            </a:r>
            <a:r>
              <a:rPr sz="1585" spc="565" dirty="0">
                <a:latin typeface="Palatino Linotype"/>
                <a:cs typeface="Palatino Linotype"/>
              </a:rPr>
              <a:t>.</a:t>
            </a:r>
            <a:r>
              <a:rPr sz="1585" spc="168" dirty="0">
                <a:latin typeface="Palatino Linotype"/>
                <a:cs typeface="Palatino Linotype"/>
              </a:rPr>
              <a:t>3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30201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.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287" dirty="0">
                <a:latin typeface="Palatino Linotype"/>
                <a:cs typeface="Palatino Linotype"/>
              </a:rPr>
              <a:t>s</a:t>
            </a:r>
            <a:r>
              <a:rPr sz="1585" spc="99" dirty="0">
                <a:latin typeface="Palatino Linotype"/>
                <a:cs typeface="Palatino Linotype"/>
              </a:rPr>
              <a:t>o</a:t>
            </a:r>
            <a:r>
              <a:rPr sz="1585" spc="337" dirty="0">
                <a:latin typeface="Palatino Linotype"/>
                <a:cs typeface="Palatino Linotype"/>
              </a:rPr>
              <a:t>r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26426" marR="649324" indent="2517">
              <a:lnSpc>
                <a:spcPts val="1883"/>
              </a:lnSpc>
              <a:spcBef>
                <a:spcPts val="69"/>
              </a:spcBef>
            </a:pPr>
            <a:r>
              <a:rPr sz="1585" spc="129" dirty="0">
                <a:latin typeface="Palatino Linotype"/>
                <a:cs typeface="Palatino Linotype"/>
              </a:rPr>
              <a:t>&gt;&gt;&gt;</a:t>
            </a:r>
            <a:r>
              <a:rPr sz="1585" spc="218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l2 </a:t>
            </a:r>
            <a:r>
              <a:rPr sz="1585" spc="268" dirty="0">
                <a:latin typeface="Palatino Linotype"/>
                <a:cs typeface="Palatino Linotype"/>
              </a:rPr>
              <a:t> </a:t>
            </a:r>
            <a:r>
              <a:rPr sz="1585" spc="426" dirty="0">
                <a:latin typeface="Palatino Linotype"/>
                <a:cs typeface="Palatino Linotype"/>
              </a:rPr>
              <a:t>[</a:t>
            </a:r>
            <a:r>
              <a:rPr sz="1585" spc="159" dirty="0">
                <a:latin typeface="Palatino Linotype"/>
                <a:cs typeface="Palatino Linotype"/>
              </a:rPr>
              <a:t>1</a:t>
            </a:r>
            <a:r>
              <a:rPr sz="1585" spc="555" dirty="0">
                <a:latin typeface="Palatino Linotype"/>
                <a:cs typeface="Palatino Linotype"/>
              </a:rPr>
              <a:t>.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5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4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7578" y="6317362"/>
            <a:ext cx="7790436" cy="85568"/>
            <a:chOff x="359994" y="3187928"/>
            <a:chExt cx="3931285" cy="43180"/>
          </a:xfrm>
        </p:grpSpPr>
        <p:sp>
          <p:nvSpPr>
            <p:cNvPr id="14" name="object 14"/>
            <p:cNvSpPr/>
            <p:nvPr/>
          </p:nvSpPr>
          <p:spPr>
            <a:xfrm>
              <a:off x="359994" y="322840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47997" y="322840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8485" y="318792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388346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89" dirty="0"/>
              <a:t>Random</a:t>
            </a:r>
            <a:r>
              <a:rPr spc="-79" dirty="0"/>
              <a:t> </a:t>
            </a:r>
            <a:r>
              <a:rPr spc="-89" dirty="0"/>
              <a:t>Shuffle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7304" y="1721873"/>
            <a:ext cx="7886071" cy="4187784"/>
            <a:chOff x="314439" y="868908"/>
            <a:chExt cx="3979545" cy="2113280"/>
          </a:xfrm>
        </p:grpSpPr>
        <p:sp>
          <p:nvSpPr>
            <p:cNvPr id="5" name="object 5"/>
            <p:cNvSpPr/>
            <p:nvPr/>
          </p:nvSpPr>
          <p:spPr>
            <a:xfrm>
              <a:off x="319506" y="87144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79" y="87396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59994" y="87396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47997" y="87396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88485" y="87144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506" y="9144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8485" y="9144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506" y="10865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8485" y="10865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506" y="12586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8485" y="12586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506" y="143068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8485" y="143068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506" y="160275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8485" y="160275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506" y="17748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8485" y="17748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06" y="19469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8485" y="19469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506" y="21189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8485" y="21189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506" y="229105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8485" y="229105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506" y="24631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8485" y="24631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506" y="26352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485" y="26352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506" y="28072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8485" y="28072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22913" y="756969"/>
            <a:ext cx="7543800" cy="521814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19" dirty="0">
                <a:latin typeface="Arial"/>
                <a:cs typeface="Arial"/>
              </a:rPr>
              <a:t>useful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79" dirty="0">
                <a:latin typeface="Arial"/>
                <a:cs typeface="Arial"/>
              </a:rPr>
              <a:t>method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19" dirty="0">
                <a:latin typeface="Arial"/>
                <a:cs typeface="Arial"/>
              </a:rPr>
              <a:t>on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lists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129" dirty="0">
                <a:latin typeface="Arial"/>
                <a:cs typeface="Arial"/>
              </a:rPr>
              <a:t>is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109" dirty="0">
                <a:latin typeface="Palatino Linotype"/>
                <a:cs typeface="Palatino Linotype"/>
              </a:rPr>
              <a:t>random.shuffle()</a:t>
            </a:r>
            <a:r>
              <a:rPr sz="2800" spc="178" dirty="0">
                <a:latin typeface="Palatino Linotype"/>
                <a:cs typeface="Palatino Linotype"/>
              </a:rPr>
              <a:t> </a:t>
            </a:r>
            <a:r>
              <a:rPr sz="2800" spc="-50" dirty="0">
                <a:latin typeface="Arial"/>
                <a:cs typeface="Arial"/>
              </a:rPr>
              <a:t>from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the</a:t>
            </a:r>
            <a:r>
              <a:rPr sz="2800" spc="129" dirty="0">
                <a:latin typeface="Arial"/>
                <a:cs typeface="Arial"/>
              </a:rPr>
              <a:t> </a:t>
            </a:r>
            <a:r>
              <a:rPr sz="2800" spc="-149" dirty="0">
                <a:latin typeface="Palatino Linotype"/>
                <a:cs typeface="Palatino Linotype"/>
              </a:rPr>
              <a:t>random</a:t>
            </a:r>
            <a:r>
              <a:rPr lang="en-US" sz="2800" dirty="0">
                <a:latin typeface="Palatino Linotype"/>
                <a:cs typeface="Palatino Linotype"/>
              </a:rPr>
              <a:t> </a:t>
            </a:r>
            <a:r>
              <a:rPr sz="2800" spc="-99" dirty="0">
                <a:latin typeface="Arial"/>
                <a:cs typeface="Arial"/>
              </a:rPr>
              <a:t>module.</a:t>
            </a:r>
            <a:endParaRPr sz="2800" dirty="0">
              <a:latin typeface="Arial"/>
              <a:cs typeface="Arial"/>
            </a:endParaRPr>
          </a:p>
          <a:p>
            <a:pPr marL="49077">
              <a:spcBef>
                <a:spcPts val="1318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684" dirty="0">
                <a:latin typeface="Palatino Linotype"/>
                <a:cs typeface="Palatino Linotype"/>
              </a:rPr>
              <a:t>i</a:t>
            </a:r>
            <a:r>
              <a:rPr sz="2180" spc="386" dirty="0">
                <a:latin typeface="Palatino Linotype"/>
                <a:cs typeface="Palatino Linotype"/>
              </a:rPr>
              <a:t>s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[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575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2180" spc="10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2180" spc="26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1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x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64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46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spc="226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2180" spc="4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spc="10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2180" spc="8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2180" spc="-18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575" dirty="0">
                <a:latin typeface="Palatino Linotype"/>
                <a:cs typeface="Palatino Linotype"/>
              </a:rPr>
              <a:t>(</a:t>
            </a:r>
            <a:r>
              <a:rPr sz="2180" spc="208" dirty="0">
                <a:latin typeface="Palatino Linotype"/>
                <a:cs typeface="Palatino Linotype"/>
              </a:rPr>
              <a:t>9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 dirty="0">
              <a:latin typeface="Palatino Linotype"/>
              <a:cs typeface="Palatino Linotype"/>
            </a:endParaRPr>
          </a:p>
          <a:p>
            <a:pPr marL="49077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77" dirty="0">
                <a:latin typeface="Palatino Linotype"/>
                <a:cs typeface="Palatino Linotype"/>
              </a:rPr>
              <a:t> </a:t>
            </a:r>
            <a:r>
              <a:rPr sz="2180" spc="476" dirty="0">
                <a:latin typeface="Palatino Linotype"/>
                <a:cs typeface="Palatino Linotype"/>
              </a:rPr>
              <a:t>list1</a:t>
            </a:r>
            <a:endParaRPr sz="2180" dirty="0">
              <a:latin typeface="Palatino Linotype"/>
              <a:cs typeface="Palatino Linotype"/>
            </a:endParaRPr>
          </a:p>
          <a:p>
            <a:pPr marL="41527">
              <a:spcBef>
                <a:spcPts val="69"/>
              </a:spcBef>
            </a:pPr>
            <a:r>
              <a:rPr sz="2180" spc="535" dirty="0">
                <a:latin typeface="Palatino Linotype"/>
                <a:cs typeface="Palatino Linotype"/>
              </a:rPr>
              <a:t>[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5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6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7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188" dirty="0">
                <a:latin typeface="Palatino Linotype"/>
                <a:cs typeface="Palatino Linotype"/>
              </a:rPr>
              <a:t>8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 dirty="0">
              <a:latin typeface="Palatino Linotype"/>
              <a:cs typeface="Palatino Linotype"/>
            </a:endParaRPr>
          </a:p>
          <a:p>
            <a:pPr marL="49077">
              <a:spcBef>
                <a:spcPts val="69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454" dirty="0">
                <a:latin typeface="Palatino Linotype"/>
                <a:cs typeface="Palatino Linotype"/>
              </a:rPr>
              <a:t>r</a:t>
            </a:r>
            <a:r>
              <a:rPr sz="2180" spc="226" dirty="0">
                <a:latin typeface="Palatino Linotype"/>
                <a:cs typeface="Palatino Linotype"/>
              </a:rPr>
              <a:t>a</a:t>
            </a:r>
            <a:r>
              <a:rPr sz="2180" spc="50" dirty="0">
                <a:latin typeface="Palatino Linotype"/>
                <a:cs typeface="Palatino Linotype"/>
              </a:rPr>
              <a:t>n</a:t>
            </a:r>
            <a:r>
              <a:rPr sz="2180" spc="-10" dirty="0">
                <a:latin typeface="Palatino Linotype"/>
                <a:cs typeface="Palatino Linotype"/>
              </a:rPr>
              <a:t>d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-793" dirty="0">
                <a:latin typeface="Palatino Linotype"/>
                <a:cs typeface="Palatino Linotype"/>
              </a:rPr>
              <a:t>m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s</a:t>
            </a:r>
            <a:r>
              <a:rPr sz="2180" spc="59" dirty="0">
                <a:latin typeface="Palatino Linotype"/>
                <a:cs typeface="Palatino Linotype"/>
              </a:rPr>
              <a:t>h</a:t>
            </a:r>
            <a:r>
              <a:rPr sz="2180" spc="10" dirty="0">
                <a:latin typeface="Palatino Linotype"/>
                <a:cs typeface="Palatino Linotype"/>
              </a:rPr>
              <a:t>u</a:t>
            </a:r>
            <a:r>
              <a:rPr sz="2180" spc="604" dirty="0">
                <a:latin typeface="Palatino Linotype"/>
                <a:cs typeface="Palatino Linotype"/>
              </a:rPr>
              <a:t>f</a:t>
            </a:r>
            <a:r>
              <a:rPr sz="2180" spc="595" dirty="0">
                <a:latin typeface="Palatino Linotype"/>
                <a:cs typeface="Palatino Linotype"/>
              </a:rPr>
              <a:t>f</a:t>
            </a:r>
            <a:r>
              <a:rPr sz="2180" spc="694" dirty="0">
                <a:latin typeface="Palatino Linotype"/>
                <a:cs typeface="Palatino Linotype"/>
              </a:rPr>
              <a:t>l</a:t>
            </a:r>
            <a:r>
              <a:rPr sz="2180" spc="89" dirty="0">
                <a:latin typeface="Palatino Linotype"/>
                <a:cs typeface="Palatino Linotype"/>
              </a:rPr>
              <a:t>e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684" dirty="0">
                <a:latin typeface="Palatino Linotype"/>
                <a:cs typeface="Palatino Linotype"/>
              </a:rPr>
              <a:t>i</a:t>
            </a:r>
            <a:r>
              <a:rPr sz="2180" spc="386" dirty="0">
                <a:latin typeface="Palatino Linotype"/>
                <a:cs typeface="Palatino Linotype"/>
              </a:rPr>
              <a:t>s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  <a:p>
            <a:pPr marL="49077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77" dirty="0">
                <a:latin typeface="Palatino Linotype"/>
                <a:cs typeface="Palatino Linotype"/>
              </a:rPr>
              <a:t> </a:t>
            </a:r>
            <a:r>
              <a:rPr sz="2180" spc="476" dirty="0">
                <a:latin typeface="Palatino Linotype"/>
                <a:cs typeface="Palatino Linotype"/>
              </a:rPr>
              <a:t>list1</a:t>
            </a:r>
            <a:endParaRPr sz="2180" dirty="0">
              <a:latin typeface="Palatino Linotype"/>
              <a:cs typeface="Palatino Linotype"/>
            </a:endParaRPr>
          </a:p>
          <a:p>
            <a:pPr marL="41527">
              <a:spcBef>
                <a:spcPts val="69"/>
              </a:spcBef>
            </a:pPr>
            <a:r>
              <a:rPr sz="2180" spc="535" dirty="0">
                <a:latin typeface="Palatino Linotype"/>
                <a:cs typeface="Palatino Linotype"/>
              </a:rPr>
              <a:t>[</a:t>
            </a:r>
            <a:r>
              <a:rPr sz="2180" spc="40" dirty="0">
                <a:latin typeface="Palatino Linotype"/>
                <a:cs typeface="Palatino Linotype"/>
              </a:rPr>
              <a:t>7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8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6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5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188" dirty="0">
                <a:latin typeface="Palatino Linotype"/>
                <a:cs typeface="Palatino Linotype"/>
              </a:rPr>
              <a:t>3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 dirty="0">
              <a:latin typeface="Palatino Linotype"/>
              <a:cs typeface="Palatino Linotype"/>
            </a:endParaRPr>
          </a:p>
          <a:p>
            <a:pPr marL="49077">
              <a:spcBef>
                <a:spcPts val="69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454" dirty="0">
                <a:latin typeface="Palatino Linotype"/>
                <a:cs typeface="Palatino Linotype"/>
              </a:rPr>
              <a:t>r</a:t>
            </a:r>
            <a:r>
              <a:rPr sz="2180" spc="226" dirty="0">
                <a:latin typeface="Palatino Linotype"/>
                <a:cs typeface="Palatino Linotype"/>
              </a:rPr>
              <a:t>a</a:t>
            </a:r>
            <a:r>
              <a:rPr sz="2180" spc="50" dirty="0">
                <a:latin typeface="Palatino Linotype"/>
                <a:cs typeface="Palatino Linotype"/>
              </a:rPr>
              <a:t>n</a:t>
            </a:r>
            <a:r>
              <a:rPr sz="2180" spc="-10" dirty="0">
                <a:latin typeface="Palatino Linotype"/>
                <a:cs typeface="Palatino Linotype"/>
              </a:rPr>
              <a:t>d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-793" dirty="0">
                <a:latin typeface="Palatino Linotype"/>
                <a:cs typeface="Palatino Linotype"/>
              </a:rPr>
              <a:t>m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s</a:t>
            </a:r>
            <a:r>
              <a:rPr sz="2180" spc="59" dirty="0">
                <a:latin typeface="Palatino Linotype"/>
                <a:cs typeface="Palatino Linotype"/>
              </a:rPr>
              <a:t>h</a:t>
            </a:r>
            <a:r>
              <a:rPr sz="2180" spc="10" dirty="0">
                <a:latin typeface="Palatino Linotype"/>
                <a:cs typeface="Palatino Linotype"/>
              </a:rPr>
              <a:t>u</a:t>
            </a:r>
            <a:r>
              <a:rPr sz="2180" spc="604" dirty="0">
                <a:latin typeface="Palatino Linotype"/>
                <a:cs typeface="Palatino Linotype"/>
              </a:rPr>
              <a:t>f</a:t>
            </a:r>
            <a:r>
              <a:rPr sz="2180" spc="595" dirty="0">
                <a:latin typeface="Palatino Linotype"/>
                <a:cs typeface="Palatino Linotype"/>
              </a:rPr>
              <a:t>f</a:t>
            </a:r>
            <a:r>
              <a:rPr sz="2180" spc="694" dirty="0">
                <a:latin typeface="Palatino Linotype"/>
                <a:cs typeface="Palatino Linotype"/>
              </a:rPr>
              <a:t>l</a:t>
            </a:r>
            <a:r>
              <a:rPr sz="2180" spc="89" dirty="0">
                <a:latin typeface="Palatino Linotype"/>
                <a:cs typeface="Palatino Linotype"/>
              </a:rPr>
              <a:t>e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684" dirty="0">
                <a:latin typeface="Palatino Linotype"/>
                <a:cs typeface="Palatino Linotype"/>
              </a:rPr>
              <a:t>i</a:t>
            </a:r>
            <a:r>
              <a:rPr sz="2180" spc="386" dirty="0">
                <a:latin typeface="Palatino Linotype"/>
                <a:cs typeface="Palatino Linotype"/>
              </a:rPr>
              <a:t>s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  <a:p>
            <a:pPr marL="49077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77" dirty="0">
                <a:latin typeface="Palatino Linotype"/>
                <a:cs typeface="Palatino Linotype"/>
              </a:rPr>
              <a:t> </a:t>
            </a:r>
            <a:r>
              <a:rPr sz="2180" spc="476" dirty="0">
                <a:latin typeface="Palatino Linotype"/>
                <a:cs typeface="Palatino Linotype"/>
              </a:rPr>
              <a:t>list1</a:t>
            </a:r>
            <a:endParaRPr sz="2180" dirty="0">
              <a:latin typeface="Palatino Linotype"/>
              <a:cs typeface="Palatino Linotype"/>
            </a:endParaRPr>
          </a:p>
          <a:p>
            <a:pPr marL="41527">
              <a:spcBef>
                <a:spcPts val="69"/>
              </a:spcBef>
            </a:pPr>
            <a:r>
              <a:rPr sz="2180" spc="535" dirty="0">
                <a:latin typeface="Palatino Linotype"/>
                <a:cs typeface="Palatino Linotype"/>
              </a:rPr>
              <a:t>[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5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7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8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188" dirty="0">
                <a:latin typeface="Palatino Linotype"/>
                <a:cs typeface="Palatino Linotype"/>
              </a:rPr>
              <a:t>6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 dirty="0">
              <a:latin typeface="Palatino Linotype"/>
              <a:cs typeface="Palatino Linotype"/>
            </a:endParaRPr>
          </a:p>
          <a:p>
            <a:pPr marL="49077">
              <a:spcBef>
                <a:spcPts val="69"/>
              </a:spcBef>
            </a:pPr>
            <a:r>
              <a:rPr sz="2180" spc="226" dirty="0">
                <a:latin typeface="Palatino Linotype"/>
                <a:cs typeface="Palatino Linotype"/>
              </a:rPr>
              <a:t>&gt;&gt;</a:t>
            </a:r>
            <a:r>
              <a:rPr sz="2180" spc="40" dirty="0">
                <a:latin typeface="Palatino Linotype"/>
                <a:cs typeface="Palatino Linotype"/>
              </a:rPr>
              <a:t>&gt;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454" dirty="0">
                <a:latin typeface="Palatino Linotype"/>
                <a:cs typeface="Palatino Linotype"/>
              </a:rPr>
              <a:t>r</a:t>
            </a:r>
            <a:r>
              <a:rPr sz="2180" spc="226" dirty="0">
                <a:latin typeface="Palatino Linotype"/>
                <a:cs typeface="Palatino Linotype"/>
              </a:rPr>
              <a:t>a</a:t>
            </a:r>
            <a:r>
              <a:rPr sz="2180" spc="50" dirty="0">
                <a:latin typeface="Palatino Linotype"/>
                <a:cs typeface="Palatino Linotype"/>
              </a:rPr>
              <a:t>n</a:t>
            </a:r>
            <a:r>
              <a:rPr sz="2180" spc="-10" dirty="0">
                <a:latin typeface="Palatino Linotype"/>
                <a:cs typeface="Palatino Linotype"/>
              </a:rPr>
              <a:t>d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-793" dirty="0">
                <a:latin typeface="Palatino Linotype"/>
                <a:cs typeface="Palatino Linotype"/>
              </a:rPr>
              <a:t>m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s</a:t>
            </a:r>
            <a:r>
              <a:rPr sz="2180" spc="59" dirty="0">
                <a:latin typeface="Palatino Linotype"/>
                <a:cs typeface="Palatino Linotype"/>
              </a:rPr>
              <a:t>h</a:t>
            </a:r>
            <a:r>
              <a:rPr sz="2180" spc="10" dirty="0">
                <a:latin typeface="Palatino Linotype"/>
                <a:cs typeface="Palatino Linotype"/>
              </a:rPr>
              <a:t>u</a:t>
            </a:r>
            <a:r>
              <a:rPr sz="2180" spc="604" dirty="0">
                <a:latin typeface="Palatino Linotype"/>
                <a:cs typeface="Palatino Linotype"/>
              </a:rPr>
              <a:t>f</a:t>
            </a:r>
            <a:r>
              <a:rPr sz="2180" spc="595" dirty="0">
                <a:latin typeface="Palatino Linotype"/>
                <a:cs typeface="Palatino Linotype"/>
              </a:rPr>
              <a:t>f</a:t>
            </a:r>
            <a:r>
              <a:rPr sz="2180" spc="694" dirty="0">
                <a:latin typeface="Palatino Linotype"/>
                <a:cs typeface="Palatino Linotype"/>
              </a:rPr>
              <a:t>l</a:t>
            </a:r>
            <a:r>
              <a:rPr sz="2180" spc="89" dirty="0">
                <a:latin typeface="Palatino Linotype"/>
                <a:cs typeface="Palatino Linotype"/>
              </a:rPr>
              <a:t>e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spc="30" dirty="0">
                <a:latin typeface="Palatino Linotype"/>
                <a:cs typeface="Palatino Linotype"/>
              </a:rPr>
              <a:t> 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684" dirty="0">
                <a:latin typeface="Palatino Linotype"/>
                <a:cs typeface="Palatino Linotype"/>
              </a:rPr>
              <a:t>i</a:t>
            </a:r>
            <a:r>
              <a:rPr sz="2180" spc="386" dirty="0">
                <a:latin typeface="Palatino Linotype"/>
                <a:cs typeface="Palatino Linotype"/>
              </a:rPr>
              <a:t>s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  <a:p>
            <a:pPr marL="49077">
              <a:spcBef>
                <a:spcPts val="69"/>
              </a:spcBef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277" dirty="0">
                <a:latin typeface="Palatino Linotype"/>
                <a:cs typeface="Palatino Linotype"/>
              </a:rPr>
              <a:t> </a:t>
            </a:r>
            <a:r>
              <a:rPr sz="2180" spc="476" dirty="0">
                <a:latin typeface="Palatino Linotype"/>
                <a:cs typeface="Palatino Linotype"/>
              </a:rPr>
              <a:t>list1</a:t>
            </a:r>
            <a:endParaRPr sz="2180" dirty="0">
              <a:latin typeface="Palatino Linotype"/>
              <a:cs typeface="Palatino Linotype"/>
            </a:endParaRPr>
          </a:p>
          <a:p>
            <a:pPr marL="41527">
              <a:spcBef>
                <a:spcPts val="69"/>
              </a:spcBef>
            </a:pPr>
            <a:r>
              <a:rPr sz="2180" spc="535" dirty="0">
                <a:latin typeface="Palatino Linotype"/>
                <a:cs typeface="Palatino Linotype"/>
              </a:rPr>
              <a:t>[</a:t>
            </a:r>
            <a:r>
              <a:rPr sz="2180" spc="40" dirty="0">
                <a:latin typeface="Palatino Linotype"/>
                <a:cs typeface="Palatino Linotype"/>
              </a:rPr>
              <a:t>7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5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6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4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188" dirty="0">
                <a:latin typeface="Palatino Linotype"/>
                <a:cs typeface="Palatino Linotype"/>
              </a:rPr>
              <a:t>8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 dirty="0">
              <a:latin typeface="Palatino Linotype"/>
              <a:cs typeface="Palatino Linotyp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2337" y="5904045"/>
            <a:ext cx="7876004" cy="85568"/>
            <a:chOff x="316979" y="2979356"/>
            <a:chExt cx="3974465" cy="43180"/>
          </a:xfrm>
        </p:grpSpPr>
        <p:sp>
          <p:nvSpPr>
            <p:cNvPr id="36" name="object 36"/>
            <p:cNvSpPr/>
            <p:nvPr/>
          </p:nvSpPr>
          <p:spPr>
            <a:xfrm>
              <a:off x="319506" y="297935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316979" y="301984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8" name="object 38"/>
            <p:cNvSpPr/>
            <p:nvPr/>
          </p:nvSpPr>
          <p:spPr>
            <a:xfrm>
              <a:off x="359994" y="3019844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7997" y="301984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0" name="object 40"/>
            <p:cNvSpPr/>
            <p:nvPr/>
          </p:nvSpPr>
          <p:spPr>
            <a:xfrm>
              <a:off x="4288485" y="297935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324779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79" dirty="0"/>
              <a:t>Processing</a:t>
            </a:r>
            <a:r>
              <a:rPr spc="10" dirty="0"/>
              <a:t> </a:t>
            </a:r>
            <a:r>
              <a:rPr spc="89" dirty="0"/>
              <a:t>CSV</a:t>
            </a:r>
            <a:r>
              <a:rPr spc="10" dirty="0"/>
              <a:t> </a:t>
            </a:r>
            <a:r>
              <a:rPr spc="-89" dirty="0"/>
              <a:t>Lines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534050"/>
            <a:ext cx="7688510" cy="7050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180" spc="-168" dirty="0">
                <a:latin typeface="Arial"/>
                <a:cs typeface="Arial"/>
              </a:rPr>
              <a:t>Suppose</a:t>
            </a:r>
            <a:r>
              <a:rPr sz="2180" spc="-159" dirty="0">
                <a:latin typeface="Arial"/>
                <a:cs typeface="Arial"/>
              </a:rPr>
              <a:t> grades</a:t>
            </a:r>
            <a:r>
              <a:rPr sz="2180" spc="-149" dirty="0">
                <a:latin typeface="Arial"/>
                <a:cs typeface="Arial"/>
              </a:rPr>
              <a:t> </a:t>
            </a:r>
            <a:r>
              <a:rPr sz="2180" spc="-50" dirty="0">
                <a:latin typeface="Arial"/>
                <a:cs typeface="Arial"/>
              </a:rPr>
              <a:t>for </a:t>
            </a:r>
            <a:r>
              <a:rPr sz="2180" spc="-178" dirty="0">
                <a:latin typeface="Arial"/>
                <a:cs typeface="Arial"/>
              </a:rPr>
              <a:t>a</a:t>
            </a:r>
            <a:r>
              <a:rPr sz="2180" spc="-168" dirty="0">
                <a:latin typeface="Arial"/>
                <a:cs typeface="Arial"/>
              </a:rPr>
              <a:t> class</a:t>
            </a:r>
            <a:r>
              <a:rPr sz="2180" spc="-159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were</a:t>
            </a:r>
            <a:r>
              <a:rPr sz="2180" spc="268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stored </a:t>
            </a:r>
            <a:r>
              <a:rPr sz="2180" spc="-40" dirty="0">
                <a:latin typeface="Arial"/>
                <a:cs typeface="Arial"/>
              </a:rPr>
              <a:t>in </a:t>
            </a:r>
            <a:r>
              <a:rPr sz="2180" spc="-178" dirty="0">
                <a:latin typeface="Arial"/>
                <a:cs typeface="Arial"/>
              </a:rPr>
              <a:t>a</a:t>
            </a:r>
            <a:r>
              <a:rPr sz="2180" spc="248" dirty="0">
                <a:latin typeface="Arial"/>
                <a:cs typeface="Arial"/>
              </a:rPr>
              <a:t> </a:t>
            </a:r>
            <a:r>
              <a:rPr sz="2180" spc="-20" dirty="0">
                <a:latin typeface="Arial"/>
                <a:cs typeface="Arial"/>
              </a:rPr>
              <a:t>list </a:t>
            </a:r>
            <a:r>
              <a:rPr sz="2180" spc="-40" dirty="0">
                <a:latin typeface="Arial"/>
                <a:cs typeface="Arial"/>
              </a:rPr>
              <a:t>of </a:t>
            </a:r>
            <a:r>
              <a:rPr sz="2180" spc="-168" dirty="0">
                <a:latin typeface="Arial"/>
                <a:cs typeface="Arial"/>
              </a:rPr>
              <a:t>csv</a:t>
            </a:r>
            <a:r>
              <a:rPr sz="2180" spc="268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strings, </a:t>
            </a:r>
            <a:r>
              <a:rPr sz="2180" spc="-149" dirty="0">
                <a:latin typeface="Arial"/>
                <a:cs typeface="Arial"/>
              </a:rPr>
              <a:t>such </a:t>
            </a:r>
            <a:r>
              <a:rPr sz="2180" spc="-585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as: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345" y="2355301"/>
            <a:ext cx="7865937" cy="1074009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41526" rIns="0" bIns="0" rtlCol="0">
            <a:spAutoFit/>
          </a:bodyPr>
          <a:lstStyle/>
          <a:p>
            <a:pPr marL="279360">
              <a:spcBef>
                <a:spcPts val="327"/>
              </a:spcBef>
            </a:pPr>
            <a:r>
              <a:rPr sz="2180" spc="404" dirty="0" err="1">
                <a:latin typeface="Palatino Linotype"/>
                <a:cs typeface="Palatino Linotype"/>
              </a:rPr>
              <a:t>s</a:t>
            </a:r>
            <a:r>
              <a:rPr sz="2180" spc="624" dirty="0" err="1">
                <a:latin typeface="Palatino Linotype"/>
                <a:cs typeface="Palatino Linotype"/>
              </a:rPr>
              <a:t>t</a:t>
            </a:r>
            <a:r>
              <a:rPr sz="2180" spc="10" dirty="0" err="1">
                <a:latin typeface="Palatino Linotype"/>
                <a:cs typeface="Palatino Linotype"/>
              </a:rPr>
              <a:t>u</a:t>
            </a:r>
            <a:r>
              <a:rPr sz="2180" dirty="0" err="1">
                <a:latin typeface="Palatino Linotype"/>
                <a:cs typeface="Palatino Linotype"/>
              </a:rPr>
              <a:t>d</a:t>
            </a:r>
            <a:r>
              <a:rPr sz="2180" spc="287" dirty="0" err="1">
                <a:latin typeface="Palatino Linotype"/>
                <a:cs typeface="Palatino Linotype"/>
              </a:rPr>
              <a:t>e</a:t>
            </a:r>
            <a:r>
              <a:rPr sz="2180" spc="69" dirty="0" err="1">
                <a:latin typeface="Palatino Linotype"/>
                <a:cs typeface="Palatino Linotype"/>
              </a:rPr>
              <a:t>n</a:t>
            </a:r>
            <a:r>
              <a:rPr lang="en-US" sz="2180" spc="69" dirty="0" err="1">
                <a:latin typeface="Palatino Linotype"/>
                <a:cs typeface="Palatino Linotype"/>
              </a:rPr>
              <a:t>t</a:t>
            </a:r>
            <a:r>
              <a:rPr lang="en-US" sz="2180" spc="614" dirty="0" err="1">
                <a:latin typeface="Palatino Linotype"/>
                <a:cs typeface="Palatino Linotype"/>
              </a:rPr>
              <a:t>_d</a:t>
            </a:r>
            <a:r>
              <a:rPr sz="2180" spc="238" dirty="0" err="1">
                <a:latin typeface="Palatino Linotype"/>
                <a:cs typeface="Palatino Linotype"/>
              </a:rPr>
              <a:t>a</a:t>
            </a:r>
            <a:r>
              <a:rPr sz="2180" spc="624" dirty="0" err="1">
                <a:latin typeface="Palatino Linotype"/>
                <a:cs typeface="Palatino Linotype"/>
              </a:rPr>
              <a:t>t</a:t>
            </a:r>
            <a:r>
              <a:rPr sz="2180" spc="40" dirty="0" err="1">
                <a:latin typeface="Palatino Linotype"/>
                <a:cs typeface="Palatino Linotype"/>
              </a:rPr>
              <a:t>a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40" dirty="0">
                <a:latin typeface="Palatino Linotype"/>
                <a:cs typeface="Palatino Linotype"/>
              </a:rPr>
              <a:t> 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624" dirty="0">
                <a:latin typeface="Palatino Linotype"/>
                <a:cs typeface="Palatino Linotype"/>
              </a:rPr>
              <a:t>[</a:t>
            </a:r>
            <a:r>
              <a:rPr lang="en-US" sz="2180" spc="317" dirty="0">
                <a:latin typeface="Palatino Linotype"/>
                <a:cs typeface="Palatino Linotype"/>
              </a:rPr>
              <a:t>'</a:t>
            </a:r>
            <a:r>
              <a:rPr lang="en-US" sz="2180" spc="-248" dirty="0">
                <a:latin typeface="Palatino Linotype"/>
                <a:cs typeface="Palatino Linotype"/>
              </a:rPr>
              <a:t>Alice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753" dirty="0">
                <a:latin typeface="Palatino Linotype"/>
                <a:cs typeface="Palatino Linotype"/>
              </a:rPr>
              <a:t>,</a:t>
            </a:r>
            <a:r>
              <a:rPr sz="2180" spc="208" dirty="0">
                <a:latin typeface="Palatino Linotype"/>
                <a:cs typeface="Palatino Linotype"/>
              </a:rPr>
              <a:t>9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-208" dirty="0">
                <a:latin typeface="Palatino Linotype"/>
                <a:cs typeface="Palatino Linotype"/>
              </a:rPr>
              <a:t> </a:t>
            </a:r>
            <a:r>
              <a:rPr sz="2180" spc="753" dirty="0">
                <a:latin typeface="Palatino Linotype"/>
                <a:cs typeface="Palatino Linotype"/>
              </a:rPr>
              <a:t>,</a:t>
            </a:r>
            <a:r>
              <a:rPr sz="2180" spc="208" dirty="0">
                <a:latin typeface="Palatino Linotype"/>
                <a:cs typeface="Palatino Linotype"/>
              </a:rPr>
              <a:t>7</a:t>
            </a:r>
            <a:r>
              <a:rPr sz="2180" spc="40" dirty="0">
                <a:latin typeface="Palatino Linotype"/>
                <a:cs typeface="Palatino Linotype"/>
              </a:rPr>
              <a:t>5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lang="en-US" sz="2180" spc="575" dirty="0">
                <a:latin typeface="Palatino Linotype"/>
                <a:cs typeface="Palatino Linotype"/>
              </a:rPr>
              <a:t>'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endParaRPr sz="2180" dirty="0">
              <a:latin typeface="Palatino Linotype"/>
              <a:cs typeface="Palatino Linotype"/>
            </a:endParaRPr>
          </a:p>
          <a:p>
            <a:pPr marL="2861555">
              <a:spcBef>
                <a:spcPts val="69"/>
              </a:spcBef>
            </a:pPr>
            <a:r>
              <a:rPr lang="en-US" sz="2180" spc="317" dirty="0">
                <a:latin typeface="Palatino Linotype"/>
                <a:cs typeface="Palatino Linotype"/>
              </a:rPr>
              <a:t>'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lang="en-US" sz="2180" spc="79" dirty="0">
                <a:latin typeface="Palatino Linotype"/>
                <a:cs typeface="Palatino Linotype"/>
              </a:rPr>
              <a:t>Robert</a:t>
            </a:r>
            <a:r>
              <a:rPr sz="2180" spc="-59" dirty="0">
                <a:latin typeface="Palatino Linotype"/>
                <a:cs typeface="Palatino Linotype"/>
              </a:rPr>
              <a:t> </a:t>
            </a:r>
            <a:r>
              <a:rPr sz="2180" spc="743" dirty="0">
                <a:latin typeface="Palatino Linotype"/>
                <a:cs typeface="Palatino Linotype"/>
              </a:rPr>
              <a:t>,</a:t>
            </a:r>
            <a:r>
              <a:rPr sz="2180" spc="40" dirty="0">
                <a:latin typeface="Palatino Linotype"/>
                <a:cs typeface="Palatino Linotype"/>
              </a:rPr>
              <a:t>8</a:t>
            </a:r>
            <a:r>
              <a:rPr sz="2180" spc="-226" dirty="0">
                <a:latin typeface="Palatino Linotype"/>
                <a:cs typeface="Palatino Linotype"/>
              </a:rPr>
              <a:t> </a:t>
            </a:r>
            <a:r>
              <a:rPr sz="2180" spc="743" dirty="0">
                <a:latin typeface="Palatino Linotype"/>
                <a:cs typeface="Palatino Linotype"/>
              </a:rPr>
              <a:t>,</a:t>
            </a:r>
            <a:r>
              <a:rPr sz="2180" spc="198" dirty="0">
                <a:latin typeface="Palatino Linotype"/>
                <a:cs typeface="Palatino Linotype"/>
              </a:rPr>
              <a:t>7</a:t>
            </a:r>
            <a:r>
              <a:rPr sz="2180" spc="40" dirty="0">
                <a:latin typeface="Palatino Linotype"/>
                <a:cs typeface="Palatino Linotype"/>
              </a:rPr>
              <a:t>7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lang="en-US" sz="2180" spc="575" dirty="0">
                <a:latin typeface="Palatino Linotype"/>
                <a:cs typeface="Palatino Linotype"/>
              </a:rPr>
              <a:t>'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endParaRPr sz="2180" dirty="0">
              <a:latin typeface="Palatino Linotype"/>
              <a:cs typeface="Palatino Linotype"/>
            </a:endParaRPr>
          </a:p>
          <a:p>
            <a:pPr marL="2861555">
              <a:spcBef>
                <a:spcPts val="69"/>
              </a:spcBef>
            </a:pPr>
            <a:r>
              <a:rPr lang="en-US" sz="2180" spc="317" dirty="0">
                <a:latin typeface="Palatino Linotype"/>
                <a:cs typeface="Palatino Linotype"/>
              </a:rPr>
              <a:t>'Charlie</a:t>
            </a:r>
            <a:r>
              <a:rPr sz="2180" spc="753" dirty="0">
                <a:latin typeface="Palatino Linotype"/>
                <a:cs typeface="Palatino Linotype"/>
              </a:rPr>
              <a:t>,</a:t>
            </a:r>
            <a:r>
              <a:rPr sz="2180" spc="208" dirty="0">
                <a:latin typeface="Palatino Linotype"/>
                <a:cs typeface="Palatino Linotype"/>
              </a:rPr>
              <a:t>6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-208" dirty="0">
                <a:latin typeface="Palatino Linotype"/>
                <a:cs typeface="Palatino Linotype"/>
              </a:rPr>
              <a:t> </a:t>
            </a:r>
            <a:r>
              <a:rPr sz="2180" spc="753" dirty="0">
                <a:latin typeface="Palatino Linotype"/>
                <a:cs typeface="Palatino Linotype"/>
              </a:rPr>
              <a:t>,</a:t>
            </a:r>
            <a:r>
              <a:rPr sz="2180" spc="208" dirty="0">
                <a:latin typeface="Palatino Linotype"/>
                <a:cs typeface="Palatino Linotype"/>
              </a:rPr>
              <a:t>8</a:t>
            </a:r>
            <a:r>
              <a:rPr sz="2180" spc="40" dirty="0">
                <a:latin typeface="Palatino Linotype"/>
                <a:cs typeface="Palatino Linotype"/>
              </a:rPr>
              <a:t>0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lang="en-US" sz="2180" spc="535" dirty="0">
                <a:latin typeface="Palatino Linotype"/>
                <a:cs typeface="Palatino Linotype"/>
              </a:rPr>
              <a:t>'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410" y="3460328"/>
            <a:ext cx="8375390" cy="1075292"/>
          </a:xfrm>
          <a:prstGeom prst="rect">
            <a:avLst/>
          </a:prstGeom>
        </p:spPr>
        <p:txBody>
          <a:bodyPr vert="horz" wrap="square" lIns="0" tIns="212659" rIns="0" bIns="0" rtlCol="0">
            <a:spAutoFit/>
          </a:bodyPr>
          <a:lstStyle/>
          <a:p>
            <a:pPr marL="25168">
              <a:spcBef>
                <a:spcPts val="1673"/>
              </a:spcBef>
            </a:pPr>
            <a:r>
              <a:rPr sz="2180" spc="-139" dirty="0">
                <a:latin typeface="Arial"/>
                <a:cs typeface="Arial"/>
              </a:rPr>
              <a:t>Here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89" dirty="0">
                <a:latin typeface="Arial"/>
                <a:cs typeface="Arial"/>
              </a:rPr>
              <a:t>fields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are:</a:t>
            </a:r>
            <a:r>
              <a:rPr sz="2180" spc="-109" dirty="0">
                <a:latin typeface="Arial"/>
                <a:cs typeface="Arial"/>
              </a:rPr>
              <a:t> </a:t>
            </a:r>
            <a:r>
              <a:rPr sz="2180" spc="-119" dirty="0">
                <a:latin typeface="Arial"/>
                <a:cs typeface="Arial"/>
              </a:rPr>
              <a:t>Name,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30" dirty="0">
                <a:latin typeface="Arial"/>
                <a:cs typeface="Arial"/>
              </a:rPr>
              <a:t>Midterm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grade,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Final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Exam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grade.</a:t>
            </a:r>
            <a:endParaRPr sz="2180" dirty="0">
              <a:latin typeface="Arial"/>
              <a:cs typeface="Arial"/>
            </a:endParaRPr>
          </a:p>
          <a:p>
            <a:pPr marL="25168" marR="10067">
              <a:lnSpc>
                <a:spcPct val="102600"/>
              </a:lnSpc>
              <a:spcBef>
                <a:spcPts val="1407"/>
              </a:spcBef>
            </a:pPr>
            <a:r>
              <a:rPr sz="2180" spc="-109" dirty="0">
                <a:latin typeface="Arial"/>
                <a:cs typeface="Arial"/>
              </a:rPr>
              <a:t>Compute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average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50" dirty="0">
                <a:latin typeface="Arial"/>
                <a:cs typeface="Arial"/>
              </a:rPr>
              <a:t>for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each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student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and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20" dirty="0">
                <a:latin typeface="Arial"/>
                <a:cs typeface="Arial"/>
              </a:rPr>
              <a:t>print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78" dirty="0">
                <a:latin typeface="Arial"/>
                <a:cs typeface="Arial"/>
              </a:rPr>
              <a:t>a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table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of </a:t>
            </a:r>
            <a:r>
              <a:rPr sz="2180" spc="-575" dirty="0">
                <a:latin typeface="Arial"/>
                <a:cs typeface="Arial"/>
              </a:rPr>
              <a:t> </a:t>
            </a:r>
            <a:r>
              <a:rPr sz="2180" spc="-99" dirty="0">
                <a:latin typeface="Arial"/>
                <a:cs typeface="Arial"/>
              </a:rPr>
              <a:t>results.</a:t>
            </a:r>
            <a:r>
              <a:rPr sz="2180" spc="-89" dirty="0">
                <a:latin typeface="Arial"/>
                <a:cs typeface="Arial"/>
              </a:rPr>
              <a:t> </a:t>
            </a:r>
            <a:endParaRPr sz="218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776632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79" dirty="0"/>
              <a:t>Processing</a:t>
            </a:r>
            <a:r>
              <a:rPr spc="10" dirty="0"/>
              <a:t> </a:t>
            </a:r>
            <a:r>
              <a:rPr spc="89" dirty="0"/>
              <a:t>CSV</a:t>
            </a:r>
            <a:r>
              <a:rPr spc="10" dirty="0"/>
              <a:t> </a:t>
            </a:r>
            <a:r>
              <a:rPr spc="-89" dirty="0"/>
              <a:t>Lines</a:t>
            </a:r>
            <a:r>
              <a:rPr lang="en-US" spc="-89" dirty="0"/>
              <a:t> from List</a:t>
            </a:r>
            <a:endParaRPr spc="-89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799"/>
            <a:ext cx="8839200" cy="584035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324779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79" dirty="0"/>
              <a:t>Processing</a:t>
            </a:r>
            <a:r>
              <a:rPr spc="10" dirty="0"/>
              <a:t> </a:t>
            </a:r>
            <a:r>
              <a:rPr spc="89" dirty="0"/>
              <a:t>CSV</a:t>
            </a:r>
            <a:r>
              <a:rPr spc="10" dirty="0"/>
              <a:t> </a:t>
            </a:r>
            <a:r>
              <a:rPr spc="-89" dirty="0"/>
              <a:t>Lines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32337" y="6305710"/>
            <a:ext cx="7876004" cy="85568"/>
            <a:chOff x="316979" y="3182048"/>
            <a:chExt cx="3974465" cy="43180"/>
          </a:xfrm>
        </p:grpSpPr>
        <p:sp>
          <p:nvSpPr>
            <p:cNvPr id="27" name="object 27"/>
            <p:cNvSpPr/>
            <p:nvPr/>
          </p:nvSpPr>
          <p:spPr>
            <a:xfrm>
              <a:off x="319506" y="318204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979" y="322253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9" name="object 29"/>
            <p:cNvSpPr/>
            <p:nvPr/>
          </p:nvSpPr>
          <p:spPr>
            <a:xfrm>
              <a:off x="359994" y="3222536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0" name="object 30"/>
            <p:cNvSpPr/>
            <p:nvPr/>
          </p:nvSpPr>
          <p:spPr>
            <a:xfrm>
              <a:off x="4247997" y="322253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485" y="318204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" y="825837"/>
            <a:ext cx="9002968" cy="121529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67000"/>
            <a:ext cx="7858125" cy="33718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01839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89" dirty="0"/>
              <a:t>Copying</a:t>
            </a:r>
            <a:r>
              <a:rPr spc="-40" dirty="0"/>
              <a:t> Lists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5444" y="757733"/>
            <a:ext cx="8646156" cy="35952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168" dirty="0">
                <a:latin typeface="Arial"/>
                <a:cs typeface="Arial"/>
              </a:rPr>
              <a:t>Suppose</a:t>
            </a:r>
            <a:r>
              <a:rPr sz="2180" spc="9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you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79" dirty="0">
                <a:latin typeface="Arial"/>
                <a:cs typeface="Arial"/>
              </a:rPr>
              <a:t>want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20" dirty="0">
                <a:latin typeface="Arial"/>
                <a:cs typeface="Arial"/>
              </a:rPr>
              <a:t>to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make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78" dirty="0">
                <a:latin typeface="Arial"/>
                <a:cs typeface="Arial"/>
              </a:rPr>
              <a:t>a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copy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of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78" dirty="0">
                <a:latin typeface="Arial"/>
                <a:cs typeface="Arial"/>
              </a:rPr>
              <a:t>a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20" dirty="0">
                <a:latin typeface="Arial"/>
                <a:cs typeface="Arial"/>
              </a:rPr>
              <a:t>list.</a:t>
            </a:r>
            <a:r>
              <a:rPr sz="2180" spc="347" dirty="0">
                <a:latin typeface="Arial"/>
                <a:cs typeface="Arial"/>
              </a:rPr>
              <a:t> </a:t>
            </a:r>
            <a:r>
              <a:rPr sz="2180" i="1" spc="99" dirty="0">
                <a:latin typeface="Calibri"/>
                <a:cs typeface="Calibri"/>
              </a:rPr>
              <a:t>The</a:t>
            </a:r>
            <a:r>
              <a:rPr sz="2180" i="1" spc="218" dirty="0">
                <a:latin typeface="Calibri"/>
                <a:cs typeface="Calibri"/>
              </a:rPr>
              <a:t> </a:t>
            </a:r>
            <a:r>
              <a:rPr sz="2180" i="1" spc="-30" dirty="0">
                <a:latin typeface="Calibri"/>
                <a:cs typeface="Calibri"/>
              </a:rPr>
              <a:t>following</a:t>
            </a:r>
            <a:r>
              <a:rPr sz="2180" i="1" spc="218" dirty="0">
                <a:latin typeface="Calibri"/>
                <a:cs typeface="Calibri"/>
              </a:rPr>
              <a:t> </a:t>
            </a:r>
            <a:r>
              <a:rPr sz="2180" i="1" spc="-20" dirty="0">
                <a:latin typeface="Calibri"/>
                <a:cs typeface="Calibri"/>
              </a:rPr>
              <a:t>won’t </a:t>
            </a:r>
            <a:r>
              <a:rPr sz="2180" i="1" spc="-454" dirty="0">
                <a:latin typeface="Calibri"/>
                <a:cs typeface="Calibri"/>
              </a:rPr>
              <a:t> </a:t>
            </a:r>
            <a:r>
              <a:rPr sz="2180" i="1" spc="-59" dirty="0">
                <a:latin typeface="Calibri"/>
                <a:cs typeface="Calibri"/>
              </a:rPr>
              <a:t>work!</a:t>
            </a:r>
            <a:endParaRPr sz="2180" dirty="0">
              <a:latin typeface="Calibri"/>
              <a:cs typeface="Calibri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3999"/>
            <a:ext cx="5562600" cy="392968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430901"/>
            <a:ext cx="3441282" cy="817499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066800" y="4038600"/>
            <a:ext cx="32766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209800" y="4953000"/>
            <a:ext cx="533400" cy="5006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26128" y="5813472"/>
            <a:ext cx="533400" cy="5006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82076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01839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89" dirty="0"/>
              <a:t>Copying</a:t>
            </a:r>
            <a:r>
              <a:rPr spc="-40" dirty="0"/>
              <a:t> Lists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5444" y="757733"/>
            <a:ext cx="8646156" cy="438902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lang="en-US" sz="2800" spc="-168" dirty="0">
                <a:latin typeface="Arial"/>
                <a:cs typeface="Arial"/>
              </a:rPr>
              <a:t>But, many ways of making a copy of a list.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4150356" cy="537173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438400"/>
            <a:ext cx="5095875" cy="26003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389332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89" dirty="0"/>
              <a:t>Passing</a:t>
            </a:r>
            <a:r>
              <a:rPr spc="10" dirty="0"/>
              <a:t> </a:t>
            </a:r>
            <a:r>
              <a:rPr spc="-40" dirty="0"/>
              <a:t>Lists</a:t>
            </a:r>
            <a:r>
              <a:rPr spc="20" dirty="0"/>
              <a:t> </a:t>
            </a:r>
            <a:r>
              <a:rPr spc="-30" dirty="0"/>
              <a:t>to</a:t>
            </a:r>
            <a:r>
              <a:rPr spc="20" dirty="0"/>
              <a:t> </a:t>
            </a:r>
            <a:r>
              <a:rPr spc="-59" dirty="0"/>
              <a:t>Functions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7304" y="1442268"/>
            <a:ext cx="7886071" cy="3505759"/>
            <a:chOff x="314439" y="727811"/>
            <a:chExt cx="3979545" cy="1769110"/>
          </a:xfrm>
        </p:grpSpPr>
        <p:sp>
          <p:nvSpPr>
            <p:cNvPr id="5" name="object 5"/>
            <p:cNvSpPr/>
            <p:nvPr/>
          </p:nvSpPr>
          <p:spPr>
            <a:xfrm>
              <a:off x="319506" y="73035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79" y="73287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59994" y="732878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47997" y="73287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88485" y="73035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506" y="77336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8485" y="77336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506" y="94543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8485" y="94543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506" y="11175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8485" y="11175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506" y="12895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8485" y="12895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506" y="146166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8485" y="146166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506" y="163374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8485" y="163374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06" y="180581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8485" y="180581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506" y="19778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8485" y="19778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506" y="21499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8485" y="21499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506" y="23220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8485" y="23220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2411" y="666518"/>
            <a:ext cx="7732552" cy="4218718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180" spc="-99" dirty="0">
                <a:latin typeface="Arial"/>
                <a:cs typeface="Arial"/>
              </a:rPr>
              <a:t>Like </a:t>
            </a:r>
            <a:r>
              <a:rPr sz="2180" spc="-129" dirty="0">
                <a:latin typeface="Arial"/>
                <a:cs typeface="Arial"/>
              </a:rPr>
              <a:t>any</a:t>
            </a:r>
            <a:r>
              <a:rPr sz="2180" spc="-11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other </a:t>
            </a:r>
            <a:r>
              <a:rPr sz="2180" i="1" spc="-20" dirty="0">
                <a:latin typeface="Calibri"/>
                <a:cs typeface="Calibri"/>
              </a:rPr>
              <a:t>mutable</a:t>
            </a:r>
            <a:r>
              <a:rPr sz="2180" i="1" spc="-10" dirty="0">
                <a:latin typeface="Calibri"/>
                <a:cs typeface="Calibri"/>
              </a:rPr>
              <a:t> </a:t>
            </a:r>
            <a:r>
              <a:rPr sz="2180" spc="-50" dirty="0">
                <a:latin typeface="Arial"/>
                <a:cs typeface="Arial"/>
              </a:rPr>
              <a:t>object, </a:t>
            </a:r>
            <a:r>
              <a:rPr sz="2180" spc="-139" dirty="0">
                <a:latin typeface="Arial"/>
                <a:cs typeface="Arial"/>
              </a:rPr>
              <a:t>when</a:t>
            </a:r>
            <a:r>
              <a:rPr sz="2180" spc="-129" dirty="0">
                <a:latin typeface="Arial"/>
                <a:cs typeface="Arial"/>
              </a:rPr>
              <a:t> you</a:t>
            </a:r>
            <a:r>
              <a:rPr sz="2180" spc="-119" dirty="0">
                <a:latin typeface="Arial"/>
                <a:cs typeface="Arial"/>
              </a:rPr>
              <a:t> </a:t>
            </a:r>
            <a:r>
              <a:rPr sz="2180" spc="-208" dirty="0">
                <a:latin typeface="Arial"/>
                <a:cs typeface="Arial"/>
              </a:rPr>
              <a:t>pass</a:t>
            </a:r>
            <a:r>
              <a:rPr sz="2180" spc="-198" dirty="0">
                <a:latin typeface="Arial"/>
                <a:cs typeface="Arial"/>
              </a:rPr>
              <a:t> </a:t>
            </a:r>
            <a:r>
              <a:rPr sz="2180" spc="-178" dirty="0">
                <a:latin typeface="Arial"/>
                <a:cs typeface="Arial"/>
              </a:rPr>
              <a:t>a</a:t>
            </a:r>
            <a:r>
              <a:rPr sz="2180" spc="-168" dirty="0">
                <a:latin typeface="Arial"/>
                <a:cs typeface="Arial"/>
              </a:rPr>
              <a:t> </a:t>
            </a:r>
            <a:r>
              <a:rPr sz="2180" spc="-20" dirty="0">
                <a:latin typeface="Arial"/>
                <a:cs typeface="Arial"/>
              </a:rPr>
              <a:t>list </a:t>
            </a:r>
            <a:r>
              <a:rPr sz="2180" spc="20" dirty="0">
                <a:latin typeface="Arial"/>
                <a:cs typeface="Arial"/>
              </a:rPr>
              <a:t>to </a:t>
            </a:r>
            <a:r>
              <a:rPr sz="2180" spc="-178" dirty="0">
                <a:latin typeface="Arial"/>
                <a:cs typeface="Arial"/>
              </a:rPr>
              <a:t>a</a:t>
            </a:r>
            <a:r>
              <a:rPr sz="2180" spc="-168" dirty="0">
                <a:latin typeface="Arial"/>
                <a:cs typeface="Arial"/>
              </a:rPr>
              <a:t> </a:t>
            </a:r>
            <a:r>
              <a:rPr sz="2180" spc="-50" dirty="0">
                <a:latin typeface="Arial"/>
                <a:cs typeface="Arial"/>
              </a:rPr>
              <a:t>function, </a:t>
            </a:r>
            <a:r>
              <a:rPr sz="2180" spc="-40" dirty="0">
                <a:latin typeface="Arial"/>
                <a:cs typeface="Arial"/>
              </a:rPr>
              <a:t> </a:t>
            </a:r>
            <a:r>
              <a:rPr sz="2180" spc="-89" dirty="0">
                <a:latin typeface="Arial"/>
                <a:cs typeface="Arial"/>
              </a:rPr>
              <a:t>you’re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89" dirty="0">
                <a:latin typeface="Arial"/>
                <a:cs typeface="Arial"/>
              </a:rPr>
              <a:t>really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passing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78" dirty="0">
                <a:latin typeface="Arial"/>
                <a:cs typeface="Arial"/>
              </a:rPr>
              <a:t>a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reference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0" dirty="0">
                <a:latin typeface="Arial"/>
                <a:cs typeface="Arial"/>
              </a:rPr>
              <a:t>(pointer)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20" dirty="0">
                <a:latin typeface="Arial"/>
                <a:cs typeface="Arial"/>
              </a:rPr>
              <a:t>to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object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in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memory.</a:t>
            </a:r>
            <a:endParaRPr sz="2180" dirty="0">
              <a:latin typeface="Arial"/>
              <a:cs typeface="Arial"/>
            </a:endParaRPr>
          </a:p>
          <a:p>
            <a:pPr marL="738669" marR="4765483" indent="-692109">
              <a:lnSpc>
                <a:spcPct val="102600"/>
              </a:lnSpc>
              <a:spcBef>
                <a:spcPts val="969"/>
              </a:spcBef>
            </a:pPr>
            <a:r>
              <a:rPr sz="2180" spc="208" dirty="0">
                <a:solidFill>
                  <a:srgbClr val="0000FF"/>
                </a:solidFill>
                <a:latin typeface="Palatino Linotype"/>
                <a:cs typeface="Palatino Linotype"/>
              </a:rPr>
              <a:t>def</a:t>
            </a:r>
            <a:r>
              <a:rPr sz="2180" spc="386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454" dirty="0">
                <a:latin typeface="Palatino Linotype"/>
                <a:cs typeface="Palatino Linotype"/>
              </a:rPr>
              <a:t>alter(</a:t>
            </a:r>
            <a:r>
              <a:rPr sz="2180" spc="1060" dirty="0">
                <a:latin typeface="Palatino Linotype"/>
                <a:cs typeface="Palatino Linotype"/>
              </a:rPr>
              <a:t> </a:t>
            </a:r>
            <a:r>
              <a:rPr sz="2180" spc="486" dirty="0">
                <a:latin typeface="Palatino Linotype"/>
                <a:cs typeface="Palatino Linotype"/>
              </a:rPr>
              <a:t>lst</a:t>
            </a:r>
            <a:r>
              <a:rPr sz="2180" spc="1060" dirty="0">
                <a:latin typeface="Palatino Linotype"/>
                <a:cs typeface="Palatino Linotype"/>
              </a:rPr>
              <a:t> </a:t>
            </a:r>
            <a:r>
              <a:rPr sz="2180" spc="604" dirty="0">
                <a:latin typeface="Palatino Linotype"/>
                <a:cs typeface="Palatino Linotype"/>
              </a:rPr>
              <a:t>): </a:t>
            </a:r>
            <a:r>
              <a:rPr sz="2180" spc="-515" dirty="0">
                <a:latin typeface="Palatino Linotype"/>
                <a:cs typeface="Palatino Linotype"/>
              </a:rPr>
              <a:t> </a:t>
            </a:r>
            <a:r>
              <a:rPr sz="2180" spc="664" dirty="0">
                <a:latin typeface="Palatino Linotype"/>
                <a:cs typeface="Palatino Linotype"/>
              </a:rPr>
              <a:t>l</a:t>
            </a:r>
            <a:r>
              <a:rPr sz="2180" spc="377" dirty="0">
                <a:latin typeface="Palatino Linotype"/>
                <a:cs typeface="Palatino Linotype"/>
              </a:rPr>
              <a:t>s</a:t>
            </a:r>
            <a:r>
              <a:rPr sz="2180" spc="694" dirty="0">
                <a:latin typeface="Palatino Linotype"/>
                <a:cs typeface="Palatino Linotype"/>
              </a:rPr>
              <a:t>t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68" dirty="0">
                <a:latin typeface="Palatino Linotype"/>
                <a:cs typeface="Palatino Linotype"/>
              </a:rPr>
              <a:t> </a:t>
            </a:r>
            <a:r>
              <a:rPr sz="2180" spc="-10" dirty="0">
                <a:latin typeface="Palatino Linotype"/>
                <a:cs typeface="Palatino Linotype"/>
              </a:rPr>
              <a:t>p</a:t>
            </a:r>
            <a:r>
              <a:rPr sz="2180" spc="109" dirty="0">
                <a:latin typeface="Palatino Linotype"/>
                <a:cs typeface="Palatino Linotype"/>
              </a:rPr>
              <a:t>o</a:t>
            </a:r>
            <a:r>
              <a:rPr sz="2180" spc="-178" dirty="0">
                <a:latin typeface="Palatino Linotype"/>
                <a:cs typeface="Palatino Linotype"/>
              </a:rPr>
              <a:t>p</a:t>
            </a:r>
            <a:r>
              <a:rPr sz="2180" spc="-226" dirty="0">
                <a:latin typeface="Palatino Linotype"/>
                <a:cs typeface="Palatino Linotype"/>
              </a:rPr>
              <a:t> </a:t>
            </a:r>
            <a:r>
              <a:rPr sz="2180" spc="555" dirty="0">
                <a:latin typeface="Palatino Linotype"/>
                <a:cs typeface="Palatino Linotype"/>
              </a:rPr>
              <a:t>(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  <a:p>
            <a:pPr>
              <a:spcBef>
                <a:spcPts val="79"/>
              </a:spcBef>
            </a:pPr>
            <a:endParaRPr sz="1982" dirty="0">
              <a:latin typeface="Palatino Linotype"/>
              <a:cs typeface="Palatino Linotype"/>
            </a:endParaRPr>
          </a:p>
          <a:p>
            <a:pPr marL="46560"/>
            <a:r>
              <a:rPr sz="2180" spc="-30" dirty="0">
                <a:solidFill>
                  <a:srgbClr val="0000FF"/>
                </a:solidFill>
                <a:latin typeface="Palatino Linotype"/>
                <a:cs typeface="Palatino Linotype"/>
              </a:rPr>
              <a:t>d</a:t>
            </a:r>
            <a:r>
              <a:rPr sz="2180" spc="258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2180" spc="404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218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180" spc="7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180" spc="-614" dirty="0">
                <a:latin typeface="Palatino Linotype"/>
                <a:cs typeface="Palatino Linotype"/>
              </a:rPr>
              <a:t>m</a:t>
            </a:r>
            <a:r>
              <a:rPr sz="2180" spc="218" dirty="0">
                <a:latin typeface="Palatino Linotype"/>
                <a:cs typeface="Palatino Linotype"/>
              </a:rPr>
              <a:t>a</a:t>
            </a:r>
            <a:r>
              <a:rPr sz="2180" spc="674" dirty="0">
                <a:latin typeface="Palatino Linotype"/>
                <a:cs typeface="Palatino Linotype"/>
              </a:rPr>
              <a:t>i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spc="-218" dirty="0">
                <a:latin typeface="Palatino Linotype"/>
                <a:cs typeface="Palatino Linotype"/>
              </a:rPr>
              <a:t> </a:t>
            </a:r>
            <a:r>
              <a:rPr sz="2180" spc="555" dirty="0">
                <a:latin typeface="Palatino Linotype"/>
                <a:cs typeface="Palatino Linotype"/>
              </a:rPr>
              <a:t>(</a:t>
            </a:r>
            <a:r>
              <a:rPr sz="2180" spc="664" dirty="0">
                <a:latin typeface="Palatino Linotype"/>
                <a:cs typeface="Palatino Linotype"/>
              </a:rPr>
              <a:t>)</a:t>
            </a:r>
            <a:r>
              <a:rPr sz="2180" spc="585" dirty="0">
                <a:latin typeface="Palatino Linotype"/>
                <a:cs typeface="Palatino Linotype"/>
              </a:rPr>
              <a:t>:</a:t>
            </a:r>
            <a:endParaRPr sz="2180" dirty="0">
              <a:latin typeface="Palatino Linotype"/>
              <a:cs typeface="Palatino Linotype"/>
            </a:endParaRPr>
          </a:p>
          <a:p>
            <a:pPr marL="738669">
              <a:spcBef>
                <a:spcPts val="69"/>
              </a:spcBef>
            </a:pPr>
            <a:r>
              <a:rPr sz="2180" spc="664" dirty="0">
                <a:latin typeface="Palatino Linotype"/>
                <a:cs typeface="Palatino Linotype"/>
              </a:rPr>
              <a:t>l</a:t>
            </a:r>
            <a:r>
              <a:rPr sz="2180" spc="377" dirty="0">
                <a:latin typeface="Palatino Linotype"/>
                <a:cs typeface="Palatino Linotype"/>
              </a:rPr>
              <a:t>s</a:t>
            </a:r>
            <a:r>
              <a:rPr sz="2180" spc="416" dirty="0">
                <a:latin typeface="Palatino Linotype"/>
                <a:cs typeface="Palatino Linotype"/>
              </a:rPr>
              <a:t>t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535" dirty="0">
                <a:latin typeface="Palatino Linotype"/>
                <a:cs typeface="Palatino Linotype"/>
              </a:rPr>
              <a:t>[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188" dirty="0">
                <a:latin typeface="Palatino Linotype"/>
                <a:cs typeface="Palatino Linotype"/>
              </a:rPr>
              <a:t>4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 dirty="0">
              <a:latin typeface="Palatino Linotype"/>
              <a:cs typeface="Palatino Linotype"/>
            </a:endParaRPr>
          </a:p>
          <a:p>
            <a:pPr marL="739927" marR="1998307">
              <a:lnSpc>
                <a:spcPct val="102600"/>
              </a:lnSpc>
            </a:pPr>
            <a:r>
              <a:rPr sz="2180" spc="1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180" spc="446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spc="68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4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spc="713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-10" dirty="0">
                <a:latin typeface="Palatino Linotype"/>
                <a:cs typeface="Palatino Linotype"/>
              </a:rPr>
              <a:t>B</a:t>
            </a:r>
            <a:r>
              <a:rPr sz="2180" spc="277" dirty="0">
                <a:latin typeface="Palatino Linotype"/>
                <a:cs typeface="Palatino Linotype"/>
              </a:rPr>
              <a:t>e</a:t>
            </a:r>
            <a:r>
              <a:rPr sz="2180" spc="595" dirty="0">
                <a:latin typeface="Palatino Linotype"/>
                <a:cs typeface="Palatino Linotype"/>
              </a:rPr>
              <a:t>f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454" dirty="0">
                <a:latin typeface="Palatino Linotype"/>
                <a:cs typeface="Palatino Linotype"/>
              </a:rPr>
              <a:t>r</a:t>
            </a:r>
            <a:r>
              <a:rPr sz="2180" spc="89" dirty="0">
                <a:latin typeface="Palatino Linotype"/>
                <a:cs typeface="Palatino Linotype"/>
              </a:rPr>
              <a:t>e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99" dirty="0">
                <a:latin typeface="Palatino Linotype"/>
                <a:cs typeface="Palatino Linotype"/>
              </a:rPr>
              <a:t> </a:t>
            </a:r>
            <a:r>
              <a:rPr sz="2180" spc="337" dirty="0">
                <a:latin typeface="Palatino Linotype"/>
                <a:cs typeface="Palatino Linotype"/>
              </a:rPr>
              <a:t>c</a:t>
            </a:r>
            <a:r>
              <a:rPr sz="2180" spc="218" dirty="0">
                <a:latin typeface="Palatino Linotype"/>
                <a:cs typeface="Palatino Linotype"/>
              </a:rPr>
              <a:t>a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783" dirty="0">
                <a:latin typeface="Palatino Linotype"/>
                <a:cs typeface="Palatino Linotype"/>
              </a:rPr>
              <a:t>l</a:t>
            </a:r>
            <a:r>
              <a:rPr sz="2180" spc="585" dirty="0">
                <a:latin typeface="Palatino Linotype"/>
                <a:cs typeface="Palatino Linotype"/>
              </a:rPr>
              <a:t>: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575" dirty="0">
                <a:latin typeface="Palatino Linotype"/>
                <a:cs typeface="Palatino Linotype"/>
              </a:rPr>
              <a:t>"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664" dirty="0">
                <a:latin typeface="Palatino Linotype"/>
                <a:cs typeface="Palatino Linotype"/>
              </a:rPr>
              <a:t>l</a:t>
            </a:r>
            <a:r>
              <a:rPr sz="2180" spc="377" dirty="0">
                <a:latin typeface="Palatino Linotype"/>
                <a:cs typeface="Palatino Linotype"/>
              </a:rPr>
              <a:t>s</a:t>
            </a:r>
            <a:r>
              <a:rPr sz="2180" spc="416" dirty="0">
                <a:latin typeface="Palatino Linotype"/>
                <a:cs typeface="Palatino Linotype"/>
              </a:rPr>
              <a:t>t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337" dirty="0">
                <a:latin typeface="Palatino Linotype"/>
                <a:cs typeface="Palatino Linotype"/>
              </a:rPr>
              <a:t>)  </a:t>
            </a:r>
            <a:r>
              <a:rPr sz="2180" spc="454" dirty="0">
                <a:latin typeface="Palatino Linotype"/>
                <a:cs typeface="Palatino Linotype"/>
              </a:rPr>
              <a:t>alter(</a:t>
            </a:r>
            <a:r>
              <a:rPr sz="2180" spc="1090" dirty="0">
                <a:latin typeface="Palatino Linotype"/>
                <a:cs typeface="Palatino Linotype"/>
              </a:rPr>
              <a:t> </a:t>
            </a:r>
            <a:r>
              <a:rPr sz="2180" spc="486" dirty="0">
                <a:latin typeface="Palatino Linotype"/>
                <a:cs typeface="Palatino Linotype"/>
              </a:rPr>
              <a:t>lst</a:t>
            </a:r>
            <a:r>
              <a:rPr sz="2180" spc="109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  <a:p>
            <a:pPr marL="739927">
              <a:spcBef>
                <a:spcPts val="69"/>
              </a:spcBef>
            </a:pPr>
            <a:r>
              <a:rPr sz="2180" spc="1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180" spc="446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180" spc="684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180" spc="4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180" spc="713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180" spc="404" dirty="0">
                <a:latin typeface="Palatino Linotype"/>
                <a:cs typeface="Palatino Linotype"/>
              </a:rPr>
              <a:t>(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"</a:t>
            </a:r>
            <a:r>
              <a:rPr sz="2180" spc="-248" dirty="0">
                <a:latin typeface="Palatino Linotype"/>
                <a:cs typeface="Palatino Linotype"/>
              </a:rPr>
              <a:t> </a:t>
            </a:r>
            <a:r>
              <a:rPr sz="2180" spc="-377" dirty="0">
                <a:latin typeface="Palatino Linotype"/>
                <a:cs typeface="Palatino Linotype"/>
              </a:rPr>
              <a:t>A</a:t>
            </a:r>
            <a:r>
              <a:rPr sz="2180" spc="585" dirty="0">
                <a:latin typeface="Palatino Linotype"/>
                <a:cs typeface="Palatino Linotype"/>
              </a:rPr>
              <a:t>f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268" dirty="0">
                <a:latin typeface="Palatino Linotype"/>
                <a:cs typeface="Palatino Linotype"/>
              </a:rPr>
              <a:t>er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89" dirty="0">
                <a:latin typeface="Palatino Linotype"/>
                <a:cs typeface="Palatino Linotype"/>
              </a:rPr>
              <a:t> </a:t>
            </a:r>
            <a:r>
              <a:rPr sz="2180" spc="337" dirty="0">
                <a:latin typeface="Palatino Linotype"/>
                <a:cs typeface="Palatino Linotype"/>
              </a:rPr>
              <a:t>c</a:t>
            </a:r>
            <a:r>
              <a:rPr sz="2180" spc="218" dirty="0">
                <a:latin typeface="Palatino Linotype"/>
                <a:cs typeface="Palatino Linotype"/>
              </a:rPr>
              <a:t>a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783" dirty="0">
                <a:latin typeface="Palatino Linotype"/>
                <a:cs typeface="Palatino Linotype"/>
              </a:rPr>
              <a:t>l</a:t>
            </a:r>
            <a:r>
              <a:rPr sz="2180" spc="585" dirty="0">
                <a:latin typeface="Palatino Linotype"/>
                <a:cs typeface="Palatino Linotype"/>
              </a:rPr>
              <a:t>: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575" dirty="0">
                <a:latin typeface="Palatino Linotype"/>
                <a:cs typeface="Palatino Linotype"/>
              </a:rPr>
              <a:t>"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664" dirty="0">
                <a:latin typeface="Palatino Linotype"/>
                <a:cs typeface="Palatino Linotype"/>
              </a:rPr>
              <a:t>l</a:t>
            </a:r>
            <a:r>
              <a:rPr sz="2180" spc="377" dirty="0">
                <a:latin typeface="Palatino Linotype"/>
                <a:cs typeface="Palatino Linotype"/>
              </a:rPr>
              <a:t>s</a:t>
            </a:r>
            <a:r>
              <a:rPr sz="2180" spc="416" dirty="0">
                <a:latin typeface="Palatino Linotype"/>
                <a:cs typeface="Palatino Linotype"/>
              </a:rPr>
              <a:t>t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0" dirty="0">
                <a:latin typeface="Palatino Linotype"/>
                <a:cs typeface="Palatino Linotype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  <a:p>
            <a:pPr>
              <a:spcBef>
                <a:spcPts val="79"/>
              </a:spcBef>
            </a:pPr>
            <a:endParaRPr sz="1982" dirty="0">
              <a:latin typeface="Palatino Linotype"/>
              <a:cs typeface="Palatino Linotype"/>
            </a:endParaRPr>
          </a:p>
          <a:p>
            <a:pPr marL="47818"/>
            <a:r>
              <a:rPr sz="2180" spc="-614" dirty="0">
                <a:latin typeface="Palatino Linotype"/>
                <a:cs typeface="Palatino Linotype"/>
              </a:rPr>
              <a:t>m</a:t>
            </a:r>
            <a:r>
              <a:rPr sz="2180" spc="218" dirty="0">
                <a:latin typeface="Palatino Linotype"/>
                <a:cs typeface="Palatino Linotype"/>
              </a:rPr>
              <a:t>a</a:t>
            </a:r>
            <a:r>
              <a:rPr sz="2180" spc="674" dirty="0">
                <a:latin typeface="Palatino Linotype"/>
                <a:cs typeface="Palatino Linotype"/>
              </a:rPr>
              <a:t>i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spc="-218" dirty="0">
                <a:latin typeface="Palatino Linotype"/>
                <a:cs typeface="Palatino Linotype"/>
              </a:rPr>
              <a:t> </a:t>
            </a:r>
            <a:r>
              <a:rPr sz="2180" spc="555" dirty="0">
                <a:latin typeface="Palatino Linotype"/>
                <a:cs typeface="Palatino Linotype"/>
              </a:rPr>
              <a:t>(</a:t>
            </a:r>
            <a:r>
              <a:rPr sz="2180" spc="404" dirty="0">
                <a:latin typeface="Palatino Linotype"/>
                <a:cs typeface="Palatino Linotype"/>
              </a:rPr>
              <a:t>)</a:t>
            </a:r>
            <a:endParaRPr sz="2180" dirty="0">
              <a:latin typeface="Palatino Linotype"/>
              <a:cs typeface="Palatino Linotyp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2337" y="4942466"/>
            <a:ext cx="7876004" cy="85568"/>
            <a:chOff x="316979" y="2494115"/>
            <a:chExt cx="3974465" cy="43180"/>
          </a:xfrm>
        </p:grpSpPr>
        <p:sp>
          <p:nvSpPr>
            <p:cNvPr id="32" name="object 32"/>
            <p:cNvSpPr/>
            <p:nvPr/>
          </p:nvSpPr>
          <p:spPr>
            <a:xfrm>
              <a:off x="319506" y="24941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316979" y="253460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4" name="object 34"/>
            <p:cNvSpPr/>
            <p:nvPr/>
          </p:nvSpPr>
          <p:spPr>
            <a:xfrm>
              <a:off x="359994" y="2534602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5" name="object 35"/>
            <p:cNvSpPr/>
            <p:nvPr/>
          </p:nvSpPr>
          <p:spPr>
            <a:xfrm>
              <a:off x="4247997" y="253460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8485" y="24941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7345" y="5202492"/>
            <a:ext cx="7865937" cy="1074009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41526" rIns="0" bIns="0" rtlCol="0">
            <a:spAutoFit/>
          </a:bodyPr>
          <a:lstStyle/>
          <a:p>
            <a:pPr marL="99412">
              <a:spcBef>
                <a:spcPts val="327"/>
              </a:spcBef>
            </a:pPr>
            <a:r>
              <a:rPr sz="2180" spc="40" dirty="0">
                <a:latin typeface="Palatino Linotype"/>
                <a:cs typeface="Palatino Linotype"/>
              </a:rPr>
              <a:t>&gt;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10" dirty="0">
                <a:latin typeface="Palatino Linotype"/>
                <a:cs typeface="Palatino Linotype"/>
              </a:rPr>
              <a:t>p</a:t>
            </a:r>
            <a:r>
              <a:rPr sz="2180" spc="109" dirty="0">
                <a:latin typeface="Palatino Linotype"/>
                <a:cs typeface="Palatino Linotype"/>
              </a:rPr>
              <a:t>y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50" dirty="0">
                <a:latin typeface="Palatino Linotype"/>
                <a:cs typeface="Palatino Linotype"/>
              </a:rPr>
              <a:t>h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119" dirty="0">
                <a:latin typeface="Palatino Linotype"/>
                <a:cs typeface="Palatino Linotype"/>
              </a:rPr>
              <a:t> </a:t>
            </a:r>
            <a:r>
              <a:rPr sz="2180" dirty="0">
                <a:latin typeface="Palatino Linotype"/>
                <a:cs typeface="Palatino Linotype"/>
              </a:rPr>
              <a:t>L</a:t>
            </a:r>
            <a:r>
              <a:rPr sz="2180" spc="694" dirty="0">
                <a:latin typeface="Palatino Linotype"/>
                <a:cs typeface="Palatino Linotype"/>
              </a:rPr>
              <a:t>i</a:t>
            </a:r>
            <a:r>
              <a:rPr sz="2180" spc="404" dirty="0">
                <a:latin typeface="Palatino Linotype"/>
                <a:cs typeface="Palatino Linotype"/>
              </a:rPr>
              <a:t>s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-367" dirty="0">
                <a:latin typeface="Palatino Linotype"/>
                <a:cs typeface="Palatino Linotype"/>
              </a:rPr>
              <a:t>A</a:t>
            </a:r>
            <a:r>
              <a:rPr sz="2180" spc="466" dirty="0">
                <a:latin typeface="Palatino Linotype"/>
                <a:cs typeface="Palatino Linotype"/>
              </a:rPr>
              <a:t>r</a:t>
            </a:r>
            <a:r>
              <a:rPr sz="2180" spc="-79" dirty="0">
                <a:latin typeface="Palatino Linotype"/>
                <a:cs typeface="Palatino Linotype"/>
              </a:rPr>
              <a:t>g</a:t>
            </a:r>
            <a:r>
              <a:rPr sz="2180" spc="-238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</a:t>
            </a:r>
            <a:r>
              <a:rPr sz="2180" spc="-287" dirty="0">
                <a:latin typeface="Palatino Linotype"/>
                <a:cs typeface="Palatino Linotype"/>
              </a:rPr>
              <a:t> </a:t>
            </a:r>
            <a:r>
              <a:rPr sz="2180" spc="-30" dirty="0">
                <a:latin typeface="Palatino Linotype"/>
                <a:cs typeface="Palatino Linotype"/>
              </a:rPr>
              <a:t>p</a:t>
            </a:r>
            <a:r>
              <a:rPr sz="2180" spc="-79" dirty="0">
                <a:latin typeface="Palatino Linotype"/>
                <a:cs typeface="Palatino Linotype"/>
              </a:rPr>
              <a:t>y</a:t>
            </a:r>
            <a:endParaRPr sz="2180">
              <a:latin typeface="Palatino Linotype"/>
              <a:cs typeface="Palatino Linotype"/>
            </a:endParaRPr>
          </a:p>
          <a:p>
            <a:pPr marL="104445">
              <a:spcBef>
                <a:spcPts val="69"/>
              </a:spcBef>
              <a:tabLst>
                <a:tab pos="2518017" algn="l"/>
              </a:tabLst>
            </a:pPr>
            <a:r>
              <a:rPr sz="2180" spc="-10" dirty="0">
                <a:latin typeface="Palatino Linotype"/>
                <a:cs typeface="Palatino Linotype"/>
              </a:rPr>
              <a:t>B</a:t>
            </a:r>
            <a:r>
              <a:rPr sz="2180" spc="277" dirty="0">
                <a:latin typeface="Palatino Linotype"/>
                <a:cs typeface="Palatino Linotype"/>
              </a:rPr>
              <a:t>e</a:t>
            </a:r>
            <a:r>
              <a:rPr sz="2180" spc="595" dirty="0">
                <a:latin typeface="Palatino Linotype"/>
                <a:cs typeface="Palatino Linotype"/>
              </a:rPr>
              <a:t>f</a:t>
            </a:r>
            <a:r>
              <a:rPr sz="2180" spc="129" dirty="0">
                <a:latin typeface="Palatino Linotype"/>
                <a:cs typeface="Palatino Linotype"/>
              </a:rPr>
              <a:t>o</a:t>
            </a:r>
            <a:r>
              <a:rPr sz="2180" spc="454" dirty="0">
                <a:latin typeface="Palatino Linotype"/>
                <a:cs typeface="Palatino Linotype"/>
              </a:rPr>
              <a:t>r</a:t>
            </a:r>
            <a:r>
              <a:rPr sz="2180" spc="89" dirty="0">
                <a:latin typeface="Palatino Linotype"/>
                <a:cs typeface="Palatino Linotype"/>
              </a:rPr>
              <a:t>e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99" dirty="0">
                <a:latin typeface="Palatino Linotype"/>
                <a:cs typeface="Palatino Linotype"/>
              </a:rPr>
              <a:t> </a:t>
            </a:r>
            <a:r>
              <a:rPr sz="2180" spc="337" dirty="0">
                <a:latin typeface="Palatino Linotype"/>
                <a:cs typeface="Palatino Linotype"/>
              </a:rPr>
              <a:t>c</a:t>
            </a:r>
            <a:r>
              <a:rPr sz="2180" spc="218" dirty="0">
                <a:latin typeface="Palatino Linotype"/>
                <a:cs typeface="Palatino Linotype"/>
              </a:rPr>
              <a:t>a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783" dirty="0">
                <a:latin typeface="Palatino Linotype"/>
                <a:cs typeface="Palatino Linotype"/>
              </a:rPr>
              <a:t>l</a:t>
            </a:r>
            <a:r>
              <a:rPr sz="2180" spc="585" dirty="0">
                <a:latin typeface="Palatino Linotype"/>
                <a:cs typeface="Palatino Linotype"/>
              </a:rPr>
              <a:t>:</a:t>
            </a:r>
            <a:r>
              <a:rPr sz="2180" dirty="0">
                <a:latin typeface="Palatino Linotype"/>
                <a:cs typeface="Palatino Linotype"/>
              </a:rPr>
              <a:t>	</a:t>
            </a:r>
            <a:r>
              <a:rPr sz="2180" spc="535" dirty="0">
                <a:latin typeface="Palatino Linotype"/>
                <a:cs typeface="Palatino Linotype"/>
              </a:rPr>
              <a:t>[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188" dirty="0">
                <a:latin typeface="Palatino Linotype"/>
                <a:cs typeface="Palatino Linotype"/>
              </a:rPr>
              <a:t>4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>
              <a:latin typeface="Palatino Linotype"/>
              <a:cs typeface="Palatino Linotype"/>
            </a:endParaRPr>
          </a:p>
          <a:p>
            <a:pPr marL="103185">
              <a:spcBef>
                <a:spcPts val="69"/>
              </a:spcBef>
              <a:tabLst>
                <a:tab pos="2345619" algn="l"/>
              </a:tabLst>
            </a:pPr>
            <a:r>
              <a:rPr sz="2180" spc="-377" dirty="0">
                <a:latin typeface="Palatino Linotype"/>
                <a:cs typeface="Palatino Linotype"/>
              </a:rPr>
              <a:t>A</a:t>
            </a:r>
            <a:r>
              <a:rPr sz="2180" spc="585" dirty="0">
                <a:latin typeface="Palatino Linotype"/>
                <a:cs typeface="Palatino Linotype"/>
              </a:rPr>
              <a:t>f</a:t>
            </a:r>
            <a:r>
              <a:rPr sz="2180" spc="604" dirty="0">
                <a:latin typeface="Palatino Linotype"/>
                <a:cs typeface="Palatino Linotype"/>
              </a:rPr>
              <a:t>t</a:t>
            </a:r>
            <a:r>
              <a:rPr sz="2180" spc="268" dirty="0">
                <a:latin typeface="Palatino Linotype"/>
                <a:cs typeface="Palatino Linotype"/>
              </a:rPr>
              <a:t>er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89" dirty="0">
                <a:latin typeface="Palatino Linotype"/>
                <a:cs typeface="Palatino Linotype"/>
              </a:rPr>
              <a:t> </a:t>
            </a:r>
            <a:r>
              <a:rPr sz="2180" spc="337" dirty="0">
                <a:latin typeface="Palatino Linotype"/>
                <a:cs typeface="Palatino Linotype"/>
              </a:rPr>
              <a:t>c</a:t>
            </a:r>
            <a:r>
              <a:rPr sz="2180" spc="218" dirty="0">
                <a:latin typeface="Palatino Linotype"/>
                <a:cs typeface="Palatino Linotype"/>
              </a:rPr>
              <a:t>a</a:t>
            </a:r>
            <a:r>
              <a:rPr sz="2180" spc="674" dirty="0">
                <a:latin typeface="Palatino Linotype"/>
                <a:cs typeface="Palatino Linotype"/>
              </a:rPr>
              <a:t>l</a:t>
            </a:r>
            <a:r>
              <a:rPr sz="2180" spc="783" dirty="0">
                <a:latin typeface="Palatino Linotype"/>
                <a:cs typeface="Palatino Linotype"/>
              </a:rPr>
              <a:t>l</a:t>
            </a:r>
            <a:r>
              <a:rPr sz="2180" spc="585" dirty="0">
                <a:latin typeface="Palatino Linotype"/>
                <a:cs typeface="Palatino Linotype"/>
              </a:rPr>
              <a:t>:</a:t>
            </a:r>
            <a:r>
              <a:rPr sz="2180" dirty="0">
                <a:latin typeface="Palatino Linotype"/>
                <a:cs typeface="Palatino Linotype"/>
              </a:rPr>
              <a:t>	</a:t>
            </a:r>
            <a:r>
              <a:rPr sz="2180" spc="535" dirty="0">
                <a:latin typeface="Palatino Linotype"/>
                <a:cs typeface="Palatino Linotype"/>
              </a:rPr>
              <a:t>[</a:t>
            </a:r>
            <a:r>
              <a:rPr sz="2180" spc="40" dirty="0">
                <a:latin typeface="Palatino Linotype"/>
                <a:cs typeface="Palatino Linotype"/>
              </a:rPr>
              <a:t>1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3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2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dirty="0">
                <a:latin typeface="Palatino Linotype"/>
                <a:cs typeface="Palatino Linotype"/>
              </a:rPr>
              <a:t>  </a:t>
            </a:r>
            <a:r>
              <a:rPr sz="2180" spc="-10" dirty="0">
                <a:latin typeface="Palatino Linotype"/>
                <a:cs typeface="Palatino Linotype"/>
              </a:rPr>
              <a:t> </a:t>
            </a:r>
            <a:r>
              <a:rPr sz="2180" spc="188" dirty="0">
                <a:latin typeface="Palatino Linotype"/>
                <a:cs typeface="Palatino Linotype"/>
              </a:rPr>
              <a:t>3</a:t>
            </a:r>
            <a:r>
              <a:rPr sz="2180" spc="404" dirty="0">
                <a:latin typeface="Palatino Linotype"/>
                <a:cs typeface="Palatino Linotype"/>
              </a:rPr>
              <a:t>]</a:t>
            </a:r>
            <a:endParaRPr sz="218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880" y="0"/>
            <a:ext cx="283505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10" dirty="0">
                <a:solidFill>
                  <a:srgbClr val="FFFFFF"/>
                </a:solidFill>
                <a:latin typeface="Tahoma"/>
                <a:cs typeface="Tahoma"/>
              </a:rPr>
              <a:t>Let’s</a:t>
            </a:r>
            <a:r>
              <a:rPr sz="2774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109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2774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129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77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59" dirty="0">
                <a:solidFill>
                  <a:srgbClr val="FFFFFF"/>
                </a:solidFill>
                <a:latin typeface="Tahoma"/>
                <a:cs typeface="Tahoma"/>
              </a:rPr>
              <a:t>Break</a:t>
            </a:r>
            <a:endParaRPr sz="2774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184" y="1471698"/>
            <a:ext cx="7046734" cy="395321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389332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lang="en-US" spc="-89" dirty="0"/>
              <a:t>Example Problems</a:t>
            </a:r>
            <a:endParaRPr spc="-59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38" name="object 30"/>
          <p:cNvSpPr txBox="1"/>
          <p:nvPr/>
        </p:nvSpPr>
        <p:spPr>
          <a:xfrm>
            <a:off x="116397" y="652042"/>
            <a:ext cx="8907052" cy="6326796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lang="en-US" sz="2800" spc="-99" dirty="0">
                <a:latin typeface="Arial"/>
                <a:cs typeface="Arial"/>
              </a:rPr>
              <a:t>To get good at working with lists, we must practice!</a:t>
            </a:r>
          </a:p>
          <a:p>
            <a:pPr marL="368068" marR="10067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 err="1">
                <a:latin typeface="Arial"/>
                <a:cs typeface="Arial"/>
              </a:rPr>
              <a:t>CodingBat</a:t>
            </a:r>
            <a:r>
              <a:rPr lang="en-US" sz="2800" spc="-99" dirty="0">
                <a:latin typeface="Arial"/>
                <a:cs typeface="Arial"/>
              </a:rPr>
              <a:t>: </a:t>
            </a:r>
            <a:r>
              <a:rPr lang="en-US" sz="2800" spc="-99" dirty="0">
                <a:latin typeface="Arial"/>
                <a:cs typeface="Arial"/>
                <a:hlinkClick r:id="rId3"/>
              </a:rPr>
              <a:t>https://codingbat.com/python</a:t>
            </a:r>
            <a:endParaRPr lang="en-US" sz="2800" spc="-99" dirty="0">
              <a:latin typeface="Arial"/>
              <a:cs typeface="Arial"/>
            </a:endParaRPr>
          </a:p>
          <a:p>
            <a:pPr marL="1274513" marR="10067" lvl="1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>
                <a:latin typeface="Arial"/>
                <a:cs typeface="Arial"/>
              </a:rPr>
              <a:t>List1: first_last6, </a:t>
            </a:r>
            <a:r>
              <a:rPr lang="en-US" sz="2800" spc="-99" dirty="0" err="1">
                <a:latin typeface="Arial"/>
                <a:cs typeface="Arial"/>
              </a:rPr>
              <a:t>same_first_last</a:t>
            </a:r>
            <a:r>
              <a:rPr lang="en-US" sz="2800" spc="-99" dirty="0">
                <a:latin typeface="Arial"/>
                <a:cs typeface="Arial"/>
              </a:rPr>
              <a:t>, max_end3</a:t>
            </a:r>
          </a:p>
          <a:p>
            <a:pPr marL="1274513" marR="10067" lvl="1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>
                <a:latin typeface="Arial"/>
                <a:cs typeface="Arial"/>
              </a:rPr>
              <a:t>List2: </a:t>
            </a:r>
            <a:r>
              <a:rPr lang="en-US" sz="2800" spc="-99" dirty="0" err="1">
                <a:latin typeface="Arial"/>
                <a:cs typeface="Arial"/>
              </a:rPr>
              <a:t>count_even</a:t>
            </a:r>
            <a:r>
              <a:rPr lang="en-US" sz="2800" spc="-99" dirty="0">
                <a:latin typeface="Arial"/>
                <a:cs typeface="Arial"/>
              </a:rPr>
              <a:t>, </a:t>
            </a:r>
            <a:r>
              <a:rPr lang="en-US" sz="2800" spc="-99" dirty="0" err="1">
                <a:latin typeface="Arial"/>
                <a:cs typeface="Arial"/>
              </a:rPr>
              <a:t>big_diff</a:t>
            </a:r>
            <a:r>
              <a:rPr lang="en-US" sz="2800" spc="-99" dirty="0">
                <a:latin typeface="Arial"/>
                <a:cs typeface="Arial"/>
              </a:rPr>
              <a:t>, has_22</a:t>
            </a:r>
          </a:p>
          <a:p>
            <a:pPr marL="368068" marR="10067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>
                <a:latin typeface="Arial"/>
                <a:cs typeface="Arial"/>
              </a:rPr>
              <a:t>given list of </a:t>
            </a:r>
            <a:r>
              <a:rPr lang="en-US" sz="2800" spc="-99" dirty="0" err="1">
                <a:latin typeface="Arial"/>
                <a:cs typeface="Arial"/>
              </a:rPr>
              <a:t>ints</a:t>
            </a:r>
            <a:r>
              <a:rPr lang="en-US" sz="2800" spc="-99" dirty="0">
                <a:latin typeface="Arial"/>
                <a:cs typeface="Arial"/>
              </a:rPr>
              <a:t> or floats, is it sorted in descending order?</a:t>
            </a:r>
          </a:p>
          <a:p>
            <a:pPr marL="368068" marR="10067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>
                <a:latin typeface="Arial"/>
                <a:cs typeface="Arial"/>
              </a:rPr>
              <a:t>get </a:t>
            </a:r>
            <a:r>
              <a:rPr lang="en-US" sz="2800" b="1" spc="-99" dirty="0">
                <a:latin typeface="Arial"/>
                <a:cs typeface="Arial"/>
              </a:rPr>
              <a:t>last</a:t>
            </a:r>
            <a:r>
              <a:rPr lang="en-US" sz="2800" spc="-99" dirty="0">
                <a:latin typeface="Arial"/>
                <a:cs typeface="Arial"/>
              </a:rPr>
              <a:t> index of a given value in list</a:t>
            </a:r>
          </a:p>
          <a:p>
            <a:pPr marL="368068" marR="10067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>
                <a:latin typeface="Arial"/>
                <a:cs typeface="Arial"/>
              </a:rPr>
              <a:t>given two lists of </a:t>
            </a:r>
            <a:r>
              <a:rPr lang="en-US" sz="2800" spc="-99" dirty="0" err="1">
                <a:latin typeface="Arial"/>
                <a:cs typeface="Arial"/>
              </a:rPr>
              <a:t>ints</a:t>
            </a:r>
            <a:r>
              <a:rPr lang="en-US" sz="2800" spc="-99" dirty="0">
                <a:latin typeface="Arial"/>
                <a:cs typeface="Arial"/>
              </a:rPr>
              <a:t>, return a list that contains the difference between corresponding elements</a:t>
            </a:r>
          </a:p>
          <a:p>
            <a:pPr marL="1274513" marR="10067" lvl="1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>
                <a:latin typeface="Arial"/>
                <a:cs typeface="Arial"/>
              </a:rPr>
              <a:t>change to be the max</a:t>
            </a:r>
          </a:p>
          <a:p>
            <a:pPr marL="368068" marR="10067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>
                <a:latin typeface="Arial"/>
                <a:cs typeface="Arial"/>
              </a:rPr>
              <a:t>are all the elements of a given list unique? In other words, no duplicate values in the list</a:t>
            </a:r>
          </a:p>
          <a:p>
            <a:pPr marL="368068" marR="10067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r>
              <a:rPr lang="en-US" sz="2800" spc="-99" dirty="0">
                <a:latin typeface="Arial"/>
                <a:cs typeface="Arial"/>
              </a:rPr>
              <a:t>given a list of </a:t>
            </a:r>
            <a:r>
              <a:rPr lang="en-US" sz="2800" spc="-99" dirty="0" err="1">
                <a:latin typeface="Arial"/>
                <a:cs typeface="Arial"/>
              </a:rPr>
              <a:t>ints</a:t>
            </a:r>
            <a:r>
              <a:rPr lang="en-US" sz="2800" spc="-99" dirty="0">
                <a:latin typeface="Arial"/>
                <a:cs typeface="Arial"/>
              </a:rPr>
              <a:t> place all even values before all odd values</a:t>
            </a:r>
          </a:p>
          <a:p>
            <a:pPr marL="368068" marR="10067" indent="-342900">
              <a:lnSpc>
                <a:spcPct val="102699"/>
              </a:lnSpc>
              <a:spcBef>
                <a:spcPts val="109"/>
              </a:spcBef>
              <a:buFont typeface="Arial" panose="020B0604020202020204" pitchFamily="34" charset="0"/>
              <a:buChar char="•"/>
            </a:pPr>
            <a:endParaRPr lang="en-US" sz="2800" spc="-9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94775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205740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79" dirty="0"/>
              <a:t>Value</a:t>
            </a:r>
            <a:r>
              <a:rPr spc="-20" dirty="0"/>
              <a:t> </a:t>
            </a:r>
            <a:r>
              <a:rPr spc="-79" dirty="0"/>
              <a:t>of</a:t>
            </a:r>
            <a:r>
              <a:rPr dirty="0"/>
              <a:t> </a:t>
            </a:r>
            <a:r>
              <a:rPr spc="-40" dirty="0"/>
              <a:t>Lists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990770"/>
            <a:ext cx="7470816" cy="102784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168" dirty="0">
                <a:latin typeface="Arial"/>
                <a:cs typeface="Arial"/>
              </a:rPr>
              <a:t>Suppose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you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have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30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different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50" dirty="0">
                <a:latin typeface="Arial"/>
                <a:cs typeface="Arial"/>
              </a:rPr>
              <a:t>test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grades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20" dirty="0">
                <a:latin typeface="Arial"/>
                <a:cs typeface="Arial"/>
              </a:rPr>
              <a:t>to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49" dirty="0">
                <a:latin typeface="Arial"/>
                <a:cs typeface="Arial"/>
              </a:rPr>
              <a:t>average.</a:t>
            </a:r>
            <a:r>
              <a:rPr sz="2180" spc="-89" dirty="0">
                <a:latin typeface="Arial"/>
                <a:cs typeface="Arial"/>
              </a:rPr>
              <a:t> </a:t>
            </a:r>
            <a:r>
              <a:rPr sz="2180" spc="-149" dirty="0">
                <a:latin typeface="Arial"/>
                <a:cs typeface="Arial"/>
              </a:rPr>
              <a:t>You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89" dirty="0">
                <a:latin typeface="Arial"/>
                <a:cs typeface="Arial"/>
              </a:rPr>
              <a:t>could </a:t>
            </a:r>
            <a:r>
              <a:rPr sz="2180" spc="-585" dirty="0">
                <a:latin typeface="Arial"/>
                <a:cs typeface="Arial"/>
              </a:rPr>
              <a:t> </a:t>
            </a:r>
            <a:r>
              <a:rPr sz="2180" spc="-218" dirty="0">
                <a:latin typeface="Arial"/>
                <a:cs typeface="Arial"/>
              </a:rPr>
              <a:t>use</a:t>
            </a:r>
            <a:r>
              <a:rPr sz="2180" spc="-208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30</a:t>
            </a:r>
            <a:r>
              <a:rPr sz="2180" spc="-129" dirty="0">
                <a:latin typeface="Arial"/>
                <a:cs typeface="Arial"/>
              </a:rPr>
              <a:t> </a:t>
            </a:r>
            <a:r>
              <a:rPr sz="2180" spc="-119" dirty="0">
                <a:latin typeface="Arial"/>
                <a:cs typeface="Arial"/>
              </a:rPr>
              <a:t>variables:</a:t>
            </a:r>
            <a:r>
              <a:rPr sz="2180" spc="-109" dirty="0">
                <a:latin typeface="Arial"/>
                <a:cs typeface="Arial"/>
              </a:rPr>
              <a:t> </a:t>
            </a:r>
            <a:r>
              <a:rPr sz="2180" spc="-119" dirty="0">
                <a:latin typeface="Arial"/>
                <a:cs typeface="Arial"/>
              </a:rPr>
              <a:t>grade1,</a:t>
            </a:r>
            <a:r>
              <a:rPr sz="2180" spc="-109" dirty="0">
                <a:latin typeface="Arial"/>
                <a:cs typeface="Arial"/>
              </a:rPr>
              <a:t> </a:t>
            </a:r>
            <a:r>
              <a:rPr sz="2180" spc="-119" dirty="0">
                <a:latin typeface="Arial"/>
                <a:cs typeface="Arial"/>
              </a:rPr>
              <a:t>grade2,</a:t>
            </a:r>
            <a:r>
              <a:rPr sz="2180" spc="367" dirty="0">
                <a:latin typeface="Arial"/>
                <a:cs typeface="Arial"/>
              </a:rPr>
              <a:t> </a:t>
            </a:r>
            <a:r>
              <a:rPr sz="2180" spc="-20" dirty="0">
                <a:latin typeface="Arial"/>
                <a:cs typeface="Arial"/>
              </a:rPr>
              <a:t>..., </a:t>
            </a:r>
            <a:r>
              <a:rPr sz="2180" spc="-119" dirty="0">
                <a:latin typeface="Arial"/>
                <a:cs typeface="Arial"/>
              </a:rPr>
              <a:t>grade30.</a:t>
            </a:r>
            <a:r>
              <a:rPr sz="2180" spc="367" dirty="0">
                <a:latin typeface="Arial"/>
                <a:cs typeface="Arial"/>
              </a:rPr>
              <a:t> </a:t>
            </a:r>
            <a:r>
              <a:rPr sz="2180" spc="-50" dirty="0">
                <a:latin typeface="Arial"/>
                <a:cs typeface="Arial"/>
              </a:rPr>
              <a:t>Or </a:t>
            </a:r>
            <a:r>
              <a:rPr sz="2180" spc="-139" dirty="0">
                <a:latin typeface="Arial"/>
                <a:cs typeface="Arial"/>
              </a:rPr>
              <a:t>you</a:t>
            </a:r>
            <a:r>
              <a:rPr sz="2180" spc="327" dirty="0">
                <a:latin typeface="Arial"/>
                <a:cs typeface="Arial"/>
              </a:rPr>
              <a:t> </a:t>
            </a:r>
            <a:r>
              <a:rPr sz="2180" spc="-89" dirty="0">
                <a:latin typeface="Arial"/>
                <a:cs typeface="Arial"/>
              </a:rPr>
              <a:t>could </a:t>
            </a:r>
            <a:r>
              <a:rPr sz="2180" spc="-218" dirty="0">
                <a:latin typeface="Arial"/>
                <a:cs typeface="Arial"/>
              </a:rPr>
              <a:t>use </a:t>
            </a:r>
            <a:r>
              <a:rPr sz="2180" spc="-208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one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20" dirty="0">
                <a:latin typeface="Arial"/>
                <a:cs typeface="Arial"/>
              </a:rPr>
              <a:t>list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dirty="0">
                <a:latin typeface="Arial"/>
                <a:cs typeface="Arial"/>
              </a:rPr>
              <a:t>with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30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119" dirty="0">
                <a:latin typeface="Arial"/>
                <a:cs typeface="Arial"/>
              </a:rPr>
              <a:t>elements:</a:t>
            </a:r>
            <a:r>
              <a:rPr sz="2180" spc="-99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grades[0],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grades[1],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20" dirty="0">
                <a:latin typeface="Arial"/>
                <a:cs typeface="Arial"/>
              </a:rPr>
              <a:t>...,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grades[29].</a:t>
            </a:r>
            <a:endParaRPr sz="218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2" y="2362200"/>
            <a:ext cx="7938474" cy="36195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2998645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39" dirty="0"/>
              <a:t>Indexing</a:t>
            </a:r>
            <a:r>
              <a:rPr spc="10" dirty="0"/>
              <a:t> </a:t>
            </a:r>
            <a:r>
              <a:rPr spc="-129" dirty="0"/>
              <a:t>and</a:t>
            </a:r>
            <a:r>
              <a:rPr dirty="0"/>
              <a:t> </a:t>
            </a:r>
            <a:r>
              <a:rPr spc="-40" dirty="0"/>
              <a:t>Slicing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753168"/>
            <a:ext cx="7436840" cy="336758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lang="en-US" sz="2180" spc="-109" dirty="0">
                <a:latin typeface="Arial"/>
                <a:cs typeface="Arial"/>
              </a:rPr>
              <a:t>With Lists you can get </a:t>
            </a:r>
            <a:r>
              <a:rPr lang="en-US" sz="2180" spc="-109" dirty="0" err="1">
                <a:latin typeface="Arial"/>
                <a:cs typeface="Arial"/>
              </a:rPr>
              <a:t>sublists</a:t>
            </a:r>
            <a:r>
              <a:rPr lang="en-US" sz="2180" spc="-109" dirty="0">
                <a:latin typeface="Arial"/>
                <a:cs typeface="Arial"/>
              </a:rPr>
              <a:t> using</a:t>
            </a:r>
            <a:r>
              <a:rPr lang="en-US" sz="2180" b="1" spc="-109" dirty="0">
                <a:latin typeface="Arial"/>
                <a:cs typeface="Arial"/>
              </a:rPr>
              <a:t> slicing</a:t>
            </a:r>
            <a:endParaRPr sz="218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348" y="1447800"/>
            <a:ext cx="9144000" cy="478427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Slicing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533400" y="685800"/>
            <a:ext cx="9829800" cy="5416868"/>
          </a:xfrm>
        </p:spPr>
        <p:txBody>
          <a:bodyPr/>
          <a:lstStyle/>
          <a:p>
            <a:pPr marL="1248933" lvl="1" indent="-342900">
              <a:buFont typeface="Arial" panose="020B0604020202020204" pitchFamily="34" charset="0"/>
              <a:buChar char="•"/>
            </a:pPr>
            <a:r>
              <a:rPr lang="en-US" altLang="en-US" sz="3600" dirty="0"/>
              <a:t>List slicing format: </a:t>
            </a:r>
            <a:r>
              <a:rPr lang="en-US" alt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alt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48933" lvl="1" indent="-342900"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Courier New" panose="02070309020205020404" pitchFamily="49" charset="0"/>
              </a:rPr>
              <a:t>Span is a list containing copies of elements from </a:t>
            </a:r>
            <a:r>
              <a:rPr lang="en-US" alt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altLang="en-US" sz="3600" dirty="0">
                <a:cs typeface="Courier New" panose="02070309020205020404" pitchFamily="49" charset="0"/>
              </a:rPr>
              <a:t> up to, but not including, </a:t>
            </a:r>
            <a:r>
              <a:rPr lang="en-US" alt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n-US" altLang="en-US" sz="3600" i="1" dirty="0">
              <a:cs typeface="Courier New" panose="02070309020205020404" pitchFamily="49" charset="0"/>
            </a:endParaRPr>
          </a:p>
          <a:p>
            <a:pPr lvl="2">
              <a:buFontTx/>
              <a:buChar char="•"/>
            </a:pPr>
            <a:r>
              <a:rPr lang="en-US" altLang="en-US" sz="2800" dirty="0">
                <a:cs typeface="Courier New" panose="02070309020205020404" pitchFamily="49" charset="0"/>
              </a:rPr>
              <a:t>If </a:t>
            </a:r>
            <a:r>
              <a:rPr lang="en-US" alt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altLang="en-US" sz="2800" dirty="0">
                <a:cs typeface="Courier New" panose="02070309020205020404" pitchFamily="49" charset="0"/>
              </a:rPr>
              <a:t> not specified,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800" dirty="0">
                <a:cs typeface="Courier New" panose="02070309020205020404" pitchFamily="49" charset="0"/>
              </a:rPr>
              <a:t> is used for start index</a:t>
            </a:r>
          </a:p>
          <a:p>
            <a:pPr lvl="2">
              <a:buFontTx/>
              <a:buChar char="•"/>
            </a:pPr>
            <a:r>
              <a:rPr lang="en-US" altLang="en-US" sz="2800" dirty="0">
                <a:cs typeface="Courier New" panose="02070309020205020404" pitchFamily="49" charset="0"/>
              </a:rPr>
              <a:t>If </a:t>
            </a:r>
            <a:r>
              <a:rPr lang="en-US" altLang="en-US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altLang="en-US" sz="2800" dirty="0">
                <a:cs typeface="Courier New" panose="02070309020205020404" pitchFamily="49" charset="0"/>
              </a:rPr>
              <a:t> not specified, 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(list)</a:t>
            </a:r>
            <a:r>
              <a:rPr lang="en-US" altLang="en-US" sz="2800" dirty="0">
                <a:cs typeface="Courier New" panose="02070309020205020404" pitchFamily="49" charset="0"/>
              </a:rPr>
              <a:t> is used for end index</a:t>
            </a:r>
            <a:br>
              <a:rPr lang="en-US" altLang="en-US" sz="2800" dirty="0">
                <a:cs typeface="Courier New" panose="02070309020205020404" pitchFamily="49" charset="0"/>
              </a:rPr>
            </a:br>
            <a:endParaRPr lang="en-US" altLang="en-US" sz="2800" dirty="0">
              <a:cs typeface="Courier New" panose="02070309020205020404" pitchFamily="49" charset="0"/>
            </a:endParaRPr>
          </a:p>
          <a:p>
            <a:pPr marL="1248933" lvl="1" indent="-342900"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Courier New" panose="02070309020205020404" pitchFamily="49" charset="0"/>
              </a:rPr>
              <a:t>Slicing expressions can include a step value and negative indexes relative to end of list</a:t>
            </a:r>
            <a:endParaRPr lang="he-IL" alt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5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208256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69" dirty="0"/>
              <a:t>Creating</a:t>
            </a:r>
            <a:r>
              <a:rPr spc="-59" dirty="0"/>
              <a:t> </a:t>
            </a:r>
            <a:r>
              <a:rPr spc="-30" dirty="0"/>
              <a:t>Lists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1142200"/>
            <a:ext cx="7056817" cy="705064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180" spc="-89" dirty="0">
                <a:latin typeface="Arial"/>
                <a:cs typeface="Arial"/>
              </a:rPr>
              <a:t>Lists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can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be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created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dirty="0">
                <a:latin typeface="Arial"/>
                <a:cs typeface="Arial"/>
              </a:rPr>
              <a:t>with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404" dirty="0">
                <a:latin typeface="Palatino Linotype"/>
                <a:cs typeface="Palatino Linotype"/>
              </a:rPr>
              <a:t>list</a:t>
            </a:r>
            <a:r>
              <a:rPr sz="2180" spc="188" dirty="0">
                <a:latin typeface="Palatino Linotype"/>
                <a:cs typeface="Palatino Linotype"/>
              </a:rPr>
              <a:t> </a:t>
            </a:r>
            <a:r>
              <a:rPr sz="2180" spc="-168" dirty="0">
                <a:latin typeface="Arial"/>
                <a:cs typeface="Arial"/>
              </a:rPr>
              <a:t>class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constructor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99" dirty="0">
                <a:latin typeface="Arial"/>
                <a:cs typeface="Arial"/>
              </a:rPr>
              <a:t>or</a:t>
            </a:r>
            <a:r>
              <a:rPr sz="2180" spc="129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using </a:t>
            </a:r>
            <a:r>
              <a:rPr sz="2180" spc="-575" dirty="0">
                <a:latin typeface="Arial"/>
                <a:cs typeface="Arial"/>
              </a:rPr>
              <a:t> </a:t>
            </a:r>
            <a:r>
              <a:rPr sz="2180" spc="-119" dirty="0">
                <a:latin typeface="Arial"/>
                <a:cs typeface="Arial"/>
              </a:rPr>
              <a:t>special</a:t>
            </a:r>
            <a:r>
              <a:rPr sz="2180" spc="99" dirty="0">
                <a:latin typeface="Arial"/>
                <a:cs typeface="Arial"/>
              </a:rPr>
              <a:t> </a:t>
            </a:r>
            <a:r>
              <a:rPr sz="2180" spc="-79" dirty="0">
                <a:latin typeface="Arial"/>
                <a:cs typeface="Arial"/>
              </a:rPr>
              <a:t>syntax.</a:t>
            </a:r>
            <a:endParaRPr sz="218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7304" y="2131741"/>
            <a:ext cx="7886071" cy="810377"/>
            <a:chOff x="314439" y="1075740"/>
            <a:chExt cx="3979545" cy="408940"/>
          </a:xfrm>
        </p:grpSpPr>
        <p:sp>
          <p:nvSpPr>
            <p:cNvPr id="6" name="object 6"/>
            <p:cNvSpPr/>
            <p:nvPr/>
          </p:nvSpPr>
          <p:spPr>
            <a:xfrm>
              <a:off x="319506" y="107828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16979" y="108080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1080808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47997" y="108080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8485" y="107828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506" y="11213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88485" y="11213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506" y="12415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88485" y="12415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506" y="13617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8485" y="13617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6629" y="2162997"/>
            <a:ext cx="2450005" cy="752452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 marR="1158968" indent="3775">
              <a:lnSpc>
                <a:spcPts val="1883"/>
              </a:lnSpc>
              <a:spcBef>
                <a:spcPts val="268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503" dirty="0">
                <a:solidFill>
                  <a:srgbClr val="0000FF"/>
                </a:solidFill>
                <a:latin typeface="Palatino Linotype"/>
                <a:cs typeface="Palatino Linotype"/>
              </a:rPr>
              <a:t>li</a:t>
            </a:r>
            <a:r>
              <a:rPr sz="1585" spc="287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1585" spc="317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357" dirty="0">
                <a:latin typeface="Palatino Linotype"/>
                <a:cs typeface="Palatino Linotype"/>
              </a:rPr>
              <a:t>[]</a:t>
            </a:r>
            <a:endParaRPr sz="1585">
              <a:latin typeface="Palatino Linotype"/>
              <a:cs typeface="Palatino Linotype"/>
            </a:endParaRPr>
          </a:p>
          <a:p>
            <a:pPr marL="28941">
              <a:lnSpc>
                <a:spcPts val="181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503" dirty="0">
                <a:solidFill>
                  <a:srgbClr val="0000FF"/>
                </a:solidFill>
                <a:latin typeface="Palatino Linotype"/>
                <a:cs typeface="Palatino Linotype"/>
              </a:rPr>
              <a:t>li</a:t>
            </a:r>
            <a:r>
              <a:rPr sz="1585" spc="287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1585" spc="317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([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3</a:t>
            </a:r>
            <a:r>
              <a:rPr sz="1585" spc="426" dirty="0">
                <a:latin typeface="Palatino Linotype"/>
                <a:cs typeface="Palatino Linotype"/>
              </a:rPr>
              <a:t>]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6200" y="2162997"/>
            <a:ext cx="4751524" cy="722988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c</a:t>
            </a:r>
            <a:r>
              <a:rPr sz="1585" spc="347" dirty="0">
                <a:solidFill>
                  <a:srgbClr val="FF0000"/>
                </a:solidFill>
                <a:latin typeface="Palatino Linotype"/>
                <a:cs typeface="Palatino Linotype"/>
              </a:rPr>
              <a:t>r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1585" spc="454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1585" spc="-426" dirty="0">
                <a:solidFill>
                  <a:srgbClr val="FF0000"/>
                </a:solidFill>
                <a:latin typeface="Palatino Linotype"/>
                <a:cs typeface="Palatino Linotype"/>
              </a:rPr>
              <a:t>m</a:t>
            </a:r>
            <a:r>
              <a:rPr sz="1585" spc="20" dirty="0">
                <a:solidFill>
                  <a:srgbClr val="FF0000"/>
                </a:solidFill>
                <a:latin typeface="Palatino Linotype"/>
                <a:cs typeface="Palatino Linotype"/>
              </a:rPr>
              <a:t>p</a:t>
            </a:r>
            <a:r>
              <a:rPr sz="1585" spc="454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-50" dirty="0">
                <a:solidFill>
                  <a:srgbClr val="FF0000"/>
                </a:solidFill>
                <a:latin typeface="Palatino Linotype"/>
                <a:cs typeface="Palatino Linotype"/>
              </a:rPr>
              <a:t>y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6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FF0000"/>
                </a:solidFill>
                <a:latin typeface="Palatino Linotype"/>
                <a:cs typeface="Palatino Linotype"/>
              </a:rPr>
              <a:t>li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s</a:t>
            </a:r>
            <a:r>
              <a:rPr sz="1585" spc="317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-9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36" dirty="0">
                <a:solidFill>
                  <a:srgbClr val="FF0000"/>
                </a:solidFill>
                <a:latin typeface="Palatino Linotype"/>
                <a:cs typeface="Palatino Linotype"/>
              </a:rPr>
              <a:t>,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3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-357" dirty="0">
                <a:solidFill>
                  <a:srgbClr val="FF0000"/>
                </a:solidFill>
                <a:latin typeface="Palatino Linotype"/>
                <a:cs typeface="Palatino Linotype"/>
              </a:rPr>
              <a:t>w</a:t>
            </a:r>
            <a:r>
              <a:rPr sz="1585" spc="503" dirty="0">
                <a:solidFill>
                  <a:srgbClr val="FF0000"/>
                </a:solidFill>
                <a:latin typeface="Palatino Linotype"/>
                <a:cs typeface="Palatino Linotype"/>
              </a:rPr>
              <a:t>i</a:t>
            </a:r>
            <a:r>
              <a:rPr sz="1585" spc="446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-89" dirty="0">
                <a:solidFill>
                  <a:srgbClr val="FF0000"/>
                </a:solidFill>
                <a:latin typeface="Palatino Linotype"/>
                <a:cs typeface="Palatino Linotype"/>
              </a:rPr>
              <a:t>h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9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c</a:t>
            </a:r>
            <a:r>
              <a:rPr sz="1585" spc="119" dirty="0">
                <a:solidFill>
                  <a:srgbClr val="FF0000"/>
                </a:solidFill>
                <a:latin typeface="Palatino Linotype"/>
                <a:cs typeface="Palatino Linotype"/>
              </a:rPr>
              <a:t>o</a:t>
            </a:r>
            <a:r>
              <a:rPr sz="1585" spc="59" dirty="0">
                <a:solidFill>
                  <a:srgbClr val="FF0000"/>
                </a:solidFill>
                <a:latin typeface="Palatino Linotype"/>
                <a:cs typeface="Palatino Linotype"/>
              </a:rPr>
              <a:t>n</a:t>
            </a:r>
            <a:r>
              <a:rPr sz="1585" spc="307" dirty="0">
                <a:solidFill>
                  <a:srgbClr val="FF0000"/>
                </a:solidFill>
                <a:latin typeface="Palatino Linotype"/>
                <a:cs typeface="Palatino Linotype"/>
              </a:rPr>
              <a:t>s</a:t>
            </a:r>
            <a:r>
              <a:rPr sz="1585" spc="466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357" dirty="0">
                <a:solidFill>
                  <a:srgbClr val="FF0000"/>
                </a:solidFill>
                <a:latin typeface="Palatino Linotype"/>
                <a:cs typeface="Palatino Linotype"/>
              </a:rPr>
              <a:t>r</a:t>
            </a:r>
            <a:r>
              <a:rPr sz="1585" spc="30" dirty="0">
                <a:solidFill>
                  <a:srgbClr val="FF0000"/>
                </a:solidFill>
                <a:latin typeface="Palatino Linotype"/>
                <a:cs typeface="Palatino Linotype"/>
              </a:rPr>
              <a:t>u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c</a:t>
            </a:r>
            <a:r>
              <a:rPr sz="1585" spc="466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119" dirty="0">
                <a:solidFill>
                  <a:srgbClr val="FF0000"/>
                </a:solidFill>
                <a:latin typeface="Palatino Linotype"/>
                <a:cs typeface="Palatino Linotype"/>
              </a:rPr>
              <a:t>o</a:t>
            </a:r>
            <a:r>
              <a:rPr sz="1585" spc="208" dirty="0">
                <a:solidFill>
                  <a:srgbClr val="FF0000"/>
                </a:solidFill>
                <a:latin typeface="Palatino Linotype"/>
                <a:cs typeface="Palatino Linotype"/>
              </a:rPr>
              <a:t>r</a:t>
            </a:r>
            <a:endParaRPr sz="1585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>
              <a:latin typeface="Palatino Linotype"/>
              <a:cs typeface="Palatino Linotype"/>
            </a:endParaRPr>
          </a:p>
          <a:p>
            <a:pPr marL="25168"/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c</a:t>
            </a:r>
            <a:r>
              <a:rPr sz="1585" spc="347" dirty="0">
                <a:solidFill>
                  <a:srgbClr val="FF0000"/>
                </a:solidFill>
                <a:latin typeface="Palatino Linotype"/>
                <a:cs typeface="Palatino Linotype"/>
              </a:rPr>
              <a:t>r</a:t>
            </a:r>
            <a:r>
              <a:rPr sz="1585" spc="218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1585" spc="454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e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8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503" dirty="0">
                <a:solidFill>
                  <a:srgbClr val="FF0000"/>
                </a:solidFill>
                <a:latin typeface="Palatino Linotype"/>
                <a:cs typeface="Palatino Linotype"/>
              </a:rPr>
              <a:t>li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s</a:t>
            </a:r>
            <a:r>
              <a:rPr sz="1585" spc="317" dirty="0">
                <a:solidFill>
                  <a:srgbClr val="FF0000"/>
                </a:solidFill>
                <a:latin typeface="Palatino Linotype"/>
                <a:cs typeface="Palatino Linotype"/>
              </a:rPr>
              <a:t>t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5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[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1</a:t>
            </a:r>
            <a:r>
              <a:rPr sz="1585" spc="-19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36" dirty="0">
                <a:solidFill>
                  <a:srgbClr val="FF0000"/>
                </a:solidFill>
                <a:latin typeface="Palatino Linotype"/>
                <a:cs typeface="Palatino Linotype"/>
              </a:rPr>
              <a:t>,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2</a:t>
            </a:r>
            <a:r>
              <a:rPr sz="1585" spc="-22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36" dirty="0">
                <a:solidFill>
                  <a:srgbClr val="FF0000"/>
                </a:solidFill>
                <a:latin typeface="Palatino Linotype"/>
                <a:cs typeface="Palatino Linotype"/>
              </a:rPr>
              <a:t>,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  </a:t>
            </a:r>
            <a:r>
              <a:rPr sz="1585" spc="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3</a:t>
            </a:r>
            <a:r>
              <a:rPr sz="1585" spc="307" dirty="0">
                <a:solidFill>
                  <a:srgbClr val="FF0000"/>
                </a:solidFill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2312" y="2931575"/>
            <a:ext cx="7876004" cy="486981"/>
            <a:chOff x="316966" y="1479359"/>
            <a:chExt cx="3974465" cy="245745"/>
          </a:xfrm>
        </p:grpSpPr>
        <p:sp>
          <p:nvSpPr>
            <p:cNvPr id="20" name="object 20"/>
            <p:cNvSpPr/>
            <p:nvPr/>
          </p:nvSpPr>
          <p:spPr>
            <a:xfrm>
              <a:off x="319506" y="14818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8485" y="14818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506" y="16021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3" name="object 23"/>
            <p:cNvSpPr/>
            <p:nvPr/>
          </p:nvSpPr>
          <p:spPr>
            <a:xfrm>
              <a:off x="4288485" y="16021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5219" y="2877589"/>
            <a:ext cx="6925951" cy="5114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lnSpc>
                <a:spcPts val="1893"/>
              </a:lnSpc>
              <a:spcBef>
                <a:spcPts val="188"/>
              </a:spcBef>
            </a:pP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3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30201">
              <a:lnSpc>
                <a:spcPts val="1893"/>
              </a:lnSpc>
              <a:tabLst>
                <a:tab pos="3474386" algn="l"/>
              </a:tabLst>
            </a:pPr>
            <a:r>
              <a:rPr sz="1585" spc="129" dirty="0">
                <a:latin typeface="Palatino Linotype"/>
                <a:cs typeface="Palatino Linotype"/>
              </a:rPr>
              <a:t>&gt;&gt;&gt; </a:t>
            </a:r>
            <a:r>
              <a:rPr sz="1585" spc="307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0000FF"/>
                </a:solidFill>
                <a:latin typeface="Palatino Linotype"/>
                <a:cs typeface="Palatino Linotype"/>
              </a:rPr>
              <a:t>list</a:t>
            </a:r>
            <a:r>
              <a:rPr sz="1585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86" dirty="0">
                <a:latin typeface="Palatino Linotype"/>
                <a:cs typeface="Palatino Linotype"/>
              </a:rPr>
              <a:t>(["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129" dirty="0">
                <a:latin typeface="Palatino Linotype"/>
                <a:cs typeface="Palatino Linotype"/>
              </a:rPr>
              <a:t>red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spc="763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spc="852" dirty="0">
                <a:latin typeface="Palatino Linotype"/>
                <a:cs typeface="Palatino Linotype"/>
              </a:rPr>
              <a:t> </a:t>
            </a:r>
            <a:r>
              <a:rPr sz="1585" spc="337" dirty="0">
                <a:latin typeface="Palatino Linotype"/>
                <a:cs typeface="Palatino Linotype"/>
              </a:rPr>
              <a:t>2.5])	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create</a:t>
            </a:r>
            <a:r>
              <a:rPr sz="1585" spc="88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heterogeneous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endParaRPr sz="1585">
              <a:latin typeface="Palatino Linotype"/>
              <a:cs typeface="Palatino Linotyp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32312" y="3407959"/>
            <a:ext cx="7876004" cy="2154293"/>
            <a:chOff x="316966" y="1719757"/>
            <a:chExt cx="3974465" cy="1087120"/>
          </a:xfrm>
        </p:grpSpPr>
        <p:sp>
          <p:nvSpPr>
            <p:cNvPr id="26" name="object 26"/>
            <p:cNvSpPr/>
            <p:nvPr/>
          </p:nvSpPr>
          <p:spPr>
            <a:xfrm>
              <a:off x="319506" y="17222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88485" y="17222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506" y="18425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8485" y="18425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506" y="19626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8485" y="19626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506" y="20829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8485" y="20829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9506" y="22030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8485" y="22030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6" name="object 36"/>
            <p:cNvSpPr/>
            <p:nvPr/>
          </p:nvSpPr>
          <p:spPr>
            <a:xfrm>
              <a:off x="319506" y="23232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8485" y="23232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8" name="object 38"/>
            <p:cNvSpPr/>
            <p:nvPr/>
          </p:nvSpPr>
          <p:spPr>
            <a:xfrm>
              <a:off x="319506" y="24434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8485" y="24434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0" name="object 40"/>
            <p:cNvSpPr/>
            <p:nvPr/>
          </p:nvSpPr>
          <p:spPr>
            <a:xfrm>
              <a:off x="319506" y="25636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1" name="object 41"/>
            <p:cNvSpPr/>
            <p:nvPr/>
          </p:nvSpPr>
          <p:spPr>
            <a:xfrm>
              <a:off x="4288485" y="25636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2" name="object 42"/>
            <p:cNvSpPr/>
            <p:nvPr/>
          </p:nvSpPr>
          <p:spPr>
            <a:xfrm>
              <a:off x="319506" y="268389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3" name="object 43"/>
            <p:cNvSpPr/>
            <p:nvPr/>
          </p:nvSpPr>
          <p:spPr>
            <a:xfrm>
              <a:off x="4288485" y="268389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516200" y="3592153"/>
            <a:ext cx="4879876" cy="1632853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4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create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86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r>
              <a:rPr sz="1585" spc="-8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36" dirty="0">
                <a:solidFill>
                  <a:srgbClr val="FF0000"/>
                </a:solidFill>
                <a:latin typeface="Palatino Linotype"/>
                <a:cs typeface="Palatino Linotype"/>
              </a:rPr>
              <a:t>,</a:t>
            </a:r>
            <a:r>
              <a:rPr sz="1585" spc="793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-10" dirty="0">
                <a:solidFill>
                  <a:srgbClr val="FF0000"/>
                </a:solidFill>
                <a:latin typeface="Palatino Linotype"/>
                <a:cs typeface="Palatino Linotype"/>
              </a:rPr>
              <a:t>no</a:t>
            </a:r>
            <a:r>
              <a:rPr sz="1585" spc="87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17" dirty="0">
                <a:solidFill>
                  <a:srgbClr val="FF0000"/>
                </a:solidFill>
                <a:latin typeface="Palatino Linotype"/>
                <a:cs typeface="Palatino Linotype"/>
              </a:rPr>
              <a:t>explicit</a:t>
            </a:r>
            <a:r>
              <a:rPr sz="1585" spc="90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48" dirty="0">
                <a:solidFill>
                  <a:srgbClr val="FF0000"/>
                </a:solidFill>
                <a:latin typeface="Palatino Linotype"/>
                <a:cs typeface="Palatino Linotype"/>
              </a:rPr>
              <a:t>constructor</a:t>
            </a:r>
            <a:endParaRPr sz="1585" dirty="0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 dirty="0">
              <a:latin typeface="Palatino Linotype"/>
              <a:cs typeface="Palatino Linotype"/>
            </a:endParaRPr>
          </a:p>
          <a:p>
            <a:pPr marL="25168"/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29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not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30" dirty="0">
                <a:solidFill>
                  <a:srgbClr val="FF0000"/>
                </a:solidFill>
                <a:latin typeface="Palatino Linotype"/>
                <a:cs typeface="Palatino Linotype"/>
              </a:rPr>
              <a:t>an </a:t>
            </a:r>
            <a:r>
              <a:rPr sz="1585" spc="39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48" dirty="0">
                <a:solidFill>
                  <a:srgbClr val="FF0000"/>
                </a:solidFill>
                <a:latin typeface="Palatino Linotype"/>
                <a:cs typeface="Palatino Linotype"/>
              </a:rPr>
              <a:t>actual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endParaRPr sz="1585" dirty="0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 dirty="0">
              <a:latin typeface="Palatino Linotype"/>
              <a:cs typeface="Palatino Linotype"/>
            </a:endParaRPr>
          </a:p>
          <a:p>
            <a:pPr marL="25168"/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1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create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r>
              <a:rPr sz="1585" spc="85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68" dirty="0">
                <a:solidFill>
                  <a:srgbClr val="FF0000"/>
                </a:solidFill>
                <a:latin typeface="Palatino Linotype"/>
                <a:cs typeface="Palatino Linotype"/>
              </a:rPr>
              <a:t>using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range</a:t>
            </a:r>
            <a:endParaRPr sz="1585" dirty="0">
              <a:latin typeface="Palatino Linotype"/>
              <a:cs typeface="Palatino Linotype"/>
            </a:endParaRPr>
          </a:p>
          <a:p>
            <a:pPr>
              <a:spcBef>
                <a:spcPts val="109"/>
              </a:spcBef>
            </a:pPr>
            <a:endParaRPr sz="1288" dirty="0">
              <a:latin typeface="Palatino Linotype"/>
              <a:cs typeface="Palatino Linotype"/>
            </a:endParaRPr>
          </a:p>
          <a:p>
            <a:pPr marL="25168">
              <a:spcBef>
                <a:spcPts val="10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58" dirty="0">
                <a:solidFill>
                  <a:srgbClr val="FF0000"/>
                </a:solidFill>
                <a:latin typeface="Palatino Linotype"/>
                <a:cs typeface="Palatino Linotype"/>
              </a:rPr>
              <a:t>create</a:t>
            </a:r>
            <a:r>
              <a:rPr sz="1585" spc="89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48" dirty="0">
                <a:solidFill>
                  <a:srgbClr val="FF0000"/>
                </a:solidFill>
                <a:latin typeface="Palatino Linotype"/>
                <a:cs typeface="Palatino Linotype"/>
              </a:rPr>
              <a:t>character</a:t>
            </a:r>
            <a:r>
              <a:rPr sz="1585" spc="882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r>
              <a:rPr sz="1585" spc="86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from </a:t>
            </a:r>
            <a:r>
              <a:rPr sz="1585" spc="38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268" dirty="0">
                <a:solidFill>
                  <a:srgbClr val="FF0000"/>
                </a:solidFill>
                <a:latin typeface="Palatino Linotype"/>
                <a:cs typeface="Palatino Linotype"/>
              </a:rPr>
              <a:t>string</a:t>
            </a:r>
            <a:endParaRPr sz="1585" dirty="0">
              <a:latin typeface="Palatino Linotype"/>
              <a:cs typeface="Palatino Linotyp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3081" y="3353975"/>
            <a:ext cx="2587165" cy="222987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lnSpc>
                <a:spcPts val="1893"/>
              </a:lnSpc>
              <a:spcBef>
                <a:spcPts val="188"/>
              </a:spcBef>
            </a:pPr>
            <a:r>
              <a:rPr sz="1585" spc="495" dirty="0">
                <a:latin typeface="Palatino Linotype"/>
                <a:cs typeface="Palatino Linotype"/>
              </a:rPr>
              <a:t>[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555" dirty="0">
                <a:latin typeface="Palatino Linotype"/>
                <a:cs typeface="Palatino Linotype"/>
              </a:rPr>
              <a:t>’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168" dirty="0">
                <a:latin typeface="Palatino Linotype"/>
                <a:cs typeface="Palatino Linotype"/>
              </a:rPr>
              <a:t>2</a:t>
            </a:r>
            <a:r>
              <a:rPr sz="1585" spc="565" dirty="0">
                <a:latin typeface="Palatino Linotype"/>
                <a:cs typeface="Palatino Linotype"/>
              </a:rPr>
              <a:t>.</a:t>
            </a:r>
            <a:r>
              <a:rPr sz="1585" spc="168" dirty="0">
                <a:latin typeface="Palatino Linotype"/>
                <a:cs typeface="Palatino Linotype"/>
              </a:rPr>
              <a:t>5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30" dirty="0">
                <a:latin typeface="Palatino Linotype"/>
                <a:cs typeface="Palatino Linotype"/>
              </a:rPr>
              <a:t> </a:t>
            </a:r>
            <a:r>
              <a:rPr sz="1585" spc="466" dirty="0">
                <a:latin typeface="Palatino Linotype"/>
                <a:cs typeface="Palatino Linotype"/>
              </a:rPr>
              <a:t>[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168" dirty="0">
                <a:latin typeface="Palatino Linotype"/>
                <a:cs typeface="Palatino Linotype"/>
              </a:rPr>
              <a:t>2</a:t>
            </a:r>
            <a:r>
              <a:rPr sz="1585" spc="565" dirty="0">
                <a:latin typeface="Palatino Linotype"/>
                <a:cs typeface="Palatino Linotype"/>
              </a:rPr>
              <a:t>.</a:t>
            </a:r>
            <a:r>
              <a:rPr sz="1585" spc="168" dirty="0">
                <a:latin typeface="Palatino Linotype"/>
                <a:cs typeface="Palatino Linotype"/>
              </a:rPr>
              <a:t>5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5168">
              <a:lnSpc>
                <a:spcPts val="1871"/>
              </a:lnSpc>
            </a:pPr>
            <a:r>
              <a:rPr sz="1585" spc="495" dirty="0">
                <a:latin typeface="Palatino Linotype"/>
                <a:cs typeface="Palatino Linotype"/>
              </a:rPr>
              <a:t>[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555" dirty="0">
                <a:latin typeface="Palatino Linotype"/>
                <a:cs typeface="Palatino Linotype"/>
              </a:rPr>
              <a:t>’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5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168" dirty="0">
                <a:latin typeface="Palatino Linotype"/>
                <a:cs typeface="Palatino Linotype"/>
              </a:rPr>
              <a:t>2</a:t>
            </a:r>
            <a:r>
              <a:rPr sz="1585" spc="565" dirty="0">
                <a:latin typeface="Palatino Linotype"/>
                <a:cs typeface="Palatino Linotype"/>
              </a:rPr>
              <a:t>.</a:t>
            </a:r>
            <a:r>
              <a:rPr sz="1585" spc="168" dirty="0">
                <a:latin typeface="Palatino Linotype"/>
                <a:cs typeface="Palatino Linotype"/>
              </a:rPr>
              <a:t>5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31459" marR="1038163">
              <a:lnSpc>
                <a:spcPts val="1883"/>
              </a:lnSpc>
              <a:spcBef>
                <a:spcPts val="69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26" dirty="0">
                <a:latin typeface="Palatino Linotype"/>
                <a:cs typeface="Palatino Linotype"/>
              </a:rPr>
              <a:t>(</a:t>
            </a:r>
            <a:r>
              <a:rPr sz="1585" spc="159" dirty="0">
                <a:latin typeface="Palatino Linotype"/>
                <a:cs typeface="Palatino Linotype"/>
              </a:rPr>
              <a:t>4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(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4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79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503" dirty="0">
                <a:solidFill>
                  <a:srgbClr val="0000FF"/>
                </a:solidFill>
                <a:latin typeface="Palatino Linotype"/>
                <a:cs typeface="Palatino Linotype"/>
              </a:rPr>
              <a:t>li</a:t>
            </a:r>
            <a:r>
              <a:rPr sz="1585" spc="287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1585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1585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1585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426" dirty="0">
                <a:latin typeface="Palatino Linotype"/>
                <a:cs typeface="Palatino Linotype"/>
              </a:rPr>
              <a:t>(</a:t>
            </a:r>
            <a:r>
              <a:rPr sz="1585" spc="159" dirty="0">
                <a:latin typeface="Palatino Linotype"/>
                <a:cs typeface="Palatino Linotype"/>
              </a:rPr>
              <a:t>4</a:t>
            </a:r>
            <a:r>
              <a:rPr sz="1585" spc="515" dirty="0">
                <a:latin typeface="Palatino Linotype"/>
                <a:cs typeface="Palatino Linotype"/>
              </a:rPr>
              <a:t>)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26426">
              <a:lnSpc>
                <a:spcPts val="1871"/>
              </a:lnSpc>
            </a:pP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0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3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5168" marR="10067" indent="7550">
              <a:lnSpc>
                <a:spcPts val="1883"/>
              </a:lnSpc>
              <a:spcBef>
                <a:spcPts val="59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20" dirty="0">
                <a:latin typeface="Palatino Linotype"/>
                <a:cs typeface="Palatino Linotype"/>
              </a:rPr>
              <a:t> </a:t>
            </a:r>
            <a:r>
              <a:rPr sz="1585" spc="503" dirty="0">
                <a:solidFill>
                  <a:srgbClr val="0000FF"/>
                </a:solidFill>
                <a:latin typeface="Palatino Linotype"/>
                <a:cs typeface="Palatino Linotype"/>
              </a:rPr>
              <a:t>li</a:t>
            </a:r>
            <a:r>
              <a:rPr sz="1585" spc="287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1585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1585" spc="466" dirty="0">
                <a:latin typeface="Palatino Linotype"/>
                <a:cs typeface="Palatino Linotype"/>
              </a:rPr>
              <a:t>(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89" dirty="0">
                <a:latin typeface="Palatino Linotype"/>
                <a:cs typeface="Palatino Linotype"/>
              </a:rPr>
              <a:t>b</a:t>
            </a:r>
            <a:r>
              <a:rPr sz="1585" spc="258" dirty="0">
                <a:latin typeface="Palatino Linotype"/>
                <a:cs typeface="Palatino Linotype"/>
              </a:rPr>
              <a:t>c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"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454" dirty="0">
                <a:latin typeface="Palatino Linotype"/>
                <a:cs typeface="Palatino Linotype"/>
              </a:rPr>
              <a:t>[’a’,</a:t>
            </a:r>
            <a:r>
              <a:rPr sz="1585" spc="723" dirty="0">
                <a:latin typeface="Palatino Linotype"/>
                <a:cs typeface="Palatino Linotype"/>
              </a:rPr>
              <a:t> </a:t>
            </a:r>
            <a:r>
              <a:rPr sz="1585" spc="416" dirty="0">
                <a:latin typeface="Palatino Linotype"/>
                <a:cs typeface="Palatino Linotype"/>
              </a:rPr>
              <a:t>’b’,</a:t>
            </a:r>
            <a:r>
              <a:rPr sz="1585" spc="733" dirty="0">
                <a:latin typeface="Palatino Linotype"/>
                <a:cs typeface="Palatino Linotype"/>
              </a:rPr>
              <a:t> </a:t>
            </a:r>
            <a:r>
              <a:rPr sz="1585" spc="454" dirty="0">
                <a:latin typeface="Palatino Linotype"/>
                <a:cs typeface="Palatino Linotype"/>
              </a:rPr>
              <a:t>’c’,</a:t>
            </a:r>
            <a:r>
              <a:rPr sz="1585" spc="733" dirty="0">
                <a:latin typeface="Palatino Linotype"/>
                <a:cs typeface="Palatino Linotype"/>
              </a:rPr>
              <a:t> </a:t>
            </a:r>
            <a:r>
              <a:rPr sz="1585" spc="357" dirty="0">
                <a:latin typeface="Palatino Linotype"/>
                <a:cs typeface="Palatino Linotype"/>
              </a:rPr>
              <a:t>’d’]</a:t>
            </a:r>
            <a:endParaRPr sz="1585">
              <a:latin typeface="Palatino Linotype"/>
              <a:cs typeface="Palatino Linotype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32337" y="5556741"/>
            <a:ext cx="7876004" cy="85568"/>
            <a:chOff x="316979" y="2804096"/>
            <a:chExt cx="3974465" cy="43180"/>
          </a:xfrm>
        </p:grpSpPr>
        <p:sp>
          <p:nvSpPr>
            <p:cNvPr id="47" name="object 47"/>
            <p:cNvSpPr/>
            <p:nvPr/>
          </p:nvSpPr>
          <p:spPr>
            <a:xfrm>
              <a:off x="319506" y="280409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8" name="object 48"/>
            <p:cNvSpPr/>
            <p:nvPr/>
          </p:nvSpPr>
          <p:spPr>
            <a:xfrm>
              <a:off x="316979" y="284457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49" name="object 49"/>
            <p:cNvSpPr/>
            <p:nvPr/>
          </p:nvSpPr>
          <p:spPr>
            <a:xfrm>
              <a:off x="359994" y="2844571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50" name="object 50"/>
            <p:cNvSpPr/>
            <p:nvPr/>
          </p:nvSpPr>
          <p:spPr>
            <a:xfrm>
              <a:off x="4247997" y="284457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51" name="object 51"/>
            <p:cNvSpPr/>
            <p:nvPr/>
          </p:nvSpPr>
          <p:spPr>
            <a:xfrm>
              <a:off x="4288485" y="280409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232417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40" dirty="0"/>
              <a:t>Lists</a:t>
            </a:r>
            <a:r>
              <a:rPr spc="20" dirty="0"/>
              <a:t> </a:t>
            </a:r>
            <a:r>
              <a:rPr spc="-129" dirty="0"/>
              <a:t>vs.</a:t>
            </a:r>
            <a:r>
              <a:rPr spc="317" dirty="0"/>
              <a:t> </a:t>
            </a:r>
            <a:r>
              <a:rPr spc="-79" dirty="0"/>
              <a:t>Arrays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1074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0880" y="603856"/>
            <a:ext cx="5839996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79" dirty="0">
                <a:latin typeface="Arial"/>
                <a:cs typeface="Arial"/>
              </a:rPr>
              <a:t>Many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99" dirty="0">
                <a:latin typeface="Arial"/>
                <a:cs typeface="Arial"/>
              </a:rPr>
              <a:t>programming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languages</a:t>
            </a:r>
            <a:r>
              <a:rPr sz="2180" spc="109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have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spc="-139" dirty="0">
                <a:latin typeface="Arial"/>
                <a:cs typeface="Arial"/>
              </a:rPr>
              <a:t>an</a:t>
            </a:r>
            <a:r>
              <a:rPr sz="2180" spc="119" dirty="0">
                <a:latin typeface="Arial"/>
                <a:cs typeface="Arial"/>
              </a:rPr>
              <a:t> </a:t>
            </a:r>
            <a:r>
              <a:rPr sz="2180" b="1" spc="10" dirty="0">
                <a:latin typeface="Calibri"/>
                <a:cs typeface="Calibri"/>
              </a:rPr>
              <a:t>array</a:t>
            </a:r>
            <a:r>
              <a:rPr sz="2180" b="1" spc="226" dirty="0">
                <a:latin typeface="Calibri"/>
                <a:cs typeface="Calibri"/>
              </a:rPr>
              <a:t> </a:t>
            </a:r>
            <a:r>
              <a:rPr sz="2180" spc="-59" dirty="0">
                <a:latin typeface="Arial"/>
                <a:cs typeface="Arial"/>
              </a:rPr>
              <a:t>type.</a:t>
            </a:r>
            <a:endParaRPr sz="218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5838" y="1154986"/>
            <a:ext cx="5008214" cy="1761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274" y="3792515"/>
            <a:ext cx="129332" cy="1293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274" y="4549738"/>
            <a:ext cx="129332" cy="1293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274" y="4965950"/>
            <a:ext cx="129332" cy="1293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4632" y="3124200"/>
            <a:ext cx="3815313" cy="2064540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5168">
              <a:spcBef>
                <a:spcPts val="860"/>
              </a:spcBef>
            </a:pPr>
            <a:r>
              <a:rPr sz="2180" spc="-109" dirty="0">
                <a:latin typeface="Arial"/>
                <a:cs typeface="Arial"/>
              </a:rPr>
              <a:t>Arrays</a:t>
            </a:r>
            <a:r>
              <a:rPr sz="2180" spc="30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are:</a:t>
            </a:r>
            <a:endParaRPr sz="2180">
              <a:latin typeface="Arial"/>
              <a:cs typeface="Arial"/>
            </a:endParaRPr>
          </a:p>
          <a:p>
            <a:pPr marL="573821" marR="134647">
              <a:lnSpc>
                <a:spcPct val="102600"/>
              </a:lnSpc>
              <a:spcBef>
                <a:spcPts val="595"/>
              </a:spcBef>
            </a:pPr>
            <a:r>
              <a:rPr sz="2180" spc="-168" dirty="0">
                <a:latin typeface="Arial"/>
                <a:cs typeface="Arial"/>
              </a:rPr>
              <a:t>homogeneous</a:t>
            </a:r>
            <a:r>
              <a:rPr sz="2180" spc="-159" dirty="0">
                <a:latin typeface="Arial"/>
                <a:cs typeface="Arial"/>
              </a:rPr>
              <a:t> </a:t>
            </a:r>
            <a:r>
              <a:rPr sz="2180" spc="-10" dirty="0">
                <a:latin typeface="Arial"/>
                <a:cs typeface="Arial"/>
              </a:rPr>
              <a:t>(all </a:t>
            </a:r>
            <a:r>
              <a:rPr sz="2180" spc="-139" dirty="0">
                <a:latin typeface="Arial"/>
                <a:cs typeface="Arial"/>
              </a:rPr>
              <a:t>elements </a:t>
            </a:r>
            <a:r>
              <a:rPr sz="2180" spc="-585" dirty="0">
                <a:latin typeface="Arial"/>
                <a:cs typeface="Arial"/>
              </a:rPr>
              <a:t> </a:t>
            </a:r>
            <a:r>
              <a:rPr sz="2180" spc="-168" dirty="0">
                <a:latin typeface="Arial"/>
                <a:cs typeface="Arial"/>
              </a:rPr>
              <a:t>are</a:t>
            </a:r>
            <a:r>
              <a:rPr sz="2180" spc="8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of</a:t>
            </a:r>
            <a:r>
              <a:rPr sz="2180" spc="9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the</a:t>
            </a:r>
            <a:r>
              <a:rPr sz="2180" spc="99" dirty="0">
                <a:latin typeface="Arial"/>
                <a:cs typeface="Arial"/>
              </a:rPr>
              <a:t> </a:t>
            </a:r>
            <a:r>
              <a:rPr sz="2180" spc="-198" dirty="0">
                <a:latin typeface="Arial"/>
                <a:cs typeface="Arial"/>
              </a:rPr>
              <a:t>same</a:t>
            </a:r>
            <a:r>
              <a:rPr sz="2180" spc="8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type)</a:t>
            </a:r>
            <a:endParaRPr sz="2180">
              <a:latin typeface="Arial"/>
              <a:cs typeface="Arial"/>
            </a:endParaRPr>
          </a:p>
          <a:p>
            <a:pPr marL="573821">
              <a:spcBef>
                <a:spcPts val="654"/>
              </a:spcBef>
            </a:pPr>
            <a:r>
              <a:rPr sz="2180" spc="-79" dirty="0">
                <a:latin typeface="Arial"/>
                <a:cs typeface="Arial"/>
              </a:rPr>
              <a:t>fixed</a:t>
            </a:r>
            <a:r>
              <a:rPr sz="2180" spc="20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size</a:t>
            </a:r>
            <a:endParaRPr sz="2180">
              <a:latin typeface="Arial"/>
              <a:cs typeface="Arial"/>
            </a:endParaRPr>
          </a:p>
          <a:p>
            <a:pPr marL="573821">
              <a:spcBef>
                <a:spcPts val="664"/>
              </a:spcBef>
            </a:pPr>
            <a:r>
              <a:rPr sz="2180" spc="-30" dirty="0">
                <a:latin typeface="Arial"/>
                <a:cs typeface="Arial"/>
              </a:rPr>
              <a:t>permit</a:t>
            </a:r>
            <a:r>
              <a:rPr sz="2180" spc="79" dirty="0">
                <a:latin typeface="Arial"/>
                <a:cs typeface="Arial"/>
              </a:rPr>
              <a:t> </a:t>
            </a:r>
            <a:r>
              <a:rPr sz="2180" spc="-109" dirty="0">
                <a:latin typeface="Arial"/>
                <a:cs typeface="Arial"/>
              </a:rPr>
              <a:t>very</a:t>
            </a:r>
            <a:r>
              <a:rPr sz="2180" spc="8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fast</a:t>
            </a:r>
            <a:r>
              <a:rPr sz="2180" spc="79" dirty="0">
                <a:latin typeface="Arial"/>
                <a:cs typeface="Arial"/>
              </a:rPr>
              <a:t> </a:t>
            </a:r>
            <a:r>
              <a:rPr sz="2180" spc="-218" dirty="0">
                <a:latin typeface="Arial"/>
                <a:cs typeface="Arial"/>
              </a:rPr>
              <a:t>access</a:t>
            </a:r>
            <a:r>
              <a:rPr sz="2180" spc="8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time</a:t>
            </a:r>
            <a:endParaRPr sz="218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0187" y="3867689"/>
            <a:ext cx="129332" cy="1293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90187" y="4624886"/>
            <a:ext cx="129332" cy="1293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0187" y="5041098"/>
            <a:ext cx="129332" cy="12933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82546" y="3199349"/>
            <a:ext cx="3748619" cy="2064540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5168">
              <a:spcBef>
                <a:spcPts val="860"/>
              </a:spcBef>
            </a:pPr>
            <a:r>
              <a:rPr sz="2180" spc="-69" dirty="0">
                <a:latin typeface="Arial"/>
                <a:cs typeface="Arial"/>
              </a:rPr>
              <a:t>Python</a:t>
            </a:r>
            <a:r>
              <a:rPr sz="2180" spc="59" dirty="0">
                <a:latin typeface="Arial"/>
                <a:cs typeface="Arial"/>
              </a:rPr>
              <a:t> </a:t>
            </a:r>
            <a:r>
              <a:rPr sz="2180" spc="-69" dirty="0">
                <a:latin typeface="Arial"/>
                <a:cs typeface="Arial"/>
              </a:rPr>
              <a:t>lists</a:t>
            </a:r>
            <a:r>
              <a:rPr sz="2180" spc="69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are:</a:t>
            </a:r>
            <a:endParaRPr sz="2180">
              <a:latin typeface="Arial"/>
              <a:cs typeface="Arial"/>
            </a:endParaRPr>
          </a:p>
          <a:p>
            <a:pPr marL="573821" marR="10067">
              <a:lnSpc>
                <a:spcPct val="102699"/>
              </a:lnSpc>
              <a:spcBef>
                <a:spcPts val="585"/>
              </a:spcBef>
            </a:pPr>
            <a:r>
              <a:rPr sz="2180" spc="-149" dirty="0">
                <a:latin typeface="Arial"/>
                <a:cs typeface="Arial"/>
              </a:rPr>
              <a:t>heterogeneous</a:t>
            </a:r>
            <a:r>
              <a:rPr sz="2180" spc="-139" dirty="0">
                <a:latin typeface="Arial"/>
                <a:cs typeface="Arial"/>
              </a:rPr>
              <a:t> </a:t>
            </a:r>
            <a:r>
              <a:rPr sz="2180" spc="-79" dirty="0">
                <a:latin typeface="Arial"/>
                <a:cs typeface="Arial"/>
              </a:rPr>
              <a:t>(can </a:t>
            </a:r>
            <a:r>
              <a:rPr sz="2180" spc="-59" dirty="0">
                <a:latin typeface="Arial"/>
                <a:cs typeface="Arial"/>
              </a:rPr>
              <a:t>contain </a:t>
            </a:r>
            <a:r>
              <a:rPr sz="2180" spc="-585" dirty="0">
                <a:latin typeface="Arial"/>
                <a:cs typeface="Arial"/>
              </a:rPr>
              <a:t> </a:t>
            </a:r>
            <a:r>
              <a:rPr sz="2180" spc="-129" dirty="0">
                <a:latin typeface="Arial"/>
                <a:cs typeface="Arial"/>
              </a:rPr>
              <a:t>elements</a:t>
            </a:r>
            <a:r>
              <a:rPr sz="2180" spc="7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of</a:t>
            </a:r>
            <a:r>
              <a:rPr sz="2180" spc="7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different</a:t>
            </a:r>
            <a:r>
              <a:rPr sz="2180" spc="89" dirty="0">
                <a:latin typeface="Arial"/>
                <a:cs typeface="Arial"/>
              </a:rPr>
              <a:t> </a:t>
            </a:r>
            <a:r>
              <a:rPr sz="2180" spc="-79" dirty="0">
                <a:latin typeface="Arial"/>
                <a:cs typeface="Arial"/>
              </a:rPr>
              <a:t>types)</a:t>
            </a:r>
            <a:endParaRPr sz="2180">
              <a:latin typeface="Arial"/>
              <a:cs typeface="Arial"/>
            </a:endParaRPr>
          </a:p>
          <a:p>
            <a:pPr marL="573821">
              <a:spcBef>
                <a:spcPts val="664"/>
              </a:spcBef>
            </a:pPr>
            <a:r>
              <a:rPr sz="2180" spc="-109" dirty="0">
                <a:latin typeface="Arial"/>
                <a:cs typeface="Arial"/>
              </a:rPr>
              <a:t>variable</a:t>
            </a:r>
            <a:r>
              <a:rPr sz="2180" spc="30" dirty="0">
                <a:latin typeface="Arial"/>
                <a:cs typeface="Arial"/>
              </a:rPr>
              <a:t> </a:t>
            </a:r>
            <a:r>
              <a:rPr sz="2180" spc="-159" dirty="0">
                <a:latin typeface="Arial"/>
                <a:cs typeface="Arial"/>
              </a:rPr>
              <a:t>size</a:t>
            </a:r>
            <a:endParaRPr sz="2180">
              <a:latin typeface="Arial"/>
              <a:cs typeface="Arial"/>
            </a:endParaRPr>
          </a:p>
          <a:p>
            <a:pPr marL="573821">
              <a:spcBef>
                <a:spcPts val="664"/>
              </a:spcBef>
            </a:pPr>
            <a:r>
              <a:rPr sz="2180" spc="-30" dirty="0">
                <a:latin typeface="Arial"/>
                <a:cs typeface="Arial"/>
              </a:rPr>
              <a:t>permit</a:t>
            </a:r>
            <a:r>
              <a:rPr sz="2180" spc="69" dirty="0">
                <a:latin typeface="Arial"/>
                <a:cs typeface="Arial"/>
              </a:rPr>
              <a:t> </a:t>
            </a:r>
            <a:r>
              <a:rPr sz="2180" spc="-59" dirty="0">
                <a:latin typeface="Arial"/>
                <a:cs typeface="Arial"/>
              </a:rPr>
              <a:t>fast</a:t>
            </a:r>
            <a:r>
              <a:rPr sz="2180" spc="69" dirty="0">
                <a:latin typeface="Arial"/>
                <a:cs typeface="Arial"/>
              </a:rPr>
              <a:t> </a:t>
            </a:r>
            <a:r>
              <a:rPr sz="2180" spc="-208" dirty="0">
                <a:latin typeface="Arial"/>
                <a:cs typeface="Arial"/>
              </a:rPr>
              <a:t>access</a:t>
            </a:r>
            <a:r>
              <a:rPr sz="2180" spc="69" dirty="0">
                <a:latin typeface="Arial"/>
                <a:cs typeface="Arial"/>
              </a:rPr>
              <a:t> </a:t>
            </a:r>
            <a:r>
              <a:rPr sz="2180" spc="-40" dirty="0">
                <a:latin typeface="Arial"/>
                <a:cs typeface="Arial"/>
              </a:rPr>
              <a:t>time</a:t>
            </a:r>
            <a:endParaRPr sz="2180"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52400" y="5396266"/>
            <a:ext cx="9067800" cy="108059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180" spc="-79" dirty="0">
                <a:latin typeface="Arial"/>
                <a:cs typeface="Arial"/>
              </a:rPr>
              <a:t>Lists and arrays are examples of </a:t>
            </a:r>
            <a:r>
              <a:rPr lang="en-US" sz="2180" b="1" i="1" spc="-79" dirty="0">
                <a:latin typeface="Arial"/>
                <a:cs typeface="Arial"/>
              </a:rPr>
              <a:t>data structures</a:t>
            </a:r>
            <a:r>
              <a:rPr lang="en-US" sz="2180" spc="-79" dirty="0">
                <a:latin typeface="Arial"/>
                <a:cs typeface="Arial"/>
              </a:rPr>
              <a:t>. A </a:t>
            </a:r>
            <a:r>
              <a:rPr lang="en-US" sz="2180" b="1" spc="-79" dirty="0">
                <a:latin typeface="Arial"/>
                <a:cs typeface="Arial"/>
              </a:rPr>
              <a:t>very </a:t>
            </a:r>
            <a:r>
              <a:rPr lang="en-US" sz="2180" spc="-79" dirty="0">
                <a:latin typeface="Arial"/>
                <a:cs typeface="Arial"/>
              </a:rPr>
              <a:t>simple definition of</a:t>
            </a:r>
          </a:p>
          <a:p>
            <a:pPr marL="25168">
              <a:spcBef>
                <a:spcPts val="178"/>
              </a:spcBef>
            </a:pPr>
            <a:r>
              <a:rPr lang="en-US" sz="2180" spc="-79" dirty="0">
                <a:latin typeface="Arial"/>
                <a:cs typeface="Arial"/>
              </a:rPr>
              <a:t>a data structure is </a:t>
            </a:r>
            <a:r>
              <a:rPr lang="en-US" sz="2180" b="1" spc="-79" dirty="0">
                <a:latin typeface="Arial"/>
                <a:cs typeface="Arial"/>
              </a:rPr>
              <a:t>a variable that stores other variables.</a:t>
            </a:r>
          </a:p>
          <a:p>
            <a:pPr marL="25168">
              <a:spcBef>
                <a:spcPts val="178"/>
              </a:spcBef>
            </a:pPr>
            <a:r>
              <a:rPr lang="en-US" sz="2180" b="1" spc="-79" dirty="0">
                <a:latin typeface="Arial"/>
                <a:cs typeface="Arial"/>
              </a:rPr>
              <a:t>CS313e explores many standard data structures.</a:t>
            </a:r>
            <a:r>
              <a:rPr lang="en-US" sz="2180" spc="-79" dirty="0">
                <a:latin typeface="Arial"/>
                <a:cs typeface="Arial"/>
              </a:rPr>
              <a:t> </a:t>
            </a:r>
            <a:endParaRPr sz="218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140838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39" dirty="0"/>
              <a:t>Sequence</a:t>
            </a:r>
            <a:r>
              <a:rPr spc="-30" dirty="0"/>
              <a:t> </a:t>
            </a:r>
            <a:r>
              <a:rPr spc="-69" dirty="0"/>
              <a:t>Operations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3285" y="676688"/>
            <a:ext cx="7653276" cy="872482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800" spc="-69" dirty="0">
                <a:latin typeface="Arial"/>
                <a:cs typeface="Arial"/>
              </a:rPr>
              <a:t>Lists</a:t>
            </a:r>
            <a:r>
              <a:rPr lang="en-US" sz="2800" spc="-69" dirty="0">
                <a:latin typeface="Arial"/>
                <a:cs typeface="Arial"/>
              </a:rPr>
              <a:t> </a:t>
            </a:r>
            <a:r>
              <a:rPr sz="2800" spc="-168" dirty="0">
                <a:latin typeface="Arial"/>
                <a:cs typeface="Arial"/>
              </a:rPr>
              <a:t>are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198" dirty="0">
                <a:latin typeface="Arial"/>
                <a:cs typeface="Arial"/>
              </a:rPr>
              <a:t>sequences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129" dirty="0">
                <a:latin typeface="Arial"/>
                <a:cs typeface="Arial"/>
              </a:rPr>
              <a:t>and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inherit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119" dirty="0">
                <a:latin typeface="Arial"/>
                <a:cs typeface="Arial"/>
              </a:rPr>
              <a:t>various</a:t>
            </a:r>
            <a:r>
              <a:rPr sz="2800" spc="10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functions</a:t>
            </a:r>
            <a:r>
              <a:rPr sz="2800" spc="119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from </a:t>
            </a:r>
            <a:r>
              <a:rPr sz="2800" spc="-575" dirty="0">
                <a:latin typeface="Arial"/>
                <a:cs typeface="Arial"/>
              </a:rPr>
              <a:t> </a:t>
            </a:r>
            <a:r>
              <a:rPr sz="2800" spc="-178" dirty="0">
                <a:latin typeface="Arial"/>
                <a:cs typeface="Arial"/>
              </a:rPr>
              <a:t>sequences.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3593" y="2110928"/>
            <a:ext cx="5733036" cy="0"/>
          </a:xfrm>
          <a:custGeom>
            <a:avLst/>
            <a:gdLst/>
            <a:ahLst/>
            <a:cxnLst/>
            <a:rect l="l" t="t" r="r" b="b"/>
            <a:pathLst>
              <a:path w="2893060">
                <a:moveTo>
                  <a:pt x="0" y="0"/>
                </a:moveTo>
                <a:lnTo>
                  <a:pt x="28928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sp>
        <p:nvSpPr>
          <p:cNvPr id="6" name="object 6"/>
          <p:cNvSpPr txBox="1"/>
          <p:nvPr/>
        </p:nvSpPr>
        <p:spPr>
          <a:xfrm>
            <a:off x="1828850" y="1739778"/>
            <a:ext cx="962637" cy="6470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69" dirty="0">
                <a:latin typeface="Arial"/>
                <a:cs typeface="Arial"/>
              </a:rPr>
              <a:t>Function</a:t>
            </a:r>
            <a:endParaRPr sz="1982">
              <a:latin typeface="Arial"/>
              <a:cs typeface="Arial"/>
            </a:endParaRPr>
          </a:p>
          <a:p>
            <a:pPr marL="25168">
              <a:spcBef>
                <a:spcPts val="69"/>
              </a:spcBef>
            </a:pPr>
            <a:r>
              <a:rPr sz="1982" spc="10" dirty="0">
                <a:latin typeface="Palatino Linotype"/>
                <a:cs typeface="Palatino Linotype"/>
              </a:rPr>
              <a:t>x</a:t>
            </a:r>
            <a:r>
              <a:rPr sz="1982" spc="466" dirty="0">
                <a:latin typeface="Palatino Linotype"/>
                <a:cs typeface="Palatino Linotype"/>
              </a:rPr>
              <a:t> </a:t>
            </a:r>
            <a:r>
              <a:rPr sz="1982" spc="168" dirty="0">
                <a:latin typeface="Palatino Linotype"/>
                <a:cs typeface="Palatino Linotype"/>
              </a:rPr>
              <a:t>in</a:t>
            </a:r>
            <a:r>
              <a:rPr sz="1982" spc="466" dirty="0">
                <a:latin typeface="Palatino Linotype"/>
                <a:cs typeface="Palatino Linotype"/>
              </a:rPr>
              <a:t> </a:t>
            </a:r>
            <a:r>
              <a:rPr sz="1982" spc="188" dirty="0">
                <a:latin typeface="Palatino Linotype"/>
                <a:cs typeface="Palatino Linotype"/>
              </a:rPr>
              <a:t>s</a:t>
            </a:r>
            <a:endParaRPr sz="1982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8887" y="1739777"/>
            <a:ext cx="1873681" cy="6470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59" dirty="0">
                <a:latin typeface="Arial"/>
                <a:cs typeface="Arial"/>
              </a:rPr>
              <a:t>Description</a:t>
            </a:r>
            <a:endParaRPr sz="1982">
              <a:latin typeface="Arial"/>
              <a:cs typeface="Arial"/>
            </a:endParaRPr>
          </a:p>
          <a:p>
            <a:pPr marL="25168">
              <a:spcBef>
                <a:spcPts val="69"/>
              </a:spcBef>
            </a:pPr>
            <a:r>
              <a:rPr sz="1982" spc="-89" dirty="0">
                <a:latin typeface="Arial"/>
                <a:cs typeface="Arial"/>
              </a:rPr>
              <a:t>x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109" dirty="0">
                <a:latin typeface="Arial"/>
                <a:cs typeface="Arial"/>
              </a:rPr>
              <a:t>is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in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168" dirty="0">
                <a:latin typeface="Arial"/>
                <a:cs typeface="Arial"/>
              </a:rPr>
              <a:t>sequence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238" dirty="0">
                <a:latin typeface="Arial"/>
                <a:cs typeface="Arial"/>
              </a:rPr>
              <a:t>s</a:t>
            </a:r>
            <a:endParaRPr sz="19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849" y="2351536"/>
            <a:ext cx="1630820" cy="3711947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 marR="273068">
              <a:spcBef>
                <a:spcPts val="188"/>
              </a:spcBef>
            </a:pPr>
            <a:r>
              <a:rPr sz="1982" spc="10" dirty="0">
                <a:latin typeface="Palatino Linotype"/>
                <a:cs typeface="Palatino Linotype"/>
              </a:rPr>
              <a:t>x</a:t>
            </a:r>
            <a:r>
              <a:rPr sz="1982" spc="476" dirty="0">
                <a:latin typeface="Palatino Linotype"/>
                <a:cs typeface="Palatino Linotype"/>
              </a:rPr>
              <a:t> </a:t>
            </a:r>
            <a:r>
              <a:rPr sz="1982" spc="69" dirty="0">
                <a:latin typeface="Palatino Linotype"/>
                <a:cs typeface="Palatino Linotype"/>
              </a:rPr>
              <a:t>not</a:t>
            </a:r>
            <a:r>
              <a:rPr sz="1982" spc="486" dirty="0">
                <a:latin typeface="Palatino Linotype"/>
                <a:cs typeface="Palatino Linotype"/>
              </a:rPr>
              <a:t> </a:t>
            </a:r>
            <a:r>
              <a:rPr sz="1982" spc="168" dirty="0">
                <a:latin typeface="Palatino Linotype"/>
                <a:cs typeface="Palatino Linotype"/>
              </a:rPr>
              <a:t>in</a:t>
            </a:r>
            <a:r>
              <a:rPr sz="1982" spc="486" dirty="0">
                <a:latin typeface="Palatino Linotype"/>
                <a:cs typeface="Palatino Linotype"/>
              </a:rPr>
              <a:t> </a:t>
            </a:r>
            <a:r>
              <a:rPr sz="1982" spc="188" dirty="0">
                <a:latin typeface="Palatino Linotype"/>
                <a:cs typeface="Palatino Linotype"/>
              </a:rPr>
              <a:t>s </a:t>
            </a:r>
            <a:r>
              <a:rPr sz="1982" spc="-466" dirty="0">
                <a:latin typeface="Palatino Linotype"/>
                <a:cs typeface="Palatino Linotype"/>
              </a:rPr>
              <a:t> </a:t>
            </a:r>
            <a:r>
              <a:rPr sz="1982" spc="119" dirty="0">
                <a:latin typeface="Palatino Linotype"/>
                <a:cs typeface="Palatino Linotype"/>
              </a:rPr>
              <a:t>s1</a:t>
            </a:r>
            <a:r>
              <a:rPr sz="1982" spc="495" dirty="0">
                <a:latin typeface="Palatino Linotype"/>
                <a:cs typeface="Palatino Linotype"/>
              </a:rPr>
              <a:t> </a:t>
            </a:r>
            <a:r>
              <a:rPr sz="1982" spc="40" dirty="0">
                <a:latin typeface="Palatino Linotype"/>
                <a:cs typeface="Palatino Linotype"/>
              </a:rPr>
              <a:t>+</a:t>
            </a:r>
            <a:r>
              <a:rPr sz="1982" spc="495" dirty="0">
                <a:latin typeface="Palatino Linotype"/>
                <a:cs typeface="Palatino Linotype"/>
              </a:rPr>
              <a:t> </a:t>
            </a:r>
            <a:r>
              <a:rPr sz="1982" spc="119" dirty="0">
                <a:latin typeface="Palatino Linotype"/>
                <a:cs typeface="Palatino Linotype"/>
              </a:rPr>
              <a:t>s2</a:t>
            </a:r>
            <a:endParaRPr sz="1982" dirty="0">
              <a:latin typeface="Palatino Linotype"/>
              <a:cs typeface="Palatino Linotype"/>
            </a:endParaRPr>
          </a:p>
          <a:p>
            <a:pPr marL="25168" marR="799071">
              <a:lnSpc>
                <a:spcPts val="2378"/>
              </a:lnSpc>
              <a:spcBef>
                <a:spcPts val="59"/>
              </a:spcBef>
            </a:pPr>
            <a:r>
              <a:rPr sz="1982" spc="188" dirty="0">
                <a:latin typeface="Palatino Linotype"/>
                <a:cs typeface="Palatino Linotype"/>
              </a:rPr>
              <a:t>s</a:t>
            </a:r>
            <a:r>
              <a:rPr sz="1982" spc="198" dirty="0">
                <a:latin typeface="Palatino Linotype"/>
                <a:cs typeface="Palatino Linotype"/>
              </a:rPr>
              <a:t> </a:t>
            </a:r>
            <a:r>
              <a:rPr sz="1982" spc="258" dirty="0">
                <a:latin typeface="Palatino Linotype"/>
                <a:cs typeface="Palatino Linotype"/>
              </a:rPr>
              <a:t>* </a:t>
            </a:r>
            <a:r>
              <a:rPr sz="1982" spc="-119" dirty="0">
                <a:latin typeface="Palatino Linotype"/>
                <a:cs typeface="Palatino Linotype"/>
              </a:rPr>
              <a:t>n </a:t>
            </a:r>
            <a:r>
              <a:rPr sz="1982" spc="-109" dirty="0">
                <a:latin typeface="Palatino Linotype"/>
                <a:cs typeface="Palatino Linotype"/>
              </a:rPr>
              <a:t> </a:t>
            </a:r>
            <a:r>
              <a:rPr sz="1982" spc="347" dirty="0">
                <a:latin typeface="Palatino Linotype"/>
                <a:cs typeface="Palatino Linotype"/>
              </a:rPr>
              <a:t>s[i] </a:t>
            </a:r>
            <a:r>
              <a:rPr sz="1982" spc="357" dirty="0">
                <a:latin typeface="Palatino Linotype"/>
                <a:cs typeface="Palatino Linotype"/>
              </a:rPr>
              <a:t> </a:t>
            </a:r>
            <a:r>
              <a:rPr sz="1982" spc="396" dirty="0">
                <a:latin typeface="Palatino Linotype"/>
                <a:cs typeface="Palatino Linotype"/>
              </a:rPr>
              <a:t>s[i:j]  </a:t>
            </a:r>
            <a:r>
              <a:rPr sz="1982" spc="226" dirty="0">
                <a:latin typeface="Palatino Linotype"/>
                <a:cs typeface="Palatino Linotype"/>
              </a:rPr>
              <a:t>len(s)</a:t>
            </a:r>
            <a:endParaRPr sz="1982" dirty="0">
              <a:latin typeface="Palatino Linotype"/>
              <a:cs typeface="Palatino Linotype"/>
            </a:endParaRPr>
          </a:p>
          <a:p>
            <a:pPr marL="25168">
              <a:lnSpc>
                <a:spcPts val="2259"/>
              </a:lnSpc>
            </a:pPr>
            <a:r>
              <a:rPr sz="1982" spc="89" dirty="0">
                <a:latin typeface="Palatino Linotype"/>
                <a:cs typeface="Palatino Linotype"/>
              </a:rPr>
              <a:t>min(s)</a:t>
            </a:r>
            <a:endParaRPr sz="1982" dirty="0">
              <a:latin typeface="Palatino Linotype"/>
              <a:cs typeface="Palatino Linotype"/>
            </a:endParaRPr>
          </a:p>
          <a:p>
            <a:pPr marL="25168">
              <a:lnSpc>
                <a:spcPts val="2368"/>
              </a:lnSpc>
            </a:pPr>
            <a:r>
              <a:rPr sz="1982" spc="40" dirty="0">
                <a:latin typeface="Palatino Linotype"/>
                <a:cs typeface="Palatino Linotype"/>
              </a:rPr>
              <a:t>max(s)</a:t>
            </a:r>
            <a:endParaRPr sz="1982" dirty="0">
              <a:latin typeface="Palatino Linotype"/>
              <a:cs typeface="Palatino Linotype"/>
            </a:endParaRPr>
          </a:p>
          <a:p>
            <a:pPr marL="25168" marR="536070">
              <a:lnSpc>
                <a:spcPts val="2378"/>
              </a:lnSpc>
              <a:spcBef>
                <a:spcPts val="79"/>
              </a:spcBef>
            </a:pPr>
            <a:r>
              <a:rPr sz="1982" spc="40" dirty="0">
                <a:latin typeface="Palatino Linotype"/>
                <a:cs typeface="Palatino Linotype"/>
              </a:rPr>
              <a:t>sum(s) </a:t>
            </a:r>
            <a:r>
              <a:rPr sz="1982" spc="50" dirty="0">
                <a:latin typeface="Palatino Linotype"/>
                <a:cs typeface="Palatino Linotype"/>
              </a:rPr>
              <a:t> </a:t>
            </a:r>
            <a:r>
              <a:rPr sz="1982" spc="188" dirty="0">
                <a:latin typeface="Palatino Linotype"/>
                <a:cs typeface="Palatino Linotype"/>
              </a:rPr>
              <a:t>for</a:t>
            </a:r>
            <a:r>
              <a:rPr sz="1982" spc="377" dirty="0">
                <a:latin typeface="Palatino Linotype"/>
                <a:cs typeface="Palatino Linotype"/>
              </a:rPr>
              <a:t> </a:t>
            </a:r>
            <a:r>
              <a:rPr sz="1982" spc="50" dirty="0">
                <a:latin typeface="Palatino Linotype"/>
                <a:cs typeface="Palatino Linotype"/>
              </a:rPr>
              <a:t>loop</a:t>
            </a:r>
            <a:endParaRPr sz="1982" dirty="0">
              <a:latin typeface="Palatino Linotype"/>
              <a:cs typeface="Palatino Linotype"/>
            </a:endParaRPr>
          </a:p>
          <a:p>
            <a:pPr marL="25168">
              <a:lnSpc>
                <a:spcPts val="2279"/>
              </a:lnSpc>
            </a:pPr>
            <a:r>
              <a:rPr sz="1982" spc="287" dirty="0">
                <a:latin typeface="Palatino Linotype"/>
                <a:cs typeface="Palatino Linotype"/>
              </a:rPr>
              <a:t>&lt;,</a:t>
            </a:r>
            <a:r>
              <a:rPr sz="1982" spc="486" dirty="0">
                <a:latin typeface="Palatino Linotype"/>
                <a:cs typeface="Palatino Linotype"/>
              </a:rPr>
              <a:t> </a:t>
            </a:r>
            <a:r>
              <a:rPr sz="1982" spc="208" dirty="0">
                <a:latin typeface="Palatino Linotype"/>
                <a:cs typeface="Palatino Linotype"/>
              </a:rPr>
              <a:t>&lt;=,</a:t>
            </a:r>
            <a:r>
              <a:rPr sz="1982" spc="486" dirty="0">
                <a:latin typeface="Palatino Linotype"/>
                <a:cs typeface="Palatino Linotype"/>
              </a:rPr>
              <a:t> </a:t>
            </a:r>
            <a:r>
              <a:rPr sz="1982" spc="287" dirty="0">
                <a:latin typeface="Palatino Linotype"/>
                <a:cs typeface="Palatino Linotype"/>
              </a:rPr>
              <a:t>&gt;,</a:t>
            </a:r>
            <a:r>
              <a:rPr sz="1982" spc="486" dirty="0">
                <a:latin typeface="Palatino Linotype"/>
                <a:cs typeface="Palatino Linotype"/>
              </a:rPr>
              <a:t> </a:t>
            </a:r>
            <a:r>
              <a:rPr sz="1982" spc="40" dirty="0">
                <a:latin typeface="Palatino Linotype"/>
                <a:cs typeface="Palatino Linotype"/>
              </a:rPr>
              <a:t>&gt;=</a:t>
            </a:r>
            <a:endParaRPr sz="1982" dirty="0">
              <a:latin typeface="Palatino Linotype"/>
              <a:cs typeface="Palatino Linotype"/>
            </a:endParaRPr>
          </a:p>
          <a:p>
            <a:pPr marL="25168">
              <a:lnSpc>
                <a:spcPts val="2378"/>
              </a:lnSpc>
            </a:pPr>
            <a:r>
              <a:rPr sz="1982" spc="208" dirty="0">
                <a:latin typeface="Palatino Linotype"/>
                <a:cs typeface="Palatino Linotype"/>
              </a:rPr>
              <a:t>==,</a:t>
            </a:r>
            <a:r>
              <a:rPr sz="1982" spc="426" dirty="0">
                <a:latin typeface="Palatino Linotype"/>
                <a:cs typeface="Palatino Linotype"/>
              </a:rPr>
              <a:t> </a:t>
            </a:r>
            <a:r>
              <a:rPr sz="1982" spc="258" dirty="0">
                <a:latin typeface="Palatino Linotype"/>
                <a:cs typeface="Palatino Linotype"/>
              </a:rPr>
              <a:t>!=</a:t>
            </a:r>
            <a:endParaRPr sz="1982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9327" y="2351537"/>
            <a:ext cx="3602652" cy="372201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 marR="644290">
              <a:spcBef>
                <a:spcPts val="188"/>
              </a:spcBef>
            </a:pPr>
            <a:r>
              <a:rPr sz="1982" spc="-89" dirty="0">
                <a:latin typeface="Arial"/>
                <a:cs typeface="Arial"/>
              </a:rPr>
              <a:t>x</a:t>
            </a:r>
            <a:r>
              <a:rPr sz="1982" spc="-79" dirty="0">
                <a:latin typeface="Arial"/>
                <a:cs typeface="Arial"/>
              </a:rPr>
              <a:t> </a:t>
            </a:r>
            <a:r>
              <a:rPr sz="1982" spc="-109" dirty="0">
                <a:latin typeface="Arial"/>
                <a:cs typeface="Arial"/>
              </a:rPr>
              <a:t>is</a:t>
            </a:r>
            <a:r>
              <a:rPr sz="1982" spc="-99" dirty="0">
                <a:latin typeface="Arial"/>
                <a:cs typeface="Arial"/>
              </a:rPr>
              <a:t> </a:t>
            </a:r>
            <a:r>
              <a:rPr sz="1982" spc="-20" dirty="0">
                <a:latin typeface="Arial"/>
                <a:cs typeface="Arial"/>
              </a:rPr>
              <a:t>not </a:t>
            </a:r>
            <a:r>
              <a:rPr sz="1982" spc="-40" dirty="0">
                <a:latin typeface="Arial"/>
                <a:cs typeface="Arial"/>
              </a:rPr>
              <a:t>in </a:t>
            </a:r>
            <a:r>
              <a:rPr sz="1982" spc="-168" dirty="0">
                <a:latin typeface="Arial"/>
                <a:cs typeface="Arial"/>
              </a:rPr>
              <a:t>sequence</a:t>
            </a:r>
            <a:r>
              <a:rPr sz="1982" spc="-159" dirty="0">
                <a:latin typeface="Arial"/>
                <a:cs typeface="Arial"/>
              </a:rPr>
              <a:t> </a:t>
            </a:r>
            <a:r>
              <a:rPr sz="1982" spc="-238" dirty="0">
                <a:latin typeface="Arial"/>
                <a:cs typeface="Arial"/>
              </a:rPr>
              <a:t>s </a:t>
            </a:r>
            <a:r>
              <a:rPr sz="1982" spc="-226" dirty="0">
                <a:latin typeface="Arial"/>
                <a:cs typeface="Arial"/>
              </a:rPr>
              <a:t> </a:t>
            </a:r>
            <a:r>
              <a:rPr sz="1982" spc="-99" dirty="0">
                <a:latin typeface="Arial"/>
                <a:cs typeface="Arial"/>
              </a:rPr>
              <a:t>concatenates</a:t>
            </a:r>
            <a:r>
              <a:rPr sz="1982" spc="30" dirty="0">
                <a:latin typeface="Arial"/>
                <a:cs typeface="Arial"/>
              </a:rPr>
              <a:t> </a:t>
            </a:r>
            <a:r>
              <a:rPr sz="1982" spc="-59" dirty="0">
                <a:latin typeface="Arial"/>
                <a:cs typeface="Arial"/>
              </a:rPr>
              <a:t>two</a:t>
            </a:r>
            <a:r>
              <a:rPr sz="1982" spc="20" dirty="0">
                <a:latin typeface="Arial"/>
                <a:cs typeface="Arial"/>
              </a:rPr>
              <a:t> </a:t>
            </a:r>
            <a:r>
              <a:rPr sz="1982" spc="-168" dirty="0">
                <a:latin typeface="Arial"/>
                <a:cs typeface="Arial"/>
              </a:rPr>
              <a:t>sequences </a:t>
            </a:r>
            <a:r>
              <a:rPr sz="1982" spc="-515" dirty="0">
                <a:latin typeface="Arial"/>
                <a:cs typeface="Arial"/>
              </a:rPr>
              <a:t> </a:t>
            </a:r>
            <a:r>
              <a:rPr sz="1982" spc="-109" dirty="0">
                <a:latin typeface="Arial"/>
                <a:cs typeface="Arial"/>
              </a:rPr>
              <a:t>re</a:t>
            </a:r>
            <a:r>
              <a:rPr sz="1982" spc="-69" dirty="0">
                <a:latin typeface="Arial"/>
                <a:cs typeface="Arial"/>
              </a:rPr>
              <a:t>p</a:t>
            </a:r>
            <a:r>
              <a:rPr sz="1982" spc="-79" dirty="0">
                <a:latin typeface="Arial"/>
                <a:cs typeface="Arial"/>
              </a:rPr>
              <a:t>eat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168" dirty="0">
                <a:latin typeface="Arial"/>
                <a:cs typeface="Arial"/>
              </a:rPr>
              <a:t>sequence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238" dirty="0">
                <a:latin typeface="Arial"/>
                <a:cs typeface="Arial"/>
              </a:rPr>
              <a:t>s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89" dirty="0">
                <a:latin typeface="Arial"/>
                <a:cs typeface="Arial"/>
              </a:rPr>
              <a:t>n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79" dirty="0">
                <a:latin typeface="Arial"/>
                <a:cs typeface="Arial"/>
              </a:rPr>
              <a:t>times</a:t>
            </a:r>
            <a:endParaRPr sz="1982">
              <a:latin typeface="Arial"/>
              <a:cs typeface="Arial"/>
            </a:endParaRPr>
          </a:p>
          <a:p>
            <a:pPr marL="25168" marR="10067">
              <a:lnSpc>
                <a:spcPts val="2378"/>
              </a:lnSpc>
              <a:spcBef>
                <a:spcPts val="50"/>
              </a:spcBef>
            </a:pPr>
            <a:r>
              <a:rPr sz="1982" spc="30" dirty="0">
                <a:latin typeface="Arial"/>
                <a:cs typeface="Arial"/>
              </a:rPr>
              <a:t>ith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99" dirty="0">
                <a:latin typeface="Arial"/>
                <a:cs typeface="Arial"/>
              </a:rPr>
              <a:t>element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168" dirty="0">
                <a:latin typeface="Arial"/>
                <a:cs typeface="Arial"/>
              </a:rPr>
              <a:t>sequence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89" dirty="0">
                <a:latin typeface="Arial"/>
                <a:cs typeface="Arial"/>
              </a:rPr>
              <a:t>(0-based) </a:t>
            </a:r>
            <a:r>
              <a:rPr sz="1982" spc="-525" dirty="0">
                <a:latin typeface="Arial"/>
                <a:cs typeface="Arial"/>
              </a:rPr>
              <a:t> </a:t>
            </a:r>
            <a:r>
              <a:rPr sz="1982" spc="-109" dirty="0">
                <a:latin typeface="Arial"/>
                <a:cs typeface="Arial"/>
              </a:rPr>
              <a:t>slice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168" dirty="0">
                <a:latin typeface="Arial"/>
                <a:cs typeface="Arial"/>
              </a:rPr>
              <a:t>sequence</a:t>
            </a:r>
            <a:r>
              <a:rPr sz="1982" spc="109" dirty="0">
                <a:latin typeface="Arial"/>
                <a:cs typeface="Arial"/>
              </a:rPr>
              <a:t> </a:t>
            </a:r>
            <a:r>
              <a:rPr sz="1982" spc="-238" dirty="0">
                <a:latin typeface="Arial"/>
                <a:cs typeface="Arial"/>
              </a:rPr>
              <a:t>s</a:t>
            </a:r>
            <a:r>
              <a:rPr sz="1982" spc="-208" dirty="0">
                <a:latin typeface="Arial"/>
                <a:cs typeface="Arial"/>
              </a:rPr>
              <a:t> </a:t>
            </a:r>
            <a:r>
              <a:rPr sz="1982" spc="-50" dirty="0">
                <a:latin typeface="Arial"/>
                <a:cs typeface="Arial"/>
              </a:rPr>
              <a:t>from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30" dirty="0">
                <a:latin typeface="Arial"/>
                <a:cs typeface="Arial"/>
              </a:rPr>
              <a:t>i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20" dirty="0">
                <a:latin typeface="Arial"/>
                <a:cs typeface="Arial"/>
              </a:rPr>
              <a:t>to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30" dirty="0">
                <a:latin typeface="Arial"/>
                <a:cs typeface="Arial"/>
              </a:rPr>
              <a:t>j-1 </a:t>
            </a:r>
            <a:r>
              <a:rPr sz="1982" spc="-20" dirty="0">
                <a:latin typeface="Arial"/>
                <a:cs typeface="Arial"/>
              </a:rPr>
              <a:t> </a:t>
            </a:r>
            <a:r>
              <a:rPr sz="1982" spc="-89" dirty="0">
                <a:latin typeface="Arial"/>
                <a:cs typeface="Arial"/>
              </a:rPr>
              <a:t>number</a:t>
            </a:r>
            <a:r>
              <a:rPr sz="1982" spc="-7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466" dirty="0">
                <a:latin typeface="Arial"/>
                <a:cs typeface="Arial"/>
              </a:rPr>
              <a:t> </a:t>
            </a:r>
            <a:r>
              <a:rPr sz="1982" spc="-119" dirty="0">
                <a:latin typeface="Arial"/>
                <a:cs typeface="Arial"/>
              </a:rPr>
              <a:t>elements</a:t>
            </a:r>
            <a:r>
              <a:rPr sz="1982" spc="317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in</a:t>
            </a:r>
            <a:r>
              <a:rPr sz="1982" spc="466" dirty="0">
                <a:latin typeface="Arial"/>
                <a:cs typeface="Arial"/>
              </a:rPr>
              <a:t> </a:t>
            </a:r>
            <a:r>
              <a:rPr sz="1982" spc="-238" dirty="0">
                <a:latin typeface="Arial"/>
                <a:cs typeface="Arial"/>
              </a:rPr>
              <a:t>s </a:t>
            </a:r>
            <a:r>
              <a:rPr sz="1982" spc="-226" dirty="0">
                <a:latin typeface="Arial"/>
                <a:cs typeface="Arial"/>
              </a:rPr>
              <a:t> </a:t>
            </a:r>
            <a:r>
              <a:rPr sz="1982" spc="-59" dirty="0">
                <a:latin typeface="Arial"/>
                <a:cs typeface="Arial"/>
              </a:rPr>
              <a:t>minimum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99" dirty="0">
                <a:latin typeface="Arial"/>
                <a:cs typeface="Arial"/>
              </a:rPr>
              <a:t>element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238" dirty="0">
                <a:latin typeface="Arial"/>
                <a:cs typeface="Arial"/>
              </a:rPr>
              <a:t>s</a:t>
            </a:r>
            <a:endParaRPr sz="1982">
              <a:latin typeface="Arial"/>
              <a:cs typeface="Arial"/>
            </a:endParaRPr>
          </a:p>
          <a:p>
            <a:pPr marL="25168">
              <a:lnSpc>
                <a:spcPts val="2259"/>
              </a:lnSpc>
            </a:pPr>
            <a:r>
              <a:rPr sz="1982" spc="-79" dirty="0">
                <a:latin typeface="Arial"/>
                <a:cs typeface="Arial"/>
              </a:rPr>
              <a:t>maximum</a:t>
            </a:r>
            <a:r>
              <a:rPr sz="1982" spc="59" dirty="0">
                <a:latin typeface="Arial"/>
                <a:cs typeface="Arial"/>
              </a:rPr>
              <a:t> </a:t>
            </a:r>
            <a:r>
              <a:rPr sz="1982" spc="-99" dirty="0">
                <a:latin typeface="Arial"/>
                <a:cs typeface="Arial"/>
              </a:rPr>
              <a:t>element</a:t>
            </a:r>
            <a:r>
              <a:rPr sz="1982" spc="5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69" dirty="0">
                <a:latin typeface="Arial"/>
                <a:cs typeface="Arial"/>
              </a:rPr>
              <a:t> </a:t>
            </a:r>
            <a:r>
              <a:rPr sz="1982" spc="-238" dirty="0">
                <a:latin typeface="Arial"/>
                <a:cs typeface="Arial"/>
              </a:rPr>
              <a:t>s</a:t>
            </a:r>
            <a:endParaRPr sz="1982">
              <a:latin typeface="Arial"/>
              <a:cs typeface="Arial"/>
            </a:endParaRPr>
          </a:p>
          <a:p>
            <a:pPr marL="25168">
              <a:lnSpc>
                <a:spcPts val="2368"/>
              </a:lnSpc>
            </a:pPr>
            <a:r>
              <a:rPr sz="1982" spc="-139" dirty="0">
                <a:latin typeface="Arial"/>
                <a:cs typeface="Arial"/>
              </a:rPr>
              <a:t>sum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119" dirty="0">
                <a:latin typeface="Arial"/>
                <a:cs typeface="Arial"/>
              </a:rPr>
              <a:t>elements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in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238" dirty="0">
                <a:latin typeface="Arial"/>
                <a:cs typeface="Arial"/>
              </a:rPr>
              <a:t>s</a:t>
            </a:r>
            <a:endParaRPr sz="1982">
              <a:latin typeface="Arial"/>
              <a:cs typeface="Arial"/>
            </a:endParaRPr>
          </a:p>
          <a:p>
            <a:pPr marL="25168" marR="451758">
              <a:lnSpc>
                <a:spcPts val="2378"/>
              </a:lnSpc>
              <a:spcBef>
                <a:spcPts val="79"/>
              </a:spcBef>
            </a:pPr>
            <a:r>
              <a:rPr sz="1982" spc="-99" dirty="0">
                <a:latin typeface="Arial"/>
                <a:cs typeface="Arial"/>
              </a:rPr>
              <a:t>traverse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119" dirty="0">
                <a:latin typeface="Arial"/>
                <a:cs typeface="Arial"/>
              </a:rPr>
              <a:t>elements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40" dirty="0">
                <a:latin typeface="Arial"/>
                <a:cs typeface="Arial"/>
              </a:rPr>
              <a:t>of</a:t>
            </a:r>
            <a:r>
              <a:rPr sz="1982" spc="99" dirty="0">
                <a:latin typeface="Arial"/>
                <a:cs typeface="Arial"/>
              </a:rPr>
              <a:t> </a:t>
            </a:r>
            <a:r>
              <a:rPr sz="1982" spc="-168" dirty="0">
                <a:latin typeface="Arial"/>
                <a:cs typeface="Arial"/>
              </a:rPr>
              <a:t>sequence </a:t>
            </a:r>
            <a:r>
              <a:rPr sz="1982" spc="-525" dirty="0">
                <a:latin typeface="Arial"/>
                <a:cs typeface="Arial"/>
              </a:rPr>
              <a:t> </a:t>
            </a:r>
            <a:r>
              <a:rPr sz="1982" spc="-139" dirty="0">
                <a:latin typeface="Arial"/>
                <a:cs typeface="Arial"/>
              </a:rPr>
              <a:t>compares</a:t>
            </a:r>
            <a:r>
              <a:rPr sz="1982" spc="-129" dirty="0">
                <a:latin typeface="Arial"/>
                <a:cs typeface="Arial"/>
              </a:rPr>
              <a:t> </a:t>
            </a:r>
            <a:r>
              <a:rPr sz="1982" spc="-59" dirty="0">
                <a:latin typeface="Arial"/>
                <a:cs typeface="Arial"/>
              </a:rPr>
              <a:t>two </a:t>
            </a:r>
            <a:r>
              <a:rPr sz="1982" spc="-168" dirty="0">
                <a:latin typeface="Arial"/>
                <a:cs typeface="Arial"/>
              </a:rPr>
              <a:t>sequences </a:t>
            </a:r>
            <a:r>
              <a:rPr sz="1982" spc="-159" dirty="0">
                <a:latin typeface="Arial"/>
                <a:cs typeface="Arial"/>
              </a:rPr>
              <a:t> </a:t>
            </a:r>
            <a:r>
              <a:rPr sz="1982" spc="-139" dirty="0">
                <a:latin typeface="Arial"/>
                <a:cs typeface="Arial"/>
              </a:rPr>
              <a:t>compares</a:t>
            </a:r>
            <a:r>
              <a:rPr sz="1982" spc="79" dirty="0">
                <a:latin typeface="Arial"/>
                <a:cs typeface="Arial"/>
              </a:rPr>
              <a:t> </a:t>
            </a:r>
            <a:r>
              <a:rPr sz="1982" spc="-59" dirty="0">
                <a:latin typeface="Arial"/>
                <a:cs typeface="Arial"/>
              </a:rPr>
              <a:t>two</a:t>
            </a:r>
            <a:r>
              <a:rPr sz="1982" spc="89" dirty="0">
                <a:latin typeface="Arial"/>
                <a:cs typeface="Arial"/>
              </a:rPr>
              <a:t> </a:t>
            </a:r>
            <a:r>
              <a:rPr sz="1982" spc="-168" dirty="0">
                <a:latin typeface="Arial"/>
                <a:cs typeface="Arial"/>
              </a:rPr>
              <a:t>sequences</a:t>
            </a:r>
            <a:endParaRPr sz="1982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3851805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40" dirty="0"/>
              <a:t>Calling</a:t>
            </a:r>
            <a:r>
              <a:rPr spc="10" dirty="0"/>
              <a:t> </a:t>
            </a:r>
            <a:r>
              <a:rPr spc="-59" dirty="0"/>
              <a:t>Functions</a:t>
            </a:r>
            <a:r>
              <a:rPr spc="10" dirty="0"/>
              <a:t> </a:t>
            </a:r>
            <a:r>
              <a:rPr spc="-129" dirty="0"/>
              <a:t>on</a:t>
            </a:r>
            <a:r>
              <a:rPr spc="10" dirty="0"/>
              <a:t> </a:t>
            </a:r>
            <a:r>
              <a:rPr spc="-40" dirty="0"/>
              <a:t>Lists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7303" y="853335"/>
            <a:ext cx="7843285" cy="5420966"/>
            <a:chOff x="314439" y="430618"/>
            <a:chExt cx="3957954" cy="2735580"/>
          </a:xfrm>
        </p:grpSpPr>
        <p:sp>
          <p:nvSpPr>
            <p:cNvPr id="5" name="object 5"/>
            <p:cNvSpPr/>
            <p:nvPr/>
          </p:nvSpPr>
          <p:spPr>
            <a:xfrm>
              <a:off x="319506" y="43315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6" name="object 6"/>
            <p:cNvSpPr/>
            <p:nvPr/>
          </p:nvSpPr>
          <p:spPr>
            <a:xfrm>
              <a:off x="316979" y="43568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7" name="object 7"/>
            <p:cNvSpPr/>
            <p:nvPr/>
          </p:nvSpPr>
          <p:spPr>
            <a:xfrm>
              <a:off x="359994" y="435686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8" name="object 8"/>
            <p:cNvSpPr/>
            <p:nvPr/>
          </p:nvSpPr>
          <p:spPr>
            <a:xfrm>
              <a:off x="4269504" y="433158"/>
              <a:ext cx="0" cy="2687955"/>
            </a:xfrm>
            <a:custGeom>
              <a:avLst/>
              <a:gdLst/>
              <a:ahLst/>
              <a:cxnLst/>
              <a:rect l="l" t="t" r="r" b="b"/>
              <a:pathLst>
                <a:path h="2687955">
                  <a:moveTo>
                    <a:pt x="0" y="0"/>
                  </a:moveTo>
                  <a:lnTo>
                    <a:pt x="0" y="2687396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338486" y="476173"/>
              <a:ext cx="0" cy="2687955"/>
            </a:xfrm>
            <a:custGeom>
              <a:avLst/>
              <a:gdLst/>
              <a:ahLst/>
              <a:cxnLst/>
              <a:rect l="l" t="t" r="r" b="b"/>
              <a:pathLst>
                <a:path h="2687955">
                  <a:moveTo>
                    <a:pt x="0" y="0"/>
                  </a:moveTo>
                  <a:lnTo>
                    <a:pt x="0" y="2687396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3081" y="1122797"/>
            <a:ext cx="3095538" cy="767936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32718">
              <a:lnSpc>
                <a:spcPts val="1893"/>
              </a:lnSpc>
              <a:spcBef>
                <a:spcPts val="188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=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3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4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latin typeface="Palatino Linotype"/>
                <a:cs typeface="Palatino Linotype"/>
              </a:rPr>
              <a:t>5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5168" marR="1668611" indent="7550">
              <a:lnSpc>
                <a:spcPts val="1883"/>
              </a:lnSpc>
              <a:spcBef>
                <a:spcPts val="69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95" dirty="0">
                <a:solidFill>
                  <a:srgbClr val="0000FF"/>
                </a:solidFill>
                <a:latin typeface="Palatino Linotype"/>
                <a:cs typeface="Palatino Linotype"/>
              </a:rPr>
              <a:t>l</a:t>
            </a:r>
            <a:r>
              <a:rPr sz="1585" spc="198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-18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40" dirty="0">
                <a:latin typeface="Palatino Linotype"/>
                <a:cs typeface="Palatino Linotype"/>
              </a:rPr>
              <a:t>5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082" y="1837362"/>
            <a:ext cx="1435776" cy="1239765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 marR="10067" indent="7550">
              <a:lnSpc>
                <a:spcPts val="1883"/>
              </a:lnSpc>
              <a:spcBef>
                <a:spcPts val="268"/>
              </a:spcBef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-446" dirty="0">
                <a:solidFill>
                  <a:srgbClr val="0000FF"/>
                </a:solidFill>
                <a:latin typeface="Palatino Linotype"/>
                <a:cs typeface="Palatino Linotype"/>
              </a:rPr>
              <a:t>m</a:t>
            </a:r>
            <a:r>
              <a:rPr sz="1585" spc="49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-18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) 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79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-446" dirty="0">
                <a:solidFill>
                  <a:srgbClr val="0000FF"/>
                </a:solidFill>
                <a:latin typeface="Palatino Linotype"/>
                <a:cs typeface="Palatino Linotype"/>
              </a:rPr>
              <a:t>m</a:t>
            </a:r>
            <a:r>
              <a:rPr sz="1585" spc="159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x</a:t>
            </a:r>
            <a:r>
              <a:rPr sz="1585" spc="-18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25168">
              <a:lnSpc>
                <a:spcPts val="1871"/>
              </a:lnSpc>
            </a:pPr>
            <a:r>
              <a:rPr sz="1585" spc="40" dirty="0">
                <a:latin typeface="Palatino Linotype"/>
                <a:cs typeface="Palatino Linotype"/>
              </a:rPr>
              <a:t>5</a:t>
            </a:r>
            <a:endParaRPr sz="1585">
              <a:latin typeface="Palatino Linotype"/>
              <a:cs typeface="Palatino Linotype"/>
            </a:endParaRPr>
          </a:p>
          <a:p>
            <a:pPr marL="32718">
              <a:lnSpc>
                <a:spcPts val="1893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277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u</a:t>
            </a:r>
            <a:r>
              <a:rPr sz="1585" spc="-565" dirty="0">
                <a:solidFill>
                  <a:srgbClr val="0000FF"/>
                </a:solidFill>
                <a:latin typeface="Palatino Linotype"/>
                <a:cs typeface="Palatino Linotype"/>
              </a:rPr>
              <a:t>m</a:t>
            </a:r>
            <a:r>
              <a:rPr sz="1585" spc="-18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9007" y="1837361"/>
            <a:ext cx="4240635" cy="1229088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1585" spc="33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09" dirty="0">
                <a:solidFill>
                  <a:srgbClr val="FF0000"/>
                </a:solidFill>
                <a:latin typeface="Palatino Linotype"/>
                <a:cs typeface="Palatino Linotype"/>
              </a:rPr>
              <a:t>assumes </a:t>
            </a:r>
            <a:r>
              <a:rPr sz="1585" spc="3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elements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88" dirty="0">
                <a:solidFill>
                  <a:srgbClr val="FF0000"/>
                </a:solidFill>
                <a:latin typeface="Palatino Linotype"/>
                <a:cs typeface="Palatino Linotype"/>
              </a:rPr>
              <a:t>are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comparable</a:t>
            </a:r>
            <a:endParaRPr sz="1585">
              <a:latin typeface="Palatino Linotype"/>
              <a:cs typeface="Palatino Linotype"/>
            </a:endParaRPr>
          </a:p>
          <a:p>
            <a:pPr marL="25168" marR="10067">
              <a:lnSpc>
                <a:spcPct val="197200"/>
              </a:lnSpc>
            </a:pP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5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09" dirty="0">
                <a:solidFill>
                  <a:srgbClr val="FF0000"/>
                </a:solidFill>
                <a:latin typeface="Palatino Linotype"/>
                <a:cs typeface="Palatino Linotype"/>
              </a:rPr>
              <a:t>assumes </a:t>
            </a:r>
            <a:r>
              <a:rPr sz="1585" spc="36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78" dirty="0">
                <a:solidFill>
                  <a:srgbClr val="FF0000"/>
                </a:solidFill>
                <a:latin typeface="Palatino Linotype"/>
                <a:cs typeface="Palatino Linotype"/>
              </a:rPr>
              <a:t>elements </a:t>
            </a:r>
            <a:r>
              <a:rPr sz="1585" spc="28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88" dirty="0">
                <a:solidFill>
                  <a:srgbClr val="FF0000"/>
                </a:solidFill>
                <a:latin typeface="Palatino Linotype"/>
                <a:cs typeface="Palatino Linotype"/>
              </a:rPr>
              <a:t>are </a:t>
            </a:r>
            <a:r>
              <a:rPr sz="1585" spc="27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FF0000"/>
                </a:solidFill>
                <a:latin typeface="Palatino Linotype"/>
                <a:cs typeface="Palatino Linotype"/>
              </a:rPr>
              <a:t>comparable </a:t>
            </a:r>
            <a:r>
              <a:rPr sz="1585" spc="-36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79" dirty="0">
                <a:solidFill>
                  <a:srgbClr val="FF0000"/>
                </a:solidFill>
                <a:latin typeface="Palatino Linotype"/>
                <a:cs typeface="Palatino Linotype"/>
              </a:rPr>
              <a:t>#</a:t>
            </a:r>
            <a:r>
              <a:rPr sz="1585" spc="35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09" dirty="0">
                <a:solidFill>
                  <a:srgbClr val="FF0000"/>
                </a:solidFill>
                <a:latin typeface="Palatino Linotype"/>
                <a:cs typeface="Palatino Linotype"/>
              </a:rPr>
              <a:t>assumes</a:t>
            </a:r>
            <a:r>
              <a:rPr sz="1585" spc="38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dirty="0">
                <a:solidFill>
                  <a:srgbClr val="FF0000"/>
                </a:solidFill>
                <a:latin typeface="Palatino Linotype"/>
                <a:cs typeface="Palatino Linotype"/>
              </a:rPr>
              <a:t>summing</a:t>
            </a:r>
            <a:r>
              <a:rPr sz="1585" spc="89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40" dirty="0">
                <a:solidFill>
                  <a:srgbClr val="FF0000"/>
                </a:solidFill>
                <a:latin typeface="Palatino Linotype"/>
                <a:cs typeface="Palatino Linotype"/>
              </a:rPr>
              <a:t>makes</a:t>
            </a:r>
            <a:r>
              <a:rPr sz="1585" spc="436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585" spc="188" dirty="0">
                <a:solidFill>
                  <a:srgbClr val="FF0000"/>
                </a:solidFill>
                <a:latin typeface="Palatino Linotype"/>
                <a:cs typeface="Palatino Linotype"/>
              </a:rPr>
              <a:t>sense</a:t>
            </a:r>
            <a:endParaRPr sz="1585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629" y="3028338"/>
            <a:ext cx="7693543" cy="3191676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lnSpc>
                <a:spcPts val="1893"/>
              </a:lnSpc>
              <a:spcBef>
                <a:spcPts val="188"/>
              </a:spcBef>
            </a:pPr>
            <a:r>
              <a:rPr sz="1585" spc="99" dirty="0">
                <a:latin typeface="Palatino Linotype"/>
                <a:cs typeface="Palatino Linotype"/>
              </a:rPr>
              <a:t>15</a:t>
            </a:r>
            <a:endParaRPr sz="1585">
              <a:latin typeface="Palatino Linotype"/>
              <a:cs typeface="Palatino Linotype"/>
            </a:endParaRPr>
          </a:p>
          <a:p>
            <a:pPr marL="28941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=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4" dirty="0">
                <a:latin typeface="Palatino Linotype"/>
                <a:cs typeface="Palatino Linotype"/>
              </a:rPr>
              <a:t>[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19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-2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327" dirty="0">
                <a:latin typeface="Palatino Linotype"/>
                <a:cs typeface="Palatino Linotype"/>
              </a:rPr>
              <a:t>r</a:t>
            </a:r>
            <a:r>
              <a:rPr sz="1585" spc="198" dirty="0">
                <a:latin typeface="Palatino Linotype"/>
                <a:cs typeface="Palatino Linotype"/>
              </a:rPr>
              <a:t>e</a:t>
            </a:r>
            <a:r>
              <a:rPr sz="1585" spc="-139" dirty="0">
                <a:latin typeface="Palatino Linotype"/>
                <a:cs typeface="Palatino Linotype"/>
              </a:rPr>
              <a:t>d</a:t>
            </a:r>
            <a:r>
              <a:rPr sz="1585" spc="-188" dirty="0">
                <a:latin typeface="Palatino Linotype"/>
                <a:cs typeface="Palatino Linotype"/>
              </a:rPr>
              <a:t> </a:t>
            </a:r>
            <a:r>
              <a:rPr sz="1585" spc="404" dirty="0">
                <a:latin typeface="Palatino Linotype"/>
                <a:cs typeface="Palatino Linotype"/>
              </a:rPr>
              <a:t>"</a:t>
            </a:r>
            <a:r>
              <a:rPr sz="1585" spc="307" dirty="0">
                <a:latin typeface="Palatino Linotype"/>
                <a:cs typeface="Palatino Linotype"/>
              </a:rPr>
              <a:t>]</a:t>
            </a:r>
            <a:endParaRPr sz="1585">
              <a:latin typeface="Palatino Linotype"/>
              <a:cs typeface="Palatino Linotype"/>
            </a:endParaRPr>
          </a:p>
          <a:p>
            <a:pPr marL="28941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277" dirty="0">
                <a:solidFill>
                  <a:srgbClr val="0000FF"/>
                </a:solidFill>
                <a:latin typeface="Palatino Linotype"/>
                <a:cs typeface="Palatino Linotype"/>
              </a:rPr>
              <a:t>s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u</a:t>
            </a:r>
            <a:r>
              <a:rPr sz="1585" spc="-565" dirty="0">
                <a:solidFill>
                  <a:srgbClr val="0000FF"/>
                </a:solidFill>
                <a:latin typeface="Palatino Linotype"/>
                <a:cs typeface="Palatino Linotype"/>
              </a:rPr>
              <a:t>m</a:t>
            </a:r>
            <a:r>
              <a:rPr sz="1585" spc="-18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283135" marR="2944608" indent="-254193">
              <a:lnSpc>
                <a:spcPts val="1883"/>
              </a:lnSpc>
              <a:spcBef>
                <a:spcPts val="69"/>
              </a:spcBef>
            </a:pPr>
            <a:r>
              <a:rPr sz="1585" spc="10" dirty="0">
                <a:latin typeface="Palatino Linotype"/>
                <a:cs typeface="Palatino Linotype"/>
              </a:rPr>
              <a:t>T</a:t>
            </a:r>
            <a:r>
              <a:rPr sz="1585" spc="357" dirty="0">
                <a:latin typeface="Palatino Linotype"/>
                <a:cs typeface="Palatino Linotype"/>
              </a:rPr>
              <a:t>r</a:t>
            </a:r>
            <a:r>
              <a:rPr sz="1585" spc="188" dirty="0">
                <a:latin typeface="Palatino Linotype"/>
                <a:cs typeface="Palatino Linotype"/>
              </a:rPr>
              <a:t>a</a:t>
            </a:r>
            <a:r>
              <a:rPr sz="1585" spc="277" dirty="0">
                <a:latin typeface="Palatino Linotype"/>
                <a:cs typeface="Palatino Linotype"/>
              </a:rPr>
              <a:t>c</a:t>
            </a:r>
            <a:r>
              <a:rPr sz="1585" spc="226" dirty="0">
                <a:latin typeface="Palatino Linotype"/>
                <a:cs typeface="Palatino Linotype"/>
              </a:rPr>
              <a:t>e</a:t>
            </a:r>
            <a:r>
              <a:rPr sz="1585" spc="109" dirty="0">
                <a:latin typeface="Palatino Linotype"/>
                <a:cs typeface="Palatino Linotype"/>
              </a:rPr>
              <a:t>b</a:t>
            </a:r>
            <a:r>
              <a:rPr sz="1585" spc="188" dirty="0">
                <a:latin typeface="Palatino Linotype"/>
                <a:cs typeface="Palatino Linotype"/>
              </a:rPr>
              <a:t>a</a:t>
            </a:r>
            <a:r>
              <a:rPr sz="1585" spc="277" dirty="0">
                <a:latin typeface="Palatino Linotype"/>
                <a:cs typeface="Palatino Linotype"/>
              </a:rPr>
              <a:t>c</a:t>
            </a:r>
            <a:r>
              <a:rPr sz="1585" spc="-50" dirty="0">
                <a:latin typeface="Palatino Linotype"/>
                <a:cs typeface="Palatino Linotype"/>
              </a:rPr>
              <a:t>k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5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-436" dirty="0">
                <a:latin typeface="Palatino Linotype"/>
                <a:cs typeface="Palatino Linotype"/>
              </a:rPr>
              <a:t>m</a:t>
            </a:r>
            <a:r>
              <a:rPr sz="1585" spc="99" dirty="0">
                <a:latin typeface="Palatino Linotype"/>
                <a:cs typeface="Palatino Linotype"/>
              </a:rPr>
              <a:t>o</a:t>
            </a:r>
            <a:r>
              <a:rPr sz="1585" spc="287" dirty="0">
                <a:latin typeface="Palatino Linotype"/>
                <a:cs typeface="Palatino Linotype"/>
              </a:rPr>
              <a:t>s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89" dirty="0">
                <a:latin typeface="Palatino Linotype"/>
                <a:cs typeface="Palatino Linotype"/>
              </a:rPr>
              <a:t> 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18" dirty="0">
                <a:latin typeface="Palatino Linotype"/>
                <a:cs typeface="Palatino Linotype"/>
              </a:rPr>
              <a:t>e</a:t>
            </a:r>
            <a:r>
              <a:rPr sz="1585" spc="268" dirty="0">
                <a:latin typeface="Palatino Linotype"/>
                <a:cs typeface="Palatino Linotype"/>
              </a:rPr>
              <a:t>c</a:t>
            </a:r>
            <a:r>
              <a:rPr sz="1585" spc="218" dirty="0">
                <a:latin typeface="Palatino Linotype"/>
                <a:cs typeface="Palatino Linotype"/>
              </a:rPr>
              <a:t>e</a:t>
            </a:r>
            <a:r>
              <a:rPr sz="1585" spc="50" dirty="0">
                <a:latin typeface="Palatino Linotype"/>
                <a:cs typeface="Palatino Linotype"/>
              </a:rPr>
              <a:t>n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89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c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503" dirty="0">
                <a:latin typeface="Palatino Linotype"/>
                <a:cs typeface="Palatino Linotype"/>
              </a:rPr>
              <a:t>l</a:t>
            </a:r>
            <a:r>
              <a:rPr sz="1585" spc="377" dirty="0">
                <a:latin typeface="Palatino Linotype"/>
                <a:cs typeface="Palatino Linotype"/>
              </a:rPr>
              <a:t>l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79" dirty="0">
                <a:latin typeface="Palatino Linotype"/>
                <a:cs typeface="Palatino Linotype"/>
              </a:rPr>
              <a:t> </a:t>
            </a:r>
            <a:r>
              <a:rPr sz="1585" spc="503" dirty="0">
                <a:latin typeface="Palatino Linotype"/>
                <a:cs typeface="Palatino Linotype"/>
              </a:rPr>
              <a:t>l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287" dirty="0">
                <a:latin typeface="Palatino Linotype"/>
                <a:cs typeface="Palatino Linotype"/>
              </a:rPr>
              <a:t>s</a:t>
            </a:r>
            <a:r>
              <a:rPr sz="1585" spc="535" dirty="0">
                <a:latin typeface="Palatino Linotype"/>
                <a:cs typeface="Palatino Linotype"/>
              </a:rPr>
              <a:t>t</a:t>
            </a:r>
            <a:r>
              <a:rPr sz="1585" spc="466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:  </a:t>
            </a:r>
            <a:r>
              <a:rPr sz="1585" spc="79" dirty="0">
                <a:latin typeface="Palatino Linotype"/>
                <a:cs typeface="Palatino Linotype"/>
              </a:rPr>
              <a:t>F</a:t>
            </a:r>
            <a:r>
              <a:rPr sz="1585" spc="503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&lt;</a:t>
            </a:r>
            <a:r>
              <a:rPr sz="1585" spc="277" dirty="0">
                <a:latin typeface="Palatino Linotype"/>
                <a:cs typeface="Palatino Linotype"/>
              </a:rPr>
              <a:t>s</a:t>
            </a:r>
            <a:r>
              <a:rPr sz="1585" spc="436" dirty="0">
                <a:latin typeface="Palatino Linotype"/>
                <a:cs typeface="Palatino Linotype"/>
              </a:rPr>
              <a:t>t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spc="495" dirty="0">
                <a:latin typeface="Palatino Linotype"/>
                <a:cs typeface="Palatino Linotype"/>
              </a:rPr>
              <a:t>i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79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latin typeface="Palatino Linotype"/>
                <a:cs typeface="Palatino Linotype"/>
              </a:rPr>
              <a:t>&gt;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503" dirty="0">
                <a:latin typeface="Palatino Linotype"/>
                <a:cs typeface="Palatino Linotype"/>
              </a:rPr>
              <a:t>li</a:t>
            </a:r>
            <a:r>
              <a:rPr sz="1585" spc="40" dirty="0">
                <a:latin typeface="Palatino Linotype"/>
                <a:cs typeface="Palatino Linotype"/>
              </a:rPr>
              <a:t>n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latin typeface="Palatino Linotype"/>
                <a:cs typeface="Palatino Linotype"/>
              </a:rPr>
              <a:t>&lt;</a:t>
            </a:r>
            <a:r>
              <a:rPr sz="1585" spc="-446" dirty="0">
                <a:latin typeface="Palatino Linotype"/>
                <a:cs typeface="Palatino Linotype"/>
              </a:rPr>
              <a:t>m</a:t>
            </a:r>
            <a:r>
              <a:rPr sz="1585" spc="89" dirty="0">
                <a:latin typeface="Palatino Linotype"/>
                <a:cs typeface="Palatino Linotype"/>
              </a:rPr>
              <a:t>o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dirty="0">
                <a:latin typeface="Palatino Linotype"/>
                <a:cs typeface="Palatino Linotype"/>
              </a:rPr>
              <a:t>u</a:t>
            </a:r>
            <a:r>
              <a:rPr sz="1585" spc="495" dirty="0">
                <a:latin typeface="Palatino Linotype"/>
                <a:cs typeface="Palatino Linotype"/>
              </a:rPr>
              <a:t>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59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endParaRPr sz="1585">
              <a:latin typeface="Palatino Linotype"/>
              <a:cs typeface="Palatino Linotype"/>
            </a:endParaRPr>
          </a:p>
          <a:p>
            <a:pPr marL="28941">
              <a:lnSpc>
                <a:spcPts val="1793"/>
              </a:lnSpc>
            </a:pPr>
            <a:r>
              <a:rPr sz="1585" spc="50" dirty="0">
                <a:latin typeface="Palatino Linotype"/>
                <a:cs typeface="Palatino Linotype"/>
              </a:rPr>
              <a:t>Type</a:t>
            </a:r>
            <a:r>
              <a:rPr sz="1585" spc="-248" dirty="0">
                <a:latin typeface="Palatino Linotype"/>
                <a:cs typeface="Palatino Linotype"/>
              </a:rPr>
              <a:t> </a:t>
            </a:r>
            <a:r>
              <a:rPr sz="1585" spc="287" dirty="0">
                <a:latin typeface="Palatino Linotype"/>
                <a:cs typeface="Palatino Linotype"/>
              </a:rPr>
              <a:t>Error:</a:t>
            </a:r>
            <a:r>
              <a:rPr sz="1585" spc="842" dirty="0">
                <a:latin typeface="Palatino Linotype"/>
                <a:cs typeface="Palatino Linotype"/>
              </a:rPr>
              <a:t> </a:t>
            </a:r>
            <a:r>
              <a:rPr sz="1585" spc="139" dirty="0">
                <a:latin typeface="Palatino Linotype"/>
                <a:cs typeface="Palatino Linotype"/>
              </a:rPr>
              <a:t>unsupported </a:t>
            </a:r>
            <a:r>
              <a:rPr sz="1585" spc="386" dirty="0">
                <a:latin typeface="Palatino Linotype"/>
                <a:cs typeface="Palatino Linotype"/>
              </a:rPr>
              <a:t> </a:t>
            </a:r>
            <a:r>
              <a:rPr sz="1585" spc="109" dirty="0">
                <a:latin typeface="Palatino Linotype"/>
                <a:cs typeface="Palatino Linotype"/>
              </a:rPr>
              <a:t>operand </a:t>
            </a:r>
            <a:r>
              <a:rPr sz="1585" spc="396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0000FF"/>
                </a:solidFill>
                <a:latin typeface="Palatino Linotype"/>
                <a:cs typeface="Palatino Linotype"/>
              </a:rPr>
              <a:t>type</a:t>
            </a:r>
            <a:r>
              <a:rPr sz="1585" spc="-17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317" dirty="0">
                <a:latin typeface="Palatino Linotype"/>
                <a:cs typeface="Palatino Linotype"/>
              </a:rPr>
              <a:t>s)</a:t>
            </a:r>
            <a:r>
              <a:rPr sz="1585" spc="822" dirty="0">
                <a:latin typeface="Palatino Linotype"/>
                <a:cs typeface="Palatino Linotype"/>
              </a:rPr>
              <a:t> </a:t>
            </a:r>
            <a:r>
              <a:rPr sz="1585" spc="238" dirty="0">
                <a:solidFill>
                  <a:srgbClr val="0000FF"/>
                </a:solidFill>
                <a:latin typeface="Palatino Linotype"/>
                <a:cs typeface="Palatino Linotype"/>
              </a:rPr>
              <a:t>for</a:t>
            </a:r>
            <a:r>
              <a:rPr sz="1585" spc="852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97" dirty="0">
                <a:latin typeface="Palatino Linotype"/>
                <a:cs typeface="Palatino Linotype"/>
              </a:rPr>
              <a:t>+:</a:t>
            </a:r>
            <a:r>
              <a:rPr sz="1585" spc="832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277" dirty="0">
                <a:latin typeface="Palatino Linotype"/>
                <a:cs typeface="Palatino Linotype"/>
              </a:rPr>
              <a:t>int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and  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str</a:t>
            </a:r>
            <a:endParaRPr sz="1585">
              <a:latin typeface="Palatino Linotype"/>
              <a:cs typeface="Palatino Linotype"/>
            </a:endParaRPr>
          </a:p>
          <a:p>
            <a:pPr marL="526003">
              <a:lnSpc>
                <a:spcPts val="1871"/>
              </a:lnSpc>
            </a:pPr>
            <a:r>
              <a:rPr sz="1585" spc="396" dirty="0">
                <a:latin typeface="Palatino Linotype"/>
                <a:cs typeface="Palatino Linotype"/>
              </a:rPr>
              <a:t>’</a:t>
            </a:r>
            <a:endParaRPr sz="1585">
              <a:latin typeface="Palatino Linotype"/>
              <a:cs typeface="Palatino Linotype"/>
            </a:endParaRPr>
          </a:p>
          <a:p>
            <a:pPr marL="28941">
              <a:lnSpc>
                <a:spcPts val="1871"/>
              </a:lnSpc>
            </a:pPr>
            <a:r>
              <a:rPr sz="1585" spc="178" dirty="0">
                <a:latin typeface="Palatino Linotype"/>
                <a:cs typeface="Palatino Linotype"/>
              </a:rPr>
              <a:t>&gt;&gt;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-446" dirty="0">
                <a:solidFill>
                  <a:srgbClr val="0000FF"/>
                </a:solidFill>
                <a:latin typeface="Palatino Linotype"/>
                <a:cs typeface="Palatino Linotype"/>
              </a:rPr>
              <a:t>m</a:t>
            </a:r>
            <a:r>
              <a:rPr sz="1585" spc="49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spc="-18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latin typeface="Palatino Linotype"/>
                <a:cs typeface="Palatino Linotype"/>
              </a:rPr>
              <a:t>l</a:t>
            </a:r>
            <a:r>
              <a:rPr sz="1585" spc="40" dirty="0">
                <a:latin typeface="Palatino Linotype"/>
                <a:cs typeface="Palatino Linotype"/>
              </a:rPr>
              <a:t>2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)</a:t>
            </a:r>
            <a:endParaRPr sz="1585">
              <a:latin typeface="Palatino Linotype"/>
              <a:cs typeface="Palatino Linotype"/>
            </a:endParaRPr>
          </a:p>
          <a:p>
            <a:pPr marL="283135" marR="2944608" indent="-254193">
              <a:lnSpc>
                <a:spcPts val="1883"/>
              </a:lnSpc>
              <a:spcBef>
                <a:spcPts val="59"/>
              </a:spcBef>
            </a:pPr>
            <a:r>
              <a:rPr sz="1585" spc="10" dirty="0">
                <a:latin typeface="Palatino Linotype"/>
                <a:cs typeface="Palatino Linotype"/>
              </a:rPr>
              <a:t>T</a:t>
            </a:r>
            <a:r>
              <a:rPr sz="1585" spc="357" dirty="0">
                <a:latin typeface="Palatino Linotype"/>
                <a:cs typeface="Palatino Linotype"/>
              </a:rPr>
              <a:t>r</a:t>
            </a:r>
            <a:r>
              <a:rPr sz="1585" spc="188" dirty="0">
                <a:latin typeface="Palatino Linotype"/>
                <a:cs typeface="Palatino Linotype"/>
              </a:rPr>
              <a:t>a</a:t>
            </a:r>
            <a:r>
              <a:rPr sz="1585" spc="277" dirty="0">
                <a:latin typeface="Palatino Linotype"/>
                <a:cs typeface="Palatino Linotype"/>
              </a:rPr>
              <a:t>c</a:t>
            </a:r>
            <a:r>
              <a:rPr sz="1585" spc="226" dirty="0">
                <a:latin typeface="Palatino Linotype"/>
                <a:cs typeface="Palatino Linotype"/>
              </a:rPr>
              <a:t>e</a:t>
            </a:r>
            <a:r>
              <a:rPr sz="1585" spc="109" dirty="0">
                <a:latin typeface="Palatino Linotype"/>
                <a:cs typeface="Palatino Linotype"/>
              </a:rPr>
              <a:t>b</a:t>
            </a:r>
            <a:r>
              <a:rPr sz="1585" spc="188" dirty="0">
                <a:latin typeface="Palatino Linotype"/>
                <a:cs typeface="Palatino Linotype"/>
              </a:rPr>
              <a:t>a</a:t>
            </a:r>
            <a:r>
              <a:rPr sz="1585" spc="277" dirty="0">
                <a:latin typeface="Palatino Linotype"/>
                <a:cs typeface="Palatino Linotype"/>
              </a:rPr>
              <a:t>c</a:t>
            </a:r>
            <a:r>
              <a:rPr sz="1585" spc="-50" dirty="0">
                <a:latin typeface="Palatino Linotype"/>
                <a:cs typeface="Palatino Linotype"/>
              </a:rPr>
              <a:t>k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50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(</a:t>
            </a:r>
            <a:r>
              <a:rPr sz="1585" spc="-178" dirty="0">
                <a:latin typeface="Palatino Linotype"/>
                <a:cs typeface="Palatino Linotype"/>
              </a:rPr>
              <a:t> </a:t>
            </a:r>
            <a:r>
              <a:rPr sz="1585" spc="-436" dirty="0">
                <a:latin typeface="Palatino Linotype"/>
                <a:cs typeface="Palatino Linotype"/>
              </a:rPr>
              <a:t>m</a:t>
            </a:r>
            <a:r>
              <a:rPr sz="1585" spc="99" dirty="0">
                <a:latin typeface="Palatino Linotype"/>
                <a:cs typeface="Palatino Linotype"/>
              </a:rPr>
              <a:t>o</a:t>
            </a:r>
            <a:r>
              <a:rPr sz="1585" spc="287" dirty="0">
                <a:latin typeface="Palatino Linotype"/>
                <a:cs typeface="Palatino Linotype"/>
              </a:rPr>
              <a:t>s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89" dirty="0">
                <a:latin typeface="Palatino Linotype"/>
                <a:cs typeface="Palatino Linotype"/>
              </a:rPr>
              <a:t> </a:t>
            </a:r>
            <a:r>
              <a:rPr sz="1585" spc="347" dirty="0">
                <a:latin typeface="Palatino Linotype"/>
                <a:cs typeface="Palatino Linotype"/>
              </a:rPr>
              <a:t>r</a:t>
            </a:r>
            <a:r>
              <a:rPr sz="1585" spc="218" dirty="0">
                <a:latin typeface="Palatino Linotype"/>
                <a:cs typeface="Palatino Linotype"/>
              </a:rPr>
              <a:t>e</a:t>
            </a:r>
            <a:r>
              <a:rPr sz="1585" spc="268" dirty="0">
                <a:latin typeface="Palatino Linotype"/>
                <a:cs typeface="Palatino Linotype"/>
              </a:rPr>
              <a:t>c</a:t>
            </a:r>
            <a:r>
              <a:rPr sz="1585" spc="218" dirty="0">
                <a:latin typeface="Palatino Linotype"/>
                <a:cs typeface="Palatino Linotype"/>
              </a:rPr>
              <a:t>e</a:t>
            </a:r>
            <a:r>
              <a:rPr sz="1585" spc="50" dirty="0">
                <a:latin typeface="Palatino Linotype"/>
                <a:cs typeface="Palatino Linotype"/>
              </a:rPr>
              <a:t>n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89" dirty="0">
                <a:latin typeface="Palatino Linotype"/>
                <a:cs typeface="Palatino Linotype"/>
              </a:rPr>
              <a:t> </a:t>
            </a:r>
            <a:r>
              <a:rPr sz="1585" spc="258" dirty="0">
                <a:latin typeface="Palatino Linotype"/>
                <a:cs typeface="Palatino Linotype"/>
              </a:rPr>
              <a:t>c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503" dirty="0">
                <a:latin typeface="Palatino Linotype"/>
                <a:cs typeface="Palatino Linotype"/>
              </a:rPr>
              <a:t>l</a:t>
            </a:r>
            <a:r>
              <a:rPr sz="1585" spc="377" dirty="0">
                <a:latin typeface="Palatino Linotype"/>
                <a:cs typeface="Palatino Linotype"/>
              </a:rPr>
              <a:t>l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79" dirty="0">
                <a:latin typeface="Palatino Linotype"/>
                <a:cs typeface="Palatino Linotype"/>
              </a:rPr>
              <a:t> </a:t>
            </a:r>
            <a:r>
              <a:rPr sz="1585" spc="503" dirty="0">
                <a:latin typeface="Palatino Linotype"/>
                <a:cs typeface="Palatino Linotype"/>
              </a:rPr>
              <a:t>l</a:t>
            </a:r>
            <a:r>
              <a:rPr sz="1585" spc="168" dirty="0">
                <a:latin typeface="Palatino Linotype"/>
                <a:cs typeface="Palatino Linotype"/>
              </a:rPr>
              <a:t>a</a:t>
            </a:r>
            <a:r>
              <a:rPr sz="1585" spc="287" dirty="0">
                <a:latin typeface="Palatino Linotype"/>
                <a:cs typeface="Palatino Linotype"/>
              </a:rPr>
              <a:t>s</a:t>
            </a:r>
            <a:r>
              <a:rPr sz="1585" spc="535" dirty="0">
                <a:latin typeface="Palatino Linotype"/>
                <a:cs typeface="Palatino Linotype"/>
              </a:rPr>
              <a:t>t</a:t>
            </a:r>
            <a:r>
              <a:rPr sz="1585" spc="466" dirty="0">
                <a:latin typeface="Palatino Linotype"/>
                <a:cs typeface="Palatino Linotype"/>
              </a:rPr>
              <a:t>)</a:t>
            </a:r>
            <a:r>
              <a:rPr sz="1585" spc="436" dirty="0">
                <a:latin typeface="Palatino Linotype"/>
                <a:cs typeface="Palatino Linotype"/>
              </a:rPr>
              <a:t>:  </a:t>
            </a:r>
            <a:r>
              <a:rPr sz="1585" spc="79" dirty="0">
                <a:latin typeface="Palatino Linotype"/>
                <a:cs typeface="Palatino Linotype"/>
              </a:rPr>
              <a:t>F</a:t>
            </a:r>
            <a:r>
              <a:rPr sz="1585" spc="503" dirty="0">
                <a:latin typeface="Palatino Linotype"/>
                <a:cs typeface="Palatino Linotype"/>
              </a:rPr>
              <a:t>il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"</a:t>
            </a:r>
            <a:r>
              <a:rPr sz="1585" spc="-208" dirty="0">
                <a:latin typeface="Palatino Linotype"/>
                <a:cs typeface="Palatino Linotype"/>
              </a:rPr>
              <a:t> </a:t>
            </a:r>
            <a:r>
              <a:rPr sz="1585" spc="208" dirty="0">
                <a:latin typeface="Palatino Linotype"/>
                <a:cs typeface="Palatino Linotype"/>
              </a:rPr>
              <a:t>&lt;</a:t>
            </a:r>
            <a:r>
              <a:rPr sz="1585" spc="277" dirty="0">
                <a:latin typeface="Palatino Linotype"/>
                <a:cs typeface="Palatino Linotype"/>
              </a:rPr>
              <a:t>s</a:t>
            </a:r>
            <a:r>
              <a:rPr sz="1585" spc="436" dirty="0">
                <a:latin typeface="Palatino Linotype"/>
                <a:cs typeface="Palatino Linotype"/>
              </a:rPr>
              <a:t>t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spc="495" dirty="0">
                <a:latin typeface="Palatino Linotype"/>
                <a:cs typeface="Palatino Linotype"/>
              </a:rPr>
              <a:t>i</a:t>
            </a:r>
            <a:r>
              <a:rPr sz="1585" spc="-89" dirty="0">
                <a:latin typeface="Palatino Linotype"/>
                <a:cs typeface="Palatino Linotype"/>
              </a:rPr>
              <a:t>n</a:t>
            </a:r>
            <a:r>
              <a:rPr sz="1585" spc="-79" dirty="0">
                <a:latin typeface="Palatino Linotype"/>
                <a:cs typeface="Palatino Linotype"/>
              </a:rPr>
              <a:t> </a:t>
            </a:r>
            <a:r>
              <a:rPr sz="1585" spc="198" dirty="0">
                <a:latin typeface="Palatino Linotype"/>
                <a:cs typeface="Palatino Linotype"/>
              </a:rPr>
              <a:t>&gt;</a:t>
            </a:r>
            <a:r>
              <a:rPr sz="1585" spc="436" dirty="0">
                <a:latin typeface="Palatino Linotype"/>
                <a:cs typeface="Palatino Linotype"/>
              </a:rPr>
              <a:t>",</a:t>
            </a:r>
            <a:r>
              <a:rPr sz="1585" dirty="0">
                <a:latin typeface="Palatino Linotype"/>
                <a:cs typeface="Palatino Linotype"/>
              </a:rPr>
              <a:t>   </a:t>
            </a:r>
            <a:r>
              <a:rPr sz="1585" spc="503" dirty="0">
                <a:latin typeface="Palatino Linotype"/>
                <a:cs typeface="Palatino Linotype"/>
              </a:rPr>
              <a:t>li</a:t>
            </a:r>
            <a:r>
              <a:rPr sz="1585" spc="40" dirty="0">
                <a:latin typeface="Palatino Linotype"/>
                <a:cs typeface="Palatino Linotype"/>
              </a:rPr>
              <a:t>n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30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1</a:t>
            </a:r>
            <a:r>
              <a:rPr sz="1585" spc="-226" dirty="0">
                <a:latin typeface="Palatino Linotype"/>
                <a:cs typeface="Palatino Linotype"/>
              </a:rPr>
              <a:t> </a:t>
            </a:r>
            <a:r>
              <a:rPr sz="1585" spc="436" dirty="0">
                <a:latin typeface="Palatino Linotype"/>
                <a:cs typeface="Palatino Linotype"/>
              </a:rPr>
              <a:t>,</a:t>
            </a:r>
            <a:r>
              <a:rPr sz="1585" dirty="0">
                <a:latin typeface="Palatino Linotype"/>
                <a:cs typeface="Palatino Linotype"/>
              </a:rPr>
              <a:t>  </a:t>
            </a:r>
            <a:r>
              <a:rPr sz="1585" spc="10" dirty="0">
                <a:latin typeface="Palatino Linotype"/>
                <a:cs typeface="Palatino Linotype"/>
              </a:rPr>
              <a:t> </a:t>
            </a:r>
            <a:r>
              <a:rPr sz="1585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1585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1585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1585" spc="4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218" dirty="0">
                <a:latin typeface="Palatino Linotype"/>
                <a:cs typeface="Palatino Linotype"/>
              </a:rPr>
              <a:t>&lt;</a:t>
            </a:r>
            <a:r>
              <a:rPr sz="1585" spc="-446" dirty="0">
                <a:latin typeface="Palatino Linotype"/>
                <a:cs typeface="Palatino Linotype"/>
              </a:rPr>
              <a:t>m</a:t>
            </a:r>
            <a:r>
              <a:rPr sz="1585" spc="89" dirty="0">
                <a:latin typeface="Palatino Linotype"/>
                <a:cs typeface="Palatino Linotype"/>
              </a:rPr>
              <a:t>o</a:t>
            </a:r>
            <a:r>
              <a:rPr sz="1585" spc="-20" dirty="0">
                <a:latin typeface="Palatino Linotype"/>
                <a:cs typeface="Palatino Linotype"/>
              </a:rPr>
              <a:t>d</a:t>
            </a:r>
            <a:r>
              <a:rPr sz="1585" dirty="0">
                <a:latin typeface="Palatino Linotype"/>
                <a:cs typeface="Palatino Linotype"/>
              </a:rPr>
              <a:t>u</a:t>
            </a:r>
            <a:r>
              <a:rPr sz="1585" spc="495" dirty="0">
                <a:latin typeface="Palatino Linotype"/>
                <a:cs typeface="Palatino Linotype"/>
              </a:rPr>
              <a:t>l</a:t>
            </a:r>
            <a:r>
              <a:rPr sz="1585" spc="79" dirty="0">
                <a:latin typeface="Palatino Linotype"/>
                <a:cs typeface="Palatino Linotype"/>
              </a:rPr>
              <a:t>e</a:t>
            </a:r>
            <a:r>
              <a:rPr sz="1585" spc="-59" dirty="0">
                <a:latin typeface="Palatino Linotype"/>
                <a:cs typeface="Palatino Linotype"/>
              </a:rPr>
              <a:t> </a:t>
            </a:r>
            <a:r>
              <a:rPr sz="1585" spc="40" dirty="0">
                <a:latin typeface="Palatino Linotype"/>
                <a:cs typeface="Palatino Linotype"/>
              </a:rPr>
              <a:t>&gt;</a:t>
            </a:r>
            <a:endParaRPr sz="1585">
              <a:latin typeface="Palatino Linotype"/>
              <a:cs typeface="Palatino Linotype"/>
            </a:endParaRPr>
          </a:p>
          <a:p>
            <a:pPr marL="28941">
              <a:lnSpc>
                <a:spcPts val="1793"/>
              </a:lnSpc>
            </a:pPr>
            <a:r>
              <a:rPr sz="1585" spc="50" dirty="0">
                <a:latin typeface="Palatino Linotype"/>
                <a:cs typeface="Palatino Linotype"/>
              </a:rPr>
              <a:t>Type</a:t>
            </a:r>
            <a:r>
              <a:rPr sz="1585" spc="-248" dirty="0">
                <a:latin typeface="Palatino Linotype"/>
                <a:cs typeface="Palatino Linotype"/>
              </a:rPr>
              <a:t> </a:t>
            </a:r>
            <a:r>
              <a:rPr sz="1585" spc="287" dirty="0">
                <a:latin typeface="Palatino Linotype"/>
                <a:cs typeface="Palatino Linotype"/>
              </a:rPr>
              <a:t>Error: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38" dirty="0">
                <a:latin typeface="Palatino Linotype"/>
                <a:cs typeface="Palatino Linotype"/>
              </a:rPr>
              <a:t> </a:t>
            </a:r>
            <a:r>
              <a:rPr sz="1585" spc="297" dirty="0">
                <a:latin typeface="Palatino Linotype"/>
                <a:cs typeface="Palatino Linotype"/>
              </a:rPr>
              <a:t>&lt;’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149" dirty="0">
                <a:solidFill>
                  <a:srgbClr val="0000FF"/>
                </a:solidFill>
                <a:latin typeface="Palatino Linotype"/>
                <a:cs typeface="Palatino Linotype"/>
              </a:rPr>
              <a:t>not </a:t>
            </a:r>
            <a:r>
              <a:rPr sz="1585" spc="347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1585" spc="159" dirty="0">
                <a:latin typeface="Palatino Linotype"/>
                <a:cs typeface="Palatino Linotype"/>
              </a:rPr>
              <a:t>supported </a:t>
            </a:r>
            <a:r>
              <a:rPr sz="1585" spc="357" dirty="0">
                <a:latin typeface="Palatino Linotype"/>
                <a:cs typeface="Palatino Linotype"/>
              </a:rPr>
              <a:t> </a:t>
            </a:r>
            <a:r>
              <a:rPr sz="1585" spc="109" dirty="0">
                <a:latin typeface="Palatino Linotype"/>
                <a:cs typeface="Palatino Linotype"/>
              </a:rPr>
              <a:t>between </a:t>
            </a:r>
            <a:r>
              <a:rPr sz="1585" spc="404" dirty="0">
                <a:latin typeface="Palatino Linotype"/>
                <a:cs typeface="Palatino Linotype"/>
              </a:rPr>
              <a:t> </a:t>
            </a:r>
            <a:r>
              <a:rPr sz="1585" spc="248" dirty="0">
                <a:latin typeface="Palatino Linotype"/>
                <a:cs typeface="Palatino Linotype"/>
              </a:rPr>
              <a:t>instances</a:t>
            </a:r>
            <a:r>
              <a:rPr sz="1585" spc="872" dirty="0">
                <a:latin typeface="Palatino Linotype"/>
                <a:cs typeface="Palatino Linotype"/>
              </a:rPr>
              <a:t> </a:t>
            </a:r>
            <a:r>
              <a:rPr sz="1585" spc="188" dirty="0">
                <a:latin typeface="Palatino Linotype"/>
                <a:cs typeface="Palatino Linotype"/>
              </a:rPr>
              <a:t>of </a:t>
            </a:r>
            <a:r>
              <a:rPr sz="1585" spc="258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307" dirty="0">
                <a:latin typeface="Palatino Linotype"/>
                <a:cs typeface="Palatino Linotype"/>
              </a:rPr>
              <a:t>str</a:t>
            </a:r>
            <a:r>
              <a:rPr sz="1585" spc="-168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803" dirty="0">
                <a:latin typeface="Palatino Linotype"/>
                <a:cs typeface="Palatino Linotype"/>
              </a:rPr>
              <a:t> </a:t>
            </a:r>
            <a:r>
              <a:rPr sz="1585" spc="20" dirty="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endParaRPr sz="1585">
              <a:latin typeface="Palatino Linotype"/>
              <a:cs typeface="Palatino Linotype"/>
            </a:endParaRPr>
          </a:p>
          <a:p>
            <a:pPr marL="526003">
              <a:lnSpc>
                <a:spcPts val="1871"/>
              </a:lnSpc>
            </a:pPr>
            <a:r>
              <a:rPr sz="1585" spc="396" dirty="0">
                <a:latin typeface="Palatino Linotype"/>
                <a:cs typeface="Palatino Linotype"/>
              </a:rPr>
              <a:t>’</a:t>
            </a:r>
            <a:r>
              <a:rPr sz="1585" spc="-218" dirty="0">
                <a:latin typeface="Palatino Linotype"/>
                <a:cs typeface="Palatino Linotype"/>
              </a:rPr>
              <a:t> </a:t>
            </a:r>
            <a:r>
              <a:rPr sz="1585" spc="495" dirty="0">
                <a:latin typeface="Palatino Linotype"/>
                <a:cs typeface="Palatino Linotype"/>
              </a:rPr>
              <a:t>i</a:t>
            </a:r>
            <a:r>
              <a:rPr sz="1585" spc="30" dirty="0">
                <a:latin typeface="Palatino Linotype"/>
                <a:cs typeface="Palatino Linotype"/>
              </a:rPr>
              <a:t>n</a:t>
            </a:r>
            <a:r>
              <a:rPr sz="1585" spc="317" dirty="0">
                <a:latin typeface="Palatino Linotype"/>
                <a:cs typeface="Palatino Linotype"/>
              </a:rPr>
              <a:t>t</a:t>
            </a:r>
            <a:r>
              <a:rPr sz="1585" spc="-159" dirty="0">
                <a:latin typeface="Palatino Linotype"/>
                <a:cs typeface="Palatino Linotype"/>
              </a:rPr>
              <a:t> </a:t>
            </a:r>
            <a:r>
              <a:rPr sz="1585" spc="396" dirty="0">
                <a:latin typeface="Palatino Linotype"/>
                <a:cs typeface="Palatino Linotype"/>
              </a:rPr>
              <a:t>’</a:t>
            </a:r>
            <a:endParaRPr sz="1585">
              <a:latin typeface="Palatino Linotype"/>
              <a:cs typeface="Palatino Linotype"/>
            </a:endParaRPr>
          </a:p>
          <a:p>
            <a:pPr marL="28941">
              <a:lnSpc>
                <a:spcPts val="1893"/>
              </a:lnSpc>
            </a:pPr>
            <a:r>
              <a:rPr sz="1585" spc="129" dirty="0">
                <a:latin typeface="Palatino Linotype"/>
                <a:cs typeface="Palatino Linotype"/>
              </a:rPr>
              <a:t>&gt;&gt;&gt;</a:t>
            </a:r>
            <a:endParaRPr sz="1585">
              <a:latin typeface="Palatino Linotype"/>
              <a:cs typeface="Palatino Linotyp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7578" y="6183852"/>
            <a:ext cx="7790436" cy="85568"/>
            <a:chOff x="359994" y="3120555"/>
            <a:chExt cx="3931285" cy="43180"/>
          </a:xfrm>
        </p:grpSpPr>
        <p:sp>
          <p:nvSpPr>
            <p:cNvPr id="15" name="object 15"/>
            <p:cNvSpPr/>
            <p:nvPr/>
          </p:nvSpPr>
          <p:spPr>
            <a:xfrm>
              <a:off x="359994" y="3161042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47997" y="316104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8485" y="31205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2365</Words>
  <Application>Microsoft Office PowerPoint</Application>
  <PresentationFormat>Letter Paper (8.5x11 in)</PresentationFormat>
  <Paragraphs>299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Palatino Linotype</vt:lpstr>
      <vt:lpstr>Tahoma</vt:lpstr>
      <vt:lpstr>Times New Roman</vt:lpstr>
      <vt:lpstr>Office Theme</vt:lpstr>
      <vt:lpstr>CS303E: Elements of Computers  and Programming Lists</vt:lpstr>
      <vt:lpstr>Lists</vt:lpstr>
      <vt:lpstr>Value of Lists</vt:lpstr>
      <vt:lpstr>Indexing and Slicing</vt:lpstr>
      <vt:lpstr>List Slicing</vt:lpstr>
      <vt:lpstr>Creating Lists</vt:lpstr>
      <vt:lpstr>Lists vs. Arrays</vt:lpstr>
      <vt:lpstr>Sequence Operations</vt:lpstr>
      <vt:lpstr>Calling Functions on Lists</vt:lpstr>
      <vt:lpstr>Using Functions</vt:lpstr>
      <vt:lpstr>Traversing Elements with a For Loop</vt:lpstr>
      <vt:lpstr>Comparing Lists</vt:lpstr>
      <vt:lpstr>List Comprehension</vt:lpstr>
      <vt:lpstr>List Comprehension with Files</vt:lpstr>
      <vt:lpstr>List Comprehension with Files</vt:lpstr>
      <vt:lpstr>List Comprehension with Files</vt:lpstr>
      <vt:lpstr>PowerPoint Presentation</vt:lpstr>
      <vt:lpstr>More List Methods</vt:lpstr>
      <vt:lpstr>PowerPoint Presentation</vt:lpstr>
      <vt:lpstr>List Examples</vt:lpstr>
      <vt:lpstr>Random Shuffle</vt:lpstr>
      <vt:lpstr>Processing CSV Lines</vt:lpstr>
      <vt:lpstr>Processing CSV Lines from List</vt:lpstr>
      <vt:lpstr>Processing CSV Lines</vt:lpstr>
      <vt:lpstr>Copying Lists</vt:lpstr>
      <vt:lpstr>Copying Lists</vt:lpstr>
      <vt:lpstr>Passing Lists to Functions</vt:lpstr>
      <vt:lpstr>PowerPoint Presentation</vt:lpstr>
      <vt:lpstr>Example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CS303E: Elements of Computers  and Programming - Lists</dc:title>
  <dc:creator>Dr. Bill Young Department of Computer Science  University of Texas at Austin</dc:creator>
  <cp:lastModifiedBy>Michael Scott</cp:lastModifiedBy>
  <cp:revision>37</cp:revision>
  <dcterms:created xsi:type="dcterms:W3CDTF">2021-06-15T19:40:16Z</dcterms:created>
  <dcterms:modified xsi:type="dcterms:W3CDTF">2023-07-06T16:13:54Z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2021-06-15T00:00:00Z</vt:filetime>
  </property>
</Properties>
</file>