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4" r:id="rId3"/>
    <p:sldId id="265" r:id="rId4"/>
    <p:sldId id="26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</p:sldIdLst>
  <p:sldSz cx="9144000" cy="6858000" type="letter"/>
  <p:notesSz cx="4610100" cy="3460750"/>
  <p:defaultTextStyle>
    <a:defPPr>
      <a:defRPr lang="en-US"/>
    </a:defPPr>
    <a:lvl1pPr marL="0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1pPr>
    <a:lvl2pPr marL="906445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2pPr>
    <a:lvl3pPr marL="1812889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3pPr>
    <a:lvl4pPr marL="2719334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4pPr>
    <a:lvl5pPr marL="3625779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5pPr>
    <a:lvl6pPr marL="4532224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6pPr>
    <a:lvl7pPr marL="5438668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7pPr>
    <a:lvl8pPr marL="6345113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8pPr>
    <a:lvl9pPr marL="7251558" algn="l" defTabSz="1812889" rtl="0" eaLnBrk="1" latinLnBrk="0" hangingPunct="1">
      <a:defRPr sz="35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07" userDrawn="1">
          <p15:clr>
            <a:srgbClr val="A4A3A4"/>
          </p15:clr>
        </p15:guide>
        <p15:guide id="2" pos="42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5707"/>
        <p:guide pos="42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33929" y="1272966"/>
            <a:ext cx="4876143" cy="426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74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grpSp>
        <p:nvGrpSpPr>
          <p:cNvPr id="7" name="object 15"/>
          <p:cNvGrpSpPr/>
          <p:nvPr userDrawn="1"/>
        </p:nvGrpSpPr>
        <p:grpSpPr>
          <a:xfrm>
            <a:off x="4195" y="6606230"/>
            <a:ext cx="9131836" cy="242861"/>
            <a:chOff x="0" y="3333699"/>
            <a:chExt cx="4608195" cy="122555"/>
          </a:xfrm>
        </p:grpSpPr>
        <p:sp>
          <p:nvSpPr>
            <p:cNvPr id="8" name="object 16"/>
            <p:cNvSpPr/>
            <p:nvPr/>
          </p:nvSpPr>
          <p:spPr>
            <a:xfrm>
              <a:off x="0" y="3333699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00"/>
                  </a:lnTo>
                  <a:lnTo>
                    <a:pt x="2303995" y="122300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7073"/>
            </a:p>
          </p:txBody>
        </p:sp>
        <p:sp>
          <p:nvSpPr>
            <p:cNvPr id="9" name="object 17"/>
            <p:cNvSpPr/>
            <p:nvPr/>
          </p:nvSpPr>
          <p:spPr>
            <a:xfrm>
              <a:off x="2303995" y="3333699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01"/>
                  </a:lnTo>
                  <a:lnTo>
                    <a:pt x="2303995" y="122301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E07D19"/>
            </a:solidFill>
          </p:spPr>
          <p:txBody>
            <a:bodyPr wrap="square" lIns="0" tIns="0" rIns="0" bIns="0" rtlCol="0"/>
            <a:lstStyle/>
            <a:p>
              <a:endParaRPr sz="7073"/>
            </a:p>
          </p:txBody>
        </p:sp>
      </p:grpSp>
      <p:sp>
        <p:nvSpPr>
          <p:cNvPr id="10" name="object 18"/>
          <p:cNvSpPr txBox="1"/>
          <p:nvPr userDrawn="1"/>
        </p:nvSpPr>
        <p:spPr>
          <a:xfrm>
            <a:off x="2913671" y="6574590"/>
            <a:ext cx="1542735" cy="231283"/>
          </a:xfrm>
          <a:prstGeom prst="rect">
            <a:avLst/>
          </a:prstGeom>
        </p:spPr>
        <p:txBody>
          <a:bodyPr vert="horz" wrap="square" lIns="0" tIns="47817" rIns="0" bIns="0" rtlCol="0">
            <a:spAutoFit/>
          </a:bodyPr>
          <a:lstStyle/>
          <a:p>
            <a:pPr marL="25168">
              <a:spcBef>
                <a:spcPts val="377"/>
              </a:spcBef>
            </a:pPr>
            <a:r>
              <a:rPr sz="1189" spc="-59" dirty="0">
                <a:solidFill>
                  <a:srgbClr val="FFFFFF"/>
                </a:solidFill>
                <a:latin typeface="Arial"/>
                <a:cs typeface="Arial"/>
              </a:rPr>
              <a:t>CS303E</a:t>
            </a:r>
            <a:r>
              <a:rPr sz="1189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spc="-30" dirty="0" err="1">
                <a:solidFill>
                  <a:srgbClr val="FFFFFF"/>
                </a:solidFill>
                <a:latin typeface="Arial"/>
                <a:cs typeface="Arial"/>
              </a:rPr>
              <a:t>Slideset</a:t>
            </a:r>
            <a:r>
              <a:rPr sz="1189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189" spc="50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1189" spc="-1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189" spc="17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fld id="{58ABC7DF-070D-4449-B970-C932A441AD55}" type="slidenum">
              <a:rPr lang="en-US" sz="1189" spc="-40" dirty="0">
                <a:solidFill>
                  <a:srgbClr val="FFFFFF"/>
                </a:solidFill>
                <a:latin typeface="Arial"/>
                <a:cs typeface="Arial"/>
              </a:rPr>
              <a:t>‹#›</a:t>
            </a:fld>
            <a:endParaRPr sz="1189" dirty="0">
              <a:latin typeface="Arial"/>
              <a:cs typeface="Arial"/>
            </a:endParaRPr>
          </a:p>
        </p:txBody>
      </p:sp>
      <p:sp>
        <p:nvSpPr>
          <p:cNvPr id="11" name="object 19"/>
          <p:cNvSpPr txBox="1"/>
          <p:nvPr userDrawn="1"/>
        </p:nvSpPr>
        <p:spPr>
          <a:xfrm>
            <a:off x="4758764" y="6574590"/>
            <a:ext cx="1870636" cy="231283"/>
          </a:xfrm>
          <a:prstGeom prst="rect">
            <a:avLst/>
          </a:prstGeom>
        </p:spPr>
        <p:txBody>
          <a:bodyPr vert="horz" wrap="square" lIns="0" tIns="47817" rIns="0" bIns="0" rtlCol="0">
            <a:spAutoFit/>
          </a:bodyPr>
          <a:lstStyle/>
          <a:p>
            <a:pPr marL="25168">
              <a:spcBef>
                <a:spcPts val="377"/>
              </a:spcBef>
            </a:pPr>
            <a:r>
              <a:rPr sz="1189" spc="-10" dirty="0">
                <a:solidFill>
                  <a:srgbClr val="FFFFFF"/>
                </a:solidFill>
                <a:latin typeface="Arial"/>
                <a:cs typeface="Arial"/>
              </a:rPr>
              <a:t>List</a:t>
            </a:r>
            <a:r>
              <a:rPr lang="en-US" sz="1189" spc="-10" baseline="0" dirty="0">
                <a:solidFill>
                  <a:srgbClr val="FFFFFF"/>
                </a:solidFill>
                <a:latin typeface="Arial"/>
                <a:cs typeface="Arial"/>
              </a:rPr>
              <a:t> of Lists</a:t>
            </a:r>
            <a:endParaRPr sz="1189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967" y="-10119"/>
            <a:ext cx="8530066" cy="426912"/>
          </a:xfrm>
        </p:spPr>
        <p:txBody>
          <a:bodyPr lIns="0" tIns="0" rIns="0" bIns="0"/>
          <a:lstStyle>
            <a:lvl1pPr>
              <a:defRPr sz="2774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136" y="1170436"/>
            <a:ext cx="7693049" cy="369332"/>
          </a:xfrm>
        </p:spPr>
        <p:txBody>
          <a:bodyPr lIns="0" tIns="0" rIns="0" bIns="0"/>
          <a:lstStyle>
            <a:lvl1pPr>
              <a:defRPr sz="2400" b="0" i="0">
                <a:solidFill>
                  <a:schemeClr val="hlink"/>
                </a:solidFill>
                <a:latin typeface="Palatino Linotype"/>
                <a:cs typeface="Palatino Linotype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967" y="-10119"/>
            <a:ext cx="8530066" cy="426912"/>
          </a:xfrm>
        </p:spPr>
        <p:txBody>
          <a:bodyPr lIns="0" tIns="0" rIns="0" bIns="0"/>
          <a:lstStyle>
            <a:lvl1pPr>
              <a:defRPr sz="2774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1" y="1577340"/>
            <a:ext cx="397763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39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6967" y="-10119"/>
            <a:ext cx="8530066" cy="426912"/>
          </a:xfrm>
        </p:spPr>
        <p:txBody>
          <a:bodyPr lIns="0" tIns="0" rIns="0" bIns="0"/>
          <a:lstStyle>
            <a:lvl1pPr>
              <a:defRPr sz="2774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39843" cy="5114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373" y="148024"/>
            <a:ext cx="8530066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136" y="1170436"/>
            <a:ext cx="7693049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hlink"/>
                </a:solidFill>
                <a:latin typeface="Palatino Linotype"/>
                <a:cs typeface="Palatino Linotype"/>
              </a:defRPr>
            </a:lvl1pPr>
          </a:lstStyle>
          <a:p>
            <a:endParaRPr dirty="0"/>
          </a:p>
        </p:txBody>
      </p:sp>
      <p:grpSp>
        <p:nvGrpSpPr>
          <p:cNvPr id="8" name="object 15"/>
          <p:cNvGrpSpPr/>
          <p:nvPr userDrawn="1"/>
        </p:nvGrpSpPr>
        <p:grpSpPr>
          <a:xfrm>
            <a:off x="4195" y="6606230"/>
            <a:ext cx="9131836" cy="242861"/>
            <a:chOff x="0" y="3333699"/>
            <a:chExt cx="4608195" cy="122555"/>
          </a:xfrm>
        </p:grpSpPr>
        <p:sp>
          <p:nvSpPr>
            <p:cNvPr id="9" name="object 16"/>
            <p:cNvSpPr/>
            <p:nvPr/>
          </p:nvSpPr>
          <p:spPr>
            <a:xfrm>
              <a:off x="0" y="3333699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00"/>
                  </a:lnTo>
                  <a:lnTo>
                    <a:pt x="2303995" y="122300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 sz="7073"/>
            </a:p>
          </p:txBody>
        </p:sp>
        <p:sp>
          <p:nvSpPr>
            <p:cNvPr id="10" name="object 17"/>
            <p:cNvSpPr/>
            <p:nvPr/>
          </p:nvSpPr>
          <p:spPr>
            <a:xfrm>
              <a:off x="2303995" y="3333699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301"/>
                  </a:lnTo>
                  <a:lnTo>
                    <a:pt x="2303995" y="122301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E07D19"/>
            </a:solidFill>
          </p:spPr>
          <p:txBody>
            <a:bodyPr wrap="square" lIns="0" tIns="0" rIns="0" bIns="0" rtlCol="0"/>
            <a:lstStyle/>
            <a:p>
              <a:endParaRPr sz="7073"/>
            </a:p>
          </p:txBody>
        </p:sp>
      </p:grpSp>
      <p:sp>
        <p:nvSpPr>
          <p:cNvPr id="11" name="object 18"/>
          <p:cNvSpPr txBox="1"/>
          <p:nvPr userDrawn="1"/>
        </p:nvSpPr>
        <p:spPr>
          <a:xfrm>
            <a:off x="2913671" y="6574590"/>
            <a:ext cx="1542735" cy="231283"/>
          </a:xfrm>
          <a:prstGeom prst="rect">
            <a:avLst/>
          </a:prstGeom>
        </p:spPr>
        <p:txBody>
          <a:bodyPr vert="horz" wrap="square" lIns="0" tIns="47817" rIns="0" bIns="0" rtlCol="0">
            <a:spAutoFit/>
          </a:bodyPr>
          <a:lstStyle/>
          <a:p>
            <a:pPr marL="25168">
              <a:spcBef>
                <a:spcPts val="377"/>
              </a:spcBef>
            </a:pPr>
            <a:r>
              <a:rPr sz="1189" spc="-59" dirty="0">
                <a:solidFill>
                  <a:srgbClr val="FFFFFF"/>
                </a:solidFill>
                <a:latin typeface="Arial"/>
                <a:cs typeface="Arial"/>
              </a:rPr>
              <a:t>CS303E</a:t>
            </a:r>
            <a:r>
              <a:rPr sz="1189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spc="-30" dirty="0" err="1">
                <a:solidFill>
                  <a:srgbClr val="FFFFFF"/>
                </a:solidFill>
                <a:latin typeface="Arial"/>
                <a:cs typeface="Arial"/>
              </a:rPr>
              <a:t>Slideset</a:t>
            </a:r>
            <a:r>
              <a:rPr sz="1189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189" spc="50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sz="1189" spc="-1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sz="1189" spc="178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fld id="{58ABC7DF-070D-4449-B970-C932A441AD55}" type="slidenum">
              <a:rPr lang="en-US" sz="1189" spc="-40" dirty="0">
                <a:solidFill>
                  <a:srgbClr val="FFFFFF"/>
                </a:solidFill>
                <a:latin typeface="Arial"/>
                <a:cs typeface="Arial"/>
              </a:rPr>
              <a:t>‹#›</a:t>
            </a:fld>
            <a:endParaRPr sz="1189" dirty="0">
              <a:latin typeface="Arial"/>
              <a:cs typeface="Arial"/>
            </a:endParaRPr>
          </a:p>
        </p:txBody>
      </p:sp>
      <p:sp>
        <p:nvSpPr>
          <p:cNvPr id="12" name="object 19"/>
          <p:cNvSpPr txBox="1"/>
          <p:nvPr userDrawn="1"/>
        </p:nvSpPr>
        <p:spPr>
          <a:xfrm>
            <a:off x="4758764" y="6574590"/>
            <a:ext cx="1337236" cy="231283"/>
          </a:xfrm>
          <a:prstGeom prst="rect">
            <a:avLst/>
          </a:prstGeom>
        </p:spPr>
        <p:txBody>
          <a:bodyPr vert="horz" wrap="square" lIns="0" tIns="47817" rIns="0" bIns="0" rtlCol="0">
            <a:spAutoFit/>
          </a:bodyPr>
          <a:lstStyle/>
          <a:p>
            <a:pPr marL="25168">
              <a:spcBef>
                <a:spcPts val="377"/>
              </a:spcBef>
            </a:pPr>
            <a:r>
              <a:rPr sz="1189" spc="-10" dirty="0">
                <a:solidFill>
                  <a:srgbClr val="FFFFFF"/>
                </a:solidFill>
                <a:latin typeface="Arial"/>
                <a:cs typeface="Arial"/>
              </a:rPr>
              <a:t>List</a:t>
            </a:r>
            <a:r>
              <a:rPr lang="en-US" sz="1189" spc="-10" dirty="0">
                <a:solidFill>
                  <a:srgbClr val="FFFFFF"/>
                </a:solidFill>
                <a:latin typeface="Arial"/>
                <a:cs typeface="Arial"/>
              </a:rPr>
              <a:t> of Lists</a:t>
            </a:r>
            <a:endParaRPr sz="1189" dirty="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 sz="2800">
          <a:latin typeface="+mj-lt"/>
          <a:ea typeface="+mj-ea"/>
          <a:cs typeface="+mj-cs"/>
        </a:defRPr>
      </a:lvl1pPr>
    </p:titleStyle>
    <p:bodyStyle>
      <a:lvl1pPr marL="0">
        <a:defRPr sz="2400">
          <a:latin typeface="+mn-lt"/>
          <a:ea typeface="+mn-ea"/>
          <a:cs typeface="+mn-cs"/>
        </a:defRPr>
      </a:lvl1pPr>
      <a:lvl2pPr marL="906033">
        <a:defRPr>
          <a:latin typeface="+mn-lt"/>
          <a:ea typeface="+mn-ea"/>
          <a:cs typeface="+mn-cs"/>
        </a:defRPr>
      </a:lvl2pPr>
      <a:lvl3pPr marL="1812066">
        <a:defRPr>
          <a:latin typeface="+mn-lt"/>
          <a:ea typeface="+mn-ea"/>
          <a:cs typeface="+mn-cs"/>
        </a:defRPr>
      </a:lvl3pPr>
      <a:lvl4pPr marL="2718100">
        <a:defRPr>
          <a:latin typeface="+mn-lt"/>
          <a:ea typeface="+mn-ea"/>
          <a:cs typeface="+mn-cs"/>
        </a:defRPr>
      </a:lvl4pPr>
      <a:lvl5pPr marL="3624133">
        <a:defRPr>
          <a:latin typeface="+mn-lt"/>
          <a:ea typeface="+mn-ea"/>
          <a:cs typeface="+mn-cs"/>
        </a:defRPr>
      </a:lvl5pPr>
      <a:lvl6pPr marL="4530166">
        <a:defRPr>
          <a:latin typeface="+mn-lt"/>
          <a:ea typeface="+mn-ea"/>
          <a:cs typeface="+mn-cs"/>
        </a:defRPr>
      </a:lvl6pPr>
      <a:lvl7pPr marL="5436199">
        <a:defRPr>
          <a:latin typeface="+mn-lt"/>
          <a:ea typeface="+mn-ea"/>
          <a:cs typeface="+mn-cs"/>
        </a:defRPr>
      </a:lvl7pPr>
      <a:lvl8pPr marL="6342233">
        <a:defRPr>
          <a:latin typeface="+mn-lt"/>
          <a:ea typeface="+mn-ea"/>
          <a:cs typeface="+mn-cs"/>
        </a:defRPr>
      </a:lvl8pPr>
      <a:lvl9pPr marL="72482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06033">
        <a:defRPr>
          <a:latin typeface="+mn-lt"/>
          <a:ea typeface="+mn-ea"/>
          <a:cs typeface="+mn-cs"/>
        </a:defRPr>
      </a:lvl2pPr>
      <a:lvl3pPr marL="1812066">
        <a:defRPr>
          <a:latin typeface="+mn-lt"/>
          <a:ea typeface="+mn-ea"/>
          <a:cs typeface="+mn-cs"/>
        </a:defRPr>
      </a:lvl3pPr>
      <a:lvl4pPr marL="2718100">
        <a:defRPr>
          <a:latin typeface="+mn-lt"/>
          <a:ea typeface="+mn-ea"/>
          <a:cs typeface="+mn-cs"/>
        </a:defRPr>
      </a:lvl4pPr>
      <a:lvl5pPr marL="3624133">
        <a:defRPr>
          <a:latin typeface="+mn-lt"/>
          <a:ea typeface="+mn-ea"/>
          <a:cs typeface="+mn-cs"/>
        </a:defRPr>
      </a:lvl5pPr>
      <a:lvl6pPr marL="4530166">
        <a:defRPr>
          <a:latin typeface="+mn-lt"/>
          <a:ea typeface="+mn-ea"/>
          <a:cs typeface="+mn-cs"/>
        </a:defRPr>
      </a:lvl6pPr>
      <a:lvl7pPr marL="5436199">
        <a:defRPr>
          <a:latin typeface="+mn-lt"/>
          <a:ea typeface="+mn-ea"/>
          <a:cs typeface="+mn-cs"/>
        </a:defRPr>
      </a:lvl7pPr>
      <a:lvl8pPr marL="6342233">
        <a:defRPr>
          <a:latin typeface="+mn-lt"/>
          <a:ea typeface="+mn-ea"/>
          <a:cs typeface="+mn-cs"/>
        </a:defRPr>
      </a:lvl8pPr>
      <a:lvl9pPr marL="72482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ug.ab.ca/dewara/life/life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5" y="0"/>
            <a:ext cx="9131457" cy="9528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616907" y="1069696"/>
            <a:ext cx="7906202" cy="163585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2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2" y="82384"/>
                </a:lnTo>
                <a:lnTo>
                  <a:pt x="3989652" y="50800"/>
                </a:lnTo>
                <a:lnTo>
                  <a:pt x="3985644" y="31075"/>
                </a:lnTo>
                <a:lnTo>
                  <a:pt x="3974729" y="14922"/>
                </a:lnTo>
                <a:lnTo>
                  <a:pt x="3958576" y="4008"/>
                </a:lnTo>
                <a:lnTo>
                  <a:pt x="3938852" y="0"/>
                </a:lnTo>
                <a:close/>
              </a:path>
            </a:pathLst>
          </a:custGeom>
          <a:solidFill>
            <a:srgbClr val="E07D19"/>
          </a:solidFill>
        </p:spPr>
        <p:txBody>
          <a:bodyPr wrap="square" lIns="0" tIns="0" rIns="0" bIns="0" rtlCol="0"/>
          <a:lstStyle/>
          <a:p>
            <a:endParaRPr sz="7073"/>
          </a:p>
        </p:txBody>
      </p:sp>
      <p:grpSp>
        <p:nvGrpSpPr>
          <p:cNvPr id="4" name="object 4"/>
          <p:cNvGrpSpPr/>
          <p:nvPr/>
        </p:nvGrpSpPr>
        <p:grpSpPr>
          <a:xfrm>
            <a:off x="616907" y="1157714"/>
            <a:ext cx="8006870" cy="1771755"/>
            <a:chOff x="309193" y="584217"/>
            <a:chExt cx="4040504" cy="89408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9994" y="1376540"/>
              <a:ext cx="101600" cy="1016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0794" y="1363840"/>
              <a:ext cx="3938802" cy="1143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98846" y="590359"/>
              <a:ext cx="50751" cy="78618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09193" y="584217"/>
              <a:ext cx="3989704" cy="843280"/>
            </a:xfrm>
            <a:custGeom>
              <a:avLst/>
              <a:gdLst/>
              <a:ahLst/>
              <a:cxnLst/>
              <a:rect l="l" t="t" r="r" b="b"/>
              <a:pathLst>
                <a:path w="3989704" h="843280">
                  <a:moveTo>
                    <a:pt x="3989652" y="0"/>
                  </a:moveTo>
                  <a:lnTo>
                    <a:pt x="0" y="0"/>
                  </a:lnTo>
                  <a:lnTo>
                    <a:pt x="0" y="792322"/>
                  </a:lnTo>
                  <a:lnTo>
                    <a:pt x="4008" y="812047"/>
                  </a:lnTo>
                  <a:lnTo>
                    <a:pt x="14922" y="828200"/>
                  </a:lnTo>
                  <a:lnTo>
                    <a:pt x="31075" y="839114"/>
                  </a:lnTo>
                  <a:lnTo>
                    <a:pt x="50800" y="843123"/>
                  </a:lnTo>
                  <a:lnTo>
                    <a:pt x="3938852" y="843123"/>
                  </a:lnTo>
                  <a:lnTo>
                    <a:pt x="3958576" y="839114"/>
                  </a:lnTo>
                  <a:lnTo>
                    <a:pt x="3974729" y="828200"/>
                  </a:lnTo>
                  <a:lnTo>
                    <a:pt x="3985644" y="812047"/>
                  </a:lnTo>
                  <a:lnTo>
                    <a:pt x="3989652" y="792322"/>
                  </a:lnTo>
                  <a:lnTo>
                    <a:pt x="3989652" y="0"/>
                  </a:lnTo>
                  <a:close/>
                </a:path>
              </a:pathLst>
            </a:custGeom>
            <a:solidFill>
              <a:srgbClr val="E07D19"/>
            </a:solidFill>
          </p:spPr>
          <p:txBody>
            <a:bodyPr wrap="square" lIns="0" tIns="0" rIns="0" bIns="0" rtlCol="0"/>
            <a:lstStyle/>
            <a:p>
              <a:endParaRPr sz="7073"/>
            </a:p>
          </p:txBody>
        </p:sp>
        <p:sp>
          <p:nvSpPr>
            <p:cNvPr id="9" name="object 9"/>
            <p:cNvSpPr/>
            <p:nvPr/>
          </p:nvSpPr>
          <p:spPr>
            <a:xfrm>
              <a:off x="4298846" y="628454"/>
              <a:ext cx="0" cy="767715"/>
            </a:xfrm>
            <a:custGeom>
              <a:avLst/>
              <a:gdLst/>
              <a:ahLst/>
              <a:cxnLst/>
              <a:rect l="l" t="t" r="r" b="b"/>
              <a:pathLst>
                <a:path h="767715">
                  <a:moveTo>
                    <a:pt x="0" y="767135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 sz="707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98846" y="6157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AFAFAF"/>
              </a:solidFill>
            </a:ln>
          </p:spPr>
          <p:txBody>
            <a:bodyPr wrap="square" lIns="0" tIns="0" rIns="0" bIns="0" rtlCol="0"/>
            <a:lstStyle/>
            <a:p>
              <a:endParaRPr sz="7073"/>
            </a:p>
          </p:txBody>
        </p:sp>
        <p:sp>
          <p:nvSpPr>
            <p:cNvPr id="11" name="object 11"/>
            <p:cNvSpPr/>
            <p:nvPr/>
          </p:nvSpPr>
          <p:spPr>
            <a:xfrm>
              <a:off x="4298846" y="6030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CECECE"/>
              </a:solidFill>
            </a:ln>
          </p:spPr>
          <p:txBody>
            <a:bodyPr wrap="square" lIns="0" tIns="0" rIns="0" bIns="0" rtlCol="0"/>
            <a:lstStyle/>
            <a:p>
              <a:endParaRPr sz="7073"/>
            </a:p>
          </p:txBody>
        </p:sp>
        <p:sp>
          <p:nvSpPr>
            <p:cNvPr id="12" name="object 12"/>
            <p:cNvSpPr/>
            <p:nvPr/>
          </p:nvSpPr>
          <p:spPr>
            <a:xfrm>
              <a:off x="4298846" y="590354"/>
              <a:ext cx="0" cy="12700"/>
            </a:xfrm>
            <a:custGeom>
              <a:avLst/>
              <a:gdLst/>
              <a:ahLst/>
              <a:cxnLst/>
              <a:rect l="l" t="t" r="r" b="b"/>
              <a:pathLst>
                <a:path h="12700">
                  <a:moveTo>
                    <a:pt x="0" y="1270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EFEFEF"/>
              </a:solidFill>
            </a:ln>
          </p:spPr>
          <p:txBody>
            <a:bodyPr wrap="square" lIns="0" tIns="0" rIns="0" bIns="0" rtlCol="0"/>
            <a:lstStyle/>
            <a:p>
              <a:endParaRPr sz="7073"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ctrTitle"/>
          </p:nvPr>
        </p:nvSpPr>
        <p:spPr>
          <a:xfrm>
            <a:off x="-228600" y="1465967"/>
            <a:ext cx="9662815" cy="874294"/>
          </a:xfrm>
          <a:prstGeom prst="rect">
            <a:avLst/>
          </a:prstGeom>
        </p:spPr>
        <p:txBody>
          <a:bodyPr vert="horz" wrap="square" lIns="0" tIns="5033" rIns="0" bIns="0" rtlCol="0">
            <a:spAutoFit/>
          </a:bodyPr>
          <a:lstStyle/>
          <a:p>
            <a:pPr marL="17617" marR="10067" algn="ctr">
              <a:lnSpc>
                <a:spcPct val="106700"/>
              </a:lnSpc>
              <a:spcBef>
                <a:spcPts val="40"/>
              </a:spcBef>
            </a:pPr>
            <a:r>
              <a:rPr spc="-59" dirty="0"/>
              <a:t>CS303E:</a:t>
            </a:r>
            <a:r>
              <a:rPr spc="20" dirty="0"/>
              <a:t> </a:t>
            </a:r>
            <a:r>
              <a:rPr spc="-89" dirty="0"/>
              <a:t>Elements</a:t>
            </a:r>
            <a:r>
              <a:rPr spc="40" dirty="0"/>
              <a:t> </a:t>
            </a:r>
            <a:r>
              <a:rPr spc="-79" dirty="0"/>
              <a:t>of</a:t>
            </a:r>
            <a:r>
              <a:rPr spc="20" dirty="0"/>
              <a:t> </a:t>
            </a:r>
            <a:r>
              <a:rPr spc="-99" dirty="0"/>
              <a:t>Computers </a:t>
            </a:r>
            <a:r>
              <a:rPr spc="-832" dirty="0"/>
              <a:t> </a:t>
            </a:r>
            <a:r>
              <a:rPr spc="-129" dirty="0"/>
              <a:t>and</a:t>
            </a:r>
            <a:r>
              <a:rPr spc="40" dirty="0"/>
              <a:t> </a:t>
            </a:r>
            <a:r>
              <a:rPr spc="-79" dirty="0"/>
              <a:t>Programming</a:t>
            </a:r>
          </a:p>
          <a:p>
            <a:pPr algn="ctr">
              <a:spcBef>
                <a:spcPts val="644"/>
              </a:spcBef>
            </a:pPr>
            <a:r>
              <a:rPr sz="2180" spc="-89" dirty="0">
                <a:latin typeface="Arial"/>
                <a:cs typeface="Arial"/>
              </a:rPr>
              <a:t>Lists</a:t>
            </a:r>
            <a:r>
              <a:rPr lang="en-US" sz="2180" spc="-89" dirty="0">
                <a:latin typeface="Arial"/>
                <a:cs typeface="Arial"/>
              </a:rPr>
              <a:t> of Lists</a:t>
            </a:r>
            <a:endParaRPr sz="2180" dirty="0">
              <a:latin typeface="Arial"/>
              <a:cs typeface="Arial"/>
            </a:endParaRPr>
          </a:p>
        </p:txBody>
      </p:sp>
      <p:sp>
        <p:nvSpPr>
          <p:cNvPr id="20" name="object 14"/>
          <p:cNvSpPr txBox="1"/>
          <p:nvPr/>
        </p:nvSpPr>
        <p:spPr>
          <a:xfrm>
            <a:off x="2362200" y="3048000"/>
            <a:ext cx="4601529" cy="2158923"/>
          </a:xfrm>
          <a:prstGeom prst="rect">
            <a:avLst/>
          </a:prstGeom>
        </p:spPr>
        <p:txBody>
          <a:bodyPr vert="horz" wrap="square" lIns="0" tIns="13842" rIns="0" bIns="0" rtlCol="0">
            <a:spAutoFit/>
          </a:bodyPr>
          <a:lstStyle/>
          <a:p>
            <a:pPr marL="265518" marR="251676" indent="1091015">
              <a:lnSpc>
                <a:spcPct val="102699"/>
              </a:lnSpc>
              <a:spcBef>
                <a:spcPts val="109"/>
              </a:spcBef>
            </a:pPr>
            <a:r>
              <a:rPr lang="en-US" sz="2180" spc="-10" dirty="0">
                <a:latin typeface="Tahoma"/>
                <a:cs typeface="Tahoma"/>
              </a:rPr>
              <a:t>Mike Scott</a:t>
            </a:r>
            <a:br>
              <a:rPr lang="en-US" sz="2180" spc="-10" dirty="0">
                <a:latin typeface="Tahoma"/>
                <a:cs typeface="Tahoma"/>
              </a:rPr>
            </a:br>
            <a:r>
              <a:rPr sz="2180" spc="-79" dirty="0">
                <a:latin typeface="Tahoma"/>
                <a:cs typeface="Tahoma"/>
              </a:rPr>
              <a:t>Department</a:t>
            </a:r>
            <a:r>
              <a:rPr sz="2180" spc="1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79" dirty="0">
                <a:latin typeface="Tahoma"/>
                <a:cs typeface="Tahoma"/>
              </a:rPr>
              <a:t>Computer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Science</a:t>
            </a:r>
            <a:endParaRPr sz="2180" dirty="0">
              <a:latin typeface="Tahoma"/>
              <a:cs typeface="Tahoma"/>
            </a:endParaRPr>
          </a:p>
          <a:p>
            <a:pPr marL="520969">
              <a:spcBef>
                <a:spcPts val="69"/>
              </a:spcBef>
            </a:pPr>
            <a:r>
              <a:rPr sz="2180" spc="-69" dirty="0">
                <a:latin typeface="Tahoma"/>
                <a:cs typeface="Tahoma"/>
              </a:rPr>
              <a:t>University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69" dirty="0">
                <a:latin typeface="Tahoma"/>
                <a:cs typeface="Tahoma"/>
              </a:rPr>
              <a:t>of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109" dirty="0">
                <a:latin typeface="Tahoma"/>
                <a:cs typeface="Tahoma"/>
              </a:rPr>
              <a:t>Texas</a:t>
            </a:r>
            <a:r>
              <a:rPr sz="2180" spc="30" dirty="0">
                <a:latin typeface="Tahoma"/>
                <a:cs typeface="Tahoma"/>
              </a:rPr>
              <a:t> </a:t>
            </a:r>
            <a:r>
              <a:rPr sz="2180" spc="-40" dirty="0">
                <a:latin typeface="Tahoma"/>
                <a:cs typeface="Tahoma"/>
              </a:rPr>
              <a:t>at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50" dirty="0">
                <a:latin typeface="Tahoma"/>
                <a:cs typeface="Tahoma"/>
              </a:rPr>
              <a:t>Austin</a:t>
            </a:r>
            <a:endParaRPr lang="en-US" sz="2180" spc="-5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3171" dirty="0">
              <a:latin typeface="Tahoma"/>
              <a:cs typeface="Tahoma"/>
            </a:endParaRPr>
          </a:p>
          <a:p>
            <a:pPr marL="25168" algn="ctr">
              <a:spcBef>
                <a:spcPts val="2190"/>
              </a:spcBef>
            </a:pPr>
            <a:r>
              <a:rPr sz="2180" spc="-40" dirty="0">
                <a:latin typeface="Tahoma"/>
                <a:cs typeface="Tahoma"/>
              </a:rPr>
              <a:t>Last</a:t>
            </a:r>
            <a:r>
              <a:rPr sz="2180" spc="20" dirty="0">
                <a:latin typeface="Tahoma"/>
                <a:cs typeface="Tahoma"/>
              </a:rPr>
              <a:t> </a:t>
            </a:r>
            <a:r>
              <a:rPr sz="2180" spc="-99" dirty="0">
                <a:latin typeface="Tahoma"/>
                <a:cs typeface="Tahoma"/>
              </a:rPr>
              <a:t>updated</a:t>
            </a:r>
            <a:r>
              <a:rPr sz="2180" spc="-99">
                <a:latin typeface="Tahoma"/>
                <a:cs typeface="Tahoma"/>
              </a:rPr>
              <a:t>:</a:t>
            </a:r>
            <a:r>
              <a:rPr sz="2180" spc="258">
                <a:latin typeface="Tahoma"/>
                <a:cs typeface="Tahoma"/>
              </a:rPr>
              <a:t> </a:t>
            </a:r>
            <a:r>
              <a:rPr lang="en-US" sz="2180" spc="-20">
                <a:latin typeface="Tahoma"/>
                <a:cs typeface="Tahoma"/>
              </a:rPr>
              <a:t>May 30, 2024</a:t>
            </a:r>
            <a:endParaRPr sz="218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 , Generation 1 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981200" y="1143000"/>
            <a:ext cx="5867400" cy="434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7432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38100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48768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9436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70104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1981200" y="21336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1981200" y="3200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1981200" y="4343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2270125" y="598488"/>
            <a:ext cx="5410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0     1         2         3          4        5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584325" y="1433513"/>
            <a:ext cx="382588" cy="35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0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1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2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3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2743200" y="1143000"/>
            <a:ext cx="1066800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819400" y="1219200"/>
            <a:ext cx="914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5029200" y="1219200"/>
            <a:ext cx="8382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7086600" y="1219200"/>
            <a:ext cx="685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7010400" y="2209800"/>
            <a:ext cx="7620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7086600" y="3276600"/>
            <a:ext cx="6858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28" name="Rectangle 27"/>
          <p:cNvSpPr>
            <a:spLocks noChangeArrowheads="1"/>
          </p:cNvSpPr>
          <p:nvPr/>
        </p:nvSpPr>
        <p:spPr bwMode="auto">
          <a:xfrm>
            <a:off x="2819400" y="4419600"/>
            <a:ext cx="8382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29" name="Rectangle 29"/>
          <p:cNvSpPr>
            <a:spLocks noChangeArrowheads="1"/>
          </p:cNvSpPr>
          <p:nvPr/>
        </p:nvSpPr>
        <p:spPr bwMode="auto">
          <a:xfrm>
            <a:off x="5105400" y="4419600"/>
            <a:ext cx="762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7430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3944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Rules of the "Game"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136" y="1170436"/>
            <a:ext cx="8208264" cy="476438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If a cell is occupied in this generation.</a:t>
            </a:r>
          </a:p>
          <a:p>
            <a:pPr marL="1248933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it survives if it has 2 or 3 neighbors in this generation</a:t>
            </a:r>
          </a:p>
          <a:p>
            <a:pPr marL="1248933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it dies if it has 0 or 1 neighbors in this generation</a:t>
            </a:r>
          </a:p>
          <a:p>
            <a:pPr marL="1248933" lvl="1" indent="-3429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/>
              <a:t>it dies if it has 4 or more neighbors in this generation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If a cell is unoccupied in this generation.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there is a birth if it has exactly 3 neighboring cells that are occupied in this generation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32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Neighboring cells are up, down, left, right, and diagonal. In general a cell has 8 neighboring cells</a:t>
            </a:r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001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Case study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15400" cy="5724644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Design and implement a complete Python program to automate Conway's Game of Life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text based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user input for size of world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wrapped or bounded?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border or not?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high level design first,</a:t>
            </a:r>
            <a:br>
              <a:rPr lang="en-US" altLang="en-US" sz="3600" dirty="0"/>
            </a:br>
            <a:r>
              <a:rPr lang="en-US" altLang="en-US" sz="3600" b="1" dirty="0"/>
              <a:t>then</a:t>
            </a:r>
            <a:r>
              <a:rPr lang="en-US" altLang="en-US" sz="3600" dirty="0"/>
              <a:t> implement solution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test, test, test, test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559" y="3886200"/>
            <a:ext cx="2845668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2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Creating list of lists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20" y="533400"/>
            <a:ext cx="8991600" cy="25908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Can create list of lists in Python</a:t>
            </a:r>
          </a:p>
          <a:p>
            <a:pPr lvl="1" eaLnBrk="1" hangingPunct="1"/>
            <a:r>
              <a:rPr lang="en-US" altLang="en-US" sz="3200" dirty="0"/>
              <a:t>table = [[1, 2], [3, 6], [7,-3], [5, 6]]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200" dirty="0"/>
              <a:t>Access an element with 2 subscripts.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200" dirty="0"/>
              <a:t>By convention first subscript is row and the second is the column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676400" y="3581400"/>
            <a:ext cx="1281120" cy="2362200"/>
            <a:chOff x="3352800" y="4038600"/>
            <a:chExt cx="1281120" cy="2362200"/>
          </a:xfrm>
        </p:grpSpPr>
        <p:sp>
          <p:nvSpPr>
            <p:cNvPr id="3" name="TextBox 2"/>
            <p:cNvSpPr txBox="1"/>
            <p:nvPr/>
          </p:nvSpPr>
          <p:spPr>
            <a:xfrm>
              <a:off x="3352800" y="4038600"/>
              <a:ext cx="1281120" cy="2289345"/>
            </a:xfrm>
            <a:prstGeom prst="rect">
              <a:avLst/>
            </a:prstGeom>
            <a:noFill/>
            <a:ln w="508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1  2</a:t>
              </a:r>
            </a:p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3  6</a:t>
              </a:r>
            </a:p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7 -3</a:t>
              </a:r>
            </a:p>
            <a:p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5  6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3352800" y="4648200"/>
              <a:ext cx="12811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352800" y="5181600"/>
              <a:ext cx="12811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352800" y="5715000"/>
              <a:ext cx="128112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3962400" y="4047157"/>
              <a:ext cx="6056" cy="23536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1066800" y="3589957"/>
            <a:ext cx="417102" cy="22893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2</a:t>
            </a:r>
          </a:p>
          <a:p>
            <a:r>
              <a:rPr lang="en-US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65138" y="2948371"/>
            <a:ext cx="1066318" cy="6415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0    1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9961" y="5933694"/>
            <a:ext cx="2500941" cy="6415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of row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941" y="3135984"/>
            <a:ext cx="3165162" cy="6415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of column</a:t>
            </a:r>
          </a:p>
        </p:txBody>
      </p:sp>
      <p:cxnSp>
        <p:nvCxnSpPr>
          <p:cNvPr id="15" name="Straight Arrow Connector 14"/>
          <p:cNvCxnSpPr>
            <a:stCxn id="17" idx="1"/>
            <a:endCxn id="12" idx="3"/>
          </p:cNvCxnSpPr>
          <p:nvPr/>
        </p:nvCxnSpPr>
        <p:spPr>
          <a:xfrm flipH="1" flipV="1">
            <a:off x="2931456" y="3269164"/>
            <a:ext cx="498485" cy="18761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063738" y="5715000"/>
            <a:ext cx="180657" cy="3769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67120" y="4343400"/>
            <a:ext cx="4062907" cy="1740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access element with </a:t>
            </a:r>
            <a:br>
              <a:rPr lang="en-US" dirty="0"/>
            </a:br>
            <a:r>
              <a:rPr lang="en-US" dirty="0"/>
              <a:t>2 subscripts:</a:t>
            </a:r>
            <a:br>
              <a:rPr lang="en-US" dirty="0"/>
            </a:br>
            <a:r>
              <a:rPr lang="en-US" dirty="0"/>
              <a:t>table[2][0] -&gt; 7</a:t>
            </a:r>
          </a:p>
        </p:txBody>
      </p:sp>
    </p:spTree>
    <p:extLst>
      <p:ext uri="{BB962C8B-B14F-4D97-AF65-F5344CB8AC3E}">
        <p14:creationId xmlns:p14="http://schemas.microsoft.com/office/powerpoint/2010/main" val="45732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Creating list of lists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20" y="533400"/>
            <a:ext cx="9082080" cy="5539978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Can also use list comprehension</a:t>
            </a:r>
          </a:p>
          <a:p>
            <a:pPr lvl="1" eaLnBrk="1" hangingPunct="1"/>
            <a:r>
              <a:rPr lang="en-US" altLang="en-US" sz="3200" dirty="0"/>
              <a:t>table2 = [[0] * 12] * 10</a:t>
            </a:r>
          </a:p>
          <a:p>
            <a:pPr lvl="1" eaLnBrk="1" hangingPunct="1"/>
            <a:r>
              <a:rPr lang="en-US" altLang="en-US" sz="3200" dirty="0"/>
              <a:t>A list of lists with 10 rows and 12 columns </a:t>
            </a:r>
            <a:br>
              <a:rPr lang="en-US" altLang="en-US" sz="3200" dirty="0"/>
            </a:br>
            <a:r>
              <a:rPr lang="en-US" altLang="en-US" sz="3200" dirty="0"/>
              <a:t>per row.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r>
              <a:rPr lang="en-US" altLang="en-US" sz="3200" dirty="0"/>
              <a:t>flips = [['H' if </a:t>
            </a:r>
            <a:r>
              <a:rPr lang="en-US" altLang="en-US" sz="3200" dirty="0" err="1"/>
              <a:t>random.random</a:t>
            </a:r>
            <a:r>
              <a:rPr lang="en-US" altLang="en-US" sz="3200" dirty="0"/>
              <a:t>() &lt;= 0.5 else 'T' </a:t>
            </a:r>
          </a:p>
          <a:p>
            <a:pPr lvl="1" eaLnBrk="1" hangingPunct="1"/>
            <a:r>
              <a:rPr lang="en-US" altLang="en-US" sz="3200" dirty="0"/>
              <a:t>    for x in range(12)] for x in range(10)]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r>
              <a:rPr lang="en-US" altLang="en-US" sz="3200" dirty="0"/>
              <a:t>A table with 10 rows and 12 columns per row.</a:t>
            </a:r>
          </a:p>
          <a:p>
            <a:pPr lvl="1" eaLnBrk="1" hangingPunct="1"/>
            <a:r>
              <a:rPr lang="en-US" altLang="en-US" sz="3200" dirty="0"/>
              <a:t>Each elements is a random coin flip.</a:t>
            </a:r>
          </a:p>
          <a:p>
            <a:pPr lvl="1" eaLnBrk="1" hangingPunct="1"/>
            <a:endParaRPr lang="en-US" altLang="en-US" sz="3200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93247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List of Lists Problems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20" y="533400"/>
            <a:ext cx="9082080" cy="6032421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Write a function that returns the index of the row of a list of lists of </a:t>
            </a:r>
            <a:r>
              <a:rPr lang="en-US" altLang="en-US" sz="4000" dirty="0" err="1"/>
              <a:t>ints</a:t>
            </a:r>
            <a:r>
              <a:rPr lang="en-US" altLang="en-US" sz="4000" dirty="0"/>
              <a:t> has the largest sum. In the case of a tie return the index closest to 0.</a:t>
            </a:r>
          </a:p>
          <a:p>
            <a:pPr eaLnBrk="1" hangingPunct="1"/>
            <a:endParaRPr lang="en-US" altLang="en-US" sz="4000" dirty="0"/>
          </a:p>
          <a:p>
            <a:r>
              <a:rPr lang="en-US" altLang="en-US" sz="4000" dirty="0"/>
              <a:t>Write a function that returns the index of the </a:t>
            </a:r>
            <a:r>
              <a:rPr lang="en-US" altLang="en-US" sz="4000" b="1" dirty="0"/>
              <a:t>column</a:t>
            </a:r>
            <a:r>
              <a:rPr lang="en-US" altLang="en-US" sz="4000" dirty="0"/>
              <a:t> of a list of lists of </a:t>
            </a:r>
            <a:r>
              <a:rPr lang="en-US" altLang="en-US" sz="4000" dirty="0" err="1"/>
              <a:t>ints</a:t>
            </a:r>
            <a:r>
              <a:rPr lang="en-US" altLang="en-US" sz="4000" dirty="0"/>
              <a:t> has the largest sum. In the case of a tie return the index closest to 0.</a:t>
            </a:r>
          </a:p>
          <a:p>
            <a:pPr eaLnBrk="1" hangingPunct="1"/>
            <a:endParaRPr lang="en-US" altLang="en-US" sz="3200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238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of using a list of lists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915400" cy="5047536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Conway's Game of Life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a cellular automaton designed by John Conway, a mathematician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not really a game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a simulation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takes place on a 2d grid</a:t>
            </a:r>
          </a:p>
          <a:p>
            <a:pPr marL="1363233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sz="3600" dirty="0"/>
              <a:t>each element of the grid is occupied </a:t>
            </a:r>
            <a:br>
              <a:rPr lang="en-US" altLang="en-US" sz="3600" dirty="0"/>
            </a:br>
            <a:r>
              <a:rPr lang="en-US" altLang="en-US" sz="3600" dirty="0"/>
              <a:t>or empty by a simple organism, but not any known organism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8632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Simulation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136" y="1170436"/>
            <a:ext cx="7693049" cy="498598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hlinkClick r:id="rId2"/>
              </a:rPr>
              <a:t>http://www.cuug.ab.ca/dewara/life/life.html</a:t>
            </a:r>
            <a:endParaRPr lang="en-US" altLang="en-US" dirty="0"/>
          </a:p>
          <a:p>
            <a:pPr marL="0" indent="0" eaLnBrk="1" hangingPunct="1">
              <a:buFont typeface="Marlett" pitchFamily="2" charset="2"/>
              <a:buNone/>
              <a:defRPr/>
            </a:pPr>
            <a:endParaRPr lang="en-US" altLang="en-US" dirty="0"/>
          </a:p>
          <a:p>
            <a:pPr marL="571500" indent="-5715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3600" dirty="0">
                <a:solidFill>
                  <a:schemeClr val="tx1"/>
                </a:solidFill>
              </a:rPr>
              <a:t>Select pattern from menu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3600" dirty="0">
                <a:solidFill>
                  <a:schemeClr val="tx1"/>
                </a:solidFill>
              </a:rPr>
              <a:t>Select region in large area with mouse by pressing the control key and left click at the same time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3600" dirty="0">
                <a:solidFill>
                  <a:schemeClr val="tx1"/>
                </a:solidFill>
              </a:rPr>
              <a:t>Select the paste button</a:t>
            </a:r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0781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Generation 0</a:t>
            </a:r>
          </a:p>
        </p:txBody>
      </p:sp>
      <p:sp>
        <p:nvSpPr>
          <p:cNvPr id="14339" name="Rectangle 33"/>
          <p:cNvSpPr>
            <a:spLocks noChangeArrowheads="1"/>
          </p:cNvSpPr>
          <p:nvPr/>
        </p:nvSpPr>
        <p:spPr bwMode="auto">
          <a:xfrm>
            <a:off x="1981200" y="1143000"/>
            <a:ext cx="5867400" cy="434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4340" name="Line 34"/>
          <p:cNvSpPr>
            <a:spLocks noChangeShapeType="1"/>
          </p:cNvSpPr>
          <p:nvPr/>
        </p:nvSpPr>
        <p:spPr bwMode="auto">
          <a:xfrm>
            <a:off x="27432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35"/>
          <p:cNvSpPr>
            <a:spLocks noChangeShapeType="1"/>
          </p:cNvSpPr>
          <p:nvPr/>
        </p:nvSpPr>
        <p:spPr bwMode="auto">
          <a:xfrm>
            <a:off x="38100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36"/>
          <p:cNvSpPr>
            <a:spLocks noChangeShapeType="1"/>
          </p:cNvSpPr>
          <p:nvPr/>
        </p:nvSpPr>
        <p:spPr bwMode="auto">
          <a:xfrm>
            <a:off x="48768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37"/>
          <p:cNvSpPr>
            <a:spLocks noChangeShapeType="1"/>
          </p:cNvSpPr>
          <p:nvPr/>
        </p:nvSpPr>
        <p:spPr bwMode="auto">
          <a:xfrm>
            <a:off x="59436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38"/>
          <p:cNvSpPr>
            <a:spLocks noChangeShapeType="1"/>
          </p:cNvSpPr>
          <p:nvPr/>
        </p:nvSpPr>
        <p:spPr bwMode="auto">
          <a:xfrm>
            <a:off x="70104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39"/>
          <p:cNvSpPr>
            <a:spLocks noChangeShapeType="1"/>
          </p:cNvSpPr>
          <p:nvPr/>
        </p:nvSpPr>
        <p:spPr bwMode="auto">
          <a:xfrm>
            <a:off x="1981200" y="21336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41"/>
          <p:cNvSpPr>
            <a:spLocks noChangeShapeType="1"/>
          </p:cNvSpPr>
          <p:nvPr/>
        </p:nvSpPr>
        <p:spPr bwMode="auto">
          <a:xfrm>
            <a:off x="1981200" y="3200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42"/>
          <p:cNvSpPr>
            <a:spLocks noChangeShapeType="1"/>
          </p:cNvSpPr>
          <p:nvPr/>
        </p:nvSpPr>
        <p:spPr bwMode="auto">
          <a:xfrm>
            <a:off x="1981200" y="4343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Text Box 43"/>
          <p:cNvSpPr txBox="1">
            <a:spLocks noChangeArrowheads="1"/>
          </p:cNvSpPr>
          <p:nvPr/>
        </p:nvSpPr>
        <p:spPr bwMode="auto">
          <a:xfrm>
            <a:off x="2270125" y="598488"/>
            <a:ext cx="5410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0     1         2         3          4        5</a:t>
            </a:r>
          </a:p>
        </p:txBody>
      </p:sp>
      <p:sp>
        <p:nvSpPr>
          <p:cNvPr id="14349" name="Text Box 44"/>
          <p:cNvSpPr txBox="1">
            <a:spLocks noChangeArrowheads="1"/>
          </p:cNvSpPr>
          <p:nvPr/>
        </p:nvSpPr>
        <p:spPr bwMode="auto">
          <a:xfrm>
            <a:off x="1584325" y="1433513"/>
            <a:ext cx="382588" cy="35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0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1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2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3</a:t>
            </a:r>
          </a:p>
        </p:txBody>
      </p:sp>
      <p:sp>
        <p:nvSpPr>
          <p:cNvPr id="14350" name="Text Box 45"/>
          <p:cNvSpPr txBox="1">
            <a:spLocks noChangeArrowheads="1"/>
          </p:cNvSpPr>
          <p:nvPr/>
        </p:nvSpPr>
        <p:spPr bwMode="auto">
          <a:xfrm>
            <a:off x="2193925" y="1436688"/>
            <a:ext cx="55197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.        *          .         *          .          *</a:t>
            </a:r>
          </a:p>
        </p:txBody>
      </p:sp>
      <p:sp>
        <p:nvSpPr>
          <p:cNvPr id="14351" name="Text Box 46"/>
          <p:cNvSpPr txBox="1">
            <a:spLocks noChangeArrowheads="1"/>
          </p:cNvSpPr>
          <p:nvPr/>
        </p:nvSpPr>
        <p:spPr bwMode="auto">
          <a:xfrm>
            <a:off x="2209800" y="2362200"/>
            <a:ext cx="5599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*        .          *         *          *          *</a:t>
            </a:r>
          </a:p>
        </p:txBody>
      </p:sp>
      <p:sp>
        <p:nvSpPr>
          <p:cNvPr id="14352" name="Text Box 47"/>
          <p:cNvSpPr txBox="1">
            <a:spLocks noChangeArrowheads="1"/>
          </p:cNvSpPr>
          <p:nvPr/>
        </p:nvSpPr>
        <p:spPr bwMode="auto">
          <a:xfrm>
            <a:off x="2133600" y="3429000"/>
            <a:ext cx="56181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.        .           *         *          .          *</a:t>
            </a:r>
          </a:p>
        </p:txBody>
      </p:sp>
      <p:sp>
        <p:nvSpPr>
          <p:cNvPr id="14353" name="Text Box 48"/>
          <p:cNvSpPr txBox="1">
            <a:spLocks noChangeArrowheads="1"/>
          </p:cNvSpPr>
          <p:nvPr/>
        </p:nvSpPr>
        <p:spPr bwMode="auto">
          <a:xfrm>
            <a:off x="2209800" y="4648200"/>
            <a:ext cx="5559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.        *          *         *          .          *</a:t>
            </a:r>
          </a:p>
        </p:txBody>
      </p:sp>
      <p:sp>
        <p:nvSpPr>
          <p:cNvPr id="14354" name="Text Box 49"/>
          <p:cNvSpPr txBox="1">
            <a:spLocks noChangeArrowheads="1"/>
          </p:cNvSpPr>
          <p:nvPr/>
        </p:nvSpPr>
        <p:spPr bwMode="auto">
          <a:xfrm>
            <a:off x="1431925" y="5627688"/>
            <a:ext cx="6221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* indicates occupied, . indicates empty</a:t>
            </a:r>
          </a:p>
        </p:txBody>
      </p:sp>
      <p:sp>
        <p:nvSpPr>
          <p:cNvPr id="14355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765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</a:t>
            </a: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981200" y="1143000"/>
            <a:ext cx="5867400" cy="434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27432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38100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48768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59436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70104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1981200" y="21336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1981200" y="3200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>
            <a:off x="1981200" y="4343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2270125" y="598488"/>
            <a:ext cx="5410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0     1         2         3          4        5</a:t>
            </a: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1584325" y="1433513"/>
            <a:ext cx="382588" cy="35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0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1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2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3</a:t>
            </a:r>
          </a:p>
        </p:txBody>
      </p:sp>
      <p:sp>
        <p:nvSpPr>
          <p:cNvPr id="15374" name="Rectangle 19"/>
          <p:cNvSpPr>
            <a:spLocks noChangeArrowheads="1"/>
          </p:cNvSpPr>
          <p:nvPr/>
        </p:nvSpPr>
        <p:spPr bwMode="auto">
          <a:xfrm>
            <a:off x="2743200" y="1143000"/>
            <a:ext cx="1066800" cy="990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75" name="Rectangle 20"/>
          <p:cNvSpPr>
            <a:spLocks noChangeArrowheads="1"/>
          </p:cNvSpPr>
          <p:nvPr/>
        </p:nvSpPr>
        <p:spPr bwMode="auto">
          <a:xfrm>
            <a:off x="2819400" y="1219200"/>
            <a:ext cx="914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76" name="Rectangle 21"/>
          <p:cNvSpPr>
            <a:spLocks noChangeArrowheads="1"/>
          </p:cNvSpPr>
          <p:nvPr/>
        </p:nvSpPr>
        <p:spPr bwMode="auto">
          <a:xfrm>
            <a:off x="5029200" y="1219200"/>
            <a:ext cx="8382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77" name="Rectangle 22"/>
          <p:cNvSpPr>
            <a:spLocks noChangeArrowheads="1"/>
          </p:cNvSpPr>
          <p:nvPr/>
        </p:nvSpPr>
        <p:spPr bwMode="auto">
          <a:xfrm>
            <a:off x="7086600" y="1219200"/>
            <a:ext cx="685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78" name="Rectangle 23"/>
          <p:cNvSpPr>
            <a:spLocks noChangeArrowheads="1"/>
          </p:cNvSpPr>
          <p:nvPr/>
        </p:nvSpPr>
        <p:spPr bwMode="auto">
          <a:xfrm>
            <a:off x="7010400" y="2209800"/>
            <a:ext cx="7620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79" name="Rectangle 24"/>
          <p:cNvSpPr>
            <a:spLocks noChangeArrowheads="1"/>
          </p:cNvSpPr>
          <p:nvPr/>
        </p:nvSpPr>
        <p:spPr bwMode="auto">
          <a:xfrm>
            <a:off x="7086600" y="3276600"/>
            <a:ext cx="685800" cy="914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0" name="Rectangle 25"/>
          <p:cNvSpPr>
            <a:spLocks noChangeArrowheads="1"/>
          </p:cNvSpPr>
          <p:nvPr/>
        </p:nvSpPr>
        <p:spPr bwMode="auto">
          <a:xfrm>
            <a:off x="7086600" y="4495800"/>
            <a:ext cx="5334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1" name="Rectangle 26"/>
          <p:cNvSpPr>
            <a:spLocks noChangeArrowheads="1"/>
          </p:cNvSpPr>
          <p:nvPr/>
        </p:nvSpPr>
        <p:spPr bwMode="auto">
          <a:xfrm>
            <a:off x="2057400" y="2286000"/>
            <a:ext cx="6096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2" name="Rectangle 27"/>
          <p:cNvSpPr>
            <a:spLocks noChangeArrowheads="1"/>
          </p:cNvSpPr>
          <p:nvPr/>
        </p:nvSpPr>
        <p:spPr bwMode="auto">
          <a:xfrm>
            <a:off x="3962400" y="2209800"/>
            <a:ext cx="6858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3" name="Rectangle 28"/>
          <p:cNvSpPr>
            <a:spLocks noChangeArrowheads="1"/>
          </p:cNvSpPr>
          <p:nvPr/>
        </p:nvSpPr>
        <p:spPr bwMode="auto">
          <a:xfrm>
            <a:off x="5029200" y="2209800"/>
            <a:ext cx="7620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4" name="Rectangle 29"/>
          <p:cNvSpPr>
            <a:spLocks noChangeArrowheads="1"/>
          </p:cNvSpPr>
          <p:nvPr/>
        </p:nvSpPr>
        <p:spPr bwMode="auto">
          <a:xfrm>
            <a:off x="6096000" y="2286000"/>
            <a:ext cx="7620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5" name="Rectangle 30"/>
          <p:cNvSpPr>
            <a:spLocks noChangeArrowheads="1"/>
          </p:cNvSpPr>
          <p:nvPr/>
        </p:nvSpPr>
        <p:spPr bwMode="auto">
          <a:xfrm>
            <a:off x="3924300" y="3352800"/>
            <a:ext cx="6477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6" name="Rectangle 31"/>
          <p:cNvSpPr>
            <a:spLocks noChangeArrowheads="1"/>
          </p:cNvSpPr>
          <p:nvPr/>
        </p:nvSpPr>
        <p:spPr bwMode="auto">
          <a:xfrm>
            <a:off x="5181600" y="3429000"/>
            <a:ext cx="6858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7" name="Rectangle 32"/>
          <p:cNvSpPr>
            <a:spLocks noChangeArrowheads="1"/>
          </p:cNvSpPr>
          <p:nvPr/>
        </p:nvSpPr>
        <p:spPr bwMode="auto">
          <a:xfrm>
            <a:off x="2819400" y="4419600"/>
            <a:ext cx="8382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8" name="Rectangle 33"/>
          <p:cNvSpPr>
            <a:spLocks noChangeArrowheads="1"/>
          </p:cNvSpPr>
          <p:nvPr/>
        </p:nvSpPr>
        <p:spPr bwMode="auto">
          <a:xfrm>
            <a:off x="3886200" y="4419600"/>
            <a:ext cx="8382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89" name="Rectangle 34"/>
          <p:cNvSpPr>
            <a:spLocks noChangeArrowheads="1"/>
          </p:cNvSpPr>
          <p:nvPr/>
        </p:nvSpPr>
        <p:spPr bwMode="auto">
          <a:xfrm>
            <a:off x="5105400" y="4419600"/>
            <a:ext cx="762000" cy="990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5390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49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Generation 1</a:t>
            </a: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981200" y="1143000"/>
            <a:ext cx="5867400" cy="434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</p:txBody>
      </p:sp>
      <p:sp>
        <p:nvSpPr>
          <p:cNvPr id="16388" name="Line 5"/>
          <p:cNvSpPr>
            <a:spLocks noChangeShapeType="1"/>
          </p:cNvSpPr>
          <p:nvPr/>
        </p:nvSpPr>
        <p:spPr bwMode="auto">
          <a:xfrm>
            <a:off x="27432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6"/>
          <p:cNvSpPr>
            <a:spLocks noChangeShapeType="1"/>
          </p:cNvSpPr>
          <p:nvPr/>
        </p:nvSpPr>
        <p:spPr bwMode="auto">
          <a:xfrm>
            <a:off x="38100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Line 7"/>
          <p:cNvSpPr>
            <a:spLocks noChangeShapeType="1"/>
          </p:cNvSpPr>
          <p:nvPr/>
        </p:nvSpPr>
        <p:spPr bwMode="auto">
          <a:xfrm>
            <a:off x="48768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8"/>
          <p:cNvSpPr>
            <a:spLocks noChangeShapeType="1"/>
          </p:cNvSpPr>
          <p:nvPr/>
        </p:nvSpPr>
        <p:spPr bwMode="auto">
          <a:xfrm>
            <a:off x="59436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9"/>
          <p:cNvSpPr>
            <a:spLocks noChangeShapeType="1"/>
          </p:cNvSpPr>
          <p:nvPr/>
        </p:nvSpPr>
        <p:spPr bwMode="auto">
          <a:xfrm>
            <a:off x="7010400" y="11430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10"/>
          <p:cNvSpPr>
            <a:spLocks noChangeShapeType="1"/>
          </p:cNvSpPr>
          <p:nvPr/>
        </p:nvSpPr>
        <p:spPr bwMode="auto">
          <a:xfrm>
            <a:off x="1981200" y="21336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1"/>
          <p:cNvSpPr>
            <a:spLocks noChangeShapeType="1"/>
          </p:cNvSpPr>
          <p:nvPr/>
        </p:nvSpPr>
        <p:spPr bwMode="auto">
          <a:xfrm>
            <a:off x="1981200" y="3200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2"/>
          <p:cNvSpPr>
            <a:spLocks noChangeShapeType="1"/>
          </p:cNvSpPr>
          <p:nvPr/>
        </p:nvSpPr>
        <p:spPr bwMode="auto">
          <a:xfrm>
            <a:off x="1981200" y="4343400"/>
            <a:ext cx="586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Text Box 13"/>
          <p:cNvSpPr txBox="1">
            <a:spLocks noChangeArrowheads="1"/>
          </p:cNvSpPr>
          <p:nvPr/>
        </p:nvSpPr>
        <p:spPr bwMode="auto">
          <a:xfrm>
            <a:off x="2270125" y="598488"/>
            <a:ext cx="5410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0     1         2         3          4        5</a:t>
            </a:r>
          </a:p>
        </p:txBody>
      </p:sp>
      <p:sp>
        <p:nvSpPr>
          <p:cNvPr id="16397" name="Text Box 14"/>
          <p:cNvSpPr txBox="1">
            <a:spLocks noChangeArrowheads="1"/>
          </p:cNvSpPr>
          <p:nvPr/>
        </p:nvSpPr>
        <p:spPr bwMode="auto">
          <a:xfrm>
            <a:off x="1584325" y="1433513"/>
            <a:ext cx="382588" cy="359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0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1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2</a:t>
            </a:r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endParaRPr lang="en-US" altLang="en-US" sz="2800"/>
          </a:p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3</a:t>
            </a:r>
          </a:p>
        </p:txBody>
      </p:sp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2193925" y="1436688"/>
            <a:ext cx="55197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.        *          .         *          .          *</a:t>
            </a:r>
          </a:p>
        </p:txBody>
      </p:sp>
      <p:sp>
        <p:nvSpPr>
          <p:cNvPr id="16399" name="Text Box 16"/>
          <p:cNvSpPr txBox="1">
            <a:spLocks noChangeArrowheads="1"/>
          </p:cNvSpPr>
          <p:nvPr/>
        </p:nvSpPr>
        <p:spPr bwMode="auto">
          <a:xfrm>
            <a:off x="2209800" y="2362200"/>
            <a:ext cx="5440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.        .          .         .          .          *</a:t>
            </a:r>
          </a:p>
        </p:txBody>
      </p:sp>
      <p:sp>
        <p:nvSpPr>
          <p:cNvPr id="16400" name="Text Box 17"/>
          <p:cNvSpPr txBox="1">
            <a:spLocks noChangeArrowheads="1"/>
          </p:cNvSpPr>
          <p:nvPr/>
        </p:nvSpPr>
        <p:spPr bwMode="auto">
          <a:xfrm>
            <a:off x="2133600" y="3429000"/>
            <a:ext cx="5637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.         .           .         .          .          *</a:t>
            </a:r>
          </a:p>
        </p:txBody>
      </p:sp>
      <p:sp>
        <p:nvSpPr>
          <p:cNvPr id="16401" name="Text Box 18"/>
          <p:cNvSpPr txBox="1">
            <a:spLocks noChangeArrowheads="1"/>
          </p:cNvSpPr>
          <p:nvPr/>
        </p:nvSpPr>
        <p:spPr bwMode="auto">
          <a:xfrm>
            <a:off x="2209800" y="4648200"/>
            <a:ext cx="5480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.         *        .          *          .          .</a:t>
            </a:r>
          </a:p>
        </p:txBody>
      </p:sp>
      <p:sp>
        <p:nvSpPr>
          <p:cNvPr id="16402" name="Text Box 19"/>
          <p:cNvSpPr txBox="1">
            <a:spLocks noChangeArrowheads="1"/>
          </p:cNvSpPr>
          <p:nvPr/>
        </p:nvSpPr>
        <p:spPr bwMode="auto">
          <a:xfrm>
            <a:off x="1431925" y="5627688"/>
            <a:ext cx="62214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Marlett" pitchFamily="2" charset="2"/>
              <a:buNone/>
            </a:pPr>
            <a:r>
              <a:rPr lang="en-US" altLang="en-US" sz="2800"/>
              <a:t>* indicates occupied, . indicates empty</a:t>
            </a:r>
          </a:p>
        </p:txBody>
      </p:sp>
      <p:sp>
        <p:nvSpPr>
          <p:cNvPr id="16403" name="Slide Number Placeholder 1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>
            <a:lvl1pPr>
              <a:buFont typeface="Marlett" pitchFamily="2" charset="2"/>
              <a:buChar char="8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162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640</Words>
  <Application>Microsoft Office PowerPoint</Application>
  <PresentationFormat>Letter Paper (8.5x11 in)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Marlett</vt:lpstr>
      <vt:lpstr>Palatino Linotype</vt:lpstr>
      <vt:lpstr>Tahoma</vt:lpstr>
      <vt:lpstr>Office Theme</vt:lpstr>
      <vt:lpstr>CS303E: Elements of Computers  and Programming Lists of Lists</vt:lpstr>
      <vt:lpstr>Creating list of lists</vt:lpstr>
      <vt:lpstr>Creating list of lists</vt:lpstr>
      <vt:lpstr>List of Lists Problems</vt:lpstr>
      <vt:lpstr>Example of using a list of lists</vt:lpstr>
      <vt:lpstr>Simulation</vt:lpstr>
      <vt:lpstr>Generation 0</vt:lpstr>
      <vt:lpstr>Or</vt:lpstr>
      <vt:lpstr>Generation 1</vt:lpstr>
      <vt:lpstr>Or , Generation 1 </vt:lpstr>
      <vt:lpstr>Rules of the "Game"</vt:lpstr>
      <vt:lpstr>Case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CS303E: Elements of Computers  and Programming - Lists</dc:title>
  <dc:creator>Dr. Bill Young Department of Computer Science  University of Texas at Austin</dc:creator>
  <cp:lastModifiedBy>Scott, Michael D</cp:lastModifiedBy>
  <cp:revision>50</cp:revision>
  <dcterms:created xsi:type="dcterms:W3CDTF">2021-06-15T19:40:16Z</dcterms:created>
  <dcterms:modified xsi:type="dcterms:W3CDTF">2024-05-30T17:28:55Z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2021-04-12T00:00:00Z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2021-06-15T00:00:00Z</vt:filetime>
  </property>
</Properties>
</file>