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6" r:id="rId3"/>
    <p:sldId id="307" r:id="rId4"/>
    <p:sldId id="308" r:id="rId5"/>
    <p:sldId id="286" r:id="rId6"/>
    <p:sldId id="287" r:id="rId7"/>
    <p:sldId id="288" r:id="rId8"/>
    <p:sldId id="289" r:id="rId9"/>
    <p:sldId id="290" r:id="rId10"/>
    <p:sldId id="305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9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4"/>
    <a:srgbClr val="FFCC00"/>
    <a:srgbClr val="FFF7D5"/>
    <a:srgbClr val="FEF7C2"/>
    <a:srgbClr val="EDE1EF"/>
    <a:srgbClr val="E7E2EE"/>
    <a:srgbClr val="270A70"/>
    <a:srgbClr val="300C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86" autoAdjust="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5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DD99BA2-9991-4906-8BBA-CDC1FBDA6FB2}" type="datetimeFigureOut">
              <a:rPr lang="en-US"/>
              <a:pPr>
                <a:defRPr/>
              </a:pPr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357C2B6-9EE5-47B3-A7D8-A50047F9B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C11AD-C570-4B6E-8500-2DAB81D806A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25489-9950-4F18-BE7D-BEEC5DD74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56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225489-9950-4F18-BE7D-BEEC5DD746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9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 userDrawn="1"/>
        </p:nvSpPr>
        <p:spPr bwMode="auto">
          <a:xfrm>
            <a:off x="304800" y="1905000"/>
            <a:ext cx="342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>
                <a:solidFill>
                  <a:srgbClr val="007DC4"/>
                </a:solidFill>
                <a:latin typeface="Tw Cen MT" pitchFamily="34" charset="0"/>
              </a:rPr>
              <a:t>7.9</a:t>
            </a:r>
            <a:r>
              <a:rPr lang="en-US" altLang="en-US" sz="2800" b="1" baseline="0" dirty="0">
                <a:solidFill>
                  <a:srgbClr val="007DC4"/>
                </a:solidFill>
                <a:latin typeface="Tw Cen MT" pitchFamily="34" charset="0"/>
              </a:rPr>
              <a:t> and Chapter 8</a:t>
            </a:r>
            <a:endParaRPr lang="en-US" altLang="en-US" sz="2800" b="1" dirty="0">
              <a:solidFill>
                <a:srgbClr val="007DC4"/>
              </a:solidFill>
              <a:latin typeface="Tw Cen MT" pitchFamily="34" charset="0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 userDrawn="1"/>
        </p:nvSpPr>
        <p:spPr bwMode="auto">
          <a:xfrm>
            <a:off x="304800" y="2514600"/>
            <a:ext cx="3048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3600" b="1" dirty="0">
                <a:latin typeface="Tw Cen MT" pitchFamily="34" charset="0"/>
              </a:rPr>
              <a:t>Tuples </a:t>
            </a:r>
            <a:br>
              <a:rPr lang="en-US" altLang="en-US" sz="3600" b="1" dirty="0">
                <a:latin typeface="Tw Cen MT" pitchFamily="34" charset="0"/>
              </a:rPr>
            </a:br>
            <a:r>
              <a:rPr lang="en-US" altLang="en-US" sz="3600" b="1" dirty="0">
                <a:latin typeface="Tw Cen MT" pitchFamily="34" charset="0"/>
              </a:rPr>
              <a:t>and</a:t>
            </a:r>
            <a:br>
              <a:rPr lang="en-US" altLang="en-US" sz="3600" b="1" dirty="0">
                <a:latin typeface="Tw Cen MT" pitchFamily="34" charset="0"/>
              </a:rPr>
            </a:br>
            <a:r>
              <a:rPr lang="en-US" altLang="en-US" sz="3600" b="1" dirty="0">
                <a:latin typeface="Tw Cen MT" pitchFamily="34" charset="0"/>
              </a:rPr>
              <a:t>More About Strings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80975"/>
            <a:ext cx="4808538" cy="599281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6988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76B32-8FD4-4BD2-983C-A48DC34F85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13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53A4F-A324-4CBF-95D9-566992913F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37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/>
            </a:lvl1pPr>
            <a:lvl2pPr marL="742950" indent="-285750">
              <a:buClrTx/>
              <a:buFont typeface="Arial" panose="020B0604020202020204" pitchFamily="34" charset="0"/>
              <a:buChar char="•"/>
              <a:defRPr/>
            </a:lvl2pPr>
            <a:lvl3pPr marL="1143000" indent="-228600">
              <a:buClrTx/>
              <a:buFont typeface="Arial" panose="020B0604020202020204" pitchFamily="34" charset="0"/>
              <a:buChar char="•"/>
              <a:defRPr/>
            </a:lvl3pPr>
            <a:lvl4pPr marL="1600200" indent="-228600">
              <a:buClrTx/>
              <a:buFont typeface="Arial" panose="020B0604020202020204" pitchFamily="34" charset="0"/>
              <a:buChar char="•"/>
              <a:defRPr/>
            </a:lvl4pPr>
            <a:lvl5pPr marL="2057400" indent="-228600">
              <a:buClrTx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7D0D1-D692-48A9-B217-77FC480DB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42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AF49F-AA49-41F3-8415-8535CC1261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71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B71FF-703D-4E35-82C1-A09774C378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263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2B8E1-EF15-49ED-B171-DA04447F1C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635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A7CFA-2652-4B99-86F1-9803B863ED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924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726F9-158F-4800-8D6C-BDD25C3490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82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A419B-5FA6-4C47-99E1-2134BE3961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349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BA556-AF46-4BD8-A7BB-5D53940342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02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3"/>
          <p:cNvSpPr>
            <a:spLocks noChangeArrowheads="1"/>
          </p:cNvSpPr>
          <p:nvPr userDrawn="1"/>
        </p:nvSpPr>
        <p:spPr bwMode="auto">
          <a:xfrm>
            <a:off x="1524000" y="6465888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000" dirty="0">
                <a:latin typeface="Century Gothic" pitchFamily="34" charset="0"/>
                <a:ea typeface="ヒラギノ角ゴ Pro W3" pitchFamily="1" charset="-128"/>
              </a:rPr>
              <a:t>Copyright © 2018 Pearson Education, Inc. 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61A0D57-0295-4E93-A5CA-F5FD62E3E6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0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6400800"/>
            <a:ext cx="1420812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7DC4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7DC4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7DC4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7DC4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7DC4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876FB7-1E12-4382-A127-F4FEEA8C1D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0" r="10832" b="1915"/>
          <a:stretch/>
        </p:blipFill>
        <p:spPr>
          <a:xfrm>
            <a:off x="3962400" y="76200"/>
            <a:ext cx="4937763" cy="6172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altLang="en-US" dirty="0"/>
              <a:t>Accessing the Individual Characters in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" y="1166018"/>
            <a:ext cx="8229600" cy="4525963"/>
          </a:xfrm>
        </p:spPr>
        <p:txBody>
          <a:bodyPr/>
          <a:lstStyle/>
          <a:p>
            <a:r>
              <a:rPr lang="en-US" dirty="0"/>
              <a:t>How to access the individual elements of the string using a for loop and the range function?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 = 'Olivia A.'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in range(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(name)):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print(name[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type(name[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r>
              <a:rPr lang="en-US" dirty="0"/>
              <a:t>Or 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dirty="0"/>
            </a:br>
            <a:r>
              <a:rPr lang="en-US" dirty="0"/>
              <a:t>if we don’t care about position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4403" y="2250090"/>
            <a:ext cx="2962275" cy="3400639"/>
          </a:xfrm>
          <a:prstGeom prst="rect">
            <a:avLst/>
          </a:prstGeom>
          <a:ln w="25400">
            <a:solidFill>
              <a:schemeClr val="accent6"/>
            </a:solidFill>
          </a:ln>
        </p:spPr>
      </p:pic>
    </p:spTree>
    <p:extLst>
      <p:ext uri="{BB962C8B-B14F-4D97-AF65-F5344CB8AC3E}">
        <p14:creationId xmlns:p14="http://schemas.microsoft.com/office/powerpoint/2010/main" val="212267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String Concatenation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u="sng" dirty="0">
                <a:cs typeface="Courier New" panose="02070309020205020404" pitchFamily="49" charset="0"/>
              </a:rPr>
              <a:t>Concatenation</a:t>
            </a:r>
            <a:r>
              <a:rPr lang="en-US" altLang="en-US" dirty="0">
                <a:cs typeface="Courier New" panose="02070309020205020404" pitchFamily="49" charset="0"/>
              </a:rPr>
              <a:t>: appending one string to the end of another string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Use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dirty="0">
                <a:cs typeface="Courier New" panose="02070309020205020404" pitchFamily="49" charset="0"/>
              </a:rPr>
              <a:t> operator to produce a string that is a combination of its operands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The augmented assignment operator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lang="en-US" altLang="en-US" dirty="0">
                <a:cs typeface="Courier New" panose="02070309020205020404" pitchFamily="49" charset="0"/>
              </a:rPr>
              <a:t> can also be used to concatenate strings</a:t>
            </a:r>
          </a:p>
          <a:p>
            <a:pPr lvl="2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The operand on the left side of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lang="en-US" altLang="en-US" dirty="0">
                <a:cs typeface="Courier New" panose="02070309020205020404" pitchFamily="49" charset="0"/>
              </a:rPr>
              <a:t> operator must be an existing variable; otherwise, an exception is raised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dirty="0"/>
              <a:t>Strings Are Immutable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839200" cy="4525963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Strings are immutable</a:t>
            </a:r>
          </a:p>
          <a:p>
            <a:pPr lvl="1"/>
            <a:r>
              <a:rPr lang="en-US" altLang="en-US" dirty="0"/>
              <a:t>Once they are created, they cannot be changed</a:t>
            </a:r>
          </a:p>
          <a:p>
            <a:pPr lvl="2">
              <a:buFontTx/>
              <a:buChar char="•"/>
            </a:pPr>
            <a:r>
              <a:rPr lang="en-US" altLang="en-US" dirty="0"/>
              <a:t>Concatenation doesn’t actually change the existing string, but rather creates a new string and assigns the new string to the previously used variable</a:t>
            </a:r>
          </a:p>
          <a:p>
            <a:pPr lvl="1"/>
            <a:r>
              <a:rPr lang="en-US" altLang="en-US" dirty="0"/>
              <a:t>Cannot use an expression of the form </a:t>
            </a:r>
          </a:p>
          <a:p>
            <a:pPr lvl="1"/>
            <a:r>
              <a:rPr lang="en-US" altLang="en-US" dirty="0"/>
              <a:t>	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alt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new_character</a:t>
            </a:r>
            <a:endParaRPr lang="en-US" alt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Statement of this type will raise an exception</a:t>
            </a:r>
          </a:p>
          <a:p>
            <a:pPr marL="914400" lvl="2" indent="0">
              <a:buNone/>
            </a:pPr>
            <a:endParaRPr lang="en-US" altLang="en-US" dirty="0">
              <a:cs typeface="Courier New" panose="02070309020205020404" pitchFamily="49" charset="0"/>
            </a:endParaRPr>
          </a:p>
          <a:p>
            <a:pPr>
              <a:buFontTx/>
              <a:buChar char="•"/>
            </a:pP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44" y="4876800"/>
            <a:ext cx="8872082" cy="1981200"/>
          </a:xfrm>
          <a:prstGeom prst="rect">
            <a:avLst/>
          </a:prstGeom>
          <a:ln w="25400">
            <a:solidFill>
              <a:schemeClr val="accent6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Strings Are Immutable, Variables Are Not</a:t>
            </a:r>
          </a:p>
        </p:txBody>
      </p:sp>
      <p:pic>
        <p:nvPicPr>
          <p:cNvPr id="12291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94" r="32372" b="-2174"/>
          <a:stretch/>
        </p:blipFill>
        <p:spPr>
          <a:xfrm>
            <a:off x="914400" y="1828800"/>
            <a:ext cx="6553200" cy="4812506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dirty="0"/>
              <a:t>String Slicing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u="sng" dirty="0">
                <a:cs typeface="Courier New" panose="02070309020205020404" pitchFamily="49" charset="0"/>
              </a:rPr>
              <a:t>Slice</a:t>
            </a:r>
            <a:r>
              <a:rPr lang="en-US" altLang="en-US" dirty="0">
                <a:cs typeface="Courier New" panose="02070309020205020404" pitchFamily="49" charset="0"/>
              </a:rPr>
              <a:t>: span of items taken from a sequence, known as </a:t>
            </a:r>
            <a:r>
              <a:rPr lang="en-US" altLang="en-US" i="1" dirty="0">
                <a:cs typeface="Courier New" panose="02070309020205020404" pitchFamily="49" charset="0"/>
              </a:rPr>
              <a:t>substring</a:t>
            </a:r>
          </a:p>
          <a:p>
            <a:pPr lvl="1"/>
            <a:r>
              <a:rPr lang="en-US" altLang="en-US" dirty="0"/>
              <a:t>Slicing format: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2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Expression will return a string containing a copy of the characters from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altLang="en-US" dirty="0">
                <a:cs typeface="Courier New" panose="02070309020205020404" pitchFamily="49" charset="0"/>
              </a:rPr>
              <a:t> up to, but not including,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altLang="en-US" i="1" dirty="0">
              <a:cs typeface="Courier New" panose="02070309020205020404" pitchFamily="49" charset="0"/>
            </a:endParaRPr>
          </a:p>
          <a:p>
            <a:pPr lvl="2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If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altLang="en-US" dirty="0">
                <a:cs typeface="Courier New" panose="02070309020205020404" pitchFamily="49" charset="0"/>
              </a:rPr>
              <a:t> not specified,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dirty="0">
                <a:cs typeface="Courier New" panose="02070309020205020404" pitchFamily="49" charset="0"/>
              </a:rPr>
              <a:t> is used for start index</a:t>
            </a:r>
          </a:p>
          <a:p>
            <a:pPr lvl="2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If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altLang="en-US" dirty="0">
                <a:cs typeface="Courier New" panose="02070309020205020404" pitchFamily="49" charset="0"/>
              </a:rPr>
              <a:t> not specified,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(string)</a:t>
            </a:r>
            <a:r>
              <a:rPr lang="en-US" altLang="en-US" dirty="0">
                <a:cs typeface="Courier New" panose="02070309020205020404" pitchFamily="49" charset="0"/>
              </a:rPr>
              <a:t> is used for end index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Slicing expressions can include a step value and negative indexes relative to end of string</a:t>
            </a:r>
            <a:endParaRPr lang="he-IL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Testing, Searching, and Manipulating Strings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/>
              <a:t>You can use the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en-US"/>
              <a:t> operator to determine whether one string is contained in another string</a:t>
            </a:r>
          </a:p>
          <a:p>
            <a:pPr lvl="1"/>
            <a:r>
              <a:rPr lang="en-US" altLang="en-US"/>
              <a:t>General format: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string1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string2</a:t>
            </a:r>
          </a:p>
          <a:p>
            <a:pPr lvl="2">
              <a:buFontTx/>
              <a:buChar char="•"/>
            </a:pP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string1 </a:t>
            </a:r>
            <a:r>
              <a:rPr lang="en-US" altLang="en-US">
                <a:cs typeface="Courier New" panose="02070309020205020404" pitchFamily="49" charset="0"/>
              </a:rPr>
              <a:t>and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 string2 </a:t>
            </a:r>
            <a:r>
              <a:rPr lang="en-US" altLang="en-US">
                <a:cs typeface="Courier New" panose="02070309020205020404" pitchFamily="49" charset="0"/>
              </a:rPr>
              <a:t>can be string literals or variables referencing strings</a:t>
            </a:r>
          </a:p>
          <a:p>
            <a:pPr>
              <a:buFontTx/>
              <a:buChar char="•"/>
            </a:pPr>
            <a:r>
              <a:rPr lang="en-US" altLang="en-US">
                <a:cs typeface="Courier New" panose="02070309020205020404" pitchFamily="49" charset="0"/>
              </a:rPr>
              <a:t>Similarly you can use the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not in</a:t>
            </a:r>
            <a:r>
              <a:rPr lang="en-US" altLang="en-US">
                <a:cs typeface="Courier New" panose="02070309020205020404" pitchFamily="49" charset="0"/>
              </a:rPr>
              <a:t> operator to determine whether one string is not contained in another string</a:t>
            </a:r>
            <a:endParaRPr lang="he-IL" altLang="en-US">
              <a:cs typeface="Courier New" panose="02070309020205020404" pitchFamily="49" charset="0"/>
            </a:endParaRPr>
          </a:p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String Methods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Strings in Python have many types of methods, divided into different types of operations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General format: 							</a:t>
            </a:r>
            <a:r>
              <a:rPr lang="en-US" alt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arguments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en-US" dirty="0">
              <a:cs typeface="Courier New" panose="02070309020205020404" pitchFamily="49" charset="0"/>
            </a:endParaRPr>
          </a:p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Some methods test a string for </a:t>
            </a:r>
            <a:br>
              <a:rPr lang="en-US" altLang="en-US" dirty="0">
                <a:cs typeface="Courier New" panose="02070309020205020404" pitchFamily="49" charset="0"/>
              </a:rPr>
            </a:br>
            <a:r>
              <a:rPr lang="en-US" altLang="en-US" dirty="0">
                <a:cs typeface="Courier New" panose="02070309020205020404" pitchFamily="49" charset="0"/>
              </a:rPr>
              <a:t>specific characteristics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Generally Boolean methods, that return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altLang="en-US" dirty="0">
                <a:cs typeface="Courier New" panose="02070309020205020404" pitchFamily="49" charset="0"/>
              </a:rPr>
              <a:t> if a condition exists, and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altLang="en-US" dirty="0">
                <a:cs typeface="Courier New" panose="02070309020205020404" pitchFamily="49" charset="0"/>
              </a:rPr>
              <a:t> otherwise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60867" y="76200"/>
            <a:ext cx="8229600" cy="1143000"/>
          </a:xfrm>
        </p:spPr>
        <p:txBody>
          <a:bodyPr/>
          <a:lstStyle/>
          <a:p>
            <a:r>
              <a:rPr lang="en-US" altLang="en-US"/>
              <a:t>String Methods (cont’d.)</a:t>
            </a:r>
          </a:p>
        </p:txBody>
      </p:sp>
      <p:pic>
        <p:nvPicPr>
          <p:cNvPr id="1638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143000"/>
            <a:ext cx="8229600" cy="4144963"/>
          </a:xfrm>
        </p:spPr>
      </p:pic>
      <p:sp>
        <p:nvSpPr>
          <p:cNvPr id="2" name="Rectangle 1"/>
          <p:cNvSpPr/>
          <p:nvPr/>
        </p:nvSpPr>
        <p:spPr bwMode="auto">
          <a:xfrm>
            <a:off x="304800" y="2857500"/>
            <a:ext cx="8153400" cy="5334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7592" y="5486400"/>
            <a:ext cx="8005718" cy="830997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Implement a function that prompts the user for an int </a:t>
            </a:r>
          </a:p>
          <a:p>
            <a:r>
              <a:rPr lang="en-US" sz="2400" dirty="0"/>
              <a:t>and error checks it. Keep prompting until they enter an int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String Methods (cont’d.)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Some methods create and return a modified version of the string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Simulate strings as mutable objects</a:t>
            </a:r>
          </a:p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String comparisons are case-sensitive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Uppercase characters are distinguished from lowercase characters</a:t>
            </a:r>
          </a:p>
          <a:p>
            <a:pPr lvl="1"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lower</a:t>
            </a:r>
            <a:r>
              <a:rPr lang="en-US" altLang="en-US" dirty="0">
                <a:cs typeface="Courier New" panose="02070309020205020404" pitchFamily="49" charset="0"/>
              </a:rPr>
              <a:t> and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upper</a:t>
            </a:r>
            <a:r>
              <a:rPr lang="en-US" altLang="en-US" dirty="0">
                <a:cs typeface="Courier New" panose="02070309020205020404" pitchFamily="49" charset="0"/>
              </a:rPr>
              <a:t> methods can be used for making case-insensitive string comparisons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dirty="0"/>
              <a:t>String Methods (cont’d.)</a:t>
            </a:r>
          </a:p>
        </p:txBody>
      </p:sp>
      <p:pic>
        <p:nvPicPr>
          <p:cNvPr id="1843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900" y="914400"/>
            <a:ext cx="8458200" cy="5855836"/>
          </a:xfrm>
        </p:spPr>
      </p:pic>
      <p:sp>
        <p:nvSpPr>
          <p:cNvPr id="4" name="Rectangle 3"/>
          <p:cNvSpPr/>
          <p:nvPr/>
        </p:nvSpPr>
        <p:spPr bwMode="auto">
          <a:xfrm>
            <a:off x="381000" y="5029200"/>
            <a:ext cx="8382000" cy="5334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46605" y="11410"/>
            <a:ext cx="8229600" cy="1143000"/>
          </a:xfrm>
        </p:spPr>
        <p:txBody>
          <a:bodyPr/>
          <a:lstStyle/>
          <a:p>
            <a:r>
              <a:rPr lang="en-US" altLang="en-US" dirty="0"/>
              <a:t>Tuples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55328" y="990600"/>
            <a:ext cx="8763000" cy="50292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u="sng" dirty="0">
                <a:cs typeface="Courier New" panose="02070309020205020404" pitchFamily="49" charset="0"/>
              </a:rPr>
              <a:t>Tuple</a:t>
            </a:r>
            <a:r>
              <a:rPr lang="en-US" altLang="en-US" dirty="0">
                <a:cs typeface="Courier New" panose="02070309020205020404" pitchFamily="49" charset="0"/>
              </a:rPr>
              <a:t>: an </a:t>
            </a:r>
            <a:r>
              <a:rPr lang="en-US" altLang="en-US" u="sng" dirty="0">
                <a:cs typeface="Courier New" panose="02070309020205020404" pitchFamily="49" charset="0"/>
              </a:rPr>
              <a:t>immutable</a:t>
            </a:r>
            <a:r>
              <a:rPr lang="en-US" altLang="en-US" dirty="0">
                <a:cs typeface="Courier New" panose="02070309020205020404" pitchFamily="49" charset="0"/>
              </a:rPr>
              <a:t> sequence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similar to a list, but ….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Once it is created it cannot be changed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Format: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tuple_name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(item1, item2)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Notice the use of ( ) instead of [ ]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Tuples have operations similar to lists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Subscript indexing for retrieving elements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Methods such as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Built in functions such as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min, max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Slicing expressions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en-US" dirty="0">
                <a:cs typeface="Courier New" panose="02070309020205020404" pitchFamily="49" charset="0"/>
              </a:rPr>
              <a:t>,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dirty="0">
                <a:cs typeface="Courier New" panose="02070309020205020404" pitchFamily="49" charset="0"/>
              </a:rPr>
              <a:t>, and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dirty="0">
                <a:cs typeface="Courier New" panose="02070309020205020404" pitchFamily="49" charset="0"/>
              </a:rPr>
              <a:t> operators</a:t>
            </a:r>
          </a:p>
          <a:p>
            <a:pPr>
              <a:buFontTx/>
              <a:buChar char="•"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07633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String Methods (cont’d.)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>
                <a:cs typeface="Courier New" panose="02070309020205020404" pitchFamily="49" charset="0"/>
              </a:rPr>
              <a:t>Programs commonly need to search for substrings</a:t>
            </a:r>
          </a:p>
          <a:p>
            <a:pPr eaLnBrk="1" hangingPunct="1">
              <a:buFontTx/>
              <a:buChar char="•"/>
            </a:pPr>
            <a:r>
              <a:rPr lang="en-US" altLang="en-US">
                <a:cs typeface="Courier New" panose="02070309020205020404" pitchFamily="49" charset="0"/>
              </a:rPr>
              <a:t>Several methods to accomplish this:</a:t>
            </a:r>
          </a:p>
          <a:p>
            <a:pPr lvl="1" eaLnBrk="1" hangingPunct="1"/>
            <a:r>
              <a:rPr lang="en-US" altLang="en-US" u="sng">
                <a:latin typeface="Courier New" panose="02070309020205020404" pitchFamily="49" charset="0"/>
                <a:cs typeface="Courier New" panose="02070309020205020404" pitchFamily="49" charset="0"/>
              </a:rPr>
              <a:t>endswith(</a:t>
            </a:r>
            <a:r>
              <a:rPr lang="en-US" altLang="en-US" i="1" u="sng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altLang="en-US" u="sng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>
                <a:cs typeface="Courier New" panose="02070309020205020404" pitchFamily="49" charset="0"/>
              </a:rPr>
              <a:t>: checks if the string ends with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endParaRPr lang="en-US" altLang="en-US">
              <a:cs typeface="Courier New" panose="02070309020205020404" pitchFamily="49" charset="0"/>
            </a:endParaRPr>
          </a:p>
          <a:p>
            <a:pPr lvl="2" eaLnBrk="1" hangingPunct="1">
              <a:buFontTx/>
              <a:buChar char="•"/>
            </a:pPr>
            <a:r>
              <a:rPr lang="en-US" altLang="en-US">
                <a:cs typeface="Courier New" panose="02070309020205020404" pitchFamily="49" charset="0"/>
              </a:rPr>
              <a:t>Returns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altLang="en-US">
                <a:cs typeface="Courier New" panose="02070309020205020404" pitchFamily="49" charset="0"/>
              </a:rPr>
              <a:t> or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1" eaLnBrk="1" hangingPunct="1"/>
            <a:r>
              <a:rPr lang="en-US" altLang="en-US" u="sng">
                <a:latin typeface="Courier New" panose="02070309020205020404" pitchFamily="49" charset="0"/>
                <a:cs typeface="Courier New" panose="02070309020205020404" pitchFamily="49" charset="0"/>
              </a:rPr>
              <a:t>startswith(</a:t>
            </a:r>
            <a:r>
              <a:rPr lang="en-US" altLang="en-US" i="1" u="sng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altLang="en-US" u="sng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>
                <a:cs typeface="Courier New" panose="02070309020205020404" pitchFamily="49" charset="0"/>
              </a:rPr>
              <a:t>: checks if the string starts with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</a:p>
          <a:p>
            <a:pPr lvl="2" eaLnBrk="1" hangingPunct="1">
              <a:buFontTx/>
              <a:buChar char="•"/>
            </a:pPr>
            <a:r>
              <a:rPr lang="en-US" altLang="en-US">
                <a:cs typeface="Courier New" panose="02070309020205020404" pitchFamily="49" charset="0"/>
              </a:rPr>
              <a:t>Returns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altLang="en-US">
                <a:cs typeface="Courier New" panose="02070309020205020404" pitchFamily="49" charset="0"/>
              </a:rPr>
              <a:t> or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altLang="en-US">
              <a:cs typeface="Courier New" panose="02070309020205020404" pitchFamily="49" charset="0"/>
            </a:endParaRPr>
          </a:p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String Methods (cont’d.)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Several methods to accomplish this (cont’d):</a:t>
            </a:r>
          </a:p>
          <a:p>
            <a:pPr lvl="1" eaLnBrk="1" hangingPunct="1"/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find(</a:t>
            </a:r>
            <a:r>
              <a:rPr lang="en-US" altLang="en-US" i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>
                <a:cs typeface="Courier New" panose="02070309020205020404" pitchFamily="49" charset="0"/>
              </a:rPr>
              <a:t>: searches for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altLang="en-US" dirty="0">
                <a:cs typeface="Courier New" panose="02070309020205020404" pitchFamily="49" charset="0"/>
              </a:rPr>
              <a:t>  within the string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Returns lowest index of the substring, or if the substring is not contained in the string, returns -1</a:t>
            </a:r>
          </a:p>
          <a:p>
            <a:pPr lvl="1" eaLnBrk="1" hangingPunct="1"/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replace(</a:t>
            </a:r>
            <a:r>
              <a:rPr lang="en-US" altLang="en-US" i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i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new_string</a:t>
            </a: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>
                <a:cs typeface="Courier New" panose="02070309020205020404" pitchFamily="49" charset="0"/>
              </a:rPr>
              <a:t>: 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Returns a copy of the string where every occurrence of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altLang="en-US" dirty="0">
                <a:cs typeface="Courier New" panose="02070309020205020404" pitchFamily="49" charset="0"/>
              </a:rPr>
              <a:t> is replaced with </a:t>
            </a:r>
            <a:r>
              <a:rPr lang="en-US" alt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new_string</a:t>
            </a:r>
            <a:endParaRPr lang="en-US" alt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String Methods (cont’d.)</a:t>
            </a:r>
          </a:p>
        </p:txBody>
      </p:sp>
      <p:pic>
        <p:nvPicPr>
          <p:cNvPr id="2150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284" y="1828800"/>
            <a:ext cx="9019674" cy="3352800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Repetition Operator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u="sng"/>
              <a:t>Repetition operator</a:t>
            </a:r>
            <a:r>
              <a:rPr lang="en-US" altLang="en-US"/>
              <a:t>: makes multiple copies of a string and joins them together</a:t>
            </a:r>
          </a:p>
          <a:p>
            <a:pPr lvl="1"/>
            <a:r>
              <a:rPr lang="en-US" altLang="en-US"/>
              <a:t>The * symbol is a repetition operator when applied to a string and an integer</a:t>
            </a:r>
          </a:p>
          <a:p>
            <a:pPr lvl="2">
              <a:buFontTx/>
              <a:buChar char="•"/>
            </a:pPr>
            <a:r>
              <a:rPr lang="en-US" altLang="en-US"/>
              <a:t>String is left operand; number is right</a:t>
            </a:r>
          </a:p>
          <a:p>
            <a:pPr lvl="1"/>
            <a:r>
              <a:rPr lang="en-US" altLang="en-US"/>
              <a:t>General format: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string_to_copy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 lvl="1"/>
            <a:r>
              <a:rPr lang="en-US" altLang="en-US">
                <a:cs typeface="Courier New" panose="02070309020205020404" pitchFamily="49" charset="0"/>
              </a:rPr>
              <a:t>Variable references a new string which contains multiple copies of the original string</a:t>
            </a:r>
          </a:p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Splitting a String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  <a:r>
              <a:rPr lang="en-US" altLang="en-US" u="sng" dirty="0"/>
              <a:t> method</a:t>
            </a:r>
            <a:r>
              <a:rPr lang="en-US" altLang="en-US" dirty="0"/>
              <a:t>: returns a list containing the words in the string</a:t>
            </a:r>
          </a:p>
          <a:p>
            <a:pPr lvl="1" eaLnBrk="1" hangingPunct="1"/>
            <a:r>
              <a:rPr lang="en-US" altLang="en-US" dirty="0"/>
              <a:t>By default, uses space as separator</a:t>
            </a:r>
          </a:p>
          <a:p>
            <a:pPr lvl="1" eaLnBrk="1" hangingPunct="1"/>
            <a:r>
              <a:rPr lang="en-US" altLang="en-US" dirty="0"/>
              <a:t>Can specify a different separator by passing it as an argument to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  <a:r>
              <a:rPr lang="en-US" altLang="en-US" dirty="0"/>
              <a:t> method</a:t>
            </a:r>
          </a:p>
          <a:p>
            <a:pPr lvl="1" eaLnBrk="1" hangingPunct="1"/>
            <a:r>
              <a:rPr lang="en-US" altLang="en-US" dirty="0"/>
              <a:t>Also referred to as </a:t>
            </a:r>
            <a:r>
              <a:rPr lang="en-US" altLang="en-US" i="1" dirty="0"/>
              <a:t>parsing </a:t>
            </a:r>
            <a:r>
              <a:rPr lang="en-US" altLang="en-US" dirty="0"/>
              <a:t>a string.</a:t>
            </a:r>
            <a:endParaRPr lang="he-IL" altLang="en-US" dirty="0"/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err="1"/>
              <a:t>chr</a:t>
            </a:r>
            <a:r>
              <a:rPr lang="en-US" dirty="0"/>
              <a:t> and </a:t>
            </a:r>
            <a:r>
              <a:rPr lang="en-US" dirty="0" err="1"/>
              <a:t>ord</a:t>
            </a:r>
            <a:r>
              <a:rPr lang="en-US" dirty="0"/>
              <a:t>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6172200" cy="4525963"/>
          </a:xfrm>
        </p:spPr>
        <p:txBody>
          <a:bodyPr/>
          <a:lstStyle/>
          <a:p>
            <a:r>
              <a:rPr lang="en-US" b="0" dirty="0"/>
              <a:t>Recall, the vast majority of computer systems store data in a binary form, 0's and 1's</a:t>
            </a:r>
          </a:p>
          <a:p>
            <a:r>
              <a:rPr lang="en-US" b="0" dirty="0"/>
              <a:t>We have </a:t>
            </a:r>
            <a:r>
              <a:rPr lang="en-US" b="0" i="1" dirty="0"/>
              <a:t>encoding schemes </a:t>
            </a:r>
            <a:r>
              <a:rPr lang="en-US" b="0" dirty="0"/>
              <a:t>to specify what a given sequence of 0's and 1's represents, such as characters, colors, sound</a:t>
            </a:r>
          </a:p>
          <a:p>
            <a:r>
              <a:rPr lang="en-US" b="0" dirty="0"/>
              <a:t>In Python, the built in </a:t>
            </a:r>
            <a:r>
              <a:rPr lang="en-US" b="0" dirty="0" err="1"/>
              <a:t>chr</a:t>
            </a:r>
            <a:r>
              <a:rPr lang="en-US" b="0" dirty="0"/>
              <a:t> and </a:t>
            </a:r>
            <a:r>
              <a:rPr lang="en-US" b="0" dirty="0" err="1"/>
              <a:t>ord</a:t>
            </a:r>
            <a:r>
              <a:rPr lang="en-US" b="0" dirty="0"/>
              <a:t> functions can be used to see the encoding for strings of length 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1447800"/>
            <a:ext cx="2726552" cy="4448175"/>
          </a:xfrm>
          <a:prstGeom prst="rect">
            <a:avLst/>
          </a:prstGeom>
          <a:ln w="25400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835135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Tuples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/>
              <a:t>Tuples do not support the methods:</a:t>
            </a:r>
          </a:p>
          <a:p>
            <a:pPr lvl="1"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</a:p>
          <a:p>
            <a:pPr lvl="1"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</a:p>
          <a:p>
            <a:pPr lvl="1"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</a:p>
          <a:p>
            <a:pPr lvl="1"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</a:p>
          <a:p>
            <a:pPr lvl="1"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</a:p>
          <a:p>
            <a:pPr lvl="1" eaLnBrk="1" hangingPunct="1"/>
            <a:r>
              <a:rPr lang="en-US" altLang="en-US" dirty="0">
                <a:latin typeface="+mj-lt"/>
                <a:cs typeface="Courier New" panose="02070309020205020404" pitchFamily="49" charset="0"/>
              </a:rPr>
              <a:t>Why not? They are immutable.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2040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en-US" dirty="0"/>
              <a:t>Tuples (cont’d.)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/>
              <a:t>Advantages for using tuples over lists: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Processing tuples is faster than processing lists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Tuples can be safer (immutable)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Some operations in Python require use of tuples</a:t>
            </a:r>
          </a:p>
          <a:p>
            <a:pPr eaLnBrk="1" hangingPunct="1"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list()</a:t>
            </a:r>
            <a:r>
              <a:rPr lang="en-US" altLang="en-US" u="sng" dirty="0">
                <a:cs typeface="Courier New" panose="02070309020205020404" pitchFamily="49" charset="0"/>
              </a:rPr>
              <a:t> function</a:t>
            </a:r>
            <a:r>
              <a:rPr lang="en-US" altLang="en-US" dirty="0">
                <a:cs typeface="Courier New" panose="02070309020205020404" pitchFamily="49" charset="0"/>
              </a:rPr>
              <a:t>: converts tuple to list</a:t>
            </a:r>
          </a:p>
          <a:p>
            <a:pPr eaLnBrk="1" hangingPunct="1"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tuple()</a:t>
            </a:r>
            <a:r>
              <a:rPr lang="en-US" altLang="en-US" u="sng" dirty="0">
                <a:cs typeface="Courier New" panose="02070309020205020404" pitchFamily="49" charset="0"/>
              </a:rPr>
              <a:t> function</a:t>
            </a:r>
            <a:r>
              <a:rPr lang="en-US" altLang="en-US" dirty="0">
                <a:cs typeface="Courier New" panose="02070309020205020404" pitchFamily="49" charset="0"/>
              </a:rPr>
              <a:t>: converts list to tuple</a:t>
            </a:r>
          </a:p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Fun fact, a function that returns 2 or more values returns them in a tuple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214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Basic String Operations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Many types of programs perform operations on strings</a:t>
            </a:r>
          </a:p>
          <a:p>
            <a:pPr>
              <a:buFontTx/>
              <a:buChar char="•"/>
            </a:pPr>
            <a:r>
              <a:rPr lang="en-US" altLang="en-US" dirty="0"/>
              <a:t>In Python, many tools for examining and manipulating strings</a:t>
            </a:r>
          </a:p>
          <a:p>
            <a:pPr lvl="1"/>
            <a:r>
              <a:rPr lang="en-US" altLang="en-US" dirty="0"/>
              <a:t>Strings are sequences, so many of the tools that work with sequences (such as ranges, lists, and tuples) also can be used  </a:t>
            </a:r>
            <a:br>
              <a:rPr lang="en-US" altLang="en-US" dirty="0"/>
            </a:br>
            <a:r>
              <a:rPr lang="en-US" altLang="en-US" dirty="0"/>
              <a:t>with strings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81000" y="16299"/>
            <a:ext cx="8229600" cy="1143000"/>
          </a:xfrm>
        </p:spPr>
        <p:txBody>
          <a:bodyPr/>
          <a:lstStyle/>
          <a:p>
            <a:r>
              <a:rPr lang="en-US" altLang="en-US" dirty="0"/>
              <a:t>Accessing the Individual Characters in a String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159299"/>
            <a:ext cx="8229600" cy="4525963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To access an individual character in a string: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Use a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dirty="0">
                <a:cs typeface="Courier New" panose="02070309020205020404" pitchFamily="49" charset="0"/>
              </a:rPr>
              <a:t> loop</a:t>
            </a:r>
          </a:p>
          <a:p>
            <a:pPr lvl="2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Format: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2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Useful when need to iterate over the whole string, such as to count the occurrences of a specific character</a:t>
            </a:r>
          </a:p>
          <a:p>
            <a:pPr lvl="2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Each ‘character’ is simply a string of length 1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Use indexing</a:t>
            </a:r>
          </a:p>
          <a:p>
            <a:pPr lvl="2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Each character has an index specifying its position in the string, starting at 0</a:t>
            </a:r>
          </a:p>
          <a:p>
            <a:pPr lvl="2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Format: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my_string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630238"/>
            <a:ext cx="7673975" cy="55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5" t="-5832" r="28704" b="6683"/>
          <a:stretch/>
        </p:blipFill>
        <p:spPr>
          <a:xfrm>
            <a:off x="1790700" y="1143000"/>
            <a:ext cx="5715000" cy="2208068"/>
          </a:xfrm>
        </p:spPr>
      </p:pic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Accessing the Individual Characters in a String (cont’d.)</a:t>
            </a:r>
          </a:p>
        </p:txBody>
      </p:sp>
      <p:pic>
        <p:nvPicPr>
          <p:cNvPr id="8196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2" r="28241"/>
          <a:stretch/>
        </p:blipFill>
        <p:spPr bwMode="auto">
          <a:xfrm>
            <a:off x="1066800" y="3960668"/>
            <a:ext cx="7162800" cy="1855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38400" y="5816354"/>
            <a:ext cx="4899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 = my_string[6]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0" y="3086740"/>
            <a:ext cx="5335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-13 -12 -11 -10  -9    -8   -7   -6   -5    -4    -3  -2   -1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Accessing the Individual Characters in a String (cont’d.)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IndexError</a:t>
            </a:r>
            <a:r>
              <a:rPr lang="en-US" altLang="en-US" dirty="0">
                <a:cs typeface="Courier New" panose="02070309020205020404" pitchFamily="49" charset="0"/>
              </a:rPr>
              <a:t> exception will occur if: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You try to use an index that is out of range for the string</a:t>
            </a:r>
          </a:p>
          <a:p>
            <a:pPr lvl="2">
              <a:buFontTx/>
              <a:buBlip>
                <a:blip r:embed="rId2"/>
              </a:buBlip>
            </a:pPr>
            <a:r>
              <a:rPr lang="en-US" altLang="en-US" dirty="0">
                <a:cs typeface="Courier New" panose="02070309020205020404" pitchFamily="49" charset="0"/>
              </a:rPr>
              <a:t>Likely to happen when loop iterates beyond the end of the string</a:t>
            </a:r>
          </a:p>
          <a:p>
            <a:pPr>
              <a:buFontTx/>
              <a:buChar char="•"/>
            </a:pPr>
            <a:r>
              <a:rPr lang="en-US" altLang="en-US" dirty="0">
                <a:latin typeface="+mj-lt"/>
                <a:cs typeface="Courier New" panose="02070309020205020404" pitchFamily="49" charset="0"/>
              </a:rPr>
              <a:t>use the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>
                <a:cs typeface="Courier New" panose="02070309020205020404" pitchFamily="49" charset="0"/>
              </a:rPr>
              <a:t> function to obtain the length of a string</a:t>
            </a:r>
          </a:p>
          <a:p>
            <a:pPr lvl="1">
              <a:buFontTx/>
              <a:buBlip>
                <a:blip r:embed="rId2"/>
              </a:buBlip>
            </a:pPr>
            <a:r>
              <a:rPr lang="en-US" altLang="en-US" dirty="0">
                <a:cs typeface="Courier New" panose="02070309020205020404" pitchFamily="49" charset="0"/>
              </a:rPr>
              <a:t>Useful to prevent loops from iterating beyond the end of a string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007DC4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7DC4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</TotalTime>
  <Words>1189</Words>
  <Application>Microsoft Office PowerPoint</Application>
  <PresentationFormat>On-screen Show (4:3)</PresentationFormat>
  <Paragraphs>124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Courier New</vt:lpstr>
      <vt:lpstr>Tw Cen MT</vt:lpstr>
      <vt:lpstr>ヒラギノ角ゴ Pro W3</vt:lpstr>
      <vt:lpstr>Default Design</vt:lpstr>
      <vt:lpstr>PowerPoint Presentation</vt:lpstr>
      <vt:lpstr>Tuples</vt:lpstr>
      <vt:lpstr>Tuples (cont’d.)</vt:lpstr>
      <vt:lpstr>Tuples (cont’d.)</vt:lpstr>
      <vt:lpstr>Basic String Operations</vt:lpstr>
      <vt:lpstr>Accessing the Individual Characters in a String</vt:lpstr>
      <vt:lpstr>PowerPoint Presentation</vt:lpstr>
      <vt:lpstr>Accessing the Individual Characters in a String (cont’d.)</vt:lpstr>
      <vt:lpstr>Accessing the Individual Characters in a String (cont’d.)</vt:lpstr>
      <vt:lpstr>Accessing the Individual Characters in a String</vt:lpstr>
      <vt:lpstr>String Concatenation</vt:lpstr>
      <vt:lpstr>Strings Are Immutable</vt:lpstr>
      <vt:lpstr>Strings Are Immutable, Variables Are Not</vt:lpstr>
      <vt:lpstr>String Slicing</vt:lpstr>
      <vt:lpstr>Testing, Searching, and Manipulating Strings</vt:lpstr>
      <vt:lpstr>String Methods</vt:lpstr>
      <vt:lpstr>String Methods (cont’d.)</vt:lpstr>
      <vt:lpstr>String Methods (cont’d.)</vt:lpstr>
      <vt:lpstr>String Methods (cont’d.)</vt:lpstr>
      <vt:lpstr>String Methods (cont’d.)</vt:lpstr>
      <vt:lpstr>String Methods (cont’d.)</vt:lpstr>
      <vt:lpstr>String Methods (cont’d.)</vt:lpstr>
      <vt:lpstr>The Repetition Operator</vt:lpstr>
      <vt:lpstr>Splitting a String</vt:lpstr>
      <vt:lpstr>chr and ord Functions</vt:lpstr>
    </vt:vector>
  </TitlesOfParts>
  <Company>PEARSON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Chelsea Bell</dc:creator>
  <cp:lastModifiedBy>Scott, Michael D</cp:lastModifiedBy>
  <cp:revision>124</cp:revision>
  <dcterms:created xsi:type="dcterms:W3CDTF">2011-02-21T19:15:53Z</dcterms:created>
  <dcterms:modified xsi:type="dcterms:W3CDTF">2024-05-30T17:27:18Z</dcterms:modified>
</cp:coreProperties>
</file>