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301" r:id="rId3"/>
    <p:sldId id="313" r:id="rId4"/>
    <p:sldId id="289" r:id="rId5"/>
    <p:sldId id="265" r:id="rId6"/>
    <p:sldId id="260" r:id="rId7"/>
    <p:sldId id="280" r:id="rId8"/>
    <p:sldId id="271" r:id="rId9"/>
    <p:sldId id="299" r:id="rId10"/>
    <p:sldId id="302" r:id="rId11"/>
    <p:sldId id="281" r:id="rId12"/>
    <p:sldId id="293" r:id="rId13"/>
    <p:sldId id="282" r:id="rId14"/>
    <p:sldId id="283" r:id="rId15"/>
    <p:sldId id="304" r:id="rId16"/>
    <p:sldId id="306" r:id="rId17"/>
    <p:sldId id="300" r:id="rId18"/>
    <p:sldId id="309" r:id="rId19"/>
    <p:sldId id="308" r:id="rId20"/>
    <p:sldId id="310" r:id="rId21"/>
    <p:sldId id="294" r:id="rId22"/>
    <p:sldId id="307" r:id="rId23"/>
    <p:sldId id="314" r:id="rId24"/>
  </p:sldIdLst>
  <p:sldSz cx="9144000" cy="6858000" type="screen4x3"/>
  <p:notesSz cx="7315200" cy="9601200"/>
  <p:defaultTextStyle>
    <a:defPPr>
      <a:defRPr lang="en-US"/>
    </a:defPPr>
    <a:lvl1pPr algn="l" rtl="0" fontAlgn="base">
      <a:spcBef>
        <a:spcPct val="20000"/>
      </a:spcBef>
      <a:spcAft>
        <a:spcPct val="0"/>
      </a:spcAft>
      <a:buFont typeface="Marlett" pitchFamily="2" charset="2"/>
      <a:defRPr sz="2800" kern="1200">
        <a:solidFill>
          <a:schemeClr val="tx1"/>
        </a:solidFill>
        <a:latin typeface="Arial" charset="0"/>
        <a:ea typeface="+mn-ea"/>
        <a:cs typeface="+mn-cs"/>
      </a:defRPr>
    </a:lvl1pPr>
    <a:lvl2pPr marL="457200" algn="l" rtl="0" fontAlgn="base">
      <a:spcBef>
        <a:spcPct val="20000"/>
      </a:spcBef>
      <a:spcAft>
        <a:spcPct val="0"/>
      </a:spcAft>
      <a:buFont typeface="Marlett" pitchFamily="2" charset="2"/>
      <a:defRPr sz="2800" kern="1200">
        <a:solidFill>
          <a:schemeClr val="tx1"/>
        </a:solidFill>
        <a:latin typeface="Arial" charset="0"/>
        <a:ea typeface="+mn-ea"/>
        <a:cs typeface="+mn-cs"/>
      </a:defRPr>
    </a:lvl2pPr>
    <a:lvl3pPr marL="914400" algn="l" rtl="0" fontAlgn="base">
      <a:spcBef>
        <a:spcPct val="20000"/>
      </a:spcBef>
      <a:spcAft>
        <a:spcPct val="0"/>
      </a:spcAft>
      <a:buFont typeface="Marlett" pitchFamily="2" charset="2"/>
      <a:defRPr sz="2800" kern="1200">
        <a:solidFill>
          <a:schemeClr val="tx1"/>
        </a:solidFill>
        <a:latin typeface="Arial" charset="0"/>
        <a:ea typeface="+mn-ea"/>
        <a:cs typeface="+mn-cs"/>
      </a:defRPr>
    </a:lvl3pPr>
    <a:lvl4pPr marL="1371600" algn="l" rtl="0" fontAlgn="base">
      <a:spcBef>
        <a:spcPct val="20000"/>
      </a:spcBef>
      <a:spcAft>
        <a:spcPct val="0"/>
      </a:spcAft>
      <a:buFont typeface="Marlett" pitchFamily="2" charset="2"/>
      <a:defRPr sz="2800" kern="1200">
        <a:solidFill>
          <a:schemeClr val="tx1"/>
        </a:solidFill>
        <a:latin typeface="Arial" charset="0"/>
        <a:ea typeface="+mn-ea"/>
        <a:cs typeface="+mn-cs"/>
      </a:defRPr>
    </a:lvl4pPr>
    <a:lvl5pPr marL="1828800" algn="l" rtl="0" fontAlgn="base">
      <a:spcBef>
        <a:spcPct val="20000"/>
      </a:spcBef>
      <a:spcAft>
        <a:spcPct val="0"/>
      </a:spcAft>
      <a:buFont typeface="Marlett" pitchFamily="2" charset="2"/>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6" autoAdjust="0"/>
  </p:normalViewPr>
  <p:slideViewPr>
    <p:cSldViewPr>
      <p:cViewPr varScale="1">
        <p:scale>
          <a:sx n="86" d="100"/>
          <a:sy n="86" d="100"/>
        </p:scale>
        <p:origin x="1382" y="91"/>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8.xml"/><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spcBef>
                <a:spcPct val="0"/>
              </a:spcBef>
              <a:buFontTx/>
              <a:buNone/>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spcBef>
                <a:spcPct val="0"/>
              </a:spcBef>
              <a:buFontTx/>
              <a:buNone/>
              <a:defRPr sz="1300">
                <a:latin typeface="Times New Roman" pitchFamily="18"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spcBef>
                <a:spcPct val="0"/>
              </a:spcBef>
              <a:buFontTx/>
              <a:buNone/>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spcBef>
                <a:spcPct val="0"/>
              </a:spcBef>
              <a:buFontTx/>
              <a:buNone/>
              <a:defRPr sz="1300">
                <a:latin typeface="Times New Roman" pitchFamily="18" charset="0"/>
              </a:defRPr>
            </a:lvl1pPr>
          </a:lstStyle>
          <a:p>
            <a:pPr>
              <a:defRPr/>
            </a:pPr>
            <a:fld id="{7A62B9E1-DDCC-4A3E-8EE1-B4159B713951}" type="slidenum">
              <a:rPr lang="en-US"/>
              <a:pPr>
                <a:defRPr/>
              </a:pPr>
              <a:t>‹#›</a:t>
            </a:fld>
            <a:endParaRPr lang="en-US"/>
          </a:p>
        </p:txBody>
      </p:sp>
    </p:spTree>
    <p:extLst>
      <p:ext uri="{BB962C8B-B14F-4D97-AF65-F5344CB8AC3E}">
        <p14:creationId xmlns:p14="http://schemas.microsoft.com/office/powerpoint/2010/main" val="3425834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a:solidFill>
                  <a:schemeClr val="tx1"/>
                </a:solidFill>
                <a:latin typeface="Arial" charset="0"/>
              </a:defRPr>
            </a:lvl1pPr>
            <a:lvl2pPr marL="742950" indent="-285750" defTabSz="966788" eaLnBrk="0" hangingPunct="0">
              <a:defRPr sz="2800">
                <a:solidFill>
                  <a:schemeClr val="tx1"/>
                </a:solidFill>
                <a:latin typeface="Arial" charset="0"/>
              </a:defRPr>
            </a:lvl2pPr>
            <a:lvl3pPr marL="1143000" indent="-228600" defTabSz="966788" eaLnBrk="0" hangingPunct="0">
              <a:defRPr sz="2800">
                <a:solidFill>
                  <a:schemeClr val="tx1"/>
                </a:solidFill>
                <a:latin typeface="Arial" charset="0"/>
              </a:defRPr>
            </a:lvl3pPr>
            <a:lvl4pPr marL="1600200" indent="-228600" defTabSz="966788" eaLnBrk="0" hangingPunct="0">
              <a:defRPr sz="2800">
                <a:solidFill>
                  <a:schemeClr val="tx1"/>
                </a:solidFill>
                <a:latin typeface="Arial" charset="0"/>
              </a:defRPr>
            </a:lvl4pPr>
            <a:lvl5pPr marL="2057400" indent="-228600" defTabSz="966788" eaLnBrk="0" hangingPunct="0">
              <a:defRPr sz="2800">
                <a:solidFill>
                  <a:schemeClr val="tx1"/>
                </a:solidFill>
                <a:latin typeface="Arial" charset="0"/>
              </a:defRPr>
            </a:lvl5pPr>
            <a:lvl6pPr marL="2514600" indent="-228600" defTabSz="966788"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defTabSz="966788"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defTabSz="966788"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defTabSz="966788"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D9C2A29B-0D2C-43B8-9396-469B40C3B0B5}" type="slidenum">
              <a:rPr lang="en-US" sz="1300" smtClean="0">
                <a:latin typeface="Times New Roman" pitchFamily="18" charset="0"/>
              </a:rPr>
              <a:pPr eaLnBrk="1" hangingPunct="1"/>
              <a:t>1</a:t>
            </a:fld>
            <a:endParaRPr lang="en-US" sz="130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6" name="Rectangle 6"/>
          <p:cNvSpPr>
            <a:spLocks noGrp="1" noChangeArrowheads="1"/>
          </p:cNvSpPr>
          <p:nvPr>
            <p:ph type="sldNum" sz="quarter" idx="12"/>
          </p:nvPr>
        </p:nvSpPr>
        <p:spPr>
          <a:ln/>
        </p:spPr>
        <p:txBody>
          <a:bodyPr/>
          <a:lstStyle>
            <a:lvl1pPr>
              <a:defRPr/>
            </a:lvl1pPr>
          </a:lstStyle>
          <a:p>
            <a:pPr>
              <a:defRPr/>
            </a:pPr>
            <a:fld id="{EB2B9347-FE5A-4D5A-9E6B-4EA76A2DD6B0}" type="slidenum">
              <a:rPr lang="en-US"/>
              <a:pPr>
                <a:defRPr/>
              </a:pPr>
              <a:t>‹#›</a:t>
            </a:fld>
            <a:endParaRPr lang="en-US"/>
          </a:p>
        </p:txBody>
      </p:sp>
    </p:spTree>
    <p:extLst>
      <p:ext uri="{BB962C8B-B14F-4D97-AF65-F5344CB8AC3E}">
        <p14:creationId xmlns:p14="http://schemas.microsoft.com/office/powerpoint/2010/main" val="400048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6" name="Rectangle 6"/>
          <p:cNvSpPr>
            <a:spLocks noGrp="1" noChangeArrowheads="1"/>
          </p:cNvSpPr>
          <p:nvPr>
            <p:ph type="sldNum" sz="quarter" idx="12"/>
          </p:nvPr>
        </p:nvSpPr>
        <p:spPr>
          <a:ln/>
        </p:spPr>
        <p:txBody>
          <a:bodyPr/>
          <a:lstStyle>
            <a:lvl1pPr>
              <a:defRPr/>
            </a:lvl1pPr>
          </a:lstStyle>
          <a:p>
            <a:pPr>
              <a:defRPr/>
            </a:pPr>
            <a:fld id="{07E97D02-2E5B-4E83-8B10-2F51CA7A7130}" type="slidenum">
              <a:rPr lang="en-US"/>
              <a:pPr>
                <a:defRPr/>
              </a:pPr>
              <a:t>‹#›</a:t>
            </a:fld>
            <a:endParaRPr lang="en-US"/>
          </a:p>
        </p:txBody>
      </p:sp>
    </p:spTree>
    <p:extLst>
      <p:ext uri="{BB962C8B-B14F-4D97-AF65-F5344CB8AC3E}">
        <p14:creationId xmlns:p14="http://schemas.microsoft.com/office/powerpoint/2010/main" val="45369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1717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627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6" name="Rectangle 6"/>
          <p:cNvSpPr>
            <a:spLocks noGrp="1" noChangeArrowheads="1"/>
          </p:cNvSpPr>
          <p:nvPr>
            <p:ph type="sldNum" sz="quarter" idx="12"/>
          </p:nvPr>
        </p:nvSpPr>
        <p:spPr>
          <a:ln/>
        </p:spPr>
        <p:txBody>
          <a:bodyPr/>
          <a:lstStyle>
            <a:lvl1pPr>
              <a:defRPr/>
            </a:lvl1pPr>
          </a:lstStyle>
          <a:p>
            <a:pPr>
              <a:defRPr/>
            </a:pPr>
            <a:fld id="{BC0EDB2A-C035-4598-B0EC-A1FA3489498C}" type="slidenum">
              <a:rPr lang="en-US"/>
              <a:pPr>
                <a:defRPr/>
              </a:pPr>
              <a:t>‹#›</a:t>
            </a:fld>
            <a:endParaRPr lang="en-US"/>
          </a:p>
        </p:txBody>
      </p:sp>
    </p:spTree>
    <p:extLst>
      <p:ext uri="{BB962C8B-B14F-4D97-AF65-F5344CB8AC3E}">
        <p14:creationId xmlns:p14="http://schemas.microsoft.com/office/powerpoint/2010/main" val="368147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6" name="Rectangle 6"/>
          <p:cNvSpPr>
            <a:spLocks noGrp="1" noChangeArrowheads="1"/>
          </p:cNvSpPr>
          <p:nvPr>
            <p:ph type="sldNum" sz="quarter" idx="12"/>
          </p:nvPr>
        </p:nvSpPr>
        <p:spPr>
          <a:ln/>
        </p:spPr>
        <p:txBody>
          <a:bodyPr/>
          <a:lstStyle>
            <a:lvl1pPr>
              <a:defRPr/>
            </a:lvl1pPr>
          </a:lstStyle>
          <a:p>
            <a:pPr>
              <a:defRPr/>
            </a:pPr>
            <a:fld id="{8601BC88-2254-405C-A0A3-ACFCAB5E5D4C}" type="slidenum">
              <a:rPr lang="en-US"/>
              <a:pPr>
                <a:defRPr/>
              </a:pPr>
              <a:t>‹#›</a:t>
            </a:fld>
            <a:endParaRPr lang="en-US"/>
          </a:p>
        </p:txBody>
      </p:sp>
    </p:spTree>
    <p:extLst>
      <p:ext uri="{BB962C8B-B14F-4D97-AF65-F5344CB8AC3E}">
        <p14:creationId xmlns:p14="http://schemas.microsoft.com/office/powerpoint/2010/main" val="366773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6" name="Rectangle 6"/>
          <p:cNvSpPr>
            <a:spLocks noGrp="1" noChangeArrowheads="1"/>
          </p:cNvSpPr>
          <p:nvPr>
            <p:ph type="sldNum" sz="quarter" idx="12"/>
          </p:nvPr>
        </p:nvSpPr>
        <p:spPr>
          <a:ln/>
        </p:spPr>
        <p:txBody>
          <a:bodyPr/>
          <a:lstStyle>
            <a:lvl1pPr>
              <a:defRPr/>
            </a:lvl1pPr>
          </a:lstStyle>
          <a:p>
            <a:pPr>
              <a:defRPr/>
            </a:pPr>
            <a:fld id="{FD448239-C25B-4828-A76D-AE3577A9F9AA}" type="slidenum">
              <a:rPr lang="en-US"/>
              <a:pPr>
                <a:defRPr/>
              </a:pPr>
              <a:t>‹#›</a:t>
            </a:fld>
            <a:endParaRPr lang="en-US"/>
          </a:p>
        </p:txBody>
      </p:sp>
    </p:spTree>
    <p:extLst>
      <p:ext uri="{BB962C8B-B14F-4D97-AF65-F5344CB8AC3E}">
        <p14:creationId xmlns:p14="http://schemas.microsoft.com/office/powerpoint/2010/main" val="2837118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838200"/>
            <a:ext cx="42672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838200"/>
            <a:ext cx="42672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7" name="Rectangle 6"/>
          <p:cNvSpPr>
            <a:spLocks noGrp="1" noChangeArrowheads="1"/>
          </p:cNvSpPr>
          <p:nvPr>
            <p:ph type="sldNum" sz="quarter" idx="12"/>
          </p:nvPr>
        </p:nvSpPr>
        <p:spPr>
          <a:ln/>
        </p:spPr>
        <p:txBody>
          <a:bodyPr/>
          <a:lstStyle>
            <a:lvl1pPr>
              <a:defRPr/>
            </a:lvl1pPr>
          </a:lstStyle>
          <a:p>
            <a:pPr>
              <a:defRPr/>
            </a:pPr>
            <a:fld id="{D352A542-4397-4CCA-9F7F-B5C27707066E}" type="slidenum">
              <a:rPr lang="en-US"/>
              <a:pPr>
                <a:defRPr/>
              </a:pPr>
              <a:t>‹#›</a:t>
            </a:fld>
            <a:endParaRPr lang="en-US"/>
          </a:p>
        </p:txBody>
      </p:sp>
    </p:spTree>
    <p:extLst>
      <p:ext uri="{BB962C8B-B14F-4D97-AF65-F5344CB8AC3E}">
        <p14:creationId xmlns:p14="http://schemas.microsoft.com/office/powerpoint/2010/main" val="194838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9" name="Rectangle 6"/>
          <p:cNvSpPr>
            <a:spLocks noGrp="1" noChangeArrowheads="1"/>
          </p:cNvSpPr>
          <p:nvPr>
            <p:ph type="sldNum" sz="quarter" idx="12"/>
          </p:nvPr>
        </p:nvSpPr>
        <p:spPr>
          <a:ln/>
        </p:spPr>
        <p:txBody>
          <a:bodyPr/>
          <a:lstStyle>
            <a:lvl1pPr>
              <a:defRPr/>
            </a:lvl1pPr>
          </a:lstStyle>
          <a:p>
            <a:pPr>
              <a:defRPr/>
            </a:pPr>
            <a:fld id="{CD2617D9-049C-4FC0-90C0-E4079FBDC086}" type="slidenum">
              <a:rPr lang="en-US"/>
              <a:pPr>
                <a:defRPr/>
              </a:pPr>
              <a:t>‹#›</a:t>
            </a:fld>
            <a:endParaRPr lang="en-US"/>
          </a:p>
        </p:txBody>
      </p:sp>
    </p:spTree>
    <p:extLst>
      <p:ext uri="{BB962C8B-B14F-4D97-AF65-F5344CB8AC3E}">
        <p14:creationId xmlns:p14="http://schemas.microsoft.com/office/powerpoint/2010/main" val="130085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5" name="Rectangle 6"/>
          <p:cNvSpPr>
            <a:spLocks noGrp="1" noChangeArrowheads="1"/>
          </p:cNvSpPr>
          <p:nvPr>
            <p:ph type="sldNum" sz="quarter" idx="12"/>
          </p:nvPr>
        </p:nvSpPr>
        <p:spPr>
          <a:ln/>
        </p:spPr>
        <p:txBody>
          <a:bodyPr/>
          <a:lstStyle>
            <a:lvl1pPr>
              <a:defRPr/>
            </a:lvl1pPr>
          </a:lstStyle>
          <a:p>
            <a:pPr>
              <a:defRPr/>
            </a:pPr>
            <a:fld id="{6845941E-D4CE-4CD9-8E38-8729DBDE466F}" type="slidenum">
              <a:rPr lang="en-US"/>
              <a:pPr>
                <a:defRPr/>
              </a:pPr>
              <a:t>‹#›</a:t>
            </a:fld>
            <a:endParaRPr lang="en-US"/>
          </a:p>
        </p:txBody>
      </p:sp>
    </p:spTree>
    <p:extLst>
      <p:ext uri="{BB962C8B-B14F-4D97-AF65-F5344CB8AC3E}">
        <p14:creationId xmlns:p14="http://schemas.microsoft.com/office/powerpoint/2010/main" val="82033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4" name="Rectangle 6"/>
          <p:cNvSpPr>
            <a:spLocks noGrp="1" noChangeArrowheads="1"/>
          </p:cNvSpPr>
          <p:nvPr>
            <p:ph type="sldNum" sz="quarter" idx="12"/>
          </p:nvPr>
        </p:nvSpPr>
        <p:spPr>
          <a:ln/>
        </p:spPr>
        <p:txBody>
          <a:bodyPr/>
          <a:lstStyle>
            <a:lvl1pPr>
              <a:defRPr/>
            </a:lvl1pPr>
          </a:lstStyle>
          <a:p>
            <a:pPr>
              <a:defRPr/>
            </a:pPr>
            <a:fld id="{5E7C348E-210F-4CD5-A3D8-D7BE699254D8}" type="slidenum">
              <a:rPr lang="en-US"/>
              <a:pPr>
                <a:defRPr/>
              </a:pPr>
              <a:t>‹#›</a:t>
            </a:fld>
            <a:endParaRPr lang="en-US"/>
          </a:p>
        </p:txBody>
      </p:sp>
    </p:spTree>
    <p:extLst>
      <p:ext uri="{BB962C8B-B14F-4D97-AF65-F5344CB8AC3E}">
        <p14:creationId xmlns:p14="http://schemas.microsoft.com/office/powerpoint/2010/main" val="2301963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7" name="Rectangle 6"/>
          <p:cNvSpPr>
            <a:spLocks noGrp="1" noChangeArrowheads="1"/>
          </p:cNvSpPr>
          <p:nvPr>
            <p:ph type="sldNum" sz="quarter" idx="12"/>
          </p:nvPr>
        </p:nvSpPr>
        <p:spPr>
          <a:ln/>
        </p:spPr>
        <p:txBody>
          <a:bodyPr/>
          <a:lstStyle>
            <a:lvl1pPr>
              <a:defRPr/>
            </a:lvl1pPr>
          </a:lstStyle>
          <a:p>
            <a:pPr>
              <a:defRPr/>
            </a:pPr>
            <a:fld id="{09D5F248-F667-46B0-B582-A6A373FA26B6}" type="slidenum">
              <a:rPr lang="en-US"/>
              <a:pPr>
                <a:defRPr/>
              </a:pPr>
              <a:t>‹#›</a:t>
            </a:fld>
            <a:endParaRPr lang="en-US"/>
          </a:p>
        </p:txBody>
      </p:sp>
    </p:spTree>
    <p:extLst>
      <p:ext uri="{BB962C8B-B14F-4D97-AF65-F5344CB8AC3E}">
        <p14:creationId xmlns:p14="http://schemas.microsoft.com/office/powerpoint/2010/main" val="2181373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Fast Sorting</a:t>
            </a:r>
          </a:p>
        </p:txBody>
      </p:sp>
      <p:sp>
        <p:nvSpPr>
          <p:cNvPr id="7" name="Rectangle 6"/>
          <p:cNvSpPr>
            <a:spLocks noGrp="1" noChangeArrowheads="1"/>
          </p:cNvSpPr>
          <p:nvPr>
            <p:ph type="sldNum" sz="quarter" idx="12"/>
          </p:nvPr>
        </p:nvSpPr>
        <p:spPr>
          <a:ln/>
        </p:spPr>
        <p:txBody>
          <a:bodyPr/>
          <a:lstStyle>
            <a:lvl1pPr>
              <a:defRPr/>
            </a:lvl1pPr>
          </a:lstStyle>
          <a:p>
            <a:pPr>
              <a:defRPr/>
            </a:pPr>
            <a:fld id="{5F2C61D5-1652-492E-B59C-84A0A5518633}" type="slidenum">
              <a:rPr lang="en-US"/>
              <a:pPr>
                <a:defRPr/>
              </a:pPr>
              <a:t>‹#›</a:t>
            </a:fld>
            <a:endParaRPr lang="en-US"/>
          </a:p>
        </p:txBody>
      </p:sp>
    </p:spTree>
    <p:extLst>
      <p:ext uri="{BB962C8B-B14F-4D97-AF65-F5344CB8AC3E}">
        <p14:creationId xmlns:p14="http://schemas.microsoft.com/office/powerpoint/2010/main" val="1554825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8600" y="8382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6200" y="6248400"/>
            <a:ext cx="2667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atin typeface="Arial" charset="0"/>
              </a:defRPr>
            </a:lvl1pPr>
          </a:lstStyle>
          <a:p>
            <a:pPr>
              <a:defRPr/>
            </a:pPr>
            <a:r>
              <a:rPr lang="en-US"/>
              <a:t>CS314</a:t>
            </a:r>
          </a:p>
        </p:txBody>
      </p:sp>
      <p:sp>
        <p:nvSpPr>
          <p:cNvPr id="1029" name="Rectangle 5"/>
          <p:cNvSpPr>
            <a:spLocks noGrp="1" noChangeArrowheads="1"/>
          </p:cNvSpPr>
          <p:nvPr>
            <p:ph type="ftr" sz="quarter" idx="3"/>
          </p:nvPr>
        </p:nvSpPr>
        <p:spPr bwMode="auto">
          <a:xfrm>
            <a:off x="3429000" y="624840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atin typeface="Arial" charset="0"/>
              </a:defRPr>
            </a:lvl1pPr>
          </a:lstStyle>
          <a:p>
            <a:pPr>
              <a:defRPr/>
            </a:pPr>
            <a:r>
              <a:rPr lang="en-US"/>
              <a:t>Fast Sorting</a:t>
            </a:r>
          </a:p>
        </p:txBody>
      </p:sp>
      <p:sp>
        <p:nvSpPr>
          <p:cNvPr id="10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800" b="1">
                <a:latin typeface="Arial" charset="0"/>
              </a:defRPr>
            </a:lvl1pPr>
          </a:lstStyle>
          <a:p>
            <a:pPr>
              <a:defRPr/>
            </a:pPr>
            <a:fld id="{815D64BE-7F82-4982-AAE1-FC3695C263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chemeClr val="hlink"/>
          </a:solidFill>
          <a:latin typeface="+mj-lt"/>
          <a:ea typeface="+mj-ea"/>
          <a:cs typeface="+mj-cs"/>
        </a:defRPr>
      </a:lvl1pPr>
      <a:lvl2pPr algn="ctr" rtl="0" eaLnBrk="0" fontAlgn="base" hangingPunct="0">
        <a:spcBef>
          <a:spcPct val="0"/>
        </a:spcBef>
        <a:spcAft>
          <a:spcPct val="0"/>
        </a:spcAft>
        <a:defRPr sz="4400">
          <a:solidFill>
            <a:schemeClr val="hlink"/>
          </a:solidFill>
          <a:latin typeface="Arial" charset="0"/>
        </a:defRPr>
      </a:lvl2pPr>
      <a:lvl3pPr algn="ctr" rtl="0" eaLnBrk="0" fontAlgn="base" hangingPunct="0">
        <a:spcBef>
          <a:spcPct val="0"/>
        </a:spcBef>
        <a:spcAft>
          <a:spcPct val="0"/>
        </a:spcAft>
        <a:defRPr sz="4400">
          <a:solidFill>
            <a:schemeClr val="hlink"/>
          </a:solidFill>
          <a:latin typeface="Arial" charset="0"/>
        </a:defRPr>
      </a:lvl3pPr>
      <a:lvl4pPr algn="ctr" rtl="0" eaLnBrk="0" fontAlgn="base" hangingPunct="0">
        <a:spcBef>
          <a:spcPct val="0"/>
        </a:spcBef>
        <a:spcAft>
          <a:spcPct val="0"/>
        </a:spcAft>
        <a:defRPr sz="4400">
          <a:solidFill>
            <a:schemeClr val="hlink"/>
          </a:solidFill>
          <a:latin typeface="Arial" charset="0"/>
        </a:defRPr>
      </a:lvl4pPr>
      <a:lvl5pPr algn="ctr" rtl="0" eaLnBrk="0" fontAlgn="base" hangingPunct="0">
        <a:spcBef>
          <a:spcPct val="0"/>
        </a:spcBef>
        <a:spcAft>
          <a:spcPct val="0"/>
        </a:spcAft>
        <a:defRPr sz="4400">
          <a:solidFill>
            <a:schemeClr val="hlink"/>
          </a:solidFill>
          <a:latin typeface="Arial" charset="0"/>
        </a:defRPr>
      </a:lvl5pPr>
      <a:lvl6pPr marL="457200" algn="ctr" rtl="0" fontAlgn="base">
        <a:spcBef>
          <a:spcPct val="0"/>
        </a:spcBef>
        <a:spcAft>
          <a:spcPct val="0"/>
        </a:spcAft>
        <a:defRPr sz="4400">
          <a:solidFill>
            <a:schemeClr val="hlink"/>
          </a:solidFill>
          <a:latin typeface="Arial" charset="0"/>
        </a:defRPr>
      </a:lvl6pPr>
      <a:lvl7pPr marL="914400" algn="ctr" rtl="0" fontAlgn="base">
        <a:spcBef>
          <a:spcPct val="0"/>
        </a:spcBef>
        <a:spcAft>
          <a:spcPct val="0"/>
        </a:spcAft>
        <a:defRPr sz="4400">
          <a:solidFill>
            <a:schemeClr val="hlink"/>
          </a:solidFill>
          <a:latin typeface="Arial" charset="0"/>
        </a:defRPr>
      </a:lvl7pPr>
      <a:lvl8pPr marL="1371600" algn="ctr" rtl="0" fontAlgn="base">
        <a:spcBef>
          <a:spcPct val="0"/>
        </a:spcBef>
        <a:spcAft>
          <a:spcPct val="0"/>
        </a:spcAft>
        <a:defRPr sz="4400">
          <a:solidFill>
            <a:schemeClr val="hlink"/>
          </a:solidFill>
          <a:latin typeface="Arial" charset="0"/>
        </a:defRPr>
      </a:lvl8pPr>
      <a:lvl9pPr marL="1828800" algn="ctr" rtl="0" fontAlgn="base">
        <a:spcBef>
          <a:spcPct val="0"/>
        </a:spcBef>
        <a:spcAft>
          <a:spcPct val="0"/>
        </a:spcAft>
        <a:defRPr sz="4400">
          <a:solidFill>
            <a:schemeClr val="hlink"/>
          </a:solidFill>
          <a:latin typeface="Arial" charset="0"/>
        </a:defRPr>
      </a:lvl9pPr>
    </p:titleStyle>
    <p:bodyStyle>
      <a:lvl1pPr marL="342900" indent="-342900" algn="l" rtl="0" eaLnBrk="0" fontAlgn="base" hangingPunct="0">
        <a:spcBef>
          <a:spcPct val="20000"/>
        </a:spcBef>
        <a:spcAft>
          <a:spcPct val="0"/>
        </a:spcAft>
        <a:buFont typeface="Marlett" pitchFamily="2" charset="2"/>
        <a:buChar char="8"/>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Golfers_with_most_PGA_Tour_wi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ctrTitle"/>
          </p:nvPr>
        </p:nvSpPr>
        <p:spPr>
          <a:xfrm>
            <a:off x="685800" y="228600"/>
            <a:ext cx="7772400" cy="1143000"/>
          </a:xfrm>
        </p:spPr>
        <p:txBody>
          <a:bodyPr/>
          <a:lstStyle/>
          <a:p>
            <a:pPr eaLnBrk="1" hangingPunct="1"/>
            <a:r>
              <a:rPr lang="en-US" dirty="0"/>
              <a:t>Topic 17 </a:t>
            </a:r>
            <a:br>
              <a:rPr lang="en-US" dirty="0"/>
            </a:br>
            <a:r>
              <a:rPr lang="en-US" dirty="0"/>
              <a:t>Faster Sorting</a:t>
            </a:r>
          </a:p>
        </p:txBody>
      </p:sp>
      <p:sp>
        <p:nvSpPr>
          <p:cNvPr id="2054" name="Rectangle 3"/>
          <p:cNvSpPr>
            <a:spLocks noGrp="1" noChangeArrowheads="1"/>
          </p:cNvSpPr>
          <p:nvPr>
            <p:ph type="subTitle" idx="1"/>
          </p:nvPr>
        </p:nvSpPr>
        <p:spPr>
          <a:xfrm>
            <a:off x="533400" y="1600200"/>
            <a:ext cx="7010400" cy="3276600"/>
          </a:xfrm>
          <a:ln>
            <a:solidFill>
              <a:schemeClr val="tx1"/>
            </a:solidFill>
            <a:miter lim="800000"/>
            <a:headEnd/>
            <a:tailEnd/>
          </a:ln>
        </p:spPr>
        <p:txBody>
          <a:bodyPr/>
          <a:lstStyle/>
          <a:p>
            <a:pPr algn="l" eaLnBrk="1" hangingPunct="1">
              <a:lnSpc>
                <a:spcPct val="90000"/>
              </a:lnSpc>
            </a:pPr>
            <a:r>
              <a:rPr lang="en-US" sz="3600" dirty="0"/>
              <a:t>"The bubble sort seems to have nothing to recommend it, except a catchy name and the fact that it leads to some interesting theoretical problems."</a:t>
            </a:r>
          </a:p>
          <a:p>
            <a:pPr algn="l" eaLnBrk="1" hangingPunct="1">
              <a:lnSpc>
                <a:spcPct val="90000"/>
              </a:lnSpc>
            </a:pPr>
            <a:r>
              <a:rPr lang="en-US" sz="3600" dirty="0"/>
              <a:t>- Don Knuth</a:t>
            </a:r>
          </a:p>
        </p:txBody>
      </p:sp>
      <p:pic>
        <p:nvPicPr>
          <p:cNvPr id="2056" name="Picture 8" descr="Don Knu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427182"/>
            <a:ext cx="2900910" cy="3430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Clicker 2</a:t>
            </a:r>
          </a:p>
        </p:txBody>
      </p:sp>
      <p:sp>
        <p:nvSpPr>
          <p:cNvPr id="3" name="Content Placeholder 2"/>
          <p:cNvSpPr>
            <a:spLocks noGrp="1"/>
          </p:cNvSpPr>
          <p:nvPr>
            <p:ph idx="1"/>
          </p:nvPr>
        </p:nvSpPr>
        <p:spPr/>
        <p:txBody>
          <a:bodyPr/>
          <a:lstStyle/>
          <a:p>
            <a:r>
              <a:rPr lang="en-US" dirty="0"/>
              <a:t>Is quicksort always stable?</a:t>
            </a:r>
          </a:p>
          <a:p>
            <a:pPr marL="0" indent="0">
              <a:buNone/>
            </a:pPr>
            <a:r>
              <a:rPr lang="en-US" dirty="0"/>
              <a:t>	A. No</a:t>
            </a:r>
          </a:p>
          <a:p>
            <a:pPr marL="0" indent="0">
              <a:buNone/>
            </a:pPr>
            <a:r>
              <a:rPr lang="en-US" dirty="0"/>
              <a:t>	B. Yes</a:t>
            </a:r>
          </a:p>
        </p:txBody>
      </p:sp>
      <p:sp>
        <p:nvSpPr>
          <p:cNvPr id="4" name="Date Placeholder 3"/>
          <p:cNvSpPr>
            <a:spLocks noGrp="1"/>
          </p:cNvSpPr>
          <p:nvPr>
            <p:ph type="dt" sz="half" idx="10"/>
          </p:nvPr>
        </p:nvSpPr>
        <p:spPr/>
        <p:txBody>
          <a:bodyPr/>
          <a:lstStyle/>
          <a:p>
            <a:pPr>
              <a:defRPr/>
            </a:pPr>
            <a:r>
              <a:rPr lang="en-US"/>
              <a:t>CS314</a:t>
            </a:r>
          </a:p>
        </p:txBody>
      </p:sp>
      <p:sp>
        <p:nvSpPr>
          <p:cNvPr id="5" name="Footer Placeholder 4"/>
          <p:cNvSpPr>
            <a:spLocks noGrp="1"/>
          </p:cNvSpPr>
          <p:nvPr>
            <p:ph type="ftr" sz="quarter" idx="11"/>
          </p:nvPr>
        </p:nvSpPr>
        <p:spPr/>
        <p:txBody>
          <a:bodyPr/>
          <a:lstStyle/>
          <a:p>
            <a:pPr>
              <a:defRPr/>
            </a:pPr>
            <a:r>
              <a:rPr lang="en-US"/>
              <a:t>Fast Sorting</a:t>
            </a:r>
          </a:p>
        </p:txBody>
      </p:sp>
      <p:sp>
        <p:nvSpPr>
          <p:cNvPr id="6" name="Slide Number Placeholder 5"/>
          <p:cNvSpPr>
            <a:spLocks noGrp="1"/>
          </p:cNvSpPr>
          <p:nvPr>
            <p:ph type="sldNum" sz="quarter" idx="12"/>
          </p:nvPr>
        </p:nvSpPr>
        <p:spPr/>
        <p:txBody>
          <a:bodyPr/>
          <a:lstStyle/>
          <a:p>
            <a:pPr>
              <a:defRPr/>
            </a:pPr>
            <a:fld id="{8601BC88-2254-405C-A0A3-ACFCAB5E5D4C}" type="slidenum">
              <a:rPr lang="en-US" smtClean="0"/>
              <a:pPr>
                <a:defRPr/>
              </a:pPr>
              <a:t>10</a:t>
            </a:fld>
            <a:endParaRPr lang="en-US"/>
          </a:p>
        </p:txBody>
      </p:sp>
    </p:spTree>
    <p:extLst>
      <p:ext uri="{BB962C8B-B14F-4D97-AF65-F5344CB8AC3E}">
        <p14:creationId xmlns:p14="http://schemas.microsoft.com/office/powerpoint/2010/main" val="2594168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40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40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44940C8C-B882-4EB9-8634-7335FEC42777}" type="slidenum">
              <a:rPr lang="en-US" sz="1800" smtClean="0"/>
              <a:pPr eaLnBrk="1" hangingPunct="1"/>
              <a:t>11</a:t>
            </a:fld>
            <a:endParaRPr lang="en-US" sz="1800"/>
          </a:p>
        </p:txBody>
      </p:sp>
      <p:sp>
        <p:nvSpPr>
          <p:cNvPr id="44037" name="Rectangle 2"/>
          <p:cNvSpPr>
            <a:spLocks noGrp="1" noChangeArrowheads="1"/>
          </p:cNvSpPr>
          <p:nvPr>
            <p:ph type="title"/>
          </p:nvPr>
        </p:nvSpPr>
        <p:spPr/>
        <p:txBody>
          <a:bodyPr/>
          <a:lstStyle/>
          <a:p>
            <a:pPr eaLnBrk="1" hangingPunct="1"/>
            <a:r>
              <a:rPr lang="en-US"/>
              <a:t>Merge Sort Algorithm</a:t>
            </a:r>
          </a:p>
        </p:txBody>
      </p:sp>
      <p:sp>
        <p:nvSpPr>
          <p:cNvPr id="44038" name="Rectangle 3"/>
          <p:cNvSpPr>
            <a:spLocks noGrp="1" noChangeArrowheads="1"/>
          </p:cNvSpPr>
          <p:nvPr>
            <p:ph type="body" idx="1"/>
          </p:nvPr>
        </p:nvSpPr>
        <p:spPr>
          <a:xfrm>
            <a:off x="228600" y="1828800"/>
            <a:ext cx="6477000" cy="4343400"/>
          </a:xfrm>
        </p:spPr>
        <p:txBody>
          <a:bodyPr/>
          <a:lstStyle/>
          <a:p>
            <a:pPr marL="609600" indent="-609600" eaLnBrk="1" hangingPunct="1">
              <a:buFont typeface="Marlett" pitchFamily="2" charset="2"/>
              <a:buAutoNum type="arabicPeriod"/>
            </a:pPr>
            <a:r>
              <a:rPr lang="en-US" dirty="0"/>
              <a:t>If a list has 1 element or 0 elements it is sorted</a:t>
            </a:r>
          </a:p>
          <a:p>
            <a:pPr marL="609600" indent="-609600" eaLnBrk="1" hangingPunct="1">
              <a:buFont typeface="Marlett" pitchFamily="2" charset="2"/>
              <a:buAutoNum type="arabicPeriod"/>
            </a:pPr>
            <a:r>
              <a:rPr lang="en-US" dirty="0"/>
              <a:t>If a list has more than 1 split into 2 separate lists</a:t>
            </a:r>
          </a:p>
          <a:p>
            <a:pPr marL="609600" indent="-609600" eaLnBrk="1" hangingPunct="1">
              <a:buFont typeface="Marlett" pitchFamily="2" charset="2"/>
              <a:buAutoNum type="arabicPeriod"/>
            </a:pPr>
            <a:r>
              <a:rPr lang="en-US" dirty="0"/>
              <a:t>Perform this algorithm on each of those smaller lists</a:t>
            </a:r>
          </a:p>
          <a:p>
            <a:pPr marL="609600" indent="-609600" eaLnBrk="1" hangingPunct="1">
              <a:buFont typeface="Marlett" pitchFamily="2" charset="2"/>
              <a:buAutoNum type="arabicPeriod"/>
            </a:pPr>
            <a:r>
              <a:rPr lang="en-US" dirty="0"/>
              <a:t>Take the 2 sorted lists and merge them together</a:t>
            </a:r>
          </a:p>
        </p:txBody>
      </p:sp>
      <p:sp>
        <p:nvSpPr>
          <p:cNvPr id="44039" name="Text Box 4"/>
          <p:cNvSpPr txBox="1">
            <a:spLocks noChangeArrowheads="1"/>
          </p:cNvSpPr>
          <p:nvPr/>
        </p:nvSpPr>
        <p:spPr bwMode="auto">
          <a:xfrm>
            <a:off x="381000" y="838200"/>
            <a:ext cx="8162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a:t>Don Knuth cites John von Neumann as the creator</a:t>
            </a:r>
            <a:br>
              <a:rPr lang="en-US"/>
            </a:br>
            <a:r>
              <a:rPr lang="en-US"/>
              <a:t>of this algorithm</a:t>
            </a:r>
          </a:p>
        </p:txBody>
      </p:sp>
      <p:pic>
        <p:nvPicPr>
          <p:cNvPr id="44040" name="Picture 5" descr="John von Neuman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371600"/>
            <a:ext cx="1697038"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1" name="Picture 6" descr="Don Knu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3657600"/>
            <a:ext cx="1776413"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50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796CA076-924E-4854-996F-F16A2178308F}" type="slidenum">
              <a:rPr lang="en-US" sz="1800" smtClean="0"/>
              <a:pPr eaLnBrk="1" hangingPunct="1"/>
              <a:t>12</a:t>
            </a:fld>
            <a:endParaRPr lang="en-US" sz="1800"/>
          </a:p>
        </p:txBody>
      </p:sp>
      <p:sp>
        <p:nvSpPr>
          <p:cNvPr id="45061" name="Rectangle 2"/>
          <p:cNvSpPr>
            <a:spLocks noGrp="1" noChangeArrowheads="1"/>
          </p:cNvSpPr>
          <p:nvPr>
            <p:ph type="title"/>
          </p:nvPr>
        </p:nvSpPr>
        <p:spPr/>
        <p:txBody>
          <a:bodyPr/>
          <a:lstStyle/>
          <a:p>
            <a:pPr eaLnBrk="1" hangingPunct="1"/>
            <a:r>
              <a:rPr lang="en-US"/>
              <a:t>Merge Sort</a:t>
            </a:r>
          </a:p>
        </p:txBody>
      </p:sp>
      <p:pic>
        <p:nvPicPr>
          <p:cNvPr id="45062" name="Picture 4" descr="A representation of merge sort, splitting arrays in half and then recombing two smaller sorted list or arrayss into one larger sorted list or ar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4695825"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3" name="Text Box 5"/>
          <p:cNvSpPr txBox="1">
            <a:spLocks noChangeArrowheads="1"/>
          </p:cNvSpPr>
          <p:nvPr/>
        </p:nvSpPr>
        <p:spPr bwMode="auto">
          <a:xfrm>
            <a:off x="5749925" y="1447800"/>
            <a:ext cx="3394075" cy="359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dirty="0"/>
              <a:t>When implementing</a:t>
            </a:r>
          </a:p>
          <a:p>
            <a:pPr eaLnBrk="1" hangingPunct="1"/>
            <a:r>
              <a:rPr lang="en-US" dirty="0"/>
              <a:t>one temporary array</a:t>
            </a:r>
          </a:p>
          <a:p>
            <a:pPr eaLnBrk="1" hangingPunct="1"/>
            <a:r>
              <a:rPr lang="en-US" dirty="0"/>
              <a:t>is used instead of </a:t>
            </a:r>
          </a:p>
          <a:p>
            <a:pPr eaLnBrk="1" hangingPunct="1"/>
            <a:r>
              <a:rPr lang="en-US" dirty="0"/>
              <a:t>multiple temporary</a:t>
            </a:r>
          </a:p>
          <a:p>
            <a:pPr eaLnBrk="1" hangingPunct="1"/>
            <a:r>
              <a:rPr lang="en-US" dirty="0"/>
              <a:t>arrays.</a:t>
            </a:r>
          </a:p>
          <a:p>
            <a:pPr eaLnBrk="1" hangingPunct="1"/>
            <a:endParaRPr lang="en-US" dirty="0"/>
          </a:p>
          <a:p>
            <a:pPr eaLnBrk="1" hangingPunct="1"/>
            <a:r>
              <a:rPr lang="en-US" dirty="0"/>
              <a:t>Why?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60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FB350F23-B2DA-488E-A35D-FFCB2ECCD312}" type="slidenum">
              <a:rPr lang="en-US" sz="1800" smtClean="0"/>
              <a:pPr eaLnBrk="1" hangingPunct="1"/>
              <a:t>13</a:t>
            </a:fld>
            <a:endParaRPr lang="en-US" sz="1800"/>
          </a:p>
        </p:txBody>
      </p:sp>
      <p:sp>
        <p:nvSpPr>
          <p:cNvPr id="46085" name="Rectangle 2"/>
          <p:cNvSpPr>
            <a:spLocks noGrp="1" noChangeArrowheads="1"/>
          </p:cNvSpPr>
          <p:nvPr>
            <p:ph type="title"/>
          </p:nvPr>
        </p:nvSpPr>
        <p:spPr/>
        <p:txBody>
          <a:bodyPr/>
          <a:lstStyle/>
          <a:p>
            <a:pPr eaLnBrk="1" hangingPunct="1"/>
            <a:r>
              <a:rPr lang="en-US"/>
              <a:t>Merge Sort code</a:t>
            </a:r>
          </a:p>
        </p:txBody>
      </p:sp>
      <p:sp>
        <p:nvSpPr>
          <p:cNvPr id="46086" name="Rectangle 4"/>
          <p:cNvSpPr>
            <a:spLocks noChangeArrowheads="1"/>
          </p:cNvSpPr>
          <p:nvPr/>
        </p:nvSpPr>
        <p:spPr bwMode="auto">
          <a:xfrm>
            <a:off x="190500" y="609600"/>
            <a:ext cx="8763000" cy="575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en-US" sz="1800" dirty="0">
                <a:latin typeface="Courier New" pitchFamily="49" charset="0"/>
              </a:rPr>
              <a:t>/**</a:t>
            </a:r>
          </a:p>
          <a:p>
            <a:pPr>
              <a:spcBef>
                <a:spcPct val="0"/>
              </a:spcBef>
            </a:pPr>
            <a:r>
              <a:rPr lang="en-US" sz="1800" dirty="0">
                <a:latin typeface="Courier New" pitchFamily="49" charset="0"/>
              </a:rPr>
              <a:t> * perform a merge sort on the elements of data</a:t>
            </a:r>
          </a:p>
          <a:p>
            <a:pPr>
              <a:spcBef>
                <a:spcPct val="0"/>
              </a:spcBef>
            </a:pPr>
            <a:r>
              <a:rPr lang="en-US" sz="1800" dirty="0">
                <a:latin typeface="Courier New" pitchFamily="49" charset="0"/>
              </a:rPr>
              <a:t> * @</a:t>
            </a:r>
            <a:r>
              <a:rPr lang="en-US" sz="1800" dirty="0" err="1">
                <a:latin typeface="Courier New" pitchFamily="49" charset="0"/>
              </a:rPr>
              <a:t>param</a:t>
            </a:r>
            <a:r>
              <a:rPr lang="en-US" sz="1800" dirty="0">
                <a:latin typeface="Courier New" pitchFamily="49" charset="0"/>
              </a:rPr>
              <a:t> data </a:t>
            </a:r>
            <a:r>
              <a:rPr lang="en-US" sz="1800" dirty="0" err="1">
                <a:latin typeface="Courier New" pitchFamily="49" charset="0"/>
              </a:rPr>
              <a:t>data</a:t>
            </a:r>
            <a:r>
              <a:rPr lang="en-US" sz="1800" dirty="0">
                <a:latin typeface="Courier New" pitchFamily="49" charset="0"/>
              </a:rPr>
              <a:t> != null, all elements of data </a:t>
            </a:r>
          </a:p>
          <a:p>
            <a:pPr>
              <a:spcBef>
                <a:spcPct val="0"/>
              </a:spcBef>
            </a:pPr>
            <a:r>
              <a:rPr lang="en-US" sz="1800" dirty="0">
                <a:latin typeface="Courier New" pitchFamily="49" charset="0"/>
              </a:rPr>
              <a:t> * are the same data type</a:t>
            </a:r>
          </a:p>
          <a:p>
            <a:pPr>
              <a:spcBef>
                <a:spcPct val="0"/>
              </a:spcBef>
            </a:pPr>
            <a:r>
              <a:rPr lang="en-US" sz="1800" dirty="0">
                <a:latin typeface="Courier New" pitchFamily="49" charset="0"/>
              </a:rPr>
              <a:t> */</a:t>
            </a:r>
          </a:p>
          <a:p>
            <a:pPr>
              <a:spcBef>
                <a:spcPct val="0"/>
              </a:spcBef>
            </a:pPr>
            <a:r>
              <a:rPr lang="en-US" sz="1800" dirty="0">
                <a:latin typeface="Courier New" pitchFamily="49" charset="0"/>
              </a:rPr>
              <a:t>public static void </a:t>
            </a:r>
            <a:r>
              <a:rPr lang="en-US" sz="1800" dirty="0" err="1">
                <a:latin typeface="Courier New" pitchFamily="49" charset="0"/>
              </a:rPr>
              <a:t>mergeSort</a:t>
            </a:r>
            <a:r>
              <a:rPr lang="en-US" sz="1800" dirty="0">
                <a:latin typeface="Courier New" pitchFamily="49" charset="0"/>
              </a:rPr>
              <a:t>(Comparable[] data) {</a:t>
            </a:r>
          </a:p>
          <a:p>
            <a:pPr>
              <a:spcBef>
                <a:spcPct val="0"/>
              </a:spcBef>
            </a:pPr>
            <a:r>
              <a:rPr lang="en-US" sz="1800" dirty="0">
                <a:latin typeface="Courier New" pitchFamily="49" charset="0"/>
              </a:rPr>
              <a:t> 	Comparable[] temp = new Comparable[</a:t>
            </a:r>
            <a:r>
              <a:rPr lang="en-US" sz="1800" dirty="0" err="1">
                <a:latin typeface="Courier New" pitchFamily="49" charset="0"/>
              </a:rPr>
              <a:t>data.length</a:t>
            </a:r>
            <a:r>
              <a:rPr lang="en-US" sz="1800" dirty="0">
                <a:latin typeface="Courier New" pitchFamily="49" charset="0"/>
              </a:rPr>
              <a:t>];</a:t>
            </a:r>
          </a:p>
          <a:p>
            <a:pPr>
              <a:spcBef>
                <a:spcPct val="0"/>
              </a:spcBef>
            </a:pPr>
            <a:r>
              <a:rPr lang="en-US" sz="1800" dirty="0">
                <a:latin typeface="Courier New" pitchFamily="49" charset="0"/>
              </a:rPr>
              <a:t>	sort(data, temp, 0, </a:t>
            </a:r>
            <a:r>
              <a:rPr lang="en-US" sz="1800" dirty="0" err="1">
                <a:latin typeface="Courier New" pitchFamily="49" charset="0"/>
              </a:rPr>
              <a:t>data.length</a:t>
            </a:r>
            <a:r>
              <a:rPr lang="en-US" sz="1800" dirty="0">
                <a:latin typeface="Courier New" pitchFamily="49" charset="0"/>
              </a:rPr>
              <a:t> - 1);</a:t>
            </a:r>
          </a:p>
          <a:p>
            <a:pPr>
              <a:spcBef>
                <a:spcPct val="0"/>
              </a:spcBef>
            </a:pPr>
            <a:r>
              <a:rPr lang="en-US" sz="1800" dirty="0">
                <a:latin typeface="Courier New" pitchFamily="49" charset="0"/>
              </a:rPr>
              <a:t>}</a:t>
            </a:r>
          </a:p>
          <a:p>
            <a:pPr>
              <a:spcBef>
                <a:spcPct val="0"/>
              </a:spcBef>
            </a:pPr>
            <a:endParaRPr lang="en-US" sz="1800" dirty="0">
              <a:latin typeface="Courier New" pitchFamily="49" charset="0"/>
            </a:endParaRPr>
          </a:p>
          <a:p>
            <a:r>
              <a:rPr lang="en-US" sz="1800" dirty="0">
                <a:latin typeface="Courier New" pitchFamily="49" charset="0"/>
              </a:rPr>
              <a:t>private static void sort(Comparable[] data, Comparable[] temp, 				int low, int high) {</a:t>
            </a:r>
          </a:p>
          <a:p>
            <a:r>
              <a:rPr lang="en-US" sz="1800" dirty="0">
                <a:latin typeface="Courier New" pitchFamily="49" charset="0"/>
              </a:rPr>
              <a:t> 	if(low &lt; high) {</a:t>
            </a:r>
          </a:p>
          <a:p>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center = (low + high) / 2;</a:t>
            </a:r>
          </a:p>
          <a:p>
            <a:r>
              <a:rPr lang="en-US" sz="1800" dirty="0">
                <a:latin typeface="Courier New" pitchFamily="49" charset="0"/>
              </a:rPr>
              <a:t>		sort(data, temp, low, center);</a:t>
            </a:r>
          </a:p>
          <a:p>
            <a:r>
              <a:rPr lang="en-US" sz="1800" dirty="0">
                <a:latin typeface="Courier New" pitchFamily="49" charset="0"/>
              </a:rPr>
              <a:t>		sort(data, temp, center + 1, high);</a:t>
            </a:r>
          </a:p>
          <a:p>
            <a:r>
              <a:rPr lang="en-US" sz="1800" dirty="0">
                <a:latin typeface="Courier New" pitchFamily="49" charset="0"/>
              </a:rPr>
              <a:t>		merge(data, temp, low, center + 1, high);</a:t>
            </a:r>
          </a:p>
          <a:p>
            <a:r>
              <a:rPr lang="en-US" sz="1800" dirty="0">
                <a:latin typeface="Courier New" pitchFamily="49" charset="0"/>
              </a:rPr>
              <a:t>	}</a:t>
            </a:r>
          </a:p>
          <a:p>
            <a:r>
              <a:rPr lang="en-US" sz="1800" dirty="0">
                <a:latin typeface="Courier New" pitchFamily="49"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71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71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214E21E7-A698-476F-810E-703EED99468C}" type="slidenum">
              <a:rPr lang="en-US" sz="1800" smtClean="0"/>
              <a:pPr eaLnBrk="1" hangingPunct="1"/>
              <a:t>14</a:t>
            </a:fld>
            <a:endParaRPr lang="en-US" sz="1800"/>
          </a:p>
        </p:txBody>
      </p:sp>
      <p:sp>
        <p:nvSpPr>
          <p:cNvPr id="47109" name="Rectangle 2"/>
          <p:cNvSpPr>
            <a:spLocks noGrp="1" noChangeArrowheads="1"/>
          </p:cNvSpPr>
          <p:nvPr>
            <p:ph type="title"/>
          </p:nvPr>
        </p:nvSpPr>
        <p:spPr>
          <a:xfrm>
            <a:off x="685800" y="-304800"/>
            <a:ext cx="7772400" cy="1143000"/>
          </a:xfrm>
        </p:spPr>
        <p:txBody>
          <a:bodyPr/>
          <a:lstStyle/>
          <a:p>
            <a:pPr eaLnBrk="1" hangingPunct="1"/>
            <a:r>
              <a:rPr lang="en-US"/>
              <a:t>Merge Sort Code</a:t>
            </a:r>
          </a:p>
        </p:txBody>
      </p:sp>
      <p:sp>
        <p:nvSpPr>
          <p:cNvPr id="47110" name="Rectangle 4"/>
          <p:cNvSpPr>
            <a:spLocks noChangeArrowheads="1"/>
          </p:cNvSpPr>
          <p:nvPr/>
        </p:nvSpPr>
        <p:spPr bwMode="auto">
          <a:xfrm>
            <a:off x="533400" y="708025"/>
            <a:ext cx="84582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0"/>
              </a:spcBef>
            </a:pPr>
            <a:r>
              <a:rPr lang="en-US" sz="1200" dirty="0">
                <a:latin typeface="Courier New" pitchFamily="49" charset="0"/>
              </a:rPr>
              <a:t>private static void merge( Comparable[] data, Comparable[] temp, </a:t>
            </a:r>
          </a:p>
          <a:p>
            <a:pPr>
              <a:lnSpc>
                <a:spcPct val="90000"/>
              </a:lnSpc>
              <a:spcBef>
                <a:spcPct val="0"/>
              </a:spcBef>
            </a:pP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leftPos</a:t>
            </a: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rightPos</a:t>
            </a: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rightEnd</a:t>
            </a:r>
            <a:r>
              <a:rPr lang="en-US" sz="1200" dirty="0">
                <a:latin typeface="Courier New" pitchFamily="49" charset="0"/>
              </a:rPr>
              <a:t>) {</a:t>
            </a:r>
          </a:p>
          <a:p>
            <a:pPr>
              <a:lnSpc>
                <a:spcPct val="90000"/>
              </a:lnSpc>
              <a:spcBef>
                <a:spcPct val="0"/>
              </a:spcBef>
            </a:pP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leftEnd</a:t>
            </a:r>
            <a:r>
              <a:rPr lang="en-US" sz="1200" dirty="0">
                <a:latin typeface="Courier New" pitchFamily="49" charset="0"/>
              </a:rPr>
              <a:t> = </a:t>
            </a:r>
            <a:r>
              <a:rPr lang="en-US" sz="1200" dirty="0" err="1">
                <a:latin typeface="Courier New" pitchFamily="49" charset="0"/>
              </a:rPr>
              <a:t>rightPos</a:t>
            </a:r>
            <a:r>
              <a:rPr lang="en-US" sz="1200" dirty="0">
                <a:latin typeface="Courier New" pitchFamily="49" charset="0"/>
              </a:rPr>
              <a:t> - 1;</a:t>
            </a:r>
          </a:p>
          <a:p>
            <a:pPr>
              <a:lnSpc>
                <a:spcPct val="90000"/>
              </a:lnSpc>
              <a:spcBef>
                <a:spcPct val="0"/>
              </a:spcBef>
            </a:pP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tempPos</a:t>
            </a:r>
            <a:r>
              <a:rPr lang="en-US" sz="1200" dirty="0">
                <a:latin typeface="Courier New" pitchFamily="49" charset="0"/>
              </a:rPr>
              <a:t> = </a:t>
            </a:r>
            <a:r>
              <a:rPr lang="en-US" sz="1200" dirty="0" err="1">
                <a:latin typeface="Courier New" pitchFamily="49" charset="0"/>
              </a:rPr>
              <a:t>leftPos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int</a:t>
            </a:r>
            <a:r>
              <a:rPr lang="en-US" sz="1200" dirty="0">
                <a:latin typeface="Courier New" pitchFamily="49" charset="0"/>
              </a:rPr>
              <a:t> </a:t>
            </a:r>
            <a:r>
              <a:rPr lang="en-US" sz="1200" dirty="0" err="1">
                <a:latin typeface="Courier New" pitchFamily="49" charset="0"/>
              </a:rPr>
              <a:t>numElements</a:t>
            </a:r>
            <a:r>
              <a:rPr lang="en-US" sz="1200" dirty="0">
                <a:latin typeface="Courier New" pitchFamily="49" charset="0"/>
              </a:rPr>
              <a:t> = </a:t>
            </a:r>
            <a:r>
              <a:rPr lang="en-US" sz="1200" dirty="0" err="1">
                <a:latin typeface="Courier New" pitchFamily="49" charset="0"/>
              </a:rPr>
              <a:t>rightEnd</a:t>
            </a:r>
            <a:r>
              <a:rPr lang="en-US" sz="1200" dirty="0">
                <a:latin typeface="Courier New" pitchFamily="49" charset="0"/>
              </a:rPr>
              <a:t> - </a:t>
            </a:r>
            <a:r>
              <a:rPr lang="en-US" sz="1200" dirty="0" err="1">
                <a:latin typeface="Courier New" pitchFamily="49" charset="0"/>
              </a:rPr>
              <a:t>leftPos</a:t>
            </a:r>
            <a:r>
              <a:rPr lang="en-US" sz="1200" dirty="0">
                <a:latin typeface="Courier New" pitchFamily="49" charset="0"/>
              </a:rPr>
              <a:t> + 1;</a:t>
            </a:r>
          </a:p>
          <a:p>
            <a:pPr>
              <a:lnSpc>
                <a:spcPct val="90000"/>
              </a:lnSpc>
              <a:spcBef>
                <a:spcPct val="0"/>
              </a:spcBef>
            </a:pPr>
            <a:r>
              <a:rPr lang="en-US" sz="1200" dirty="0">
                <a:latin typeface="Courier New" pitchFamily="49" charset="0"/>
              </a:rPr>
              <a:t>	//main loop</a:t>
            </a:r>
          </a:p>
          <a:p>
            <a:pPr>
              <a:lnSpc>
                <a:spcPct val="90000"/>
              </a:lnSpc>
              <a:spcBef>
                <a:spcPct val="0"/>
              </a:spcBef>
            </a:pPr>
            <a:r>
              <a:rPr lang="en-US" sz="1200" dirty="0">
                <a:latin typeface="Courier New" pitchFamily="49" charset="0"/>
              </a:rPr>
              <a:t>	while(</a:t>
            </a:r>
            <a:r>
              <a:rPr lang="en-US" sz="1200" dirty="0" err="1">
                <a:latin typeface="Courier New" pitchFamily="49" charset="0"/>
              </a:rPr>
              <a:t>leftPos</a:t>
            </a:r>
            <a:r>
              <a:rPr lang="en-US" sz="1200" dirty="0">
                <a:latin typeface="Courier New" pitchFamily="49" charset="0"/>
              </a:rPr>
              <a:t> &lt;= </a:t>
            </a:r>
            <a:r>
              <a:rPr lang="en-US" sz="1200" dirty="0" err="1">
                <a:latin typeface="Courier New" pitchFamily="49" charset="0"/>
              </a:rPr>
              <a:t>leftEnd</a:t>
            </a:r>
            <a:r>
              <a:rPr lang="en-US" sz="1200" dirty="0">
                <a:latin typeface="Courier New" pitchFamily="49" charset="0"/>
              </a:rPr>
              <a:t> &amp;&amp; </a:t>
            </a:r>
            <a:r>
              <a:rPr lang="en-US" sz="1200" dirty="0" err="1">
                <a:latin typeface="Courier New" pitchFamily="49" charset="0"/>
              </a:rPr>
              <a:t>rightPos</a:t>
            </a:r>
            <a:r>
              <a:rPr lang="en-US" sz="1200" dirty="0">
                <a:latin typeface="Courier New" pitchFamily="49" charset="0"/>
              </a:rPr>
              <a:t> &lt;= </a:t>
            </a:r>
            <a:r>
              <a:rPr lang="en-US" sz="1200" dirty="0" err="1">
                <a:latin typeface="Courier New" pitchFamily="49" charset="0"/>
              </a:rPr>
              <a:t>rightEnd</a:t>
            </a:r>
            <a:r>
              <a:rPr lang="en-US" sz="1200" dirty="0">
                <a:latin typeface="Courier New" pitchFamily="49" charset="0"/>
              </a:rPr>
              <a:t>){</a:t>
            </a:r>
          </a:p>
          <a:p>
            <a:pPr>
              <a:lnSpc>
                <a:spcPct val="90000"/>
              </a:lnSpc>
              <a:spcBef>
                <a:spcPct val="0"/>
              </a:spcBef>
            </a:pPr>
            <a:r>
              <a:rPr lang="en-US" sz="1200" dirty="0">
                <a:latin typeface="Courier New" pitchFamily="49" charset="0"/>
              </a:rPr>
              <a:t>		if( data[</a:t>
            </a:r>
            <a:r>
              <a:rPr lang="en-US" sz="1200" dirty="0" err="1">
                <a:latin typeface="Courier New" pitchFamily="49" charset="0"/>
              </a:rPr>
              <a:t>leftPos</a:t>
            </a:r>
            <a:r>
              <a:rPr lang="en-US" sz="1200" dirty="0">
                <a:latin typeface="Courier New" pitchFamily="49" charset="0"/>
              </a:rPr>
              <a:t>].</a:t>
            </a:r>
            <a:r>
              <a:rPr lang="en-US" sz="1200" dirty="0" err="1">
                <a:latin typeface="Courier New" pitchFamily="49" charset="0"/>
              </a:rPr>
              <a:t>compareTo</a:t>
            </a:r>
            <a:r>
              <a:rPr lang="en-US" sz="1200" dirty="0">
                <a:latin typeface="Courier New" pitchFamily="49" charset="0"/>
              </a:rPr>
              <a:t>(data[</a:t>
            </a:r>
            <a:r>
              <a:rPr lang="en-US" sz="1200" dirty="0" err="1">
                <a:latin typeface="Courier New" pitchFamily="49" charset="0"/>
              </a:rPr>
              <a:t>rightPos</a:t>
            </a:r>
            <a:r>
              <a:rPr lang="en-US" sz="1200" dirty="0">
                <a:latin typeface="Courier New" pitchFamily="49" charset="0"/>
              </a:rPr>
              <a:t>]) &lt;= 0) {</a:t>
            </a:r>
          </a:p>
          <a:p>
            <a:pPr>
              <a:lnSpc>
                <a:spcPct val="90000"/>
              </a:lnSpc>
              <a:spcBef>
                <a:spcPct val="0"/>
              </a:spcBef>
            </a:pPr>
            <a:r>
              <a:rPr lang="en-US" sz="1200" dirty="0">
                <a:latin typeface="Courier New" pitchFamily="49" charset="0"/>
              </a:rPr>
              <a:t>			temp[</a:t>
            </a:r>
            <a:r>
              <a:rPr lang="en-US" sz="1200" dirty="0" err="1">
                <a:latin typeface="Courier New" pitchFamily="49" charset="0"/>
              </a:rPr>
              <a:t>tempPos</a:t>
            </a:r>
            <a:r>
              <a:rPr lang="en-US" sz="1200" dirty="0">
                <a:latin typeface="Courier New" pitchFamily="49" charset="0"/>
              </a:rPr>
              <a:t>] = data[</a:t>
            </a:r>
            <a:r>
              <a:rPr lang="en-US" sz="1200" dirty="0" err="1">
                <a:latin typeface="Courier New" pitchFamily="49" charset="0"/>
              </a:rPr>
              <a:t>leftPos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leftPos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a:latin typeface="Courier New" pitchFamily="49" charset="0"/>
              </a:rPr>
              <a:t>	} else {</a:t>
            </a:r>
            <a:endParaRPr lang="en-US" sz="1200" dirty="0">
              <a:latin typeface="Courier New" pitchFamily="49" charset="0"/>
            </a:endParaRPr>
          </a:p>
          <a:p>
            <a:pPr>
              <a:lnSpc>
                <a:spcPct val="90000"/>
              </a:lnSpc>
              <a:spcBef>
                <a:spcPct val="0"/>
              </a:spcBef>
            </a:pPr>
            <a:r>
              <a:rPr lang="en-US" sz="1200" dirty="0">
                <a:latin typeface="Courier New" pitchFamily="49" charset="0"/>
              </a:rPr>
              <a:t>			temp[</a:t>
            </a:r>
            <a:r>
              <a:rPr lang="en-US" sz="1200" dirty="0" err="1">
                <a:latin typeface="Courier New" pitchFamily="49" charset="0"/>
              </a:rPr>
              <a:t>tempPos</a:t>
            </a:r>
            <a:r>
              <a:rPr lang="en-US" sz="1200" dirty="0">
                <a:latin typeface="Courier New" pitchFamily="49" charset="0"/>
              </a:rPr>
              <a:t>] = data[</a:t>
            </a:r>
            <a:r>
              <a:rPr lang="en-US" sz="1200" dirty="0" err="1">
                <a:latin typeface="Courier New" pitchFamily="49" charset="0"/>
              </a:rPr>
              <a:t>rightPos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rightPos</a:t>
            </a:r>
            <a:r>
              <a:rPr lang="en-US" sz="1200" dirty="0">
                <a:latin typeface="Courier New" pitchFamily="49" charset="0"/>
              </a:rPr>
              <a:t>++;</a:t>
            </a:r>
          </a:p>
          <a:p>
            <a:pPr>
              <a:lnSpc>
                <a:spcPct val="90000"/>
              </a:lnSpc>
              <a:spcBef>
                <a:spcPct val="0"/>
              </a:spcBef>
            </a:pPr>
            <a:r>
              <a:rPr lang="en-US" sz="1200" dirty="0">
                <a:latin typeface="Courier New" pitchFamily="49" charset="0"/>
              </a:rPr>
              <a:t>		}</a:t>
            </a:r>
          </a:p>
          <a:p>
            <a:pPr>
              <a:lnSpc>
                <a:spcPct val="90000"/>
              </a:lnSpc>
              <a:spcBef>
                <a:spcPct val="0"/>
              </a:spcBef>
            </a:pPr>
            <a:r>
              <a:rPr lang="en-US" sz="1200" dirty="0">
                <a:latin typeface="Courier New" pitchFamily="49" charset="0"/>
              </a:rPr>
              <a:t>		</a:t>
            </a:r>
            <a:r>
              <a:rPr lang="en-US" sz="1200" dirty="0" err="1">
                <a:latin typeface="Courier New" pitchFamily="49" charset="0"/>
              </a:rPr>
              <a:t>tempPos</a:t>
            </a:r>
            <a:r>
              <a:rPr lang="en-US" sz="1200" dirty="0">
                <a:latin typeface="Courier New" pitchFamily="49" charset="0"/>
              </a:rPr>
              <a:t>++;</a:t>
            </a:r>
          </a:p>
          <a:p>
            <a:pPr>
              <a:lnSpc>
                <a:spcPct val="90000"/>
              </a:lnSpc>
              <a:spcBef>
                <a:spcPct val="0"/>
              </a:spcBef>
            </a:pPr>
            <a:r>
              <a:rPr lang="en-US" sz="1200" dirty="0">
                <a:latin typeface="Courier New" pitchFamily="49" charset="0"/>
              </a:rPr>
              <a:t>	}</a:t>
            </a:r>
          </a:p>
          <a:p>
            <a:pPr>
              <a:lnSpc>
                <a:spcPct val="90000"/>
              </a:lnSpc>
              <a:spcBef>
                <a:spcPct val="0"/>
              </a:spcBef>
            </a:pPr>
            <a:r>
              <a:rPr lang="en-US" sz="1200" dirty="0">
                <a:latin typeface="Courier New" pitchFamily="49" charset="0"/>
              </a:rPr>
              <a:t>	//copy rest of left half</a:t>
            </a:r>
          </a:p>
          <a:p>
            <a:pPr>
              <a:lnSpc>
                <a:spcPct val="90000"/>
              </a:lnSpc>
              <a:spcBef>
                <a:spcPct val="0"/>
              </a:spcBef>
            </a:pPr>
            <a:r>
              <a:rPr lang="en-US" sz="1200" dirty="0">
                <a:latin typeface="Courier New" pitchFamily="49" charset="0"/>
              </a:rPr>
              <a:t>	while (</a:t>
            </a:r>
            <a:r>
              <a:rPr lang="en-US" sz="1200" dirty="0" err="1">
                <a:latin typeface="Courier New" pitchFamily="49" charset="0"/>
              </a:rPr>
              <a:t>leftPos</a:t>
            </a:r>
            <a:r>
              <a:rPr lang="en-US" sz="1200" dirty="0">
                <a:latin typeface="Courier New" pitchFamily="49" charset="0"/>
              </a:rPr>
              <a:t> &lt;= </a:t>
            </a:r>
            <a:r>
              <a:rPr lang="en-US" sz="1200" dirty="0" err="1">
                <a:latin typeface="Courier New" pitchFamily="49" charset="0"/>
              </a:rPr>
              <a:t>leftEnd</a:t>
            </a:r>
            <a:r>
              <a:rPr lang="en-US" sz="1200" dirty="0">
                <a:latin typeface="Courier New" pitchFamily="49" charset="0"/>
              </a:rPr>
              <a:t>) {</a:t>
            </a:r>
          </a:p>
          <a:p>
            <a:pPr>
              <a:lnSpc>
                <a:spcPct val="90000"/>
              </a:lnSpc>
              <a:spcBef>
                <a:spcPct val="0"/>
              </a:spcBef>
            </a:pPr>
            <a:r>
              <a:rPr lang="en-US" sz="1200" dirty="0">
                <a:latin typeface="Courier New" pitchFamily="49" charset="0"/>
              </a:rPr>
              <a:t>		temp[</a:t>
            </a:r>
            <a:r>
              <a:rPr lang="en-US" sz="1200" dirty="0" err="1">
                <a:latin typeface="Courier New" pitchFamily="49" charset="0"/>
              </a:rPr>
              <a:t>tempPos</a:t>
            </a:r>
            <a:r>
              <a:rPr lang="en-US" sz="1200" dirty="0">
                <a:latin typeface="Courier New" pitchFamily="49" charset="0"/>
              </a:rPr>
              <a:t>] = data[</a:t>
            </a:r>
            <a:r>
              <a:rPr lang="en-US" sz="1200" dirty="0" err="1">
                <a:latin typeface="Courier New" pitchFamily="49" charset="0"/>
              </a:rPr>
              <a:t>leftPos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tempPos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leftPos</a:t>
            </a:r>
            <a:r>
              <a:rPr lang="en-US" sz="1200" dirty="0">
                <a:latin typeface="Courier New" pitchFamily="49" charset="0"/>
              </a:rPr>
              <a:t>++;			                      </a:t>
            </a:r>
          </a:p>
          <a:p>
            <a:pPr>
              <a:lnSpc>
                <a:spcPct val="90000"/>
              </a:lnSpc>
              <a:spcBef>
                <a:spcPct val="0"/>
              </a:spcBef>
            </a:pPr>
            <a:r>
              <a:rPr lang="en-US" sz="1200" dirty="0">
                <a:latin typeface="Courier New" pitchFamily="49" charset="0"/>
              </a:rPr>
              <a:t>	}</a:t>
            </a:r>
          </a:p>
          <a:p>
            <a:pPr>
              <a:lnSpc>
                <a:spcPct val="90000"/>
              </a:lnSpc>
              <a:spcBef>
                <a:spcPct val="0"/>
              </a:spcBef>
            </a:pPr>
            <a:r>
              <a:rPr lang="en-US" sz="1200" dirty="0">
                <a:latin typeface="Courier New" pitchFamily="49" charset="0"/>
              </a:rPr>
              <a:t>	//copy rest of right half</a:t>
            </a:r>
          </a:p>
          <a:p>
            <a:pPr>
              <a:lnSpc>
                <a:spcPct val="90000"/>
              </a:lnSpc>
              <a:spcBef>
                <a:spcPct val="0"/>
              </a:spcBef>
            </a:pPr>
            <a:r>
              <a:rPr lang="en-US" sz="1200" dirty="0">
                <a:latin typeface="Courier New" pitchFamily="49" charset="0"/>
              </a:rPr>
              <a:t>	while (</a:t>
            </a:r>
            <a:r>
              <a:rPr lang="en-US" sz="1200" dirty="0" err="1">
                <a:latin typeface="Courier New" pitchFamily="49" charset="0"/>
              </a:rPr>
              <a:t>rightPos</a:t>
            </a:r>
            <a:r>
              <a:rPr lang="en-US" sz="1200" dirty="0">
                <a:latin typeface="Courier New" pitchFamily="49" charset="0"/>
              </a:rPr>
              <a:t> &lt;= </a:t>
            </a:r>
            <a:r>
              <a:rPr lang="en-US" sz="1200" dirty="0" err="1">
                <a:latin typeface="Courier New" pitchFamily="49" charset="0"/>
              </a:rPr>
              <a:t>rightEnd</a:t>
            </a:r>
            <a:r>
              <a:rPr lang="en-US" sz="1200" dirty="0">
                <a:latin typeface="Courier New" pitchFamily="49" charset="0"/>
              </a:rPr>
              <a:t>) {</a:t>
            </a:r>
          </a:p>
          <a:p>
            <a:pPr>
              <a:lnSpc>
                <a:spcPct val="90000"/>
              </a:lnSpc>
              <a:spcBef>
                <a:spcPct val="0"/>
              </a:spcBef>
            </a:pPr>
            <a:r>
              <a:rPr lang="en-US" sz="1200" dirty="0">
                <a:latin typeface="Courier New" pitchFamily="49" charset="0"/>
              </a:rPr>
              <a:t>		temp[</a:t>
            </a:r>
            <a:r>
              <a:rPr lang="en-US" sz="1200" dirty="0" err="1">
                <a:latin typeface="Courier New" pitchFamily="49" charset="0"/>
              </a:rPr>
              <a:t>tempPos</a:t>
            </a:r>
            <a:r>
              <a:rPr lang="en-US" sz="1200" dirty="0">
                <a:latin typeface="Courier New" pitchFamily="49" charset="0"/>
              </a:rPr>
              <a:t>] = data[</a:t>
            </a:r>
            <a:r>
              <a:rPr lang="en-US" sz="1200" dirty="0" err="1">
                <a:latin typeface="Courier New" pitchFamily="49" charset="0"/>
              </a:rPr>
              <a:t>rightPos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tempPos</a:t>
            </a:r>
            <a:r>
              <a:rPr lang="en-US" sz="1200" dirty="0">
                <a:latin typeface="Courier New" pitchFamily="49" charset="0"/>
              </a:rPr>
              <a:t>++;</a:t>
            </a:r>
          </a:p>
          <a:p>
            <a:pPr>
              <a:lnSpc>
                <a:spcPct val="90000"/>
              </a:lnSpc>
              <a:spcBef>
                <a:spcPct val="0"/>
              </a:spcBef>
            </a:pPr>
            <a:r>
              <a:rPr lang="en-US" sz="1200" dirty="0">
                <a:latin typeface="Courier New" pitchFamily="49" charset="0"/>
              </a:rPr>
              <a:t>		</a:t>
            </a:r>
            <a:r>
              <a:rPr lang="en-US" sz="1200" dirty="0" err="1">
                <a:latin typeface="Courier New" pitchFamily="49" charset="0"/>
              </a:rPr>
              <a:t>rightPos</a:t>
            </a:r>
            <a:r>
              <a:rPr lang="en-US" sz="1200" dirty="0">
                <a:latin typeface="Courier New" pitchFamily="49" charset="0"/>
              </a:rPr>
              <a:t>++;			                      </a:t>
            </a:r>
          </a:p>
          <a:p>
            <a:pPr>
              <a:lnSpc>
                <a:spcPct val="90000"/>
              </a:lnSpc>
              <a:spcBef>
                <a:spcPct val="0"/>
              </a:spcBef>
            </a:pPr>
            <a:r>
              <a:rPr lang="en-US" sz="1200" dirty="0">
                <a:latin typeface="Courier New" pitchFamily="49" charset="0"/>
              </a:rPr>
              <a:t>	}</a:t>
            </a:r>
          </a:p>
          <a:p>
            <a:pPr>
              <a:lnSpc>
                <a:spcPct val="90000"/>
              </a:lnSpc>
              <a:spcBef>
                <a:spcPct val="0"/>
              </a:spcBef>
            </a:pPr>
            <a:r>
              <a:rPr lang="en-US" sz="1200" dirty="0">
                <a:latin typeface="Courier New" pitchFamily="49" charset="0"/>
              </a:rPr>
              <a:t>	//Copy temp back into data</a:t>
            </a:r>
          </a:p>
          <a:p>
            <a:pPr>
              <a:lnSpc>
                <a:spcPct val="90000"/>
              </a:lnSpc>
              <a:spcBef>
                <a:spcPct val="0"/>
              </a:spcBef>
            </a:pPr>
            <a:r>
              <a:rPr lang="en-US" sz="1200" dirty="0">
                <a:latin typeface="Courier New" pitchFamily="49" charset="0"/>
              </a:rPr>
              <a:t>	for (int </a:t>
            </a:r>
            <a:r>
              <a:rPr lang="en-US" sz="1200" dirty="0" err="1">
                <a:latin typeface="Courier New" pitchFamily="49" charset="0"/>
              </a:rPr>
              <a:t>i</a:t>
            </a:r>
            <a:r>
              <a:rPr lang="en-US" sz="1200" dirty="0">
                <a:latin typeface="Courier New" pitchFamily="49" charset="0"/>
              </a:rPr>
              <a:t> = 0; </a:t>
            </a:r>
            <a:r>
              <a:rPr lang="en-US" sz="1200" dirty="0" err="1">
                <a:latin typeface="Courier New" pitchFamily="49" charset="0"/>
              </a:rPr>
              <a:t>i</a:t>
            </a:r>
            <a:r>
              <a:rPr lang="en-US" sz="1200" dirty="0">
                <a:latin typeface="Courier New" pitchFamily="49" charset="0"/>
              </a:rPr>
              <a:t> &lt; </a:t>
            </a:r>
            <a:r>
              <a:rPr lang="en-US" sz="1200" dirty="0" err="1">
                <a:latin typeface="Courier New" pitchFamily="49" charset="0"/>
              </a:rPr>
              <a:t>numElements</a:t>
            </a:r>
            <a:r>
              <a:rPr lang="en-US" sz="1200" dirty="0">
                <a:latin typeface="Courier New" pitchFamily="49" charset="0"/>
              </a:rPr>
              <a:t>; </a:t>
            </a:r>
            <a:r>
              <a:rPr lang="en-US" sz="1200" dirty="0" err="1">
                <a:latin typeface="Courier New" pitchFamily="49" charset="0"/>
              </a:rPr>
              <a:t>i</a:t>
            </a:r>
            <a:r>
              <a:rPr lang="en-US" sz="1200" dirty="0">
                <a:latin typeface="Courier New" pitchFamily="49" charset="0"/>
              </a:rPr>
              <a:t>++, </a:t>
            </a:r>
            <a:r>
              <a:rPr lang="en-US" sz="1200" dirty="0" err="1">
                <a:latin typeface="Courier New" pitchFamily="49" charset="0"/>
              </a:rPr>
              <a:t>rightEnd</a:t>
            </a:r>
            <a:r>
              <a:rPr lang="en-US" sz="1200" dirty="0">
                <a:latin typeface="Courier New" pitchFamily="49" charset="0"/>
              </a:rPr>
              <a:t>--)</a:t>
            </a:r>
          </a:p>
          <a:p>
            <a:pPr>
              <a:lnSpc>
                <a:spcPct val="90000"/>
              </a:lnSpc>
              <a:spcBef>
                <a:spcPct val="0"/>
              </a:spcBef>
            </a:pPr>
            <a:r>
              <a:rPr lang="en-US" sz="1200" dirty="0">
                <a:latin typeface="Courier New" pitchFamily="49" charset="0"/>
              </a:rPr>
              <a:t>		data[</a:t>
            </a:r>
            <a:r>
              <a:rPr lang="en-US" sz="1200" dirty="0" err="1">
                <a:latin typeface="Courier New" pitchFamily="49" charset="0"/>
              </a:rPr>
              <a:t>rightEnd</a:t>
            </a:r>
            <a:r>
              <a:rPr lang="en-US" sz="1200" dirty="0">
                <a:latin typeface="Courier New" pitchFamily="49" charset="0"/>
              </a:rPr>
              <a:t>] = temp[</a:t>
            </a:r>
            <a:r>
              <a:rPr lang="en-US" sz="1200" dirty="0" err="1">
                <a:latin typeface="Courier New" pitchFamily="49" charset="0"/>
              </a:rPr>
              <a:t>rightEnd</a:t>
            </a:r>
            <a:r>
              <a:rPr lang="en-US" sz="1200" dirty="0">
                <a:latin typeface="Courier New" pitchFamily="49" charset="0"/>
              </a:rPr>
              <a:t>];</a:t>
            </a:r>
          </a:p>
          <a:p>
            <a:pPr>
              <a:lnSpc>
                <a:spcPct val="90000"/>
              </a:lnSpc>
              <a:spcBef>
                <a:spcPct val="0"/>
              </a:spcBef>
            </a:pPr>
            <a:r>
              <a:rPr lang="en-US" sz="1200" dirty="0">
                <a:latin typeface="Courier New" pitchFamily="49"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dirty="0"/>
              <a:t>Clicker 3</a:t>
            </a:r>
          </a:p>
        </p:txBody>
      </p:sp>
      <p:sp>
        <p:nvSpPr>
          <p:cNvPr id="3" name="Content Placeholder 2"/>
          <p:cNvSpPr>
            <a:spLocks noGrp="1"/>
          </p:cNvSpPr>
          <p:nvPr>
            <p:ph idx="1"/>
          </p:nvPr>
        </p:nvSpPr>
        <p:spPr/>
        <p:txBody>
          <a:bodyPr/>
          <a:lstStyle/>
          <a:p>
            <a:pPr eaLnBrk="1" hangingPunct="1">
              <a:defRPr/>
            </a:pPr>
            <a:r>
              <a:rPr lang="en-US" dirty="0"/>
              <a:t>What are the best case and worst case Orders (Big O) for </a:t>
            </a:r>
            <a:r>
              <a:rPr lang="en-US" dirty="0" err="1"/>
              <a:t>mergesort</a:t>
            </a:r>
            <a:r>
              <a:rPr lang="en-US" dirty="0"/>
              <a:t>?</a:t>
            </a:r>
            <a:br>
              <a:rPr lang="en-US" dirty="0"/>
            </a:br>
            <a:r>
              <a:rPr lang="en-US" dirty="0"/>
              <a:t>Best		Worst</a:t>
            </a:r>
          </a:p>
          <a:p>
            <a:pPr marL="514350" indent="-514350" eaLnBrk="1" hangingPunct="1">
              <a:buFont typeface="Marlett" pitchFamily="2" charset="2"/>
              <a:buAutoNum type="alphaUcPeriod"/>
              <a:defRPr/>
            </a:pPr>
            <a:r>
              <a:rPr lang="en-US" dirty="0"/>
              <a:t>O(</a:t>
            </a:r>
            <a:r>
              <a:rPr lang="en-US" dirty="0" err="1"/>
              <a:t>NlogN</a:t>
            </a:r>
            <a:r>
              <a:rPr lang="en-US" dirty="0"/>
              <a:t>)	O(N</a:t>
            </a:r>
            <a:r>
              <a:rPr lang="en-US" baseline="30000" dirty="0"/>
              <a:t>2</a:t>
            </a:r>
            <a:r>
              <a:rPr lang="en-US" dirty="0"/>
              <a:t>)</a:t>
            </a:r>
          </a:p>
          <a:p>
            <a:pPr marL="514350" indent="-514350" eaLnBrk="1" hangingPunct="1">
              <a:buFont typeface="Marlett" pitchFamily="2" charset="2"/>
              <a:buAutoNum type="alphaUcPeriod"/>
              <a:defRPr/>
            </a:pPr>
            <a:r>
              <a:rPr lang="en-US" dirty="0"/>
              <a:t>O(N</a:t>
            </a:r>
            <a:r>
              <a:rPr lang="en-US" baseline="30000" dirty="0"/>
              <a:t>2</a:t>
            </a:r>
            <a:r>
              <a:rPr lang="en-US" dirty="0"/>
              <a:t>)		O(N</a:t>
            </a:r>
            <a:r>
              <a:rPr lang="en-US" baseline="30000" dirty="0"/>
              <a:t>2</a:t>
            </a:r>
            <a:r>
              <a:rPr lang="en-US" dirty="0"/>
              <a:t>)</a:t>
            </a:r>
          </a:p>
          <a:p>
            <a:pPr marL="514350" indent="-514350" eaLnBrk="1" hangingPunct="1">
              <a:buFont typeface="Marlett" pitchFamily="2" charset="2"/>
              <a:buAutoNum type="alphaUcPeriod"/>
              <a:defRPr/>
            </a:pPr>
            <a:r>
              <a:rPr lang="en-US" dirty="0"/>
              <a:t>O(N</a:t>
            </a:r>
            <a:r>
              <a:rPr lang="en-US" baseline="30000" dirty="0"/>
              <a:t>2</a:t>
            </a:r>
            <a:r>
              <a:rPr lang="en-US" dirty="0"/>
              <a:t>)		O(N!)</a:t>
            </a:r>
          </a:p>
          <a:p>
            <a:pPr marL="514350" indent="-514350" eaLnBrk="1" hangingPunct="1">
              <a:buFont typeface="Marlett" pitchFamily="2" charset="2"/>
              <a:buAutoNum type="alphaUcPeriod"/>
              <a:defRPr/>
            </a:pPr>
            <a:r>
              <a:rPr lang="en-US" dirty="0"/>
              <a:t>O(</a:t>
            </a:r>
            <a:r>
              <a:rPr lang="en-US" dirty="0" err="1"/>
              <a:t>NlogN</a:t>
            </a:r>
            <a:r>
              <a:rPr lang="en-US" dirty="0"/>
              <a:t>)	O(</a:t>
            </a:r>
            <a:r>
              <a:rPr lang="en-US" dirty="0" err="1"/>
              <a:t>NlogN</a:t>
            </a:r>
            <a:r>
              <a:rPr lang="en-US" dirty="0"/>
              <a:t>)</a:t>
            </a:r>
          </a:p>
          <a:p>
            <a:pPr marL="514350" indent="-514350" eaLnBrk="1" hangingPunct="1">
              <a:buFont typeface="Marlett" pitchFamily="2" charset="2"/>
              <a:buAutoNum type="alphaUcPeriod"/>
              <a:defRPr/>
            </a:pPr>
            <a:r>
              <a:rPr lang="en-US" dirty="0"/>
              <a:t>O(N)		O(</a:t>
            </a:r>
            <a:r>
              <a:rPr lang="en-US" dirty="0" err="1"/>
              <a:t>NlogN</a:t>
            </a:r>
            <a:r>
              <a:rPr lang="en-US" dirty="0"/>
              <a:t>)</a:t>
            </a:r>
          </a:p>
        </p:txBody>
      </p:sp>
      <p:sp>
        <p:nvSpPr>
          <p:cNvPr id="409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09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09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131D17CD-924C-4724-AB0D-2BFB768288E2}" type="slidenum">
              <a:rPr lang="en-US" sz="1800" smtClean="0"/>
              <a:pPr eaLnBrk="1" hangingPunct="1"/>
              <a:t>15</a:t>
            </a:fld>
            <a:endParaRPr lang="en-US" sz="1800"/>
          </a:p>
        </p:txBody>
      </p:sp>
    </p:spTree>
    <p:extLst>
      <p:ext uri="{BB962C8B-B14F-4D97-AF65-F5344CB8AC3E}">
        <p14:creationId xmlns:p14="http://schemas.microsoft.com/office/powerpoint/2010/main" val="1315135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Clicker 4</a:t>
            </a:r>
          </a:p>
        </p:txBody>
      </p:sp>
      <p:sp>
        <p:nvSpPr>
          <p:cNvPr id="3" name="Content Placeholder 2"/>
          <p:cNvSpPr>
            <a:spLocks noGrp="1"/>
          </p:cNvSpPr>
          <p:nvPr>
            <p:ph idx="1"/>
          </p:nvPr>
        </p:nvSpPr>
        <p:spPr/>
        <p:txBody>
          <a:bodyPr/>
          <a:lstStyle/>
          <a:p>
            <a:r>
              <a:rPr lang="en-US" dirty="0"/>
              <a:t>Is </a:t>
            </a:r>
            <a:r>
              <a:rPr lang="en-US" dirty="0" err="1"/>
              <a:t>mergesort</a:t>
            </a:r>
            <a:r>
              <a:rPr lang="en-US" dirty="0"/>
              <a:t> always stable?</a:t>
            </a:r>
          </a:p>
          <a:p>
            <a:pPr marL="0" indent="0">
              <a:buNone/>
            </a:pPr>
            <a:r>
              <a:rPr lang="en-US" dirty="0"/>
              <a:t>	A. No</a:t>
            </a:r>
          </a:p>
          <a:p>
            <a:pPr marL="0" indent="0">
              <a:buNone/>
            </a:pPr>
            <a:r>
              <a:rPr lang="en-US" dirty="0"/>
              <a:t>	B. Yes</a:t>
            </a:r>
          </a:p>
        </p:txBody>
      </p:sp>
      <p:sp>
        <p:nvSpPr>
          <p:cNvPr id="4" name="Date Placeholder 3"/>
          <p:cNvSpPr>
            <a:spLocks noGrp="1"/>
          </p:cNvSpPr>
          <p:nvPr>
            <p:ph type="dt" sz="half" idx="10"/>
          </p:nvPr>
        </p:nvSpPr>
        <p:spPr/>
        <p:txBody>
          <a:bodyPr/>
          <a:lstStyle/>
          <a:p>
            <a:pPr>
              <a:defRPr/>
            </a:pPr>
            <a:r>
              <a:rPr lang="en-US" dirty="0"/>
              <a:t>CS314</a:t>
            </a:r>
          </a:p>
        </p:txBody>
      </p:sp>
      <p:sp>
        <p:nvSpPr>
          <p:cNvPr id="5" name="Footer Placeholder 4"/>
          <p:cNvSpPr>
            <a:spLocks noGrp="1"/>
          </p:cNvSpPr>
          <p:nvPr>
            <p:ph type="ftr" sz="quarter" idx="11"/>
          </p:nvPr>
        </p:nvSpPr>
        <p:spPr/>
        <p:txBody>
          <a:bodyPr/>
          <a:lstStyle/>
          <a:p>
            <a:pPr>
              <a:defRPr/>
            </a:pPr>
            <a:r>
              <a:rPr lang="en-US"/>
              <a:t>Fast Sorting</a:t>
            </a:r>
          </a:p>
        </p:txBody>
      </p:sp>
      <p:sp>
        <p:nvSpPr>
          <p:cNvPr id="6" name="Slide Number Placeholder 5"/>
          <p:cNvSpPr>
            <a:spLocks noGrp="1"/>
          </p:cNvSpPr>
          <p:nvPr>
            <p:ph type="sldNum" sz="quarter" idx="12"/>
          </p:nvPr>
        </p:nvSpPr>
        <p:spPr/>
        <p:txBody>
          <a:bodyPr/>
          <a:lstStyle/>
          <a:p>
            <a:pPr>
              <a:defRPr/>
            </a:pPr>
            <a:fld id="{8601BC88-2254-405C-A0A3-ACFCAB5E5D4C}" type="slidenum">
              <a:rPr lang="en-US" smtClean="0"/>
              <a:pPr>
                <a:defRPr/>
              </a:pPr>
              <a:t>16</a:t>
            </a:fld>
            <a:endParaRPr lang="en-US"/>
          </a:p>
        </p:txBody>
      </p:sp>
    </p:spTree>
    <p:extLst>
      <p:ext uri="{BB962C8B-B14F-4D97-AF65-F5344CB8AC3E}">
        <p14:creationId xmlns:p14="http://schemas.microsoft.com/office/powerpoint/2010/main" val="3032728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a:t>Clicker 5</a:t>
            </a:r>
          </a:p>
        </p:txBody>
      </p:sp>
      <p:sp>
        <p:nvSpPr>
          <p:cNvPr id="3" name="Content Placeholder 2"/>
          <p:cNvSpPr>
            <a:spLocks noGrp="1"/>
          </p:cNvSpPr>
          <p:nvPr>
            <p:ph idx="1"/>
          </p:nvPr>
        </p:nvSpPr>
        <p:spPr>
          <a:xfrm>
            <a:off x="304800" y="838200"/>
            <a:ext cx="8686800" cy="5486400"/>
          </a:xfrm>
        </p:spPr>
        <p:txBody>
          <a:bodyPr/>
          <a:lstStyle/>
          <a:p>
            <a:pPr>
              <a:defRPr/>
            </a:pPr>
            <a:r>
              <a:rPr lang="en-US" dirty="0"/>
              <a:t>You have 1,000,000 distinct items in random order that you will be searching. How many searches need to be performed before the data is changed to make it worthwhile to sort the data before searching?</a:t>
            </a:r>
          </a:p>
          <a:p>
            <a:pPr marL="514350" indent="-514350">
              <a:buFont typeface="Marlett" pitchFamily="2" charset="2"/>
              <a:buAutoNum type="alphaUcPeriod"/>
              <a:defRPr/>
            </a:pPr>
            <a:r>
              <a:rPr lang="en-US" dirty="0"/>
              <a:t>~40</a:t>
            </a:r>
          </a:p>
          <a:p>
            <a:pPr marL="514350" indent="-514350">
              <a:buFont typeface="Marlett" pitchFamily="2" charset="2"/>
              <a:buAutoNum type="alphaUcPeriod"/>
              <a:defRPr/>
            </a:pPr>
            <a:r>
              <a:rPr lang="en-US" dirty="0"/>
              <a:t>~100</a:t>
            </a:r>
          </a:p>
          <a:p>
            <a:pPr marL="514350" indent="-514350">
              <a:buFont typeface="Marlett" pitchFamily="2" charset="2"/>
              <a:buAutoNum type="alphaUcPeriod"/>
              <a:defRPr/>
            </a:pPr>
            <a:r>
              <a:rPr lang="en-US" dirty="0"/>
              <a:t>~500</a:t>
            </a:r>
          </a:p>
          <a:p>
            <a:pPr marL="514350" indent="-514350">
              <a:buFont typeface="Marlett" pitchFamily="2" charset="2"/>
              <a:buAutoNum type="alphaUcPeriod"/>
              <a:defRPr/>
            </a:pPr>
            <a:r>
              <a:rPr lang="en-US" dirty="0"/>
              <a:t>~2,000</a:t>
            </a:r>
          </a:p>
          <a:p>
            <a:pPr marL="514350" indent="-514350">
              <a:buFont typeface="Marlett" pitchFamily="2" charset="2"/>
              <a:buAutoNum type="alphaUcPeriod"/>
              <a:defRPr/>
            </a:pPr>
            <a:r>
              <a:rPr lang="en-US" dirty="0"/>
              <a:t>~500,000</a:t>
            </a:r>
          </a:p>
          <a:p>
            <a:pPr marL="514350" indent="-514350">
              <a:buFont typeface="Marlett" pitchFamily="2" charset="2"/>
              <a:buAutoNum type="alphaUcPeriod"/>
              <a:defRPr/>
            </a:pPr>
            <a:endParaRPr lang="en-US" dirty="0"/>
          </a:p>
        </p:txBody>
      </p:sp>
      <p:sp>
        <p:nvSpPr>
          <p:cNvPr id="430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30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887CB262-347A-4711-B8FF-C22177BB6092}" type="slidenum">
              <a:rPr lang="en-US" sz="1800" smtClean="0"/>
              <a:pPr eaLnBrk="1" hangingPunct="1"/>
              <a:t>17</a:t>
            </a:fld>
            <a:endParaRPr 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358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E511DF6D-D8AA-426E-A6D2-D9A40EB3E00F}" type="slidenum">
              <a:rPr lang="en-US" sz="1800" smtClean="0"/>
              <a:pPr eaLnBrk="1" hangingPunct="1"/>
              <a:t>18</a:t>
            </a:fld>
            <a:endParaRPr lang="en-US" sz="1800"/>
          </a:p>
        </p:txBody>
      </p:sp>
      <p:sp>
        <p:nvSpPr>
          <p:cNvPr id="35845" name="Rectangle 1026"/>
          <p:cNvSpPr>
            <a:spLocks noGrp="1" noChangeArrowheads="1"/>
          </p:cNvSpPr>
          <p:nvPr>
            <p:ph type="title"/>
          </p:nvPr>
        </p:nvSpPr>
        <p:spPr/>
        <p:txBody>
          <a:bodyPr/>
          <a:lstStyle/>
          <a:p>
            <a:pPr eaLnBrk="1" hangingPunct="1"/>
            <a:r>
              <a:rPr lang="en-US" sz="3600" dirty="0"/>
              <a:t>Comparison of Various Sorts (2001)</a:t>
            </a:r>
          </a:p>
        </p:txBody>
      </p:sp>
      <p:graphicFrame>
        <p:nvGraphicFramePr>
          <p:cNvPr id="24837" name="Group 1285"/>
          <p:cNvGraphicFramePr>
            <a:graphicFrameLocks noGrp="1"/>
          </p:cNvGraphicFramePr>
          <p:nvPr>
            <p:extLst>
              <p:ext uri="{D42A27DB-BD31-4B8C-83A1-F6EECF244321}">
                <p14:modId xmlns:p14="http://schemas.microsoft.com/office/powerpoint/2010/main" val="1346609212"/>
              </p:ext>
            </p:extLst>
          </p:nvPr>
        </p:nvGraphicFramePr>
        <p:xfrm>
          <a:off x="1093787" y="838200"/>
          <a:ext cx="7010400" cy="4764090"/>
        </p:xfrm>
        <a:graphic>
          <a:graphicData uri="http://schemas.openxmlformats.org/drawingml/2006/table">
            <a:tbl>
              <a:tblPr/>
              <a:tblGrid>
                <a:gridCol w="17145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396293">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err="1">
                          <a:ln>
                            <a:noFill/>
                          </a:ln>
                          <a:solidFill>
                            <a:schemeClr val="tx1"/>
                          </a:solidFill>
                          <a:effectLst/>
                          <a:latin typeface="Arial" charset="0"/>
                        </a:rPr>
                        <a:t>Num</a:t>
                      </a:r>
                      <a:r>
                        <a:rPr kumimoji="0" lang="en-US" sz="2000" b="0" i="0" u="none" strike="noStrike" cap="none" normalizeH="0" baseline="0" dirty="0">
                          <a:ln>
                            <a:noFill/>
                          </a:ln>
                          <a:solidFill>
                            <a:schemeClr val="tx1"/>
                          </a:solidFill>
                          <a:effectLst/>
                          <a:latin typeface="Arial" charset="0"/>
                        </a:rPr>
                        <a:t> Items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Selection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Insertion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Quicksort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1000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0.016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0.005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0.059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0.049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0.006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0.271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0.175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0.005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1.056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0.686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16000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4.203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2.754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0.011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32000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16.852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11.039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0.045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64000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0.068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128000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0.158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4867">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256000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0.335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512000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0.722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1024000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a:ln>
                            <a:noFill/>
                          </a:ln>
                          <a:solidFill>
                            <a:schemeClr val="tx1"/>
                          </a:solidFill>
                          <a:effectLst/>
                          <a:latin typeface="Arial" charset="0"/>
                        </a:rPr>
                        <a:t>expected?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2000" b="0" i="0" u="none" strike="noStrike" cap="none" normalizeH="0" baseline="0" dirty="0">
                          <a:ln>
                            <a:noFill/>
                          </a:ln>
                          <a:solidFill>
                            <a:schemeClr val="tx1"/>
                          </a:solidFill>
                          <a:effectLst/>
                          <a:latin typeface="Arial" charset="0"/>
                        </a:rPr>
                        <a:t>1.550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5926" name="Text Box 1199"/>
          <p:cNvSpPr txBox="1">
            <a:spLocks noChangeArrowheads="1"/>
          </p:cNvSpPr>
          <p:nvPr/>
        </p:nvSpPr>
        <p:spPr bwMode="auto">
          <a:xfrm>
            <a:off x="457200" y="5725180"/>
            <a:ext cx="28632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dirty="0"/>
              <a:t>times in seconds</a:t>
            </a:r>
          </a:p>
        </p:txBody>
      </p:sp>
    </p:spTree>
    <p:extLst>
      <p:ext uri="{BB962C8B-B14F-4D97-AF65-F5344CB8AC3E}">
        <p14:creationId xmlns:p14="http://schemas.microsoft.com/office/powerpoint/2010/main" val="1046128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9753600" cy="1143000"/>
          </a:xfrm>
        </p:spPr>
        <p:txBody>
          <a:bodyPr/>
          <a:lstStyle/>
          <a:p>
            <a:r>
              <a:rPr lang="en-US" dirty="0"/>
              <a:t>Comparison of Various Sorts (2011)</a:t>
            </a:r>
          </a:p>
        </p:txBody>
      </p:sp>
      <p:graphicFrame>
        <p:nvGraphicFramePr>
          <p:cNvPr id="7" name="Group 1285"/>
          <p:cNvGraphicFramePr>
            <a:graphicFrameLocks noGrp="1"/>
          </p:cNvGraphicFramePr>
          <p:nvPr>
            <p:extLst>
              <p:ext uri="{D42A27DB-BD31-4B8C-83A1-F6EECF244321}">
                <p14:modId xmlns:p14="http://schemas.microsoft.com/office/powerpoint/2010/main" val="1057586931"/>
              </p:ext>
            </p:extLst>
          </p:nvPr>
        </p:nvGraphicFramePr>
        <p:xfrm>
          <a:off x="152399" y="838200"/>
          <a:ext cx="8763001" cy="5922448"/>
        </p:xfrm>
        <a:graphic>
          <a:graphicData uri="http://schemas.openxmlformats.org/drawingml/2006/table">
            <a:tbl>
              <a:tblPr/>
              <a:tblGrid>
                <a:gridCol w="1408339">
                  <a:extLst>
                    <a:ext uri="{9D8B030D-6E8A-4147-A177-3AD203B41FA5}">
                      <a16:colId xmlns:a16="http://schemas.microsoft.com/office/drawing/2014/main" val="20000"/>
                    </a:ext>
                  </a:extLst>
                </a:gridCol>
                <a:gridCol w="1533525">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502229">
                  <a:extLst>
                    <a:ext uri="{9D8B030D-6E8A-4147-A177-3AD203B41FA5}">
                      <a16:colId xmlns:a16="http://schemas.microsoft.com/office/drawing/2014/main" val="20003"/>
                    </a:ext>
                  </a:extLst>
                </a:gridCol>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tblGrid>
              <a:tr h="396293">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err="1">
                          <a:ln>
                            <a:noFill/>
                          </a:ln>
                          <a:solidFill>
                            <a:schemeClr val="tx1"/>
                          </a:solidFill>
                          <a:effectLst/>
                          <a:latin typeface="Arial" charset="0"/>
                        </a:rPr>
                        <a:t>Num</a:t>
                      </a:r>
                      <a:r>
                        <a:rPr kumimoji="0" lang="en-US" sz="1800" b="0" i="0" u="none" strike="noStrike" cap="none" normalizeH="0" baseline="0" dirty="0">
                          <a:ln>
                            <a:noFill/>
                          </a:ln>
                          <a:solidFill>
                            <a:schemeClr val="tx1"/>
                          </a:solidFill>
                          <a:effectLst/>
                          <a:latin typeface="Arial" charset="0"/>
                        </a:rPr>
                        <a:t> Items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Selection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Insertion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Quicksort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Merge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err="1">
                          <a:ln>
                            <a:noFill/>
                          </a:ln>
                          <a:solidFill>
                            <a:schemeClr val="tx1"/>
                          </a:solidFill>
                          <a:effectLst/>
                          <a:latin typeface="Arial" charset="0"/>
                        </a:rPr>
                        <a:t>Arrays.sort</a:t>
                      </a: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0.022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16000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0.086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0.070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32000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0.341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0.280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64000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1.352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1.123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128000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5.394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4.499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0.017</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0.022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4867">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256000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21.560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18.060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0.035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0.047</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0.031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a:ln>
                            <a:noFill/>
                          </a:ln>
                          <a:solidFill>
                            <a:schemeClr val="tx1"/>
                          </a:solidFill>
                          <a:effectLst/>
                          <a:latin typeface="Arial" charset="0"/>
                        </a:rPr>
                        <a:t>512000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86.083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72.303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0.072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0.099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0.066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1024000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0.152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0.206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0.138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2048000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0.317</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0.434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0.287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6058">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4096000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0.663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0.911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0.601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8192000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1.375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1.885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1.246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65684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Sorts</a:t>
            </a:r>
          </a:p>
        </p:txBody>
      </p:sp>
      <p:sp>
        <p:nvSpPr>
          <p:cNvPr id="3" name="Content Placeholder 2"/>
          <p:cNvSpPr>
            <a:spLocks noGrp="1"/>
          </p:cNvSpPr>
          <p:nvPr>
            <p:ph idx="1"/>
          </p:nvPr>
        </p:nvSpPr>
        <p:spPr/>
        <p:txBody>
          <a:bodyPr/>
          <a:lstStyle/>
          <a:p>
            <a:r>
              <a:rPr lang="en-US" dirty="0"/>
              <a:t>Insertion Sort and Selection Sort are both average case O(N</a:t>
            </a:r>
            <a:r>
              <a:rPr lang="en-US" baseline="30000" dirty="0"/>
              <a:t>2</a:t>
            </a:r>
            <a:r>
              <a:rPr lang="en-US" dirty="0"/>
              <a:t>)</a:t>
            </a:r>
          </a:p>
          <a:p>
            <a:r>
              <a:rPr lang="en-US" dirty="0"/>
              <a:t>Today we will look at two faster sorting algorithms.</a:t>
            </a:r>
          </a:p>
          <a:p>
            <a:pPr lvl="1"/>
            <a:r>
              <a:rPr lang="en-US" dirty="0"/>
              <a:t>quicksort</a:t>
            </a:r>
          </a:p>
          <a:p>
            <a:pPr lvl="1"/>
            <a:r>
              <a:rPr lang="en-US" dirty="0" err="1"/>
              <a:t>mergesort</a:t>
            </a:r>
            <a:endParaRPr lang="en-US" dirty="0"/>
          </a:p>
          <a:p>
            <a:endParaRPr lang="en-US" dirty="0"/>
          </a:p>
        </p:txBody>
      </p:sp>
      <p:sp>
        <p:nvSpPr>
          <p:cNvPr id="4" name="Date Placeholder 3"/>
          <p:cNvSpPr>
            <a:spLocks noGrp="1"/>
          </p:cNvSpPr>
          <p:nvPr>
            <p:ph type="dt" sz="half" idx="10"/>
          </p:nvPr>
        </p:nvSpPr>
        <p:spPr/>
        <p:txBody>
          <a:bodyPr/>
          <a:lstStyle/>
          <a:p>
            <a:pPr>
              <a:defRPr/>
            </a:pPr>
            <a:r>
              <a:rPr lang="en-US"/>
              <a:t>CS314</a:t>
            </a:r>
          </a:p>
        </p:txBody>
      </p:sp>
      <p:sp>
        <p:nvSpPr>
          <p:cNvPr id="5" name="Footer Placeholder 4"/>
          <p:cNvSpPr>
            <a:spLocks noGrp="1"/>
          </p:cNvSpPr>
          <p:nvPr>
            <p:ph type="ftr" sz="quarter" idx="11"/>
          </p:nvPr>
        </p:nvSpPr>
        <p:spPr/>
        <p:txBody>
          <a:bodyPr/>
          <a:lstStyle/>
          <a:p>
            <a:pPr>
              <a:defRPr/>
            </a:pPr>
            <a:r>
              <a:rPr lang="en-US"/>
              <a:t>Fast Sorting</a:t>
            </a:r>
          </a:p>
        </p:txBody>
      </p:sp>
      <p:sp>
        <p:nvSpPr>
          <p:cNvPr id="6" name="Slide Number Placeholder 5"/>
          <p:cNvSpPr>
            <a:spLocks noGrp="1"/>
          </p:cNvSpPr>
          <p:nvPr>
            <p:ph type="sldNum" sz="quarter" idx="12"/>
          </p:nvPr>
        </p:nvSpPr>
        <p:spPr/>
        <p:txBody>
          <a:bodyPr/>
          <a:lstStyle/>
          <a:p>
            <a:pPr>
              <a:defRPr/>
            </a:pPr>
            <a:fld id="{8601BC88-2254-405C-A0A3-ACFCAB5E5D4C}" type="slidenum">
              <a:rPr lang="en-US" smtClean="0"/>
              <a:pPr>
                <a:defRPr/>
              </a:pPr>
              <a:t>2</a:t>
            </a:fld>
            <a:endParaRPr lang="en-US"/>
          </a:p>
        </p:txBody>
      </p:sp>
    </p:spTree>
    <p:extLst>
      <p:ext uri="{BB962C8B-B14F-4D97-AF65-F5344CB8AC3E}">
        <p14:creationId xmlns:p14="http://schemas.microsoft.com/office/powerpoint/2010/main" val="375534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9753600" cy="1143000"/>
          </a:xfrm>
        </p:spPr>
        <p:txBody>
          <a:bodyPr/>
          <a:lstStyle/>
          <a:p>
            <a:r>
              <a:rPr lang="en-US" dirty="0"/>
              <a:t>Comparison of Various Sorts (2020)</a:t>
            </a:r>
          </a:p>
        </p:txBody>
      </p:sp>
      <p:graphicFrame>
        <p:nvGraphicFramePr>
          <p:cNvPr id="7" name="Group 1285"/>
          <p:cNvGraphicFramePr>
            <a:graphicFrameLocks noGrp="1"/>
          </p:cNvGraphicFramePr>
          <p:nvPr>
            <p:extLst>
              <p:ext uri="{D42A27DB-BD31-4B8C-83A1-F6EECF244321}">
                <p14:modId xmlns:p14="http://schemas.microsoft.com/office/powerpoint/2010/main" val="1844587805"/>
              </p:ext>
            </p:extLst>
          </p:nvPr>
        </p:nvGraphicFramePr>
        <p:xfrm>
          <a:off x="-76200" y="762000"/>
          <a:ext cx="9220200" cy="6166247"/>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990600">
                  <a:extLst>
                    <a:ext uri="{9D8B030D-6E8A-4147-A177-3AD203B41FA5}">
                      <a16:colId xmlns:a16="http://schemas.microsoft.com/office/drawing/2014/main" val="3908704878"/>
                    </a:ext>
                  </a:extLst>
                </a:gridCol>
                <a:gridCol w="1295400">
                  <a:extLst>
                    <a:ext uri="{9D8B030D-6E8A-4147-A177-3AD203B41FA5}">
                      <a16:colId xmlns:a16="http://schemas.microsoft.com/office/drawing/2014/main" val="3569710549"/>
                    </a:ext>
                  </a:extLst>
                </a:gridCol>
              </a:tblGrid>
              <a:tr h="396293">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err="1">
                          <a:ln>
                            <a:noFill/>
                          </a:ln>
                          <a:solidFill>
                            <a:schemeClr val="tx1"/>
                          </a:solidFill>
                          <a:effectLst/>
                          <a:latin typeface="Arial" charset="0"/>
                        </a:rPr>
                        <a:t>Num</a:t>
                      </a:r>
                      <a:r>
                        <a:rPr kumimoji="0" lang="en-US" sz="1800" b="0" i="0" u="none" strike="noStrike" cap="none" normalizeH="0" baseline="0" dirty="0">
                          <a:ln>
                            <a:noFill/>
                          </a:ln>
                          <a:solidFill>
                            <a:schemeClr val="tx1"/>
                          </a:solidFill>
                          <a:effectLst/>
                          <a:latin typeface="Arial" charset="0"/>
                        </a:rPr>
                        <a:t> Items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Selection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Insertion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Quicksort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Mergesort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Arrays.</a:t>
                      </a:r>
                      <a:br>
                        <a:rPr kumimoji="0" lang="en-US" sz="1800" b="0" i="0"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sort(int)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400" b="0" i="0" u="none" strike="noStrike" cap="none" normalizeH="0" baseline="0" dirty="0" err="1">
                          <a:ln>
                            <a:noFill/>
                          </a:ln>
                          <a:solidFill>
                            <a:schemeClr val="tx1"/>
                          </a:solidFill>
                          <a:effectLst/>
                          <a:latin typeface="Arial" charset="0"/>
                        </a:rPr>
                        <a:t>Arrays.sort</a:t>
                      </a:r>
                      <a:r>
                        <a:rPr kumimoji="0" lang="en-US" sz="1400" b="0" i="0" u="none" strike="noStrike" cap="none" normalizeH="0" baseline="0" dirty="0">
                          <a:ln>
                            <a:noFill/>
                          </a:ln>
                          <a:solidFill>
                            <a:schemeClr val="tx1"/>
                          </a:solidFill>
                          <a:effectLst/>
                          <a:latin typeface="Arial" charset="0"/>
                        </a:rPr>
                        <a:t>(Integer)</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Marlett" pitchFamily="2" charset="2"/>
                        <a:buNone/>
                        <a:tabLst/>
                      </a:pPr>
                      <a:r>
                        <a:rPr kumimoji="0" lang="en-US" sz="1600" b="0" i="0" u="none" strike="noStrike" cap="none" normalizeH="0" baseline="0" dirty="0">
                          <a:ln>
                            <a:noFill/>
                          </a:ln>
                          <a:solidFill>
                            <a:schemeClr val="tx1"/>
                          </a:solidFill>
                          <a:effectLst/>
                          <a:latin typeface="Arial" charset="0"/>
                        </a:rPr>
                        <a:t>Arrays.</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err="1">
                          <a:ln>
                            <a:noFill/>
                          </a:ln>
                          <a:solidFill>
                            <a:schemeClr val="tx1"/>
                          </a:solidFill>
                          <a:effectLst/>
                          <a:latin typeface="Arial" charset="0"/>
                        </a:rPr>
                        <a:t>parallelSort</a:t>
                      </a:r>
                      <a:endParaRPr kumimoji="0" lang="en-US" sz="1600" b="0" i="0" u="none" strike="noStrike" cap="none" normalizeH="0" baseline="0" dirty="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&lt;0.001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defRPr/>
                      </a:pPr>
                      <a:r>
                        <a:rPr kumimoji="0" lang="en-US" sz="1800" b="0" i="0" u="none" strike="noStrike" cap="none" normalizeH="0" baseline="0" dirty="0">
                          <a:ln>
                            <a:noFill/>
                          </a:ln>
                          <a:solidFill>
                            <a:schemeClr val="tx1"/>
                          </a:solidFill>
                          <a:effectLst/>
                          <a:latin typeface="Arial" charset="0"/>
                        </a:rPr>
                        <a:t>&lt;0.001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defRPr/>
                      </a:pPr>
                      <a:r>
                        <a:rPr kumimoji="0" lang="en-US" sz="1800" b="0" i="0" u="none" strike="noStrike" cap="none" normalizeH="0" baseline="0" dirty="0">
                          <a:ln>
                            <a:noFill/>
                          </a:ln>
                          <a:solidFill>
                            <a:schemeClr val="tx1"/>
                          </a:solidFill>
                          <a:effectLst/>
                          <a:latin typeface="Arial" charset="0"/>
                        </a:rPr>
                        <a:t>&lt;0.001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Speeds</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0.017</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u</a:t>
                      </a:r>
                      <a:r>
                        <a:rPr kumimoji="0" lang="en-US" sz="1800" b="0" i="0" u="none" strike="noStrike" cap="none" normalizeH="0" baseline="0">
                          <a:ln>
                            <a:noFill/>
                          </a:ln>
                          <a:solidFill>
                            <a:schemeClr val="tx1"/>
                          </a:solidFill>
                          <a:effectLst/>
                          <a:latin typeface="Arial" charset="0"/>
                        </a:rPr>
                        <a:t>p</a:t>
                      </a:r>
                      <a:r>
                        <a:rPr kumimoji="0" lang="en-US" sz="1800" b="0" i="0" u="none" strike="noStrike" cap="none" normalizeH="0" baseline="0" dirty="0">
                          <a:ln>
                            <a:noFill/>
                          </a:ln>
                          <a:solidFill>
                            <a:schemeClr val="tx1"/>
                          </a:solidFill>
                          <a:effectLst/>
                          <a:latin typeface="Arial" charset="0"/>
                        </a:rPr>
                        <a:t>????</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0.065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0.040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0.011</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0.007</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32,000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0.258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0.160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0.008</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0.003</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64,000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1.110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0.696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0.011</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0.001</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128,000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4.172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2.645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0.009</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0.024</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0.002</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4867">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256,000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16.48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10.76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0.024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0.034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0.051</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0.004</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512,000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70.38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47.18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0.049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0.068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0.040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0.114</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0.008</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600" b="0" i="0" u="none" strike="noStrike" cap="none" normalizeH="0" baseline="0" dirty="0">
                          <a:ln>
                            <a:noFill/>
                          </a:ln>
                          <a:solidFill>
                            <a:schemeClr val="tx1"/>
                          </a:solidFill>
                          <a:effectLst/>
                          <a:latin typeface="Arial" charset="0"/>
                        </a:rPr>
                        <a:t>1,024,000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0.098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0.143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0.082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0.259</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0.017</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600" b="0" i="0" u="none" strike="noStrike" cap="none" normalizeH="0" baseline="0" dirty="0">
                          <a:ln>
                            <a:noFill/>
                          </a:ln>
                          <a:solidFill>
                            <a:schemeClr val="tx1"/>
                          </a:solidFill>
                          <a:effectLst/>
                          <a:latin typeface="Arial" charset="0"/>
                        </a:rPr>
                        <a:t>2,048,000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0.205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0.296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0.184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0.637</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0.035</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6058">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600" b="0" i="0" u="none" strike="noStrike" cap="none" normalizeH="0" baseline="0" dirty="0">
                          <a:ln>
                            <a:noFill/>
                          </a:ln>
                          <a:solidFill>
                            <a:schemeClr val="tx1"/>
                          </a:solidFill>
                          <a:effectLst/>
                          <a:latin typeface="Arial" charset="0"/>
                        </a:rPr>
                        <a:t>4,096,000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0.450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0.659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0.383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1.452</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0.079</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96293">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600" b="0" i="0" u="none" strike="noStrike" cap="none" normalizeH="0" baseline="0" dirty="0">
                          <a:ln>
                            <a:noFill/>
                          </a:ln>
                          <a:solidFill>
                            <a:schemeClr val="tx1"/>
                          </a:solidFill>
                          <a:effectLst/>
                          <a:latin typeface="Arial" charset="0"/>
                        </a:rPr>
                        <a:t>8,192,000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0.941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1.372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0.786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3.354</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 typeface="Marlett" pitchFamily="2" charset="2"/>
                        <a:buNone/>
                        <a:tabLst/>
                      </a:pPr>
                      <a:r>
                        <a:rPr kumimoji="0" lang="en-US" sz="1800" b="0" i="0" u="none" strike="noStrike" cap="none" normalizeH="0" baseline="0" dirty="0">
                          <a:ln>
                            <a:noFill/>
                          </a:ln>
                          <a:solidFill>
                            <a:schemeClr val="tx1"/>
                          </a:solidFill>
                          <a:effectLst/>
                          <a:latin typeface="Arial" charset="0"/>
                        </a:rPr>
                        <a:t>0.148</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838947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81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2AA3D25A-DA88-4321-B900-014D553C40DC}" type="slidenum">
              <a:rPr lang="en-US" sz="1800" smtClean="0"/>
              <a:pPr eaLnBrk="1" hangingPunct="1"/>
              <a:t>21</a:t>
            </a:fld>
            <a:endParaRPr lang="en-US" sz="1800"/>
          </a:p>
        </p:txBody>
      </p:sp>
      <p:sp>
        <p:nvSpPr>
          <p:cNvPr id="48133" name="Rectangle 2"/>
          <p:cNvSpPr>
            <a:spLocks noGrp="1" noChangeArrowheads="1"/>
          </p:cNvSpPr>
          <p:nvPr>
            <p:ph type="title"/>
          </p:nvPr>
        </p:nvSpPr>
        <p:spPr/>
        <p:txBody>
          <a:bodyPr/>
          <a:lstStyle/>
          <a:p>
            <a:pPr eaLnBrk="1" hangingPunct="1"/>
            <a:r>
              <a:rPr lang="en-US" dirty="0"/>
              <a:t>Concluding Thoughts</a:t>
            </a:r>
          </a:p>
        </p:txBody>
      </p:sp>
      <p:sp>
        <p:nvSpPr>
          <p:cNvPr id="48134" name="Rectangle 3"/>
          <p:cNvSpPr>
            <a:spLocks noGrp="1" noChangeArrowheads="1"/>
          </p:cNvSpPr>
          <p:nvPr>
            <p:ph type="body" idx="1"/>
          </p:nvPr>
        </p:nvSpPr>
        <p:spPr/>
        <p:txBody>
          <a:bodyPr/>
          <a:lstStyle/>
          <a:p>
            <a:pPr eaLnBrk="1" hangingPunct="1"/>
            <a:r>
              <a:rPr lang="en-US" dirty="0"/>
              <a:t>Language libraries often have sorting algorithms in them</a:t>
            </a:r>
          </a:p>
          <a:p>
            <a:pPr lvl="1" eaLnBrk="1" hangingPunct="1"/>
            <a:r>
              <a:rPr lang="en-US" dirty="0"/>
              <a:t>Java Arrays and Collections classes</a:t>
            </a:r>
          </a:p>
          <a:p>
            <a:pPr lvl="1" eaLnBrk="1" hangingPunct="1"/>
            <a:r>
              <a:rPr lang="en-US" dirty="0"/>
              <a:t>C++ Standard Template Library</a:t>
            </a:r>
          </a:p>
          <a:p>
            <a:pPr lvl="1" eaLnBrk="1" hangingPunct="1"/>
            <a:r>
              <a:rPr lang="en-US" dirty="0"/>
              <a:t>Python sort and sorted functions</a:t>
            </a:r>
          </a:p>
          <a:p>
            <a:pPr eaLnBrk="1" hangingPunct="1"/>
            <a:r>
              <a:rPr lang="en-US" dirty="0"/>
              <a:t>Hybrid sorts</a:t>
            </a:r>
          </a:p>
          <a:p>
            <a:pPr lvl="1" eaLnBrk="1" hangingPunct="1"/>
            <a:r>
              <a:rPr lang="en-US" dirty="0"/>
              <a:t>when size of unsorted list or portion of array is small use insertion sort, otherwise use </a:t>
            </a:r>
            <a:br>
              <a:rPr lang="en-US" dirty="0"/>
            </a:br>
            <a:r>
              <a:rPr lang="en-US" dirty="0"/>
              <a:t>O(N log N) sort like Quicksort or </a:t>
            </a:r>
            <a:r>
              <a:rPr lang="en-US" dirty="0" err="1"/>
              <a:t>Mergesort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Thoughts</a:t>
            </a:r>
          </a:p>
        </p:txBody>
      </p:sp>
      <p:sp>
        <p:nvSpPr>
          <p:cNvPr id="3" name="Content Placeholder 2"/>
          <p:cNvSpPr>
            <a:spLocks noGrp="1"/>
          </p:cNvSpPr>
          <p:nvPr>
            <p:ph idx="1"/>
          </p:nvPr>
        </p:nvSpPr>
        <p:spPr/>
        <p:txBody>
          <a:bodyPr/>
          <a:lstStyle/>
          <a:p>
            <a:r>
              <a:rPr lang="en-US" dirty="0"/>
              <a:t>Sorts still being created!</a:t>
            </a:r>
          </a:p>
          <a:p>
            <a:r>
              <a:rPr lang="en-US" dirty="0" err="1"/>
              <a:t>Timsort</a:t>
            </a:r>
            <a:r>
              <a:rPr lang="en-US" dirty="0"/>
              <a:t> (2002)</a:t>
            </a:r>
          </a:p>
          <a:p>
            <a:pPr lvl="1"/>
            <a:r>
              <a:rPr lang="en-US" dirty="0"/>
              <a:t>created for python version 2.3</a:t>
            </a:r>
          </a:p>
          <a:p>
            <a:pPr lvl="1"/>
            <a:r>
              <a:rPr lang="en-US" dirty="0"/>
              <a:t>now used in Java version 7.0+</a:t>
            </a:r>
          </a:p>
          <a:p>
            <a:pPr lvl="1"/>
            <a:r>
              <a:rPr lang="en-US" dirty="0"/>
              <a:t>takes advantage of real world data</a:t>
            </a:r>
          </a:p>
          <a:p>
            <a:pPr lvl="1"/>
            <a:r>
              <a:rPr lang="en-US" dirty="0"/>
              <a:t>real world data is usually partially sorted, </a:t>
            </a:r>
            <a:br>
              <a:rPr lang="en-US" dirty="0"/>
            </a:br>
            <a:r>
              <a:rPr lang="en-US" dirty="0"/>
              <a:t>not totally random</a:t>
            </a:r>
          </a:p>
          <a:p>
            <a:r>
              <a:rPr lang="en-US" dirty="0"/>
              <a:t>Library Sort (2006)</a:t>
            </a:r>
          </a:p>
          <a:p>
            <a:pPr lvl="1"/>
            <a:r>
              <a:rPr lang="en-US" dirty="0"/>
              <a:t>Like insertion sort, </a:t>
            </a:r>
            <a:br>
              <a:rPr lang="en-US" dirty="0"/>
            </a:br>
            <a:r>
              <a:rPr lang="en-US" dirty="0"/>
              <a:t>but leaves gaps for later elements</a:t>
            </a:r>
          </a:p>
        </p:txBody>
      </p:sp>
      <p:sp>
        <p:nvSpPr>
          <p:cNvPr id="5" name="Footer Placeholder 4"/>
          <p:cNvSpPr>
            <a:spLocks noGrp="1"/>
          </p:cNvSpPr>
          <p:nvPr>
            <p:ph type="ftr" sz="quarter" idx="11"/>
          </p:nvPr>
        </p:nvSpPr>
        <p:spPr/>
        <p:txBody>
          <a:bodyPr/>
          <a:lstStyle/>
          <a:p>
            <a:pPr>
              <a:defRPr/>
            </a:pPr>
            <a:r>
              <a:rPr lang="en-US"/>
              <a:t>Fast Sorting</a:t>
            </a:r>
          </a:p>
        </p:txBody>
      </p:sp>
      <p:sp>
        <p:nvSpPr>
          <p:cNvPr id="6" name="Slide Number Placeholder 5"/>
          <p:cNvSpPr>
            <a:spLocks noGrp="1"/>
          </p:cNvSpPr>
          <p:nvPr>
            <p:ph type="sldNum" sz="quarter" idx="12"/>
          </p:nvPr>
        </p:nvSpPr>
        <p:spPr/>
        <p:txBody>
          <a:bodyPr/>
          <a:lstStyle/>
          <a:p>
            <a:pPr>
              <a:defRPr/>
            </a:pPr>
            <a:fld id="{8601BC88-2254-405C-A0A3-ACFCAB5E5D4C}" type="slidenum">
              <a:rPr lang="en-US" smtClean="0"/>
              <a:pPr>
                <a:defRPr/>
              </a:pPr>
              <a:t>22</a:t>
            </a:fld>
            <a:endParaRPr lang="en-US"/>
          </a:p>
        </p:txBody>
      </p:sp>
    </p:spTree>
    <p:extLst>
      <p:ext uri="{BB962C8B-B14F-4D97-AF65-F5344CB8AC3E}">
        <p14:creationId xmlns:p14="http://schemas.microsoft.com/office/powerpoint/2010/main" val="1939819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A9F7B84-C496-4724-896B-C06CF3F7178A}"/>
              </a:ext>
            </a:extLst>
          </p:cNvPr>
          <p:cNvSpPr>
            <a:spLocks noGrp="1"/>
          </p:cNvSpPr>
          <p:nvPr>
            <p:ph type="dt" sz="half" idx="10"/>
          </p:nvPr>
        </p:nvSpPr>
        <p:spPr/>
        <p:txBody>
          <a:bodyPr/>
          <a:lstStyle/>
          <a:p>
            <a:pPr>
              <a:defRPr/>
            </a:pPr>
            <a:r>
              <a:rPr lang="en-US"/>
              <a:t>CS314</a:t>
            </a:r>
          </a:p>
        </p:txBody>
      </p:sp>
      <p:sp>
        <p:nvSpPr>
          <p:cNvPr id="5" name="Footer Placeholder 4">
            <a:extLst>
              <a:ext uri="{FF2B5EF4-FFF2-40B4-BE49-F238E27FC236}">
                <a16:creationId xmlns:a16="http://schemas.microsoft.com/office/drawing/2014/main" id="{90989DA5-1BE9-41BA-A4A1-3DC26240613C}"/>
              </a:ext>
            </a:extLst>
          </p:cNvPr>
          <p:cNvSpPr>
            <a:spLocks noGrp="1"/>
          </p:cNvSpPr>
          <p:nvPr>
            <p:ph type="ftr" sz="quarter" idx="11"/>
          </p:nvPr>
        </p:nvSpPr>
        <p:spPr/>
        <p:txBody>
          <a:bodyPr/>
          <a:lstStyle/>
          <a:p>
            <a:pPr>
              <a:defRPr/>
            </a:pPr>
            <a:r>
              <a:rPr lang="en-US"/>
              <a:t>Fast Sorting</a:t>
            </a:r>
          </a:p>
        </p:txBody>
      </p:sp>
      <p:sp>
        <p:nvSpPr>
          <p:cNvPr id="6" name="Slide Number Placeholder 5">
            <a:extLst>
              <a:ext uri="{FF2B5EF4-FFF2-40B4-BE49-F238E27FC236}">
                <a16:creationId xmlns:a16="http://schemas.microsoft.com/office/drawing/2014/main" id="{13951A6A-4F60-4F94-9D8B-5D42A4590C75}"/>
              </a:ext>
            </a:extLst>
          </p:cNvPr>
          <p:cNvSpPr>
            <a:spLocks noGrp="1"/>
          </p:cNvSpPr>
          <p:nvPr>
            <p:ph type="sldNum" sz="quarter" idx="12"/>
          </p:nvPr>
        </p:nvSpPr>
        <p:spPr/>
        <p:txBody>
          <a:bodyPr/>
          <a:lstStyle/>
          <a:p>
            <a:pPr>
              <a:defRPr/>
            </a:pPr>
            <a:fld id="{8601BC88-2254-405C-A0A3-ACFCAB5E5D4C}" type="slidenum">
              <a:rPr lang="en-US" smtClean="0"/>
              <a:pPr>
                <a:defRPr/>
              </a:pPr>
              <a:t>23</a:t>
            </a:fld>
            <a:endParaRPr lang="en-US"/>
          </a:p>
        </p:txBody>
      </p:sp>
    </p:spTree>
    <p:extLst>
      <p:ext uri="{BB962C8B-B14F-4D97-AF65-F5344CB8AC3E}">
        <p14:creationId xmlns:p14="http://schemas.microsoft.com/office/powerpoint/2010/main" val="52095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077200" cy="1143000"/>
          </a:xfrm>
        </p:spPr>
        <p:txBody>
          <a:bodyPr/>
          <a:lstStyle/>
          <a:p>
            <a:r>
              <a:rPr lang="en-US" dirty="0"/>
              <a:t>Properties of Sorting Algorithms</a:t>
            </a:r>
          </a:p>
        </p:txBody>
      </p:sp>
      <p:sp>
        <p:nvSpPr>
          <p:cNvPr id="3" name="Content Placeholder 2"/>
          <p:cNvSpPr>
            <a:spLocks noGrp="1"/>
          </p:cNvSpPr>
          <p:nvPr>
            <p:ph idx="1"/>
          </p:nvPr>
        </p:nvSpPr>
        <p:spPr/>
        <p:txBody>
          <a:bodyPr/>
          <a:lstStyle/>
          <a:p>
            <a:r>
              <a:rPr lang="en-US" dirty="0"/>
              <a:t>In place? </a:t>
            </a:r>
          </a:p>
          <a:p>
            <a:pPr lvl="1"/>
            <a:r>
              <a:rPr lang="en-US" dirty="0"/>
              <a:t>Do we use another data structure or not?</a:t>
            </a:r>
          </a:p>
          <a:p>
            <a:pPr lvl="1"/>
            <a:r>
              <a:rPr lang="en-US" dirty="0"/>
              <a:t>Program stack </a:t>
            </a:r>
            <a:r>
              <a:rPr lang="en-US" i="1" dirty="0"/>
              <a:t>typically </a:t>
            </a:r>
            <a:r>
              <a:rPr lang="en-US" dirty="0"/>
              <a:t>not considered another data structure if only using O(log N) space</a:t>
            </a:r>
          </a:p>
          <a:p>
            <a:r>
              <a:rPr lang="en-US" dirty="0"/>
              <a:t>Comparison?</a:t>
            </a:r>
          </a:p>
          <a:p>
            <a:pPr lvl="1"/>
            <a:r>
              <a:rPr lang="en-US" dirty="0"/>
              <a:t>Works by comparing the items to be sorted to each other?</a:t>
            </a:r>
          </a:p>
          <a:p>
            <a:pPr lvl="1"/>
            <a:r>
              <a:rPr lang="en-US" i="1" dirty="0"/>
              <a:t>How could we not?</a:t>
            </a:r>
          </a:p>
          <a:p>
            <a:r>
              <a:rPr lang="en-US" dirty="0"/>
              <a:t>Stable?</a:t>
            </a:r>
          </a:p>
          <a:p>
            <a:pPr lvl="1"/>
            <a:r>
              <a:rPr lang="en-US" dirty="0"/>
              <a:t>Next slide!</a:t>
            </a:r>
          </a:p>
        </p:txBody>
      </p:sp>
      <p:sp>
        <p:nvSpPr>
          <p:cNvPr id="4" name="Date Placeholder 3"/>
          <p:cNvSpPr>
            <a:spLocks noGrp="1"/>
          </p:cNvSpPr>
          <p:nvPr>
            <p:ph type="dt" sz="half" idx="10"/>
          </p:nvPr>
        </p:nvSpPr>
        <p:spPr/>
        <p:txBody>
          <a:bodyPr/>
          <a:lstStyle/>
          <a:p>
            <a:pPr>
              <a:defRPr/>
            </a:pPr>
            <a:r>
              <a:rPr lang="en-US"/>
              <a:t>CS314</a:t>
            </a:r>
          </a:p>
        </p:txBody>
      </p:sp>
      <p:sp>
        <p:nvSpPr>
          <p:cNvPr id="5" name="Footer Placeholder 4"/>
          <p:cNvSpPr>
            <a:spLocks noGrp="1"/>
          </p:cNvSpPr>
          <p:nvPr>
            <p:ph type="ftr" sz="quarter" idx="11"/>
          </p:nvPr>
        </p:nvSpPr>
        <p:spPr/>
        <p:txBody>
          <a:bodyPr/>
          <a:lstStyle/>
          <a:p>
            <a:pPr>
              <a:defRPr/>
            </a:pPr>
            <a:r>
              <a:rPr lang="en-US"/>
              <a:t>Fast Sorting</a:t>
            </a:r>
          </a:p>
        </p:txBody>
      </p:sp>
      <p:sp>
        <p:nvSpPr>
          <p:cNvPr id="6" name="Slide Number Placeholder 5"/>
          <p:cNvSpPr>
            <a:spLocks noGrp="1"/>
          </p:cNvSpPr>
          <p:nvPr>
            <p:ph type="sldNum" sz="quarter" idx="12"/>
          </p:nvPr>
        </p:nvSpPr>
        <p:spPr/>
        <p:txBody>
          <a:bodyPr/>
          <a:lstStyle/>
          <a:p>
            <a:pPr>
              <a:defRPr/>
            </a:pPr>
            <a:fld id="{8601BC88-2254-405C-A0A3-ACFCAB5E5D4C}" type="slidenum">
              <a:rPr lang="en-US" smtClean="0"/>
              <a:pPr>
                <a:defRPr/>
              </a:pPr>
              <a:t>3</a:t>
            </a:fld>
            <a:endParaRPr lang="en-US"/>
          </a:p>
        </p:txBody>
      </p:sp>
    </p:spTree>
    <p:extLst>
      <p:ext uri="{BB962C8B-B14F-4D97-AF65-F5344CB8AC3E}">
        <p14:creationId xmlns:p14="http://schemas.microsoft.com/office/powerpoint/2010/main" val="238076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331DCE00-A879-4047-9E29-1A0E37BAF017}" type="slidenum">
              <a:rPr lang="en-US" sz="1800" smtClean="0"/>
              <a:pPr eaLnBrk="1" hangingPunct="1"/>
              <a:t>4</a:t>
            </a:fld>
            <a:endParaRPr lang="en-US" sz="1800"/>
          </a:p>
        </p:txBody>
      </p:sp>
      <p:sp>
        <p:nvSpPr>
          <p:cNvPr id="20485" name="Rectangle 2"/>
          <p:cNvSpPr>
            <a:spLocks noGrp="1" noChangeArrowheads="1"/>
          </p:cNvSpPr>
          <p:nvPr>
            <p:ph type="title"/>
          </p:nvPr>
        </p:nvSpPr>
        <p:spPr/>
        <p:txBody>
          <a:bodyPr/>
          <a:lstStyle/>
          <a:p>
            <a:pPr eaLnBrk="1" hangingPunct="1"/>
            <a:r>
              <a:rPr lang="en-US"/>
              <a:t>Stable Sorting</a:t>
            </a:r>
          </a:p>
        </p:txBody>
      </p:sp>
      <p:sp>
        <p:nvSpPr>
          <p:cNvPr id="20486" name="Rectangle 3"/>
          <p:cNvSpPr>
            <a:spLocks noGrp="1" noChangeArrowheads="1"/>
          </p:cNvSpPr>
          <p:nvPr>
            <p:ph type="body" idx="1"/>
          </p:nvPr>
        </p:nvSpPr>
        <p:spPr/>
        <p:txBody>
          <a:bodyPr/>
          <a:lstStyle/>
          <a:p>
            <a:pPr eaLnBrk="1" hangingPunct="1">
              <a:lnSpc>
                <a:spcPct val="90000"/>
              </a:lnSpc>
            </a:pPr>
            <a:r>
              <a:rPr lang="en-US" dirty="0"/>
              <a:t>A property of sorts</a:t>
            </a:r>
          </a:p>
          <a:p>
            <a:pPr eaLnBrk="1" hangingPunct="1">
              <a:lnSpc>
                <a:spcPct val="90000"/>
              </a:lnSpc>
            </a:pPr>
            <a:r>
              <a:rPr lang="en-US" dirty="0"/>
              <a:t>If a sort guarantees the relative order of equal items stays the same then it is a </a:t>
            </a:r>
            <a:r>
              <a:rPr lang="en-US" i="1" dirty="0"/>
              <a:t>stable sort</a:t>
            </a:r>
          </a:p>
          <a:p>
            <a:pPr eaLnBrk="1" hangingPunct="1">
              <a:lnSpc>
                <a:spcPct val="90000"/>
              </a:lnSpc>
            </a:pPr>
            <a:r>
              <a:rPr lang="en-US" dirty="0"/>
              <a:t>[7</a:t>
            </a:r>
            <a:r>
              <a:rPr lang="en-US" baseline="-25000" dirty="0"/>
              <a:t>1</a:t>
            </a:r>
            <a:r>
              <a:rPr lang="en-US" dirty="0"/>
              <a:t>, 6, 7</a:t>
            </a:r>
            <a:r>
              <a:rPr lang="en-US" baseline="-25000" dirty="0"/>
              <a:t>2</a:t>
            </a:r>
            <a:r>
              <a:rPr lang="en-US" dirty="0"/>
              <a:t>, 5, 1, 2, 7</a:t>
            </a:r>
            <a:r>
              <a:rPr lang="en-US" baseline="-25000" dirty="0"/>
              <a:t>3</a:t>
            </a:r>
            <a:r>
              <a:rPr lang="en-US" dirty="0"/>
              <a:t>, -5]  original data</a:t>
            </a:r>
          </a:p>
          <a:p>
            <a:pPr lvl="1" eaLnBrk="1" hangingPunct="1">
              <a:lnSpc>
                <a:spcPct val="90000"/>
              </a:lnSpc>
            </a:pPr>
            <a:r>
              <a:rPr lang="en-US" sz="2400" dirty="0"/>
              <a:t>subscripts added for clarity</a:t>
            </a:r>
          </a:p>
          <a:p>
            <a:pPr eaLnBrk="1" hangingPunct="1">
              <a:lnSpc>
                <a:spcPct val="90000"/>
              </a:lnSpc>
            </a:pPr>
            <a:r>
              <a:rPr lang="en-US" dirty="0"/>
              <a:t>[-5, 1, 2, 5, 6, 7</a:t>
            </a:r>
            <a:r>
              <a:rPr lang="en-US" baseline="-25000" dirty="0"/>
              <a:t>1</a:t>
            </a:r>
            <a:r>
              <a:rPr lang="en-US" dirty="0"/>
              <a:t>, 7</a:t>
            </a:r>
            <a:r>
              <a:rPr lang="en-US" baseline="-25000" dirty="0"/>
              <a:t>2</a:t>
            </a:r>
            <a:r>
              <a:rPr lang="en-US" dirty="0"/>
              <a:t>, 7</a:t>
            </a:r>
            <a:r>
              <a:rPr lang="en-US" baseline="-25000" dirty="0"/>
              <a:t>3</a:t>
            </a:r>
            <a:r>
              <a:rPr lang="en-US" dirty="0"/>
              <a:t>]  sorted data</a:t>
            </a:r>
          </a:p>
          <a:p>
            <a:pPr lvl="1" eaLnBrk="1" hangingPunct="1">
              <a:lnSpc>
                <a:spcPct val="90000"/>
              </a:lnSpc>
            </a:pPr>
            <a:r>
              <a:rPr lang="en-US" dirty="0"/>
              <a:t>result of stable sort</a:t>
            </a:r>
          </a:p>
          <a:p>
            <a:pPr eaLnBrk="1" hangingPunct="1">
              <a:lnSpc>
                <a:spcPct val="90000"/>
              </a:lnSpc>
            </a:pPr>
            <a:r>
              <a:rPr lang="en-US" dirty="0"/>
              <a:t>Real world example:</a:t>
            </a:r>
          </a:p>
          <a:p>
            <a:pPr lvl="1" eaLnBrk="1" hangingPunct="1">
              <a:lnSpc>
                <a:spcPct val="90000"/>
              </a:lnSpc>
            </a:pPr>
            <a:r>
              <a:rPr lang="en-US" sz="2400" dirty="0"/>
              <a:t>sort a table in </a:t>
            </a:r>
            <a:r>
              <a:rPr lang="en-US" sz="2400" dirty="0">
                <a:hlinkClick r:id="rId2"/>
              </a:rPr>
              <a:t>Wikipedia </a:t>
            </a:r>
            <a:r>
              <a:rPr lang="en-US" sz="2400" dirty="0"/>
              <a:t>by one criteria, then another</a:t>
            </a:r>
          </a:p>
          <a:p>
            <a:pPr lvl="1" eaLnBrk="1" hangingPunct="1">
              <a:lnSpc>
                <a:spcPct val="90000"/>
              </a:lnSpc>
            </a:pPr>
            <a:r>
              <a:rPr lang="en-US" sz="2400" dirty="0"/>
              <a:t>sort by country, then by major wins</a:t>
            </a:r>
          </a:p>
          <a:p>
            <a:pPr eaLnBrk="1" hangingPunct="1">
              <a:lnSpc>
                <a:spcPct val="90000"/>
              </a:lnSpc>
            </a:pPr>
            <a:endParaRPr lang="en-US" sz="2800" dirty="0"/>
          </a:p>
          <a:p>
            <a:pPr eaLnBrk="1" hangingPunct="1">
              <a:lnSpc>
                <a:spcPct val="90000"/>
              </a:lnSpc>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368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17848D9F-EB42-43AC-896B-1FFB229AAA86}" type="slidenum">
              <a:rPr lang="en-US" sz="1800" smtClean="0"/>
              <a:pPr eaLnBrk="1" hangingPunct="1"/>
              <a:t>5</a:t>
            </a:fld>
            <a:endParaRPr lang="en-US" sz="1800"/>
          </a:p>
        </p:txBody>
      </p:sp>
      <p:sp>
        <p:nvSpPr>
          <p:cNvPr id="36869" name="Rectangle 1026"/>
          <p:cNvSpPr>
            <a:spLocks noGrp="1" noChangeArrowheads="1"/>
          </p:cNvSpPr>
          <p:nvPr>
            <p:ph type="title"/>
          </p:nvPr>
        </p:nvSpPr>
        <p:spPr/>
        <p:txBody>
          <a:bodyPr/>
          <a:lstStyle/>
          <a:p>
            <a:pPr eaLnBrk="1" hangingPunct="1"/>
            <a:r>
              <a:rPr lang="en-US"/>
              <a:t>Quicksort</a:t>
            </a:r>
          </a:p>
        </p:txBody>
      </p:sp>
      <p:sp>
        <p:nvSpPr>
          <p:cNvPr id="36870" name="Rectangle 1027"/>
          <p:cNvSpPr>
            <a:spLocks noGrp="1" noChangeArrowheads="1"/>
          </p:cNvSpPr>
          <p:nvPr>
            <p:ph type="body" idx="1"/>
          </p:nvPr>
        </p:nvSpPr>
        <p:spPr>
          <a:xfrm>
            <a:off x="0" y="914400"/>
            <a:ext cx="8686800" cy="5486400"/>
          </a:xfrm>
        </p:spPr>
        <p:txBody>
          <a:bodyPr/>
          <a:lstStyle/>
          <a:p>
            <a:pPr marL="609600" indent="-609600" eaLnBrk="1" hangingPunct="1"/>
            <a:r>
              <a:rPr lang="en-US" sz="2800" dirty="0"/>
              <a:t>Invented by C.A.R. (Tony) Hoare</a:t>
            </a:r>
          </a:p>
          <a:p>
            <a:pPr marL="609600" indent="-609600" eaLnBrk="1" hangingPunct="1"/>
            <a:r>
              <a:rPr lang="en-US" sz="2800" dirty="0"/>
              <a:t>A divide and conquer approach </a:t>
            </a:r>
            <a:br>
              <a:rPr lang="en-US" sz="2800" dirty="0"/>
            </a:br>
            <a:r>
              <a:rPr lang="en-US" sz="2800" dirty="0"/>
              <a:t>that uses recursion</a:t>
            </a:r>
          </a:p>
          <a:p>
            <a:pPr marL="609600" indent="-609600" eaLnBrk="1" hangingPunct="1">
              <a:buFont typeface="Marlett" pitchFamily="2" charset="2"/>
              <a:buAutoNum type="arabicPeriod"/>
            </a:pPr>
            <a:r>
              <a:rPr lang="en-US" sz="2800" dirty="0"/>
              <a:t>If the list has 0 or 1 elements it is sorted</a:t>
            </a:r>
          </a:p>
          <a:p>
            <a:pPr marL="609600" indent="-609600" eaLnBrk="1" hangingPunct="1">
              <a:buFont typeface="Marlett" pitchFamily="2" charset="2"/>
              <a:buAutoNum type="arabicPeriod"/>
            </a:pPr>
            <a:r>
              <a:rPr lang="en-US" sz="2800" dirty="0"/>
              <a:t>otherwise, pick any element p in the list.  This is called the </a:t>
            </a:r>
            <a:r>
              <a:rPr lang="en-US" sz="2800" b="1" i="1" dirty="0"/>
              <a:t>pivot</a:t>
            </a:r>
            <a:r>
              <a:rPr lang="en-US" sz="2800" dirty="0"/>
              <a:t> value</a:t>
            </a:r>
          </a:p>
          <a:p>
            <a:pPr marL="609600" indent="-609600" eaLnBrk="1" hangingPunct="1">
              <a:buFont typeface="Marlett" pitchFamily="2" charset="2"/>
              <a:buAutoNum type="arabicPeriod"/>
            </a:pPr>
            <a:r>
              <a:rPr lang="en-US" sz="2800" dirty="0"/>
              <a:t> </a:t>
            </a:r>
            <a:r>
              <a:rPr lang="en-US" sz="2800" b="1" i="1" dirty="0"/>
              <a:t>Partition</a:t>
            </a:r>
            <a:r>
              <a:rPr lang="en-US" sz="2800" dirty="0"/>
              <a:t> the list minus the pivot into two sub lists according to values less than or greater than the pivot. (equal values go to either)</a:t>
            </a:r>
          </a:p>
          <a:p>
            <a:pPr marL="609600" indent="-609600" eaLnBrk="1" hangingPunct="1">
              <a:buFont typeface="Marlett" pitchFamily="2" charset="2"/>
              <a:buAutoNum type="arabicPeriod"/>
            </a:pPr>
            <a:r>
              <a:rPr lang="en-US" sz="2800" dirty="0"/>
              <a:t>return the quicksort of the first list followed by the quicksort of the second list</a:t>
            </a:r>
          </a:p>
          <a:p>
            <a:pPr marL="609600" indent="-609600" eaLnBrk="1" hangingPunct="1"/>
            <a:endParaRPr lang="en-US" sz="2800" dirty="0"/>
          </a:p>
        </p:txBody>
      </p:sp>
      <p:pic>
        <p:nvPicPr>
          <p:cNvPr id="36871" name="Picture 1028" descr="Tony Ho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52400"/>
            <a:ext cx="2381250"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378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378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0F6BA4F9-E216-4188-B78F-D4AC8082E3AC}" type="slidenum">
              <a:rPr lang="en-US" sz="1800" smtClean="0"/>
              <a:pPr eaLnBrk="1" hangingPunct="1"/>
              <a:t>6</a:t>
            </a:fld>
            <a:endParaRPr lang="en-US" sz="1800"/>
          </a:p>
        </p:txBody>
      </p:sp>
      <p:sp>
        <p:nvSpPr>
          <p:cNvPr id="37893" name="Rectangle 2"/>
          <p:cNvSpPr>
            <a:spLocks noGrp="1" noChangeArrowheads="1"/>
          </p:cNvSpPr>
          <p:nvPr>
            <p:ph type="title"/>
          </p:nvPr>
        </p:nvSpPr>
        <p:spPr>
          <a:xfrm>
            <a:off x="685800" y="-228600"/>
            <a:ext cx="7772400" cy="1143000"/>
          </a:xfrm>
        </p:spPr>
        <p:txBody>
          <a:bodyPr/>
          <a:lstStyle/>
          <a:p>
            <a:pPr eaLnBrk="1" hangingPunct="1"/>
            <a:r>
              <a:rPr lang="en-US"/>
              <a:t>Quicksort in Action</a:t>
            </a:r>
          </a:p>
        </p:txBody>
      </p:sp>
      <p:sp>
        <p:nvSpPr>
          <p:cNvPr id="37894" name="Text Box 4"/>
          <p:cNvSpPr txBox="1">
            <a:spLocks noChangeArrowheads="1"/>
          </p:cNvSpPr>
          <p:nvPr/>
        </p:nvSpPr>
        <p:spPr bwMode="auto">
          <a:xfrm>
            <a:off x="1395413" y="609600"/>
            <a:ext cx="6300787" cy="564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2400" dirty="0"/>
              <a:t>39 23 17 90 33 72 46 79 11 52 64 5 71</a:t>
            </a:r>
          </a:p>
          <a:p>
            <a:pPr eaLnBrk="1" hangingPunct="1"/>
            <a:r>
              <a:rPr lang="en-US" sz="2400" dirty="0"/>
              <a:t>Pick middle element as pivot: 46</a:t>
            </a:r>
          </a:p>
          <a:p>
            <a:pPr eaLnBrk="1" hangingPunct="1"/>
            <a:r>
              <a:rPr lang="en-US" sz="2400" dirty="0"/>
              <a:t>Partition list</a:t>
            </a:r>
          </a:p>
          <a:p>
            <a:pPr eaLnBrk="1" hangingPunct="1"/>
            <a:r>
              <a:rPr lang="en-US" sz="2400" dirty="0"/>
              <a:t>23 17 5 33 39 11	46	79 72 52 64 90 71</a:t>
            </a:r>
          </a:p>
          <a:p>
            <a:pPr eaLnBrk="1" hangingPunct="1"/>
            <a:r>
              <a:rPr lang="en-US" sz="2400" dirty="0"/>
              <a:t>quick sort the less than list</a:t>
            </a:r>
          </a:p>
          <a:p>
            <a:pPr eaLnBrk="1" hangingPunct="1"/>
            <a:r>
              <a:rPr lang="en-US" sz="2400" dirty="0"/>
              <a:t>Pick middle element as pivot: 33</a:t>
            </a:r>
          </a:p>
          <a:p>
            <a:pPr eaLnBrk="1" hangingPunct="1"/>
            <a:r>
              <a:rPr lang="en-US" sz="2400" dirty="0"/>
              <a:t>23 17 5 11 	33 	39</a:t>
            </a:r>
          </a:p>
          <a:p>
            <a:pPr eaLnBrk="1" hangingPunct="1"/>
            <a:r>
              <a:rPr lang="en-US" sz="2400" dirty="0"/>
              <a:t>quicksort the less than list, pivot now 5</a:t>
            </a:r>
          </a:p>
          <a:p>
            <a:pPr eaLnBrk="1" hangingPunct="1"/>
            <a:r>
              <a:rPr lang="en-US" sz="2400" dirty="0"/>
              <a:t>{} 	5 	23 17 11</a:t>
            </a:r>
          </a:p>
          <a:p>
            <a:pPr eaLnBrk="1" hangingPunct="1"/>
            <a:r>
              <a:rPr lang="en-US" sz="2400" dirty="0"/>
              <a:t>quicksort the less than list, base case</a:t>
            </a:r>
          </a:p>
          <a:p>
            <a:pPr eaLnBrk="1" hangingPunct="1"/>
            <a:r>
              <a:rPr lang="en-US" sz="2400" dirty="0"/>
              <a:t>quicksort the greater than list</a:t>
            </a:r>
          </a:p>
          <a:p>
            <a:pPr eaLnBrk="1" hangingPunct="1"/>
            <a:r>
              <a:rPr lang="en-US" sz="2400" dirty="0"/>
              <a:t>Pick middle element as pivot: 17</a:t>
            </a:r>
            <a:br>
              <a:rPr lang="en-US" sz="2400" dirty="0"/>
            </a:br>
            <a:r>
              <a:rPr lang="en-US" sz="2400" dirty="0"/>
              <a:t>and so 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3891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29EA7566-F410-45A4-92C4-7A16EDD09BB1}" type="slidenum">
              <a:rPr lang="en-US" sz="1800" smtClean="0"/>
              <a:pPr eaLnBrk="1" hangingPunct="1"/>
              <a:t>7</a:t>
            </a:fld>
            <a:endParaRPr lang="en-US" sz="1800"/>
          </a:p>
        </p:txBody>
      </p:sp>
      <p:sp>
        <p:nvSpPr>
          <p:cNvPr id="38917" name="Rectangle 2"/>
          <p:cNvSpPr>
            <a:spLocks noGrp="1" noChangeArrowheads="1"/>
          </p:cNvSpPr>
          <p:nvPr>
            <p:ph type="title"/>
          </p:nvPr>
        </p:nvSpPr>
        <p:spPr/>
        <p:txBody>
          <a:bodyPr/>
          <a:lstStyle/>
          <a:p>
            <a:pPr eaLnBrk="1" hangingPunct="1"/>
            <a:r>
              <a:rPr lang="en-US"/>
              <a:t>Quicksort on Another Data Set</a:t>
            </a:r>
          </a:p>
        </p:txBody>
      </p:sp>
      <p:sp>
        <p:nvSpPr>
          <p:cNvPr id="38918" name="Rectangle 3"/>
          <p:cNvSpPr>
            <a:spLocks noChangeArrowheads="1"/>
          </p:cNvSpPr>
          <p:nvPr/>
        </p:nvSpPr>
        <p:spPr bwMode="auto">
          <a:xfrm>
            <a:off x="76200" y="1233488"/>
            <a:ext cx="89281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300" dirty="0"/>
              <a:t>44  68  191  119  119  37  83  95  191  45  158  130  76  153  39  25</a:t>
            </a:r>
          </a:p>
        </p:txBody>
      </p:sp>
      <p:sp>
        <p:nvSpPr>
          <p:cNvPr id="38919" name="Rectangle 4"/>
          <p:cNvSpPr>
            <a:spLocks noChangeArrowheads="1"/>
          </p:cNvSpPr>
          <p:nvPr/>
        </p:nvSpPr>
        <p:spPr bwMode="auto">
          <a:xfrm>
            <a:off x="0" y="1219200"/>
            <a:ext cx="89916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20" name="Line 5"/>
          <p:cNvSpPr>
            <a:spLocks noChangeShapeType="1"/>
          </p:cNvSpPr>
          <p:nvPr/>
        </p:nvSpPr>
        <p:spPr bwMode="auto">
          <a:xfrm>
            <a:off x="533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1" name="Line 6"/>
          <p:cNvSpPr>
            <a:spLocks noChangeShapeType="1"/>
          </p:cNvSpPr>
          <p:nvPr/>
        </p:nvSpPr>
        <p:spPr bwMode="auto">
          <a:xfrm>
            <a:off x="10668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2" name="Line 7"/>
          <p:cNvSpPr>
            <a:spLocks noChangeShapeType="1"/>
          </p:cNvSpPr>
          <p:nvPr/>
        </p:nvSpPr>
        <p:spPr bwMode="auto">
          <a:xfrm>
            <a:off x="1676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Line 8"/>
          <p:cNvSpPr>
            <a:spLocks noChangeShapeType="1"/>
          </p:cNvSpPr>
          <p:nvPr/>
        </p:nvSpPr>
        <p:spPr bwMode="auto">
          <a:xfrm>
            <a:off x="23622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4" name="Line 9"/>
          <p:cNvSpPr>
            <a:spLocks noChangeShapeType="1"/>
          </p:cNvSpPr>
          <p:nvPr/>
        </p:nvSpPr>
        <p:spPr bwMode="auto">
          <a:xfrm>
            <a:off x="29718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5" name="Line 10"/>
          <p:cNvSpPr>
            <a:spLocks noChangeShapeType="1"/>
          </p:cNvSpPr>
          <p:nvPr/>
        </p:nvSpPr>
        <p:spPr bwMode="auto">
          <a:xfrm>
            <a:off x="35052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6" name="Line 11"/>
          <p:cNvSpPr>
            <a:spLocks noChangeShapeType="1"/>
          </p:cNvSpPr>
          <p:nvPr/>
        </p:nvSpPr>
        <p:spPr bwMode="auto">
          <a:xfrm>
            <a:off x="3962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7" name="Line 12"/>
          <p:cNvSpPr>
            <a:spLocks noChangeShapeType="1"/>
          </p:cNvSpPr>
          <p:nvPr/>
        </p:nvSpPr>
        <p:spPr bwMode="auto">
          <a:xfrm>
            <a:off x="44196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8" name="Line 13"/>
          <p:cNvSpPr>
            <a:spLocks noChangeShapeType="1"/>
          </p:cNvSpPr>
          <p:nvPr/>
        </p:nvSpPr>
        <p:spPr bwMode="auto">
          <a:xfrm>
            <a:off x="5105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Line 14"/>
          <p:cNvSpPr>
            <a:spLocks noChangeShapeType="1"/>
          </p:cNvSpPr>
          <p:nvPr/>
        </p:nvSpPr>
        <p:spPr bwMode="auto">
          <a:xfrm>
            <a:off x="56388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0" name="Line 15"/>
          <p:cNvSpPr>
            <a:spLocks noChangeShapeType="1"/>
          </p:cNvSpPr>
          <p:nvPr/>
        </p:nvSpPr>
        <p:spPr bwMode="auto">
          <a:xfrm>
            <a:off x="6248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1" name="Line 16"/>
          <p:cNvSpPr>
            <a:spLocks noChangeShapeType="1"/>
          </p:cNvSpPr>
          <p:nvPr/>
        </p:nvSpPr>
        <p:spPr bwMode="auto">
          <a:xfrm>
            <a:off x="68580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2" name="Line 17"/>
          <p:cNvSpPr>
            <a:spLocks noChangeShapeType="1"/>
          </p:cNvSpPr>
          <p:nvPr/>
        </p:nvSpPr>
        <p:spPr bwMode="auto">
          <a:xfrm>
            <a:off x="73914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3" name="Line 18"/>
          <p:cNvSpPr>
            <a:spLocks noChangeShapeType="1"/>
          </p:cNvSpPr>
          <p:nvPr/>
        </p:nvSpPr>
        <p:spPr bwMode="auto">
          <a:xfrm>
            <a:off x="80010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4" name="Line 19"/>
          <p:cNvSpPr>
            <a:spLocks noChangeShapeType="1"/>
          </p:cNvSpPr>
          <p:nvPr/>
        </p:nvSpPr>
        <p:spPr bwMode="auto">
          <a:xfrm>
            <a:off x="8458200" y="1219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5" name="Text Box 20"/>
          <p:cNvSpPr txBox="1">
            <a:spLocks noChangeArrowheads="1"/>
          </p:cNvSpPr>
          <p:nvPr/>
        </p:nvSpPr>
        <p:spPr bwMode="auto">
          <a:xfrm>
            <a:off x="136525" y="801688"/>
            <a:ext cx="8885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2400"/>
              <a:t>0    1    2      3     4      5   6    7     8     9   10    11  12   13  14   15</a:t>
            </a:r>
          </a:p>
        </p:txBody>
      </p:sp>
      <p:sp>
        <p:nvSpPr>
          <p:cNvPr id="38936" name="Text Box 21"/>
          <p:cNvSpPr txBox="1">
            <a:spLocks noChangeArrowheads="1"/>
          </p:cNvSpPr>
          <p:nvPr/>
        </p:nvSpPr>
        <p:spPr bwMode="auto">
          <a:xfrm>
            <a:off x="593725" y="5475288"/>
            <a:ext cx="3268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a:t>Big O of Quicksort?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399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399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31AA143E-332B-4E95-8770-E0EC2B05DD2C}" type="slidenum">
              <a:rPr lang="en-US" sz="1800" smtClean="0"/>
              <a:pPr eaLnBrk="1" hangingPunct="1"/>
              <a:t>8</a:t>
            </a:fld>
            <a:endParaRPr lang="en-US" sz="1800"/>
          </a:p>
        </p:txBody>
      </p:sp>
      <p:sp>
        <p:nvSpPr>
          <p:cNvPr id="39941" name="Text Box 4"/>
          <p:cNvSpPr txBox="1">
            <a:spLocks noChangeArrowheads="1"/>
          </p:cNvSpPr>
          <p:nvPr/>
        </p:nvSpPr>
        <p:spPr bwMode="auto">
          <a:xfrm>
            <a:off x="152400" y="100013"/>
            <a:ext cx="8534400"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lnSpc>
                <a:spcPct val="80000"/>
              </a:lnSpc>
              <a:spcBef>
                <a:spcPct val="0"/>
              </a:spcBef>
            </a:pPr>
            <a:r>
              <a:rPr lang="en-US" sz="1400" dirty="0">
                <a:latin typeface="Courier New" pitchFamily="49" charset="0"/>
              </a:rPr>
              <a:t>   private static void </a:t>
            </a:r>
            <a:r>
              <a:rPr lang="en-US" sz="1400" dirty="0" err="1">
                <a:latin typeface="Courier New" pitchFamily="49" charset="0"/>
              </a:rPr>
              <a:t>swapReferences</a:t>
            </a:r>
            <a:r>
              <a:rPr lang="en-US" sz="1400" dirty="0">
                <a:latin typeface="Courier New" pitchFamily="49" charset="0"/>
              </a:rPr>
              <a:t>(Object[] a, int index1, int index2) {</a:t>
            </a:r>
          </a:p>
          <a:p>
            <a:pPr eaLnBrk="1" hangingPunct="1">
              <a:lnSpc>
                <a:spcPct val="80000"/>
              </a:lnSpc>
              <a:spcBef>
                <a:spcPct val="0"/>
              </a:spcBef>
            </a:pPr>
            <a:r>
              <a:rPr lang="en-US" sz="1400" dirty="0">
                <a:latin typeface="Courier New" pitchFamily="49" charset="0"/>
              </a:rPr>
              <a:t>       Object </a:t>
            </a:r>
            <a:r>
              <a:rPr lang="en-US" sz="1400" dirty="0" err="1">
                <a:latin typeface="Courier New" pitchFamily="49" charset="0"/>
              </a:rPr>
              <a:t>tmp</a:t>
            </a:r>
            <a:r>
              <a:rPr lang="en-US" sz="1400" dirty="0">
                <a:latin typeface="Courier New" pitchFamily="49" charset="0"/>
              </a:rPr>
              <a:t> = a[index1];</a:t>
            </a:r>
          </a:p>
          <a:p>
            <a:pPr eaLnBrk="1" hangingPunct="1">
              <a:lnSpc>
                <a:spcPct val="80000"/>
              </a:lnSpc>
              <a:spcBef>
                <a:spcPct val="0"/>
              </a:spcBef>
            </a:pPr>
            <a:r>
              <a:rPr lang="en-US" sz="1400" dirty="0">
                <a:latin typeface="Courier New" pitchFamily="49" charset="0"/>
              </a:rPr>
              <a:t>       a[index1] = a[index2];</a:t>
            </a:r>
          </a:p>
          <a:p>
            <a:pPr eaLnBrk="1" hangingPunct="1">
              <a:lnSpc>
                <a:spcPct val="80000"/>
              </a:lnSpc>
              <a:spcBef>
                <a:spcPct val="0"/>
              </a:spcBef>
            </a:pPr>
            <a:r>
              <a:rPr lang="en-US" sz="1400" dirty="0">
                <a:latin typeface="Courier New" pitchFamily="49" charset="0"/>
              </a:rPr>
              <a:t>       a[index2] = </a:t>
            </a:r>
            <a:r>
              <a:rPr lang="en-US" sz="1400" dirty="0" err="1">
                <a:latin typeface="Courier New" pitchFamily="49" charset="0"/>
              </a:rPr>
              <a:t>tmp</a:t>
            </a:r>
            <a:r>
              <a:rPr lang="en-US" sz="1400" dirty="0">
                <a:latin typeface="Courier New" pitchFamily="49" charset="0"/>
              </a:rPr>
              <a:t>;</a:t>
            </a:r>
          </a:p>
          <a:p>
            <a:pPr eaLnBrk="1" hangingPunct="1">
              <a:lnSpc>
                <a:spcPct val="80000"/>
              </a:lnSpc>
              <a:spcBef>
                <a:spcPct val="0"/>
              </a:spcBef>
            </a:pPr>
            <a:r>
              <a:rPr lang="en-US" sz="1400" dirty="0">
                <a:latin typeface="Courier New" pitchFamily="49" charset="0"/>
              </a:rPr>
              <a:t>   }</a:t>
            </a:r>
          </a:p>
          <a:p>
            <a:pPr eaLnBrk="1" hangingPunct="1">
              <a:lnSpc>
                <a:spcPct val="80000"/>
              </a:lnSpc>
              <a:spcBef>
                <a:spcPct val="0"/>
              </a:spcBef>
            </a:pPr>
            <a:endParaRPr lang="en-US" sz="1400" dirty="0">
              <a:latin typeface="Courier New" pitchFamily="49" charset="0"/>
            </a:endParaRPr>
          </a:p>
          <a:p>
            <a:pPr eaLnBrk="1" hangingPunct="1">
              <a:lnSpc>
                <a:spcPct val="80000"/>
              </a:lnSpc>
              <a:spcBef>
                <a:spcPct val="0"/>
              </a:spcBef>
            </a:pPr>
            <a:r>
              <a:rPr lang="en-US" sz="1400" dirty="0">
                <a:latin typeface="Courier New" pitchFamily="49" charset="0"/>
              </a:rPr>
              <a:t>    private void quicksort(Comparable[] data, int start, int stop) {</a:t>
            </a:r>
          </a:p>
          <a:p>
            <a:pPr eaLnBrk="1" hangingPunct="1">
              <a:lnSpc>
                <a:spcPct val="80000"/>
              </a:lnSpc>
              <a:spcBef>
                <a:spcPct val="0"/>
              </a:spcBef>
            </a:pPr>
            <a:r>
              <a:rPr lang="en-US" sz="1400" dirty="0">
                <a:latin typeface="Courier New" pitchFamily="49" charset="0"/>
              </a:rPr>
              <a:t>        if(start &lt; stop) {</a:t>
            </a:r>
          </a:p>
          <a:p>
            <a:pPr eaLnBrk="1" hangingPunct="1">
              <a:lnSpc>
                <a:spcPct val="80000"/>
              </a:lnSpc>
              <a:spcBef>
                <a:spcPct val="0"/>
              </a:spcBef>
            </a:pPr>
            <a:r>
              <a:rPr lang="en-US" sz="1400" dirty="0">
                <a:latin typeface="Courier New" pitchFamily="49" charset="0"/>
              </a:rPr>
              <a:t>	    int </a:t>
            </a:r>
            <a:r>
              <a:rPr lang="en-US" sz="1400" dirty="0" err="1">
                <a:latin typeface="Courier New" pitchFamily="49" charset="0"/>
              </a:rPr>
              <a:t>pivotIndex</a:t>
            </a:r>
            <a:r>
              <a:rPr lang="en-US" sz="1400" dirty="0">
                <a:latin typeface="Courier New" pitchFamily="49" charset="0"/>
              </a:rPr>
              <a:t> = (start + stop) / 2;</a:t>
            </a:r>
          </a:p>
          <a:p>
            <a:pPr eaLnBrk="1" hangingPunct="1">
              <a:lnSpc>
                <a:spcPct val="80000"/>
              </a:lnSpc>
              <a:spcBef>
                <a:spcPct val="0"/>
              </a:spcBef>
            </a:pPr>
            <a:endParaRPr lang="en-US" sz="1400" dirty="0">
              <a:latin typeface="Courier New" pitchFamily="49" charset="0"/>
            </a:endParaRPr>
          </a:p>
          <a:p>
            <a:pPr eaLnBrk="1" hangingPunct="1">
              <a:lnSpc>
                <a:spcPct val="80000"/>
              </a:lnSpc>
              <a:spcBef>
                <a:spcPct val="0"/>
              </a:spcBef>
            </a:pPr>
            <a:r>
              <a:rPr lang="en-US" sz="1400" dirty="0">
                <a:latin typeface="Courier New" pitchFamily="49" charset="0"/>
              </a:rPr>
              <a:t>	    // Place pivot at start position</a:t>
            </a:r>
          </a:p>
          <a:p>
            <a:pPr eaLnBrk="1" hangingPunct="1">
              <a:lnSpc>
                <a:spcPct val="80000"/>
              </a:lnSpc>
              <a:spcBef>
                <a:spcPct val="0"/>
              </a:spcBef>
            </a:pPr>
            <a:r>
              <a:rPr lang="en-US" sz="1400" dirty="0">
                <a:latin typeface="Courier New" pitchFamily="49" charset="0"/>
              </a:rPr>
              <a:t>             </a:t>
            </a:r>
            <a:r>
              <a:rPr lang="en-US" sz="1400" dirty="0" err="1">
                <a:latin typeface="Courier New" pitchFamily="49" charset="0"/>
              </a:rPr>
              <a:t>swapReferences</a:t>
            </a:r>
            <a:r>
              <a:rPr lang="en-US" sz="1400" dirty="0">
                <a:latin typeface="Courier New" pitchFamily="49" charset="0"/>
              </a:rPr>
              <a:t>(data, </a:t>
            </a:r>
            <a:r>
              <a:rPr lang="en-US" sz="1400" dirty="0" err="1">
                <a:latin typeface="Courier New" pitchFamily="49" charset="0"/>
              </a:rPr>
              <a:t>pivotIndex</a:t>
            </a:r>
            <a:r>
              <a:rPr lang="en-US" sz="1400" dirty="0">
                <a:latin typeface="Courier New" pitchFamily="49" charset="0"/>
              </a:rPr>
              <a:t>, start);</a:t>
            </a:r>
          </a:p>
          <a:p>
            <a:pPr eaLnBrk="1" hangingPunct="1">
              <a:lnSpc>
                <a:spcPct val="80000"/>
              </a:lnSpc>
              <a:spcBef>
                <a:spcPct val="0"/>
              </a:spcBef>
            </a:pPr>
            <a:r>
              <a:rPr lang="en-US" sz="1400" dirty="0">
                <a:latin typeface="Courier New" pitchFamily="49" charset="0"/>
              </a:rPr>
              <a:t>             Comparable pivot = data[start];</a:t>
            </a:r>
          </a:p>
          <a:p>
            <a:pPr eaLnBrk="1" hangingPunct="1">
              <a:lnSpc>
                <a:spcPct val="80000"/>
              </a:lnSpc>
              <a:spcBef>
                <a:spcPct val="0"/>
              </a:spcBef>
            </a:pPr>
            <a:endParaRPr lang="en-US" sz="1400" dirty="0">
              <a:latin typeface="Courier New" pitchFamily="49" charset="0"/>
            </a:endParaRPr>
          </a:p>
          <a:p>
            <a:pPr eaLnBrk="1" hangingPunct="1">
              <a:lnSpc>
                <a:spcPct val="80000"/>
              </a:lnSpc>
              <a:spcBef>
                <a:spcPct val="0"/>
              </a:spcBef>
            </a:pPr>
            <a:r>
              <a:rPr lang="en-US" sz="1400" dirty="0">
                <a:latin typeface="Courier New" pitchFamily="49" charset="0"/>
              </a:rPr>
              <a:t>             // Begin partitioning</a:t>
            </a:r>
          </a:p>
          <a:p>
            <a:pPr eaLnBrk="1" hangingPunct="1">
              <a:lnSpc>
                <a:spcPct val="80000"/>
              </a:lnSpc>
              <a:spcBef>
                <a:spcPct val="0"/>
              </a:spcBef>
            </a:pPr>
            <a:r>
              <a:rPr lang="en-US" sz="1400" dirty="0">
                <a:latin typeface="Courier New" pitchFamily="49" charset="0"/>
              </a:rPr>
              <a:t>             int j = start;</a:t>
            </a:r>
          </a:p>
          <a:p>
            <a:pPr eaLnBrk="1" hangingPunct="1">
              <a:lnSpc>
                <a:spcPct val="80000"/>
              </a:lnSpc>
              <a:spcBef>
                <a:spcPct val="0"/>
              </a:spcBef>
            </a:pPr>
            <a:endParaRPr lang="en-US" sz="1400" dirty="0">
              <a:latin typeface="Courier New" pitchFamily="49" charset="0"/>
            </a:endParaRPr>
          </a:p>
          <a:p>
            <a:pPr eaLnBrk="1" hangingPunct="1">
              <a:lnSpc>
                <a:spcPct val="80000"/>
              </a:lnSpc>
              <a:spcBef>
                <a:spcPct val="0"/>
              </a:spcBef>
            </a:pPr>
            <a:r>
              <a:rPr lang="en-US" sz="1400" dirty="0">
                <a:latin typeface="Courier New" pitchFamily="49" charset="0"/>
              </a:rPr>
              <a:t>	    // from first to j are elements less than or equal to pivot</a:t>
            </a:r>
          </a:p>
          <a:p>
            <a:pPr eaLnBrk="1" hangingPunct="1">
              <a:lnSpc>
                <a:spcPct val="80000"/>
              </a:lnSpc>
              <a:spcBef>
                <a:spcPct val="0"/>
              </a:spcBef>
            </a:pPr>
            <a:r>
              <a:rPr lang="en-US" sz="1400" dirty="0">
                <a:latin typeface="Courier New" pitchFamily="49" charset="0"/>
              </a:rPr>
              <a:t>   	    // from j to </a:t>
            </a:r>
            <a:r>
              <a:rPr lang="en-US" sz="1400" dirty="0" err="1">
                <a:latin typeface="Courier New" pitchFamily="49" charset="0"/>
              </a:rPr>
              <a:t>i</a:t>
            </a:r>
            <a:r>
              <a:rPr lang="en-US" sz="1400" dirty="0">
                <a:latin typeface="Courier New" pitchFamily="49" charset="0"/>
              </a:rPr>
              <a:t> are elements greater than pivot</a:t>
            </a:r>
          </a:p>
          <a:p>
            <a:pPr eaLnBrk="1" hangingPunct="1">
              <a:lnSpc>
                <a:spcPct val="80000"/>
              </a:lnSpc>
              <a:spcBef>
                <a:spcPct val="0"/>
              </a:spcBef>
            </a:pPr>
            <a:r>
              <a:rPr lang="en-US" sz="1400" dirty="0">
                <a:latin typeface="Courier New" pitchFamily="49" charset="0"/>
              </a:rPr>
              <a:t>	    // elements beyond </a:t>
            </a:r>
            <a:r>
              <a:rPr lang="en-US" sz="1400" dirty="0" err="1">
                <a:latin typeface="Courier New" pitchFamily="49" charset="0"/>
              </a:rPr>
              <a:t>i</a:t>
            </a:r>
            <a:r>
              <a:rPr lang="en-US" sz="1400" dirty="0">
                <a:latin typeface="Courier New" pitchFamily="49" charset="0"/>
              </a:rPr>
              <a:t> have not been checked yet</a:t>
            </a:r>
          </a:p>
          <a:p>
            <a:pPr eaLnBrk="1" hangingPunct="1">
              <a:lnSpc>
                <a:spcPct val="80000"/>
              </a:lnSpc>
              <a:spcBef>
                <a:spcPct val="0"/>
              </a:spcBef>
            </a:pPr>
            <a:r>
              <a:rPr lang="en-US" sz="1400" dirty="0">
                <a:latin typeface="Courier New" pitchFamily="49" charset="0"/>
              </a:rPr>
              <a:t>	    for(int </a:t>
            </a:r>
            <a:r>
              <a:rPr lang="en-US" sz="1400" dirty="0" err="1">
                <a:latin typeface="Courier New" pitchFamily="49" charset="0"/>
              </a:rPr>
              <a:t>i</a:t>
            </a:r>
            <a:r>
              <a:rPr lang="en-US" sz="1400" dirty="0">
                <a:latin typeface="Courier New" pitchFamily="49" charset="0"/>
              </a:rPr>
              <a:t> = start + 1; </a:t>
            </a:r>
            <a:r>
              <a:rPr lang="en-US" sz="1400" dirty="0" err="1">
                <a:latin typeface="Courier New" pitchFamily="49" charset="0"/>
              </a:rPr>
              <a:t>i</a:t>
            </a:r>
            <a:r>
              <a:rPr lang="en-US" sz="1400" dirty="0">
                <a:latin typeface="Courier New" pitchFamily="49" charset="0"/>
              </a:rPr>
              <a:t> &lt;= stop; </a:t>
            </a:r>
            <a:r>
              <a:rPr lang="en-US" sz="1400" dirty="0" err="1">
                <a:latin typeface="Courier New" pitchFamily="49" charset="0"/>
              </a:rPr>
              <a:t>i</a:t>
            </a:r>
            <a:r>
              <a:rPr lang="en-US" sz="1400" dirty="0">
                <a:latin typeface="Courier New" pitchFamily="49" charset="0"/>
              </a:rPr>
              <a:t>++ ) {</a:t>
            </a:r>
          </a:p>
          <a:p>
            <a:pPr eaLnBrk="1" hangingPunct="1">
              <a:lnSpc>
                <a:spcPct val="80000"/>
              </a:lnSpc>
              <a:spcBef>
                <a:spcPct val="0"/>
              </a:spcBef>
            </a:pPr>
            <a:r>
              <a:rPr lang="en-US" sz="1400" dirty="0">
                <a:latin typeface="Courier New" pitchFamily="49" charset="0"/>
              </a:rPr>
              <a:t>	        //is current element less than or equal to pivot</a:t>
            </a:r>
          </a:p>
          <a:p>
            <a:pPr eaLnBrk="1" hangingPunct="1">
              <a:lnSpc>
                <a:spcPct val="80000"/>
              </a:lnSpc>
              <a:spcBef>
                <a:spcPct val="0"/>
              </a:spcBef>
            </a:pPr>
            <a:r>
              <a:rPr lang="en-US" sz="1400" dirty="0">
                <a:latin typeface="Courier New" pitchFamily="49" charset="0"/>
              </a:rPr>
              <a:t>	        if (data[</a:t>
            </a:r>
            <a:r>
              <a:rPr lang="en-US" sz="1400" dirty="0" err="1">
                <a:latin typeface="Courier New" pitchFamily="49" charset="0"/>
              </a:rPr>
              <a:t>i</a:t>
            </a:r>
            <a:r>
              <a:rPr lang="en-US" sz="1400" dirty="0">
                <a:latin typeface="Courier New" pitchFamily="49" charset="0"/>
              </a:rPr>
              <a:t>].</a:t>
            </a:r>
            <a:r>
              <a:rPr lang="en-US" sz="1400" dirty="0" err="1">
                <a:latin typeface="Courier New" pitchFamily="49" charset="0"/>
              </a:rPr>
              <a:t>compareTo</a:t>
            </a:r>
            <a:r>
              <a:rPr lang="en-US" sz="1400" dirty="0">
                <a:latin typeface="Courier New" pitchFamily="49" charset="0"/>
              </a:rPr>
              <a:t>(pivot) &lt;= 0) {</a:t>
            </a:r>
          </a:p>
          <a:p>
            <a:pPr eaLnBrk="1" hangingPunct="1">
              <a:lnSpc>
                <a:spcPct val="80000"/>
              </a:lnSpc>
              <a:spcBef>
                <a:spcPct val="0"/>
              </a:spcBef>
            </a:pPr>
            <a:r>
              <a:rPr lang="en-US" sz="1400" dirty="0">
                <a:latin typeface="Courier New" pitchFamily="49" charset="0"/>
              </a:rPr>
              <a:t>	            // if so move it to the less than or equal portion</a:t>
            </a:r>
          </a:p>
          <a:p>
            <a:pPr eaLnBrk="1" hangingPunct="1">
              <a:lnSpc>
                <a:spcPct val="80000"/>
              </a:lnSpc>
              <a:spcBef>
                <a:spcPct val="0"/>
              </a:spcBef>
            </a:pPr>
            <a:r>
              <a:rPr lang="en-US" sz="1400" dirty="0">
                <a:latin typeface="Courier New" pitchFamily="49" charset="0"/>
              </a:rPr>
              <a:t>	            </a:t>
            </a:r>
            <a:r>
              <a:rPr lang="en-US" sz="1400" dirty="0" err="1">
                <a:latin typeface="Courier New" pitchFamily="49" charset="0"/>
              </a:rPr>
              <a:t>j++</a:t>
            </a:r>
            <a:r>
              <a:rPr lang="en-US" sz="1400" dirty="0">
                <a:latin typeface="Courier New" pitchFamily="49" charset="0"/>
              </a:rPr>
              <a:t>;</a:t>
            </a:r>
          </a:p>
          <a:p>
            <a:pPr eaLnBrk="1" hangingPunct="1">
              <a:lnSpc>
                <a:spcPct val="80000"/>
              </a:lnSpc>
              <a:spcBef>
                <a:spcPct val="0"/>
              </a:spcBef>
            </a:pPr>
            <a:r>
              <a:rPr lang="en-US" sz="1400" dirty="0">
                <a:latin typeface="Courier New" pitchFamily="49" charset="0"/>
              </a:rPr>
              <a:t>	            </a:t>
            </a:r>
            <a:r>
              <a:rPr lang="en-US" sz="1400" dirty="0" err="1">
                <a:latin typeface="Courier New" pitchFamily="49" charset="0"/>
              </a:rPr>
              <a:t>swapReferences</a:t>
            </a:r>
            <a:r>
              <a:rPr lang="en-US" sz="1400" dirty="0">
                <a:latin typeface="Courier New" pitchFamily="49" charset="0"/>
              </a:rPr>
              <a:t>(data, </a:t>
            </a:r>
            <a:r>
              <a:rPr lang="en-US" sz="1400" dirty="0" err="1">
                <a:latin typeface="Courier New" pitchFamily="49" charset="0"/>
              </a:rPr>
              <a:t>i</a:t>
            </a:r>
            <a:r>
              <a:rPr lang="en-US" sz="1400" dirty="0">
                <a:latin typeface="Courier New" pitchFamily="49" charset="0"/>
              </a:rPr>
              <a:t>, j);</a:t>
            </a:r>
          </a:p>
          <a:p>
            <a:pPr eaLnBrk="1" hangingPunct="1">
              <a:lnSpc>
                <a:spcPct val="80000"/>
              </a:lnSpc>
              <a:spcBef>
                <a:spcPct val="0"/>
              </a:spcBef>
            </a:pPr>
            <a:r>
              <a:rPr lang="en-US" sz="1400" dirty="0">
                <a:latin typeface="Courier New" pitchFamily="49" charset="0"/>
              </a:rPr>
              <a:t>	        }</a:t>
            </a:r>
          </a:p>
          <a:p>
            <a:pPr eaLnBrk="1" hangingPunct="1">
              <a:lnSpc>
                <a:spcPct val="80000"/>
              </a:lnSpc>
              <a:spcBef>
                <a:spcPct val="0"/>
              </a:spcBef>
            </a:pPr>
            <a:r>
              <a:rPr lang="en-US" sz="1400" dirty="0">
                <a:latin typeface="Courier New" pitchFamily="49" charset="0"/>
              </a:rPr>
              <a:t>	    }</a:t>
            </a:r>
          </a:p>
          <a:p>
            <a:pPr eaLnBrk="1" hangingPunct="1">
              <a:lnSpc>
                <a:spcPct val="80000"/>
              </a:lnSpc>
              <a:spcBef>
                <a:spcPct val="0"/>
              </a:spcBef>
            </a:pPr>
            <a:r>
              <a:rPr lang="en-US" sz="1400" dirty="0">
                <a:latin typeface="Courier New" pitchFamily="49" charset="0"/>
              </a:rPr>
              <a:t>	</a:t>
            </a:r>
          </a:p>
          <a:p>
            <a:pPr eaLnBrk="1" hangingPunct="1">
              <a:lnSpc>
                <a:spcPct val="80000"/>
              </a:lnSpc>
              <a:spcBef>
                <a:spcPct val="0"/>
              </a:spcBef>
            </a:pPr>
            <a:r>
              <a:rPr lang="en-US" sz="1400" dirty="0">
                <a:latin typeface="Courier New" pitchFamily="49" charset="0"/>
              </a:rPr>
              <a:t>	    //restore pivot to correct spot</a:t>
            </a:r>
          </a:p>
          <a:p>
            <a:pPr eaLnBrk="1" hangingPunct="1">
              <a:lnSpc>
                <a:spcPct val="80000"/>
              </a:lnSpc>
              <a:spcBef>
                <a:spcPct val="0"/>
              </a:spcBef>
            </a:pPr>
            <a:r>
              <a:rPr lang="en-US" sz="1400" dirty="0">
                <a:latin typeface="Courier New" pitchFamily="49" charset="0"/>
              </a:rPr>
              <a:t>	    </a:t>
            </a:r>
            <a:r>
              <a:rPr lang="en-US" sz="1400" dirty="0" err="1">
                <a:latin typeface="Courier New" pitchFamily="49" charset="0"/>
              </a:rPr>
              <a:t>swapReferences</a:t>
            </a:r>
            <a:r>
              <a:rPr lang="en-US" sz="1400" dirty="0">
                <a:latin typeface="Courier New" pitchFamily="49" charset="0"/>
              </a:rPr>
              <a:t>(data, start, j);</a:t>
            </a:r>
          </a:p>
          <a:p>
            <a:pPr eaLnBrk="1" hangingPunct="1">
              <a:lnSpc>
                <a:spcPct val="80000"/>
              </a:lnSpc>
              <a:spcBef>
                <a:spcPct val="0"/>
              </a:spcBef>
            </a:pPr>
            <a:r>
              <a:rPr lang="en-US" sz="1400" dirty="0">
                <a:latin typeface="Courier New" pitchFamily="49" charset="0"/>
              </a:rPr>
              <a:t>	    quicksort( data, start, j - 1 );    // Sort small elements</a:t>
            </a:r>
          </a:p>
          <a:p>
            <a:pPr eaLnBrk="1" hangingPunct="1">
              <a:lnSpc>
                <a:spcPct val="80000"/>
              </a:lnSpc>
              <a:spcBef>
                <a:spcPct val="0"/>
              </a:spcBef>
            </a:pPr>
            <a:r>
              <a:rPr lang="en-US" sz="1400" dirty="0">
                <a:latin typeface="Courier New" pitchFamily="49" charset="0"/>
              </a:rPr>
              <a:t>	    quicksort( data, j + 1, stop );   // Sort large elements</a:t>
            </a:r>
          </a:p>
          <a:p>
            <a:pPr eaLnBrk="1" hangingPunct="1">
              <a:lnSpc>
                <a:spcPct val="80000"/>
              </a:lnSpc>
              <a:spcBef>
                <a:spcPct val="0"/>
              </a:spcBef>
            </a:pPr>
            <a:r>
              <a:rPr lang="en-US" sz="1400" dirty="0">
                <a:latin typeface="Courier New" pitchFamily="49" charset="0"/>
              </a:rPr>
              <a:t>         } // else start &gt;= stop, 0 or 1 element, base case, do nothing</a:t>
            </a:r>
          </a:p>
          <a:p>
            <a:pPr eaLnBrk="1" hangingPunct="1">
              <a:lnSpc>
                <a:spcPct val="80000"/>
              </a:lnSpc>
              <a:spcBef>
                <a:spcPct val="0"/>
              </a:spcBef>
            </a:pPr>
            <a:r>
              <a:rPr lang="en-US" sz="1400" dirty="0">
                <a:latin typeface="Courier New" pitchFamily="49"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dirty="0"/>
              <a:t>Clicker 1</a:t>
            </a:r>
          </a:p>
        </p:txBody>
      </p:sp>
      <p:sp>
        <p:nvSpPr>
          <p:cNvPr id="3" name="Content Placeholder 2"/>
          <p:cNvSpPr>
            <a:spLocks noGrp="1"/>
          </p:cNvSpPr>
          <p:nvPr>
            <p:ph idx="1"/>
          </p:nvPr>
        </p:nvSpPr>
        <p:spPr/>
        <p:txBody>
          <a:bodyPr/>
          <a:lstStyle/>
          <a:p>
            <a:pPr eaLnBrk="1" hangingPunct="1">
              <a:defRPr/>
            </a:pPr>
            <a:r>
              <a:rPr lang="en-US" dirty="0"/>
              <a:t>What are the best case and worst case Orders (Big O) for quicksort?</a:t>
            </a:r>
            <a:br>
              <a:rPr lang="en-US" dirty="0"/>
            </a:br>
            <a:br>
              <a:rPr lang="en-US" dirty="0"/>
            </a:br>
            <a:r>
              <a:rPr lang="en-US" dirty="0"/>
              <a:t>Best		Worst</a:t>
            </a:r>
          </a:p>
          <a:p>
            <a:pPr marL="514350" indent="-514350" eaLnBrk="1" hangingPunct="1">
              <a:buFont typeface="Marlett" pitchFamily="2" charset="2"/>
              <a:buAutoNum type="alphaUcPeriod"/>
              <a:defRPr/>
            </a:pPr>
            <a:r>
              <a:rPr lang="en-US" dirty="0"/>
              <a:t>O(</a:t>
            </a:r>
            <a:r>
              <a:rPr lang="en-US" dirty="0" err="1"/>
              <a:t>NlogN</a:t>
            </a:r>
            <a:r>
              <a:rPr lang="en-US" dirty="0"/>
              <a:t>)	O(N</a:t>
            </a:r>
            <a:r>
              <a:rPr lang="en-US" baseline="30000" dirty="0"/>
              <a:t>2</a:t>
            </a:r>
            <a:r>
              <a:rPr lang="en-US" dirty="0"/>
              <a:t>)</a:t>
            </a:r>
          </a:p>
          <a:p>
            <a:pPr marL="514350" indent="-514350" eaLnBrk="1" hangingPunct="1">
              <a:buFont typeface="Marlett" pitchFamily="2" charset="2"/>
              <a:buAutoNum type="alphaUcPeriod"/>
              <a:defRPr/>
            </a:pPr>
            <a:r>
              <a:rPr lang="en-US" dirty="0"/>
              <a:t>O(N</a:t>
            </a:r>
            <a:r>
              <a:rPr lang="en-US" baseline="30000" dirty="0"/>
              <a:t>2</a:t>
            </a:r>
            <a:r>
              <a:rPr lang="en-US" dirty="0"/>
              <a:t>)		O(N</a:t>
            </a:r>
            <a:r>
              <a:rPr lang="en-US" baseline="30000" dirty="0"/>
              <a:t>2</a:t>
            </a:r>
            <a:r>
              <a:rPr lang="en-US" dirty="0"/>
              <a:t>)</a:t>
            </a:r>
          </a:p>
          <a:p>
            <a:pPr marL="514350" indent="-514350" eaLnBrk="1" hangingPunct="1">
              <a:buFont typeface="Marlett" pitchFamily="2" charset="2"/>
              <a:buAutoNum type="alphaUcPeriod"/>
              <a:defRPr/>
            </a:pPr>
            <a:r>
              <a:rPr lang="en-US" dirty="0"/>
              <a:t>O(N</a:t>
            </a:r>
            <a:r>
              <a:rPr lang="en-US" baseline="30000" dirty="0"/>
              <a:t>2</a:t>
            </a:r>
            <a:r>
              <a:rPr lang="en-US" dirty="0"/>
              <a:t>)		O(N!)</a:t>
            </a:r>
          </a:p>
          <a:p>
            <a:pPr marL="514350" indent="-514350" eaLnBrk="1" hangingPunct="1">
              <a:buFont typeface="Marlett" pitchFamily="2" charset="2"/>
              <a:buAutoNum type="alphaUcPeriod"/>
              <a:defRPr/>
            </a:pPr>
            <a:r>
              <a:rPr lang="en-US" dirty="0"/>
              <a:t>O(</a:t>
            </a:r>
            <a:r>
              <a:rPr lang="en-US" dirty="0" err="1"/>
              <a:t>NlogN</a:t>
            </a:r>
            <a:r>
              <a:rPr lang="en-US" dirty="0"/>
              <a:t>)	O(</a:t>
            </a:r>
            <a:r>
              <a:rPr lang="en-US" dirty="0" err="1"/>
              <a:t>NlogN</a:t>
            </a:r>
            <a:r>
              <a:rPr lang="en-US" dirty="0"/>
              <a:t>)</a:t>
            </a:r>
          </a:p>
          <a:p>
            <a:pPr marL="514350" indent="-514350" eaLnBrk="1" hangingPunct="1">
              <a:buFont typeface="Marlett" pitchFamily="2" charset="2"/>
              <a:buAutoNum type="alphaUcPeriod"/>
              <a:defRPr/>
            </a:pPr>
            <a:r>
              <a:rPr lang="en-US" dirty="0"/>
              <a:t>O(N)		O(</a:t>
            </a:r>
            <a:r>
              <a:rPr lang="en-US" dirty="0" err="1"/>
              <a:t>NlogN</a:t>
            </a:r>
            <a:r>
              <a:rPr lang="en-US" dirty="0"/>
              <a:t>)</a:t>
            </a:r>
          </a:p>
        </p:txBody>
      </p:sp>
      <p:sp>
        <p:nvSpPr>
          <p:cNvPr id="409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CS314</a:t>
            </a:r>
          </a:p>
        </p:txBody>
      </p:sp>
      <p:sp>
        <p:nvSpPr>
          <p:cNvPr id="409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r>
              <a:rPr lang="en-US" sz="1400"/>
              <a:t>Fast Sorting</a:t>
            </a:r>
          </a:p>
        </p:txBody>
      </p:sp>
      <p:sp>
        <p:nvSpPr>
          <p:cNvPr id="409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a:solidFill>
                  <a:schemeClr val="tx1"/>
                </a:solidFill>
                <a:latin typeface="Arial" charset="0"/>
              </a:defRPr>
            </a:lvl9pPr>
          </a:lstStyle>
          <a:p>
            <a:pPr eaLnBrk="1" hangingPunct="1"/>
            <a:fld id="{131D17CD-924C-4724-AB0D-2BFB768288E2}" type="slidenum">
              <a:rPr lang="en-US" sz="1800" smtClean="0"/>
              <a:pPr eaLnBrk="1" hangingPunct="1"/>
              <a:t>9</a:t>
            </a:fld>
            <a:endParaRPr lang="en-US" sz="180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FF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5816</TotalTime>
  <Words>1976</Words>
  <Application>Microsoft Office PowerPoint</Application>
  <PresentationFormat>On-screen Show (4:3)</PresentationFormat>
  <Paragraphs>512</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Courier New</vt:lpstr>
      <vt:lpstr>Marlett</vt:lpstr>
      <vt:lpstr>Times New Roman</vt:lpstr>
      <vt:lpstr>Default Design</vt:lpstr>
      <vt:lpstr>Topic 17  Faster Sorting</vt:lpstr>
      <vt:lpstr>Previous Sorts</vt:lpstr>
      <vt:lpstr>Properties of Sorting Algorithms</vt:lpstr>
      <vt:lpstr>Stable Sorting</vt:lpstr>
      <vt:lpstr>Quicksort</vt:lpstr>
      <vt:lpstr>Quicksort in Action</vt:lpstr>
      <vt:lpstr>Quicksort on Another Data Set</vt:lpstr>
      <vt:lpstr>PowerPoint Presentation</vt:lpstr>
      <vt:lpstr>Clicker 1</vt:lpstr>
      <vt:lpstr>Clicker 2</vt:lpstr>
      <vt:lpstr>Merge Sort Algorithm</vt:lpstr>
      <vt:lpstr>Merge Sort</vt:lpstr>
      <vt:lpstr>Merge Sort code</vt:lpstr>
      <vt:lpstr>Merge Sort Code</vt:lpstr>
      <vt:lpstr>Clicker 3</vt:lpstr>
      <vt:lpstr>Clicker 4</vt:lpstr>
      <vt:lpstr>Clicker 5</vt:lpstr>
      <vt:lpstr>Comparison of Various Sorts (2001)</vt:lpstr>
      <vt:lpstr>Comparison of Various Sorts (2011)</vt:lpstr>
      <vt:lpstr>Comparison of Various Sorts (2020)</vt:lpstr>
      <vt:lpstr>Concluding Thoughts</vt:lpstr>
      <vt:lpstr>Concluding Thoughts</vt:lpstr>
      <vt:lpstr>PowerPoint Presentation</vt:lpstr>
    </vt:vector>
  </TitlesOfParts>
  <Company>U of 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Scott</dc:creator>
  <cp:lastModifiedBy>Scott, Michael D</cp:lastModifiedBy>
  <cp:revision>132</cp:revision>
  <cp:lastPrinted>2011-10-26T22:29:35Z</cp:lastPrinted>
  <dcterms:created xsi:type="dcterms:W3CDTF">2001-06-29T19:12:00Z</dcterms:created>
  <dcterms:modified xsi:type="dcterms:W3CDTF">2024-03-21T17:38:46Z</dcterms:modified>
</cp:coreProperties>
</file>