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301" r:id="rId3"/>
    <p:sldId id="313" r:id="rId4"/>
    <p:sldId id="289" r:id="rId5"/>
    <p:sldId id="265" r:id="rId6"/>
    <p:sldId id="260" r:id="rId7"/>
    <p:sldId id="280" r:id="rId8"/>
    <p:sldId id="271" r:id="rId9"/>
    <p:sldId id="299" r:id="rId10"/>
    <p:sldId id="302" r:id="rId11"/>
    <p:sldId id="281" r:id="rId12"/>
    <p:sldId id="293" r:id="rId13"/>
    <p:sldId id="282" r:id="rId14"/>
    <p:sldId id="283" r:id="rId15"/>
    <p:sldId id="304" r:id="rId16"/>
    <p:sldId id="306" r:id="rId17"/>
    <p:sldId id="300" r:id="rId18"/>
    <p:sldId id="309" r:id="rId19"/>
    <p:sldId id="308" r:id="rId20"/>
    <p:sldId id="310" r:id="rId21"/>
    <p:sldId id="294" r:id="rId22"/>
    <p:sldId id="307" r:id="rId2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Font typeface="Marlett" pitchFamily="2" charset="2"/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95" autoAdjust="0"/>
    <p:restoredTop sz="94676" autoAdjust="0"/>
  </p:normalViewPr>
  <p:slideViewPr>
    <p:cSldViewPr>
      <p:cViewPr varScale="1">
        <p:scale>
          <a:sx n="85" d="100"/>
          <a:sy n="85" d="100"/>
        </p:scale>
        <p:origin x="876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8.xml"/><Relationship Id="rId2" Type="http://schemas.openxmlformats.org/officeDocument/2006/relationships/slide" Target="slides/slide8.xml"/><Relationship Id="rId1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7A62B9E1-DDCC-4A3E-8EE1-B4159B7139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834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9C2A29B-0D2C-43B8-9396-469B40C3B0B5}" type="slidenum">
              <a:rPr lang="en-US" sz="1300" smtClean="0">
                <a:latin typeface="Times New Roman" pitchFamily="18" charset="0"/>
              </a:rPr>
              <a:pPr eaLnBrk="1" hangingPunct="1"/>
              <a:t>1</a:t>
            </a:fld>
            <a:endParaRPr lang="en-US" sz="1300" smtClean="0">
              <a:latin typeface="Times New Roman" pitchFamily="18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2B9347-FE5A-4D5A-9E6B-4EA76A2DD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485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97D02-2E5B-4E83-8B10-2F51CA7A7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696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-152400"/>
            <a:ext cx="21717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152400"/>
            <a:ext cx="63627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EDB2A-C035-4598-B0EC-A1FA348949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475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1BC88-2254-405C-A0A3-ACFCAB5E5D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736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48239-C25B-4828-A76D-AE3577A9F9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18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8382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2A542-4397-4CCA-9F7F-B5C277070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8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617D9-049C-4FC0-90C0-E4079FBDC0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859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5941E-D4CE-4CD9-8E38-8729DBDE4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334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C348E-210F-4CD5-A3D8-D7BE69925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96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5F248-F667-46B0-B582-A6A373FA26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73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C61D5-1652-492E-B59C-84A0A55186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825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152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38200"/>
            <a:ext cx="8686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248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800" b="1">
                <a:latin typeface="Arial" charset="0"/>
              </a:defRPr>
            </a:lvl1pPr>
          </a:lstStyle>
          <a:p>
            <a:pPr>
              <a:defRPr/>
            </a:pPr>
            <a:fld id="{815D64BE-7F82-4982-AAE1-FC3695C263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Marlett" pitchFamily="2" charset="2"/>
        <a:buChar char="8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Golfers_with_most_PGA_Tour_win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Topic 17 </a:t>
            </a:r>
            <a:br>
              <a:rPr lang="en-US" dirty="0" smtClean="0"/>
            </a:br>
            <a:r>
              <a:rPr lang="en-US" dirty="0" smtClean="0"/>
              <a:t>Faster Sorting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600200"/>
            <a:ext cx="7010400" cy="32766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3600" dirty="0" smtClean="0"/>
              <a:t>"The </a:t>
            </a:r>
            <a:r>
              <a:rPr lang="en-US" sz="3600" dirty="0"/>
              <a:t>bubble sort seems to have nothing to recommend it, except a catchy name and the fact that it leads to some interesting theoretical </a:t>
            </a:r>
            <a:r>
              <a:rPr lang="en-US" sz="3600" dirty="0" smtClean="0"/>
              <a:t>problems."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3600" dirty="0" smtClean="0"/>
              <a:t>- Don Knuth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276600"/>
            <a:ext cx="2900910" cy="3430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Clicker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quicksort always stable?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A. No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B. Yes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01BC88-2254-405C-A0A3-ACFCAB5E5D4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16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Fast Sorting</a:t>
            </a:r>
          </a:p>
        </p:txBody>
      </p:sp>
      <p:sp>
        <p:nvSpPr>
          <p:cNvPr id="440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4940C8C-B882-4EB9-8634-7335FEC42777}" type="slidenum">
              <a:rPr lang="en-US" sz="1800" smtClean="0"/>
              <a:pPr eaLnBrk="1" hangingPunct="1"/>
              <a:t>11</a:t>
            </a:fld>
            <a:endParaRPr lang="en-US" sz="1800" smtClean="0"/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Merge Sort Algorithm</a:t>
            </a:r>
          </a:p>
        </p:txBody>
      </p:sp>
      <p:sp>
        <p:nvSpPr>
          <p:cNvPr id="440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6477000" cy="4343400"/>
          </a:xfrm>
        </p:spPr>
        <p:txBody>
          <a:bodyPr/>
          <a:lstStyle/>
          <a:p>
            <a:pPr marL="609600" indent="-609600" eaLnBrk="1" hangingPunct="1">
              <a:buFont typeface="Marlett" pitchFamily="2" charset="2"/>
              <a:buAutoNum type="arabicPeriod"/>
            </a:pPr>
            <a:r>
              <a:rPr lang="en-US" dirty="0" smtClean="0"/>
              <a:t>If a list has 1 element or 0 elements it is sorted</a:t>
            </a:r>
          </a:p>
          <a:p>
            <a:pPr marL="609600" indent="-609600" eaLnBrk="1" hangingPunct="1">
              <a:buFont typeface="Marlett" pitchFamily="2" charset="2"/>
              <a:buAutoNum type="arabicPeriod"/>
            </a:pPr>
            <a:r>
              <a:rPr lang="en-US" dirty="0" smtClean="0"/>
              <a:t>If a list has more than 1 split into 2 separate lists</a:t>
            </a:r>
          </a:p>
          <a:p>
            <a:pPr marL="609600" indent="-609600" eaLnBrk="1" hangingPunct="1">
              <a:buFont typeface="Marlett" pitchFamily="2" charset="2"/>
              <a:buAutoNum type="arabicPeriod"/>
            </a:pPr>
            <a:r>
              <a:rPr lang="en-US" dirty="0" smtClean="0"/>
              <a:t>Perform this algorithm on each of those smaller lists</a:t>
            </a:r>
          </a:p>
          <a:p>
            <a:pPr marL="609600" indent="-609600" eaLnBrk="1" hangingPunct="1">
              <a:buFont typeface="Marlett" pitchFamily="2" charset="2"/>
              <a:buAutoNum type="arabicPeriod"/>
            </a:pPr>
            <a:r>
              <a:rPr lang="en-US" dirty="0" smtClean="0"/>
              <a:t>Take the 2 sorted lists and merge them together</a:t>
            </a:r>
          </a:p>
        </p:txBody>
      </p:sp>
      <p:sp>
        <p:nvSpPr>
          <p:cNvPr id="44039" name="Text Box 4"/>
          <p:cNvSpPr txBox="1">
            <a:spLocks noChangeArrowheads="1"/>
          </p:cNvSpPr>
          <p:nvPr/>
        </p:nvSpPr>
        <p:spPr bwMode="auto">
          <a:xfrm>
            <a:off x="381000" y="838200"/>
            <a:ext cx="81629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Don Knuth cites John von Neumann as the creator</a:t>
            </a:r>
            <a:br>
              <a:rPr lang="en-US"/>
            </a:br>
            <a:r>
              <a:rPr lang="en-US"/>
              <a:t>of this algorithm</a:t>
            </a:r>
          </a:p>
        </p:txBody>
      </p:sp>
      <p:pic>
        <p:nvPicPr>
          <p:cNvPr id="4404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371600"/>
            <a:ext cx="1697038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657600"/>
            <a:ext cx="1776413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Fast Sorting</a:t>
            </a:r>
          </a:p>
        </p:txBody>
      </p:sp>
      <p:sp>
        <p:nvSpPr>
          <p:cNvPr id="450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6CA076-924E-4854-996F-F16A2178308F}" type="slidenum">
              <a:rPr lang="en-US" sz="1800" smtClean="0"/>
              <a:pPr eaLnBrk="1" hangingPunct="1"/>
              <a:t>12</a:t>
            </a:fld>
            <a:endParaRPr lang="en-US" sz="1800" smtClean="0"/>
          </a:p>
        </p:txBody>
      </p:sp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Merge Sort</a:t>
            </a:r>
          </a:p>
        </p:txBody>
      </p:sp>
      <p:pic>
        <p:nvPicPr>
          <p:cNvPr id="4506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19200"/>
            <a:ext cx="4695825" cy="452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3" name="Text Box 5"/>
          <p:cNvSpPr txBox="1">
            <a:spLocks noChangeArrowheads="1"/>
          </p:cNvSpPr>
          <p:nvPr/>
        </p:nvSpPr>
        <p:spPr bwMode="auto">
          <a:xfrm>
            <a:off x="5749925" y="1447800"/>
            <a:ext cx="3394075" cy="359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When implementing</a:t>
            </a:r>
          </a:p>
          <a:p>
            <a:pPr eaLnBrk="1" hangingPunct="1"/>
            <a:r>
              <a:rPr lang="en-US" dirty="0"/>
              <a:t>one temporary array</a:t>
            </a:r>
          </a:p>
          <a:p>
            <a:pPr eaLnBrk="1" hangingPunct="1"/>
            <a:r>
              <a:rPr lang="en-US" dirty="0"/>
              <a:t>is used instead of </a:t>
            </a:r>
          </a:p>
          <a:p>
            <a:pPr eaLnBrk="1" hangingPunct="1"/>
            <a:r>
              <a:rPr lang="en-US" dirty="0"/>
              <a:t>multiple temporary</a:t>
            </a:r>
          </a:p>
          <a:p>
            <a:pPr eaLnBrk="1" hangingPunct="1"/>
            <a:r>
              <a:rPr lang="en-US" dirty="0"/>
              <a:t>arrays.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</a:p>
        </p:txBody>
      </p:sp>
      <p:sp>
        <p:nvSpPr>
          <p:cNvPr id="460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Fast Sorting</a:t>
            </a:r>
          </a:p>
        </p:txBody>
      </p:sp>
      <p:sp>
        <p:nvSpPr>
          <p:cNvPr id="460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B350F23-B2DA-488E-A35D-FFCB2ECCD312}" type="slidenum">
              <a:rPr lang="en-US" sz="1800" smtClean="0"/>
              <a:pPr eaLnBrk="1" hangingPunct="1"/>
              <a:t>13</a:t>
            </a:fld>
            <a:endParaRPr lang="en-US" sz="1800" smtClean="0"/>
          </a:p>
        </p:txBody>
      </p:sp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Merge Sort code</a:t>
            </a:r>
          </a:p>
        </p:txBody>
      </p:sp>
      <p:sp>
        <p:nvSpPr>
          <p:cNvPr id="46086" name="Rectangle 4"/>
          <p:cNvSpPr>
            <a:spLocks noChangeArrowheads="1"/>
          </p:cNvSpPr>
          <p:nvPr/>
        </p:nvSpPr>
        <p:spPr bwMode="auto">
          <a:xfrm>
            <a:off x="190500" y="609600"/>
            <a:ext cx="8763000" cy="575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sz="1800" dirty="0">
                <a:latin typeface="Courier New" pitchFamily="49" charset="0"/>
              </a:rPr>
              <a:t>/**</a:t>
            </a:r>
          </a:p>
          <a:p>
            <a:pPr>
              <a:spcBef>
                <a:spcPct val="0"/>
              </a:spcBef>
            </a:pPr>
            <a:r>
              <a:rPr lang="en-US" sz="1800" dirty="0">
                <a:latin typeface="Courier New" pitchFamily="49" charset="0"/>
              </a:rPr>
              <a:t> * perform a merge sort on </a:t>
            </a:r>
            <a:r>
              <a:rPr lang="en-US" sz="1800" dirty="0" smtClean="0">
                <a:latin typeface="Courier New" pitchFamily="49" charset="0"/>
              </a:rPr>
              <a:t>the elements of data</a:t>
            </a:r>
            <a:endParaRPr lang="en-US" sz="1800" dirty="0">
              <a:latin typeface="Courier New" pitchFamily="49" charset="0"/>
            </a:endParaRPr>
          </a:p>
          <a:p>
            <a:pPr>
              <a:spcBef>
                <a:spcPct val="0"/>
              </a:spcBef>
            </a:pPr>
            <a:r>
              <a:rPr lang="en-US" sz="1800" dirty="0">
                <a:latin typeface="Courier New" pitchFamily="49" charset="0"/>
              </a:rPr>
              <a:t> * @</a:t>
            </a:r>
            <a:r>
              <a:rPr lang="en-US" sz="1800" dirty="0" err="1">
                <a:latin typeface="Courier New" pitchFamily="49" charset="0"/>
              </a:rPr>
              <a:t>param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data </a:t>
            </a:r>
            <a:r>
              <a:rPr lang="en-US" sz="1800" dirty="0" err="1" smtClean="0">
                <a:latin typeface="Courier New" pitchFamily="49" charset="0"/>
              </a:rPr>
              <a:t>data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!= null, all elements of </a:t>
            </a:r>
            <a:r>
              <a:rPr lang="en-US" sz="1800" dirty="0" smtClean="0">
                <a:latin typeface="Courier New" pitchFamily="49" charset="0"/>
              </a:rPr>
              <a:t>data </a:t>
            </a:r>
            <a:endParaRPr lang="en-US" sz="1800" dirty="0">
              <a:latin typeface="Courier New" pitchFamily="49" charset="0"/>
            </a:endParaRPr>
          </a:p>
          <a:p>
            <a:pPr>
              <a:spcBef>
                <a:spcPct val="0"/>
              </a:spcBef>
            </a:pPr>
            <a:r>
              <a:rPr lang="en-US" sz="1800" dirty="0">
                <a:latin typeface="Courier New" pitchFamily="49" charset="0"/>
              </a:rPr>
              <a:t> * are the same data type</a:t>
            </a:r>
          </a:p>
          <a:p>
            <a:pPr>
              <a:spcBef>
                <a:spcPct val="0"/>
              </a:spcBef>
            </a:pPr>
            <a:r>
              <a:rPr lang="en-US" sz="1800" dirty="0">
                <a:latin typeface="Courier New" pitchFamily="49" charset="0"/>
              </a:rPr>
              <a:t> */</a:t>
            </a:r>
          </a:p>
          <a:p>
            <a:pPr>
              <a:spcBef>
                <a:spcPct val="0"/>
              </a:spcBef>
            </a:pPr>
            <a:r>
              <a:rPr lang="en-US" sz="1800" dirty="0">
                <a:latin typeface="Courier New" pitchFamily="49" charset="0"/>
              </a:rPr>
              <a:t>public static void </a:t>
            </a:r>
            <a:r>
              <a:rPr lang="en-US" sz="1800" dirty="0" err="1">
                <a:latin typeface="Courier New" pitchFamily="49" charset="0"/>
              </a:rPr>
              <a:t>mergeSort</a:t>
            </a:r>
            <a:r>
              <a:rPr lang="en-US" sz="1800" dirty="0">
                <a:latin typeface="Courier New" pitchFamily="49" charset="0"/>
              </a:rPr>
              <a:t>(Comparable[] </a:t>
            </a:r>
            <a:r>
              <a:rPr lang="en-US" sz="1800" dirty="0" smtClean="0">
                <a:latin typeface="Courier New" pitchFamily="49" charset="0"/>
              </a:rPr>
              <a:t>data) {</a:t>
            </a:r>
            <a:endParaRPr lang="en-US" sz="1800" dirty="0">
              <a:latin typeface="Courier New" pitchFamily="49" charset="0"/>
            </a:endParaRPr>
          </a:p>
          <a:p>
            <a:pPr>
              <a:spcBef>
                <a:spcPct val="0"/>
              </a:spcBef>
            </a:pP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	Comparable[] temp = new </a:t>
            </a:r>
            <a:r>
              <a:rPr lang="en-US" sz="1800" dirty="0" smtClean="0">
                <a:latin typeface="Courier New" pitchFamily="49" charset="0"/>
              </a:rPr>
              <a:t>Comparable[</a:t>
            </a:r>
            <a:r>
              <a:rPr lang="en-US" sz="1800" dirty="0" err="1" smtClean="0">
                <a:latin typeface="Courier New" pitchFamily="49" charset="0"/>
              </a:rPr>
              <a:t>data.length</a:t>
            </a:r>
            <a:r>
              <a:rPr lang="en-US" sz="1800" dirty="0" smtClean="0">
                <a:latin typeface="Courier New" pitchFamily="49" charset="0"/>
              </a:rPr>
              <a:t>];</a:t>
            </a:r>
            <a:endParaRPr lang="en-US" sz="1800" dirty="0">
              <a:latin typeface="Courier New" pitchFamily="49" charset="0"/>
            </a:endParaRPr>
          </a:p>
          <a:p>
            <a:pPr>
              <a:spcBef>
                <a:spcPct val="0"/>
              </a:spcBef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sort(data, </a:t>
            </a:r>
            <a:r>
              <a:rPr lang="en-US" sz="1800" dirty="0">
                <a:latin typeface="Courier New" pitchFamily="49" charset="0"/>
              </a:rPr>
              <a:t>temp, 0, </a:t>
            </a:r>
            <a:r>
              <a:rPr lang="en-US" sz="1800" dirty="0" err="1" smtClean="0">
                <a:latin typeface="Courier New" pitchFamily="49" charset="0"/>
              </a:rPr>
              <a:t>data.length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- 1);</a:t>
            </a:r>
          </a:p>
          <a:p>
            <a:pPr>
              <a:spcBef>
                <a:spcPct val="0"/>
              </a:spcBef>
            </a:pPr>
            <a:r>
              <a:rPr lang="en-US" sz="1800" dirty="0">
                <a:latin typeface="Courier New" pitchFamily="49" charset="0"/>
              </a:rPr>
              <a:t>}</a:t>
            </a:r>
          </a:p>
          <a:p>
            <a:pPr>
              <a:spcBef>
                <a:spcPct val="0"/>
              </a:spcBef>
            </a:pPr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private static void sort(Comparable[] </a:t>
            </a:r>
            <a:r>
              <a:rPr lang="en-US" sz="1800" dirty="0" smtClean="0">
                <a:latin typeface="Courier New" pitchFamily="49" charset="0"/>
              </a:rPr>
              <a:t>data, </a:t>
            </a:r>
            <a:r>
              <a:rPr lang="en-US" sz="1800" dirty="0">
                <a:latin typeface="Courier New" pitchFamily="49" charset="0"/>
              </a:rPr>
              <a:t>Comparable[] temp, 				int low, int high</a:t>
            </a:r>
            <a:r>
              <a:rPr lang="en-US" sz="1800" dirty="0" smtClean="0">
                <a:latin typeface="Courier New" pitchFamily="49" charset="0"/>
              </a:rPr>
              <a:t>) {</a:t>
            </a:r>
            <a:endParaRPr lang="en-US" sz="1800" dirty="0">
              <a:latin typeface="Courier New" pitchFamily="49" charset="0"/>
            </a:endParaRPr>
          </a:p>
          <a:p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	if( low &lt; high</a:t>
            </a:r>
            <a:r>
              <a:rPr lang="en-US" sz="1800" dirty="0" smtClean="0">
                <a:latin typeface="Courier New" pitchFamily="49" charset="0"/>
              </a:rPr>
              <a:t>) {</a:t>
            </a:r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		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center = (low + high) / 2;</a:t>
            </a:r>
          </a:p>
          <a:p>
            <a:r>
              <a:rPr lang="en-US" sz="1800" dirty="0">
                <a:latin typeface="Courier New" pitchFamily="49" charset="0"/>
              </a:rPr>
              <a:t>		sort(data, temp, low, center);</a:t>
            </a:r>
          </a:p>
          <a:p>
            <a:r>
              <a:rPr lang="en-US" sz="1800" dirty="0">
                <a:latin typeface="Courier New" pitchFamily="49" charset="0"/>
              </a:rPr>
              <a:t>		sort(data, temp, center + 1, high);</a:t>
            </a:r>
          </a:p>
          <a:p>
            <a:r>
              <a:rPr lang="en-US" sz="1800" dirty="0">
                <a:latin typeface="Courier New" pitchFamily="49" charset="0"/>
              </a:rPr>
              <a:t>		merge(data, temp, low, center + 1, high);</a:t>
            </a:r>
          </a:p>
          <a:p>
            <a:r>
              <a:rPr lang="en-US" sz="1800" dirty="0">
                <a:latin typeface="Courier New" pitchFamily="49" charset="0"/>
              </a:rPr>
              <a:t>	}</a:t>
            </a:r>
          </a:p>
          <a:p>
            <a:r>
              <a:rPr lang="en-US" sz="18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</a:p>
        </p:txBody>
      </p:sp>
      <p:sp>
        <p:nvSpPr>
          <p:cNvPr id="471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Fast Sorting</a:t>
            </a:r>
          </a:p>
        </p:txBody>
      </p:sp>
      <p:sp>
        <p:nvSpPr>
          <p:cNvPr id="471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4E21E7-A698-476F-810E-703EED99468C}" type="slidenum">
              <a:rPr lang="en-US" sz="1800" smtClean="0"/>
              <a:pPr eaLnBrk="1" hangingPunct="1"/>
              <a:t>14</a:t>
            </a:fld>
            <a:endParaRPr lang="en-US" sz="1800" smtClean="0"/>
          </a:p>
        </p:txBody>
      </p:sp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Merge Sort Code</a:t>
            </a:r>
          </a:p>
        </p:txBody>
      </p:sp>
      <p:sp>
        <p:nvSpPr>
          <p:cNvPr id="47110" name="Rectangle 4"/>
          <p:cNvSpPr>
            <a:spLocks noChangeArrowheads="1"/>
          </p:cNvSpPr>
          <p:nvPr/>
        </p:nvSpPr>
        <p:spPr bwMode="auto">
          <a:xfrm>
            <a:off x="533400" y="708025"/>
            <a:ext cx="8458200" cy="554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private static void merge( Comparable[] </a:t>
            </a:r>
            <a:r>
              <a:rPr lang="en-US" sz="1200" dirty="0" smtClean="0">
                <a:latin typeface="Courier New" pitchFamily="49" charset="0"/>
              </a:rPr>
              <a:t>data, </a:t>
            </a:r>
            <a:r>
              <a:rPr lang="en-US" sz="1200" dirty="0">
                <a:latin typeface="Courier New" pitchFamily="49" charset="0"/>
              </a:rPr>
              <a:t>Comparable[] temp,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	</a:t>
            </a:r>
            <a:r>
              <a:rPr lang="en-US" sz="1200" dirty="0" err="1">
                <a:latin typeface="Courier New" pitchFamily="49" charset="0"/>
              </a:rPr>
              <a:t>int</a:t>
            </a:r>
            <a:r>
              <a:rPr lang="en-US" sz="1200" dirty="0">
                <a:latin typeface="Courier New" pitchFamily="49" charset="0"/>
              </a:rPr>
              <a:t> </a:t>
            </a:r>
            <a:r>
              <a:rPr lang="en-US" sz="1200" dirty="0" err="1">
                <a:latin typeface="Courier New" pitchFamily="49" charset="0"/>
              </a:rPr>
              <a:t>leftPos</a:t>
            </a:r>
            <a:r>
              <a:rPr lang="en-US" sz="1200" dirty="0">
                <a:latin typeface="Courier New" pitchFamily="49" charset="0"/>
              </a:rPr>
              <a:t>, </a:t>
            </a:r>
            <a:r>
              <a:rPr lang="en-US" sz="1200" dirty="0" err="1">
                <a:latin typeface="Courier New" pitchFamily="49" charset="0"/>
              </a:rPr>
              <a:t>int</a:t>
            </a:r>
            <a:r>
              <a:rPr lang="en-US" sz="1200" dirty="0">
                <a:latin typeface="Courier New" pitchFamily="49" charset="0"/>
              </a:rPr>
              <a:t> </a:t>
            </a:r>
            <a:r>
              <a:rPr lang="en-US" sz="1200" dirty="0" err="1">
                <a:latin typeface="Courier New" pitchFamily="49" charset="0"/>
              </a:rPr>
              <a:t>rightPos</a:t>
            </a:r>
            <a:r>
              <a:rPr lang="en-US" sz="1200" dirty="0">
                <a:latin typeface="Courier New" pitchFamily="49" charset="0"/>
              </a:rPr>
              <a:t>, </a:t>
            </a:r>
            <a:r>
              <a:rPr lang="en-US" sz="1200" dirty="0" err="1">
                <a:latin typeface="Courier New" pitchFamily="49" charset="0"/>
              </a:rPr>
              <a:t>int</a:t>
            </a:r>
            <a:r>
              <a:rPr lang="en-US" sz="1200" dirty="0">
                <a:latin typeface="Courier New" pitchFamily="49" charset="0"/>
              </a:rPr>
              <a:t> </a:t>
            </a:r>
            <a:r>
              <a:rPr lang="en-US" sz="1200" dirty="0" err="1">
                <a:latin typeface="Courier New" pitchFamily="49" charset="0"/>
              </a:rPr>
              <a:t>rightEnd</a:t>
            </a:r>
            <a:r>
              <a:rPr lang="en-US" sz="1200" dirty="0" smtClean="0">
                <a:latin typeface="Courier New" pitchFamily="49" charset="0"/>
              </a:rPr>
              <a:t>) {</a:t>
            </a:r>
            <a:endParaRPr lang="en-US" sz="1200" dirty="0">
              <a:latin typeface="Courier New" pitchFamily="49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</a:t>
            </a:r>
            <a:r>
              <a:rPr lang="en-US" sz="1200" dirty="0" err="1">
                <a:latin typeface="Courier New" pitchFamily="49" charset="0"/>
              </a:rPr>
              <a:t>int</a:t>
            </a:r>
            <a:r>
              <a:rPr lang="en-US" sz="1200" dirty="0">
                <a:latin typeface="Courier New" pitchFamily="49" charset="0"/>
              </a:rPr>
              <a:t> </a:t>
            </a:r>
            <a:r>
              <a:rPr lang="en-US" sz="1200" dirty="0" err="1">
                <a:latin typeface="Courier New" pitchFamily="49" charset="0"/>
              </a:rPr>
              <a:t>leftEnd</a:t>
            </a:r>
            <a:r>
              <a:rPr lang="en-US" sz="1200" dirty="0">
                <a:latin typeface="Courier New" pitchFamily="49" charset="0"/>
              </a:rPr>
              <a:t> = </a:t>
            </a:r>
            <a:r>
              <a:rPr lang="en-US" sz="1200" dirty="0" err="1">
                <a:latin typeface="Courier New" pitchFamily="49" charset="0"/>
              </a:rPr>
              <a:t>rightPos</a:t>
            </a:r>
            <a:r>
              <a:rPr lang="en-US" sz="1200" dirty="0">
                <a:latin typeface="Courier New" pitchFamily="49" charset="0"/>
              </a:rPr>
              <a:t> - 1;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</a:t>
            </a:r>
            <a:r>
              <a:rPr lang="en-US" sz="1200" dirty="0" err="1">
                <a:latin typeface="Courier New" pitchFamily="49" charset="0"/>
              </a:rPr>
              <a:t>int</a:t>
            </a:r>
            <a:r>
              <a:rPr lang="en-US" sz="1200" dirty="0">
                <a:latin typeface="Courier New" pitchFamily="49" charset="0"/>
              </a:rPr>
              <a:t> </a:t>
            </a:r>
            <a:r>
              <a:rPr lang="en-US" sz="1200" dirty="0" err="1">
                <a:latin typeface="Courier New" pitchFamily="49" charset="0"/>
              </a:rPr>
              <a:t>tempPos</a:t>
            </a:r>
            <a:r>
              <a:rPr lang="en-US" sz="1200" dirty="0">
                <a:latin typeface="Courier New" pitchFamily="49" charset="0"/>
              </a:rPr>
              <a:t> = </a:t>
            </a:r>
            <a:r>
              <a:rPr lang="en-US" sz="1200" dirty="0" err="1">
                <a:latin typeface="Courier New" pitchFamily="49" charset="0"/>
              </a:rPr>
              <a:t>leftPos</a:t>
            </a:r>
            <a:r>
              <a:rPr lang="en-US" sz="1200" dirty="0"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</a:t>
            </a:r>
            <a:r>
              <a:rPr lang="en-US" sz="1200" dirty="0" err="1">
                <a:latin typeface="Courier New" pitchFamily="49" charset="0"/>
              </a:rPr>
              <a:t>int</a:t>
            </a:r>
            <a:r>
              <a:rPr lang="en-US" sz="1200" dirty="0">
                <a:latin typeface="Courier New" pitchFamily="49" charset="0"/>
              </a:rPr>
              <a:t> </a:t>
            </a:r>
            <a:r>
              <a:rPr lang="en-US" sz="1200" dirty="0" err="1">
                <a:latin typeface="Courier New" pitchFamily="49" charset="0"/>
              </a:rPr>
              <a:t>numElements</a:t>
            </a:r>
            <a:r>
              <a:rPr lang="en-US" sz="1200" dirty="0">
                <a:latin typeface="Courier New" pitchFamily="49" charset="0"/>
              </a:rPr>
              <a:t> = </a:t>
            </a:r>
            <a:r>
              <a:rPr lang="en-US" sz="1200" dirty="0" err="1">
                <a:latin typeface="Courier New" pitchFamily="49" charset="0"/>
              </a:rPr>
              <a:t>rightEnd</a:t>
            </a:r>
            <a:r>
              <a:rPr lang="en-US" sz="1200" dirty="0">
                <a:latin typeface="Courier New" pitchFamily="49" charset="0"/>
              </a:rPr>
              <a:t> - </a:t>
            </a:r>
            <a:r>
              <a:rPr lang="en-US" sz="1200" dirty="0" err="1">
                <a:latin typeface="Courier New" pitchFamily="49" charset="0"/>
              </a:rPr>
              <a:t>leftPos</a:t>
            </a:r>
            <a:r>
              <a:rPr lang="en-US" sz="1200" dirty="0">
                <a:latin typeface="Courier New" pitchFamily="49" charset="0"/>
              </a:rPr>
              <a:t> + 1;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//main loop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while( </a:t>
            </a:r>
            <a:r>
              <a:rPr lang="en-US" sz="1200" dirty="0" err="1">
                <a:latin typeface="Courier New" pitchFamily="49" charset="0"/>
              </a:rPr>
              <a:t>leftPos</a:t>
            </a:r>
            <a:r>
              <a:rPr lang="en-US" sz="1200" dirty="0">
                <a:latin typeface="Courier New" pitchFamily="49" charset="0"/>
              </a:rPr>
              <a:t> &lt;= </a:t>
            </a:r>
            <a:r>
              <a:rPr lang="en-US" sz="1200" dirty="0" err="1">
                <a:latin typeface="Courier New" pitchFamily="49" charset="0"/>
              </a:rPr>
              <a:t>leftEnd</a:t>
            </a:r>
            <a:r>
              <a:rPr lang="en-US" sz="1200" dirty="0">
                <a:latin typeface="Courier New" pitchFamily="49" charset="0"/>
              </a:rPr>
              <a:t> &amp;&amp; </a:t>
            </a:r>
            <a:r>
              <a:rPr lang="en-US" sz="1200" dirty="0" err="1">
                <a:latin typeface="Courier New" pitchFamily="49" charset="0"/>
              </a:rPr>
              <a:t>rightPos</a:t>
            </a:r>
            <a:r>
              <a:rPr lang="en-US" sz="1200" dirty="0">
                <a:latin typeface="Courier New" pitchFamily="49" charset="0"/>
              </a:rPr>
              <a:t> &lt;= </a:t>
            </a:r>
            <a:r>
              <a:rPr lang="en-US" sz="1200" dirty="0" err="1">
                <a:latin typeface="Courier New" pitchFamily="49" charset="0"/>
              </a:rPr>
              <a:t>rightEnd</a:t>
            </a:r>
            <a:r>
              <a:rPr lang="en-US" sz="1200" dirty="0">
                <a:latin typeface="Courier New" pitchFamily="49" charset="0"/>
              </a:rPr>
              <a:t>){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if( </a:t>
            </a:r>
            <a:r>
              <a:rPr lang="en-US" sz="1200" dirty="0" smtClean="0">
                <a:latin typeface="Courier New" pitchFamily="49" charset="0"/>
              </a:rPr>
              <a:t>data[</a:t>
            </a:r>
            <a:r>
              <a:rPr lang="en-US" sz="1200" dirty="0" err="1" smtClean="0">
                <a:latin typeface="Courier New" pitchFamily="49" charset="0"/>
              </a:rPr>
              <a:t>leftPos</a:t>
            </a:r>
            <a:r>
              <a:rPr lang="en-US" sz="1200" dirty="0" smtClean="0">
                <a:latin typeface="Courier New" pitchFamily="49" charset="0"/>
              </a:rPr>
              <a:t>].</a:t>
            </a:r>
            <a:r>
              <a:rPr lang="en-US" sz="1200" dirty="0" err="1" smtClean="0">
                <a:latin typeface="Courier New" pitchFamily="49" charset="0"/>
              </a:rPr>
              <a:t>compareTo</a:t>
            </a:r>
            <a:r>
              <a:rPr lang="en-US" sz="1200" dirty="0" smtClean="0">
                <a:latin typeface="Courier New" pitchFamily="49" charset="0"/>
              </a:rPr>
              <a:t>(data[</a:t>
            </a:r>
            <a:r>
              <a:rPr lang="en-US" sz="1200" dirty="0" err="1" smtClean="0">
                <a:latin typeface="Courier New" pitchFamily="49" charset="0"/>
              </a:rPr>
              <a:t>rightPos</a:t>
            </a:r>
            <a:r>
              <a:rPr lang="en-US" sz="1200" dirty="0">
                <a:latin typeface="Courier New" pitchFamily="49" charset="0"/>
              </a:rPr>
              <a:t>]) &lt;= 0</a:t>
            </a:r>
            <a:r>
              <a:rPr lang="en-US" sz="1200" dirty="0" smtClean="0">
                <a:latin typeface="Courier New" pitchFamily="49" charset="0"/>
              </a:rPr>
              <a:t>) {</a:t>
            </a:r>
            <a:endParaRPr lang="en-US" sz="1200" dirty="0">
              <a:latin typeface="Courier New" pitchFamily="49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	</a:t>
            </a:r>
            <a:r>
              <a:rPr lang="en-US" sz="1200" dirty="0" smtClean="0">
                <a:latin typeface="Courier New" pitchFamily="49" charset="0"/>
              </a:rPr>
              <a:t>temp[</a:t>
            </a:r>
            <a:r>
              <a:rPr lang="en-US" sz="1200" dirty="0" err="1" smtClean="0">
                <a:latin typeface="Courier New" pitchFamily="49" charset="0"/>
              </a:rPr>
              <a:t>tempPos</a:t>
            </a:r>
            <a:r>
              <a:rPr lang="en-US" sz="1200" dirty="0" smtClean="0">
                <a:latin typeface="Courier New" pitchFamily="49" charset="0"/>
              </a:rPr>
              <a:t>] </a:t>
            </a:r>
            <a:r>
              <a:rPr lang="en-US" sz="1200" dirty="0">
                <a:latin typeface="Courier New" pitchFamily="49" charset="0"/>
              </a:rPr>
              <a:t>= </a:t>
            </a:r>
            <a:r>
              <a:rPr lang="en-US" sz="1200" dirty="0" smtClean="0">
                <a:latin typeface="Courier New" pitchFamily="49" charset="0"/>
              </a:rPr>
              <a:t>data[</a:t>
            </a:r>
            <a:r>
              <a:rPr lang="en-US" sz="1200" dirty="0" err="1" smtClean="0">
                <a:latin typeface="Courier New" pitchFamily="49" charset="0"/>
              </a:rPr>
              <a:t>leftPos</a:t>
            </a:r>
            <a:r>
              <a:rPr lang="en-US" sz="1200" dirty="0">
                <a:latin typeface="Courier New" pitchFamily="49" charset="0"/>
              </a:rPr>
              <a:t>]</a:t>
            </a:r>
            <a:r>
              <a:rPr lang="en-US" sz="1200" dirty="0" smtClean="0">
                <a:latin typeface="Courier New" pitchFamily="49" charset="0"/>
              </a:rPr>
              <a:t>;</a:t>
            </a:r>
            <a:endParaRPr lang="en-US" sz="1200" dirty="0">
              <a:latin typeface="Courier New" pitchFamily="49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	</a:t>
            </a:r>
            <a:r>
              <a:rPr lang="en-US" sz="1200" dirty="0" err="1">
                <a:latin typeface="Courier New" pitchFamily="49" charset="0"/>
              </a:rPr>
              <a:t>leftPos</a:t>
            </a:r>
            <a:r>
              <a:rPr lang="en-US" sz="1200" dirty="0">
                <a:latin typeface="Courier New" pitchFamily="49" charset="0"/>
              </a:rPr>
              <a:t>++;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}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else{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	</a:t>
            </a:r>
            <a:r>
              <a:rPr lang="en-US" sz="1200" dirty="0" smtClean="0">
                <a:latin typeface="Courier New" pitchFamily="49" charset="0"/>
              </a:rPr>
              <a:t>temp[</a:t>
            </a:r>
            <a:r>
              <a:rPr lang="en-US" sz="1200" dirty="0" err="1" smtClean="0">
                <a:latin typeface="Courier New" pitchFamily="49" charset="0"/>
              </a:rPr>
              <a:t>tempPos</a:t>
            </a:r>
            <a:r>
              <a:rPr lang="en-US" sz="1200" dirty="0" smtClean="0">
                <a:latin typeface="Courier New" pitchFamily="49" charset="0"/>
              </a:rPr>
              <a:t>] </a:t>
            </a:r>
            <a:r>
              <a:rPr lang="en-US" sz="1200" dirty="0">
                <a:latin typeface="Courier New" pitchFamily="49" charset="0"/>
              </a:rPr>
              <a:t>= </a:t>
            </a:r>
            <a:r>
              <a:rPr lang="en-US" sz="1200" dirty="0" smtClean="0">
                <a:latin typeface="Courier New" pitchFamily="49" charset="0"/>
              </a:rPr>
              <a:t>data[</a:t>
            </a:r>
            <a:r>
              <a:rPr lang="en-US" sz="1200" dirty="0" err="1" smtClean="0">
                <a:latin typeface="Courier New" pitchFamily="49" charset="0"/>
              </a:rPr>
              <a:t>rightPos</a:t>
            </a:r>
            <a:r>
              <a:rPr lang="en-US" sz="1200" dirty="0" smtClean="0">
                <a:latin typeface="Courier New" pitchFamily="49" charset="0"/>
              </a:rPr>
              <a:t>];</a:t>
            </a:r>
            <a:endParaRPr lang="en-US" sz="1200" dirty="0">
              <a:latin typeface="Courier New" pitchFamily="49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	</a:t>
            </a:r>
            <a:r>
              <a:rPr lang="en-US" sz="1200" dirty="0" err="1">
                <a:latin typeface="Courier New" pitchFamily="49" charset="0"/>
              </a:rPr>
              <a:t>rightPos</a:t>
            </a:r>
            <a:r>
              <a:rPr lang="en-US" sz="1200" dirty="0">
                <a:latin typeface="Courier New" pitchFamily="49" charset="0"/>
              </a:rPr>
              <a:t>++;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}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</a:t>
            </a:r>
            <a:r>
              <a:rPr lang="en-US" sz="1200" dirty="0" err="1">
                <a:latin typeface="Courier New" pitchFamily="49" charset="0"/>
              </a:rPr>
              <a:t>tempPos</a:t>
            </a:r>
            <a:r>
              <a:rPr lang="en-US" sz="1200" dirty="0">
                <a:latin typeface="Courier New" pitchFamily="49" charset="0"/>
              </a:rPr>
              <a:t>++;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}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//copy rest of left half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while( </a:t>
            </a:r>
            <a:r>
              <a:rPr lang="en-US" sz="1200" dirty="0" err="1">
                <a:latin typeface="Courier New" pitchFamily="49" charset="0"/>
              </a:rPr>
              <a:t>leftPos</a:t>
            </a:r>
            <a:r>
              <a:rPr lang="en-US" sz="1200" dirty="0">
                <a:latin typeface="Courier New" pitchFamily="49" charset="0"/>
              </a:rPr>
              <a:t> &lt;= </a:t>
            </a:r>
            <a:r>
              <a:rPr lang="en-US" sz="1200" dirty="0" err="1">
                <a:latin typeface="Courier New" pitchFamily="49" charset="0"/>
              </a:rPr>
              <a:t>leftEnd</a:t>
            </a:r>
            <a:r>
              <a:rPr lang="en-US" sz="1200" dirty="0">
                <a:latin typeface="Courier New" pitchFamily="49" charset="0"/>
              </a:rPr>
              <a:t>){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</a:t>
            </a:r>
            <a:r>
              <a:rPr lang="en-US" sz="1200" dirty="0" smtClean="0">
                <a:latin typeface="Courier New" pitchFamily="49" charset="0"/>
              </a:rPr>
              <a:t>temp[</a:t>
            </a:r>
            <a:r>
              <a:rPr lang="en-US" sz="1200" dirty="0" err="1" smtClean="0">
                <a:latin typeface="Courier New" pitchFamily="49" charset="0"/>
              </a:rPr>
              <a:t>tempPos</a:t>
            </a:r>
            <a:r>
              <a:rPr lang="en-US" sz="1200" dirty="0" smtClean="0">
                <a:latin typeface="Courier New" pitchFamily="49" charset="0"/>
              </a:rPr>
              <a:t>] </a:t>
            </a:r>
            <a:r>
              <a:rPr lang="en-US" sz="1200" dirty="0">
                <a:latin typeface="Courier New" pitchFamily="49" charset="0"/>
              </a:rPr>
              <a:t>= </a:t>
            </a:r>
            <a:r>
              <a:rPr lang="en-US" sz="1200" dirty="0" smtClean="0">
                <a:latin typeface="Courier New" pitchFamily="49" charset="0"/>
              </a:rPr>
              <a:t>data[</a:t>
            </a:r>
            <a:r>
              <a:rPr lang="en-US" sz="1200" dirty="0" err="1" smtClean="0">
                <a:latin typeface="Courier New" pitchFamily="49" charset="0"/>
              </a:rPr>
              <a:t>leftPos</a:t>
            </a:r>
            <a:r>
              <a:rPr lang="en-US" sz="1200" dirty="0" smtClean="0">
                <a:latin typeface="Courier New" pitchFamily="49" charset="0"/>
              </a:rPr>
              <a:t>];</a:t>
            </a:r>
            <a:endParaRPr lang="en-US" sz="1200" dirty="0">
              <a:latin typeface="Courier New" pitchFamily="49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</a:t>
            </a:r>
            <a:r>
              <a:rPr lang="en-US" sz="1200" dirty="0" err="1">
                <a:latin typeface="Courier New" pitchFamily="49" charset="0"/>
              </a:rPr>
              <a:t>tempPos</a:t>
            </a:r>
            <a:r>
              <a:rPr lang="en-US" sz="1200" dirty="0">
                <a:latin typeface="Courier New" pitchFamily="49" charset="0"/>
              </a:rPr>
              <a:t>++;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</a:t>
            </a:r>
            <a:r>
              <a:rPr lang="en-US" sz="1200" dirty="0" err="1">
                <a:latin typeface="Courier New" pitchFamily="49" charset="0"/>
              </a:rPr>
              <a:t>leftPos</a:t>
            </a:r>
            <a:r>
              <a:rPr lang="en-US" sz="1200" dirty="0">
                <a:latin typeface="Courier New" pitchFamily="49" charset="0"/>
              </a:rPr>
              <a:t>++;			                     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}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//copy rest of right half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while( </a:t>
            </a:r>
            <a:r>
              <a:rPr lang="en-US" sz="1200" dirty="0" err="1">
                <a:latin typeface="Courier New" pitchFamily="49" charset="0"/>
              </a:rPr>
              <a:t>rightPos</a:t>
            </a:r>
            <a:r>
              <a:rPr lang="en-US" sz="1200" dirty="0">
                <a:latin typeface="Courier New" pitchFamily="49" charset="0"/>
              </a:rPr>
              <a:t> &lt;= </a:t>
            </a:r>
            <a:r>
              <a:rPr lang="en-US" sz="1200" dirty="0" err="1">
                <a:latin typeface="Courier New" pitchFamily="49" charset="0"/>
              </a:rPr>
              <a:t>rightEnd</a:t>
            </a:r>
            <a:r>
              <a:rPr lang="en-US" sz="1200" dirty="0">
                <a:latin typeface="Courier New" pitchFamily="49" charset="0"/>
              </a:rPr>
              <a:t>){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</a:t>
            </a:r>
            <a:r>
              <a:rPr lang="en-US" sz="1200" dirty="0" smtClean="0">
                <a:latin typeface="Courier New" pitchFamily="49" charset="0"/>
              </a:rPr>
              <a:t>temp[</a:t>
            </a:r>
            <a:r>
              <a:rPr lang="en-US" sz="1200" dirty="0" err="1" smtClean="0">
                <a:latin typeface="Courier New" pitchFamily="49" charset="0"/>
              </a:rPr>
              <a:t>tempPos</a:t>
            </a:r>
            <a:r>
              <a:rPr lang="en-US" sz="1200" dirty="0" smtClean="0">
                <a:latin typeface="Courier New" pitchFamily="49" charset="0"/>
              </a:rPr>
              <a:t>] </a:t>
            </a:r>
            <a:r>
              <a:rPr lang="en-US" sz="1200" dirty="0">
                <a:latin typeface="Courier New" pitchFamily="49" charset="0"/>
              </a:rPr>
              <a:t>= </a:t>
            </a:r>
            <a:r>
              <a:rPr lang="en-US" sz="1200" dirty="0" smtClean="0">
                <a:latin typeface="Courier New" pitchFamily="49" charset="0"/>
              </a:rPr>
              <a:t>data[</a:t>
            </a:r>
            <a:r>
              <a:rPr lang="en-US" sz="1200" dirty="0" err="1" smtClean="0">
                <a:latin typeface="Courier New" pitchFamily="49" charset="0"/>
              </a:rPr>
              <a:t>rightPos</a:t>
            </a:r>
            <a:r>
              <a:rPr lang="en-US" sz="1200" dirty="0" smtClean="0">
                <a:latin typeface="Courier New" pitchFamily="49" charset="0"/>
              </a:rPr>
              <a:t>];</a:t>
            </a:r>
            <a:endParaRPr lang="en-US" sz="1200" dirty="0">
              <a:latin typeface="Courier New" pitchFamily="49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</a:t>
            </a:r>
            <a:r>
              <a:rPr lang="en-US" sz="1200" dirty="0" err="1">
                <a:latin typeface="Courier New" pitchFamily="49" charset="0"/>
              </a:rPr>
              <a:t>tempPos</a:t>
            </a:r>
            <a:r>
              <a:rPr lang="en-US" sz="1200" dirty="0">
                <a:latin typeface="Courier New" pitchFamily="49" charset="0"/>
              </a:rPr>
              <a:t>++;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</a:t>
            </a:r>
            <a:r>
              <a:rPr lang="en-US" sz="1200" dirty="0" err="1">
                <a:latin typeface="Courier New" pitchFamily="49" charset="0"/>
              </a:rPr>
              <a:t>rightPos</a:t>
            </a:r>
            <a:r>
              <a:rPr lang="en-US" sz="1200" dirty="0">
                <a:latin typeface="Courier New" pitchFamily="49" charset="0"/>
              </a:rPr>
              <a:t>++;			                     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}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//Copy temp back into </a:t>
            </a:r>
            <a:r>
              <a:rPr lang="en-US" sz="1200" dirty="0" smtClean="0">
                <a:latin typeface="Courier New" pitchFamily="49" charset="0"/>
              </a:rPr>
              <a:t>data</a:t>
            </a:r>
            <a:endParaRPr lang="en-US" sz="1200" dirty="0">
              <a:latin typeface="Courier New" pitchFamily="49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</a:t>
            </a:r>
            <a:r>
              <a:rPr lang="en-US" sz="1200" dirty="0" smtClean="0">
                <a:latin typeface="Courier New" pitchFamily="49" charset="0"/>
              </a:rPr>
              <a:t>for (</a:t>
            </a:r>
            <a:r>
              <a:rPr lang="en-US" sz="1200" dirty="0">
                <a:latin typeface="Courier New" pitchFamily="49" charset="0"/>
              </a:rPr>
              <a:t>int </a:t>
            </a:r>
            <a:r>
              <a:rPr lang="en-US" sz="1200" dirty="0" err="1">
                <a:latin typeface="Courier New" pitchFamily="49" charset="0"/>
              </a:rPr>
              <a:t>i</a:t>
            </a:r>
            <a:r>
              <a:rPr lang="en-US" sz="1200" dirty="0">
                <a:latin typeface="Courier New" pitchFamily="49" charset="0"/>
              </a:rPr>
              <a:t> = 0; </a:t>
            </a:r>
            <a:r>
              <a:rPr lang="en-US" sz="1200" dirty="0" err="1">
                <a:latin typeface="Courier New" pitchFamily="49" charset="0"/>
              </a:rPr>
              <a:t>i</a:t>
            </a:r>
            <a:r>
              <a:rPr lang="en-US" sz="1200" dirty="0">
                <a:latin typeface="Courier New" pitchFamily="49" charset="0"/>
              </a:rPr>
              <a:t> &lt; </a:t>
            </a:r>
            <a:r>
              <a:rPr lang="en-US" sz="1200" dirty="0" err="1">
                <a:latin typeface="Courier New" pitchFamily="49" charset="0"/>
              </a:rPr>
              <a:t>numElements</a:t>
            </a:r>
            <a:r>
              <a:rPr lang="en-US" sz="1200" dirty="0">
                <a:latin typeface="Courier New" pitchFamily="49" charset="0"/>
              </a:rPr>
              <a:t>; </a:t>
            </a:r>
            <a:r>
              <a:rPr lang="en-US" sz="1200" dirty="0" err="1">
                <a:latin typeface="Courier New" pitchFamily="49" charset="0"/>
              </a:rPr>
              <a:t>i</a:t>
            </a:r>
            <a:r>
              <a:rPr lang="en-US" sz="1200" dirty="0">
                <a:latin typeface="Courier New" pitchFamily="49" charset="0"/>
              </a:rPr>
              <a:t>++, </a:t>
            </a:r>
            <a:r>
              <a:rPr lang="en-US" sz="1200" dirty="0" err="1">
                <a:latin typeface="Courier New" pitchFamily="49" charset="0"/>
              </a:rPr>
              <a:t>rightEnd</a:t>
            </a:r>
            <a:r>
              <a:rPr lang="en-US" sz="1200" dirty="0">
                <a:latin typeface="Courier New" pitchFamily="49" charset="0"/>
              </a:rPr>
              <a:t>--)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		</a:t>
            </a:r>
            <a:r>
              <a:rPr lang="en-US" sz="1200" dirty="0" smtClean="0">
                <a:latin typeface="Courier New" pitchFamily="49" charset="0"/>
              </a:rPr>
              <a:t>data[</a:t>
            </a:r>
            <a:r>
              <a:rPr lang="en-US" sz="1200" dirty="0" err="1" smtClean="0">
                <a:latin typeface="Courier New" pitchFamily="49" charset="0"/>
              </a:rPr>
              <a:t>rightEnd</a:t>
            </a:r>
            <a:r>
              <a:rPr lang="en-US" sz="1200" dirty="0" smtClean="0">
                <a:latin typeface="Courier New" pitchFamily="49" charset="0"/>
              </a:rPr>
              <a:t>] </a:t>
            </a:r>
            <a:r>
              <a:rPr lang="en-US" sz="1200" dirty="0">
                <a:latin typeface="Courier New" pitchFamily="49" charset="0"/>
              </a:rPr>
              <a:t>= </a:t>
            </a:r>
            <a:r>
              <a:rPr lang="en-US" sz="1200" dirty="0" smtClean="0">
                <a:latin typeface="Courier New" pitchFamily="49" charset="0"/>
              </a:rPr>
              <a:t>temp[</a:t>
            </a:r>
            <a:r>
              <a:rPr lang="en-US" sz="1200" dirty="0" err="1" smtClean="0">
                <a:latin typeface="Courier New" pitchFamily="49" charset="0"/>
              </a:rPr>
              <a:t>rightEnd</a:t>
            </a:r>
            <a:r>
              <a:rPr lang="en-US" sz="1200" dirty="0" smtClean="0">
                <a:latin typeface="Courier New" pitchFamily="49" charset="0"/>
              </a:rPr>
              <a:t>];</a:t>
            </a:r>
            <a:endParaRPr lang="en-US" sz="1200" dirty="0">
              <a:latin typeface="Courier New" pitchFamily="49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Clicker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What are the best case and worst case Orders (Big O) for </a:t>
            </a:r>
            <a:r>
              <a:rPr lang="en-US" dirty="0" err="1" smtClean="0"/>
              <a:t>mergesort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Best		Worst</a:t>
            </a:r>
          </a:p>
          <a:p>
            <a:pPr marL="514350" indent="-514350" eaLnBrk="1" hangingPunct="1">
              <a:buFont typeface="Marlett" pitchFamily="2" charset="2"/>
              <a:buAutoNum type="alphaUcPeriod"/>
              <a:defRPr/>
            </a:pPr>
            <a:r>
              <a:rPr lang="en-US" dirty="0" smtClean="0"/>
              <a:t>O(</a:t>
            </a:r>
            <a:r>
              <a:rPr lang="en-US" dirty="0" err="1" smtClean="0"/>
              <a:t>NlogN</a:t>
            </a:r>
            <a:r>
              <a:rPr lang="en-US" dirty="0" smtClean="0"/>
              <a:t>)	O(N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 marL="514350" indent="-514350" eaLnBrk="1" hangingPunct="1">
              <a:buFont typeface="Marlett" pitchFamily="2" charset="2"/>
              <a:buAutoNum type="alphaUcPeriod"/>
              <a:defRPr/>
            </a:pPr>
            <a:r>
              <a:rPr lang="en-US" dirty="0" smtClean="0"/>
              <a:t>O(N</a:t>
            </a:r>
            <a:r>
              <a:rPr lang="en-US" baseline="30000" dirty="0" smtClean="0"/>
              <a:t>2</a:t>
            </a:r>
            <a:r>
              <a:rPr lang="en-US" dirty="0" smtClean="0"/>
              <a:t>)		O(N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 marL="514350" indent="-514350" eaLnBrk="1" hangingPunct="1">
              <a:buFont typeface="Marlett" pitchFamily="2" charset="2"/>
              <a:buAutoNum type="alphaUcPeriod"/>
              <a:defRPr/>
            </a:pPr>
            <a:r>
              <a:rPr lang="en-US" dirty="0" smtClean="0"/>
              <a:t>O(N</a:t>
            </a:r>
            <a:r>
              <a:rPr lang="en-US" baseline="30000" dirty="0" smtClean="0"/>
              <a:t>2</a:t>
            </a:r>
            <a:r>
              <a:rPr lang="en-US" dirty="0" smtClean="0"/>
              <a:t>)		O(N!)</a:t>
            </a:r>
          </a:p>
          <a:p>
            <a:pPr marL="514350" indent="-514350" eaLnBrk="1" hangingPunct="1">
              <a:buFont typeface="Marlett" pitchFamily="2" charset="2"/>
              <a:buAutoNum type="alphaUcPeriod"/>
              <a:defRPr/>
            </a:pPr>
            <a:r>
              <a:rPr lang="en-US" dirty="0" smtClean="0"/>
              <a:t>O(</a:t>
            </a:r>
            <a:r>
              <a:rPr lang="en-US" dirty="0" err="1" smtClean="0"/>
              <a:t>NlogN</a:t>
            </a:r>
            <a:r>
              <a:rPr lang="en-US" dirty="0" smtClean="0"/>
              <a:t>)	O(</a:t>
            </a:r>
            <a:r>
              <a:rPr lang="en-US" dirty="0" err="1" smtClean="0"/>
              <a:t>NlogN</a:t>
            </a:r>
            <a:r>
              <a:rPr lang="en-US" dirty="0" smtClean="0"/>
              <a:t>)</a:t>
            </a:r>
          </a:p>
          <a:p>
            <a:pPr marL="514350" indent="-514350" eaLnBrk="1" hangingPunct="1">
              <a:buFont typeface="Marlett" pitchFamily="2" charset="2"/>
              <a:buAutoNum type="alphaUcPeriod"/>
              <a:defRPr/>
            </a:pPr>
            <a:r>
              <a:rPr lang="en-US" dirty="0" smtClean="0"/>
              <a:t>O(N)		O(</a:t>
            </a:r>
            <a:r>
              <a:rPr lang="en-US" dirty="0" err="1" smtClean="0"/>
              <a:t>NlogN</a:t>
            </a:r>
            <a:r>
              <a:rPr lang="en-US" dirty="0" smtClean="0"/>
              <a:t>)</a:t>
            </a:r>
          </a:p>
        </p:txBody>
      </p:sp>
      <p:sp>
        <p:nvSpPr>
          <p:cNvPr id="4096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</a:p>
        </p:txBody>
      </p:sp>
      <p:sp>
        <p:nvSpPr>
          <p:cNvPr id="409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Fast Sorting</a:t>
            </a:r>
          </a:p>
        </p:txBody>
      </p:sp>
      <p:sp>
        <p:nvSpPr>
          <p:cNvPr id="409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31D17CD-924C-4724-AB0D-2BFB768288E2}" type="slidenum">
              <a:rPr lang="en-US" sz="1800" smtClean="0"/>
              <a:pPr eaLnBrk="1" hangingPunct="1"/>
              <a:t>15</a:t>
            </a:fld>
            <a:endParaRPr lang="en-US" sz="1800" smtClean="0"/>
          </a:p>
        </p:txBody>
      </p:sp>
    </p:spTree>
    <p:extLst>
      <p:ext uri="{BB962C8B-B14F-4D97-AF65-F5344CB8AC3E}">
        <p14:creationId xmlns:p14="http://schemas.microsoft.com/office/powerpoint/2010/main" val="131513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Clicker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</a:t>
            </a:r>
            <a:r>
              <a:rPr lang="en-US" dirty="0" err="1" smtClean="0"/>
              <a:t>mergesort</a:t>
            </a:r>
            <a:r>
              <a:rPr lang="en-US" dirty="0" smtClean="0"/>
              <a:t> always stable?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A. No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B. Yes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01BC88-2254-405C-A0A3-ACFCAB5E5D4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2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Clicker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You have 1,000,000 distinct items in random order that you will be searching. How many searches need to be performed before the data is changed to make it worthwhile</a:t>
            </a:r>
            <a:r>
              <a:rPr lang="en-US" dirty="0"/>
              <a:t> </a:t>
            </a:r>
            <a:r>
              <a:rPr lang="en-US" dirty="0" smtClean="0"/>
              <a:t>to sort the data before searching?</a:t>
            </a:r>
          </a:p>
          <a:p>
            <a:pPr marL="514350" indent="-514350">
              <a:buFont typeface="Marlett" pitchFamily="2" charset="2"/>
              <a:buAutoNum type="alphaUcPeriod"/>
              <a:defRPr/>
            </a:pPr>
            <a:r>
              <a:rPr lang="en-US" dirty="0" smtClean="0"/>
              <a:t>~40</a:t>
            </a:r>
          </a:p>
          <a:p>
            <a:pPr marL="514350" indent="-514350">
              <a:buFont typeface="Marlett" pitchFamily="2" charset="2"/>
              <a:buAutoNum type="alphaUcPeriod"/>
              <a:defRPr/>
            </a:pPr>
            <a:r>
              <a:rPr lang="en-US" dirty="0" smtClean="0"/>
              <a:t>~100</a:t>
            </a:r>
          </a:p>
          <a:p>
            <a:pPr marL="514350" indent="-514350">
              <a:buFont typeface="Marlett" pitchFamily="2" charset="2"/>
              <a:buAutoNum type="alphaUcPeriod"/>
              <a:defRPr/>
            </a:pPr>
            <a:r>
              <a:rPr lang="en-US" dirty="0" smtClean="0"/>
              <a:t>~500</a:t>
            </a:r>
          </a:p>
          <a:p>
            <a:pPr marL="514350" indent="-514350">
              <a:buFont typeface="Marlett" pitchFamily="2" charset="2"/>
              <a:buAutoNum type="alphaUcPeriod"/>
              <a:defRPr/>
            </a:pPr>
            <a:r>
              <a:rPr lang="en-US" dirty="0" smtClean="0"/>
              <a:t>~2,000</a:t>
            </a:r>
          </a:p>
          <a:p>
            <a:pPr marL="514350" indent="-514350">
              <a:buFont typeface="Marlett" pitchFamily="2" charset="2"/>
              <a:buAutoNum type="alphaUcPeriod"/>
              <a:defRPr/>
            </a:pPr>
            <a:r>
              <a:rPr lang="en-US" dirty="0" smtClean="0"/>
              <a:t>~500,000</a:t>
            </a:r>
          </a:p>
          <a:p>
            <a:pPr marL="514350" indent="-514350">
              <a:buFont typeface="Marlett" pitchFamily="2" charset="2"/>
              <a:buAutoNum type="alphaUcPeriod"/>
              <a:defRPr/>
            </a:pPr>
            <a:endParaRPr lang="en-US" dirty="0" smtClean="0"/>
          </a:p>
        </p:txBody>
      </p:sp>
      <p:sp>
        <p:nvSpPr>
          <p:cNvPr id="4301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</a:p>
        </p:txBody>
      </p:sp>
      <p:sp>
        <p:nvSpPr>
          <p:cNvPr id="4301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Fast Sorting</a:t>
            </a:r>
          </a:p>
        </p:txBody>
      </p:sp>
      <p:sp>
        <p:nvSpPr>
          <p:cNvPr id="430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7CB262-347A-4711-B8FF-C22177BB6092}" type="slidenum">
              <a:rPr lang="en-US" sz="1800" smtClean="0"/>
              <a:pPr eaLnBrk="1" hangingPunct="1"/>
              <a:t>17</a:t>
            </a:fld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</a:p>
        </p:txBody>
      </p:sp>
      <p:sp>
        <p:nvSpPr>
          <p:cNvPr id="358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Fast Sorting</a:t>
            </a:r>
          </a:p>
        </p:txBody>
      </p:sp>
      <p:sp>
        <p:nvSpPr>
          <p:cNvPr id="358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11DF6D-D8AA-426E-A6D2-D9A40EB3E00F}" type="slidenum">
              <a:rPr lang="en-US" sz="1800" smtClean="0"/>
              <a:pPr eaLnBrk="1" hangingPunct="1"/>
              <a:t>18</a:t>
            </a:fld>
            <a:endParaRPr lang="en-US" sz="1800" smtClean="0"/>
          </a:p>
        </p:txBody>
      </p:sp>
      <p:sp>
        <p:nvSpPr>
          <p:cNvPr id="3584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Comparison of Various Sorts (2001)</a:t>
            </a:r>
          </a:p>
        </p:txBody>
      </p:sp>
      <p:graphicFrame>
        <p:nvGraphicFramePr>
          <p:cNvPr id="24837" name="Group 12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609212"/>
              </p:ext>
            </p:extLst>
          </p:nvPr>
        </p:nvGraphicFramePr>
        <p:xfrm>
          <a:off x="1093787" y="838200"/>
          <a:ext cx="7010400" cy="4764090"/>
        </p:xfrm>
        <a:graphic>
          <a:graphicData uri="http://schemas.openxmlformats.org/drawingml/2006/table">
            <a:tbl>
              <a:tblPr/>
              <a:tblGrid>
                <a:gridCol w="1714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2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Items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Selection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Insertion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Quicksort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 ??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0.059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0.271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0.175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1.056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0.686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0??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4.203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2.754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16.852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11.039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expected?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expected?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0.068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128000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expected?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expected?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0.158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4867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256000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expected?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expected?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0.335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512000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expected?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expected?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0.722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1024000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expected?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expected?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1.550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5926" name="Text Box 1199"/>
          <p:cNvSpPr txBox="1">
            <a:spLocks noChangeArrowheads="1"/>
          </p:cNvSpPr>
          <p:nvPr/>
        </p:nvSpPr>
        <p:spPr bwMode="auto">
          <a:xfrm>
            <a:off x="457200" y="5725180"/>
            <a:ext cx="28632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times in </a:t>
            </a:r>
            <a:r>
              <a:rPr lang="en-US" dirty="0" smtClean="0"/>
              <a:t>seconds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12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-152400"/>
            <a:ext cx="9753600" cy="1143000"/>
          </a:xfrm>
        </p:spPr>
        <p:txBody>
          <a:bodyPr/>
          <a:lstStyle/>
          <a:p>
            <a:r>
              <a:rPr lang="en-US" dirty="0"/>
              <a:t>Comparison of Various Sorts (</a:t>
            </a:r>
            <a:r>
              <a:rPr lang="en-US" dirty="0" smtClean="0"/>
              <a:t>2011</a:t>
            </a:r>
            <a:r>
              <a:rPr lang="en-US" dirty="0"/>
              <a:t>)</a:t>
            </a:r>
          </a:p>
        </p:txBody>
      </p:sp>
      <p:graphicFrame>
        <p:nvGraphicFramePr>
          <p:cNvPr id="7" name="Group 12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586931"/>
              </p:ext>
            </p:extLst>
          </p:nvPr>
        </p:nvGraphicFramePr>
        <p:xfrm>
          <a:off x="152399" y="838200"/>
          <a:ext cx="8763001" cy="5922448"/>
        </p:xfrm>
        <a:graphic>
          <a:graphicData uri="http://schemas.openxmlformats.org/drawingml/2006/table">
            <a:tbl>
              <a:tblPr/>
              <a:tblGrid>
                <a:gridCol w="1408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3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2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Items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Selection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Insertion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Quicksort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Merge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Arrays.sort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0.022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0.086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0.070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0.341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0.280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0.003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1.352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1.123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0.007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128000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5.394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4.499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0.017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0.022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4867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256000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21.560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18.060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0.035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0.047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0.031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512000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86.083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72.303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0.072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0.099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0.066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1024000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???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???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0.152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0.206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0.138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2048000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0.317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0.434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0.287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605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4096000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0.663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0.911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0.601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8192000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1.375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1.885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1.246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684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Sorts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Insertion Sort and Selection Sort are both average case O(N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dirty="0" smtClean="0"/>
              <a:t>Today we will look at two faster sorting algorithms.</a:t>
            </a:r>
          </a:p>
          <a:p>
            <a:pPr lvl="1"/>
            <a:r>
              <a:rPr lang="en-US" dirty="0" smtClean="0"/>
              <a:t>quicksort</a:t>
            </a:r>
          </a:p>
          <a:p>
            <a:pPr lvl="1"/>
            <a:r>
              <a:rPr lang="en-US" dirty="0" err="1" smtClean="0"/>
              <a:t>mergesort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01BC88-2254-405C-A0A3-ACFCAB5E5D4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4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-152400"/>
            <a:ext cx="9753600" cy="1143000"/>
          </a:xfrm>
        </p:spPr>
        <p:txBody>
          <a:bodyPr/>
          <a:lstStyle/>
          <a:p>
            <a:r>
              <a:rPr lang="en-US" dirty="0"/>
              <a:t>Comparison of Various Sorts (</a:t>
            </a:r>
            <a:r>
              <a:rPr lang="en-US" dirty="0" smtClean="0"/>
              <a:t>2020)</a:t>
            </a:r>
            <a:endParaRPr lang="en-US" dirty="0"/>
          </a:p>
        </p:txBody>
      </p:sp>
      <p:graphicFrame>
        <p:nvGraphicFramePr>
          <p:cNvPr id="7" name="Group 12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591313"/>
              </p:ext>
            </p:extLst>
          </p:nvPr>
        </p:nvGraphicFramePr>
        <p:xfrm>
          <a:off x="-76200" y="762000"/>
          <a:ext cx="9220200" cy="6166247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908704878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569710549"/>
                    </a:ext>
                  </a:extLst>
                </a:gridCol>
              </a:tblGrid>
              <a:tr h="3962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Items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Selection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Insertion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Quicksort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Mergesort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Arrays.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sort(int)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Arrays.sort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(Integer)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Arrays.</a:t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parallelSort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&lt;0.001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&lt;0.001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&lt;0.001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0.003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8,000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0.017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16,000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0.065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0.003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0.011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0.007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32,000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0.258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0.160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0.003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0.008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0.003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64,000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1.110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0.696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0.011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0.001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128,000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4.172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2.645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0.024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0.002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4867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256,000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16.48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10.76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0.024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0.034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0.051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0.004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512,000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70.38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47.18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0.114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0.008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1,024,000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0.098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0.143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0.082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0.259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0.017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2,048,000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0.205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0.296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0.184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0.637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0.035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605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4,096,000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0.450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0.659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0.383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1.452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0.079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9629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8,192,000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0.941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1.372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0.786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3.354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Marlett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0.148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894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Fast Sorting</a:t>
            </a:r>
          </a:p>
        </p:txBody>
      </p:sp>
      <p:sp>
        <p:nvSpPr>
          <p:cNvPr id="481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AA3D25A-DA88-4321-B900-014D553C40DC}" type="slidenum">
              <a:rPr lang="en-US" sz="1800" smtClean="0"/>
              <a:pPr eaLnBrk="1" hangingPunct="1"/>
              <a:t>21</a:t>
            </a:fld>
            <a:endParaRPr lang="en-US" sz="1800" smtClean="0"/>
          </a:p>
        </p:txBody>
      </p:sp>
      <p:sp>
        <p:nvSpPr>
          <p:cNvPr id="481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Concluding Thoughts</a:t>
            </a:r>
          </a:p>
        </p:txBody>
      </p:sp>
      <p:sp>
        <p:nvSpPr>
          <p:cNvPr id="481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Language libraries often have sorting algorithms in them</a:t>
            </a:r>
          </a:p>
          <a:p>
            <a:pPr lvl="1" eaLnBrk="1" hangingPunct="1"/>
            <a:r>
              <a:rPr lang="en-US" dirty="0" smtClean="0"/>
              <a:t>Java Arrays and Collections classes</a:t>
            </a:r>
          </a:p>
          <a:p>
            <a:pPr lvl="1" eaLnBrk="1" hangingPunct="1"/>
            <a:r>
              <a:rPr lang="en-US" dirty="0" smtClean="0"/>
              <a:t>C++ Standard Template Library</a:t>
            </a:r>
          </a:p>
          <a:p>
            <a:pPr lvl="1" eaLnBrk="1" hangingPunct="1"/>
            <a:r>
              <a:rPr lang="en-US" dirty="0" smtClean="0"/>
              <a:t>Python sort and sorted functions</a:t>
            </a:r>
          </a:p>
          <a:p>
            <a:pPr eaLnBrk="1" hangingPunct="1"/>
            <a:r>
              <a:rPr lang="en-US" dirty="0" smtClean="0"/>
              <a:t>Hybrid sorts</a:t>
            </a:r>
          </a:p>
          <a:p>
            <a:pPr lvl="1" eaLnBrk="1" hangingPunct="1"/>
            <a:r>
              <a:rPr lang="en-US" dirty="0" smtClean="0"/>
              <a:t>when size of unsorted list or portion of array is small use insertion sort, otherwise use </a:t>
            </a:r>
            <a:br>
              <a:rPr lang="en-US" dirty="0" smtClean="0"/>
            </a:br>
            <a:r>
              <a:rPr lang="en-US" dirty="0" smtClean="0"/>
              <a:t>O(N log N) sort like Quicksort or </a:t>
            </a:r>
            <a:r>
              <a:rPr lang="en-US" dirty="0" err="1" smtClean="0"/>
              <a:t>Mergesort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Sorts still being created!</a:t>
            </a:r>
          </a:p>
          <a:p>
            <a:r>
              <a:rPr lang="en-US" dirty="0" err="1" smtClean="0"/>
              <a:t>Timsort</a:t>
            </a:r>
            <a:r>
              <a:rPr lang="en-US" dirty="0" smtClean="0"/>
              <a:t> (2002)</a:t>
            </a:r>
          </a:p>
          <a:p>
            <a:pPr lvl="1"/>
            <a:r>
              <a:rPr lang="en-US" dirty="0" smtClean="0"/>
              <a:t>created for python version 2.3</a:t>
            </a:r>
          </a:p>
          <a:p>
            <a:pPr lvl="1"/>
            <a:r>
              <a:rPr lang="en-US" dirty="0" smtClean="0"/>
              <a:t>now used in Java version 7.0+</a:t>
            </a:r>
          </a:p>
          <a:p>
            <a:pPr lvl="1"/>
            <a:r>
              <a:rPr lang="en-US" dirty="0" smtClean="0"/>
              <a:t>takes advantage of real world data</a:t>
            </a:r>
          </a:p>
          <a:p>
            <a:pPr lvl="1"/>
            <a:r>
              <a:rPr lang="en-US" dirty="0" smtClean="0"/>
              <a:t>real world data is usually partially sorted, </a:t>
            </a:r>
            <a:br>
              <a:rPr lang="en-US" dirty="0" smtClean="0"/>
            </a:br>
            <a:r>
              <a:rPr lang="en-US" dirty="0" smtClean="0"/>
              <a:t>not totally random</a:t>
            </a:r>
          </a:p>
          <a:p>
            <a:r>
              <a:rPr lang="en-US" dirty="0" smtClean="0"/>
              <a:t>Library Sort (2006)</a:t>
            </a:r>
          </a:p>
          <a:p>
            <a:pPr lvl="1"/>
            <a:r>
              <a:rPr lang="en-US" dirty="0" smtClean="0"/>
              <a:t>Like insertion sort, </a:t>
            </a:r>
            <a:br>
              <a:rPr lang="en-US" dirty="0" smtClean="0"/>
            </a:br>
            <a:r>
              <a:rPr lang="en-US" dirty="0" smtClean="0"/>
              <a:t>but leaves gaps for later elements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01BC88-2254-405C-A0A3-ACFCAB5E5D4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81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077200" cy="1143000"/>
          </a:xfrm>
        </p:spPr>
        <p:txBody>
          <a:bodyPr/>
          <a:lstStyle/>
          <a:p>
            <a:r>
              <a:rPr lang="en-US" dirty="0" smtClean="0"/>
              <a:t>Properties of Sorting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place? </a:t>
            </a:r>
          </a:p>
          <a:p>
            <a:pPr lvl="1"/>
            <a:r>
              <a:rPr lang="en-US" dirty="0" smtClean="0"/>
              <a:t>Do we use another data structure or not?</a:t>
            </a:r>
          </a:p>
          <a:p>
            <a:pPr lvl="1"/>
            <a:r>
              <a:rPr lang="en-US" dirty="0" smtClean="0"/>
              <a:t>Program stack </a:t>
            </a:r>
            <a:r>
              <a:rPr lang="en-US" i="1" dirty="0" smtClean="0"/>
              <a:t>typically </a:t>
            </a:r>
            <a:r>
              <a:rPr lang="en-US" dirty="0" smtClean="0"/>
              <a:t>not considered another data structure if only using O(log N) space</a:t>
            </a:r>
          </a:p>
          <a:p>
            <a:r>
              <a:rPr lang="en-US" dirty="0" smtClean="0"/>
              <a:t>Comparison?</a:t>
            </a:r>
          </a:p>
          <a:p>
            <a:pPr lvl="1"/>
            <a:r>
              <a:rPr lang="en-US" dirty="0" smtClean="0"/>
              <a:t>Works by comparing the items to be sorted to each other?</a:t>
            </a:r>
          </a:p>
          <a:p>
            <a:pPr lvl="1"/>
            <a:r>
              <a:rPr lang="en-US" i="1" dirty="0" smtClean="0"/>
              <a:t>How could we not?</a:t>
            </a:r>
          </a:p>
          <a:p>
            <a:r>
              <a:rPr lang="en-US" dirty="0" smtClean="0"/>
              <a:t>Stable?</a:t>
            </a:r>
          </a:p>
          <a:p>
            <a:pPr lvl="1"/>
            <a:r>
              <a:rPr lang="en-US" dirty="0" smtClean="0"/>
              <a:t>Next slide!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CS314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Fast Sorting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01BC88-2254-405C-A0A3-ACFCAB5E5D4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76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Fast Sorting</a:t>
            </a: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31DCE00-A879-4047-9E29-1A0E37BAF017}" type="slidenum">
              <a:rPr lang="en-US" sz="1800" smtClean="0"/>
              <a:pPr eaLnBrk="1" hangingPunct="1"/>
              <a:t>4</a:t>
            </a:fld>
            <a:endParaRPr lang="en-US" sz="1800" smtClean="0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Stable Sorting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 property of sorts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If a sort guarantees the relative order of equal items stays the same then it is a </a:t>
            </a:r>
            <a:r>
              <a:rPr lang="en-US" i="1" dirty="0" smtClean="0"/>
              <a:t>stable sort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[7</a:t>
            </a:r>
            <a:r>
              <a:rPr lang="en-US" baseline="-25000" dirty="0" smtClean="0"/>
              <a:t>1</a:t>
            </a:r>
            <a:r>
              <a:rPr lang="en-US" dirty="0" smtClean="0"/>
              <a:t>, 6, 7</a:t>
            </a:r>
            <a:r>
              <a:rPr lang="en-US" baseline="-25000" dirty="0" smtClean="0"/>
              <a:t>2</a:t>
            </a:r>
            <a:r>
              <a:rPr lang="en-US" dirty="0" smtClean="0"/>
              <a:t>, 5, 1, 2, 7</a:t>
            </a:r>
            <a:r>
              <a:rPr lang="en-US" baseline="-25000" dirty="0" smtClean="0"/>
              <a:t>3</a:t>
            </a:r>
            <a:r>
              <a:rPr lang="en-US" dirty="0" smtClean="0"/>
              <a:t>, -5] </a:t>
            </a:r>
            <a:r>
              <a:rPr lang="en-US" dirty="0" smtClean="0"/>
              <a:t> original data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subscripts added for clarity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[-5, 1, 2, 5, 6, </a:t>
            </a:r>
            <a:r>
              <a:rPr lang="en-US" dirty="0" smtClean="0"/>
              <a:t>7</a:t>
            </a:r>
            <a:r>
              <a:rPr lang="en-US" baseline="-25000" dirty="0" smtClean="0"/>
              <a:t>1</a:t>
            </a:r>
            <a:r>
              <a:rPr lang="en-US" dirty="0" smtClean="0"/>
              <a:t>, </a:t>
            </a:r>
            <a:r>
              <a:rPr lang="en-US" dirty="0" smtClean="0"/>
              <a:t>7</a:t>
            </a:r>
            <a:r>
              <a:rPr lang="en-US" baseline="-25000" dirty="0" smtClean="0"/>
              <a:t>2</a:t>
            </a:r>
            <a:r>
              <a:rPr lang="en-US" dirty="0" smtClean="0"/>
              <a:t>, </a:t>
            </a:r>
            <a:r>
              <a:rPr lang="en-US" dirty="0" smtClean="0"/>
              <a:t>7</a:t>
            </a:r>
            <a:r>
              <a:rPr lang="en-US" baseline="-25000" dirty="0" smtClean="0"/>
              <a:t>3</a:t>
            </a:r>
            <a:r>
              <a:rPr lang="en-US" dirty="0" smtClean="0"/>
              <a:t>]  sorted data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result of stable sort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Real world example: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sort a table in </a:t>
            </a:r>
            <a:r>
              <a:rPr lang="en-US" sz="2400" dirty="0" smtClean="0">
                <a:hlinkClick r:id="rId2"/>
              </a:rPr>
              <a:t>Wikipedia</a:t>
            </a:r>
            <a:r>
              <a:rPr lang="en-US" sz="2400" dirty="0" smtClean="0">
                <a:hlinkClick r:id="rId2"/>
              </a:rPr>
              <a:t> </a:t>
            </a:r>
            <a:r>
              <a:rPr lang="en-US" sz="2400" dirty="0" smtClean="0"/>
              <a:t>by one criteria, then another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sort by country, then by major wins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</a:p>
        </p:txBody>
      </p:sp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Fast Sorting</a:t>
            </a:r>
          </a:p>
        </p:txBody>
      </p:sp>
      <p:sp>
        <p:nvSpPr>
          <p:cNvPr id="368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7848D9F-EB42-43AC-896B-1FFB229AAA86}" type="slidenum">
              <a:rPr lang="en-US" sz="1800" smtClean="0"/>
              <a:pPr eaLnBrk="1" hangingPunct="1"/>
              <a:t>5</a:t>
            </a:fld>
            <a:endParaRPr lang="en-US" sz="1800" smtClean="0"/>
          </a:p>
        </p:txBody>
      </p:sp>
      <p:sp>
        <p:nvSpPr>
          <p:cNvPr id="3686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Quicksort</a:t>
            </a:r>
          </a:p>
        </p:txBody>
      </p:sp>
      <p:sp>
        <p:nvSpPr>
          <p:cNvPr id="3687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8686800" cy="5486400"/>
          </a:xfrm>
        </p:spPr>
        <p:txBody>
          <a:bodyPr/>
          <a:lstStyle/>
          <a:p>
            <a:pPr marL="609600" indent="-609600" eaLnBrk="1" hangingPunct="1"/>
            <a:r>
              <a:rPr lang="en-US" sz="2800" dirty="0" smtClean="0"/>
              <a:t>Invented by C.A.R. (Tony) Hoare</a:t>
            </a:r>
          </a:p>
          <a:p>
            <a:pPr marL="609600" indent="-609600" eaLnBrk="1" hangingPunct="1"/>
            <a:r>
              <a:rPr lang="en-US" sz="2800" dirty="0" smtClean="0"/>
              <a:t>A divide and conquer approach </a:t>
            </a:r>
            <a:br>
              <a:rPr lang="en-US" sz="2800" dirty="0" smtClean="0"/>
            </a:br>
            <a:r>
              <a:rPr lang="en-US" sz="2800" dirty="0" smtClean="0"/>
              <a:t>that uses recursion</a:t>
            </a:r>
          </a:p>
          <a:p>
            <a:pPr marL="609600" indent="-609600" eaLnBrk="1" hangingPunct="1">
              <a:buFont typeface="Marlett" pitchFamily="2" charset="2"/>
              <a:buAutoNum type="arabicPeriod"/>
            </a:pPr>
            <a:r>
              <a:rPr lang="en-US" sz="2800" dirty="0" smtClean="0"/>
              <a:t>If the list has 0 or 1 elements it is sorted</a:t>
            </a:r>
          </a:p>
          <a:p>
            <a:pPr marL="609600" indent="-609600" eaLnBrk="1" hangingPunct="1">
              <a:buFont typeface="Marlett" pitchFamily="2" charset="2"/>
              <a:buAutoNum type="arabicPeriod"/>
            </a:pPr>
            <a:r>
              <a:rPr lang="en-US" sz="2800" dirty="0" smtClean="0"/>
              <a:t>otherwise, pick any element p in the list.  This is called the </a:t>
            </a:r>
            <a:r>
              <a:rPr lang="en-US" sz="2800" b="1" i="1" dirty="0" smtClean="0"/>
              <a:t>pivot</a:t>
            </a:r>
            <a:r>
              <a:rPr lang="en-US" sz="2800" dirty="0" smtClean="0"/>
              <a:t> value</a:t>
            </a:r>
          </a:p>
          <a:p>
            <a:pPr marL="609600" indent="-609600" eaLnBrk="1" hangingPunct="1">
              <a:buFont typeface="Marlett" pitchFamily="2" charset="2"/>
              <a:buAutoNum type="arabicPeriod"/>
            </a:pPr>
            <a:r>
              <a:rPr lang="en-US" sz="2800" dirty="0" smtClean="0"/>
              <a:t> </a:t>
            </a:r>
            <a:r>
              <a:rPr lang="en-US" sz="2800" b="1" i="1" dirty="0" smtClean="0"/>
              <a:t>Partition</a:t>
            </a:r>
            <a:r>
              <a:rPr lang="en-US" sz="2800" dirty="0" smtClean="0"/>
              <a:t> the list minus the pivot into two sub lists according to values less than or greater than the pivot. (equal values go to either)</a:t>
            </a:r>
          </a:p>
          <a:p>
            <a:pPr marL="609600" indent="-609600" eaLnBrk="1" hangingPunct="1">
              <a:buFont typeface="Marlett" pitchFamily="2" charset="2"/>
              <a:buAutoNum type="arabicPeriod"/>
            </a:pPr>
            <a:r>
              <a:rPr lang="en-US" sz="2800" dirty="0" smtClean="0"/>
              <a:t>return the quicksort of the first list followed by the quicksort of the second list</a:t>
            </a:r>
          </a:p>
          <a:p>
            <a:pPr marL="609600" indent="-609600" eaLnBrk="1" hangingPunct="1"/>
            <a:endParaRPr lang="en-US" sz="2800" dirty="0" smtClean="0"/>
          </a:p>
        </p:txBody>
      </p:sp>
      <p:pic>
        <p:nvPicPr>
          <p:cNvPr id="36871" name="Picture 10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52400"/>
            <a:ext cx="2381250" cy="21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</a:p>
        </p:txBody>
      </p:sp>
      <p:sp>
        <p:nvSpPr>
          <p:cNvPr id="378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Fast Sorting</a:t>
            </a:r>
          </a:p>
        </p:txBody>
      </p:sp>
      <p:sp>
        <p:nvSpPr>
          <p:cNvPr id="378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F6BA4F9-E216-4188-B78F-D4AC8082E3AC}" type="slidenum">
              <a:rPr lang="en-US" sz="1800" smtClean="0"/>
              <a:pPr eaLnBrk="1" hangingPunct="1"/>
              <a:t>6</a:t>
            </a:fld>
            <a:endParaRPr lang="en-US" sz="1800" smtClean="0"/>
          </a:p>
        </p:txBody>
      </p:sp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Quicksort in Action</a:t>
            </a:r>
          </a:p>
        </p:txBody>
      </p:sp>
      <p:sp>
        <p:nvSpPr>
          <p:cNvPr id="37894" name="Text Box 4"/>
          <p:cNvSpPr txBox="1">
            <a:spLocks noChangeArrowheads="1"/>
          </p:cNvSpPr>
          <p:nvPr/>
        </p:nvSpPr>
        <p:spPr bwMode="auto">
          <a:xfrm>
            <a:off x="1395413" y="609600"/>
            <a:ext cx="6300787" cy="564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/>
              <a:t>39 23 17 90 33 72 46 79 11 52 64 5 71</a:t>
            </a:r>
          </a:p>
          <a:p>
            <a:pPr eaLnBrk="1" hangingPunct="1"/>
            <a:r>
              <a:rPr lang="en-US" sz="2400" dirty="0"/>
              <a:t>Pick middle element as pivot: 46</a:t>
            </a:r>
          </a:p>
          <a:p>
            <a:pPr eaLnBrk="1" hangingPunct="1"/>
            <a:r>
              <a:rPr lang="en-US" sz="2400" dirty="0"/>
              <a:t>Partition list</a:t>
            </a:r>
          </a:p>
          <a:p>
            <a:pPr eaLnBrk="1" hangingPunct="1"/>
            <a:r>
              <a:rPr lang="en-US" sz="2400" dirty="0"/>
              <a:t>23 17 5 33 39 11	46	79 72 52 64 90 71</a:t>
            </a:r>
          </a:p>
          <a:p>
            <a:pPr eaLnBrk="1" hangingPunct="1"/>
            <a:r>
              <a:rPr lang="en-US" sz="2400" dirty="0"/>
              <a:t>quick sort the less than list</a:t>
            </a:r>
          </a:p>
          <a:p>
            <a:pPr eaLnBrk="1" hangingPunct="1"/>
            <a:r>
              <a:rPr lang="en-US" sz="2400" dirty="0"/>
              <a:t>Pick middle element as pivot: 33</a:t>
            </a:r>
          </a:p>
          <a:p>
            <a:pPr eaLnBrk="1" hangingPunct="1"/>
            <a:r>
              <a:rPr lang="en-US" sz="2400" dirty="0"/>
              <a:t>23 17 5 11 	33 	39</a:t>
            </a:r>
          </a:p>
          <a:p>
            <a:pPr eaLnBrk="1" hangingPunct="1"/>
            <a:r>
              <a:rPr lang="en-US" sz="2400" dirty="0"/>
              <a:t>quicksort the less than list, pivot now 5</a:t>
            </a:r>
          </a:p>
          <a:p>
            <a:pPr eaLnBrk="1" hangingPunct="1"/>
            <a:r>
              <a:rPr lang="en-US" sz="2400" dirty="0"/>
              <a:t>{} 	5 	23 17 11</a:t>
            </a:r>
          </a:p>
          <a:p>
            <a:pPr eaLnBrk="1" hangingPunct="1"/>
            <a:r>
              <a:rPr lang="en-US" sz="2400" dirty="0"/>
              <a:t>quicksort the less than list, base case</a:t>
            </a:r>
          </a:p>
          <a:p>
            <a:pPr eaLnBrk="1" hangingPunct="1"/>
            <a:r>
              <a:rPr lang="en-US" sz="2400" dirty="0"/>
              <a:t>quicksort the greater than list</a:t>
            </a:r>
          </a:p>
          <a:p>
            <a:pPr eaLnBrk="1" hangingPunct="1"/>
            <a:r>
              <a:rPr lang="en-US" sz="2400" dirty="0"/>
              <a:t>Pick middle element as pivot: 17</a:t>
            </a:r>
            <a:br>
              <a:rPr lang="en-US" sz="2400" dirty="0"/>
            </a:br>
            <a:r>
              <a:rPr lang="en-US" sz="2400" dirty="0"/>
              <a:t>and so on….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</a:p>
        </p:txBody>
      </p:sp>
      <p:sp>
        <p:nvSpPr>
          <p:cNvPr id="3891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Fast Sorting</a:t>
            </a:r>
          </a:p>
        </p:txBody>
      </p:sp>
      <p:sp>
        <p:nvSpPr>
          <p:cNvPr id="3891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9EA7566-F410-45A4-92C4-7A16EDD09BB1}" type="slidenum">
              <a:rPr lang="en-US" sz="1800" smtClean="0"/>
              <a:pPr eaLnBrk="1" hangingPunct="1"/>
              <a:t>7</a:t>
            </a:fld>
            <a:endParaRPr lang="en-US" sz="1800" smtClean="0"/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Quicksort on Another Data Set</a:t>
            </a:r>
          </a:p>
        </p:txBody>
      </p:sp>
      <p:sp>
        <p:nvSpPr>
          <p:cNvPr id="38918" name="Rectangle 3"/>
          <p:cNvSpPr>
            <a:spLocks noChangeArrowheads="1"/>
          </p:cNvSpPr>
          <p:nvPr/>
        </p:nvSpPr>
        <p:spPr bwMode="auto">
          <a:xfrm>
            <a:off x="76200" y="1233488"/>
            <a:ext cx="8928100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300"/>
              <a:t>44  68  191  119  119  37  83  82  191  45  158  130  76  153  39  25</a:t>
            </a:r>
          </a:p>
        </p:txBody>
      </p:sp>
      <p:sp>
        <p:nvSpPr>
          <p:cNvPr id="38919" name="Rectangle 4"/>
          <p:cNvSpPr>
            <a:spLocks noChangeArrowheads="1"/>
          </p:cNvSpPr>
          <p:nvPr/>
        </p:nvSpPr>
        <p:spPr bwMode="auto">
          <a:xfrm>
            <a:off x="0" y="1219200"/>
            <a:ext cx="8991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20" name="Line 5"/>
          <p:cNvSpPr>
            <a:spLocks noChangeShapeType="1"/>
          </p:cNvSpPr>
          <p:nvPr/>
        </p:nvSpPr>
        <p:spPr bwMode="auto">
          <a:xfrm>
            <a:off x="533400" y="121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1" name="Line 6"/>
          <p:cNvSpPr>
            <a:spLocks noChangeShapeType="1"/>
          </p:cNvSpPr>
          <p:nvPr/>
        </p:nvSpPr>
        <p:spPr bwMode="auto">
          <a:xfrm>
            <a:off x="1066800" y="121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2" name="Line 7"/>
          <p:cNvSpPr>
            <a:spLocks noChangeShapeType="1"/>
          </p:cNvSpPr>
          <p:nvPr/>
        </p:nvSpPr>
        <p:spPr bwMode="auto">
          <a:xfrm>
            <a:off x="1676400" y="121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3" name="Line 8"/>
          <p:cNvSpPr>
            <a:spLocks noChangeShapeType="1"/>
          </p:cNvSpPr>
          <p:nvPr/>
        </p:nvSpPr>
        <p:spPr bwMode="auto">
          <a:xfrm>
            <a:off x="2362200" y="121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4" name="Line 9"/>
          <p:cNvSpPr>
            <a:spLocks noChangeShapeType="1"/>
          </p:cNvSpPr>
          <p:nvPr/>
        </p:nvSpPr>
        <p:spPr bwMode="auto">
          <a:xfrm>
            <a:off x="2971800" y="121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5" name="Line 10"/>
          <p:cNvSpPr>
            <a:spLocks noChangeShapeType="1"/>
          </p:cNvSpPr>
          <p:nvPr/>
        </p:nvSpPr>
        <p:spPr bwMode="auto">
          <a:xfrm>
            <a:off x="3505200" y="121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6" name="Line 11"/>
          <p:cNvSpPr>
            <a:spLocks noChangeShapeType="1"/>
          </p:cNvSpPr>
          <p:nvPr/>
        </p:nvSpPr>
        <p:spPr bwMode="auto">
          <a:xfrm>
            <a:off x="3962400" y="121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7" name="Line 12"/>
          <p:cNvSpPr>
            <a:spLocks noChangeShapeType="1"/>
          </p:cNvSpPr>
          <p:nvPr/>
        </p:nvSpPr>
        <p:spPr bwMode="auto">
          <a:xfrm>
            <a:off x="4419600" y="121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8" name="Line 13"/>
          <p:cNvSpPr>
            <a:spLocks noChangeShapeType="1"/>
          </p:cNvSpPr>
          <p:nvPr/>
        </p:nvSpPr>
        <p:spPr bwMode="auto">
          <a:xfrm>
            <a:off x="5105400" y="121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9" name="Line 14"/>
          <p:cNvSpPr>
            <a:spLocks noChangeShapeType="1"/>
          </p:cNvSpPr>
          <p:nvPr/>
        </p:nvSpPr>
        <p:spPr bwMode="auto">
          <a:xfrm>
            <a:off x="5638800" y="121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0" name="Line 15"/>
          <p:cNvSpPr>
            <a:spLocks noChangeShapeType="1"/>
          </p:cNvSpPr>
          <p:nvPr/>
        </p:nvSpPr>
        <p:spPr bwMode="auto">
          <a:xfrm>
            <a:off x="6248400" y="121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1" name="Line 16"/>
          <p:cNvSpPr>
            <a:spLocks noChangeShapeType="1"/>
          </p:cNvSpPr>
          <p:nvPr/>
        </p:nvSpPr>
        <p:spPr bwMode="auto">
          <a:xfrm>
            <a:off x="6858000" y="121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2" name="Line 17"/>
          <p:cNvSpPr>
            <a:spLocks noChangeShapeType="1"/>
          </p:cNvSpPr>
          <p:nvPr/>
        </p:nvSpPr>
        <p:spPr bwMode="auto">
          <a:xfrm>
            <a:off x="7391400" y="121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3" name="Line 18"/>
          <p:cNvSpPr>
            <a:spLocks noChangeShapeType="1"/>
          </p:cNvSpPr>
          <p:nvPr/>
        </p:nvSpPr>
        <p:spPr bwMode="auto">
          <a:xfrm>
            <a:off x="8001000" y="121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4" name="Line 19"/>
          <p:cNvSpPr>
            <a:spLocks noChangeShapeType="1"/>
          </p:cNvSpPr>
          <p:nvPr/>
        </p:nvSpPr>
        <p:spPr bwMode="auto">
          <a:xfrm>
            <a:off x="8458200" y="121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5" name="Text Box 20"/>
          <p:cNvSpPr txBox="1">
            <a:spLocks noChangeArrowheads="1"/>
          </p:cNvSpPr>
          <p:nvPr/>
        </p:nvSpPr>
        <p:spPr bwMode="auto">
          <a:xfrm>
            <a:off x="136525" y="801688"/>
            <a:ext cx="8885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/>
              <a:t>0    1    2      3     4      5   6    7     8     9   10    11  12   13  14   15</a:t>
            </a:r>
          </a:p>
        </p:txBody>
      </p:sp>
      <p:sp>
        <p:nvSpPr>
          <p:cNvPr id="38936" name="Text Box 21"/>
          <p:cNvSpPr txBox="1">
            <a:spLocks noChangeArrowheads="1"/>
          </p:cNvSpPr>
          <p:nvPr/>
        </p:nvSpPr>
        <p:spPr bwMode="auto">
          <a:xfrm>
            <a:off x="593725" y="5475288"/>
            <a:ext cx="32686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Big O of Quicksort?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</a:p>
        </p:txBody>
      </p:sp>
      <p:sp>
        <p:nvSpPr>
          <p:cNvPr id="399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Fast Sorting</a:t>
            </a:r>
          </a:p>
        </p:txBody>
      </p:sp>
      <p:sp>
        <p:nvSpPr>
          <p:cNvPr id="399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1AA143E-332B-4E95-8770-E0EC2B05DD2C}" type="slidenum">
              <a:rPr lang="en-US" sz="1800" smtClean="0"/>
              <a:pPr eaLnBrk="1" hangingPunct="1"/>
              <a:t>8</a:t>
            </a:fld>
            <a:endParaRPr lang="en-US" sz="1800" smtClean="0"/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152400" y="100013"/>
            <a:ext cx="8534400" cy="61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   </a:t>
            </a:r>
            <a:r>
              <a:rPr lang="en-US" sz="1400" dirty="0" smtClean="0">
                <a:latin typeface="Courier New" pitchFamily="49" charset="0"/>
              </a:rPr>
              <a:t>private static </a:t>
            </a:r>
            <a:r>
              <a:rPr lang="en-US" sz="1400" dirty="0">
                <a:latin typeface="Courier New" pitchFamily="49" charset="0"/>
              </a:rPr>
              <a:t>void </a:t>
            </a:r>
            <a:r>
              <a:rPr lang="en-US" sz="1400" dirty="0" err="1" smtClean="0">
                <a:latin typeface="Courier New" pitchFamily="49" charset="0"/>
              </a:rPr>
              <a:t>swapReferences</a:t>
            </a:r>
            <a:r>
              <a:rPr lang="en-US" sz="1400" dirty="0" smtClean="0">
                <a:latin typeface="Courier New" pitchFamily="49" charset="0"/>
              </a:rPr>
              <a:t>(Object</a:t>
            </a:r>
            <a:r>
              <a:rPr lang="en-US" sz="1400" dirty="0">
                <a:latin typeface="Courier New" pitchFamily="49" charset="0"/>
              </a:rPr>
              <a:t>[] a, int index1, int </a:t>
            </a:r>
            <a:r>
              <a:rPr lang="en-US" sz="1400" dirty="0" smtClean="0">
                <a:latin typeface="Courier New" pitchFamily="49" charset="0"/>
              </a:rPr>
              <a:t>index2) {</a:t>
            </a:r>
            <a:endParaRPr lang="en-US" sz="1400" dirty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    </a:t>
            </a:r>
            <a:r>
              <a:rPr lang="en-US" sz="1400" dirty="0" smtClean="0">
                <a:latin typeface="Courier New" pitchFamily="49" charset="0"/>
              </a:rPr>
              <a:t>   </a:t>
            </a:r>
            <a:r>
              <a:rPr lang="en-US" sz="1400" dirty="0">
                <a:latin typeface="Courier New" pitchFamily="49" charset="0"/>
              </a:rPr>
              <a:t>Object </a:t>
            </a:r>
            <a:r>
              <a:rPr lang="en-US" sz="1400" dirty="0" err="1">
                <a:latin typeface="Courier New" pitchFamily="49" charset="0"/>
              </a:rPr>
              <a:t>tmp</a:t>
            </a:r>
            <a:r>
              <a:rPr lang="en-US" sz="1400" dirty="0">
                <a:latin typeface="Courier New" pitchFamily="49" charset="0"/>
              </a:rPr>
              <a:t> = a[index1];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       a[index1] = a[index2];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       a[index2] = </a:t>
            </a:r>
            <a:r>
              <a:rPr lang="en-US" sz="1400" dirty="0" err="1">
                <a:latin typeface="Courier New" pitchFamily="49" charset="0"/>
              </a:rPr>
              <a:t>tmp</a:t>
            </a:r>
            <a:r>
              <a:rPr lang="en-US" sz="1400" dirty="0">
                <a:latin typeface="Courier New" pitchFamily="49" charset="0"/>
              </a:rPr>
              <a:t>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   }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en-US" sz="1400" dirty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    </a:t>
            </a:r>
            <a:r>
              <a:rPr lang="en-US" sz="1400" dirty="0" smtClean="0">
                <a:latin typeface="Courier New" pitchFamily="49" charset="0"/>
              </a:rPr>
              <a:t>private void quicksort(Comparable</a:t>
            </a:r>
            <a:r>
              <a:rPr lang="en-US" sz="1400" dirty="0">
                <a:latin typeface="Courier New" pitchFamily="49" charset="0"/>
              </a:rPr>
              <a:t>[] </a:t>
            </a:r>
            <a:r>
              <a:rPr lang="en-US" sz="1400" dirty="0" smtClean="0">
                <a:latin typeface="Courier New" pitchFamily="49" charset="0"/>
              </a:rPr>
              <a:t>data, </a:t>
            </a:r>
            <a:r>
              <a:rPr lang="en-US" sz="1400" dirty="0">
                <a:latin typeface="Courier New" pitchFamily="49" charset="0"/>
              </a:rPr>
              <a:t>int start, int </a:t>
            </a:r>
            <a:r>
              <a:rPr lang="en-US" sz="1400" dirty="0" smtClean="0">
                <a:latin typeface="Courier New" pitchFamily="49" charset="0"/>
              </a:rPr>
              <a:t>stop) {</a:t>
            </a:r>
            <a:endParaRPr lang="en-US" sz="1400" dirty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    </a:t>
            </a:r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>
                <a:latin typeface="Courier New" pitchFamily="49" charset="0"/>
              </a:rPr>
              <a:t>if(start </a:t>
            </a:r>
            <a:r>
              <a:rPr lang="en-US" sz="1400" dirty="0" smtClean="0">
                <a:latin typeface="Courier New" pitchFamily="49" charset="0"/>
              </a:rPr>
              <a:t>&lt; </a:t>
            </a:r>
            <a:r>
              <a:rPr lang="en-US" sz="1400" dirty="0">
                <a:latin typeface="Courier New" pitchFamily="49" charset="0"/>
              </a:rPr>
              <a:t>stop</a:t>
            </a:r>
            <a:r>
              <a:rPr lang="en-US" sz="1400" dirty="0" smtClean="0">
                <a:latin typeface="Courier New" pitchFamily="49" charset="0"/>
              </a:rPr>
              <a:t>) {</a:t>
            </a:r>
            <a:endParaRPr lang="en-US" sz="1400" dirty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</a:rPr>
              <a:t>    int </a:t>
            </a:r>
            <a:r>
              <a:rPr lang="en-US" sz="1400" dirty="0" err="1">
                <a:latin typeface="Courier New" pitchFamily="49" charset="0"/>
              </a:rPr>
              <a:t>pivotIndex</a:t>
            </a:r>
            <a:r>
              <a:rPr lang="en-US" sz="1400" dirty="0">
                <a:latin typeface="Courier New" pitchFamily="49" charset="0"/>
              </a:rPr>
              <a:t> = (start + stop) / 2;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en-US" sz="1400" dirty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</a:rPr>
              <a:t>    // </a:t>
            </a:r>
            <a:r>
              <a:rPr lang="en-US" sz="1400" dirty="0">
                <a:latin typeface="Courier New" pitchFamily="49" charset="0"/>
              </a:rPr>
              <a:t>Place pivot at start position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         </a:t>
            </a:r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</a:rPr>
              <a:t>swapReferences</a:t>
            </a:r>
            <a:r>
              <a:rPr lang="en-US" sz="1400" dirty="0" smtClean="0">
                <a:latin typeface="Courier New" pitchFamily="49" charset="0"/>
              </a:rPr>
              <a:t>(data, </a:t>
            </a:r>
            <a:r>
              <a:rPr lang="en-US" sz="1400" dirty="0" err="1">
                <a:latin typeface="Courier New" pitchFamily="49" charset="0"/>
              </a:rPr>
              <a:t>pivotIndex</a:t>
            </a:r>
            <a:r>
              <a:rPr lang="en-US" sz="1400" dirty="0">
                <a:latin typeface="Courier New" pitchFamily="49" charset="0"/>
              </a:rPr>
              <a:t>, start);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         </a:t>
            </a:r>
            <a:r>
              <a:rPr lang="en-US" sz="1400" dirty="0" smtClean="0">
                <a:latin typeface="Courier New" pitchFamily="49" charset="0"/>
              </a:rPr>
              <a:t>    Comparable </a:t>
            </a:r>
            <a:r>
              <a:rPr lang="en-US" sz="1400" dirty="0">
                <a:latin typeface="Courier New" pitchFamily="49" charset="0"/>
              </a:rPr>
              <a:t>pivot = </a:t>
            </a:r>
            <a:r>
              <a:rPr lang="en-US" sz="1400" dirty="0" smtClean="0">
                <a:latin typeface="Courier New" pitchFamily="49" charset="0"/>
              </a:rPr>
              <a:t>data[start</a:t>
            </a:r>
            <a:r>
              <a:rPr lang="en-US" sz="1400" dirty="0">
                <a:latin typeface="Courier New" pitchFamily="49" charset="0"/>
              </a:rPr>
              <a:t>];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en-US" sz="1400" dirty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         </a:t>
            </a:r>
            <a:r>
              <a:rPr lang="en-US" sz="1400" dirty="0" smtClean="0">
                <a:latin typeface="Courier New" pitchFamily="49" charset="0"/>
              </a:rPr>
              <a:t>    // </a:t>
            </a:r>
            <a:r>
              <a:rPr lang="en-US" sz="1400" dirty="0">
                <a:latin typeface="Courier New" pitchFamily="49" charset="0"/>
              </a:rPr>
              <a:t>Begin partitioning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         </a:t>
            </a:r>
            <a:r>
              <a:rPr lang="en-US" sz="1400" dirty="0" smtClean="0">
                <a:latin typeface="Courier New" pitchFamily="49" charset="0"/>
              </a:rPr>
              <a:t>    int j </a:t>
            </a:r>
            <a:r>
              <a:rPr lang="en-US" sz="1400" dirty="0">
                <a:latin typeface="Courier New" pitchFamily="49" charset="0"/>
              </a:rPr>
              <a:t>= start;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en-US" sz="1400" dirty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</a:rPr>
              <a:t>    // </a:t>
            </a:r>
            <a:r>
              <a:rPr lang="en-US" sz="1400" dirty="0">
                <a:latin typeface="Courier New" pitchFamily="49" charset="0"/>
              </a:rPr>
              <a:t>from first to j are elements less than or equal to pivot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   	</a:t>
            </a:r>
            <a:r>
              <a:rPr lang="en-US" sz="1400" dirty="0" smtClean="0">
                <a:latin typeface="Courier New" pitchFamily="49" charset="0"/>
              </a:rPr>
              <a:t>    // </a:t>
            </a:r>
            <a:r>
              <a:rPr lang="en-US" sz="1400" dirty="0">
                <a:latin typeface="Courier New" pitchFamily="49" charset="0"/>
              </a:rPr>
              <a:t>from j to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are elements greater than pivot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</a:rPr>
              <a:t>    // </a:t>
            </a:r>
            <a:r>
              <a:rPr lang="en-US" sz="1400" dirty="0">
                <a:latin typeface="Courier New" pitchFamily="49" charset="0"/>
              </a:rPr>
              <a:t>elements beyond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have not been checked yet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</a:rPr>
              <a:t>    for(int 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</a:rPr>
              <a:t>= start + 1;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&lt;= stop;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++ </a:t>
            </a:r>
            <a:r>
              <a:rPr lang="en-US" sz="1400" dirty="0" smtClean="0">
                <a:latin typeface="Courier New" pitchFamily="49" charset="0"/>
              </a:rPr>
              <a:t>) {</a:t>
            </a:r>
            <a:endParaRPr lang="en-US" sz="1400" dirty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</a:rPr>
              <a:t>        //</a:t>
            </a:r>
            <a:r>
              <a:rPr lang="en-US" sz="1400" dirty="0">
                <a:latin typeface="Courier New" pitchFamily="49" charset="0"/>
              </a:rPr>
              <a:t>is current element less than or equal to pivot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    </a:t>
            </a:r>
            <a:r>
              <a:rPr lang="en-US" sz="1400" dirty="0" smtClean="0">
                <a:latin typeface="Courier New" pitchFamily="49" charset="0"/>
              </a:rPr>
              <a:t>    if (data[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].</a:t>
            </a:r>
            <a:r>
              <a:rPr lang="en-US" sz="1400" dirty="0" err="1">
                <a:latin typeface="Courier New" pitchFamily="49" charset="0"/>
              </a:rPr>
              <a:t>compareTo</a:t>
            </a:r>
            <a:r>
              <a:rPr lang="en-US" sz="1400" dirty="0">
                <a:latin typeface="Courier New" pitchFamily="49" charset="0"/>
              </a:rPr>
              <a:t>(pivot) &lt;= 0</a:t>
            </a:r>
            <a:r>
              <a:rPr lang="en-US" sz="1400" dirty="0" smtClean="0">
                <a:latin typeface="Courier New" pitchFamily="49" charset="0"/>
              </a:rPr>
              <a:t>) {</a:t>
            </a:r>
            <a:endParaRPr lang="en-US" sz="1400" dirty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    </a:t>
            </a:r>
            <a:r>
              <a:rPr lang="en-US" sz="1400" dirty="0" smtClean="0">
                <a:latin typeface="Courier New" pitchFamily="49" charset="0"/>
              </a:rPr>
              <a:t>        </a:t>
            </a:r>
            <a:r>
              <a:rPr lang="en-US" sz="1400" dirty="0">
                <a:latin typeface="Courier New" pitchFamily="49" charset="0"/>
              </a:rPr>
              <a:t>// if so move it to the less than or equal portion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        </a:t>
            </a:r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</a:rPr>
              <a:t>j</a:t>
            </a:r>
            <a:r>
              <a:rPr lang="en-US" sz="1400" dirty="0" err="1">
                <a:latin typeface="Courier New" pitchFamily="49" charset="0"/>
              </a:rPr>
              <a:t>++</a:t>
            </a:r>
            <a:r>
              <a:rPr lang="en-US" sz="1400" dirty="0">
                <a:latin typeface="Courier New" pitchFamily="49" charset="0"/>
              </a:rPr>
              <a:t>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        </a:t>
            </a:r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</a:rPr>
              <a:t>swapReferences</a:t>
            </a:r>
            <a:r>
              <a:rPr lang="en-US" sz="1400" dirty="0" smtClean="0">
                <a:latin typeface="Courier New" pitchFamily="49" charset="0"/>
              </a:rPr>
              <a:t>(data,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, j);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    </a:t>
            </a:r>
            <a:r>
              <a:rPr lang="en-US" sz="1400" dirty="0" smtClean="0">
                <a:latin typeface="Courier New" pitchFamily="49" charset="0"/>
              </a:rPr>
              <a:t>    }</a:t>
            </a:r>
            <a:endParaRPr lang="en-US" sz="1400" dirty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</a:rPr>
              <a:t>    }</a:t>
            </a:r>
            <a:endParaRPr lang="en-US" sz="1400" dirty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</a:rPr>
              <a:t>    //</a:t>
            </a:r>
            <a:r>
              <a:rPr lang="en-US" sz="1400" dirty="0">
                <a:latin typeface="Courier New" pitchFamily="49" charset="0"/>
              </a:rPr>
              <a:t>restore pivot to correct spot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</a:rPr>
              <a:t>    </a:t>
            </a:r>
            <a:r>
              <a:rPr lang="en-US" sz="1400" dirty="0" err="1" smtClean="0">
                <a:latin typeface="Courier New" pitchFamily="49" charset="0"/>
              </a:rPr>
              <a:t>swapReferences</a:t>
            </a:r>
            <a:r>
              <a:rPr lang="en-US" sz="1400" dirty="0" smtClean="0">
                <a:latin typeface="Courier New" pitchFamily="49" charset="0"/>
              </a:rPr>
              <a:t>(data, </a:t>
            </a:r>
            <a:r>
              <a:rPr lang="en-US" sz="1400" dirty="0">
                <a:latin typeface="Courier New" pitchFamily="49" charset="0"/>
              </a:rPr>
              <a:t>start, j);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</a:rPr>
              <a:t>    quicksort</a:t>
            </a:r>
            <a:r>
              <a:rPr lang="en-US" sz="1400" dirty="0">
                <a:latin typeface="Courier New" pitchFamily="49" charset="0"/>
              </a:rPr>
              <a:t>( </a:t>
            </a:r>
            <a:r>
              <a:rPr lang="en-US" sz="1400" dirty="0" smtClean="0">
                <a:latin typeface="Courier New" pitchFamily="49" charset="0"/>
              </a:rPr>
              <a:t>data, </a:t>
            </a:r>
            <a:r>
              <a:rPr lang="en-US" sz="1400" dirty="0">
                <a:latin typeface="Courier New" pitchFamily="49" charset="0"/>
              </a:rPr>
              <a:t>start, j - 1 );    // Sort small elements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</a:rPr>
              <a:t>    quicksort( data, j + 1, stop );   // Sort large elements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 smtClean="0">
                <a:latin typeface="Courier New" pitchFamily="49" charset="0"/>
              </a:rPr>
              <a:t>         } // else start &gt;= stop, 0 or 1 element, base case, do nothing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 smtClean="0">
                <a:latin typeface="Courier New" pitchFamily="49" charset="0"/>
              </a:rPr>
              <a:t>     </a:t>
            </a:r>
            <a:r>
              <a:rPr lang="en-US" sz="14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Clicker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are the best case and worst case Orders (Big O) for quicksort?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Best		Worst</a:t>
            </a:r>
          </a:p>
          <a:p>
            <a:pPr marL="514350" indent="-514350" eaLnBrk="1" hangingPunct="1">
              <a:buFont typeface="Marlett" pitchFamily="2" charset="2"/>
              <a:buAutoNum type="alphaUcPeriod"/>
              <a:defRPr/>
            </a:pPr>
            <a:r>
              <a:rPr lang="en-US" dirty="0" smtClean="0"/>
              <a:t>O(</a:t>
            </a:r>
            <a:r>
              <a:rPr lang="en-US" dirty="0" err="1" smtClean="0"/>
              <a:t>NlogN</a:t>
            </a:r>
            <a:r>
              <a:rPr lang="en-US" dirty="0" smtClean="0"/>
              <a:t>)	O(N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 marL="514350" indent="-514350" eaLnBrk="1" hangingPunct="1">
              <a:buFont typeface="Marlett" pitchFamily="2" charset="2"/>
              <a:buAutoNum type="alphaUcPeriod"/>
              <a:defRPr/>
            </a:pPr>
            <a:r>
              <a:rPr lang="en-US" dirty="0" smtClean="0"/>
              <a:t>O(N</a:t>
            </a:r>
            <a:r>
              <a:rPr lang="en-US" baseline="30000" dirty="0" smtClean="0"/>
              <a:t>2</a:t>
            </a:r>
            <a:r>
              <a:rPr lang="en-US" dirty="0" smtClean="0"/>
              <a:t>)		O(N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 marL="514350" indent="-514350" eaLnBrk="1" hangingPunct="1">
              <a:buFont typeface="Marlett" pitchFamily="2" charset="2"/>
              <a:buAutoNum type="alphaUcPeriod"/>
              <a:defRPr/>
            </a:pPr>
            <a:r>
              <a:rPr lang="en-US" dirty="0" smtClean="0"/>
              <a:t>O(N</a:t>
            </a:r>
            <a:r>
              <a:rPr lang="en-US" baseline="30000" dirty="0" smtClean="0"/>
              <a:t>2</a:t>
            </a:r>
            <a:r>
              <a:rPr lang="en-US" dirty="0" smtClean="0"/>
              <a:t>)		O(N!)</a:t>
            </a:r>
          </a:p>
          <a:p>
            <a:pPr marL="514350" indent="-514350" eaLnBrk="1" hangingPunct="1">
              <a:buFont typeface="Marlett" pitchFamily="2" charset="2"/>
              <a:buAutoNum type="alphaUcPeriod"/>
              <a:defRPr/>
            </a:pPr>
            <a:r>
              <a:rPr lang="en-US" dirty="0" smtClean="0"/>
              <a:t>O(</a:t>
            </a:r>
            <a:r>
              <a:rPr lang="en-US" dirty="0" err="1" smtClean="0"/>
              <a:t>NlogN</a:t>
            </a:r>
            <a:r>
              <a:rPr lang="en-US" dirty="0" smtClean="0"/>
              <a:t>)	O(</a:t>
            </a:r>
            <a:r>
              <a:rPr lang="en-US" dirty="0" err="1" smtClean="0"/>
              <a:t>NlogN</a:t>
            </a:r>
            <a:r>
              <a:rPr lang="en-US" dirty="0" smtClean="0"/>
              <a:t>)</a:t>
            </a:r>
          </a:p>
          <a:p>
            <a:pPr marL="514350" indent="-514350" eaLnBrk="1" hangingPunct="1">
              <a:buFont typeface="Marlett" pitchFamily="2" charset="2"/>
              <a:buAutoNum type="alphaUcPeriod"/>
              <a:defRPr/>
            </a:pPr>
            <a:r>
              <a:rPr lang="en-US" dirty="0" smtClean="0"/>
              <a:t>O(N)		O(</a:t>
            </a:r>
            <a:r>
              <a:rPr lang="en-US" dirty="0" err="1" smtClean="0"/>
              <a:t>NlogN</a:t>
            </a:r>
            <a:r>
              <a:rPr lang="en-US" dirty="0" smtClean="0"/>
              <a:t>)</a:t>
            </a:r>
          </a:p>
        </p:txBody>
      </p:sp>
      <p:sp>
        <p:nvSpPr>
          <p:cNvPr id="4096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CS314</a:t>
            </a:r>
          </a:p>
        </p:txBody>
      </p:sp>
      <p:sp>
        <p:nvSpPr>
          <p:cNvPr id="409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smtClean="0"/>
              <a:t>Fast Sorting</a:t>
            </a:r>
          </a:p>
        </p:txBody>
      </p:sp>
      <p:sp>
        <p:nvSpPr>
          <p:cNvPr id="409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arlett" pitchFamily="2" charset="2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31D17CD-924C-4724-AB0D-2BFB768288E2}" type="slidenum">
              <a:rPr lang="en-US" sz="1800" smtClean="0"/>
              <a:pPr eaLnBrk="1" hangingPunct="1"/>
              <a:t>9</a:t>
            </a:fld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0000"/>
      </a:hlink>
      <a:folHlink>
        <a:srgbClr val="FF00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Marlett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Marlett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4897</TotalTime>
  <Words>1031</Words>
  <Application>Microsoft Office PowerPoint</Application>
  <PresentationFormat>On-screen Show (4:3)</PresentationFormat>
  <Paragraphs>506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Courier New</vt:lpstr>
      <vt:lpstr>Marlett</vt:lpstr>
      <vt:lpstr>Times New Roman</vt:lpstr>
      <vt:lpstr>Default Design</vt:lpstr>
      <vt:lpstr>Topic 17  Faster Sorting</vt:lpstr>
      <vt:lpstr>Previous Sorts</vt:lpstr>
      <vt:lpstr>Properties of Sorting Algorithms</vt:lpstr>
      <vt:lpstr>Stable Sorting</vt:lpstr>
      <vt:lpstr>Quicksort</vt:lpstr>
      <vt:lpstr>Quicksort in Action</vt:lpstr>
      <vt:lpstr>Quicksort on Another Data Set</vt:lpstr>
      <vt:lpstr>PowerPoint Presentation</vt:lpstr>
      <vt:lpstr>Clicker 1</vt:lpstr>
      <vt:lpstr>Clicker 2</vt:lpstr>
      <vt:lpstr>Merge Sort Algorithm</vt:lpstr>
      <vt:lpstr>Merge Sort</vt:lpstr>
      <vt:lpstr>Merge Sort code</vt:lpstr>
      <vt:lpstr>Merge Sort Code</vt:lpstr>
      <vt:lpstr>Clicker 3</vt:lpstr>
      <vt:lpstr>Clicker 4</vt:lpstr>
      <vt:lpstr>Clicker 5</vt:lpstr>
      <vt:lpstr>Comparison of Various Sorts (2001)</vt:lpstr>
      <vt:lpstr>Comparison of Various Sorts (2011)</vt:lpstr>
      <vt:lpstr>Comparison of Various Sorts (2020)</vt:lpstr>
      <vt:lpstr>Concluding Thoughts</vt:lpstr>
      <vt:lpstr>Concluding Thoughts</vt:lpstr>
    </vt:vector>
  </TitlesOfParts>
  <Company>U of 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Scott</dc:creator>
  <cp:lastModifiedBy>scottm</cp:lastModifiedBy>
  <cp:revision>117</cp:revision>
  <cp:lastPrinted>2011-10-26T22:29:35Z</cp:lastPrinted>
  <dcterms:created xsi:type="dcterms:W3CDTF">2001-06-29T19:12:00Z</dcterms:created>
  <dcterms:modified xsi:type="dcterms:W3CDTF">2021-04-01T17:57:42Z</dcterms:modified>
</cp:coreProperties>
</file>