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6" r:id="rId2"/>
    <p:sldId id="257" r:id="rId3"/>
    <p:sldId id="278" r:id="rId4"/>
    <p:sldId id="270" r:id="rId5"/>
    <p:sldId id="269" r:id="rId6"/>
    <p:sldId id="260" r:id="rId7"/>
    <p:sldId id="280" r:id="rId8"/>
    <p:sldId id="271" r:id="rId9"/>
    <p:sldId id="272" r:id="rId10"/>
    <p:sldId id="283" r:id="rId11"/>
    <p:sldId id="273" r:id="rId12"/>
    <p:sldId id="282" r:id="rId13"/>
    <p:sldId id="274" r:id="rId14"/>
    <p:sldId id="275" r:id="rId15"/>
    <p:sldId id="276" r:id="rId16"/>
    <p:sldId id="277" r:id="rId17"/>
    <p:sldId id="267" r:id="rId18"/>
    <p:sldId id="279" r:id="rId19"/>
    <p:sldId id="284" r:id="rId20"/>
    <p:sldId id="293" r:id="rId21"/>
    <p:sldId id="285" r:id="rId22"/>
    <p:sldId id="286" r:id="rId23"/>
    <p:sldId id="288" r:id="rId24"/>
    <p:sldId id="310" r:id="rId25"/>
    <p:sldId id="311" r:id="rId26"/>
    <p:sldId id="312" r:id="rId27"/>
    <p:sldId id="313" r:id="rId28"/>
    <p:sldId id="287" r:id="rId29"/>
    <p:sldId id="314" r:id="rId30"/>
    <p:sldId id="315" r:id="rId31"/>
    <p:sldId id="316" r:id="rId32"/>
    <p:sldId id="317" r:id="rId33"/>
    <p:sldId id="318" r:id="rId34"/>
    <p:sldId id="319" r:id="rId35"/>
    <p:sldId id="320" r:id="rId36"/>
    <p:sldId id="321" r:id="rId37"/>
    <p:sldId id="292" r:id="rId38"/>
    <p:sldId id="295" r:id="rId39"/>
    <p:sldId id="296" r:id="rId40"/>
    <p:sldId id="309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Font typeface="Marlett" pitchFamily="2" charset="2"/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Font typeface="Marlett" pitchFamily="2" charset="2"/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Font typeface="Marlett" pitchFamily="2" charset="2"/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Font typeface="Marlett" pitchFamily="2" charset="2"/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Font typeface="Marlett" pitchFamily="2" charset="2"/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F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25" autoAdjust="0"/>
    <p:restoredTop sz="94676" autoAdjust="0"/>
  </p:normalViewPr>
  <p:slideViewPr>
    <p:cSldViewPr>
      <p:cViewPr varScale="1">
        <p:scale>
          <a:sx n="86" d="100"/>
          <a:sy n="86" d="100"/>
        </p:scale>
        <p:origin x="1795" y="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4.xml"/><Relationship Id="rId2" Type="http://schemas.openxmlformats.org/officeDocument/2006/relationships/slide" Target="slides/slide6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fld id="{1423C37E-4BBC-44F0-A70E-403654057F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3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68B725CC-3A2F-4C24-98D7-B5F52908D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278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FAF69C-C3BA-4711-8494-AA790D0E60EB}" type="slidenum">
              <a:rPr lang="en-US" sz="1300" smtClean="0">
                <a:latin typeface="Times New Roman" pitchFamily="18" charset="0"/>
              </a:rPr>
              <a:pPr eaLnBrk="1" hangingPunct="1"/>
              <a:t>1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9D7D5-154B-4D60-BCA0-C2AFCAF1AD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891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0347F-C3C6-469B-A9FB-A05F48FC0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125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-152400"/>
            <a:ext cx="21717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-152400"/>
            <a:ext cx="63627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D498E-C11C-4348-A93E-B3C624DED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173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31314-B57E-44B6-A0C6-17F09A6732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0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58F15-C3FE-4DE8-927D-5210457C6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20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42672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2672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08D18-9973-43B3-8EEA-D59668FC43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653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93E68-31A9-46D8-998F-11A72A2D96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629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542D2-30DC-4B93-A642-66149B87F5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95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FEE83-8BFE-4649-A420-E478BD5E84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10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8280F-25F4-4253-B3DE-35E468C03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90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B6097-9526-4134-9384-2F837C1D1A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58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38200"/>
            <a:ext cx="8686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2484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800" b="1">
                <a:latin typeface="Arial" charset="0"/>
              </a:defRPr>
            </a:lvl1pPr>
          </a:lstStyle>
          <a:p>
            <a:pPr>
              <a:defRPr/>
            </a:pPr>
            <a:fld id="{98A34FBE-7A5C-4465-9DE0-90687A214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Marlett" pitchFamily="2" charset="2"/>
        <a:buChar char="8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xlinux.nist.gov/dad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Topic 18</a:t>
            </a:r>
            <a:br>
              <a:rPr lang="en-US" dirty="0"/>
            </a:br>
            <a:r>
              <a:rPr lang="en-US" dirty="0"/>
              <a:t>Binary Trees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752600"/>
            <a:ext cx="5715000" cy="36576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4400"/>
              <a:t>"A tree may grow a thousand feet tall, but its leaves will return to its roots."</a:t>
            </a:r>
          </a:p>
          <a:p>
            <a:pPr algn="l" eaLnBrk="1" hangingPunct="1"/>
            <a:r>
              <a:rPr lang="en-US"/>
              <a:t>	</a:t>
            </a:r>
            <a:r>
              <a:rPr lang="en-US" sz="4400"/>
              <a:t>-Chinese Proverb</a:t>
            </a:r>
            <a:r>
              <a:rPr lang="en-US" sz="3600"/>
              <a:t> </a:t>
            </a:r>
          </a:p>
        </p:txBody>
      </p:sp>
      <p:pic>
        <p:nvPicPr>
          <p:cNvPr id="2054" name="Picture 6" descr="An upside down tree, roots at the top of the image, leaves at the bottom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76400"/>
            <a:ext cx="25050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Clicker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maximum height of a full binary tree with 11 nodes?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3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5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7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10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Not possible to have full binary tree with 11 nodes.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31314-B57E-44B6-A0C6-17F09A67328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5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FE7FC17-01C0-4389-BB59-DCF8F42FB845}" type="slidenum">
              <a:rPr lang="en-US" sz="1800" smtClean="0"/>
              <a:pPr eaLnBrk="1" hangingPunct="1"/>
              <a:t>11</a:t>
            </a:fld>
            <a:endParaRPr lang="en-US" sz="180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Complete Binary Tree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i="1"/>
              <a:t>complete binary tree:</a:t>
            </a:r>
            <a:r>
              <a:rPr lang="en-US"/>
              <a:t> a binary tree in which every level, except possibly the deepest is completely filled. At depth n, the height of the tree, all nodes are as far left as possible</a:t>
            </a:r>
            <a:endParaRPr lang="en-US" i="1"/>
          </a:p>
        </p:txBody>
      </p:sp>
      <p:sp>
        <p:nvSpPr>
          <p:cNvPr id="11270" name="Oval 5"/>
          <p:cNvSpPr>
            <a:spLocks noChangeArrowheads="1"/>
          </p:cNvSpPr>
          <p:nvPr/>
        </p:nvSpPr>
        <p:spPr bwMode="auto">
          <a:xfrm>
            <a:off x="4305300" y="2895600"/>
            <a:ext cx="4953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271" name="Oval 7"/>
          <p:cNvSpPr>
            <a:spLocks noChangeArrowheads="1"/>
          </p:cNvSpPr>
          <p:nvPr/>
        </p:nvSpPr>
        <p:spPr bwMode="auto">
          <a:xfrm>
            <a:off x="3581400" y="3429000"/>
            <a:ext cx="4953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272" name="Oval 8"/>
          <p:cNvSpPr>
            <a:spLocks noChangeArrowheads="1"/>
          </p:cNvSpPr>
          <p:nvPr/>
        </p:nvSpPr>
        <p:spPr bwMode="auto">
          <a:xfrm>
            <a:off x="5181600" y="3429000"/>
            <a:ext cx="4953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273" name="Oval 9"/>
          <p:cNvSpPr>
            <a:spLocks noChangeArrowheads="1"/>
          </p:cNvSpPr>
          <p:nvPr/>
        </p:nvSpPr>
        <p:spPr bwMode="auto">
          <a:xfrm>
            <a:off x="2819400" y="4114800"/>
            <a:ext cx="4953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274" name="Oval 10"/>
          <p:cNvSpPr>
            <a:spLocks noChangeArrowheads="1"/>
          </p:cNvSpPr>
          <p:nvPr/>
        </p:nvSpPr>
        <p:spPr bwMode="auto">
          <a:xfrm>
            <a:off x="4076700" y="4114800"/>
            <a:ext cx="4953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275" name="Oval 11"/>
          <p:cNvSpPr>
            <a:spLocks noChangeArrowheads="1"/>
          </p:cNvSpPr>
          <p:nvPr/>
        </p:nvSpPr>
        <p:spPr bwMode="auto">
          <a:xfrm>
            <a:off x="4953000" y="4114800"/>
            <a:ext cx="4953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276" name="Oval 12"/>
          <p:cNvSpPr>
            <a:spLocks noChangeArrowheads="1"/>
          </p:cNvSpPr>
          <p:nvPr/>
        </p:nvSpPr>
        <p:spPr bwMode="auto">
          <a:xfrm>
            <a:off x="5867400" y="4114800"/>
            <a:ext cx="4953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277" name="Oval 13"/>
          <p:cNvSpPr>
            <a:spLocks noChangeArrowheads="1"/>
          </p:cNvSpPr>
          <p:nvPr/>
        </p:nvSpPr>
        <p:spPr bwMode="auto">
          <a:xfrm>
            <a:off x="2209800" y="4724400"/>
            <a:ext cx="4953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278" name="Oval 14"/>
          <p:cNvSpPr>
            <a:spLocks noChangeArrowheads="1"/>
          </p:cNvSpPr>
          <p:nvPr/>
        </p:nvSpPr>
        <p:spPr bwMode="auto">
          <a:xfrm>
            <a:off x="3124200" y="4724400"/>
            <a:ext cx="4953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279" name="Oval 15"/>
          <p:cNvSpPr>
            <a:spLocks noChangeArrowheads="1"/>
          </p:cNvSpPr>
          <p:nvPr/>
        </p:nvSpPr>
        <p:spPr bwMode="auto">
          <a:xfrm>
            <a:off x="3733800" y="4800600"/>
            <a:ext cx="4953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 flipH="1">
            <a:off x="4038600" y="3276600"/>
            <a:ext cx="3048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4800600" y="3200400"/>
            <a:ext cx="3810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2" name="Line 18"/>
          <p:cNvSpPr>
            <a:spLocks noChangeShapeType="1"/>
          </p:cNvSpPr>
          <p:nvPr/>
        </p:nvSpPr>
        <p:spPr bwMode="auto">
          <a:xfrm flipH="1">
            <a:off x="3276600" y="38100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>
            <a:off x="3962400" y="3810000"/>
            <a:ext cx="2286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 flipH="1">
            <a:off x="5257800" y="3810000"/>
            <a:ext cx="152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>
            <a:off x="5638800" y="3810000"/>
            <a:ext cx="3810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 flipH="1">
            <a:off x="2590800" y="4495800"/>
            <a:ext cx="304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7" name="Line 23"/>
          <p:cNvSpPr>
            <a:spLocks noChangeShapeType="1"/>
          </p:cNvSpPr>
          <p:nvPr/>
        </p:nvSpPr>
        <p:spPr bwMode="auto">
          <a:xfrm>
            <a:off x="3200400" y="4495800"/>
            <a:ext cx="762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8" name="Line 24"/>
          <p:cNvSpPr>
            <a:spLocks noChangeShapeType="1"/>
          </p:cNvSpPr>
          <p:nvPr/>
        </p:nvSpPr>
        <p:spPr bwMode="auto">
          <a:xfrm flipH="1">
            <a:off x="4114800" y="4572000"/>
            <a:ext cx="152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584200" y="5279065"/>
            <a:ext cx="50165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Where would the next node go</a:t>
            </a:r>
            <a:br>
              <a:rPr lang="en-US" dirty="0"/>
            </a:br>
            <a:r>
              <a:rPr lang="en-US" dirty="0"/>
              <a:t>to maintain a complete tree?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Clicker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height of a complete binary tree that contains N nodes?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O(1)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O(</a:t>
            </a:r>
            <a:r>
              <a:rPr lang="en-US" dirty="0" err="1"/>
              <a:t>logN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O(N</a:t>
            </a:r>
            <a:r>
              <a:rPr lang="en-US" baseline="30000" dirty="0"/>
              <a:t>1/2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O(N)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O(</a:t>
            </a:r>
            <a:r>
              <a:rPr lang="en-US" dirty="0" err="1"/>
              <a:t>NlogN</a:t>
            </a:r>
            <a:r>
              <a:rPr lang="en-US" dirty="0"/>
              <a:t>)</a:t>
            </a:r>
          </a:p>
          <a:p>
            <a:r>
              <a:rPr lang="en-US" dirty="0"/>
              <a:t>Recall, order can be applied to any function. It doesn't just apply to running time.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31314-B57E-44B6-A0C6-17F09A67328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010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432C689-0332-4D15-90BD-49BF1E00A5F4}" type="slidenum">
              <a:rPr lang="en-US" sz="1800" smtClean="0"/>
              <a:pPr eaLnBrk="1" hangingPunct="1"/>
              <a:t>13</a:t>
            </a:fld>
            <a:endParaRPr lang="en-US" sz="1800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Perfect Binary Tree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i="1" dirty="0"/>
              <a:t>perfect binary tree:</a:t>
            </a:r>
            <a:r>
              <a:rPr lang="en-US" dirty="0"/>
              <a:t> a binary tree with all leaf nodes at the same depth. All internal nodes have exactly two children.</a:t>
            </a:r>
          </a:p>
          <a:p>
            <a:pPr eaLnBrk="1" hangingPunct="1"/>
            <a:r>
              <a:rPr lang="en-US" dirty="0"/>
              <a:t>a perfect binary tree has the maximum number of nodes for a given height</a:t>
            </a:r>
          </a:p>
          <a:p>
            <a:pPr eaLnBrk="1" hangingPunct="1"/>
            <a:r>
              <a:rPr lang="en-US" dirty="0"/>
              <a:t>a perfect binary tree has (2</a:t>
            </a:r>
            <a:r>
              <a:rPr lang="en-US" baseline="30000" dirty="0"/>
              <a:t>(n+1)</a:t>
            </a:r>
            <a:r>
              <a:rPr lang="en-US" dirty="0"/>
              <a:t> - 1) nodes where n is the height of the tree</a:t>
            </a:r>
          </a:p>
          <a:p>
            <a:pPr lvl="1" eaLnBrk="1" hangingPunct="1"/>
            <a:r>
              <a:rPr lang="en-US" sz="2000" dirty="0"/>
              <a:t>height = 0 -&gt; 1 node</a:t>
            </a:r>
          </a:p>
          <a:p>
            <a:pPr lvl="1" eaLnBrk="1" hangingPunct="1"/>
            <a:r>
              <a:rPr lang="en-US" sz="2000" dirty="0"/>
              <a:t>height = 1 -&gt; 3 nodes</a:t>
            </a:r>
          </a:p>
          <a:p>
            <a:pPr lvl="1" eaLnBrk="1" hangingPunct="1"/>
            <a:r>
              <a:rPr lang="en-US" sz="2000" dirty="0"/>
              <a:t>height = 2 -&gt; 7 nodes</a:t>
            </a:r>
          </a:p>
          <a:p>
            <a:pPr lvl="1" eaLnBrk="1" hangingPunct="1"/>
            <a:r>
              <a:rPr lang="en-US" sz="2000" dirty="0"/>
              <a:t>height = 3 -&gt; 15 nodes</a:t>
            </a:r>
          </a:p>
          <a:p>
            <a:pPr lvl="1" eaLnBrk="1" hangingPunct="1"/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8AD3A5-4214-4355-91CB-25FCB30952B6}" type="slidenum">
              <a:rPr lang="en-US" sz="1800" smtClean="0"/>
              <a:pPr eaLnBrk="1" hangingPunct="1"/>
              <a:t>14</a:t>
            </a:fld>
            <a:endParaRPr lang="en-US" sz="1800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 Binary Node class</a:t>
            </a: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593725" y="855663"/>
            <a:ext cx="7744428" cy="574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latin typeface="Courier New" pitchFamily="49" charset="0"/>
              </a:rPr>
              <a:t>public class </a:t>
            </a:r>
            <a:r>
              <a:rPr lang="en-US" sz="2400" dirty="0" err="1">
                <a:latin typeface="Courier New" pitchFamily="49" charset="0"/>
              </a:rPr>
              <a:t>Bnode</a:t>
            </a:r>
            <a:r>
              <a:rPr lang="en-US" sz="2400" dirty="0">
                <a:latin typeface="Courier New" pitchFamily="49" charset="0"/>
              </a:rPr>
              <a:t>&lt;E&gt; {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latin typeface="Courier New" pitchFamily="49" charset="0"/>
              </a:rPr>
              <a:t> 	private E </a:t>
            </a:r>
            <a:r>
              <a:rPr lang="en-US" sz="2400" dirty="0" err="1">
                <a:latin typeface="Courier New" pitchFamily="49" charset="0"/>
              </a:rPr>
              <a:t>myData</a:t>
            </a:r>
            <a:r>
              <a:rPr lang="en-US" sz="2400" dirty="0">
                <a:latin typeface="Courier New" pitchFamily="49" charset="0"/>
              </a:rPr>
              <a:t>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latin typeface="Courier New" pitchFamily="49" charset="0"/>
              </a:rPr>
              <a:t>	private </a:t>
            </a:r>
            <a:r>
              <a:rPr lang="en-US" sz="2400" dirty="0" err="1">
                <a:latin typeface="Courier New" pitchFamily="49" charset="0"/>
              </a:rPr>
              <a:t>Bnode</a:t>
            </a:r>
            <a:r>
              <a:rPr lang="en-US" sz="2400" dirty="0">
                <a:latin typeface="Courier New" pitchFamily="49" charset="0"/>
              </a:rPr>
              <a:t>&lt;E&gt; </a:t>
            </a:r>
            <a:r>
              <a:rPr lang="en-US" sz="2400" dirty="0" err="1">
                <a:latin typeface="Courier New" pitchFamily="49" charset="0"/>
              </a:rPr>
              <a:t>myLeft</a:t>
            </a:r>
            <a:r>
              <a:rPr lang="en-US" sz="2400" dirty="0">
                <a:latin typeface="Courier New" pitchFamily="49" charset="0"/>
              </a:rPr>
              <a:t>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latin typeface="Courier New" pitchFamily="49" charset="0"/>
              </a:rPr>
              <a:t>	private </a:t>
            </a:r>
            <a:r>
              <a:rPr lang="en-US" sz="2400" dirty="0" err="1">
                <a:latin typeface="Courier New" pitchFamily="49" charset="0"/>
              </a:rPr>
              <a:t>Bnode</a:t>
            </a:r>
            <a:r>
              <a:rPr lang="en-US" sz="2400" dirty="0">
                <a:latin typeface="Courier New" pitchFamily="49" charset="0"/>
              </a:rPr>
              <a:t>&lt;E&gt; </a:t>
            </a:r>
            <a:r>
              <a:rPr lang="en-US" sz="2400" dirty="0" err="1">
                <a:latin typeface="Courier New" pitchFamily="49" charset="0"/>
              </a:rPr>
              <a:t>myRight</a:t>
            </a:r>
            <a:r>
              <a:rPr lang="en-US" sz="2400" dirty="0">
                <a:latin typeface="Courier New" pitchFamily="49" charset="0"/>
              </a:rPr>
              <a:t>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24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latin typeface="Courier New" pitchFamily="49" charset="0"/>
              </a:rPr>
              <a:t>	public </a:t>
            </a:r>
            <a:r>
              <a:rPr lang="en-US" sz="2400" dirty="0" err="1">
                <a:latin typeface="Courier New" pitchFamily="49" charset="0"/>
              </a:rPr>
              <a:t>BNode</a:t>
            </a:r>
            <a:r>
              <a:rPr lang="en-US" sz="2400" dirty="0">
                <a:latin typeface="Courier New" pitchFamily="49" charset="0"/>
              </a:rPr>
              <a:t>();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latin typeface="Courier New" pitchFamily="49" charset="0"/>
              </a:rPr>
              <a:t>	public </a:t>
            </a:r>
            <a:r>
              <a:rPr lang="en-US" sz="2400" dirty="0" err="1">
                <a:latin typeface="Courier New" pitchFamily="49" charset="0"/>
              </a:rPr>
              <a:t>BNode</a:t>
            </a:r>
            <a:r>
              <a:rPr lang="en-US" sz="2400" dirty="0">
                <a:latin typeface="Courier New" pitchFamily="49" charset="0"/>
              </a:rPr>
              <a:t>(</a:t>
            </a:r>
            <a:r>
              <a:rPr lang="en-US" sz="2400" dirty="0" err="1">
                <a:latin typeface="Courier New" pitchFamily="49" charset="0"/>
              </a:rPr>
              <a:t>Bnode</a:t>
            </a:r>
            <a:r>
              <a:rPr lang="en-US" sz="2400" dirty="0">
                <a:latin typeface="Courier New" pitchFamily="49" charset="0"/>
              </a:rPr>
              <a:t>&lt;E&gt; left, E data,</a:t>
            </a:r>
            <a:br>
              <a:rPr lang="en-US" sz="2400" dirty="0">
                <a:latin typeface="Courier New" pitchFamily="49" charset="0"/>
              </a:rPr>
            </a:br>
            <a:r>
              <a:rPr lang="en-US" sz="2400" dirty="0">
                <a:latin typeface="Courier New" pitchFamily="49" charset="0"/>
              </a:rPr>
              <a:t>		</a:t>
            </a:r>
            <a:r>
              <a:rPr lang="en-US" sz="2400" dirty="0" err="1">
                <a:latin typeface="Courier New" pitchFamily="49" charset="0"/>
              </a:rPr>
              <a:t>Bnode</a:t>
            </a:r>
            <a:r>
              <a:rPr lang="en-US" sz="2400" dirty="0">
                <a:latin typeface="Courier New" pitchFamily="49" charset="0"/>
              </a:rPr>
              <a:t>&lt;E&gt; right)</a:t>
            </a:r>
            <a:br>
              <a:rPr lang="en-US" sz="2400" dirty="0">
                <a:latin typeface="Courier New" pitchFamily="49" charset="0"/>
              </a:rPr>
            </a:br>
            <a:r>
              <a:rPr lang="en-US" sz="2400" dirty="0">
                <a:latin typeface="Courier New" pitchFamily="49" charset="0"/>
              </a:rPr>
              <a:t>	public E </a:t>
            </a:r>
            <a:r>
              <a:rPr lang="en-US" sz="2400" dirty="0" err="1">
                <a:latin typeface="Courier New" pitchFamily="49" charset="0"/>
              </a:rPr>
              <a:t>getData</a:t>
            </a:r>
            <a:r>
              <a:rPr lang="en-US" sz="2400" dirty="0">
                <a:latin typeface="Courier New" pitchFamily="49" charset="0"/>
              </a:rPr>
              <a:t>()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latin typeface="Courier New" pitchFamily="49" charset="0"/>
              </a:rPr>
              <a:t>	public </a:t>
            </a:r>
            <a:r>
              <a:rPr lang="en-US" sz="2400" dirty="0" err="1">
                <a:latin typeface="Courier New" pitchFamily="49" charset="0"/>
              </a:rPr>
              <a:t>Bnode</a:t>
            </a:r>
            <a:r>
              <a:rPr lang="en-US" sz="2400" dirty="0">
                <a:latin typeface="Courier New" pitchFamily="49" charset="0"/>
              </a:rPr>
              <a:t>&lt;E&gt; </a:t>
            </a:r>
            <a:r>
              <a:rPr lang="en-US" sz="2400" dirty="0" err="1">
                <a:latin typeface="Courier New" pitchFamily="49" charset="0"/>
              </a:rPr>
              <a:t>getLeft</a:t>
            </a:r>
            <a:r>
              <a:rPr lang="en-US" sz="2400" dirty="0">
                <a:latin typeface="Courier New" pitchFamily="49" charset="0"/>
              </a:rPr>
              <a:t>()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latin typeface="Courier New" pitchFamily="49" charset="0"/>
              </a:rPr>
              <a:t>	public </a:t>
            </a:r>
            <a:r>
              <a:rPr lang="en-US" sz="2400" dirty="0" err="1">
                <a:latin typeface="Courier New" pitchFamily="49" charset="0"/>
              </a:rPr>
              <a:t>Bnode</a:t>
            </a:r>
            <a:r>
              <a:rPr lang="en-US" sz="2400" dirty="0">
                <a:latin typeface="Courier New" pitchFamily="49" charset="0"/>
              </a:rPr>
              <a:t>&lt;E&gt; </a:t>
            </a:r>
            <a:r>
              <a:rPr lang="en-US" sz="2400" dirty="0" err="1">
                <a:latin typeface="Courier New" pitchFamily="49" charset="0"/>
              </a:rPr>
              <a:t>getRight</a:t>
            </a:r>
            <a:r>
              <a:rPr lang="en-US" sz="2400" dirty="0">
                <a:latin typeface="Courier New" pitchFamily="49" charset="0"/>
              </a:rPr>
              <a:t>()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24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latin typeface="Courier New" pitchFamily="49" charset="0"/>
              </a:rPr>
              <a:t>	public void </a:t>
            </a:r>
            <a:r>
              <a:rPr lang="en-US" sz="2400" dirty="0" err="1">
                <a:latin typeface="Courier New" pitchFamily="49" charset="0"/>
              </a:rPr>
              <a:t>setData</a:t>
            </a:r>
            <a:r>
              <a:rPr lang="en-US" sz="2400" dirty="0">
                <a:latin typeface="Courier New" pitchFamily="49" charset="0"/>
              </a:rPr>
              <a:t>(E data)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latin typeface="Courier New" pitchFamily="49" charset="0"/>
              </a:rPr>
              <a:t>	public void </a:t>
            </a:r>
            <a:r>
              <a:rPr lang="en-US" sz="2400" dirty="0" err="1">
                <a:latin typeface="Courier New" pitchFamily="49" charset="0"/>
              </a:rPr>
              <a:t>setLeft</a:t>
            </a:r>
            <a:r>
              <a:rPr lang="en-US" sz="2400" dirty="0">
                <a:latin typeface="Courier New" pitchFamily="49" charset="0"/>
              </a:rPr>
              <a:t>(</a:t>
            </a:r>
            <a:r>
              <a:rPr lang="en-US" sz="2400" dirty="0" err="1">
                <a:latin typeface="Courier New" pitchFamily="49" charset="0"/>
              </a:rPr>
              <a:t>Bnode</a:t>
            </a:r>
            <a:r>
              <a:rPr lang="en-US" sz="2400" dirty="0">
                <a:latin typeface="Courier New" pitchFamily="49" charset="0"/>
              </a:rPr>
              <a:t>&lt;E&gt; left)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latin typeface="Courier New" pitchFamily="49" charset="0"/>
              </a:rPr>
              <a:t>	public void </a:t>
            </a:r>
            <a:r>
              <a:rPr lang="en-US" sz="2400" dirty="0" err="1">
                <a:latin typeface="Courier New" pitchFamily="49" charset="0"/>
              </a:rPr>
              <a:t>setRight</a:t>
            </a:r>
            <a:r>
              <a:rPr lang="en-US" sz="2400" dirty="0">
                <a:latin typeface="Courier New" pitchFamily="49" charset="0"/>
              </a:rPr>
              <a:t>(</a:t>
            </a:r>
            <a:r>
              <a:rPr lang="en-US" sz="2400" dirty="0" err="1">
                <a:latin typeface="Courier New" pitchFamily="49" charset="0"/>
              </a:rPr>
              <a:t>Bnode</a:t>
            </a:r>
            <a:r>
              <a:rPr lang="en-US" sz="2400" dirty="0">
                <a:latin typeface="Courier New" pitchFamily="49" charset="0"/>
              </a:rPr>
              <a:t>&lt;E&gt; right)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latin typeface="Courier New" pitchFamily="49" charset="0"/>
              </a:rPr>
              <a:t>}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latin typeface="Courier New" pitchFamily="49" charset="0"/>
              </a:rPr>
              <a:t>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DB745F-44CA-47D3-A025-EF4EC853EEAD}" type="slidenum">
              <a:rPr lang="en-US" sz="1800" smtClean="0"/>
              <a:pPr eaLnBrk="1" hangingPunct="1"/>
              <a:t>15</a:t>
            </a:fld>
            <a:endParaRPr lang="en-US" sz="180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Binary Tree Traversals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Many algorithms require all nodes of a binary tree be visited and the contents of each node processed or examined.</a:t>
            </a:r>
          </a:p>
          <a:p>
            <a:pPr eaLnBrk="1" hangingPunct="1"/>
            <a:r>
              <a:rPr lang="en-US" sz="2800" dirty="0"/>
              <a:t>There are 4 traditional types of traversals</a:t>
            </a:r>
          </a:p>
          <a:p>
            <a:pPr lvl="1" eaLnBrk="1" hangingPunct="1"/>
            <a:r>
              <a:rPr lang="en-US" sz="2400" dirty="0"/>
              <a:t>preorder traversal: process the root, then process all sub trees (left to right)</a:t>
            </a:r>
          </a:p>
          <a:p>
            <a:pPr lvl="1" eaLnBrk="1" hangingPunct="1"/>
            <a:r>
              <a:rPr lang="en-US" sz="2400" dirty="0"/>
              <a:t>in order traversal: process the left sub tree, process the root, process the right sub tree</a:t>
            </a:r>
          </a:p>
          <a:p>
            <a:pPr lvl="1" eaLnBrk="1" hangingPunct="1"/>
            <a:r>
              <a:rPr lang="en-US" sz="2400" dirty="0"/>
              <a:t>post order traversal: process the left sub tree, process the right sub tree, then process the root</a:t>
            </a:r>
          </a:p>
          <a:p>
            <a:pPr lvl="1" eaLnBrk="1" hangingPunct="1"/>
            <a:r>
              <a:rPr lang="en-US" sz="2400" dirty="0"/>
              <a:t>level order traversal: starting from the root of a tree, process all nodes at the same depth from left to right, then proceed to the nodes at the next depth.</a:t>
            </a:r>
          </a:p>
          <a:p>
            <a:pPr lvl="1" eaLnBrk="1" hangingPunct="1"/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C468AE-A85C-4737-A2FD-7D3B84DB8C9B}" type="slidenum">
              <a:rPr lang="en-US" sz="1800" smtClean="0"/>
              <a:pPr eaLnBrk="1" hangingPunct="1"/>
              <a:t>16</a:t>
            </a:fld>
            <a:endParaRPr lang="en-US" sz="180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Results of Traversals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To determine the results of a traversal on a given tree draw a path around the tree.</a:t>
            </a:r>
          </a:p>
          <a:p>
            <a:pPr lvl="1" eaLnBrk="1" hangingPunct="1"/>
            <a:r>
              <a:rPr lang="en-US"/>
              <a:t>start on the left side of the root and trace around the tree. The path should stay close to the tree.</a:t>
            </a:r>
          </a:p>
        </p:txBody>
      </p:sp>
      <p:sp>
        <p:nvSpPr>
          <p:cNvPr id="15366" name="Oval 4"/>
          <p:cNvSpPr>
            <a:spLocks noChangeArrowheads="1"/>
          </p:cNvSpPr>
          <p:nvPr/>
        </p:nvSpPr>
        <p:spPr bwMode="auto">
          <a:xfrm>
            <a:off x="3179763" y="2895600"/>
            <a:ext cx="762000" cy="7620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367" name="Oval 6"/>
          <p:cNvSpPr>
            <a:spLocks noChangeArrowheads="1"/>
          </p:cNvSpPr>
          <p:nvPr/>
        </p:nvSpPr>
        <p:spPr bwMode="auto">
          <a:xfrm>
            <a:off x="2265363" y="4114800"/>
            <a:ext cx="762000" cy="7620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Oval 7"/>
          <p:cNvSpPr>
            <a:spLocks noChangeArrowheads="1"/>
          </p:cNvSpPr>
          <p:nvPr/>
        </p:nvSpPr>
        <p:spPr bwMode="auto">
          <a:xfrm>
            <a:off x="3941763" y="4114800"/>
            <a:ext cx="762000" cy="7620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Line 8"/>
          <p:cNvSpPr>
            <a:spLocks noChangeShapeType="1"/>
          </p:cNvSpPr>
          <p:nvPr/>
        </p:nvSpPr>
        <p:spPr bwMode="auto">
          <a:xfrm flipH="1">
            <a:off x="2874963" y="3581400"/>
            <a:ext cx="4572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Line 9"/>
          <p:cNvSpPr>
            <a:spLocks noChangeShapeType="1"/>
          </p:cNvSpPr>
          <p:nvPr/>
        </p:nvSpPr>
        <p:spPr bwMode="auto">
          <a:xfrm>
            <a:off x="3789363" y="3581400"/>
            <a:ext cx="4572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1" name="Text Box 10"/>
          <p:cNvSpPr txBox="1">
            <a:spLocks noChangeArrowheads="1"/>
          </p:cNvSpPr>
          <p:nvPr/>
        </p:nvSpPr>
        <p:spPr bwMode="auto">
          <a:xfrm>
            <a:off x="3255963" y="2971800"/>
            <a:ext cx="581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12</a:t>
            </a:r>
          </a:p>
        </p:txBody>
      </p:sp>
      <p:sp>
        <p:nvSpPr>
          <p:cNvPr id="15372" name="Text Box 11"/>
          <p:cNvSpPr txBox="1">
            <a:spLocks noChangeArrowheads="1"/>
          </p:cNvSpPr>
          <p:nvPr/>
        </p:nvSpPr>
        <p:spPr bwMode="auto">
          <a:xfrm>
            <a:off x="2341563" y="4191000"/>
            <a:ext cx="581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49</a:t>
            </a:r>
          </a:p>
        </p:txBody>
      </p:sp>
      <p:sp>
        <p:nvSpPr>
          <p:cNvPr id="15373" name="Text Box 12"/>
          <p:cNvSpPr txBox="1">
            <a:spLocks noChangeArrowheads="1"/>
          </p:cNvSpPr>
          <p:nvPr/>
        </p:nvSpPr>
        <p:spPr bwMode="auto">
          <a:xfrm>
            <a:off x="4017963" y="4191000"/>
            <a:ext cx="581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42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3255963" y="5257800"/>
            <a:ext cx="3825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5</a:t>
            </a:r>
          </a:p>
        </p:txBody>
      </p:sp>
      <p:sp>
        <p:nvSpPr>
          <p:cNvPr id="15375" name="Oval 15"/>
          <p:cNvSpPr>
            <a:spLocks noChangeArrowheads="1"/>
          </p:cNvSpPr>
          <p:nvPr/>
        </p:nvSpPr>
        <p:spPr bwMode="auto">
          <a:xfrm>
            <a:off x="3103563" y="5105400"/>
            <a:ext cx="762000" cy="7620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376" name="Oval 16"/>
          <p:cNvSpPr>
            <a:spLocks noChangeArrowheads="1"/>
          </p:cNvSpPr>
          <p:nvPr/>
        </p:nvSpPr>
        <p:spPr bwMode="auto">
          <a:xfrm>
            <a:off x="1503363" y="5029200"/>
            <a:ext cx="762000" cy="7620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 flipH="1">
            <a:off x="2112963" y="4800600"/>
            <a:ext cx="3048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>
            <a:off x="2951163" y="4724400"/>
            <a:ext cx="3810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1579563" y="5195888"/>
            <a:ext cx="581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13</a:t>
            </a:r>
          </a:p>
        </p:txBody>
      </p:sp>
      <p:sp>
        <p:nvSpPr>
          <p:cNvPr id="15380" name="Freeform 20"/>
          <p:cNvSpPr>
            <a:spLocks/>
          </p:cNvSpPr>
          <p:nvPr/>
        </p:nvSpPr>
        <p:spPr bwMode="auto">
          <a:xfrm>
            <a:off x="1300163" y="2908300"/>
            <a:ext cx="3805237" cy="3302000"/>
          </a:xfrm>
          <a:custGeom>
            <a:avLst/>
            <a:gdLst>
              <a:gd name="T0" fmla="*/ 1638300 w 2397"/>
              <a:gd name="T1" fmla="*/ 546100 h 2080"/>
              <a:gd name="T2" fmla="*/ 1460500 w 2397"/>
              <a:gd name="T3" fmla="*/ 838200 h 2080"/>
              <a:gd name="T4" fmla="*/ 1320800 w 2397"/>
              <a:gd name="T5" fmla="*/ 990600 h 2080"/>
              <a:gd name="T6" fmla="*/ 1257300 w 2397"/>
              <a:gd name="T7" fmla="*/ 1054100 h 2080"/>
              <a:gd name="T8" fmla="*/ 1155700 w 2397"/>
              <a:gd name="T9" fmla="*/ 1143000 h 2080"/>
              <a:gd name="T10" fmla="*/ 863600 w 2397"/>
              <a:gd name="T11" fmla="*/ 1333500 h 2080"/>
              <a:gd name="T12" fmla="*/ 723900 w 2397"/>
              <a:gd name="T13" fmla="*/ 1600200 h 2080"/>
              <a:gd name="T14" fmla="*/ 673100 w 2397"/>
              <a:gd name="T15" fmla="*/ 1803400 h 2080"/>
              <a:gd name="T16" fmla="*/ 266700 w 2397"/>
              <a:gd name="T17" fmla="*/ 2057400 h 2080"/>
              <a:gd name="T18" fmla="*/ 63500 w 2397"/>
              <a:gd name="T19" fmla="*/ 2222500 h 2080"/>
              <a:gd name="T20" fmla="*/ 177800 w 2397"/>
              <a:gd name="T21" fmla="*/ 2933699 h 2080"/>
              <a:gd name="T22" fmla="*/ 381000 w 2397"/>
              <a:gd name="T23" fmla="*/ 3047999 h 2080"/>
              <a:gd name="T24" fmla="*/ 1092200 w 2397"/>
              <a:gd name="T25" fmla="*/ 3047999 h 2080"/>
              <a:gd name="T26" fmla="*/ 1244600 w 2397"/>
              <a:gd name="T27" fmla="*/ 2793999 h 2080"/>
              <a:gd name="T28" fmla="*/ 1422400 w 2397"/>
              <a:gd name="T29" fmla="*/ 2374900 h 2080"/>
              <a:gd name="T30" fmla="*/ 1638300 w 2397"/>
              <a:gd name="T31" fmla="*/ 2298700 h 2080"/>
              <a:gd name="T32" fmla="*/ 1689100 w 2397"/>
              <a:gd name="T33" fmla="*/ 2920999 h 2080"/>
              <a:gd name="T34" fmla="*/ 1905000 w 2397"/>
              <a:gd name="T35" fmla="*/ 3187699 h 2080"/>
              <a:gd name="T36" fmla="*/ 2184400 w 2397"/>
              <a:gd name="T37" fmla="*/ 3302000 h 2080"/>
              <a:gd name="T38" fmla="*/ 2387599 w 2397"/>
              <a:gd name="T39" fmla="*/ 3263900 h 2080"/>
              <a:gd name="T40" fmla="*/ 2590799 w 2397"/>
              <a:gd name="T41" fmla="*/ 3111499 h 2080"/>
              <a:gd name="T42" fmla="*/ 2705099 w 2397"/>
              <a:gd name="T43" fmla="*/ 2920999 h 2080"/>
              <a:gd name="T44" fmla="*/ 2692399 w 2397"/>
              <a:gd name="T45" fmla="*/ 2336800 h 2080"/>
              <a:gd name="T46" fmla="*/ 2628899 w 2397"/>
              <a:gd name="T47" fmla="*/ 2273300 h 2080"/>
              <a:gd name="T48" fmla="*/ 2362200 w 2397"/>
              <a:gd name="T49" fmla="*/ 2032000 h 2080"/>
              <a:gd name="T50" fmla="*/ 2133600 w 2397"/>
              <a:gd name="T51" fmla="*/ 1866900 h 2080"/>
              <a:gd name="T52" fmla="*/ 2006600 w 2397"/>
              <a:gd name="T53" fmla="*/ 1689100 h 2080"/>
              <a:gd name="T54" fmla="*/ 2209800 w 2397"/>
              <a:gd name="T55" fmla="*/ 977900 h 2080"/>
              <a:gd name="T56" fmla="*/ 2527299 w 2397"/>
              <a:gd name="T57" fmla="*/ 1016000 h 2080"/>
              <a:gd name="T58" fmla="*/ 2603499 w 2397"/>
              <a:gd name="T59" fmla="*/ 1168400 h 2080"/>
              <a:gd name="T60" fmla="*/ 2654299 w 2397"/>
              <a:gd name="T61" fmla="*/ 1892300 h 2080"/>
              <a:gd name="T62" fmla="*/ 3238499 w 2397"/>
              <a:gd name="T63" fmla="*/ 2133600 h 2080"/>
              <a:gd name="T64" fmla="*/ 3429000 w 2397"/>
              <a:gd name="T65" fmla="*/ 2095500 h 2080"/>
              <a:gd name="T66" fmla="*/ 3670300 w 2397"/>
              <a:gd name="T67" fmla="*/ 1816100 h 2080"/>
              <a:gd name="T68" fmla="*/ 3784600 w 2397"/>
              <a:gd name="T69" fmla="*/ 1524000 h 2080"/>
              <a:gd name="T70" fmla="*/ 3644900 w 2397"/>
              <a:gd name="T71" fmla="*/ 1092200 h 2080"/>
              <a:gd name="T72" fmla="*/ 3390900 w 2397"/>
              <a:gd name="T73" fmla="*/ 850900 h 2080"/>
              <a:gd name="T74" fmla="*/ 3124199 w 2397"/>
              <a:gd name="T75" fmla="*/ 558800 h 2080"/>
              <a:gd name="T76" fmla="*/ 2793999 w 2397"/>
              <a:gd name="T77" fmla="*/ 139700 h 208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397"/>
              <a:gd name="T118" fmla="*/ 0 h 2080"/>
              <a:gd name="T119" fmla="*/ 2397 w 2397"/>
              <a:gd name="T120" fmla="*/ 2080 h 208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397" h="2080">
                <a:moveTo>
                  <a:pt x="1136" y="32"/>
                </a:moveTo>
                <a:cubicBezTo>
                  <a:pt x="1179" y="160"/>
                  <a:pt x="1096" y="248"/>
                  <a:pt x="1032" y="344"/>
                </a:cubicBezTo>
                <a:cubicBezTo>
                  <a:pt x="1009" y="378"/>
                  <a:pt x="998" y="410"/>
                  <a:pt x="968" y="440"/>
                </a:cubicBezTo>
                <a:cubicBezTo>
                  <a:pt x="953" y="485"/>
                  <a:pt x="956" y="504"/>
                  <a:pt x="920" y="528"/>
                </a:cubicBezTo>
                <a:cubicBezTo>
                  <a:pt x="909" y="560"/>
                  <a:pt x="892" y="573"/>
                  <a:pt x="864" y="592"/>
                </a:cubicBezTo>
                <a:cubicBezTo>
                  <a:pt x="847" y="644"/>
                  <a:pt x="871" y="593"/>
                  <a:pt x="832" y="624"/>
                </a:cubicBezTo>
                <a:cubicBezTo>
                  <a:pt x="824" y="630"/>
                  <a:pt x="823" y="641"/>
                  <a:pt x="816" y="648"/>
                </a:cubicBezTo>
                <a:cubicBezTo>
                  <a:pt x="809" y="655"/>
                  <a:pt x="800" y="659"/>
                  <a:pt x="792" y="664"/>
                </a:cubicBezTo>
                <a:cubicBezTo>
                  <a:pt x="787" y="672"/>
                  <a:pt x="783" y="682"/>
                  <a:pt x="776" y="688"/>
                </a:cubicBezTo>
                <a:cubicBezTo>
                  <a:pt x="762" y="701"/>
                  <a:pt x="728" y="720"/>
                  <a:pt x="728" y="720"/>
                </a:cubicBezTo>
                <a:cubicBezTo>
                  <a:pt x="714" y="761"/>
                  <a:pt x="731" y="733"/>
                  <a:pt x="696" y="752"/>
                </a:cubicBezTo>
                <a:cubicBezTo>
                  <a:pt x="649" y="778"/>
                  <a:pt x="588" y="811"/>
                  <a:pt x="544" y="840"/>
                </a:cubicBezTo>
                <a:cubicBezTo>
                  <a:pt x="513" y="887"/>
                  <a:pt x="497" y="935"/>
                  <a:pt x="472" y="984"/>
                </a:cubicBezTo>
                <a:cubicBezTo>
                  <a:pt x="468" y="993"/>
                  <a:pt x="460" y="999"/>
                  <a:pt x="456" y="1008"/>
                </a:cubicBezTo>
                <a:cubicBezTo>
                  <a:pt x="449" y="1023"/>
                  <a:pt x="440" y="1056"/>
                  <a:pt x="440" y="1056"/>
                </a:cubicBezTo>
                <a:cubicBezTo>
                  <a:pt x="437" y="1077"/>
                  <a:pt x="435" y="1114"/>
                  <a:pt x="424" y="1136"/>
                </a:cubicBezTo>
                <a:cubicBezTo>
                  <a:pt x="407" y="1170"/>
                  <a:pt x="368" y="1192"/>
                  <a:pt x="336" y="1208"/>
                </a:cubicBezTo>
                <a:cubicBezTo>
                  <a:pt x="280" y="1236"/>
                  <a:pt x="223" y="1266"/>
                  <a:pt x="168" y="1296"/>
                </a:cubicBezTo>
                <a:cubicBezTo>
                  <a:pt x="158" y="1302"/>
                  <a:pt x="102" y="1340"/>
                  <a:pt x="88" y="1352"/>
                </a:cubicBezTo>
                <a:cubicBezTo>
                  <a:pt x="71" y="1367"/>
                  <a:pt x="40" y="1400"/>
                  <a:pt x="40" y="1400"/>
                </a:cubicBezTo>
                <a:cubicBezTo>
                  <a:pt x="28" y="1435"/>
                  <a:pt x="11" y="1462"/>
                  <a:pt x="0" y="1496"/>
                </a:cubicBezTo>
                <a:cubicBezTo>
                  <a:pt x="7" y="1606"/>
                  <a:pt x="7" y="1778"/>
                  <a:pt x="112" y="1848"/>
                </a:cubicBezTo>
                <a:cubicBezTo>
                  <a:pt x="137" y="1886"/>
                  <a:pt x="119" y="1869"/>
                  <a:pt x="176" y="1888"/>
                </a:cubicBezTo>
                <a:cubicBezTo>
                  <a:pt x="199" y="1896"/>
                  <a:pt x="219" y="1909"/>
                  <a:pt x="240" y="1920"/>
                </a:cubicBezTo>
                <a:cubicBezTo>
                  <a:pt x="279" y="1939"/>
                  <a:pt x="327" y="1946"/>
                  <a:pt x="368" y="1960"/>
                </a:cubicBezTo>
                <a:cubicBezTo>
                  <a:pt x="476" y="1951"/>
                  <a:pt x="579" y="1928"/>
                  <a:pt x="688" y="1920"/>
                </a:cubicBezTo>
                <a:cubicBezTo>
                  <a:pt x="727" y="1894"/>
                  <a:pt x="749" y="1850"/>
                  <a:pt x="768" y="1808"/>
                </a:cubicBezTo>
                <a:cubicBezTo>
                  <a:pt x="775" y="1793"/>
                  <a:pt x="775" y="1774"/>
                  <a:pt x="784" y="1760"/>
                </a:cubicBezTo>
                <a:cubicBezTo>
                  <a:pt x="799" y="1738"/>
                  <a:pt x="801" y="1710"/>
                  <a:pt x="816" y="1688"/>
                </a:cubicBezTo>
                <a:cubicBezTo>
                  <a:pt x="854" y="1632"/>
                  <a:pt x="866" y="1557"/>
                  <a:pt x="896" y="1496"/>
                </a:cubicBezTo>
                <a:cubicBezTo>
                  <a:pt x="922" y="1443"/>
                  <a:pt x="931" y="1396"/>
                  <a:pt x="992" y="1376"/>
                </a:cubicBezTo>
                <a:cubicBezTo>
                  <a:pt x="1027" y="1399"/>
                  <a:pt x="1019" y="1410"/>
                  <a:pt x="1032" y="1448"/>
                </a:cubicBezTo>
                <a:cubicBezTo>
                  <a:pt x="1040" y="1507"/>
                  <a:pt x="1049" y="1565"/>
                  <a:pt x="1056" y="1624"/>
                </a:cubicBezTo>
                <a:cubicBezTo>
                  <a:pt x="1059" y="1696"/>
                  <a:pt x="1057" y="1768"/>
                  <a:pt x="1064" y="1840"/>
                </a:cubicBezTo>
                <a:cubicBezTo>
                  <a:pt x="1065" y="1850"/>
                  <a:pt x="1076" y="1855"/>
                  <a:pt x="1080" y="1864"/>
                </a:cubicBezTo>
                <a:cubicBezTo>
                  <a:pt x="1111" y="1927"/>
                  <a:pt x="1127" y="1984"/>
                  <a:pt x="1200" y="2008"/>
                </a:cubicBezTo>
                <a:cubicBezTo>
                  <a:pt x="1255" y="2049"/>
                  <a:pt x="1220" y="2027"/>
                  <a:pt x="1312" y="2064"/>
                </a:cubicBezTo>
                <a:cubicBezTo>
                  <a:pt x="1332" y="2072"/>
                  <a:pt x="1376" y="2080"/>
                  <a:pt x="1376" y="2080"/>
                </a:cubicBezTo>
                <a:cubicBezTo>
                  <a:pt x="1403" y="2077"/>
                  <a:pt x="1430" y="2077"/>
                  <a:pt x="1456" y="2072"/>
                </a:cubicBezTo>
                <a:cubicBezTo>
                  <a:pt x="1473" y="2069"/>
                  <a:pt x="1504" y="2056"/>
                  <a:pt x="1504" y="2056"/>
                </a:cubicBezTo>
                <a:cubicBezTo>
                  <a:pt x="1534" y="2033"/>
                  <a:pt x="1559" y="2025"/>
                  <a:pt x="1592" y="2008"/>
                </a:cubicBezTo>
                <a:cubicBezTo>
                  <a:pt x="1604" y="1991"/>
                  <a:pt x="1620" y="1977"/>
                  <a:pt x="1632" y="1960"/>
                </a:cubicBezTo>
                <a:cubicBezTo>
                  <a:pt x="1637" y="1953"/>
                  <a:pt x="1636" y="1944"/>
                  <a:pt x="1640" y="1936"/>
                </a:cubicBezTo>
                <a:cubicBezTo>
                  <a:pt x="1658" y="1900"/>
                  <a:pt x="1675" y="1869"/>
                  <a:pt x="1704" y="1840"/>
                </a:cubicBezTo>
                <a:cubicBezTo>
                  <a:pt x="1728" y="1767"/>
                  <a:pt x="1743" y="1709"/>
                  <a:pt x="1752" y="1632"/>
                </a:cubicBezTo>
                <a:cubicBezTo>
                  <a:pt x="1746" y="1560"/>
                  <a:pt x="1756" y="1512"/>
                  <a:pt x="1696" y="1472"/>
                </a:cubicBezTo>
                <a:cubicBezTo>
                  <a:pt x="1691" y="1464"/>
                  <a:pt x="1687" y="1455"/>
                  <a:pt x="1680" y="1448"/>
                </a:cubicBezTo>
                <a:cubicBezTo>
                  <a:pt x="1673" y="1441"/>
                  <a:pt x="1662" y="1439"/>
                  <a:pt x="1656" y="1432"/>
                </a:cubicBezTo>
                <a:cubicBezTo>
                  <a:pt x="1591" y="1357"/>
                  <a:pt x="1654" y="1404"/>
                  <a:pt x="1600" y="1368"/>
                </a:cubicBezTo>
                <a:cubicBezTo>
                  <a:pt x="1571" y="1325"/>
                  <a:pt x="1523" y="1315"/>
                  <a:pt x="1488" y="1280"/>
                </a:cubicBezTo>
                <a:cubicBezTo>
                  <a:pt x="1458" y="1250"/>
                  <a:pt x="1475" y="1260"/>
                  <a:pt x="1440" y="1248"/>
                </a:cubicBezTo>
                <a:cubicBezTo>
                  <a:pt x="1411" y="1219"/>
                  <a:pt x="1378" y="1199"/>
                  <a:pt x="1344" y="1176"/>
                </a:cubicBezTo>
                <a:cubicBezTo>
                  <a:pt x="1342" y="1175"/>
                  <a:pt x="1301" y="1139"/>
                  <a:pt x="1296" y="1136"/>
                </a:cubicBezTo>
                <a:cubicBezTo>
                  <a:pt x="1275" y="1104"/>
                  <a:pt x="1275" y="1110"/>
                  <a:pt x="1264" y="1064"/>
                </a:cubicBezTo>
                <a:cubicBezTo>
                  <a:pt x="1259" y="1043"/>
                  <a:pt x="1248" y="1000"/>
                  <a:pt x="1248" y="1000"/>
                </a:cubicBezTo>
                <a:cubicBezTo>
                  <a:pt x="1257" y="869"/>
                  <a:pt x="1270" y="697"/>
                  <a:pt x="1392" y="616"/>
                </a:cubicBezTo>
                <a:cubicBezTo>
                  <a:pt x="1425" y="566"/>
                  <a:pt x="1495" y="581"/>
                  <a:pt x="1544" y="608"/>
                </a:cubicBezTo>
                <a:cubicBezTo>
                  <a:pt x="1561" y="617"/>
                  <a:pt x="1592" y="640"/>
                  <a:pt x="1592" y="640"/>
                </a:cubicBezTo>
                <a:cubicBezTo>
                  <a:pt x="1603" y="656"/>
                  <a:pt x="1618" y="670"/>
                  <a:pt x="1624" y="688"/>
                </a:cubicBezTo>
                <a:cubicBezTo>
                  <a:pt x="1629" y="704"/>
                  <a:pt x="1640" y="736"/>
                  <a:pt x="1640" y="736"/>
                </a:cubicBezTo>
                <a:cubicBezTo>
                  <a:pt x="1625" y="797"/>
                  <a:pt x="1604" y="860"/>
                  <a:pt x="1584" y="920"/>
                </a:cubicBezTo>
                <a:cubicBezTo>
                  <a:pt x="1590" y="1003"/>
                  <a:pt x="1593" y="1139"/>
                  <a:pt x="1672" y="1192"/>
                </a:cubicBezTo>
                <a:cubicBezTo>
                  <a:pt x="1690" y="1219"/>
                  <a:pt x="1708" y="1225"/>
                  <a:pt x="1736" y="1240"/>
                </a:cubicBezTo>
                <a:cubicBezTo>
                  <a:pt x="1829" y="1291"/>
                  <a:pt x="1939" y="1319"/>
                  <a:pt x="2040" y="1344"/>
                </a:cubicBezTo>
                <a:cubicBezTo>
                  <a:pt x="2064" y="1341"/>
                  <a:pt x="2088" y="1341"/>
                  <a:pt x="2112" y="1336"/>
                </a:cubicBezTo>
                <a:cubicBezTo>
                  <a:pt x="2129" y="1333"/>
                  <a:pt x="2144" y="1325"/>
                  <a:pt x="2160" y="1320"/>
                </a:cubicBezTo>
                <a:cubicBezTo>
                  <a:pt x="2168" y="1317"/>
                  <a:pt x="2184" y="1312"/>
                  <a:pt x="2184" y="1312"/>
                </a:cubicBezTo>
                <a:cubicBezTo>
                  <a:pt x="2221" y="1257"/>
                  <a:pt x="2291" y="1208"/>
                  <a:pt x="2312" y="1144"/>
                </a:cubicBezTo>
                <a:cubicBezTo>
                  <a:pt x="2322" y="1114"/>
                  <a:pt x="2341" y="1093"/>
                  <a:pt x="2352" y="1064"/>
                </a:cubicBezTo>
                <a:cubicBezTo>
                  <a:pt x="2365" y="1028"/>
                  <a:pt x="2367" y="995"/>
                  <a:pt x="2384" y="960"/>
                </a:cubicBezTo>
                <a:cubicBezTo>
                  <a:pt x="2380" y="894"/>
                  <a:pt x="2397" y="774"/>
                  <a:pt x="2328" y="728"/>
                </a:cubicBezTo>
                <a:cubicBezTo>
                  <a:pt x="2312" y="681"/>
                  <a:pt x="2332" y="724"/>
                  <a:pt x="2296" y="688"/>
                </a:cubicBezTo>
                <a:cubicBezTo>
                  <a:pt x="2247" y="639"/>
                  <a:pt x="2220" y="608"/>
                  <a:pt x="2160" y="568"/>
                </a:cubicBezTo>
                <a:cubicBezTo>
                  <a:pt x="2149" y="561"/>
                  <a:pt x="2145" y="546"/>
                  <a:pt x="2136" y="536"/>
                </a:cubicBezTo>
                <a:cubicBezTo>
                  <a:pt x="2121" y="519"/>
                  <a:pt x="2102" y="506"/>
                  <a:pt x="2088" y="488"/>
                </a:cubicBezTo>
                <a:cubicBezTo>
                  <a:pt x="2055" y="445"/>
                  <a:pt x="2015" y="383"/>
                  <a:pt x="1968" y="352"/>
                </a:cubicBezTo>
                <a:cubicBezTo>
                  <a:pt x="1928" y="292"/>
                  <a:pt x="1876" y="241"/>
                  <a:pt x="1832" y="184"/>
                </a:cubicBezTo>
                <a:cubicBezTo>
                  <a:pt x="1805" y="150"/>
                  <a:pt x="1790" y="118"/>
                  <a:pt x="1760" y="88"/>
                </a:cubicBezTo>
                <a:cubicBezTo>
                  <a:pt x="1749" y="55"/>
                  <a:pt x="1721" y="25"/>
                  <a:pt x="1696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381" name="Group 23"/>
          <p:cNvGrpSpPr>
            <a:grpSpLocks/>
          </p:cNvGrpSpPr>
          <p:nvPr/>
        </p:nvGrpSpPr>
        <p:grpSpPr bwMode="auto">
          <a:xfrm>
            <a:off x="2722563" y="3505200"/>
            <a:ext cx="304800" cy="304800"/>
            <a:chOff x="2352" y="2160"/>
            <a:chExt cx="192" cy="192"/>
          </a:xfrm>
        </p:grpSpPr>
        <p:sp>
          <p:nvSpPr>
            <p:cNvPr id="15392" name="Line 21"/>
            <p:cNvSpPr>
              <a:spLocks noChangeShapeType="1"/>
            </p:cNvSpPr>
            <p:nvPr/>
          </p:nvSpPr>
          <p:spPr bwMode="auto">
            <a:xfrm>
              <a:off x="2352" y="2160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3" name="Line 22"/>
            <p:cNvSpPr>
              <a:spLocks noChangeShapeType="1"/>
            </p:cNvSpPr>
            <p:nvPr/>
          </p:nvSpPr>
          <p:spPr bwMode="auto">
            <a:xfrm flipV="1">
              <a:off x="2352" y="2304"/>
              <a:ext cx="192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82" name="Line 24"/>
          <p:cNvSpPr>
            <a:spLocks noChangeShapeType="1"/>
          </p:cNvSpPr>
          <p:nvPr/>
        </p:nvSpPr>
        <p:spPr bwMode="auto">
          <a:xfrm>
            <a:off x="1122363" y="5181600"/>
            <a:ext cx="1524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3" name="Line 25"/>
          <p:cNvSpPr>
            <a:spLocks noChangeShapeType="1"/>
          </p:cNvSpPr>
          <p:nvPr/>
        </p:nvSpPr>
        <p:spPr bwMode="auto">
          <a:xfrm flipV="1">
            <a:off x="1274763" y="5181600"/>
            <a:ext cx="2286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4" name="Line 26"/>
          <p:cNvSpPr>
            <a:spLocks noChangeShapeType="1"/>
          </p:cNvSpPr>
          <p:nvPr/>
        </p:nvSpPr>
        <p:spPr bwMode="auto">
          <a:xfrm>
            <a:off x="3255963" y="5943600"/>
            <a:ext cx="1524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5" name="Line 28"/>
          <p:cNvSpPr>
            <a:spLocks noChangeShapeType="1"/>
          </p:cNvSpPr>
          <p:nvPr/>
        </p:nvSpPr>
        <p:spPr bwMode="auto">
          <a:xfrm flipH="1">
            <a:off x="3179763" y="6172200"/>
            <a:ext cx="2286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6" name="Line 29"/>
          <p:cNvSpPr>
            <a:spLocks noChangeShapeType="1"/>
          </p:cNvSpPr>
          <p:nvPr/>
        </p:nvSpPr>
        <p:spPr bwMode="auto">
          <a:xfrm flipH="1">
            <a:off x="3255963" y="4648200"/>
            <a:ext cx="762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7" name="Line 30"/>
          <p:cNvSpPr>
            <a:spLocks noChangeShapeType="1"/>
          </p:cNvSpPr>
          <p:nvPr/>
        </p:nvSpPr>
        <p:spPr bwMode="auto">
          <a:xfrm>
            <a:off x="3332163" y="4648200"/>
            <a:ext cx="2286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8" name="Line 31"/>
          <p:cNvSpPr>
            <a:spLocks noChangeShapeType="1"/>
          </p:cNvSpPr>
          <p:nvPr/>
        </p:nvSpPr>
        <p:spPr bwMode="auto">
          <a:xfrm>
            <a:off x="5008563" y="4648200"/>
            <a:ext cx="762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9" name="Line 32"/>
          <p:cNvSpPr>
            <a:spLocks noChangeShapeType="1"/>
          </p:cNvSpPr>
          <p:nvPr/>
        </p:nvSpPr>
        <p:spPr bwMode="auto">
          <a:xfrm flipH="1">
            <a:off x="4779963" y="4648200"/>
            <a:ext cx="2286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0" name="Text Box 33"/>
          <p:cNvSpPr txBox="1">
            <a:spLocks noChangeArrowheads="1"/>
          </p:cNvSpPr>
          <p:nvPr/>
        </p:nvSpPr>
        <p:spPr bwMode="auto">
          <a:xfrm>
            <a:off x="5068888" y="2971800"/>
            <a:ext cx="3998912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/>
              <a:t>pre order: process when </a:t>
            </a:r>
            <a:br>
              <a:rPr lang="en-US" sz="2400" dirty="0"/>
            </a:br>
            <a:r>
              <a:rPr lang="en-US" sz="2400" dirty="0"/>
              <a:t>pass down left side of node</a:t>
            </a:r>
            <a:br>
              <a:rPr lang="en-US" sz="2400" dirty="0"/>
            </a:br>
            <a:r>
              <a:rPr lang="en-US" sz="2400" dirty="0"/>
              <a:t>12 49 13 5 42</a:t>
            </a:r>
          </a:p>
          <a:p>
            <a:pPr eaLnBrk="1" hangingPunct="1"/>
            <a:r>
              <a:rPr lang="en-US" sz="2400" dirty="0"/>
              <a:t>in order: process when pass</a:t>
            </a:r>
            <a:br>
              <a:rPr lang="en-US" sz="2400" dirty="0"/>
            </a:br>
            <a:r>
              <a:rPr lang="en-US" sz="2400" dirty="0"/>
              <a:t>underneath node</a:t>
            </a:r>
            <a:br>
              <a:rPr lang="en-US" sz="2400" dirty="0"/>
            </a:br>
            <a:r>
              <a:rPr lang="en-US" sz="2400" dirty="0"/>
              <a:t>13 49 5 12 42</a:t>
            </a:r>
          </a:p>
          <a:p>
            <a:pPr eaLnBrk="1" hangingPunct="1"/>
            <a:r>
              <a:rPr lang="en-US" sz="2400" dirty="0"/>
              <a:t>post order: process when </a:t>
            </a:r>
            <a:br>
              <a:rPr lang="en-US" sz="2400" dirty="0"/>
            </a:br>
            <a:r>
              <a:rPr lang="en-US" sz="2400" dirty="0"/>
              <a:t>pass up right side of node</a:t>
            </a:r>
            <a:br>
              <a:rPr lang="en-US" sz="2400" dirty="0"/>
            </a:br>
            <a:r>
              <a:rPr lang="en-US" sz="2400" dirty="0"/>
              <a:t>13 5 49 42 12 </a:t>
            </a:r>
          </a:p>
        </p:txBody>
      </p:sp>
      <p:pic>
        <p:nvPicPr>
          <p:cNvPr id="15391" name="Picture 35" descr="A sailboa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7038"/>
            <a:ext cx="18288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9D6C40-1A03-4A90-8698-FBD8CF8E19AD}" type="slidenum">
              <a:rPr lang="en-US" sz="1800" smtClean="0"/>
              <a:pPr eaLnBrk="1" hangingPunct="1"/>
              <a:t>17</a:t>
            </a:fld>
            <a:endParaRPr lang="en-US" sz="180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Clicker 5 - Tree Traversals</a:t>
            </a:r>
          </a:p>
        </p:txBody>
      </p:sp>
      <p:grpSp>
        <p:nvGrpSpPr>
          <p:cNvPr id="16389" name="Group 4"/>
          <p:cNvGrpSpPr>
            <a:grpSpLocks/>
          </p:cNvGrpSpPr>
          <p:nvPr/>
        </p:nvGrpSpPr>
        <p:grpSpPr bwMode="auto">
          <a:xfrm>
            <a:off x="3046973" y="1766235"/>
            <a:ext cx="838200" cy="914400"/>
            <a:chOff x="2640" y="816"/>
            <a:chExt cx="528" cy="576"/>
          </a:xfrm>
        </p:grpSpPr>
        <p:sp>
          <p:nvSpPr>
            <p:cNvPr id="16423" name="Oval 5"/>
            <p:cNvSpPr>
              <a:spLocks noChangeArrowheads="1"/>
            </p:cNvSpPr>
            <p:nvPr/>
          </p:nvSpPr>
          <p:spPr bwMode="auto">
            <a:xfrm>
              <a:off x="2640" y="816"/>
              <a:ext cx="528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4" name="Text Box 6"/>
            <p:cNvSpPr txBox="1">
              <a:spLocks noChangeArrowheads="1"/>
            </p:cNvSpPr>
            <p:nvPr/>
          </p:nvSpPr>
          <p:spPr bwMode="auto">
            <a:xfrm>
              <a:off x="2772" y="941"/>
              <a:ext cx="2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D</a:t>
              </a:r>
            </a:p>
          </p:txBody>
        </p:sp>
      </p:grpSp>
      <p:grpSp>
        <p:nvGrpSpPr>
          <p:cNvPr id="16390" name="Group 10"/>
          <p:cNvGrpSpPr>
            <a:grpSpLocks/>
          </p:cNvGrpSpPr>
          <p:nvPr/>
        </p:nvGrpSpPr>
        <p:grpSpPr bwMode="auto">
          <a:xfrm>
            <a:off x="914400" y="1828800"/>
            <a:ext cx="838200" cy="914400"/>
            <a:chOff x="2640" y="816"/>
            <a:chExt cx="528" cy="576"/>
          </a:xfrm>
        </p:grpSpPr>
        <p:sp>
          <p:nvSpPr>
            <p:cNvPr id="16421" name="Oval 11"/>
            <p:cNvSpPr>
              <a:spLocks noChangeArrowheads="1"/>
            </p:cNvSpPr>
            <p:nvPr/>
          </p:nvSpPr>
          <p:spPr bwMode="auto">
            <a:xfrm>
              <a:off x="2640" y="816"/>
              <a:ext cx="528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2" name="Text Box 12"/>
            <p:cNvSpPr txBox="1">
              <a:spLocks noChangeArrowheads="1"/>
            </p:cNvSpPr>
            <p:nvPr/>
          </p:nvSpPr>
          <p:spPr bwMode="auto">
            <a:xfrm>
              <a:off x="2772" y="941"/>
              <a:ext cx="2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C</a:t>
              </a:r>
            </a:p>
          </p:txBody>
        </p:sp>
      </p:grpSp>
      <p:grpSp>
        <p:nvGrpSpPr>
          <p:cNvPr id="16391" name="Group 13"/>
          <p:cNvGrpSpPr>
            <a:grpSpLocks/>
          </p:cNvGrpSpPr>
          <p:nvPr/>
        </p:nvGrpSpPr>
        <p:grpSpPr bwMode="auto">
          <a:xfrm>
            <a:off x="0" y="3124200"/>
            <a:ext cx="838200" cy="914400"/>
            <a:chOff x="2640" y="816"/>
            <a:chExt cx="528" cy="576"/>
          </a:xfrm>
        </p:grpSpPr>
        <p:sp>
          <p:nvSpPr>
            <p:cNvPr id="16419" name="Oval 14"/>
            <p:cNvSpPr>
              <a:spLocks noChangeArrowheads="1"/>
            </p:cNvSpPr>
            <p:nvPr/>
          </p:nvSpPr>
          <p:spPr bwMode="auto">
            <a:xfrm>
              <a:off x="2640" y="816"/>
              <a:ext cx="528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0" name="Text Box 15"/>
            <p:cNvSpPr txBox="1">
              <a:spLocks noChangeArrowheads="1"/>
            </p:cNvSpPr>
            <p:nvPr/>
          </p:nvSpPr>
          <p:spPr bwMode="auto">
            <a:xfrm>
              <a:off x="2772" y="941"/>
              <a:ext cx="25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dirty="0"/>
                <a:t>Z</a:t>
              </a:r>
            </a:p>
          </p:txBody>
        </p:sp>
      </p:grpSp>
      <p:grpSp>
        <p:nvGrpSpPr>
          <p:cNvPr id="16392" name="Group 19"/>
          <p:cNvGrpSpPr>
            <a:grpSpLocks/>
          </p:cNvGrpSpPr>
          <p:nvPr/>
        </p:nvGrpSpPr>
        <p:grpSpPr bwMode="auto">
          <a:xfrm>
            <a:off x="1676400" y="762000"/>
            <a:ext cx="838200" cy="914400"/>
            <a:chOff x="2640" y="816"/>
            <a:chExt cx="528" cy="576"/>
          </a:xfrm>
        </p:grpSpPr>
        <p:sp>
          <p:nvSpPr>
            <p:cNvPr id="16417" name="Oval 20"/>
            <p:cNvSpPr>
              <a:spLocks noChangeArrowheads="1"/>
            </p:cNvSpPr>
            <p:nvPr/>
          </p:nvSpPr>
          <p:spPr bwMode="auto">
            <a:xfrm>
              <a:off x="2640" y="816"/>
              <a:ext cx="528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8" name="Text Box 21"/>
            <p:cNvSpPr txBox="1">
              <a:spLocks noChangeArrowheads="1"/>
            </p:cNvSpPr>
            <p:nvPr/>
          </p:nvSpPr>
          <p:spPr bwMode="auto">
            <a:xfrm>
              <a:off x="2772" y="941"/>
              <a:ext cx="26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A</a:t>
              </a:r>
            </a:p>
          </p:txBody>
        </p:sp>
      </p:grpSp>
      <p:grpSp>
        <p:nvGrpSpPr>
          <p:cNvPr id="16393" name="Group 22"/>
          <p:cNvGrpSpPr>
            <a:grpSpLocks/>
          </p:cNvGrpSpPr>
          <p:nvPr/>
        </p:nvGrpSpPr>
        <p:grpSpPr bwMode="auto">
          <a:xfrm>
            <a:off x="1447800" y="3124200"/>
            <a:ext cx="838200" cy="914400"/>
            <a:chOff x="2640" y="816"/>
            <a:chExt cx="528" cy="576"/>
          </a:xfrm>
        </p:grpSpPr>
        <p:sp>
          <p:nvSpPr>
            <p:cNvPr id="16415" name="Oval 23"/>
            <p:cNvSpPr>
              <a:spLocks noChangeArrowheads="1"/>
            </p:cNvSpPr>
            <p:nvPr/>
          </p:nvSpPr>
          <p:spPr bwMode="auto">
            <a:xfrm>
              <a:off x="2640" y="816"/>
              <a:ext cx="528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6" name="Text Box 24"/>
            <p:cNvSpPr txBox="1">
              <a:spLocks noChangeArrowheads="1"/>
            </p:cNvSpPr>
            <p:nvPr/>
          </p:nvSpPr>
          <p:spPr bwMode="auto">
            <a:xfrm>
              <a:off x="2772" y="941"/>
              <a:ext cx="29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G</a:t>
              </a:r>
            </a:p>
          </p:txBody>
        </p:sp>
      </p:grpSp>
      <p:grpSp>
        <p:nvGrpSpPr>
          <p:cNvPr id="16394" name="Group 25"/>
          <p:cNvGrpSpPr>
            <a:grpSpLocks/>
          </p:cNvGrpSpPr>
          <p:nvPr/>
        </p:nvGrpSpPr>
        <p:grpSpPr bwMode="auto">
          <a:xfrm>
            <a:off x="2466975" y="3173506"/>
            <a:ext cx="838200" cy="914400"/>
            <a:chOff x="2640" y="816"/>
            <a:chExt cx="528" cy="576"/>
          </a:xfrm>
        </p:grpSpPr>
        <p:sp>
          <p:nvSpPr>
            <p:cNvPr id="16413" name="Oval 26"/>
            <p:cNvSpPr>
              <a:spLocks noChangeArrowheads="1"/>
            </p:cNvSpPr>
            <p:nvPr/>
          </p:nvSpPr>
          <p:spPr bwMode="auto">
            <a:xfrm>
              <a:off x="2640" y="816"/>
              <a:ext cx="528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4" name="Text Box 27"/>
            <p:cNvSpPr txBox="1">
              <a:spLocks noChangeArrowheads="1"/>
            </p:cNvSpPr>
            <p:nvPr/>
          </p:nvSpPr>
          <p:spPr bwMode="auto">
            <a:xfrm>
              <a:off x="2772" y="941"/>
              <a:ext cx="2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H</a:t>
              </a:r>
            </a:p>
          </p:txBody>
        </p:sp>
      </p:grpSp>
      <p:grpSp>
        <p:nvGrpSpPr>
          <p:cNvPr id="16395" name="Group 28"/>
          <p:cNvGrpSpPr>
            <a:grpSpLocks/>
          </p:cNvGrpSpPr>
          <p:nvPr/>
        </p:nvGrpSpPr>
        <p:grpSpPr bwMode="auto">
          <a:xfrm>
            <a:off x="4119096" y="3191400"/>
            <a:ext cx="838200" cy="914400"/>
            <a:chOff x="2640" y="816"/>
            <a:chExt cx="528" cy="576"/>
          </a:xfrm>
        </p:grpSpPr>
        <p:sp>
          <p:nvSpPr>
            <p:cNvPr id="16411" name="Oval 29"/>
            <p:cNvSpPr>
              <a:spLocks noChangeArrowheads="1"/>
            </p:cNvSpPr>
            <p:nvPr/>
          </p:nvSpPr>
          <p:spPr bwMode="auto">
            <a:xfrm>
              <a:off x="2640" y="816"/>
              <a:ext cx="528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2" name="Text Box 30"/>
            <p:cNvSpPr txBox="1">
              <a:spLocks noChangeArrowheads="1"/>
            </p:cNvSpPr>
            <p:nvPr/>
          </p:nvSpPr>
          <p:spPr bwMode="auto">
            <a:xfrm>
              <a:off x="2772" y="941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J</a:t>
              </a:r>
            </a:p>
          </p:txBody>
        </p:sp>
      </p:grpSp>
      <p:grpSp>
        <p:nvGrpSpPr>
          <p:cNvPr id="16396" name="Group 34"/>
          <p:cNvGrpSpPr>
            <a:grpSpLocks/>
          </p:cNvGrpSpPr>
          <p:nvPr/>
        </p:nvGrpSpPr>
        <p:grpSpPr bwMode="auto">
          <a:xfrm>
            <a:off x="1781175" y="4240306"/>
            <a:ext cx="838200" cy="914400"/>
            <a:chOff x="2640" y="816"/>
            <a:chExt cx="528" cy="576"/>
          </a:xfrm>
        </p:grpSpPr>
        <p:sp>
          <p:nvSpPr>
            <p:cNvPr id="16409" name="Oval 35"/>
            <p:cNvSpPr>
              <a:spLocks noChangeArrowheads="1"/>
            </p:cNvSpPr>
            <p:nvPr/>
          </p:nvSpPr>
          <p:spPr bwMode="auto">
            <a:xfrm>
              <a:off x="2640" y="816"/>
              <a:ext cx="528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0" name="Text Box 36"/>
            <p:cNvSpPr txBox="1">
              <a:spLocks noChangeArrowheads="1"/>
            </p:cNvSpPr>
            <p:nvPr/>
          </p:nvSpPr>
          <p:spPr bwMode="auto">
            <a:xfrm>
              <a:off x="2772" y="941"/>
              <a:ext cx="29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dirty="0"/>
                <a:t>Q</a:t>
              </a:r>
            </a:p>
          </p:txBody>
        </p:sp>
      </p:grpSp>
      <p:grpSp>
        <p:nvGrpSpPr>
          <p:cNvPr id="16397" name="Group 37"/>
          <p:cNvGrpSpPr>
            <a:grpSpLocks/>
          </p:cNvGrpSpPr>
          <p:nvPr/>
        </p:nvGrpSpPr>
        <p:grpSpPr bwMode="auto">
          <a:xfrm>
            <a:off x="2924175" y="4316506"/>
            <a:ext cx="838200" cy="914400"/>
            <a:chOff x="2640" y="816"/>
            <a:chExt cx="528" cy="576"/>
          </a:xfrm>
        </p:grpSpPr>
        <p:sp>
          <p:nvSpPr>
            <p:cNvPr id="16407" name="Oval 38"/>
            <p:cNvSpPr>
              <a:spLocks noChangeArrowheads="1"/>
            </p:cNvSpPr>
            <p:nvPr/>
          </p:nvSpPr>
          <p:spPr bwMode="auto">
            <a:xfrm>
              <a:off x="2640" y="816"/>
              <a:ext cx="528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8" name="Text Box 39"/>
            <p:cNvSpPr txBox="1">
              <a:spLocks noChangeArrowheads="1"/>
            </p:cNvSpPr>
            <p:nvPr/>
          </p:nvSpPr>
          <p:spPr bwMode="auto">
            <a:xfrm>
              <a:off x="2772" y="941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L</a:t>
              </a:r>
            </a:p>
          </p:txBody>
        </p:sp>
      </p:grpSp>
      <p:sp>
        <p:nvSpPr>
          <p:cNvPr id="16398" name="Line 50"/>
          <p:cNvSpPr>
            <a:spLocks noChangeShapeType="1"/>
          </p:cNvSpPr>
          <p:nvPr/>
        </p:nvSpPr>
        <p:spPr bwMode="auto">
          <a:xfrm flipH="1">
            <a:off x="1600200" y="16002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" name="Line 51"/>
          <p:cNvSpPr>
            <a:spLocks noChangeShapeType="1"/>
          </p:cNvSpPr>
          <p:nvPr/>
        </p:nvSpPr>
        <p:spPr bwMode="auto">
          <a:xfrm>
            <a:off x="2476500" y="1420906"/>
            <a:ext cx="762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0" name="Line 53"/>
          <p:cNvSpPr>
            <a:spLocks noChangeShapeType="1"/>
          </p:cNvSpPr>
          <p:nvPr/>
        </p:nvSpPr>
        <p:spPr bwMode="auto">
          <a:xfrm flipH="1">
            <a:off x="533400" y="26670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1" name="Line 54"/>
          <p:cNvSpPr>
            <a:spLocks noChangeShapeType="1"/>
          </p:cNvSpPr>
          <p:nvPr/>
        </p:nvSpPr>
        <p:spPr bwMode="auto">
          <a:xfrm>
            <a:off x="1600200" y="266700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2" name="Line 55"/>
          <p:cNvSpPr>
            <a:spLocks noChangeShapeType="1"/>
          </p:cNvSpPr>
          <p:nvPr/>
        </p:nvSpPr>
        <p:spPr bwMode="auto">
          <a:xfrm flipH="1">
            <a:off x="2954991" y="2680635"/>
            <a:ext cx="350184" cy="5658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3" name="Line 57"/>
          <p:cNvSpPr>
            <a:spLocks noChangeShapeType="1"/>
          </p:cNvSpPr>
          <p:nvPr/>
        </p:nvSpPr>
        <p:spPr bwMode="auto">
          <a:xfrm>
            <a:off x="3742391" y="2590953"/>
            <a:ext cx="601009" cy="6856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4" name="Line 58"/>
          <p:cNvSpPr>
            <a:spLocks noChangeShapeType="1"/>
          </p:cNvSpPr>
          <p:nvPr/>
        </p:nvSpPr>
        <p:spPr bwMode="auto">
          <a:xfrm flipH="1">
            <a:off x="2466975" y="4011706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5" name="Line 59"/>
          <p:cNvSpPr>
            <a:spLocks noChangeShapeType="1"/>
          </p:cNvSpPr>
          <p:nvPr/>
        </p:nvSpPr>
        <p:spPr bwMode="auto">
          <a:xfrm>
            <a:off x="3076575" y="4087906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406" name="Picture 63" descr="A sailboa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5271247"/>
            <a:ext cx="22288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82721" y="1102693"/>
            <a:ext cx="4113679" cy="448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en-US" dirty="0"/>
              <a:t>What is a the result of a </a:t>
            </a:r>
            <a:br>
              <a:rPr lang="en-US" dirty="0"/>
            </a:br>
            <a:r>
              <a:rPr lang="en-US" dirty="0"/>
              <a:t>post order traversal of </a:t>
            </a:r>
            <a:br>
              <a:rPr lang="en-US" dirty="0"/>
            </a:br>
            <a:r>
              <a:rPr lang="en-US" dirty="0"/>
              <a:t>the tree to the left?</a:t>
            </a:r>
          </a:p>
          <a:p>
            <a:pPr marL="514350" indent="-514350">
              <a:buFont typeface="Marlett" pitchFamily="2" charset="2"/>
              <a:buAutoNum type="alphaUcPeriod"/>
              <a:defRPr/>
            </a:pPr>
            <a:r>
              <a:rPr lang="en-US" dirty="0"/>
              <a:t>  Z C G A Q H L D J</a:t>
            </a:r>
          </a:p>
          <a:p>
            <a:pPr marL="514350" indent="-514350">
              <a:buFont typeface="Marlett" pitchFamily="2" charset="2"/>
              <a:buAutoNum type="alphaUcPeriod"/>
              <a:defRPr/>
            </a:pPr>
            <a:r>
              <a:rPr lang="en-US" dirty="0"/>
              <a:t>  Z G C Q L H J D A</a:t>
            </a:r>
          </a:p>
          <a:p>
            <a:pPr marL="514350" indent="-514350">
              <a:buFont typeface="Marlett" pitchFamily="2" charset="2"/>
              <a:buAutoNum type="alphaUcPeriod"/>
              <a:defRPr/>
            </a:pPr>
            <a:r>
              <a:rPr lang="en-US" dirty="0"/>
              <a:t>  A C Z G D H Q L J</a:t>
            </a:r>
          </a:p>
          <a:p>
            <a:pPr marL="514350" indent="-514350">
              <a:buFont typeface="Marlett" pitchFamily="2" charset="2"/>
              <a:buAutoNum type="alphaUcPeriod"/>
              <a:defRPr/>
            </a:pPr>
            <a:r>
              <a:rPr lang="en-US" dirty="0"/>
              <a:t>  A C D Z G H J Q L</a:t>
            </a:r>
          </a:p>
          <a:p>
            <a:pPr marL="514350" indent="-514350">
              <a:buFont typeface="Marlett" pitchFamily="2" charset="2"/>
              <a:buAutoNum type="alphaUcPeriod"/>
              <a:defRPr/>
            </a:pPr>
            <a:r>
              <a:rPr lang="en-US"/>
              <a:t> None of these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7ECCD0-25D2-4AF9-80C5-CA90E23EFE48}" type="slidenum">
              <a:rPr lang="en-US" sz="1800" smtClean="0"/>
              <a:pPr eaLnBrk="1" hangingPunct="1"/>
              <a:t>18</a:t>
            </a:fld>
            <a:endParaRPr lang="en-US" sz="180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Implement Traversals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Implement preorder, </a:t>
            </a:r>
            <a:r>
              <a:rPr lang="en-US" dirty="0" err="1"/>
              <a:t>inorder</a:t>
            </a:r>
            <a:r>
              <a:rPr lang="en-US" dirty="0"/>
              <a:t>, and post order traversal</a:t>
            </a:r>
          </a:p>
          <a:p>
            <a:pPr lvl="1" eaLnBrk="1" hangingPunct="1"/>
            <a:r>
              <a:rPr lang="en-US" dirty="0"/>
              <a:t>Big O time and space?</a:t>
            </a:r>
          </a:p>
          <a:p>
            <a:pPr eaLnBrk="1" hangingPunct="1"/>
            <a:r>
              <a:rPr lang="en-US" dirty="0"/>
              <a:t>Implement a level order traversal using a queue</a:t>
            </a:r>
          </a:p>
          <a:p>
            <a:pPr lvl="1" eaLnBrk="1" hangingPunct="1"/>
            <a:r>
              <a:rPr lang="en-US" dirty="0"/>
              <a:t>Big O time and space? </a:t>
            </a:r>
          </a:p>
          <a:p>
            <a:pPr eaLnBrk="1" hangingPunct="1"/>
            <a:r>
              <a:rPr lang="en-US" dirty="0"/>
              <a:t>Implement a level order traversal without a queue</a:t>
            </a:r>
          </a:p>
          <a:p>
            <a:pPr lvl="1" eaLnBrk="1" hangingPunct="1"/>
            <a:r>
              <a:rPr lang="en-US" dirty="0"/>
              <a:t>target depth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7772400" cy="1143000"/>
          </a:xfrm>
        </p:spPr>
        <p:txBody>
          <a:bodyPr/>
          <a:lstStyle/>
          <a:p>
            <a:r>
              <a:rPr lang="en-US" dirty="0"/>
              <a:t>Breadth First Search</a:t>
            </a:r>
            <a:br>
              <a:rPr lang="en-US" dirty="0"/>
            </a:br>
            <a:r>
              <a:rPr lang="en-US" dirty="0"/>
              <a:t>Depth First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686800" cy="5486400"/>
          </a:xfrm>
        </p:spPr>
        <p:txBody>
          <a:bodyPr/>
          <a:lstStyle/>
          <a:p>
            <a:r>
              <a:rPr lang="en-US" sz="2800" dirty="0">
                <a:hlinkClick r:id="rId2"/>
              </a:rPr>
              <a:t>from NIST - DADS</a:t>
            </a:r>
            <a:endParaRPr lang="en-US" sz="2800" i="1" dirty="0"/>
          </a:p>
          <a:p>
            <a:r>
              <a:rPr lang="en-US" sz="2800" b="1" dirty="0"/>
              <a:t>breadth first search: </a:t>
            </a:r>
            <a:r>
              <a:rPr lang="en-US" sz="2800" dirty="0"/>
              <a:t>Any search algorithm that considers neighbors of a </a:t>
            </a:r>
            <a:r>
              <a:rPr lang="en-US" sz="2800" i="1" dirty="0"/>
              <a:t>vertex</a:t>
            </a:r>
            <a:r>
              <a:rPr lang="en-US" sz="2800" dirty="0"/>
              <a:t> (node), that is, outgoing </a:t>
            </a:r>
            <a:r>
              <a:rPr lang="en-US" sz="2800" i="1" dirty="0"/>
              <a:t>edges</a:t>
            </a:r>
            <a:r>
              <a:rPr lang="en-US" sz="2800" dirty="0"/>
              <a:t> (links) of the vertex's predecessor in the search, before any outgoing edges of the vertex</a:t>
            </a:r>
          </a:p>
          <a:p>
            <a:r>
              <a:rPr lang="en-US" sz="2800" b="1" dirty="0"/>
              <a:t>depth first search: </a:t>
            </a:r>
            <a:r>
              <a:rPr lang="en-US" sz="2800" dirty="0"/>
              <a:t>Any search algorithm that considers outgoing </a:t>
            </a:r>
            <a:r>
              <a:rPr lang="en-US" sz="2800" i="1" dirty="0"/>
              <a:t>edges</a:t>
            </a:r>
            <a:r>
              <a:rPr lang="en-US" sz="2800" dirty="0"/>
              <a:t> (links of </a:t>
            </a:r>
            <a:r>
              <a:rPr lang="en-US" sz="2800" i="1" dirty="0"/>
              <a:t>children</a:t>
            </a:r>
            <a:r>
              <a:rPr lang="en-US" sz="2800" dirty="0"/>
              <a:t>) of a </a:t>
            </a:r>
            <a:r>
              <a:rPr lang="en-US" sz="2800" i="1" dirty="0"/>
              <a:t>vertex</a:t>
            </a:r>
            <a:r>
              <a:rPr lang="en-US" sz="2800" dirty="0"/>
              <a:t> (node) before any of the vertex's (node) </a:t>
            </a:r>
            <a:r>
              <a:rPr lang="en-US" sz="2800" i="1" dirty="0"/>
              <a:t>siblings</a:t>
            </a:r>
            <a:r>
              <a:rPr lang="en-US" sz="2800" dirty="0"/>
              <a:t>, that is, outgoing edges of the vertex's predecessor in the search. Extremes are searched first.</a:t>
            </a:r>
            <a:endParaRPr lang="en-US" sz="2800" b="1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84862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250BD0-33F3-4EED-96E6-E18D7F0A1C46}" type="slidenum">
              <a:rPr lang="en-US" sz="1800" smtClean="0"/>
              <a:pPr eaLnBrk="1" hangingPunct="1"/>
              <a:t>2</a:t>
            </a:fld>
            <a:endParaRPr lang="en-US" sz="180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Definitions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762000"/>
            <a:ext cx="6003925" cy="5486400"/>
          </a:xfrm>
        </p:spPr>
        <p:txBody>
          <a:bodyPr/>
          <a:lstStyle/>
          <a:p>
            <a:pPr eaLnBrk="1" hangingPunct="1"/>
            <a:r>
              <a:rPr lang="en-US" dirty="0"/>
              <a:t>A </a:t>
            </a:r>
            <a:r>
              <a:rPr lang="en-US" i="1" dirty="0"/>
              <a:t>tree</a:t>
            </a:r>
            <a:r>
              <a:rPr lang="en-US" dirty="0"/>
              <a:t> is an abstract data type</a:t>
            </a:r>
          </a:p>
          <a:p>
            <a:pPr lvl="1" eaLnBrk="1" hangingPunct="1"/>
            <a:r>
              <a:rPr lang="en-US" dirty="0"/>
              <a:t>one entry point, the </a:t>
            </a:r>
            <a:r>
              <a:rPr lang="en-US" b="1" i="1" dirty="0"/>
              <a:t>root</a:t>
            </a:r>
            <a:r>
              <a:rPr lang="en-US" dirty="0"/>
              <a:t> </a:t>
            </a:r>
          </a:p>
          <a:p>
            <a:pPr lvl="1" eaLnBrk="1" hangingPunct="1"/>
            <a:r>
              <a:rPr lang="en-US" dirty="0"/>
              <a:t>Each node is either a </a:t>
            </a:r>
            <a:r>
              <a:rPr lang="en-US" b="1" i="1" dirty="0"/>
              <a:t>leaf</a:t>
            </a:r>
            <a:r>
              <a:rPr lang="en-US" dirty="0"/>
              <a:t> or an </a:t>
            </a:r>
            <a:r>
              <a:rPr lang="en-US" i="1" dirty="0"/>
              <a:t>internal node</a:t>
            </a:r>
            <a:endParaRPr lang="en-US" dirty="0"/>
          </a:p>
          <a:p>
            <a:pPr lvl="1" eaLnBrk="1" hangingPunct="1"/>
            <a:r>
              <a:rPr lang="en-US" dirty="0"/>
              <a:t>An internal node has 1 or more </a:t>
            </a:r>
            <a:r>
              <a:rPr lang="en-US" b="1" i="1" dirty="0"/>
              <a:t>children</a:t>
            </a:r>
            <a:r>
              <a:rPr lang="en-US" dirty="0"/>
              <a:t>, nodes that can be reached directly from that internal node. </a:t>
            </a:r>
          </a:p>
          <a:p>
            <a:pPr lvl="1" eaLnBrk="1" hangingPunct="1"/>
            <a:r>
              <a:rPr lang="en-US" dirty="0"/>
              <a:t>The internal node is said to be the </a:t>
            </a:r>
            <a:r>
              <a:rPr lang="en-US" b="1" i="1" dirty="0"/>
              <a:t>parent</a:t>
            </a:r>
            <a:r>
              <a:rPr lang="en-US" dirty="0"/>
              <a:t> of its child nodes</a:t>
            </a:r>
          </a:p>
        </p:txBody>
      </p:sp>
      <p:sp>
        <p:nvSpPr>
          <p:cNvPr id="3078" name="Oval 4"/>
          <p:cNvSpPr>
            <a:spLocks noChangeArrowheads="1"/>
          </p:cNvSpPr>
          <p:nvPr/>
        </p:nvSpPr>
        <p:spPr bwMode="auto">
          <a:xfrm>
            <a:off x="7391400" y="152400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Oval 6"/>
          <p:cNvSpPr>
            <a:spLocks noChangeArrowheads="1"/>
          </p:cNvSpPr>
          <p:nvPr/>
        </p:nvSpPr>
        <p:spPr bwMode="auto">
          <a:xfrm>
            <a:off x="6705600" y="243840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Oval 7"/>
          <p:cNvSpPr>
            <a:spLocks noChangeArrowheads="1"/>
          </p:cNvSpPr>
          <p:nvPr/>
        </p:nvSpPr>
        <p:spPr bwMode="auto">
          <a:xfrm>
            <a:off x="8077200" y="243840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Oval 8"/>
          <p:cNvSpPr>
            <a:spLocks noChangeArrowheads="1"/>
          </p:cNvSpPr>
          <p:nvPr/>
        </p:nvSpPr>
        <p:spPr bwMode="auto">
          <a:xfrm>
            <a:off x="5867400" y="358140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Oval 9"/>
          <p:cNvSpPr>
            <a:spLocks noChangeArrowheads="1"/>
          </p:cNvSpPr>
          <p:nvPr/>
        </p:nvSpPr>
        <p:spPr bwMode="auto">
          <a:xfrm>
            <a:off x="6858000" y="358140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Oval 10"/>
          <p:cNvSpPr>
            <a:spLocks noChangeArrowheads="1"/>
          </p:cNvSpPr>
          <p:nvPr/>
        </p:nvSpPr>
        <p:spPr bwMode="auto">
          <a:xfrm>
            <a:off x="7848600" y="358140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Line 11"/>
          <p:cNvSpPr>
            <a:spLocks noChangeShapeType="1"/>
          </p:cNvSpPr>
          <p:nvPr/>
        </p:nvSpPr>
        <p:spPr bwMode="auto">
          <a:xfrm flipH="1">
            <a:off x="7239000" y="2133600"/>
            <a:ext cx="3048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5" name="Line 12"/>
          <p:cNvSpPr>
            <a:spLocks noChangeShapeType="1"/>
          </p:cNvSpPr>
          <p:nvPr/>
        </p:nvSpPr>
        <p:spPr bwMode="auto">
          <a:xfrm>
            <a:off x="7997825" y="2128838"/>
            <a:ext cx="301625" cy="301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6" name="Line 13"/>
          <p:cNvSpPr>
            <a:spLocks noChangeShapeType="1"/>
          </p:cNvSpPr>
          <p:nvPr/>
        </p:nvSpPr>
        <p:spPr bwMode="auto">
          <a:xfrm flipH="1">
            <a:off x="6400800" y="3048000"/>
            <a:ext cx="4572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7" name="Line 14"/>
          <p:cNvSpPr>
            <a:spLocks noChangeShapeType="1"/>
          </p:cNvSpPr>
          <p:nvPr/>
        </p:nvSpPr>
        <p:spPr bwMode="auto">
          <a:xfrm>
            <a:off x="7162800" y="3124200"/>
            <a:ext cx="762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8" name="Line 15"/>
          <p:cNvSpPr>
            <a:spLocks noChangeShapeType="1"/>
          </p:cNvSpPr>
          <p:nvPr/>
        </p:nvSpPr>
        <p:spPr bwMode="auto">
          <a:xfrm>
            <a:off x="7315200" y="2971800"/>
            <a:ext cx="685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9" name="Text Box 16"/>
          <p:cNvSpPr txBox="1">
            <a:spLocks noChangeArrowheads="1"/>
          </p:cNvSpPr>
          <p:nvPr/>
        </p:nvSpPr>
        <p:spPr bwMode="auto">
          <a:xfrm>
            <a:off x="7696200" y="838200"/>
            <a:ext cx="1255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root node</a:t>
            </a:r>
          </a:p>
        </p:txBody>
      </p:sp>
      <p:sp>
        <p:nvSpPr>
          <p:cNvPr id="3090" name="Text Box 17"/>
          <p:cNvSpPr txBox="1">
            <a:spLocks noChangeArrowheads="1"/>
          </p:cNvSpPr>
          <p:nvPr/>
        </p:nvSpPr>
        <p:spPr bwMode="auto">
          <a:xfrm>
            <a:off x="6613525" y="5170488"/>
            <a:ext cx="1828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leaf nodes</a:t>
            </a:r>
          </a:p>
        </p:txBody>
      </p:sp>
      <p:sp>
        <p:nvSpPr>
          <p:cNvPr id="3091" name="Line 18"/>
          <p:cNvSpPr>
            <a:spLocks noChangeShapeType="1"/>
          </p:cNvSpPr>
          <p:nvPr/>
        </p:nvSpPr>
        <p:spPr bwMode="auto">
          <a:xfrm flipV="1">
            <a:off x="7620000" y="46482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2" name="Line 19"/>
          <p:cNvSpPr>
            <a:spLocks noChangeShapeType="1"/>
          </p:cNvSpPr>
          <p:nvPr/>
        </p:nvSpPr>
        <p:spPr bwMode="auto">
          <a:xfrm flipH="1" flipV="1">
            <a:off x="6705600" y="4343400"/>
            <a:ext cx="914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3" name="Line 20"/>
          <p:cNvSpPr>
            <a:spLocks noChangeShapeType="1"/>
          </p:cNvSpPr>
          <p:nvPr/>
        </p:nvSpPr>
        <p:spPr bwMode="auto">
          <a:xfrm flipH="1" flipV="1">
            <a:off x="7467600" y="4343400"/>
            <a:ext cx="152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4" name="Line 21"/>
          <p:cNvSpPr>
            <a:spLocks noChangeShapeType="1"/>
          </p:cNvSpPr>
          <p:nvPr/>
        </p:nvSpPr>
        <p:spPr bwMode="auto">
          <a:xfrm flipV="1">
            <a:off x="7620000" y="4343400"/>
            <a:ext cx="3810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5" name="Line 22"/>
          <p:cNvSpPr>
            <a:spLocks noChangeShapeType="1"/>
          </p:cNvSpPr>
          <p:nvPr/>
        </p:nvSpPr>
        <p:spPr bwMode="auto">
          <a:xfrm flipV="1">
            <a:off x="7620000" y="4495800"/>
            <a:ext cx="11430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6" name="Line 23"/>
          <p:cNvSpPr>
            <a:spLocks noChangeShapeType="1"/>
          </p:cNvSpPr>
          <p:nvPr/>
        </p:nvSpPr>
        <p:spPr bwMode="auto">
          <a:xfrm flipH="1" flipV="1">
            <a:off x="8686800" y="3429000"/>
            <a:ext cx="76200" cy="1066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7" name="Line 24"/>
          <p:cNvSpPr>
            <a:spLocks noChangeShapeType="1"/>
          </p:cNvSpPr>
          <p:nvPr/>
        </p:nvSpPr>
        <p:spPr bwMode="auto">
          <a:xfrm flipH="1">
            <a:off x="8153400" y="1143000"/>
            <a:ext cx="152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8" name="Text Box 25"/>
          <p:cNvSpPr txBox="1">
            <a:spLocks noChangeArrowheads="1"/>
          </p:cNvSpPr>
          <p:nvPr/>
        </p:nvSpPr>
        <p:spPr bwMode="auto">
          <a:xfrm>
            <a:off x="6003925" y="1154113"/>
            <a:ext cx="10175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internal</a:t>
            </a:r>
            <a:br>
              <a:rPr lang="en-US" sz="2000"/>
            </a:br>
            <a:r>
              <a:rPr lang="en-US" sz="2000"/>
              <a:t>nodes</a:t>
            </a:r>
          </a:p>
        </p:txBody>
      </p:sp>
      <p:sp>
        <p:nvSpPr>
          <p:cNvPr id="3099" name="Line 26"/>
          <p:cNvSpPr>
            <a:spLocks noChangeShapeType="1"/>
          </p:cNvSpPr>
          <p:nvPr/>
        </p:nvSpPr>
        <p:spPr bwMode="auto">
          <a:xfrm>
            <a:off x="6477000" y="1905000"/>
            <a:ext cx="2286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0" name="Line 27"/>
          <p:cNvSpPr>
            <a:spLocks noChangeShapeType="1"/>
          </p:cNvSpPr>
          <p:nvPr/>
        </p:nvSpPr>
        <p:spPr bwMode="auto">
          <a:xfrm>
            <a:off x="6477000" y="1905000"/>
            <a:ext cx="76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Clicker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traversal of a tree is a breadth first search?</a:t>
            </a:r>
          </a:p>
          <a:p>
            <a:pPr marL="514350" indent="-514350">
              <a:buAutoNum type="alphaUcPeriod"/>
            </a:pPr>
            <a:r>
              <a:rPr lang="en-US" dirty="0"/>
              <a:t>Level order traversal</a:t>
            </a:r>
          </a:p>
          <a:p>
            <a:pPr marL="514350" indent="-514350">
              <a:buAutoNum type="alphaUcPeriod"/>
            </a:pPr>
            <a:r>
              <a:rPr lang="en-US" dirty="0"/>
              <a:t>Pre order traversal</a:t>
            </a:r>
          </a:p>
          <a:p>
            <a:pPr marL="514350" indent="-514350">
              <a:buAutoNum type="alphaUcPeriod"/>
            </a:pPr>
            <a:r>
              <a:rPr lang="en-US" dirty="0"/>
              <a:t>In order traversal</a:t>
            </a:r>
          </a:p>
          <a:p>
            <a:pPr marL="514350" indent="-514350">
              <a:buAutoNum type="alphaUcPeriod"/>
            </a:pPr>
            <a:r>
              <a:rPr lang="en-US" dirty="0"/>
              <a:t>Post order traversal</a:t>
            </a:r>
          </a:p>
          <a:p>
            <a:pPr marL="514350" indent="-514350">
              <a:buAutoNum type="alphaUcPeriod"/>
            </a:pPr>
            <a:r>
              <a:rPr lang="en-US" dirty="0"/>
              <a:t>More than one of these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31314-B57E-44B6-A0C6-17F09A67328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030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 First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level order traversal of a tree could be used as a breadth first search</a:t>
            </a:r>
          </a:p>
          <a:p>
            <a:r>
              <a:rPr lang="en-US" dirty="0"/>
              <a:t>Search all nodes in a level before going down to the next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31314-B57E-44B6-A0C6-17F09A67328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0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17764"/>
            <a:ext cx="7772400" cy="1143000"/>
          </a:xfrm>
        </p:spPr>
        <p:txBody>
          <a:bodyPr/>
          <a:lstStyle/>
          <a:p>
            <a:r>
              <a:rPr lang="en-US" dirty="0"/>
              <a:t>Breadth First Search of Tree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31314-B57E-44B6-A0C6-17F09A67328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3810000" y="9144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10668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752600" y="19084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3124200" y="19084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4810991" y="19084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63391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6324600" y="1922319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000" y="2074719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4572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4222173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74573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19050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7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40767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291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5482936" y="30133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35336" y="31657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68580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10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30480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04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54483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007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35" name="Oval 34"/>
          <p:cNvSpPr/>
          <p:nvPr/>
        </p:nvSpPr>
        <p:spPr bwMode="auto">
          <a:xfrm>
            <a:off x="190500" y="4281055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2900" y="44334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2545772" y="5119255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98172" y="52716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39" name="Oval 38"/>
          <p:cNvSpPr/>
          <p:nvPr/>
        </p:nvSpPr>
        <p:spPr bwMode="auto">
          <a:xfrm>
            <a:off x="3688773" y="51435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41173" y="52959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42" name="Straight Arrow Connector 41"/>
          <p:cNvCxnSpPr>
            <a:stCxn id="7" idx="3"/>
            <a:endCxn id="9" idx="7"/>
          </p:cNvCxnSpPr>
          <p:nvPr/>
        </p:nvCxnSpPr>
        <p:spPr bwMode="auto">
          <a:xfrm flipH="1">
            <a:off x="2468048" y="1629848"/>
            <a:ext cx="1464704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7" idx="4"/>
          </p:cNvCxnSpPr>
          <p:nvPr/>
        </p:nvCxnSpPr>
        <p:spPr bwMode="auto">
          <a:xfrm flipH="1">
            <a:off x="3733800" y="1752600"/>
            <a:ext cx="495300" cy="30826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stCxn id="7" idx="5"/>
            <a:endCxn id="13" idx="1"/>
          </p:cNvCxnSpPr>
          <p:nvPr/>
        </p:nvCxnSpPr>
        <p:spPr bwMode="auto">
          <a:xfrm>
            <a:off x="4525448" y="1629848"/>
            <a:ext cx="408295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endCxn id="15" idx="1"/>
          </p:cNvCxnSpPr>
          <p:nvPr/>
        </p:nvCxnSpPr>
        <p:spPr bwMode="auto">
          <a:xfrm>
            <a:off x="4648200" y="1447800"/>
            <a:ext cx="1799152" cy="597271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9" idx="3"/>
          </p:cNvCxnSpPr>
          <p:nvPr/>
        </p:nvCxnSpPr>
        <p:spPr bwMode="auto">
          <a:xfrm flipH="1">
            <a:off x="1028700" y="2623912"/>
            <a:ext cx="846652" cy="5002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9" idx="4"/>
            <a:endCxn id="21" idx="0"/>
          </p:cNvCxnSpPr>
          <p:nvPr/>
        </p:nvCxnSpPr>
        <p:spPr bwMode="auto">
          <a:xfrm>
            <a:off x="2171700" y="2746664"/>
            <a:ext cx="152400" cy="37753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>
            <a:endCxn id="23" idx="7"/>
          </p:cNvCxnSpPr>
          <p:nvPr/>
        </p:nvCxnSpPr>
        <p:spPr bwMode="auto">
          <a:xfrm flipH="1">
            <a:off x="4792148" y="2710296"/>
            <a:ext cx="264761" cy="5366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stCxn id="13" idx="5"/>
          </p:cNvCxnSpPr>
          <p:nvPr/>
        </p:nvCxnSpPr>
        <p:spPr bwMode="auto">
          <a:xfrm>
            <a:off x="5526439" y="2623912"/>
            <a:ext cx="264761" cy="35471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15" idx="5"/>
            <a:endCxn id="27" idx="0"/>
          </p:cNvCxnSpPr>
          <p:nvPr/>
        </p:nvCxnSpPr>
        <p:spPr bwMode="auto">
          <a:xfrm>
            <a:off x="7040048" y="2637767"/>
            <a:ext cx="237052" cy="48643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>
            <a:stCxn id="17" idx="4"/>
          </p:cNvCxnSpPr>
          <p:nvPr/>
        </p:nvCxnSpPr>
        <p:spPr bwMode="auto">
          <a:xfrm flipH="1">
            <a:off x="762000" y="3962400"/>
            <a:ext cx="114300" cy="31865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>
            <a:stCxn id="23" idx="3"/>
            <a:endCxn id="29" idx="7"/>
          </p:cNvCxnSpPr>
          <p:nvPr/>
        </p:nvCxnSpPr>
        <p:spPr bwMode="auto">
          <a:xfrm flipH="1">
            <a:off x="3763448" y="3839648"/>
            <a:ext cx="436004" cy="3979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>
            <a:stCxn id="23" idx="4"/>
            <a:endCxn id="19" idx="0"/>
          </p:cNvCxnSpPr>
          <p:nvPr/>
        </p:nvCxnSpPr>
        <p:spPr bwMode="auto">
          <a:xfrm>
            <a:off x="4495800" y="3962400"/>
            <a:ext cx="145473" cy="152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23" idx="5"/>
          </p:cNvCxnSpPr>
          <p:nvPr/>
        </p:nvCxnSpPr>
        <p:spPr bwMode="auto">
          <a:xfrm>
            <a:off x="4792148" y="3839648"/>
            <a:ext cx="857043" cy="28207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Straight Arrow Connector 67"/>
          <p:cNvCxnSpPr>
            <a:stCxn id="29" idx="4"/>
          </p:cNvCxnSpPr>
          <p:nvPr/>
        </p:nvCxnSpPr>
        <p:spPr bwMode="auto">
          <a:xfrm flipH="1">
            <a:off x="3124200" y="4953000"/>
            <a:ext cx="342900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/>
          <p:nvPr/>
        </p:nvCxnSpPr>
        <p:spPr bwMode="auto">
          <a:xfrm>
            <a:off x="3688773" y="4953000"/>
            <a:ext cx="292677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408878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 First Search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31314-B57E-44B6-A0C6-17F09A67328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3810000" y="9144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10668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752600" y="19084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3124200" y="19084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4810991" y="19084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63391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6324600" y="1922319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000" y="2074719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4572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4222173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74573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19050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7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40767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291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5482936" y="30133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35336" y="31657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68580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10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30480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04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54483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007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33" name="Oval 32"/>
          <p:cNvSpPr/>
          <p:nvPr/>
        </p:nvSpPr>
        <p:spPr bwMode="auto">
          <a:xfrm>
            <a:off x="190500" y="4281055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2900" y="44334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35" name="Oval 34"/>
          <p:cNvSpPr/>
          <p:nvPr/>
        </p:nvSpPr>
        <p:spPr bwMode="auto">
          <a:xfrm>
            <a:off x="2545772" y="5119255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98172" y="52716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3688773" y="51435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41173" y="52959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39" name="Straight Arrow Connector 38"/>
          <p:cNvCxnSpPr>
            <a:stCxn id="7" idx="3"/>
            <a:endCxn id="9" idx="7"/>
          </p:cNvCxnSpPr>
          <p:nvPr/>
        </p:nvCxnSpPr>
        <p:spPr bwMode="auto">
          <a:xfrm flipH="1">
            <a:off x="2468048" y="1629848"/>
            <a:ext cx="1464704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stCxn id="7" idx="4"/>
          </p:cNvCxnSpPr>
          <p:nvPr/>
        </p:nvCxnSpPr>
        <p:spPr bwMode="auto">
          <a:xfrm flipH="1">
            <a:off x="3733800" y="1752600"/>
            <a:ext cx="495300" cy="30826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>
            <a:stCxn id="7" idx="5"/>
            <a:endCxn id="13" idx="1"/>
          </p:cNvCxnSpPr>
          <p:nvPr/>
        </p:nvCxnSpPr>
        <p:spPr bwMode="auto">
          <a:xfrm>
            <a:off x="4525448" y="1629848"/>
            <a:ext cx="408295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>
            <a:endCxn id="15" idx="1"/>
          </p:cNvCxnSpPr>
          <p:nvPr/>
        </p:nvCxnSpPr>
        <p:spPr bwMode="auto">
          <a:xfrm>
            <a:off x="4648200" y="1447800"/>
            <a:ext cx="1799152" cy="597271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>
            <a:stCxn id="9" idx="3"/>
          </p:cNvCxnSpPr>
          <p:nvPr/>
        </p:nvCxnSpPr>
        <p:spPr bwMode="auto">
          <a:xfrm flipH="1">
            <a:off x="1028700" y="2623912"/>
            <a:ext cx="846652" cy="5002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9" idx="4"/>
            <a:endCxn id="21" idx="0"/>
          </p:cNvCxnSpPr>
          <p:nvPr/>
        </p:nvCxnSpPr>
        <p:spPr bwMode="auto">
          <a:xfrm>
            <a:off x="2171700" y="2746664"/>
            <a:ext cx="152400" cy="37753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endCxn id="23" idx="7"/>
          </p:cNvCxnSpPr>
          <p:nvPr/>
        </p:nvCxnSpPr>
        <p:spPr bwMode="auto">
          <a:xfrm flipH="1">
            <a:off x="4792148" y="2710296"/>
            <a:ext cx="264761" cy="5366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stCxn id="13" idx="5"/>
          </p:cNvCxnSpPr>
          <p:nvPr/>
        </p:nvCxnSpPr>
        <p:spPr bwMode="auto">
          <a:xfrm>
            <a:off x="5526439" y="2623912"/>
            <a:ext cx="264761" cy="35471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15" idx="5"/>
            <a:endCxn id="27" idx="0"/>
          </p:cNvCxnSpPr>
          <p:nvPr/>
        </p:nvCxnSpPr>
        <p:spPr bwMode="auto">
          <a:xfrm>
            <a:off x="7040048" y="2637767"/>
            <a:ext cx="237052" cy="48643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stCxn id="17" idx="4"/>
          </p:cNvCxnSpPr>
          <p:nvPr/>
        </p:nvCxnSpPr>
        <p:spPr bwMode="auto">
          <a:xfrm flipH="1">
            <a:off x="762000" y="3962400"/>
            <a:ext cx="114300" cy="31865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>
            <a:stCxn id="23" idx="3"/>
            <a:endCxn id="29" idx="7"/>
          </p:cNvCxnSpPr>
          <p:nvPr/>
        </p:nvCxnSpPr>
        <p:spPr bwMode="auto">
          <a:xfrm flipH="1">
            <a:off x="3763448" y="3839648"/>
            <a:ext cx="436004" cy="3979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23" idx="4"/>
            <a:endCxn id="19" idx="0"/>
          </p:cNvCxnSpPr>
          <p:nvPr/>
        </p:nvCxnSpPr>
        <p:spPr bwMode="auto">
          <a:xfrm>
            <a:off x="4495800" y="3962400"/>
            <a:ext cx="145473" cy="152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>
            <a:stCxn id="23" idx="5"/>
          </p:cNvCxnSpPr>
          <p:nvPr/>
        </p:nvCxnSpPr>
        <p:spPr bwMode="auto">
          <a:xfrm>
            <a:off x="4792148" y="3839648"/>
            <a:ext cx="857043" cy="28207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29" idx="4"/>
          </p:cNvCxnSpPr>
          <p:nvPr/>
        </p:nvCxnSpPr>
        <p:spPr bwMode="auto">
          <a:xfrm flipH="1">
            <a:off x="3124200" y="4953000"/>
            <a:ext cx="342900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3688773" y="4953000"/>
            <a:ext cx="292677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5413664" y="914400"/>
            <a:ext cx="4220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search level 0 first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42900" y="1176010"/>
            <a:ext cx="2922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 Node with B</a:t>
            </a:r>
          </a:p>
        </p:txBody>
      </p:sp>
    </p:spTree>
    <p:extLst>
      <p:ext uri="{BB962C8B-B14F-4D97-AF65-F5344CB8AC3E}">
        <p14:creationId xmlns:p14="http://schemas.microsoft.com/office/powerpoint/2010/main" val="4829143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 First Search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31314-B57E-44B6-A0C6-17F09A67328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3810000" y="9144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10668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752600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3124200" y="19084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4810991" y="19084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63391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6324600" y="1922319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000" y="2074719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4572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4222173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74573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19050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7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40767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291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5482936" y="30133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35336" y="31657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68580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10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30480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04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54483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007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33" name="Oval 32"/>
          <p:cNvSpPr/>
          <p:nvPr/>
        </p:nvSpPr>
        <p:spPr bwMode="auto">
          <a:xfrm>
            <a:off x="190500" y="4281055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2900" y="44334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35" name="Oval 34"/>
          <p:cNvSpPr/>
          <p:nvPr/>
        </p:nvSpPr>
        <p:spPr bwMode="auto">
          <a:xfrm>
            <a:off x="2545772" y="5119255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98172" y="52716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3688773" y="51435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41173" y="52959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39" name="Straight Arrow Connector 38"/>
          <p:cNvCxnSpPr>
            <a:stCxn id="7" idx="3"/>
            <a:endCxn id="9" idx="7"/>
          </p:cNvCxnSpPr>
          <p:nvPr/>
        </p:nvCxnSpPr>
        <p:spPr bwMode="auto">
          <a:xfrm flipH="1">
            <a:off x="2468048" y="1629848"/>
            <a:ext cx="1464704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stCxn id="7" idx="4"/>
          </p:cNvCxnSpPr>
          <p:nvPr/>
        </p:nvCxnSpPr>
        <p:spPr bwMode="auto">
          <a:xfrm flipH="1">
            <a:off x="3733800" y="1752600"/>
            <a:ext cx="495300" cy="30826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>
            <a:stCxn id="7" idx="5"/>
            <a:endCxn id="13" idx="1"/>
          </p:cNvCxnSpPr>
          <p:nvPr/>
        </p:nvCxnSpPr>
        <p:spPr bwMode="auto">
          <a:xfrm>
            <a:off x="4525448" y="1629848"/>
            <a:ext cx="408295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>
            <a:endCxn id="15" idx="1"/>
          </p:cNvCxnSpPr>
          <p:nvPr/>
        </p:nvCxnSpPr>
        <p:spPr bwMode="auto">
          <a:xfrm>
            <a:off x="4648200" y="1447800"/>
            <a:ext cx="1799152" cy="597271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>
            <a:stCxn id="9" idx="3"/>
          </p:cNvCxnSpPr>
          <p:nvPr/>
        </p:nvCxnSpPr>
        <p:spPr bwMode="auto">
          <a:xfrm flipH="1">
            <a:off x="1028700" y="2623912"/>
            <a:ext cx="846652" cy="5002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9" idx="4"/>
            <a:endCxn id="21" idx="0"/>
          </p:cNvCxnSpPr>
          <p:nvPr/>
        </p:nvCxnSpPr>
        <p:spPr bwMode="auto">
          <a:xfrm>
            <a:off x="2171700" y="2746664"/>
            <a:ext cx="152400" cy="37753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endCxn id="23" idx="7"/>
          </p:cNvCxnSpPr>
          <p:nvPr/>
        </p:nvCxnSpPr>
        <p:spPr bwMode="auto">
          <a:xfrm flipH="1">
            <a:off x="4792148" y="2710296"/>
            <a:ext cx="264761" cy="5366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stCxn id="13" idx="5"/>
          </p:cNvCxnSpPr>
          <p:nvPr/>
        </p:nvCxnSpPr>
        <p:spPr bwMode="auto">
          <a:xfrm>
            <a:off x="5526439" y="2623912"/>
            <a:ext cx="264761" cy="35471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15" idx="5"/>
            <a:endCxn id="27" idx="0"/>
          </p:cNvCxnSpPr>
          <p:nvPr/>
        </p:nvCxnSpPr>
        <p:spPr bwMode="auto">
          <a:xfrm>
            <a:off x="7040048" y="2637767"/>
            <a:ext cx="237052" cy="48643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stCxn id="17" idx="4"/>
          </p:cNvCxnSpPr>
          <p:nvPr/>
        </p:nvCxnSpPr>
        <p:spPr bwMode="auto">
          <a:xfrm flipH="1">
            <a:off x="762000" y="3962400"/>
            <a:ext cx="114300" cy="31865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>
            <a:stCxn id="23" idx="3"/>
            <a:endCxn id="29" idx="7"/>
          </p:cNvCxnSpPr>
          <p:nvPr/>
        </p:nvCxnSpPr>
        <p:spPr bwMode="auto">
          <a:xfrm flipH="1">
            <a:off x="3763448" y="3839648"/>
            <a:ext cx="436004" cy="3979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23" idx="4"/>
            <a:endCxn id="19" idx="0"/>
          </p:cNvCxnSpPr>
          <p:nvPr/>
        </p:nvCxnSpPr>
        <p:spPr bwMode="auto">
          <a:xfrm>
            <a:off x="4495800" y="3962400"/>
            <a:ext cx="145473" cy="152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>
            <a:stCxn id="23" idx="5"/>
          </p:cNvCxnSpPr>
          <p:nvPr/>
        </p:nvCxnSpPr>
        <p:spPr bwMode="auto">
          <a:xfrm>
            <a:off x="4792148" y="3839648"/>
            <a:ext cx="857043" cy="28207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29" idx="4"/>
          </p:cNvCxnSpPr>
          <p:nvPr/>
        </p:nvCxnSpPr>
        <p:spPr bwMode="auto">
          <a:xfrm flipH="1">
            <a:off x="3124200" y="4953000"/>
            <a:ext cx="342900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3688773" y="4953000"/>
            <a:ext cx="292677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5413664" y="914400"/>
            <a:ext cx="4220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search level 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42900" y="1176010"/>
            <a:ext cx="2922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 Node with B</a:t>
            </a:r>
          </a:p>
        </p:txBody>
      </p:sp>
    </p:spTree>
    <p:extLst>
      <p:ext uri="{BB962C8B-B14F-4D97-AF65-F5344CB8AC3E}">
        <p14:creationId xmlns:p14="http://schemas.microsoft.com/office/powerpoint/2010/main" val="24366770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 First Search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31314-B57E-44B6-A0C6-17F09A67328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3810000" y="9144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10668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752600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3124200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4810991" y="19084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63391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6324600" y="1922319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000" y="2074719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4572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4222173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74573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19050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7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40767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291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5482936" y="30133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35336" y="31657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68580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10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30480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04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54483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007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33" name="Oval 32"/>
          <p:cNvSpPr/>
          <p:nvPr/>
        </p:nvSpPr>
        <p:spPr bwMode="auto">
          <a:xfrm>
            <a:off x="190500" y="4281055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2900" y="44334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35" name="Oval 34"/>
          <p:cNvSpPr/>
          <p:nvPr/>
        </p:nvSpPr>
        <p:spPr bwMode="auto">
          <a:xfrm>
            <a:off x="2545772" y="5119255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98172" y="52716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3688773" y="51435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41173" y="52959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39" name="Straight Arrow Connector 38"/>
          <p:cNvCxnSpPr>
            <a:stCxn id="7" idx="3"/>
            <a:endCxn id="9" idx="7"/>
          </p:cNvCxnSpPr>
          <p:nvPr/>
        </p:nvCxnSpPr>
        <p:spPr bwMode="auto">
          <a:xfrm flipH="1">
            <a:off x="2468048" y="1629848"/>
            <a:ext cx="1464704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stCxn id="7" idx="4"/>
          </p:cNvCxnSpPr>
          <p:nvPr/>
        </p:nvCxnSpPr>
        <p:spPr bwMode="auto">
          <a:xfrm flipH="1">
            <a:off x="3733800" y="1752600"/>
            <a:ext cx="495300" cy="30826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>
            <a:stCxn id="7" idx="5"/>
            <a:endCxn id="13" idx="1"/>
          </p:cNvCxnSpPr>
          <p:nvPr/>
        </p:nvCxnSpPr>
        <p:spPr bwMode="auto">
          <a:xfrm>
            <a:off x="4525448" y="1629848"/>
            <a:ext cx="408295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>
            <a:endCxn id="15" idx="1"/>
          </p:cNvCxnSpPr>
          <p:nvPr/>
        </p:nvCxnSpPr>
        <p:spPr bwMode="auto">
          <a:xfrm>
            <a:off x="4648200" y="1447800"/>
            <a:ext cx="1799152" cy="597271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>
            <a:stCxn id="9" idx="3"/>
          </p:cNvCxnSpPr>
          <p:nvPr/>
        </p:nvCxnSpPr>
        <p:spPr bwMode="auto">
          <a:xfrm flipH="1">
            <a:off x="1028700" y="2623912"/>
            <a:ext cx="846652" cy="5002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9" idx="4"/>
            <a:endCxn id="21" idx="0"/>
          </p:cNvCxnSpPr>
          <p:nvPr/>
        </p:nvCxnSpPr>
        <p:spPr bwMode="auto">
          <a:xfrm>
            <a:off x="2171700" y="2746664"/>
            <a:ext cx="152400" cy="37753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endCxn id="23" idx="7"/>
          </p:cNvCxnSpPr>
          <p:nvPr/>
        </p:nvCxnSpPr>
        <p:spPr bwMode="auto">
          <a:xfrm flipH="1">
            <a:off x="4792148" y="2710296"/>
            <a:ext cx="264761" cy="5366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stCxn id="13" idx="5"/>
          </p:cNvCxnSpPr>
          <p:nvPr/>
        </p:nvCxnSpPr>
        <p:spPr bwMode="auto">
          <a:xfrm>
            <a:off x="5526439" y="2623912"/>
            <a:ext cx="264761" cy="35471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15" idx="5"/>
            <a:endCxn id="27" idx="0"/>
          </p:cNvCxnSpPr>
          <p:nvPr/>
        </p:nvCxnSpPr>
        <p:spPr bwMode="auto">
          <a:xfrm>
            <a:off x="7040048" y="2637767"/>
            <a:ext cx="237052" cy="48643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stCxn id="17" idx="4"/>
          </p:cNvCxnSpPr>
          <p:nvPr/>
        </p:nvCxnSpPr>
        <p:spPr bwMode="auto">
          <a:xfrm flipH="1">
            <a:off x="762000" y="3962400"/>
            <a:ext cx="114300" cy="31865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>
            <a:stCxn id="23" idx="3"/>
            <a:endCxn id="29" idx="7"/>
          </p:cNvCxnSpPr>
          <p:nvPr/>
        </p:nvCxnSpPr>
        <p:spPr bwMode="auto">
          <a:xfrm flipH="1">
            <a:off x="3763448" y="3839648"/>
            <a:ext cx="436004" cy="3979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23" idx="4"/>
            <a:endCxn id="19" idx="0"/>
          </p:cNvCxnSpPr>
          <p:nvPr/>
        </p:nvCxnSpPr>
        <p:spPr bwMode="auto">
          <a:xfrm>
            <a:off x="4495800" y="3962400"/>
            <a:ext cx="145473" cy="152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>
            <a:stCxn id="23" idx="5"/>
          </p:cNvCxnSpPr>
          <p:nvPr/>
        </p:nvCxnSpPr>
        <p:spPr bwMode="auto">
          <a:xfrm>
            <a:off x="4792148" y="3839648"/>
            <a:ext cx="857043" cy="28207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29" idx="4"/>
          </p:cNvCxnSpPr>
          <p:nvPr/>
        </p:nvCxnSpPr>
        <p:spPr bwMode="auto">
          <a:xfrm flipH="1">
            <a:off x="3124200" y="4953000"/>
            <a:ext cx="342900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3688773" y="4953000"/>
            <a:ext cx="292677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5413664" y="914400"/>
            <a:ext cx="4220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search level 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42900" y="1176010"/>
            <a:ext cx="2922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 Node with B</a:t>
            </a:r>
          </a:p>
        </p:txBody>
      </p:sp>
    </p:spTree>
    <p:extLst>
      <p:ext uri="{BB962C8B-B14F-4D97-AF65-F5344CB8AC3E}">
        <p14:creationId xmlns:p14="http://schemas.microsoft.com/office/powerpoint/2010/main" val="25886010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 First Search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31314-B57E-44B6-A0C6-17F09A67328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3810000" y="9144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10668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752600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3124200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4810991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63391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6324600" y="1922319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000" y="2074719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4572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4222173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74573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19050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7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40767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291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5482936" y="30133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35336" y="31657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68580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10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30480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04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54483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007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33" name="Oval 32"/>
          <p:cNvSpPr/>
          <p:nvPr/>
        </p:nvSpPr>
        <p:spPr bwMode="auto">
          <a:xfrm>
            <a:off x="190500" y="4281055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2900" y="44334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35" name="Oval 34"/>
          <p:cNvSpPr/>
          <p:nvPr/>
        </p:nvSpPr>
        <p:spPr bwMode="auto">
          <a:xfrm>
            <a:off x="2545772" y="5119255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98172" y="52716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3688773" y="51435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41173" y="52959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39" name="Straight Arrow Connector 38"/>
          <p:cNvCxnSpPr>
            <a:stCxn id="7" idx="3"/>
            <a:endCxn id="9" idx="7"/>
          </p:cNvCxnSpPr>
          <p:nvPr/>
        </p:nvCxnSpPr>
        <p:spPr bwMode="auto">
          <a:xfrm flipH="1">
            <a:off x="2468048" y="1629848"/>
            <a:ext cx="1464704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stCxn id="7" idx="4"/>
          </p:cNvCxnSpPr>
          <p:nvPr/>
        </p:nvCxnSpPr>
        <p:spPr bwMode="auto">
          <a:xfrm flipH="1">
            <a:off x="3733800" y="1752600"/>
            <a:ext cx="495300" cy="30826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>
            <a:stCxn id="7" idx="5"/>
            <a:endCxn id="13" idx="1"/>
          </p:cNvCxnSpPr>
          <p:nvPr/>
        </p:nvCxnSpPr>
        <p:spPr bwMode="auto">
          <a:xfrm>
            <a:off x="4525448" y="1629848"/>
            <a:ext cx="408295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>
            <a:endCxn id="15" idx="1"/>
          </p:cNvCxnSpPr>
          <p:nvPr/>
        </p:nvCxnSpPr>
        <p:spPr bwMode="auto">
          <a:xfrm>
            <a:off x="4648200" y="1447800"/>
            <a:ext cx="1799152" cy="597271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>
            <a:stCxn id="9" idx="3"/>
          </p:cNvCxnSpPr>
          <p:nvPr/>
        </p:nvCxnSpPr>
        <p:spPr bwMode="auto">
          <a:xfrm flipH="1">
            <a:off x="1028700" y="2623912"/>
            <a:ext cx="846652" cy="5002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9" idx="4"/>
            <a:endCxn id="21" idx="0"/>
          </p:cNvCxnSpPr>
          <p:nvPr/>
        </p:nvCxnSpPr>
        <p:spPr bwMode="auto">
          <a:xfrm>
            <a:off x="2171700" y="2746664"/>
            <a:ext cx="152400" cy="37753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endCxn id="23" idx="7"/>
          </p:cNvCxnSpPr>
          <p:nvPr/>
        </p:nvCxnSpPr>
        <p:spPr bwMode="auto">
          <a:xfrm flipH="1">
            <a:off x="4792148" y="2710296"/>
            <a:ext cx="264761" cy="5366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stCxn id="13" idx="5"/>
          </p:cNvCxnSpPr>
          <p:nvPr/>
        </p:nvCxnSpPr>
        <p:spPr bwMode="auto">
          <a:xfrm>
            <a:off x="5526439" y="2623912"/>
            <a:ext cx="264761" cy="35471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15" idx="5"/>
            <a:endCxn id="27" idx="0"/>
          </p:cNvCxnSpPr>
          <p:nvPr/>
        </p:nvCxnSpPr>
        <p:spPr bwMode="auto">
          <a:xfrm>
            <a:off x="7040048" y="2637767"/>
            <a:ext cx="237052" cy="48643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stCxn id="17" idx="4"/>
          </p:cNvCxnSpPr>
          <p:nvPr/>
        </p:nvCxnSpPr>
        <p:spPr bwMode="auto">
          <a:xfrm flipH="1">
            <a:off x="762000" y="3962400"/>
            <a:ext cx="114300" cy="31865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>
            <a:stCxn id="23" idx="3"/>
            <a:endCxn id="29" idx="7"/>
          </p:cNvCxnSpPr>
          <p:nvPr/>
        </p:nvCxnSpPr>
        <p:spPr bwMode="auto">
          <a:xfrm flipH="1">
            <a:off x="3763448" y="3839648"/>
            <a:ext cx="436004" cy="3979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23" idx="4"/>
            <a:endCxn id="19" idx="0"/>
          </p:cNvCxnSpPr>
          <p:nvPr/>
        </p:nvCxnSpPr>
        <p:spPr bwMode="auto">
          <a:xfrm>
            <a:off x="4495800" y="3962400"/>
            <a:ext cx="145473" cy="152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>
            <a:stCxn id="23" idx="5"/>
          </p:cNvCxnSpPr>
          <p:nvPr/>
        </p:nvCxnSpPr>
        <p:spPr bwMode="auto">
          <a:xfrm>
            <a:off x="4792148" y="3839648"/>
            <a:ext cx="857043" cy="28207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29" idx="4"/>
          </p:cNvCxnSpPr>
          <p:nvPr/>
        </p:nvCxnSpPr>
        <p:spPr bwMode="auto">
          <a:xfrm flipH="1">
            <a:off x="3124200" y="4953000"/>
            <a:ext cx="342900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3688773" y="4953000"/>
            <a:ext cx="292677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5413664" y="914400"/>
            <a:ext cx="4220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search level 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42900" y="1176010"/>
            <a:ext cx="2922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 Node with B</a:t>
            </a:r>
          </a:p>
        </p:txBody>
      </p:sp>
    </p:spTree>
    <p:extLst>
      <p:ext uri="{BB962C8B-B14F-4D97-AF65-F5344CB8AC3E}">
        <p14:creationId xmlns:p14="http://schemas.microsoft.com/office/powerpoint/2010/main" val="4869398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 First Search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31314-B57E-44B6-A0C6-17F09A67328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3810000" y="9144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10668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752600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3124200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4810991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63391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6324600" y="1922319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000" y="2074719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4572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4222173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74573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19050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7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40767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291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5482936" y="30133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35336" y="31657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68580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10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30480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04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54483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007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33" name="Oval 32"/>
          <p:cNvSpPr/>
          <p:nvPr/>
        </p:nvSpPr>
        <p:spPr bwMode="auto">
          <a:xfrm>
            <a:off x="190500" y="4281055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2900" y="44334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35" name="Oval 34"/>
          <p:cNvSpPr/>
          <p:nvPr/>
        </p:nvSpPr>
        <p:spPr bwMode="auto">
          <a:xfrm>
            <a:off x="2545772" y="5119255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98172" y="52716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3688773" y="51435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41173" y="52959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39" name="Straight Arrow Connector 38"/>
          <p:cNvCxnSpPr>
            <a:stCxn id="7" idx="3"/>
            <a:endCxn id="9" idx="7"/>
          </p:cNvCxnSpPr>
          <p:nvPr/>
        </p:nvCxnSpPr>
        <p:spPr bwMode="auto">
          <a:xfrm flipH="1">
            <a:off x="2468048" y="1629848"/>
            <a:ext cx="1464704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stCxn id="7" idx="4"/>
          </p:cNvCxnSpPr>
          <p:nvPr/>
        </p:nvCxnSpPr>
        <p:spPr bwMode="auto">
          <a:xfrm flipH="1">
            <a:off x="3733800" y="1752600"/>
            <a:ext cx="495300" cy="30826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>
            <a:stCxn id="7" idx="5"/>
            <a:endCxn id="13" idx="1"/>
          </p:cNvCxnSpPr>
          <p:nvPr/>
        </p:nvCxnSpPr>
        <p:spPr bwMode="auto">
          <a:xfrm>
            <a:off x="4525448" y="1629848"/>
            <a:ext cx="408295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>
            <a:endCxn id="15" idx="1"/>
          </p:cNvCxnSpPr>
          <p:nvPr/>
        </p:nvCxnSpPr>
        <p:spPr bwMode="auto">
          <a:xfrm>
            <a:off x="4648200" y="1447800"/>
            <a:ext cx="1799152" cy="597271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>
            <a:stCxn id="9" idx="3"/>
          </p:cNvCxnSpPr>
          <p:nvPr/>
        </p:nvCxnSpPr>
        <p:spPr bwMode="auto">
          <a:xfrm flipH="1">
            <a:off x="1028700" y="2623912"/>
            <a:ext cx="846652" cy="5002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9" idx="4"/>
            <a:endCxn id="21" idx="0"/>
          </p:cNvCxnSpPr>
          <p:nvPr/>
        </p:nvCxnSpPr>
        <p:spPr bwMode="auto">
          <a:xfrm>
            <a:off x="2171700" y="2746664"/>
            <a:ext cx="152400" cy="37753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endCxn id="23" idx="7"/>
          </p:cNvCxnSpPr>
          <p:nvPr/>
        </p:nvCxnSpPr>
        <p:spPr bwMode="auto">
          <a:xfrm flipH="1">
            <a:off x="4792148" y="2710296"/>
            <a:ext cx="264761" cy="5366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stCxn id="13" idx="5"/>
          </p:cNvCxnSpPr>
          <p:nvPr/>
        </p:nvCxnSpPr>
        <p:spPr bwMode="auto">
          <a:xfrm>
            <a:off x="5526439" y="2623912"/>
            <a:ext cx="264761" cy="35471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15" idx="5"/>
            <a:endCxn id="27" idx="0"/>
          </p:cNvCxnSpPr>
          <p:nvPr/>
        </p:nvCxnSpPr>
        <p:spPr bwMode="auto">
          <a:xfrm>
            <a:off x="7040048" y="2637767"/>
            <a:ext cx="237052" cy="48643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stCxn id="17" idx="4"/>
          </p:cNvCxnSpPr>
          <p:nvPr/>
        </p:nvCxnSpPr>
        <p:spPr bwMode="auto">
          <a:xfrm flipH="1">
            <a:off x="762000" y="3962400"/>
            <a:ext cx="114300" cy="31865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>
            <a:stCxn id="23" idx="3"/>
            <a:endCxn id="29" idx="7"/>
          </p:cNvCxnSpPr>
          <p:nvPr/>
        </p:nvCxnSpPr>
        <p:spPr bwMode="auto">
          <a:xfrm flipH="1">
            <a:off x="3763448" y="3839648"/>
            <a:ext cx="436004" cy="3979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23" idx="4"/>
            <a:endCxn id="19" idx="0"/>
          </p:cNvCxnSpPr>
          <p:nvPr/>
        </p:nvCxnSpPr>
        <p:spPr bwMode="auto">
          <a:xfrm>
            <a:off x="4495800" y="3962400"/>
            <a:ext cx="145473" cy="152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>
            <a:stCxn id="23" idx="5"/>
          </p:cNvCxnSpPr>
          <p:nvPr/>
        </p:nvCxnSpPr>
        <p:spPr bwMode="auto">
          <a:xfrm>
            <a:off x="4792148" y="3839648"/>
            <a:ext cx="857043" cy="28207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29" idx="4"/>
          </p:cNvCxnSpPr>
          <p:nvPr/>
        </p:nvCxnSpPr>
        <p:spPr bwMode="auto">
          <a:xfrm flipH="1">
            <a:off x="3124200" y="4953000"/>
            <a:ext cx="342900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3688773" y="4953000"/>
            <a:ext cx="292677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5413664" y="914400"/>
            <a:ext cx="4220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search level 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42900" y="1176010"/>
            <a:ext cx="2922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 Node with B</a:t>
            </a:r>
          </a:p>
        </p:txBody>
      </p:sp>
    </p:spTree>
    <p:extLst>
      <p:ext uri="{BB962C8B-B14F-4D97-AF65-F5344CB8AC3E}">
        <p14:creationId xmlns:p14="http://schemas.microsoft.com/office/powerpoint/2010/main" val="37163884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 First Search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31314-B57E-44B6-A0C6-17F09A67328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3810000" y="9144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10668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752600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3124200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4810991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63391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6324600" y="1922319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000" y="2074719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4572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4222173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74573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19050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7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40767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291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5482936" y="30133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35336" y="31657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68580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10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30480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04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54483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007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33" name="Oval 32"/>
          <p:cNvSpPr/>
          <p:nvPr/>
        </p:nvSpPr>
        <p:spPr bwMode="auto">
          <a:xfrm>
            <a:off x="190500" y="4281055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2900" y="44334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35" name="Oval 34"/>
          <p:cNvSpPr/>
          <p:nvPr/>
        </p:nvSpPr>
        <p:spPr bwMode="auto">
          <a:xfrm>
            <a:off x="2545772" y="5119255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98172" y="52716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3688773" y="51435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41173" y="52959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39" name="Straight Arrow Connector 38"/>
          <p:cNvCxnSpPr>
            <a:stCxn id="7" idx="3"/>
            <a:endCxn id="9" idx="7"/>
          </p:cNvCxnSpPr>
          <p:nvPr/>
        </p:nvCxnSpPr>
        <p:spPr bwMode="auto">
          <a:xfrm flipH="1">
            <a:off x="2468048" y="1629848"/>
            <a:ext cx="1464704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stCxn id="7" idx="4"/>
          </p:cNvCxnSpPr>
          <p:nvPr/>
        </p:nvCxnSpPr>
        <p:spPr bwMode="auto">
          <a:xfrm flipH="1">
            <a:off x="3733800" y="1752600"/>
            <a:ext cx="495300" cy="30826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>
            <a:stCxn id="7" idx="5"/>
            <a:endCxn id="13" idx="1"/>
          </p:cNvCxnSpPr>
          <p:nvPr/>
        </p:nvCxnSpPr>
        <p:spPr bwMode="auto">
          <a:xfrm>
            <a:off x="4525448" y="1629848"/>
            <a:ext cx="408295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>
            <a:endCxn id="15" idx="1"/>
          </p:cNvCxnSpPr>
          <p:nvPr/>
        </p:nvCxnSpPr>
        <p:spPr bwMode="auto">
          <a:xfrm>
            <a:off x="4648200" y="1447800"/>
            <a:ext cx="1799152" cy="597271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>
            <a:stCxn id="9" idx="3"/>
          </p:cNvCxnSpPr>
          <p:nvPr/>
        </p:nvCxnSpPr>
        <p:spPr bwMode="auto">
          <a:xfrm flipH="1">
            <a:off x="1028700" y="2623912"/>
            <a:ext cx="846652" cy="5002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9" idx="4"/>
            <a:endCxn id="21" idx="0"/>
          </p:cNvCxnSpPr>
          <p:nvPr/>
        </p:nvCxnSpPr>
        <p:spPr bwMode="auto">
          <a:xfrm>
            <a:off x="2171700" y="2746664"/>
            <a:ext cx="152400" cy="37753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endCxn id="23" idx="7"/>
          </p:cNvCxnSpPr>
          <p:nvPr/>
        </p:nvCxnSpPr>
        <p:spPr bwMode="auto">
          <a:xfrm flipH="1">
            <a:off x="4792148" y="2710296"/>
            <a:ext cx="264761" cy="5366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stCxn id="13" idx="5"/>
          </p:cNvCxnSpPr>
          <p:nvPr/>
        </p:nvCxnSpPr>
        <p:spPr bwMode="auto">
          <a:xfrm>
            <a:off x="5526439" y="2623912"/>
            <a:ext cx="264761" cy="35471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15" idx="5"/>
            <a:endCxn id="27" idx="0"/>
          </p:cNvCxnSpPr>
          <p:nvPr/>
        </p:nvCxnSpPr>
        <p:spPr bwMode="auto">
          <a:xfrm>
            <a:off x="7040048" y="2637767"/>
            <a:ext cx="237052" cy="48643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stCxn id="17" idx="4"/>
          </p:cNvCxnSpPr>
          <p:nvPr/>
        </p:nvCxnSpPr>
        <p:spPr bwMode="auto">
          <a:xfrm flipH="1">
            <a:off x="762000" y="3962400"/>
            <a:ext cx="114300" cy="31865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>
            <a:stCxn id="23" idx="3"/>
            <a:endCxn id="29" idx="7"/>
          </p:cNvCxnSpPr>
          <p:nvPr/>
        </p:nvCxnSpPr>
        <p:spPr bwMode="auto">
          <a:xfrm flipH="1">
            <a:off x="3763448" y="3839648"/>
            <a:ext cx="436004" cy="3979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23" idx="4"/>
            <a:endCxn id="19" idx="0"/>
          </p:cNvCxnSpPr>
          <p:nvPr/>
        </p:nvCxnSpPr>
        <p:spPr bwMode="auto">
          <a:xfrm>
            <a:off x="4495800" y="3962400"/>
            <a:ext cx="145473" cy="152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>
            <a:stCxn id="23" idx="5"/>
          </p:cNvCxnSpPr>
          <p:nvPr/>
        </p:nvCxnSpPr>
        <p:spPr bwMode="auto">
          <a:xfrm>
            <a:off x="4792148" y="3839648"/>
            <a:ext cx="857043" cy="28207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29" idx="4"/>
          </p:cNvCxnSpPr>
          <p:nvPr/>
        </p:nvCxnSpPr>
        <p:spPr bwMode="auto">
          <a:xfrm flipH="1">
            <a:off x="3124200" y="4953000"/>
            <a:ext cx="342900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3688773" y="4953000"/>
            <a:ext cx="292677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5413664" y="914400"/>
            <a:ext cx="4220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search level 1 next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06276" y="905846"/>
            <a:ext cx="2922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 Node with B</a:t>
            </a:r>
          </a:p>
        </p:txBody>
      </p:sp>
    </p:spTree>
    <p:extLst>
      <p:ext uri="{BB962C8B-B14F-4D97-AF65-F5344CB8AC3E}">
        <p14:creationId xmlns:p14="http://schemas.microsoft.com/office/powerpoint/2010/main" val="42841386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 First Search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31314-B57E-44B6-A0C6-17F09A67328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3810000" y="9144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10668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752600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3124200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4810991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63391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6324600" y="1922319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000" y="2074719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4572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4222173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74573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19050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7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40767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291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5482936" y="30133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35336" y="31657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68580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10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30480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04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54483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007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33" name="Oval 32"/>
          <p:cNvSpPr/>
          <p:nvPr/>
        </p:nvSpPr>
        <p:spPr bwMode="auto">
          <a:xfrm>
            <a:off x="190500" y="4281055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2900" y="44334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35" name="Oval 34"/>
          <p:cNvSpPr/>
          <p:nvPr/>
        </p:nvSpPr>
        <p:spPr bwMode="auto">
          <a:xfrm>
            <a:off x="2545772" y="5119255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98172" y="52716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3688773" y="51435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41173" y="52959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39" name="Straight Arrow Connector 38"/>
          <p:cNvCxnSpPr>
            <a:stCxn id="7" idx="3"/>
            <a:endCxn id="9" idx="7"/>
          </p:cNvCxnSpPr>
          <p:nvPr/>
        </p:nvCxnSpPr>
        <p:spPr bwMode="auto">
          <a:xfrm flipH="1">
            <a:off x="2468048" y="1629848"/>
            <a:ext cx="1464704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stCxn id="7" idx="4"/>
          </p:cNvCxnSpPr>
          <p:nvPr/>
        </p:nvCxnSpPr>
        <p:spPr bwMode="auto">
          <a:xfrm flipH="1">
            <a:off x="3733800" y="1752600"/>
            <a:ext cx="495300" cy="30826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>
            <a:stCxn id="7" idx="5"/>
            <a:endCxn id="13" idx="1"/>
          </p:cNvCxnSpPr>
          <p:nvPr/>
        </p:nvCxnSpPr>
        <p:spPr bwMode="auto">
          <a:xfrm>
            <a:off x="4525448" y="1629848"/>
            <a:ext cx="408295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>
            <a:endCxn id="15" idx="1"/>
          </p:cNvCxnSpPr>
          <p:nvPr/>
        </p:nvCxnSpPr>
        <p:spPr bwMode="auto">
          <a:xfrm>
            <a:off x="4648200" y="1447800"/>
            <a:ext cx="1799152" cy="597271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>
            <a:stCxn id="9" idx="3"/>
          </p:cNvCxnSpPr>
          <p:nvPr/>
        </p:nvCxnSpPr>
        <p:spPr bwMode="auto">
          <a:xfrm flipH="1">
            <a:off x="1028700" y="2623912"/>
            <a:ext cx="846652" cy="5002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9" idx="4"/>
            <a:endCxn id="21" idx="0"/>
          </p:cNvCxnSpPr>
          <p:nvPr/>
        </p:nvCxnSpPr>
        <p:spPr bwMode="auto">
          <a:xfrm>
            <a:off x="2171700" y="2746664"/>
            <a:ext cx="152400" cy="37753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endCxn id="23" idx="7"/>
          </p:cNvCxnSpPr>
          <p:nvPr/>
        </p:nvCxnSpPr>
        <p:spPr bwMode="auto">
          <a:xfrm flipH="1">
            <a:off x="4792148" y="2710296"/>
            <a:ext cx="264761" cy="5366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stCxn id="13" idx="5"/>
          </p:cNvCxnSpPr>
          <p:nvPr/>
        </p:nvCxnSpPr>
        <p:spPr bwMode="auto">
          <a:xfrm>
            <a:off x="5526439" y="2623912"/>
            <a:ext cx="264761" cy="35471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15" idx="5"/>
            <a:endCxn id="27" idx="0"/>
          </p:cNvCxnSpPr>
          <p:nvPr/>
        </p:nvCxnSpPr>
        <p:spPr bwMode="auto">
          <a:xfrm>
            <a:off x="7040048" y="2637767"/>
            <a:ext cx="237052" cy="48643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stCxn id="17" idx="4"/>
          </p:cNvCxnSpPr>
          <p:nvPr/>
        </p:nvCxnSpPr>
        <p:spPr bwMode="auto">
          <a:xfrm flipH="1">
            <a:off x="762000" y="3962400"/>
            <a:ext cx="114300" cy="31865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>
            <a:stCxn id="23" idx="3"/>
            <a:endCxn id="29" idx="7"/>
          </p:cNvCxnSpPr>
          <p:nvPr/>
        </p:nvCxnSpPr>
        <p:spPr bwMode="auto">
          <a:xfrm flipH="1">
            <a:off x="3763448" y="3839648"/>
            <a:ext cx="436004" cy="3979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23" idx="4"/>
            <a:endCxn id="19" idx="0"/>
          </p:cNvCxnSpPr>
          <p:nvPr/>
        </p:nvCxnSpPr>
        <p:spPr bwMode="auto">
          <a:xfrm>
            <a:off x="4495800" y="3962400"/>
            <a:ext cx="145473" cy="152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>
            <a:stCxn id="23" idx="5"/>
          </p:cNvCxnSpPr>
          <p:nvPr/>
        </p:nvCxnSpPr>
        <p:spPr bwMode="auto">
          <a:xfrm>
            <a:off x="4792148" y="3839648"/>
            <a:ext cx="857043" cy="28207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29" idx="4"/>
          </p:cNvCxnSpPr>
          <p:nvPr/>
        </p:nvCxnSpPr>
        <p:spPr bwMode="auto">
          <a:xfrm flipH="1">
            <a:off x="3124200" y="4953000"/>
            <a:ext cx="342900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3688773" y="4953000"/>
            <a:ext cx="292677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5413664" y="914400"/>
            <a:ext cx="4220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search level 2 next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06276" y="905846"/>
            <a:ext cx="2922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 Node with B</a:t>
            </a:r>
          </a:p>
        </p:txBody>
      </p:sp>
    </p:spTree>
    <p:extLst>
      <p:ext uri="{BB962C8B-B14F-4D97-AF65-F5344CB8AC3E}">
        <p14:creationId xmlns:p14="http://schemas.microsoft.com/office/powerpoint/2010/main" val="2644894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D3B88F-4DF4-47B1-B591-C12407AF8A78}" type="slidenum">
              <a:rPr lang="en-US" sz="1800" smtClean="0"/>
              <a:pPr eaLnBrk="1" hangingPunct="1"/>
              <a:t>3</a:t>
            </a:fld>
            <a:endParaRPr lang="en-US" sz="180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Properties of Trees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Only access point is the root</a:t>
            </a:r>
          </a:p>
          <a:p>
            <a:pPr eaLnBrk="1" hangingPunct="1"/>
            <a:r>
              <a:rPr lang="en-US"/>
              <a:t>All nodes, except the root, have one parent</a:t>
            </a:r>
          </a:p>
          <a:p>
            <a:pPr lvl="1" eaLnBrk="1" hangingPunct="1"/>
            <a:r>
              <a:rPr lang="en-US"/>
              <a:t>like the inheritance hierarchy in Java</a:t>
            </a:r>
          </a:p>
          <a:p>
            <a:pPr eaLnBrk="1" hangingPunct="1"/>
            <a:r>
              <a:rPr lang="en-US"/>
              <a:t>Traditionally trees drawn upside down</a:t>
            </a:r>
          </a:p>
        </p:txBody>
      </p:sp>
      <p:sp>
        <p:nvSpPr>
          <p:cNvPr id="4102" name="Oval 4"/>
          <p:cNvSpPr>
            <a:spLocks noChangeArrowheads="1"/>
          </p:cNvSpPr>
          <p:nvPr/>
        </p:nvSpPr>
        <p:spPr bwMode="auto">
          <a:xfrm>
            <a:off x="3733800" y="34290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Oval 5"/>
          <p:cNvSpPr>
            <a:spLocks noChangeArrowheads="1"/>
          </p:cNvSpPr>
          <p:nvPr/>
        </p:nvSpPr>
        <p:spPr bwMode="auto">
          <a:xfrm>
            <a:off x="3124200" y="41148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Oval 6"/>
          <p:cNvSpPr>
            <a:spLocks noChangeArrowheads="1"/>
          </p:cNvSpPr>
          <p:nvPr/>
        </p:nvSpPr>
        <p:spPr bwMode="auto">
          <a:xfrm>
            <a:off x="4267200" y="41148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Oval 7"/>
          <p:cNvSpPr>
            <a:spLocks noChangeArrowheads="1"/>
          </p:cNvSpPr>
          <p:nvPr/>
        </p:nvSpPr>
        <p:spPr bwMode="auto">
          <a:xfrm>
            <a:off x="2133600" y="48768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6" name="Oval 8"/>
          <p:cNvSpPr>
            <a:spLocks noChangeArrowheads="1"/>
          </p:cNvSpPr>
          <p:nvPr/>
        </p:nvSpPr>
        <p:spPr bwMode="auto">
          <a:xfrm>
            <a:off x="3429000" y="49530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Oval 9"/>
          <p:cNvSpPr>
            <a:spLocks noChangeArrowheads="1"/>
          </p:cNvSpPr>
          <p:nvPr/>
        </p:nvSpPr>
        <p:spPr bwMode="auto">
          <a:xfrm>
            <a:off x="4953000" y="49530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8" name="Oval 10"/>
          <p:cNvSpPr>
            <a:spLocks noChangeArrowheads="1"/>
          </p:cNvSpPr>
          <p:nvPr/>
        </p:nvSpPr>
        <p:spPr bwMode="auto">
          <a:xfrm>
            <a:off x="4343400" y="5791200"/>
            <a:ext cx="609600" cy="609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9" name="Line 11"/>
          <p:cNvSpPr>
            <a:spLocks noChangeShapeType="1"/>
          </p:cNvSpPr>
          <p:nvPr/>
        </p:nvSpPr>
        <p:spPr bwMode="auto">
          <a:xfrm flipH="1">
            <a:off x="3581400" y="3962400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0" name="Line 12"/>
          <p:cNvSpPr>
            <a:spLocks noChangeShapeType="1"/>
          </p:cNvSpPr>
          <p:nvPr/>
        </p:nvSpPr>
        <p:spPr bwMode="auto">
          <a:xfrm>
            <a:off x="4191000" y="3962400"/>
            <a:ext cx="1524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1" name="Line 13"/>
          <p:cNvSpPr>
            <a:spLocks noChangeShapeType="1"/>
          </p:cNvSpPr>
          <p:nvPr/>
        </p:nvSpPr>
        <p:spPr bwMode="auto">
          <a:xfrm flipH="1">
            <a:off x="2667000" y="4572000"/>
            <a:ext cx="4572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2" name="Line 14"/>
          <p:cNvSpPr>
            <a:spLocks noChangeShapeType="1"/>
          </p:cNvSpPr>
          <p:nvPr/>
        </p:nvSpPr>
        <p:spPr bwMode="auto">
          <a:xfrm>
            <a:off x="3581400" y="4724400"/>
            <a:ext cx="1524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3" name="Line 15"/>
          <p:cNvSpPr>
            <a:spLocks noChangeShapeType="1"/>
          </p:cNvSpPr>
          <p:nvPr/>
        </p:nvSpPr>
        <p:spPr bwMode="auto">
          <a:xfrm>
            <a:off x="4724400" y="4648200"/>
            <a:ext cx="3048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4" name="Line 16"/>
          <p:cNvSpPr>
            <a:spLocks noChangeShapeType="1"/>
          </p:cNvSpPr>
          <p:nvPr/>
        </p:nvSpPr>
        <p:spPr bwMode="auto">
          <a:xfrm flipH="1">
            <a:off x="4876800" y="5486400"/>
            <a:ext cx="3048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5" name="Text Box 17"/>
          <p:cNvSpPr txBox="1">
            <a:spLocks noChangeArrowheads="1"/>
          </p:cNvSpPr>
          <p:nvPr/>
        </p:nvSpPr>
        <p:spPr bwMode="auto">
          <a:xfrm>
            <a:off x="5013325" y="3265488"/>
            <a:ext cx="7985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root</a:t>
            </a:r>
          </a:p>
        </p:txBody>
      </p:sp>
      <p:sp>
        <p:nvSpPr>
          <p:cNvPr id="4116" name="Text Box 18"/>
          <p:cNvSpPr txBox="1">
            <a:spLocks noChangeArrowheads="1"/>
          </p:cNvSpPr>
          <p:nvPr/>
        </p:nvSpPr>
        <p:spPr bwMode="auto">
          <a:xfrm>
            <a:off x="5699125" y="6008688"/>
            <a:ext cx="12144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leaves</a:t>
            </a:r>
          </a:p>
        </p:txBody>
      </p:sp>
      <p:pic>
        <p:nvPicPr>
          <p:cNvPr id="4117" name="Picture 19" descr="Tree root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124200"/>
            <a:ext cx="1771650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20" descr="Tree leaf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029200"/>
            <a:ext cx="13906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 First Search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31314-B57E-44B6-A0C6-17F09A67328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3810000" y="9144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10668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752600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3124200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4810991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63391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6324600" y="1922319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000" y="2074719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4572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4222173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74573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19050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7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40767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291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5482936" y="30133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35336" y="31657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68580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10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30480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04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54483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007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33" name="Oval 32"/>
          <p:cNvSpPr/>
          <p:nvPr/>
        </p:nvSpPr>
        <p:spPr bwMode="auto">
          <a:xfrm>
            <a:off x="190500" y="4281055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2900" y="44334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35" name="Oval 34"/>
          <p:cNvSpPr/>
          <p:nvPr/>
        </p:nvSpPr>
        <p:spPr bwMode="auto">
          <a:xfrm>
            <a:off x="2545772" y="5119255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98172" y="52716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3688773" y="51435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41173" y="52959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39" name="Straight Arrow Connector 38"/>
          <p:cNvCxnSpPr>
            <a:stCxn id="7" idx="3"/>
            <a:endCxn id="9" idx="7"/>
          </p:cNvCxnSpPr>
          <p:nvPr/>
        </p:nvCxnSpPr>
        <p:spPr bwMode="auto">
          <a:xfrm flipH="1">
            <a:off x="2468048" y="1629848"/>
            <a:ext cx="1464704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stCxn id="7" idx="4"/>
          </p:cNvCxnSpPr>
          <p:nvPr/>
        </p:nvCxnSpPr>
        <p:spPr bwMode="auto">
          <a:xfrm flipH="1">
            <a:off x="3733800" y="1752600"/>
            <a:ext cx="495300" cy="30826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>
            <a:stCxn id="7" idx="5"/>
            <a:endCxn id="13" idx="1"/>
          </p:cNvCxnSpPr>
          <p:nvPr/>
        </p:nvCxnSpPr>
        <p:spPr bwMode="auto">
          <a:xfrm>
            <a:off x="4525448" y="1629848"/>
            <a:ext cx="408295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>
            <a:endCxn id="15" idx="1"/>
          </p:cNvCxnSpPr>
          <p:nvPr/>
        </p:nvCxnSpPr>
        <p:spPr bwMode="auto">
          <a:xfrm>
            <a:off x="4648200" y="1447800"/>
            <a:ext cx="1799152" cy="597271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>
            <a:stCxn id="9" idx="3"/>
          </p:cNvCxnSpPr>
          <p:nvPr/>
        </p:nvCxnSpPr>
        <p:spPr bwMode="auto">
          <a:xfrm flipH="1">
            <a:off x="1028700" y="2623912"/>
            <a:ext cx="846652" cy="5002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9" idx="4"/>
            <a:endCxn id="21" idx="0"/>
          </p:cNvCxnSpPr>
          <p:nvPr/>
        </p:nvCxnSpPr>
        <p:spPr bwMode="auto">
          <a:xfrm>
            <a:off x="2171700" y="2746664"/>
            <a:ext cx="152400" cy="37753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endCxn id="23" idx="7"/>
          </p:cNvCxnSpPr>
          <p:nvPr/>
        </p:nvCxnSpPr>
        <p:spPr bwMode="auto">
          <a:xfrm flipH="1">
            <a:off x="4792148" y="2710296"/>
            <a:ext cx="264761" cy="5366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stCxn id="13" idx="5"/>
          </p:cNvCxnSpPr>
          <p:nvPr/>
        </p:nvCxnSpPr>
        <p:spPr bwMode="auto">
          <a:xfrm>
            <a:off x="5526439" y="2623912"/>
            <a:ext cx="264761" cy="35471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15" idx="5"/>
            <a:endCxn id="27" idx="0"/>
          </p:cNvCxnSpPr>
          <p:nvPr/>
        </p:nvCxnSpPr>
        <p:spPr bwMode="auto">
          <a:xfrm>
            <a:off x="7040048" y="2637767"/>
            <a:ext cx="237052" cy="48643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stCxn id="17" idx="4"/>
          </p:cNvCxnSpPr>
          <p:nvPr/>
        </p:nvCxnSpPr>
        <p:spPr bwMode="auto">
          <a:xfrm flipH="1">
            <a:off x="762000" y="3962400"/>
            <a:ext cx="114300" cy="31865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>
            <a:stCxn id="23" idx="3"/>
            <a:endCxn id="29" idx="7"/>
          </p:cNvCxnSpPr>
          <p:nvPr/>
        </p:nvCxnSpPr>
        <p:spPr bwMode="auto">
          <a:xfrm flipH="1">
            <a:off x="3763448" y="3839648"/>
            <a:ext cx="436004" cy="3979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23" idx="4"/>
            <a:endCxn id="19" idx="0"/>
          </p:cNvCxnSpPr>
          <p:nvPr/>
        </p:nvCxnSpPr>
        <p:spPr bwMode="auto">
          <a:xfrm>
            <a:off x="4495800" y="3962400"/>
            <a:ext cx="145473" cy="152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>
            <a:stCxn id="23" idx="5"/>
          </p:cNvCxnSpPr>
          <p:nvPr/>
        </p:nvCxnSpPr>
        <p:spPr bwMode="auto">
          <a:xfrm>
            <a:off x="4792148" y="3839648"/>
            <a:ext cx="857043" cy="28207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29" idx="4"/>
          </p:cNvCxnSpPr>
          <p:nvPr/>
        </p:nvCxnSpPr>
        <p:spPr bwMode="auto">
          <a:xfrm flipH="1">
            <a:off x="3124200" y="4953000"/>
            <a:ext cx="342900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3688773" y="4953000"/>
            <a:ext cx="292677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5413664" y="914400"/>
            <a:ext cx="4220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search level 2 next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06276" y="905846"/>
            <a:ext cx="2922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 Node with B</a:t>
            </a:r>
          </a:p>
        </p:txBody>
      </p:sp>
    </p:spTree>
    <p:extLst>
      <p:ext uri="{BB962C8B-B14F-4D97-AF65-F5344CB8AC3E}">
        <p14:creationId xmlns:p14="http://schemas.microsoft.com/office/powerpoint/2010/main" val="4903810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 First Search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31314-B57E-44B6-A0C6-17F09A67328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3810000" y="9144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10668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752600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3124200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4810991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63391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6324600" y="1922319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000" y="2074719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4572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4222173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74573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19050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7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40767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291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5482936" y="30133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35336" y="31657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68580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10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30480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04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54483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007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33" name="Oval 32"/>
          <p:cNvSpPr/>
          <p:nvPr/>
        </p:nvSpPr>
        <p:spPr bwMode="auto">
          <a:xfrm>
            <a:off x="190500" y="4281055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2900" y="44334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35" name="Oval 34"/>
          <p:cNvSpPr/>
          <p:nvPr/>
        </p:nvSpPr>
        <p:spPr bwMode="auto">
          <a:xfrm>
            <a:off x="2545772" y="5119255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98172" y="52716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3688773" y="51435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41173" y="52959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39" name="Straight Arrow Connector 38"/>
          <p:cNvCxnSpPr>
            <a:stCxn id="7" idx="3"/>
            <a:endCxn id="9" idx="7"/>
          </p:cNvCxnSpPr>
          <p:nvPr/>
        </p:nvCxnSpPr>
        <p:spPr bwMode="auto">
          <a:xfrm flipH="1">
            <a:off x="2468048" y="1629848"/>
            <a:ext cx="1464704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stCxn id="7" idx="4"/>
          </p:cNvCxnSpPr>
          <p:nvPr/>
        </p:nvCxnSpPr>
        <p:spPr bwMode="auto">
          <a:xfrm flipH="1">
            <a:off x="3733800" y="1752600"/>
            <a:ext cx="495300" cy="30826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>
            <a:stCxn id="7" idx="5"/>
            <a:endCxn id="13" idx="1"/>
          </p:cNvCxnSpPr>
          <p:nvPr/>
        </p:nvCxnSpPr>
        <p:spPr bwMode="auto">
          <a:xfrm>
            <a:off x="4525448" y="1629848"/>
            <a:ext cx="408295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>
            <a:endCxn id="15" idx="1"/>
          </p:cNvCxnSpPr>
          <p:nvPr/>
        </p:nvCxnSpPr>
        <p:spPr bwMode="auto">
          <a:xfrm>
            <a:off x="4648200" y="1447800"/>
            <a:ext cx="1799152" cy="597271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>
            <a:stCxn id="9" idx="3"/>
          </p:cNvCxnSpPr>
          <p:nvPr/>
        </p:nvCxnSpPr>
        <p:spPr bwMode="auto">
          <a:xfrm flipH="1">
            <a:off x="1028700" y="2623912"/>
            <a:ext cx="846652" cy="5002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9" idx="4"/>
            <a:endCxn id="21" idx="0"/>
          </p:cNvCxnSpPr>
          <p:nvPr/>
        </p:nvCxnSpPr>
        <p:spPr bwMode="auto">
          <a:xfrm>
            <a:off x="2171700" y="2746664"/>
            <a:ext cx="152400" cy="37753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endCxn id="23" idx="7"/>
          </p:cNvCxnSpPr>
          <p:nvPr/>
        </p:nvCxnSpPr>
        <p:spPr bwMode="auto">
          <a:xfrm flipH="1">
            <a:off x="4792148" y="2710296"/>
            <a:ext cx="264761" cy="5366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stCxn id="13" idx="5"/>
          </p:cNvCxnSpPr>
          <p:nvPr/>
        </p:nvCxnSpPr>
        <p:spPr bwMode="auto">
          <a:xfrm>
            <a:off x="5526439" y="2623912"/>
            <a:ext cx="264761" cy="35471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15" idx="5"/>
            <a:endCxn id="27" idx="0"/>
          </p:cNvCxnSpPr>
          <p:nvPr/>
        </p:nvCxnSpPr>
        <p:spPr bwMode="auto">
          <a:xfrm>
            <a:off x="7040048" y="2637767"/>
            <a:ext cx="237052" cy="48643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stCxn id="17" idx="4"/>
          </p:cNvCxnSpPr>
          <p:nvPr/>
        </p:nvCxnSpPr>
        <p:spPr bwMode="auto">
          <a:xfrm flipH="1">
            <a:off x="762000" y="3962400"/>
            <a:ext cx="114300" cy="31865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>
            <a:stCxn id="23" idx="3"/>
            <a:endCxn id="29" idx="7"/>
          </p:cNvCxnSpPr>
          <p:nvPr/>
        </p:nvCxnSpPr>
        <p:spPr bwMode="auto">
          <a:xfrm flipH="1">
            <a:off x="3763448" y="3839648"/>
            <a:ext cx="436004" cy="3979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23" idx="4"/>
            <a:endCxn id="19" idx="0"/>
          </p:cNvCxnSpPr>
          <p:nvPr/>
        </p:nvCxnSpPr>
        <p:spPr bwMode="auto">
          <a:xfrm>
            <a:off x="4495800" y="3962400"/>
            <a:ext cx="145473" cy="152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>
            <a:stCxn id="23" idx="5"/>
          </p:cNvCxnSpPr>
          <p:nvPr/>
        </p:nvCxnSpPr>
        <p:spPr bwMode="auto">
          <a:xfrm>
            <a:off x="4792148" y="3839648"/>
            <a:ext cx="857043" cy="28207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29" idx="4"/>
          </p:cNvCxnSpPr>
          <p:nvPr/>
        </p:nvCxnSpPr>
        <p:spPr bwMode="auto">
          <a:xfrm flipH="1">
            <a:off x="3124200" y="4953000"/>
            <a:ext cx="342900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3688773" y="4953000"/>
            <a:ext cx="292677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5413664" y="914400"/>
            <a:ext cx="4220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search level 2 next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06276" y="905846"/>
            <a:ext cx="2922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 Node with B</a:t>
            </a:r>
          </a:p>
        </p:txBody>
      </p:sp>
    </p:spTree>
    <p:extLst>
      <p:ext uri="{BB962C8B-B14F-4D97-AF65-F5344CB8AC3E}">
        <p14:creationId xmlns:p14="http://schemas.microsoft.com/office/powerpoint/2010/main" val="3045328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 First Search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31314-B57E-44B6-A0C6-17F09A67328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3810000" y="9144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10668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752600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3124200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4810991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63391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6324600" y="1922319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000" y="2074719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4572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4222173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74573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19050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7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40767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291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5482936" y="30133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35336" y="31657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68580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10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30480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04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54483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007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33" name="Oval 32"/>
          <p:cNvSpPr/>
          <p:nvPr/>
        </p:nvSpPr>
        <p:spPr bwMode="auto">
          <a:xfrm>
            <a:off x="190500" y="4281055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2900" y="44334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35" name="Oval 34"/>
          <p:cNvSpPr/>
          <p:nvPr/>
        </p:nvSpPr>
        <p:spPr bwMode="auto">
          <a:xfrm>
            <a:off x="2545772" y="5119255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98172" y="52716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3688773" y="51435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41173" y="52959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39" name="Straight Arrow Connector 38"/>
          <p:cNvCxnSpPr>
            <a:stCxn id="7" idx="3"/>
            <a:endCxn id="9" idx="7"/>
          </p:cNvCxnSpPr>
          <p:nvPr/>
        </p:nvCxnSpPr>
        <p:spPr bwMode="auto">
          <a:xfrm flipH="1">
            <a:off x="2468048" y="1629848"/>
            <a:ext cx="1464704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stCxn id="7" idx="4"/>
          </p:cNvCxnSpPr>
          <p:nvPr/>
        </p:nvCxnSpPr>
        <p:spPr bwMode="auto">
          <a:xfrm flipH="1">
            <a:off x="3733800" y="1752600"/>
            <a:ext cx="495300" cy="30826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>
            <a:stCxn id="7" idx="5"/>
            <a:endCxn id="13" idx="1"/>
          </p:cNvCxnSpPr>
          <p:nvPr/>
        </p:nvCxnSpPr>
        <p:spPr bwMode="auto">
          <a:xfrm>
            <a:off x="4525448" y="1629848"/>
            <a:ext cx="408295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>
            <a:endCxn id="15" idx="1"/>
          </p:cNvCxnSpPr>
          <p:nvPr/>
        </p:nvCxnSpPr>
        <p:spPr bwMode="auto">
          <a:xfrm>
            <a:off x="4648200" y="1447800"/>
            <a:ext cx="1799152" cy="597271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>
            <a:stCxn id="9" idx="3"/>
          </p:cNvCxnSpPr>
          <p:nvPr/>
        </p:nvCxnSpPr>
        <p:spPr bwMode="auto">
          <a:xfrm flipH="1">
            <a:off x="1028700" y="2623912"/>
            <a:ext cx="846652" cy="5002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9" idx="4"/>
            <a:endCxn id="21" idx="0"/>
          </p:cNvCxnSpPr>
          <p:nvPr/>
        </p:nvCxnSpPr>
        <p:spPr bwMode="auto">
          <a:xfrm>
            <a:off x="2171700" y="2746664"/>
            <a:ext cx="152400" cy="37753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endCxn id="23" idx="7"/>
          </p:cNvCxnSpPr>
          <p:nvPr/>
        </p:nvCxnSpPr>
        <p:spPr bwMode="auto">
          <a:xfrm flipH="1">
            <a:off x="4792148" y="2710296"/>
            <a:ext cx="264761" cy="5366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stCxn id="13" idx="5"/>
          </p:cNvCxnSpPr>
          <p:nvPr/>
        </p:nvCxnSpPr>
        <p:spPr bwMode="auto">
          <a:xfrm>
            <a:off x="5526439" y="2623912"/>
            <a:ext cx="264761" cy="35471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15" idx="5"/>
            <a:endCxn id="27" idx="0"/>
          </p:cNvCxnSpPr>
          <p:nvPr/>
        </p:nvCxnSpPr>
        <p:spPr bwMode="auto">
          <a:xfrm>
            <a:off x="7040048" y="2637767"/>
            <a:ext cx="237052" cy="48643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stCxn id="17" idx="4"/>
          </p:cNvCxnSpPr>
          <p:nvPr/>
        </p:nvCxnSpPr>
        <p:spPr bwMode="auto">
          <a:xfrm flipH="1">
            <a:off x="762000" y="3962400"/>
            <a:ext cx="114300" cy="31865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>
            <a:stCxn id="23" idx="3"/>
            <a:endCxn id="29" idx="7"/>
          </p:cNvCxnSpPr>
          <p:nvPr/>
        </p:nvCxnSpPr>
        <p:spPr bwMode="auto">
          <a:xfrm flipH="1">
            <a:off x="3763448" y="3839648"/>
            <a:ext cx="436004" cy="3979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23" idx="4"/>
            <a:endCxn id="19" idx="0"/>
          </p:cNvCxnSpPr>
          <p:nvPr/>
        </p:nvCxnSpPr>
        <p:spPr bwMode="auto">
          <a:xfrm>
            <a:off x="4495800" y="3962400"/>
            <a:ext cx="145473" cy="152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>
            <a:stCxn id="23" idx="5"/>
          </p:cNvCxnSpPr>
          <p:nvPr/>
        </p:nvCxnSpPr>
        <p:spPr bwMode="auto">
          <a:xfrm>
            <a:off x="4792148" y="3839648"/>
            <a:ext cx="857043" cy="28207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29" idx="4"/>
          </p:cNvCxnSpPr>
          <p:nvPr/>
        </p:nvCxnSpPr>
        <p:spPr bwMode="auto">
          <a:xfrm flipH="1">
            <a:off x="3124200" y="4953000"/>
            <a:ext cx="342900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3688773" y="4953000"/>
            <a:ext cx="292677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5413664" y="914400"/>
            <a:ext cx="4220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search level 2 next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06276" y="905846"/>
            <a:ext cx="2922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 Node with B</a:t>
            </a:r>
          </a:p>
        </p:txBody>
      </p:sp>
    </p:spTree>
    <p:extLst>
      <p:ext uri="{BB962C8B-B14F-4D97-AF65-F5344CB8AC3E}">
        <p14:creationId xmlns:p14="http://schemas.microsoft.com/office/powerpoint/2010/main" val="13250197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 First Search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31314-B57E-44B6-A0C6-17F09A67328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3810000" y="9144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10668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752600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3124200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4810991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63391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6324600" y="1922319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000" y="2074719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4572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4222173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74573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19050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7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40767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291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5482936" y="30133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35336" y="31657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68580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10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30480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04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54483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007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33" name="Oval 32"/>
          <p:cNvSpPr/>
          <p:nvPr/>
        </p:nvSpPr>
        <p:spPr bwMode="auto">
          <a:xfrm>
            <a:off x="190500" y="4281055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2900" y="44334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35" name="Oval 34"/>
          <p:cNvSpPr/>
          <p:nvPr/>
        </p:nvSpPr>
        <p:spPr bwMode="auto">
          <a:xfrm>
            <a:off x="2545772" y="5119255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98172" y="52716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3688773" y="51435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41173" y="52959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39" name="Straight Arrow Connector 38"/>
          <p:cNvCxnSpPr>
            <a:stCxn id="7" idx="3"/>
            <a:endCxn id="9" idx="7"/>
          </p:cNvCxnSpPr>
          <p:nvPr/>
        </p:nvCxnSpPr>
        <p:spPr bwMode="auto">
          <a:xfrm flipH="1">
            <a:off x="2468048" y="1629848"/>
            <a:ext cx="1464704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stCxn id="7" idx="4"/>
          </p:cNvCxnSpPr>
          <p:nvPr/>
        </p:nvCxnSpPr>
        <p:spPr bwMode="auto">
          <a:xfrm flipH="1">
            <a:off x="3733800" y="1752600"/>
            <a:ext cx="495300" cy="30826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>
            <a:stCxn id="7" idx="5"/>
            <a:endCxn id="13" idx="1"/>
          </p:cNvCxnSpPr>
          <p:nvPr/>
        </p:nvCxnSpPr>
        <p:spPr bwMode="auto">
          <a:xfrm>
            <a:off x="4525448" y="1629848"/>
            <a:ext cx="408295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>
            <a:endCxn id="15" idx="1"/>
          </p:cNvCxnSpPr>
          <p:nvPr/>
        </p:nvCxnSpPr>
        <p:spPr bwMode="auto">
          <a:xfrm>
            <a:off x="4648200" y="1447800"/>
            <a:ext cx="1799152" cy="597271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>
            <a:stCxn id="9" idx="3"/>
          </p:cNvCxnSpPr>
          <p:nvPr/>
        </p:nvCxnSpPr>
        <p:spPr bwMode="auto">
          <a:xfrm flipH="1">
            <a:off x="1028700" y="2623912"/>
            <a:ext cx="846652" cy="5002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9" idx="4"/>
            <a:endCxn id="21" idx="0"/>
          </p:cNvCxnSpPr>
          <p:nvPr/>
        </p:nvCxnSpPr>
        <p:spPr bwMode="auto">
          <a:xfrm>
            <a:off x="2171700" y="2746664"/>
            <a:ext cx="152400" cy="37753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endCxn id="23" idx="7"/>
          </p:cNvCxnSpPr>
          <p:nvPr/>
        </p:nvCxnSpPr>
        <p:spPr bwMode="auto">
          <a:xfrm flipH="1">
            <a:off x="4792148" y="2710296"/>
            <a:ext cx="264761" cy="5366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stCxn id="13" idx="5"/>
          </p:cNvCxnSpPr>
          <p:nvPr/>
        </p:nvCxnSpPr>
        <p:spPr bwMode="auto">
          <a:xfrm>
            <a:off x="5526439" y="2623912"/>
            <a:ext cx="264761" cy="35471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15" idx="5"/>
            <a:endCxn id="27" idx="0"/>
          </p:cNvCxnSpPr>
          <p:nvPr/>
        </p:nvCxnSpPr>
        <p:spPr bwMode="auto">
          <a:xfrm>
            <a:off x="7040048" y="2637767"/>
            <a:ext cx="237052" cy="48643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stCxn id="17" idx="4"/>
          </p:cNvCxnSpPr>
          <p:nvPr/>
        </p:nvCxnSpPr>
        <p:spPr bwMode="auto">
          <a:xfrm flipH="1">
            <a:off x="762000" y="3962400"/>
            <a:ext cx="114300" cy="31865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>
            <a:stCxn id="23" idx="3"/>
            <a:endCxn id="29" idx="7"/>
          </p:cNvCxnSpPr>
          <p:nvPr/>
        </p:nvCxnSpPr>
        <p:spPr bwMode="auto">
          <a:xfrm flipH="1">
            <a:off x="3763448" y="3839648"/>
            <a:ext cx="436004" cy="3979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23" idx="4"/>
            <a:endCxn id="19" idx="0"/>
          </p:cNvCxnSpPr>
          <p:nvPr/>
        </p:nvCxnSpPr>
        <p:spPr bwMode="auto">
          <a:xfrm>
            <a:off x="4495800" y="3962400"/>
            <a:ext cx="145473" cy="152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>
            <a:stCxn id="23" idx="5"/>
          </p:cNvCxnSpPr>
          <p:nvPr/>
        </p:nvCxnSpPr>
        <p:spPr bwMode="auto">
          <a:xfrm>
            <a:off x="4792148" y="3839648"/>
            <a:ext cx="857043" cy="28207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29" idx="4"/>
          </p:cNvCxnSpPr>
          <p:nvPr/>
        </p:nvCxnSpPr>
        <p:spPr bwMode="auto">
          <a:xfrm flipH="1">
            <a:off x="3124200" y="4953000"/>
            <a:ext cx="342900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3688773" y="4953000"/>
            <a:ext cx="292677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5413664" y="914400"/>
            <a:ext cx="4220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search level 2 next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06276" y="905846"/>
            <a:ext cx="2922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 Node with B</a:t>
            </a:r>
          </a:p>
        </p:txBody>
      </p:sp>
    </p:spTree>
    <p:extLst>
      <p:ext uri="{BB962C8B-B14F-4D97-AF65-F5344CB8AC3E}">
        <p14:creationId xmlns:p14="http://schemas.microsoft.com/office/powerpoint/2010/main" val="29543863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 First Search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31314-B57E-44B6-A0C6-17F09A67328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3810000" y="9144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10668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752600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3124200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4810991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63391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6324600" y="1922319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000" y="2074719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4572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4222173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74573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19050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7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40767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291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5482936" y="30133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35336" y="31657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68580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10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30480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04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54483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007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33" name="Oval 32"/>
          <p:cNvSpPr/>
          <p:nvPr/>
        </p:nvSpPr>
        <p:spPr bwMode="auto">
          <a:xfrm>
            <a:off x="190500" y="4281055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2900" y="44334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35" name="Oval 34"/>
          <p:cNvSpPr/>
          <p:nvPr/>
        </p:nvSpPr>
        <p:spPr bwMode="auto">
          <a:xfrm>
            <a:off x="2545772" y="5119255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98172" y="52716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3688773" y="51435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41173" y="52959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39" name="Straight Arrow Connector 38"/>
          <p:cNvCxnSpPr>
            <a:stCxn id="7" idx="3"/>
            <a:endCxn id="9" idx="7"/>
          </p:cNvCxnSpPr>
          <p:nvPr/>
        </p:nvCxnSpPr>
        <p:spPr bwMode="auto">
          <a:xfrm flipH="1">
            <a:off x="2468048" y="1629848"/>
            <a:ext cx="1464704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stCxn id="7" idx="4"/>
          </p:cNvCxnSpPr>
          <p:nvPr/>
        </p:nvCxnSpPr>
        <p:spPr bwMode="auto">
          <a:xfrm flipH="1">
            <a:off x="3733800" y="1752600"/>
            <a:ext cx="495300" cy="30826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>
            <a:stCxn id="7" idx="5"/>
            <a:endCxn id="13" idx="1"/>
          </p:cNvCxnSpPr>
          <p:nvPr/>
        </p:nvCxnSpPr>
        <p:spPr bwMode="auto">
          <a:xfrm>
            <a:off x="4525448" y="1629848"/>
            <a:ext cx="408295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>
            <a:endCxn id="15" idx="1"/>
          </p:cNvCxnSpPr>
          <p:nvPr/>
        </p:nvCxnSpPr>
        <p:spPr bwMode="auto">
          <a:xfrm>
            <a:off x="4648200" y="1447800"/>
            <a:ext cx="1799152" cy="597271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>
            <a:stCxn id="9" idx="3"/>
          </p:cNvCxnSpPr>
          <p:nvPr/>
        </p:nvCxnSpPr>
        <p:spPr bwMode="auto">
          <a:xfrm flipH="1">
            <a:off x="1028700" y="2623912"/>
            <a:ext cx="846652" cy="5002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9" idx="4"/>
            <a:endCxn id="21" idx="0"/>
          </p:cNvCxnSpPr>
          <p:nvPr/>
        </p:nvCxnSpPr>
        <p:spPr bwMode="auto">
          <a:xfrm>
            <a:off x="2171700" y="2746664"/>
            <a:ext cx="152400" cy="37753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endCxn id="23" idx="7"/>
          </p:cNvCxnSpPr>
          <p:nvPr/>
        </p:nvCxnSpPr>
        <p:spPr bwMode="auto">
          <a:xfrm flipH="1">
            <a:off x="4792148" y="2710296"/>
            <a:ext cx="264761" cy="5366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stCxn id="13" idx="5"/>
          </p:cNvCxnSpPr>
          <p:nvPr/>
        </p:nvCxnSpPr>
        <p:spPr bwMode="auto">
          <a:xfrm>
            <a:off x="5526439" y="2623912"/>
            <a:ext cx="264761" cy="35471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15" idx="5"/>
            <a:endCxn id="27" idx="0"/>
          </p:cNvCxnSpPr>
          <p:nvPr/>
        </p:nvCxnSpPr>
        <p:spPr bwMode="auto">
          <a:xfrm>
            <a:off x="7040048" y="2637767"/>
            <a:ext cx="237052" cy="48643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stCxn id="17" idx="4"/>
          </p:cNvCxnSpPr>
          <p:nvPr/>
        </p:nvCxnSpPr>
        <p:spPr bwMode="auto">
          <a:xfrm flipH="1">
            <a:off x="762000" y="3962400"/>
            <a:ext cx="114300" cy="31865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>
            <a:stCxn id="23" idx="3"/>
            <a:endCxn id="29" idx="7"/>
          </p:cNvCxnSpPr>
          <p:nvPr/>
        </p:nvCxnSpPr>
        <p:spPr bwMode="auto">
          <a:xfrm flipH="1">
            <a:off x="3763448" y="3839648"/>
            <a:ext cx="436004" cy="3979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23" idx="4"/>
            <a:endCxn id="19" idx="0"/>
          </p:cNvCxnSpPr>
          <p:nvPr/>
        </p:nvCxnSpPr>
        <p:spPr bwMode="auto">
          <a:xfrm>
            <a:off x="4495800" y="3962400"/>
            <a:ext cx="145473" cy="152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>
            <a:stCxn id="23" idx="5"/>
          </p:cNvCxnSpPr>
          <p:nvPr/>
        </p:nvCxnSpPr>
        <p:spPr bwMode="auto">
          <a:xfrm>
            <a:off x="4792148" y="3839648"/>
            <a:ext cx="857043" cy="28207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29" idx="4"/>
          </p:cNvCxnSpPr>
          <p:nvPr/>
        </p:nvCxnSpPr>
        <p:spPr bwMode="auto">
          <a:xfrm flipH="1">
            <a:off x="3124200" y="4953000"/>
            <a:ext cx="342900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3688773" y="4953000"/>
            <a:ext cx="292677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5413664" y="914400"/>
            <a:ext cx="4220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search level 3 next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06276" y="905846"/>
            <a:ext cx="2922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 Node with B</a:t>
            </a:r>
          </a:p>
        </p:txBody>
      </p:sp>
    </p:spTree>
    <p:extLst>
      <p:ext uri="{BB962C8B-B14F-4D97-AF65-F5344CB8AC3E}">
        <p14:creationId xmlns:p14="http://schemas.microsoft.com/office/powerpoint/2010/main" val="962703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 First Search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31314-B57E-44B6-A0C6-17F09A67328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3810000" y="9144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10668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752600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3124200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4810991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63391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6324600" y="1922319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000" y="2074719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4572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4222173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74573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19050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7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40767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291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5482936" y="30133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35336" y="31657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68580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10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3048000" y="41148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04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54483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007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33" name="Oval 32"/>
          <p:cNvSpPr/>
          <p:nvPr/>
        </p:nvSpPr>
        <p:spPr bwMode="auto">
          <a:xfrm>
            <a:off x="190500" y="4281055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2900" y="44334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35" name="Oval 34"/>
          <p:cNvSpPr/>
          <p:nvPr/>
        </p:nvSpPr>
        <p:spPr bwMode="auto">
          <a:xfrm>
            <a:off x="2545772" y="5119255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98172" y="52716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3688773" y="51435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41173" y="52959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39" name="Straight Arrow Connector 38"/>
          <p:cNvCxnSpPr>
            <a:stCxn id="7" idx="3"/>
            <a:endCxn id="9" idx="7"/>
          </p:cNvCxnSpPr>
          <p:nvPr/>
        </p:nvCxnSpPr>
        <p:spPr bwMode="auto">
          <a:xfrm flipH="1">
            <a:off x="2468048" y="1629848"/>
            <a:ext cx="1464704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stCxn id="7" idx="4"/>
          </p:cNvCxnSpPr>
          <p:nvPr/>
        </p:nvCxnSpPr>
        <p:spPr bwMode="auto">
          <a:xfrm flipH="1">
            <a:off x="3733800" y="1752600"/>
            <a:ext cx="495300" cy="30826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>
            <a:stCxn id="7" idx="5"/>
            <a:endCxn id="13" idx="1"/>
          </p:cNvCxnSpPr>
          <p:nvPr/>
        </p:nvCxnSpPr>
        <p:spPr bwMode="auto">
          <a:xfrm>
            <a:off x="4525448" y="1629848"/>
            <a:ext cx="408295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>
            <a:endCxn id="15" idx="1"/>
          </p:cNvCxnSpPr>
          <p:nvPr/>
        </p:nvCxnSpPr>
        <p:spPr bwMode="auto">
          <a:xfrm>
            <a:off x="4648200" y="1447800"/>
            <a:ext cx="1799152" cy="597271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>
            <a:stCxn id="9" idx="3"/>
          </p:cNvCxnSpPr>
          <p:nvPr/>
        </p:nvCxnSpPr>
        <p:spPr bwMode="auto">
          <a:xfrm flipH="1">
            <a:off x="1028700" y="2623912"/>
            <a:ext cx="846652" cy="5002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9" idx="4"/>
            <a:endCxn id="21" idx="0"/>
          </p:cNvCxnSpPr>
          <p:nvPr/>
        </p:nvCxnSpPr>
        <p:spPr bwMode="auto">
          <a:xfrm>
            <a:off x="2171700" y="2746664"/>
            <a:ext cx="152400" cy="37753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endCxn id="23" idx="7"/>
          </p:cNvCxnSpPr>
          <p:nvPr/>
        </p:nvCxnSpPr>
        <p:spPr bwMode="auto">
          <a:xfrm flipH="1">
            <a:off x="4792148" y="2710296"/>
            <a:ext cx="264761" cy="5366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stCxn id="13" idx="5"/>
          </p:cNvCxnSpPr>
          <p:nvPr/>
        </p:nvCxnSpPr>
        <p:spPr bwMode="auto">
          <a:xfrm>
            <a:off x="5526439" y="2623912"/>
            <a:ext cx="264761" cy="35471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15" idx="5"/>
            <a:endCxn id="27" idx="0"/>
          </p:cNvCxnSpPr>
          <p:nvPr/>
        </p:nvCxnSpPr>
        <p:spPr bwMode="auto">
          <a:xfrm>
            <a:off x="7040048" y="2637767"/>
            <a:ext cx="237052" cy="48643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stCxn id="17" idx="4"/>
          </p:cNvCxnSpPr>
          <p:nvPr/>
        </p:nvCxnSpPr>
        <p:spPr bwMode="auto">
          <a:xfrm flipH="1">
            <a:off x="762000" y="3962400"/>
            <a:ext cx="114300" cy="31865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>
            <a:stCxn id="23" idx="3"/>
            <a:endCxn id="29" idx="7"/>
          </p:cNvCxnSpPr>
          <p:nvPr/>
        </p:nvCxnSpPr>
        <p:spPr bwMode="auto">
          <a:xfrm flipH="1">
            <a:off x="3763448" y="3839648"/>
            <a:ext cx="436004" cy="3979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23" idx="4"/>
            <a:endCxn id="19" idx="0"/>
          </p:cNvCxnSpPr>
          <p:nvPr/>
        </p:nvCxnSpPr>
        <p:spPr bwMode="auto">
          <a:xfrm>
            <a:off x="4495800" y="3962400"/>
            <a:ext cx="145473" cy="152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>
            <a:stCxn id="23" idx="5"/>
          </p:cNvCxnSpPr>
          <p:nvPr/>
        </p:nvCxnSpPr>
        <p:spPr bwMode="auto">
          <a:xfrm>
            <a:off x="4792148" y="3839648"/>
            <a:ext cx="857043" cy="28207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29" idx="4"/>
          </p:cNvCxnSpPr>
          <p:nvPr/>
        </p:nvCxnSpPr>
        <p:spPr bwMode="auto">
          <a:xfrm flipH="1">
            <a:off x="3124200" y="4953000"/>
            <a:ext cx="342900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3688773" y="4953000"/>
            <a:ext cx="292677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5413664" y="914400"/>
            <a:ext cx="4220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search level 3 next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06276" y="905846"/>
            <a:ext cx="2922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 Node with B</a:t>
            </a:r>
          </a:p>
        </p:txBody>
      </p:sp>
    </p:spTree>
    <p:extLst>
      <p:ext uri="{BB962C8B-B14F-4D97-AF65-F5344CB8AC3E}">
        <p14:creationId xmlns:p14="http://schemas.microsoft.com/office/powerpoint/2010/main" val="10242752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 First Search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31314-B57E-44B6-A0C6-17F09A673282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3810000" y="9144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10668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752600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3124200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4810991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63391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6324600" y="1922319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000" y="2074719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4572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4222173" y="41148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bg1"/>
              </a:gs>
              <a:gs pos="100000">
                <a:srgbClr val="FFC000"/>
              </a:gs>
              <a:gs pos="100000">
                <a:srgbClr val="FFC000"/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74573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19050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7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40767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291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5482936" y="30133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35336" y="31657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68580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10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3048000" y="41148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04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54483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007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33" name="Oval 32"/>
          <p:cNvSpPr/>
          <p:nvPr/>
        </p:nvSpPr>
        <p:spPr bwMode="auto">
          <a:xfrm>
            <a:off x="190500" y="4281055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2900" y="44334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35" name="Oval 34"/>
          <p:cNvSpPr/>
          <p:nvPr/>
        </p:nvSpPr>
        <p:spPr bwMode="auto">
          <a:xfrm>
            <a:off x="2545772" y="5119255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98172" y="52716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3688773" y="51435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41173" y="52959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39" name="Straight Arrow Connector 38"/>
          <p:cNvCxnSpPr>
            <a:stCxn id="7" idx="3"/>
            <a:endCxn id="9" idx="7"/>
          </p:cNvCxnSpPr>
          <p:nvPr/>
        </p:nvCxnSpPr>
        <p:spPr bwMode="auto">
          <a:xfrm flipH="1">
            <a:off x="2468048" y="1629848"/>
            <a:ext cx="1464704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stCxn id="7" idx="4"/>
          </p:cNvCxnSpPr>
          <p:nvPr/>
        </p:nvCxnSpPr>
        <p:spPr bwMode="auto">
          <a:xfrm flipH="1">
            <a:off x="3733800" y="1752600"/>
            <a:ext cx="495300" cy="30826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>
            <a:stCxn id="7" idx="5"/>
            <a:endCxn id="13" idx="1"/>
          </p:cNvCxnSpPr>
          <p:nvPr/>
        </p:nvCxnSpPr>
        <p:spPr bwMode="auto">
          <a:xfrm>
            <a:off x="4525448" y="1629848"/>
            <a:ext cx="408295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>
            <a:endCxn id="15" idx="1"/>
          </p:cNvCxnSpPr>
          <p:nvPr/>
        </p:nvCxnSpPr>
        <p:spPr bwMode="auto">
          <a:xfrm>
            <a:off x="4648200" y="1447800"/>
            <a:ext cx="1799152" cy="597271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>
            <a:stCxn id="9" idx="3"/>
          </p:cNvCxnSpPr>
          <p:nvPr/>
        </p:nvCxnSpPr>
        <p:spPr bwMode="auto">
          <a:xfrm flipH="1">
            <a:off x="1028700" y="2623912"/>
            <a:ext cx="846652" cy="5002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9" idx="4"/>
            <a:endCxn id="21" idx="0"/>
          </p:cNvCxnSpPr>
          <p:nvPr/>
        </p:nvCxnSpPr>
        <p:spPr bwMode="auto">
          <a:xfrm>
            <a:off x="2171700" y="2746664"/>
            <a:ext cx="152400" cy="37753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endCxn id="23" idx="7"/>
          </p:cNvCxnSpPr>
          <p:nvPr/>
        </p:nvCxnSpPr>
        <p:spPr bwMode="auto">
          <a:xfrm flipH="1">
            <a:off x="4792148" y="2710296"/>
            <a:ext cx="264761" cy="5366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stCxn id="13" idx="5"/>
          </p:cNvCxnSpPr>
          <p:nvPr/>
        </p:nvCxnSpPr>
        <p:spPr bwMode="auto">
          <a:xfrm>
            <a:off x="5526439" y="2623912"/>
            <a:ext cx="264761" cy="35471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15" idx="5"/>
            <a:endCxn id="27" idx="0"/>
          </p:cNvCxnSpPr>
          <p:nvPr/>
        </p:nvCxnSpPr>
        <p:spPr bwMode="auto">
          <a:xfrm>
            <a:off x="7040048" y="2637767"/>
            <a:ext cx="237052" cy="48643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stCxn id="17" idx="4"/>
          </p:cNvCxnSpPr>
          <p:nvPr/>
        </p:nvCxnSpPr>
        <p:spPr bwMode="auto">
          <a:xfrm flipH="1">
            <a:off x="762000" y="3962400"/>
            <a:ext cx="114300" cy="31865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>
            <a:stCxn id="23" idx="3"/>
            <a:endCxn id="29" idx="7"/>
          </p:cNvCxnSpPr>
          <p:nvPr/>
        </p:nvCxnSpPr>
        <p:spPr bwMode="auto">
          <a:xfrm flipH="1">
            <a:off x="3763448" y="3839648"/>
            <a:ext cx="436004" cy="3979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23" idx="4"/>
            <a:endCxn id="19" idx="0"/>
          </p:cNvCxnSpPr>
          <p:nvPr/>
        </p:nvCxnSpPr>
        <p:spPr bwMode="auto">
          <a:xfrm>
            <a:off x="4495800" y="3962400"/>
            <a:ext cx="145473" cy="152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>
            <a:stCxn id="23" idx="5"/>
          </p:cNvCxnSpPr>
          <p:nvPr/>
        </p:nvCxnSpPr>
        <p:spPr bwMode="auto">
          <a:xfrm>
            <a:off x="4792148" y="3839648"/>
            <a:ext cx="857043" cy="28207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29" idx="4"/>
          </p:cNvCxnSpPr>
          <p:nvPr/>
        </p:nvCxnSpPr>
        <p:spPr bwMode="auto">
          <a:xfrm flipH="1">
            <a:off x="3124200" y="4953000"/>
            <a:ext cx="342900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3688773" y="4953000"/>
            <a:ext cx="292677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5413664" y="914400"/>
            <a:ext cx="4220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search level 3 next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06276" y="905846"/>
            <a:ext cx="2922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 Node with B</a:t>
            </a:r>
          </a:p>
        </p:txBody>
      </p:sp>
    </p:spTree>
    <p:extLst>
      <p:ext uri="{BB962C8B-B14F-4D97-AF65-F5344CB8AC3E}">
        <p14:creationId xmlns:p14="http://schemas.microsoft.com/office/powerpoint/2010/main" val="22281997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BFS - DFS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Breadth first search typically implemented with a Queue</a:t>
            </a:r>
          </a:p>
          <a:p>
            <a:r>
              <a:rPr lang="en-US" dirty="0"/>
              <a:t>Depth first search typically implemented with a stack, implicit with recursion or iteratively with an explicit stack</a:t>
            </a:r>
          </a:p>
          <a:p>
            <a:r>
              <a:rPr lang="en-US" dirty="0"/>
              <a:t>which technique do I use?</a:t>
            </a:r>
          </a:p>
          <a:p>
            <a:pPr lvl="1"/>
            <a:r>
              <a:rPr lang="en-US" dirty="0"/>
              <a:t>depends on the problem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31314-B57E-44B6-A0C6-17F09A67328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955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17764"/>
            <a:ext cx="7772400" cy="1143000"/>
          </a:xfrm>
        </p:spPr>
        <p:txBody>
          <a:bodyPr/>
          <a:lstStyle/>
          <a:p>
            <a:r>
              <a:rPr lang="en-US" dirty="0"/>
              <a:t>Depth First Search of Tree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31314-B57E-44B6-A0C6-17F09A67328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3810000" y="9144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10668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752600" y="19084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3124200" y="19084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4810991" y="19084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63391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6324600" y="1922319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000" y="2074719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4572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4222173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74573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19050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7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40767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291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5482936" y="30133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35336" y="31657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68580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10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30480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04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54483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007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35" name="Oval 34"/>
          <p:cNvSpPr/>
          <p:nvPr/>
        </p:nvSpPr>
        <p:spPr bwMode="auto">
          <a:xfrm>
            <a:off x="190500" y="4281055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2900" y="44334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2545772" y="5119255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98172" y="52716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39" name="Oval 38"/>
          <p:cNvSpPr/>
          <p:nvPr/>
        </p:nvSpPr>
        <p:spPr bwMode="auto">
          <a:xfrm>
            <a:off x="3688773" y="51435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41173" y="52959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42" name="Straight Arrow Connector 41"/>
          <p:cNvCxnSpPr>
            <a:stCxn id="7" idx="3"/>
            <a:endCxn id="9" idx="7"/>
          </p:cNvCxnSpPr>
          <p:nvPr/>
        </p:nvCxnSpPr>
        <p:spPr bwMode="auto">
          <a:xfrm flipH="1">
            <a:off x="2468048" y="1629848"/>
            <a:ext cx="1464704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7" idx="4"/>
          </p:cNvCxnSpPr>
          <p:nvPr/>
        </p:nvCxnSpPr>
        <p:spPr bwMode="auto">
          <a:xfrm flipH="1">
            <a:off x="3733800" y="1752600"/>
            <a:ext cx="495300" cy="30826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stCxn id="7" idx="5"/>
            <a:endCxn id="13" idx="1"/>
          </p:cNvCxnSpPr>
          <p:nvPr/>
        </p:nvCxnSpPr>
        <p:spPr bwMode="auto">
          <a:xfrm>
            <a:off x="4525448" y="1629848"/>
            <a:ext cx="408295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endCxn id="15" idx="1"/>
          </p:cNvCxnSpPr>
          <p:nvPr/>
        </p:nvCxnSpPr>
        <p:spPr bwMode="auto">
          <a:xfrm>
            <a:off x="4648200" y="1447800"/>
            <a:ext cx="1799152" cy="597271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9" idx="3"/>
          </p:cNvCxnSpPr>
          <p:nvPr/>
        </p:nvCxnSpPr>
        <p:spPr bwMode="auto">
          <a:xfrm flipH="1">
            <a:off x="1028700" y="2623912"/>
            <a:ext cx="846652" cy="5002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9" idx="4"/>
            <a:endCxn id="21" idx="0"/>
          </p:cNvCxnSpPr>
          <p:nvPr/>
        </p:nvCxnSpPr>
        <p:spPr bwMode="auto">
          <a:xfrm>
            <a:off x="2171700" y="2746664"/>
            <a:ext cx="152400" cy="37753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>
            <a:endCxn id="23" idx="7"/>
          </p:cNvCxnSpPr>
          <p:nvPr/>
        </p:nvCxnSpPr>
        <p:spPr bwMode="auto">
          <a:xfrm flipH="1">
            <a:off x="4792148" y="2710296"/>
            <a:ext cx="264761" cy="5366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stCxn id="13" idx="5"/>
          </p:cNvCxnSpPr>
          <p:nvPr/>
        </p:nvCxnSpPr>
        <p:spPr bwMode="auto">
          <a:xfrm>
            <a:off x="5526439" y="2623912"/>
            <a:ext cx="264761" cy="35471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15" idx="5"/>
            <a:endCxn id="27" idx="0"/>
          </p:cNvCxnSpPr>
          <p:nvPr/>
        </p:nvCxnSpPr>
        <p:spPr bwMode="auto">
          <a:xfrm>
            <a:off x="7040048" y="2637767"/>
            <a:ext cx="237052" cy="48643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>
            <a:stCxn id="17" idx="4"/>
          </p:cNvCxnSpPr>
          <p:nvPr/>
        </p:nvCxnSpPr>
        <p:spPr bwMode="auto">
          <a:xfrm flipH="1">
            <a:off x="762000" y="3962400"/>
            <a:ext cx="114300" cy="31865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>
            <a:stCxn id="23" idx="3"/>
            <a:endCxn id="29" idx="7"/>
          </p:cNvCxnSpPr>
          <p:nvPr/>
        </p:nvCxnSpPr>
        <p:spPr bwMode="auto">
          <a:xfrm flipH="1">
            <a:off x="3763448" y="3839648"/>
            <a:ext cx="436004" cy="3979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>
            <a:stCxn id="23" idx="4"/>
            <a:endCxn id="19" idx="0"/>
          </p:cNvCxnSpPr>
          <p:nvPr/>
        </p:nvCxnSpPr>
        <p:spPr bwMode="auto">
          <a:xfrm>
            <a:off x="4495800" y="3962400"/>
            <a:ext cx="145473" cy="152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23" idx="5"/>
          </p:cNvCxnSpPr>
          <p:nvPr/>
        </p:nvCxnSpPr>
        <p:spPr bwMode="auto">
          <a:xfrm>
            <a:off x="4792148" y="3839648"/>
            <a:ext cx="857043" cy="28207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Straight Arrow Connector 67"/>
          <p:cNvCxnSpPr>
            <a:stCxn id="29" idx="4"/>
          </p:cNvCxnSpPr>
          <p:nvPr/>
        </p:nvCxnSpPr>
        <p:spPr bwMode="auto">
          <a:xfrm flipH="1">
            <a:off x="3124200" y="4953000"/>
            <a:ext cx="342900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/>
          <p:nvPr/>
        </p:nvCxnSpPr>
        <p:spPr bwMode="auto">
          <a:xfrm>
            <a:off x="3688773" y="4953000"/>
            <a:ext cx="292677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609600" y="1219200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 B</a:t>
            </a:r>
          </a:p>
        </p:txBody>
      </p:sp>
    </p:spTree>
    <p:extLst>
      <p:ext uri="{BB962C8B-B14F-4D97-AF65-F5344CB8AC3E}">
        <p14:creationId xmlns:p14="http://schemas.microsoft.com/office/powerpoint/2010/main" val="31475041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17764"/>
            <a:ext cx="7772400" cy="1143000"/>
          </a:xfrm>
        </p:spPr>
        <p:txBody>
          <a:bodyPr/>
          <a:lstStyle/>
          <a:p>
            <a:r>
              <a:rPr lang="en-US" dirty="0"/>
              <a:t>Depth First Search of Tree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31314-B57E-44B6-A0C6-17F09A673282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3810000" y="9144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10668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752600" y="19084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3124200" y="19084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4810991" y="19084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63391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6324600" y="1922319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000" y="2074719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4572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4222173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74573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19050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7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40767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291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5482936" y="30133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35336" y="31657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68580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10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30480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04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54483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007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35" name="Oval 34"/>
          <p:cNvSpPr/>
          <p:nvPr/>
        </p:nvSpPr>
        <p:spPr bwMode="auto">
          <a:xfrm>
            <a:off x="190500" y="4281055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2900" y="44334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2545772" y="5119255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98172" y="52716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39" name="Oval 38"/>
          <p:cNvSpPr/>
          <p:nvPr/>
        </p:nvSpPr>
        <p:spPr bwMode="auto">
          <a:xfrm>
            <a:off x="3688773" y="51435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41173" y="52959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42" name="Straight Arrow Connector 41"/>
          <p:cNvCxnSpPr>
            <a:stCxn id="7" idx="3"/>
            <a:endCxn id="9" idx="7"/>
          </p:cNvCxnSpPr>
          <p:nvPr/>
        </p:nvCxnSpPr>
        <p:spPr bwMode="auto">
          <a:xfrm flipH="1">
            <a:off x="2468048" y="1629848"/>
            <a:ext cx="1464704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7" idx="4"/>
          </p:cNvCxnSpPr>
          <p:nvPr/>
        </p:nvCxnSpPr>
        <p:spPr bwMode="auto">
          <a:xfrm flipH="1">
            <a:off x="3733800" y="1752600"/>
            <a:ext cx="495300" cy="30826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stCxn id="7" idx="5"/>
            <a:endCxn id="13" idx="1"/>
          </p:cNvCxnSpPr>
          <p:nvPr/>
        </p:nvCxnSpPr>
        <p:spPr bwMode="auto">
          <a:xfrm>
            <a:off x="4525448" y="1629848"/>
            <a:ext cx="408295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endCxn id="15" idx="1"/>
          </p:cNvCxnSpPr>
          <p:nvPr/>
        </p:nvCxnSpPr>
        <p:spPr bwMode="auto">
          <a:xfrm>
            <a:off x="4648200" y="1447800"/>
            <a:ext cx="1799152" cy="597271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9" idx="3"/>
          </p:cNvCxnSpPr>
          <p:nvPr/>
        </p:nvCxnSpPr>
        <p:spPr bwMode="auto">
          <a:xfrm flipH="1">
            <a:off x="1028700" y="2623912"/>
            <a:ext cx="846652" cy="5002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9" idx="4"/>
            <a:endCxn id="21" idx="0"/>
          </p:cNvCxnSpPr>
          <p:nvPr/>
        </p:nvCxnSpPr>
        <p:spPr bwMode="auto">
          <a:xfrm>
            <a:off x="2171700" y="2746664"/>
            <a:ext cx="152400" cy="37753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>
            <a:endCxn id="23" idx="7"/>
          </p:cNvCxnSpPr>
          <p:nvPr/>
        </p:nvCxnSpPr>
        <p:spPr bwMode="auto">
          <a:xfrm flipH="1">
            <a:off x="4792148" y="2710296"/>
            <a:ext cx="264761" cy="5366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stCxn id="13" idx="5"/>
          </p:cNvCxnSpPr>
          <p:nvPr/>
        </p:nvCxnSpPr>
        <p:spPr bwMode="auto">
          <a:xfrm>
            <a:off x="5526439" y="2623912"/>
            <a:ext cx="264761" cy="35471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15" idx="5"/>
            <a:endCxn id="27" idx="0"/>
          </p:cNvCxnSpPr>
          <p:nvPr/>
        </p:nvCxnSpPr>
        <p:spPr bwMode="auto">
          <a:xfrm>
            <a:off x="7040048" y="2637767"/>
            <a:ext cx="237052" cy="48643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>
            <a:stCxn id="17" idx="4"/>
          </p:cNvCxnSpPr>
          <p:nvPr/>
        </p:nvCxnSpPr>
        <p:spPr bwMode="auto">
          <a:xfrm flipH="1">
            <a:off x="762000" y="3962400"/>
            <a:ext cx="114300" cy="31865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>
            <a:stCxn id="23" idx="3"/>
            <a:endCxn id="29" idx="7"/>
          </p:cNvCxnSpPr>
          <p:nvPr/>
        </p:nvCxnSpPr>
        <p:spPr bwMode="auto">
          <a:xfrm flipH="1">
            <a:off x="3763448" y="3839648"/>
            <a:ext cx="436004" cy="3979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>
            <a:stCxn id="23" idx="4"/>
            <a:endCxn id="19" idx="0"/>
          </p:cNvCxnSpPr>
          <p:nvPr/>
        </p:nvCxnSpPr>
        <p:spPr bwMode="auto">
          <a:xfrm>
            <a:off x="4495800" y="3962400"/>
            <a:ext cx="145473" cy="152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23" idx="5"/>
          </p:cNvCxnSpPr>
          <p:nvPr/>
        </p:nvCxnSpPr>
        <p:spPr bwMode="auto">
          <a:xfrm>
            <a:off x="4792148" y="3839648"/>
            <a:ext cx="857043" cy="28207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Straight Arrow Connector 67"/>
          <p:cNvCxnSpPr>
            <a:stCxn id="29" idx="4"/>
          </p:cNvCxnSpPr>
          <p:nvPr/>
        </p:nvCxnSpPr>
        <p:spPr bwMode="auto">
          <a:xfrm flipH="1">
            <a:off x="3124200" y="4953000"/>
            <a:ext cx="342900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/>
          <p:nvPr/>
        </p:nvCxnSpPr>
        <p:spPr bwMode="auto">
          <a:xfrm>
            <a:off x="3688773" y="4953000"/>
            <a:ext cx="292677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609600" y="1219200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 B</a:t>
            </a:r>
          </a:p>
        </p:txBody>
      </p:sp>
    </p:spTree>
    <p:extLst>
      <p:ext uri="{BB962C8B-B14F-4D97-AF65-F5344CB8AC3E}">
        <p14:creationId xmlns:p14="http://schemas.microsoft.com/office/powerpoint/2010/main" val="3452272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24FF14-4B2D-4143-9FFD-DC14E0330844}" type="slidenum">
              <a:rPr lang="en-US" sz="1800" smtClean="0"/>
              <a:pPr eaLnBrk="1" hangingPunct="1"/>
              <a:t>4</a:t>
            </a:fld>
            <a:endParaRPr lang="en-US" sz="180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077200" cy="1143000"/>
          </a:xfrm>
        </p:spPr>
        <p:txBody>
          <a:bodyPr/>
          <a:lstStyle/>
          <a:p>
            <a:pPr eaLnBrk="1" hangingPunct="1"/>
            <a:r>
              <a:rPr lang="en-US"/>
              <a:t>Properties of Trees and Nodes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5486400" cy="5486400"/>
          </a:xfrm>
        </p:spPr>
        <p:txBody>
          <a:bodyPr/>
          <a:lstStyle/>
          <a:p>
            <a:pPr eaLnBrk="1" hangingPunct="1"/>
            <a:r>
              <a:rPr lang="en-US" i="1"/>
              <a:t>siblings: </a:t>
            </a:r>
            <a:r>
              <a:rPr lang="en-US"/>
              <a:t>two nodes that have the same parent</a:t>
            </a:r>
          </a:p>
          <a:p>
            <a:pPr eaLnBrk="1" hangingPunct="1"/>
            <a:r>
              <a:rPr lang="en-US" i="1"/>
              <a:t>edge:</a:t>
            </a:r>
            <a:r>
              <a:rPr lang="en-US"/>
              <a:t> the link from one node to another</a:t>
            </a:r>
          </a:p>
          <a:p>
            <a:pPr eaLnBrk="1" hangingPunct="1"/>
            <a:r>
              <a:rPr lang="en-US" i="1"/>
              <a:t>path length:</a:t>
            </a:r>
            <a:r>
              <a:rPr lang="en-US"/>
              <a:t> the number of edges that must be traversed to get from one node to another</a:t>
            </a:r>
            <a:endParaRPr lang="en-US" i="1"/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6589713" y="1535113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5903913" y="2449513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7275513" y="2449513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H="1">
            <a:off x="6437313" y="2144713"/>
            <a:ext cx="3048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7196138" y="2139950"/>
            <a:ext cx="301625" cy="301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H="1">
            <a:off x="7466013" y="1230313"/>
            <a:ext cx="152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" name="Text Box 15"/>
          <p:cNvSpPr txBox="1">
            <a:spLocks noChangeArrowheads="1"/>
          </p:cNvSpPr>
          <p:nvPr/>
        </p:nvSpPr>
        <p:spPr bwMode="auto">
          <a:xfrm>
            <a:off x="7297738" y="762000"/>
            <a:ext cx="7985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root</a:t>
            </a:r>
          </a:p>
        </p:txBody>
      </p:sp>
      <p:sp>
        <p:nvSpPr>
          <p:cNvPr id="5133" name="Text Box 16"/>
          <p:cNvSpPr txBox="1">
            <a:spLocks noChangeArrowheads="1"/>
          </p:cNvSpPr>
          <p:nvPr/>
        </p:nvSpPr>
        <p:spPr bwMode="auto">
          <a:xfrm>
            <a:off x="6629400" y="3429000"/>
            <a:ext cx="13731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siblings</a:t>
            </a:r>
          </a:p>
        </p:txBody>
      </p:sp>
      <p:sp>
        <p:nvSpPr>
          <p:cNvPr id="5134" name="Line 17"/>
          <p:cNvSpPr>
            <a:spLocks noChangeShapeType="1"/>
          </p:cNvSpPr>
          <p:nvPr/>
        </p:nvSpPr>
        <p:spPr bwMode="auto">
          <a:xfrm flipH="1" flipV="1">
            <a:off x="6629400" y="3124200"/>
            <a:ext cx="4572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5" name="Line 18"/>
          <p:cNvSpPr>
            <a:spLocks noChangeShapeType="1"/>
          </p:cNvSpPr>
          <p:nvPr/>
        </p:nvSpPr>
        <p:spPr bwMode="auto">
          <a:xfrm flipV="1">
            <a:off x="7239000" y="3200400"/>
            <a:ext cx="304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6" name="Text Box 28"/>
          <p:cNvSpPr txBox="1">
            <a:spLocks noChangeArrowheads="1"/>
          </p:cNvSpPr>
          <p:nvPr/>
        </p:nvSpPr>
        <p:spPr bwMode="auto">
          <a:xfrm>
            <a:off x="5394325" y="1535113"/>
            <a:ext cx="749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edge</a:t>
            </a:r>
          </a:p>
        </p:txBody>
      </p:sp>
      <p:sp>
        <p:nvSpPr>
          <p:cNvPr id="5137" name="Line 29"/>
          <p:cNvSpPr>
            <a:spLocks noChangeShapeType="1"/>
          </p:cNvSpPr>
          <p:nvPr/>
        </p:nvSpPr>
        <p:spPr bwMode="auto">
          <a:xfrm>
            <a:off x="5943600" y="1905000"/>
            <a:ext cx="4572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8" name="Line 39"/>
          <p:cNvSpPr>
            <a:spLocks noChangeShapeType="1"/>
          </p:cNvSpPr>
          <p:nvPr/>
        </p:nvSpPr>
        <p:spPr bwMode="auto">
          <a:xfrm>
            <a:off x="6172200" y="3124200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9" name="Oval 40"/>
          <p:cNvSpPr>
            <a:spLocks noChangeArrowheads="1"/>
          </p:cNvSpPr>
          <p:nvPr/>
        </p:nvSpPr>
        <p:spPr bwMode="auto">
          <a:xfrm>
            <a:off x="5867400" y="388620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0" name="Line 41"/>
          <p:cNvSpPr>
            <a:spLocks noChangeShapeType="1"/>
          </p:cNvSpPr>
          <p:nvPr/>
        </p:nvSpPr>
        <p:spPr bwMode="auto">
          <a:xfrm flipH="1">
            <a:off x="5562600" y="4495800"/>
            <a:ext cx="4572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1" name="Oval 42"/>
          <p:cNvSpPr>
            <a:spLocks noChangeArrowheads="1"/>
          </p:cNvSpPr>
          <p:nvPr/>
        </p:nvSpPr>
        <p:spPr bwMode="auto">
          <a:xfrm>
            <a:off x="5029200" y="502920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2" name="Line 43"/>
          <p:cNvSpPr>
            <a:spLocks noChangeShapeType="1"/>
          </p:cNvSpPr>
          <p:nvPr/>
        </p:nvSpPr>
        <p:spPr bwMode="auto">
          <a:xfrm>
            <a:off x="6477000" y="4495800"/>
            <a:ext cx="5334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3" name="Oval 44"/>
          <p:cNvSpPr>
            <a:spLocks noChangeArrowheads="1"/>
          </p:cNvSpPr>
          <p:nvPr/>
        </p:nvSpPr>
        <p:spPr bwMode="auto">
          <a:xfrm>
            <a:off x="6858000" y="502920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4" name="Text Box 46"/>
          <p:cNvSpPr txBox="1">
            <a:spLocks noChangeArrowheads="1"/>
          </p:cNvSpPr>
          <p:nvPr/>
        </p:nvSpPr>
        <p:spPr bwMode="auto">
          <a:xfrm>
            <a:off x="1303338" y="5257800"/>
            <a:ext cx="32686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path length from root to this</a:t>
            </a:r>
            <a:br>
              <a:rPr lang="en-US" sz="2000"/>
            </a:br>
            <a:r>
              <a:rPr lang="en-US" sz="2000"/>
              <a:t>node is 3</a:t>
            </a:r>
          </a:p>
        </p:txBody>
      </p:sp>
      <p:sp>
        <p:nvSpPr>
          <p:cNvPr id="5145" name="Line 47"/>
          <p:cNvSpPr>
            <a:spLocks noChangeShapeType="1"/>
          </p:cNvSpPr>
          <p:nvPr/>
        </p:nvSpPr>
        <p:spPr bwMode="auto">
          <a:xfrm flipV="1">
            <a:off x="4572000" y="5257800"/>
            <a:ext cx="3810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7F54AE-D612-44CB-B236-6148B9DC17FC}"/>
              </a:ext>
            </a:extLst>
          </p:cNvPr>
          <p:cNvSpPr txBox="1"/>
          <p:nvPr/>
        </p:nvSpPr>
        <p:spPr>
          <a:xfrm>
            <a:off x="6750050" y="16256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81A645F-8522-4CB3-B2A2-8FE7C25ACD36}"/>
              </a:ext>
            </a:extLst>
          </p:cNvPr>
          <p:cNvSpPr txBox="1"/>
          <p:nvPr/>
        </p:nvSpPr>
        <p:spPr>
          <a:xfrm>
            <a:off x="6035755" y="252441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D74D5F5-E3E0-4A42-92B1-DD0E99C6BE7A}"/>
              </a:ext>
            </a:extLst>
          </p:cNvPr>
          <p:cNvSpPr txBox="1"/>
          <p:nvPr/>
        </p:nvSpPr>
        <p:spPr>
          <a:xfrm>
            <a:off x="7419829" y="251917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F96A563-D220-4A57-A68E-4A9BDAF56EBC}"/>
              </a:ext>
            </a:extLst>
          </p:cNvPr>
          <p:cNvSpPr txBox="1"/>
          <p:nvPr/>
        </p:nvSpPr>
        <p:spPr>
          <a:xfrm>
            <a:off x="6052271" y="395766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C8AC518-4834-4164-8FA6-077329FD51E6}"/>
              </a:ext>
            </a:extLst>
          </p:cNvPr>
          <p:cNvSpPr txBox="1"/>
          <p:nvPr/>
        </p:nvSpPr>
        <p:spPr>
          <a:xfrm>
            <a:off x="5170848" y="51485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B67A528-B69E-479C-9811-013B24D720C5}"/>
              </a:ext>
            </a:extLst>
          </p:cNvPr>
          <p:cNvSpPr txBox="1"/>
          <p:nvPr/>
        </p:nvSpPr>
        <p:spPr>
          <a:xfrm>
            <a:off x="7016030" y="510046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17764"/>
            <a:ext cx="7772400" cy="1143000"/>
          </a:xfrm>
        </p:spPr>
        <p:txBody>
          <a:bodyPr/>
          <a:lstStyle/>
          <a:p>
            <a:r>
              <a:rPr lang="en-US" dirty="0"/>
              <a:t>Depth First Search of Tree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31314-B57E-44B6-A0C6-17F09A673282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3810000" y="9144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10668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752600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3124200" y="19084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4810991" y="19084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63391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6324600" y="1922319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000" y="2074719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4572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4222173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74573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19050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7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40767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291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5482936" y="30133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35336" y="31657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68580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10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30480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04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54483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007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35" name="Oval 34"/>
          <p:cNvSpPr/>
          <p:nvPr/>
        </p:nvSpPr>
        <p:spPr bwMode="auto">
          <a:xfrm>
            <a:off x="190500" y="4281055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2900" y="44334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2545772" y="5119255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98172" y="52716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39" name="Oval 38"/>
          <p:cNvSpPr/>
          <p:nvPr/>
        </p:nvSpPr>
        <p:spPr bwMode="auto">
          <a:xfrm>
            <a:off x="3688773" y="51435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41173" y="52959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42" name="Straight Arrow Connector 41"/>
          <p:cNvCxnSpPr>
            <a:stCxn id="7" idx="3"/>
            <a:endCxn id="9" idx="7"/>
          </p:cNvCxnSpPr>
          <p:nvPr/>
        </p:nvCxnSpPr>
        <p:spPr bwMode="auto">
          <a:xfrm flipH="1">
            <a:off x="2468048" y="1629848"/>
            <a:ext cx="1464704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7" idx="4"/>
          </p:cNvCxnSpPr>
          <p:nvPr/>
        </p:nvCxnSpPr>
        <p:spPr bwMode="auto">
          <a:xfrm flipH="1">
            <a:off x="3733800" y="1752600"/>
            <a:ext cx="495300" cy="30826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stCxn id="7" idx="5"/>
            <a:endCxn id="13" idx="1"/>
          </p:cNvCxnSpPr>
          <p:nvPr/>
        </p:nvCxnSpPr>
        <p:spPr bwMode="auto">
          <a:xfrm>
            <a:off x="4525448" y="1629848"/>
            <a:ext cx="408295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endCxn id="15" idx="1"/>
          </p:cNvCxnSpPr>
          <p:nvPr/>
        </p:nvCxnSpPr>
        <p:spPr bwMode="auto">
          <a:xfrm>
            <a:off x="4648200" y="1447800"/>
            <a:ext cx="1799152" cy="597271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9" idx="3"/>
          </p:cNvCxnSpPr>
          <p:nvPr/>
        </p:nvCxnSpPr>
        <p:spPr bwMode="auto">
          <a:xfrm flipH="1">
            <a:off x="1028700" y="2623912"/>
            <a:ext cx="846652" cy="5002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9" idx="4"/>
            <a:endCxn id="21" idx="0"/>
          </p:cNvCxnSpPr>
          <p:nvPr/>
        </p:nvCxnSpPr>
        <p:spPr bwMode="auto">
          <a:xfrm>
            <a:off x="2171700" y="2746664"/>
            <a:ext cx="152400" cy="37753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>
            <a:endCxn id="23" idx="7"/>
          </p:cNvCxnSpPr>
          <p:nvPr/>
        </p:nvCxnSpPr>
        <p:spPr bwMode="auto">
          <a:xfrm flipH="1">
            <a:off x="4792148" y="2710296"/>
            <a:ext cx="264761" cy="5366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stCxn id="13" idx="5"/>
          </p:cNvCxnSpPr>
          <p:nvPr/>
        </p:nvCxnSpPr>
        <p:spPr bwMode="auto">
          <a:xfrm>
            <a:off x="5526439" y="2623912"/>
            <a:ext cx="264761" cy="35471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15" idx="5"/>
            <a:endCxn id="27" idx="0"/>
          </p:cNvCxnSpPr>
          <p:nvPr/>
        </p:nvCxnSpPr>
        <p:spPr bwMode="auto">
          <a:xfrm>
            <a:off x="7040048" y="2637767"/>
            <a:ext cx="237052" cy="48643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>
            <a:stCxn id="17" idx="4"/>
          </p:cNvCxnSpPr>
          <p:nvPr/>
        </p:nvCxnSpPr>
        <p:spPr bwMode="auto">
          <a:xfrm flipH="1">
            <a:off x="762000" y="3962400"/>
            <a:ext cx="114300" cy="31865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>
            <a:stCxn id="23" idx="3"/>
            <a:endCxn id="29" idx="7"/>
          </p:cNvCxnSpPr>
          <p:nvPr/>
        </p:nvCxnSpPr>
        <p:spPr bwMode="auto">
          <a:xfrm flipH="1">
            <a:off x="3763448" y="3839648"/>
            <a:ext cx="436004" cy="3979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>
            <a:stCxn id="23" idx="4"/>
            <a:endCxn id="19" idx="0"/>
          </p:cNvCxnSpPr>
          <p:nvPr/>
        </p:nvCxnSpPr>
        <p:spPr bwMode="auto">
          <a:xfrm>
            <a:off x="4495800" y="3962400"/>
            <a:ext cx="145473" cy="152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23" idx="5"/>
          </p:cNvCxnSpPr>
          <p:nvPr/>
        </p:nvCxnSpPr>
        <p:spPr bwMode="auto">
          <a:xfrm>
            <a:off x="4792148" y="3839648"/>
            <a:ext cx="857043" cy="28207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Straight Arrow Connector 67"/>
          <p:cNvCxnSpPr>
            <a:stCxn id="29" idx="4"/>
          </p:cNvCxnSpPr>
          <p:nvPr/>
        </p:nvCxnSpPr>
        <p:spPr bwMode="auto">
          <a:xfrm flipH="1">
            <a:off x="3124200" y="4953000"/>
            <a:ext cx="342900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/>
          <p:nvPr/>
        </p:nvCxnSpPr>
        <p:spPr bwMode="auto">
          <a:xfrm>
            <a:off x="3688773" y="4953000"/>
            <a:ext cx="292677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609600" y="1219200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 B</a:t>
            </a:r>
          </a:p>
        </p:txBody>
      </p:sp>
    </p:spTree>
    <p:extLst>
      <p:ext uri="{BB962C8B-B14F-4D97-AF65-F5344CB8AC3E}">
        <p14:creationId xmlns:p14="http://schemas.microsoft.com/office/powerpoint/2010/main" val="26673240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17764"/>
            <a:ext cx="7772400" cy="1143000"/>
          </a:xfrm>
        </p:spPr>
        <p:txBody>
          <a:bodyPr/>
          <a:lstStyle/>
          <a:p>
            <a:r>
              <a:rPr lang="en-US" dirty="0"/>
              <a:t>Depth First Search of Tree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31314-B57E-44B6-A0C6-17F09A673282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3810000" y="9144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10668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752600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3124200" y="19084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4810991" y="19084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63391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6324600" y="1922319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000" y="2074719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4572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4222173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74573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19050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7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40767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291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5482936" y="30133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35336" y="31657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68580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10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30480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04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54483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007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35" name="Oval 34"/>
          <p:cNvSpPr/>
          <p:nvPr/>
        </p:nvSpPr>
        <p:spPr bwMode="auto">
          <a:xfrm>
            <a:off x="190500" y="4281055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2900" y="44334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2545772" y="5119255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98172" y="52716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39" name="Oval 38"/>
          <p:cNvSpPr/>
          <p:nvPr/>
        </p:nvSpPr>
        <p:spPr bwMode="auto">
          <a:xfrm>
            <a:off x="3688773" y="51435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41173" y="52959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42" name="Straight Arrow Connector 41"/>
          <p:cNvCxnSpPr>
            <a:stCxn id="7" idx="3"/>
            <a:endCxn id="9" idx="7"/>
          </p:cNvCxnSpPr>
          <p:nvPr/>
        </p:nvCxnSpPr>
        <p:spPr bwMode="auto">
          <a:xfrm flipH="1">
            <a:off x="2468048" y="1629848"/>
            <a:ext cx="1464704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7" idx="4"/>
          </p:cNvCxnSpPr>
          <p:nvPr/>
        </p:nvCxnSpPr>
        <p:spPr bwMode="auto">
          <a:xfrm flipH="1">
            <a:off x="3733800" y="1752600"/>
            <a:ext cx="495300" cy="30826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stCxn id="7" idx="5"/>
            <a:endCxn id="13" idx="1"/>
          </p:cNvCxnSpPr>
          <p:nvPr/>
        </p:nvCxnSpPr>
        <p:spPr bwMode="auto">
          <a:xfrm>
            <a:off x="4525448" y="1629848"/>
            <a:ext cx="408295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endCxn id="15" idx="1"/>
          </p:cNvCxnSpPr>
          <p:nvPr/>
        </p:nvCxnSpPr>
        <p:spPr bwMode="auto">
          <a:xfrm>
            <a:off x="4648200" y="1447800"/>
            <a:ext cx="1799152" cy="597271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9" idx="3"/>
          </p:cNvCxnSpPr>
          <p:nvPr/>
        </p:nvCxnSpPr>
        <p:spPr bwMode="auto">
          <a:xfrm flipH="1">
            <a:off x="1028700" y="2623912"/>
            <a:ext cx="846652" cy="5002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9" idx="4"/>
            <a:endCxn id="21" idx="0"/>
          </p:cNvCxnSpPr>
          <p:nvPr/>
        </p:nvCxnSpPr>
        <p:spPr bwMode="auto">
          <a:xfrm>
            <a:off x="2171700" y="2746664"/>
            <a:ext cx="152400" cy="37753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>
            <a:endCxn id="23" idx="7"/>
          </p:cNvCxnSpPr>
          <p:nvPr/>
        </p:nvCxnSpPr>
        <p:spPr bwMode="auto">
          <a:xfrm flipH="1">
            <a:off x="4792148" y="2710296"/>
            <a:ext cx="264761" cy="5366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stCxn id="13" idx="5"/>
          </p:cNvCxnSpPr>
          <p:nvPr/>
        </p:nvCxnSpPr>
        <p:spPr bwMode="auto">
          <a:xfrm>
            <a:off x="5526439" y="2623912"/>
            <a:ext cx="264761" cy="35471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15" idx="5"/>
            <a:endCxn id="27" idx="0"/>
          </p:cNvCxnSpPr>
          <p:nvPr/>
        </p:nvCxnSpPr>
        <p:spPr bwMode="auto">
          <a:xfrm>
            <a:off x="7040048" y="2637767"/>
            <a:ext cx="237052" cy="48643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>
            <a:stCxn id="17" idx="4"/>
          </p:cNvCxnSpPr>
          <p:nvPr/>
        </p:nvCxnSpPr>
        <p:spPr bwMode="auto">
          <a:xfrm flipH="1">
            <a:off x="762000" y="3962400"/>
            <a:ext cx="114300" cy="31865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>
            <a:stCxn id="23" idx="3"/>
            <a:endCxn id="29" idx="7"/>
          </p:cNvCxnSpPr>
          <p:nvPr/>
        </p:nvCxnSpPr>
        <p:spPr bwMode="auto">
          <a:xfrm flipH="1">
            <a:off x="3763448" y="3839648"/>
            <a:ext cx="436004" cy="3979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>
            <a:stCxn id="23" idx="4"/>
            <a:endCxn id="19" idx="0"/>
          </p:cNvCxnSpPr>
          <p:nvPr/>
        </p:nvCxnSpPr>
        <p:spPr bwMode="auto">
          <a:xfrm>
            <a:off x="4495800" y="3962400"/>
            <a:ext cx="145473" cy="152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23" idx="5"/>
          </p:cNvCxnSpPr>
          <p:nvPr/>
        </p:nvCxnSpPr>
        <p:spPr bwMode="auto">
          <a:xfrm>
            <a:off x="4792148" y="3839648"/>
            <a:ext cx="857043" cy="28207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Straight Arrow Connector 67"/>
          <p:cNvCxnSpPr>
            <a:stCxn id="29" idx="4"/>
          </p:cNvCxnSpPr>
          <p:nvPr/>
        </p:nvCxnSpPr>
        <p:spPr bwMode="auto">
          <a:xfrm flipH="1">
            <a:off x="3124200" y="4953000"/>
            <a:ext cx="342900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/>
          <p:nvPr/>
        </p:nvCxnSpPr>
        <p:spPr bwMode="auto">
          <a:xfrm>
            <a:off x="3688773" y="4953000"/>
            <a:ext cx="292677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609600" y="1219200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 B</a:t>
            </a:r>
          </a:p>
        </p:txBody>
      </p:sp>
    </p:spTree>
    <p:extLst>
      <p:ext uri="{BB962C8B-B14F-4D97-AF65-F5344CB8AC3E}">
        <p14:creationId xmlns:p14="http://schemas.microsoft.com/office/powerpoint/2010/main" val="728711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17764"/>
            <a:ext cx="7772400" cy="1143000"/>
          </a:xfrm>
        </p:spPr>
        <p:txBody>
          <a:bodyPr/>
          <a:lstStyle/>
          <a:p>
            <a:r>
              <a:rPr lang="en-US" dirty="0"/>
              <a:t>Depth First Search of Tree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31314-B57E-44B6-A0C6-17F09A673282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3810000" y="9144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10668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752600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3124200" y="19084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4810991" y="19084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63391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6324600" y="1922319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000" y="2074719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4572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4222173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74573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19050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7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40767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291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5482936" y="30133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35336" y="31657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68580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10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30480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04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54483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007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35" name="Oval 34"/>
          <p:cNvSpPr/>
          <p:nvPr/>
        </p:nvSpPr>
        <p:spPr bwMode="auto">
          <a:xfrm>
            <a:off x="190500" y="4281055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2900" y="44334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2545772" y="5119255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98172" y="52716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39" name="Oval 38"/>
          <p:cNvSpPr/>
          <p:nvPr/>
        </p:nvSpPr>
        <p:spPr bwMode="auto">
          <a:xfrm>
            <a:off x="3688773" y="51435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41173" y="52959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42" name="Straight Arrow Connector 41"/>
          <p:cNvCxnSpPr>
            <a:stCxn id="7" idx="3"/>
            <a:endCxn id="9" idx="7"/>
          </p:cNvCxnSpPr>
          <p:nvPr/>
        </p:nvCxnSpPr>
        <p:spPr bwMode="auto">
          <a:xfrm flipH="1">
            <a:off x="2468048" y="1629848"/>
            <a:ext cx="1464704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7" idx="4"/>
          </p:cNvCxnSpPr>
          <p:nvPr/>
        </p:nvCxnSpPr>
        <p:spPr bwMode="auto">
          <a:xfrm flipH="1">
            <a:off x="3733800" y="1752600"/>
            <a:ext cx="495300" cy="30826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stCxn id="7" idx="5"/>
            <a:endCxn id="13" idx="1"/>
          </p:cNvCxnSpPr>
          <p:nvPr/>
        </p:nvCxnSpPr>
        <p:spPr bwMode="auto">
          <a:xfrm>
            <a:off x="4525448" y="1629848"/>
            <a:ext cx="408295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endCxn id="15" idx="1"/>
          </p:cNvCxnSpPr>
          <p:nvPr/>
        </p:nvCxnSpPr>
        <p:spPr bwMode="auto">
          <a:xfrm>
            <a:off x="4648200" y="1447800"/>
            <a:ext cx="1799152" cy="597271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9" idx="3"/>
          </p:cNvCxnSpPr>
          <p:nvPr/>
        </p:nvCxnSpPr>
        <p:spPr bwMode="auto">
          <a:xfrm flipH="1">
            <a:off x="1028700" y="2623912"/>
            <a:ext cx="846652" cy="5002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9" idx="4"/>
            <a:endCxn id="21" idx="0"/>
          </p:cNvCxnSpPr>
          <p:nvPr/>
        </p:nvCxnSpPr>
        <p:spPr bwMode="auto">
          <a:xfrm>
            <a:off x="2171700" y="2746664"/>
            <a:ext cx="152400" cy="37753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>
            <a:endCxn id="23" idx="7"/>
          </p:cNvCxnSpPr>
          <p:nvPr/>
        </p:nvCxnSpPr>
        <p:spPr bwMode="auto">
          <a:xfrm flipH="1">
            <a:off x="4792148" y="2710296"/>
            <a:ext cx="264761" cy="5366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stCxn id="13" idx="5"/>
          </p:cNvCxnSpPr>
          <p:nvPr/>
        </p:nvCxnSpPr>
        <p:spPr bwMode="auto">
          <a:xfrm>
            <a:off x="5526439" y="2623912"/>
            <a:ext cx="264761" cy="35471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15" idx="5"/>
            <a:endCxn id="27" idx="0"/>
          </p:cNvCxnSpPr>
          <p:nvPr/>
        </p:nvCxnSpPr>
        <p:spPr bwMode="auto">
          <a:xfrm>
            <a:off x="7040048" y="2637767"/>
            <a:ext cx="237052" cy="48643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>
            <a:stCxn id="17" idx="4"/>
          </p:cNvCxnSpPr>
          <p:nvPr/>
        </p:nvCxnSpPr>
        <p:spPr bwMode="auto">
          <a:xfrm flipH="1">
            <a:off x="762000" y="3962400"/>
            <a:ext cx="114300" cy="31865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>
            <a:stCxn id="23" idx="3"/>
            <a:endCxn id="29" idx="7"/>
          </p:cNvCxnSpPr>
          <p:nvPr/>
        </p:nvCxnSpPr>
        <p:spPr bwMode="auto">
          <a:xfrm flipH="1">
            <a:off x="3763448" y="3839648"/>
            <a:ext cx="436004" cy="3979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>
            <a:stCxn id="23" idx="4"/>
            <a:endCxn id="19" idx="0"/>
          </p:cNvCxnSpPr>
          <p:nvPr/>
        </p:nvCxnSpPr>
        <p:spPr bwMode="auto">
          <a:xfrm>
            <a:off x="4495800" y="3962400"/>
            <a:ext cx="145473" cy="152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23" idx="5"/>
          </p:cNvCxnSpPr>
          <p:nvPr/>
        </p:nvCxnSpPr>
        <p:spPr bwMode="auto">
          <a:xfrm>
            <a:off x="4792148" y="3839648"/>
            <a:ext cx="857043" cy="28207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Straight Arrow Connector 67"/>
          <p:cNvCxnSpPr>
            <a:stCxn id="29" idx="4"/>
          </p:cNvCxnSpPr>
          <p:nvPr/>
        </p:nvCxnSpPr>
        <p:spPr bwMode="auto">
          <a:xfrm flipH="1">
            <a:off x="3124200" y="4953000"/>
            <a:ext cx="342900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/>
          <p:nvPr/>
        </p:nvCxnSpPr>
        <p:spPr bwMode="auto">
          <a:xfrm>
            <a:off x="3688773" y="4953000"/>
            <a:ext cx="292677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609600" y="1219200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 B</a:t>
            </a:r>
          </a:p>
        </p:txBody>
      </p:sp>
    </p:spTree>
    <p:extLst>
      <p:ext uri="{BB962C8B-B14F-4D97-AF65-F5344CB8AC3E}">
        <p14:creationId xmlns:p14="http://schemas.microsoft.com/office/powerpoint/2010/main" val="27560199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17764"/>
            <a:ext cx="7772400" cy="1143000"/>
          </a:xfrm>
        </p:spPr>
        <p:txBody>
          <a:bodyPr/>
          <a:lstStyle/>
          <a:p>
            <a:r>
              <a:rPr lang="en-US" dirty="0"/>
              <a:t>Depth First Search of Tree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31314-B57E-44B6-A0C6-17F09A673282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3810000" y="9144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10668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752600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3124200" y="19084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4810991" y="19084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63391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6324600" y="1922319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000" y="2074719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4572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4222173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74573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19050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7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40767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291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5482936" y="30133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35336" y="31657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68580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10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30480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04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54483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007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35" name="Oval 34"/>
          <p:cNvSpPr/>
          <p:nvPr/>
        </p:nvSpPr>
        <p:spPr bwMode="auto">
          <a:xfrm>
            <a:off x="190500" y="4281055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2900" y="44334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2545772" y="5119255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98172" y="52716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39" name="Oval 38"/>
          <p:cNvSpPr/>
          <p:nvPr/>
        </p:nvSpPr>
        <p:spPr bwMode="auto">
          <a:xfrm>
            <a:off x="3688773" y="51435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41173" y="52959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42" name="Straight Arrow Connector 41"/>
          <p:cNvCxnSpPr>
            <a:stCxn id="7" idx="3"/>
            <a:endCxn id="9" idx="7"/>
          </p:cNvCxnSpPr>
          <p:nvPr/>
        </p:nvCxnSpPr>
        <p:spPr bwMode="auto">
          <a:xfrm flipH="1">
            <a:off x="2468048" y="1629848"/>
            <a:ext cx="1464704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7" idx="4"/>
          </p:cNvCxnSpPr>
          <p:nvPr/>
        </p:nvCxnSpPr>
        <p:spPr bwMode="auto">
          <a:xfrm flipH="1">
            <a:off x="3733800" y="1752600"/>
            <a:ext cx="495300" cy="30826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stCxn id="7" idx="5"/>
            <a:endCxn id="13" idx="1"/>
          </p:cNvCxnSpPr>
          <p:nvPr/>
        </p:nvCxnSpPr>
        <p:spPr bwMode="auto">
          <a:xfrm>
            <a:off x="4525448" y="1629848"/>
            <a:ext cx="408295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endCxn id="15" idx="1"/>
          </p:cNvCxnSpPr>
          <p:nvPr/>
        </p:nvCxnSpPr>
        <p:spPr bwMode="auto">
          <a:xfrm>
            <a:off x="4648200" y="1447800"/>
            <a:ext cx="1799152" cy="597271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9" idx="3"/>
          </p:cNvCxnSpPr>
          <p:nvPr/>
        </p:nvCxnSpPr>
        <p:spPr bwMode="auto">
          <a:xfrm flipH="1">
            <a:off x="1028700" y="2623912"/>
            <a:ext cx="846652" cy="5002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9" idx="4"/>
            <a:endCxn id="21" idx="0"/>
          </p:cNvCxnSpPr>
          <p:nvPr/>
        </p:nvCxnSpPr>
        <p:spPr bwMode="auto">
          <a:xfrm>
            <a:off x="2171700" y="2746664"/>
            <a:ext cx="152400" cy="37753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>
            <a:endCxn id="23" idx="7"/>
          </p:cNvCxnSpPr>
          <p:nvPr/>
        </p:nvCxnSpPr>
        <p:spPr bwMode="auto">
          <a:xfrm flipH="1">
            <a:off x="4792148" y="2710296"/>
            <a:ext cx="264761" cy="5366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stCxn id="13" idx="5"/>
          </p:cNvCxnSpPr>
          <p:nvPr/>
        </p:nvCxnSpPr>
        <p:spPr bwMode="auto">
          <a:xfrm>
            <a:off x="5526439" y="2623912"/>
            <a:ext cx="264761" cy="35471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15" idx="5"/>
            <a:endCxn id="27" idx="0"/>
          </p:cNvCxnSpPr>
          <p:nvPr/>
        </p:nvCxnSpPr>
        <p:spPr bwMode="auto">
          <a:xfrm>
            <a:off x="7040048" y="2637767"/>
            <a:ext cx="237052" cy="48643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>
            <a:stCxn id="17" idx="4"/>
          </p:cNvCxnSpPr>
          <p:nvPr/>
        </p:nvCxnSpPr>
        <p:spPr bwMode="auto">
          <a:xfrm flipH="1">
            <a:off x="762000" y="3962400"/>
            <a:ext cx="114300" cy="31865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>
            <a:stCxn id="23" idx="3"/>
            <a:endCxn id="29" idx="7"/>
          </p:cNvCxnSpPr>
          <p:nvPr/>
        </p:nvCxnSpPr>
        <p:spPr bwMode="auto">
          <a:xfrm flipH="1">
            <a:off x="3763448" y="3839648"/>
            <a:ext cx="436004" cy="3979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>
            <a:stCxn id="23" idx="4"/>
            <a:endCxn id="19" idx="0"/>
          </p:cNvCxnSpPr>
          <p:nvPr/>
        </p:nvCxnSpPr>
        <p:spPr bwMode="auto">
          <a:xfrm>
            <a:off x="4495800" y="3962400"/>
            <a:ext cx="145473" cy="152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23" idx="5"/>
          </p:cNvCxnSpPr>
          <p:nvPr/>
        </p:nvCxnSpPr>
        <p:spPr bwMode="auto">
          <a:xfrm>
            <a:off x="4792148" y="3839648"/>
            <a:ext cx="857043" cy="28207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Straight Arrow Connector 67"/>
          <p:cNvCxnSpPr>
            <a:stCxn id="29" idx="4"/>
          </p:cNvCxnSpPr>
          <p:nvPr/>
        </p:nvCxnSpPr>
        <p:spPr bwMode="auto">
          <a:xfrm flipH="1">
            <a:off x="3124200" y="4953000"/>
            <a:ext cx="342900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/>
          <p:nvPr/>
        </p:nvCxnSpPr>
        <p:spPr bwMode="auto">
          <a:xfrm>
            <a:off x="3688773" y="4953000"/>
            <a:ext cx="292677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609600" y="1219200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 B</a:t>
            </a:r>
          </a:p>
        </p:txBody>
      </p:sp>
    </p:spTree>
    <p:extLst>
      <p:ext uri="{BB962C8B-B14F-4D97-AF65-F5344CB8AC3E}">
        <p14:creationId xmlns:p14="http://schemas.microsoft.com/office/powerpoint/2010/main" val="37813493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17764"/>
            <a:ext cx="7772400" cy="1143000"/>
          </a:xfrm>
        </p:spPr>
        <p:txBody>
          <a:bodyPr/>
          <a:lstStyle/>
          <a:p>
            <a:r>
              <a:rPr lang="en-US" dirty="0"/>
              <a:t>Depth First Search of Tree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31314-B57E-44B6-A0C6-17F09A673282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3810000" y="9144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10668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752600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3124200" y="19084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4810991" y="19084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63391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6324600" y="1922319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000" y="2074719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4572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4222173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74573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19050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7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40767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291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5482936" y="30133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35336" y="31657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68580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10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30480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04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54483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007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35" name="Oval 34"/>
          <p:cNvSpPr/>
          <p:nvPr/>
        </p:nvSpPr>
        <p:spPr bwMode="auto">
          <a:xfrm>
            <a:off x="190500" y="4281055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2900" y="44334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2545772" y="5119255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98172" y="52716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39" name="Oval 38"/>
          <p:cNvSpPr/>
          <p:nvPr/>
        </p:nvSpPr>
        <p:spPr bwMode="auto">
          <a:xfrm>
            <a:off x="3688773" y="51435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41173" y="52959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42" name="Straight Arrow Connector 41"/>
          <p:cNvCxnSpPr>
            <a:stCxn id="7" idx="3"/>
            <a:endCxn id="9" idx="7"/>
          </p:cNvCxnSpPr>
          <p:nvPr/>
        </p:nvCxnSpPr>
        <p:spPr bwMode="auto">
          <a:xfrm flipH="1">
            <a:off x="2468048" y="1629848"/>
            <a:ext cx="1464704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7" idx="4"/>
          </p:cNvCxnSpPr>
          <p:nvPr/>
        </p:nvCxnSpPr>
        <p:spPr bwMode="auto">
          <a:xfrm flipH="1">
            <a:off x="3733800" y="1752600"/>
            <a:ext cx="495300" cy="30826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stCxn id="7" idx="5"/>
            <a:endCxn id="13" idx="1"/>
          </p:cNvCxnSpPr>
          <p:nvPr/>
        </p:nvCxnSpPr>
        <p:spPr bwMode="auto">
          <a:xfrm>
            <a:off x="4525448" y="1629848"/>
            <a:ext cx="408295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endCxn id="15" idx="1"/>
          </p:cNvCxnSpPr>
          <p:nvPr/>
        </p:nvCxnSpPr>
        <p:spPr bwMode="auto">
          <a:xfrm>
            <a:off x="4648200" y="1447800"/>
            <a:ext cx="1799152" cy="597271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9" idx="3"/>
          </p:cNvCxnSpPr>
          <p:nvPr/>
        </p:nvCxnSpPr>
        <p:spPr bwMode="auto">
          <a:xfrm flipH="1">
            <a:off x="1028700" y="2623912"/>
            <a:ext cx="846652" cy="5002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9" idx="4"/>
            <a:endCxn id="21" idx="0"/>
          </p:cNvCxnSpPr>
          <p:nvPr/>
        </p:nvCxnSpPr>
        <p:spPr bwMode="auto">
          <a:xfrm>
            <a:off x="2171700" y="2746664"/>
            <a:ext cx="152400" cy="37753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>
            <a:endCxn id="23" idx="7"/>
          </p:cNvCxnSpPr>
          <p:nvPr/>
        </p:nvCxnSpPr>
        <p:spPr bwMode="auto">
          <a:xfrm flipH="1">
            <a:off x="4792148" y="2710296"/>
            <a:ext cx="264761" cy="5366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stCxn id="13" idx="5"/>
          </p:cNvCxnSpPr>
          <p:nvPr/>
        </p:nvCxnSpPr>
        <p:spPr bwMode="auto">
          <a:xfrm>
            <a:off x="5526439" y="2623912"/>
            <a:ext cx="264761" cy="35471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15" idx="5"/>
            <a:endCxn id="27" idx="0"/>
          </p:cNvCxnSpPr>
          <p:nvPr/>
        </p:nvCxnSpPr>
        <p:spPr bwMode="auto">
          <a:xfrm>
            <a:off x="7040048" y="2637767"/>
            <a:ext cx="237052" cy="48643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>
            <a:stCxn id="17" idx="4"/>
          </p:cNvCxnSpPr>
          <p:nvPr/>
        </p:nvCxnSpPr>
        <p:spPr bwMode="auto">
          <a:xfrm flipH="1">
            <a:off x="762000" y="3962400"/>
            <a:ext cx="114300" cy="31865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>
            <a:stCxn id="23" idx="3"/>
            <a:endCxn id="29" idx="7"/>
          </p:cNvCxnSpPr>
          <p:nvPr/>
        </p:nvCxnSpPr>
        <p:spPr bwMode="auto">
          <a:xfrm flipH="1">
            <a:off x="3763448" y="3839648"/>
            <a:ext cx="436004" cy="3979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>
            <a:stCxn id="23" idx="4"/>
            <a:endCxn id="19" idx="0"/>
          </p:cNvCxnSpPr>
          <p:nvPr/>
        </p:nvCxnSpPr>
        <p:spPr bwMode="auto">
          <a:xfrm>
            <a:off x="4495800" y="3962400"/>
            <a:ext cx="145473" cy="152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23" idx="5"/>
          </p:cNvCxnSpPr>
          <p:nvPr/>
        </p:nvCxnSpPr>
        <p:spPr bwMode="auto">
          <a:xfrm>
            <a:off x="4792148" y="3839648"/>
            <a:ext cx="857043" cy="28207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Straight Arrow Connector 67"/>
          <p:cNvCxnSpPr>
            <a:stCxn id="29" idx="4"/>
          </p:cNvCxnSpPr>
          <p:nvPr/>
        </p:nvCxnSpPr>
        <p:spPr bwMode="auto">
          <a:xfrm flipH="1">
            <a:off x="3124200" y="4953000"/>
            <a:ext cx="342900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/>
          <p:nvPr/>
        </p:nvCxnSpPr>
        <p:spPr bwMode="auto">
          <a:xfrm>
            <a:off x="3688773" y="4953000"/>
            <a:ext cx="292677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609600" y="1219200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 B</a:t>
            </a:r>
          </a:p>
        </p:txBody>
      </p:sp>
    </p:spTree>
    <p:extLst>
      <p:ext uri="{BB962C8B-B14F-4D97-AF65-F5344CB8AC3E}">
        <p14:creationId xmlns:p14="http://schemas.microsoft.com/office/powerpoint/2010/main" val="36137537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17764"/>
            <a:ext cx="7772400" cy="1143000"/>
          </a:xfrm>
        </p:spPr>
        <p:txBody>
          <a:bodyPr/>
          <a:lstStyle/>
          <a:p>
            <a:r>
              <a:rPr lang="en-US" dirty="0"/>
              <a:t>Depth First Search of Tree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31314-B57E-44B6-A0C6-17F09A673282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3810000" y="9144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10668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752600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3124200" y="19084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4810991" y="19084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63391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6324600" y="1922319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000" y="2074719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4572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4222173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74573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19050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7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40767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291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5482936" y="30133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35336" y="31657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68580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10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30480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04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54483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007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35" name="Oval 34"/>
          <p:cNvSpPr/>
          <p:nvPr/>
        </p:nvSpPr>
        <p:spPr bwMode="auto">
          <a:xfrm>
            <a:off x="190500" y="4281055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2900" y="44334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2545772" y="5119255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98172" y="52716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39" name="Oval 38"/>
          <p:cNvSpPr/>
          <p:nvPr/>
        </p:nvSpPr>
        <p:spPr bwMode="auto">
          <a:xfrm>
            <a:off x="3688773" y="51435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41173" y="52959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42" name="Straight Arrow Connector 41"/>
          <p:cNvCxnSpPr>
            <a:stCxn id="7" idx="3"/>
            <a:endCxn id="9" idx="7"/>
          </p:cNvCxnSpPr>
          <p:nvPr/>
        </p:nvCxnSpPr>
        <p:spPr bwMode="auto">
          <a:xfrm flipH="1">
            <a:off x="2468048" y="1629848"/>
            <a:ext cx="1464704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7" idx="4"/>
          </p:cNvCxnSpPr>
          <p:nvPr/>
        </p:nvCxnSpPr>
        <p:spPr bwMode="auto">
          <a:xfrm flipH="1">
            <a:off x="3733800" y="1752600"/>
            <a:ext cx="495300" cy="30826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stCxn id="7" idx="5"/>
            <a:endCxn id="13" idx="1"/>
          </p:cNvCxnSpPr>
          <p:nvPr/>
        </p:nvCxnSpPr>
        <p:spPr bwMode="auto">
          <a:xfrm>
            <a:off x="4525448" y="1629848"/>
            <a:ext cx="408295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endCxn id="15" idx="1"/>
          </p:cNvCxnSpPr>
          <p:nvPr/>
        </p:nvCxnSpPr>
        <p:spPr bwMode="auto">
          <a:xfrm>
            <a:off x="4648200" y="1447800"/>
            <a:ext cx="1799152" cy="597271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9" idx="3"/>
          </p:cNvCxnSpPr>
          <p:nvPr/>
        </p:nvCxnSpPr>
        <p:spPr bwMode="auto">
          <a:xfrm flipH="1">
            <a:off x="1028700" y="2623912"/>
            <a:ext cx="846652" cy="5002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9" idx="4"/>
            <a:endCxn id="21" idx="0"/>
          </p:cNvCxnSpPr>
          <p:nvPr/>
        </p:nvCxnSpPr>
        <p:spPr bwMode="auto">
          <a:xfrm>
            <a:off x="2171700" y="2746664"/>
            <a:ext cx="152400" cy="37753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>
            <a:endCxn id="23" idx="7"/>
          </p:cNvCxnSpPr>
          <p:nvPr/>
        </p:nvCxnSpPr>
        <p:spPr bwMode="auto">
          <a:xfrm flipH="1">
            <a:off x="4792148" y="2710296"/>
            <a:ext cx="264761" cy="5366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stCxn id="13" idx="5"/>
          </p:cNvCxnSpPr>
          <p:nvPr/>
        </p:nvCxnSpPr>
        <p:spPr bwMode="auto">
          <a:xfrm>
            <a:off x="5526439" y="2623912"/>
            <a:ext cx="264761" cy="35471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15" idx="5"/>
            <a:endCxn id="27" idx="0"/>
          </p:cNvCxnSpPr>
          <p:nvPr/>
        </p:nvCxnSpPr>
        <p:spPr bwMode="auto">
          <a:xfrm>
            <a:off x="7040048" y="2637767"/>
            <a:ext cx="237052" cy="48643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>
            <a:stCxn id="17" idx="4"/>
          </p:cNvCxnSpPr>
          <p:nvPr/>
        </p:nvCxnSpPr>
        <p:spPr bwMode="auto">
          <a:xfrm flipH="1">
            <a:off x="762000" y="3962400"/>
            <a:ext cx="114300" cy="31865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>
            <a:stCxn id="23" idx="3"/>
            <a:endCxn id="29" idx="7"/>
          </p:cNvCxnSpPr>
          <p:nvPr/>
        </p:nvCxnSpPr>
        <p:spPr bwMode="auto">
          <a:xfrm flipH="1">
            <a:off x="3763448" y="3839648"/>
            <a:ext cx="436004" cy="3979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>
            <a:stCxn id="23" idx="4"/>
            <a:endCxn id="19" idx="0"/>
          </p:cNvCxnSpPr>
          <p:nvPr/>
        </p:nvCxnSpPr>
        <p:spPr bwMode="auto">
          <a:xfrm>
            <a:off x="4495800" y="3962400"/>
            <a:ext cx="145473" cy="152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23" idx="5"/>
          </p:cNvCxnSpPr>
          <p:nvPr/>
        </p:nvCxnSpPr>
        <p:spPr bwMode="auto">
          <a:xfrm>
            <a:off x="4792148" y="3839648"/>
            <a:ext cx="857043" cy="28207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Straight Arrow Connector 67"/>
          <p:cNvCxnSpPr>
            <a:stCxn id="29" idx="4"/>
          </p:cNvCxnSpPr>
          <p:nvPr/>
        </p:nvCxnSpPr>
        <p:spPr bwMode="auto">
          <a:xfrm flipH="1">
            <a:off x="3124200" y="4953000"/>
            <a:ext cx="342900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/>
          <p:nvPr/>
        </p:nvCxnSpPr>
        <p:spPr bwMode="auto">
          <a:xfrm>
            <a:off x="3688773" y="4953000"/>
            <a:ext cx="292677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609600" y="1219200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 B</a:t>
            </a:r>
          </a:p>
        </p:txBody>
      </p:sp>
    </p:spTree>
    <p:extLst>
      <p:ext uri="{BB962C8B-B14F-4D97-AF65-F5344CB8AC3E}">
        <p14:creationId xmlns:p14="http://schemas.microsoft.com/office/powerpoint/2010/main" val="11696269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17764"/>
            <a:ext cx="7772400" cy="1143000"/>
          </a:xfrm>
        </p:spPr>
        <p:txBody>
          <a:bodyPr/>
          <a:lstStyle/>
          <a:p>
            <a:r>
              <a:rPr lang="en-US" dirty="0"/>
              <a:t>Depth First Search of Tree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31314-B57E-44B6-A0C6-17F09A673282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3810000" y="9144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10668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752600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3124200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4810991" y="19084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63391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6324600" y="1922319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000" y="2074719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4572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4222173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74573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19050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7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40767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291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5482936" y="30133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35336" y="31657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68580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10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30480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04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54483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007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35" name="Oval 34"/>
          <p:cNvSpPr/>
          <p:nvPr/>
        </p:nvSpPr>
        <p:spPr bwMode="auto">
          <a:xfrm>
            <a:off x="190500" y="4281055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2900" y="44334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2545772" y="5119255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98172" y="52716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39" name="Oval 38"/>
          <p:cNvSpPr/>
          <p:nvPr/>
        </p:nvSpPr>
        <p:spPr bwMode="auto">
          <a:xfrm>
            <a:off x="3688773" y="51435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41173" y="52959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42" name="Straight Arrow Connector 41"/>
          <p:cNvCxnSpPr>
            <a:stCxn id="7" idx="3"/>
            <a:endCxn id="9" idx="7"/>
          </p:cNvCxnSpPr>
          <p:nvPr/>
        </p:nvCxnSpPr>
        <p:spPr bwMode="auto">
          <a:xfrm flipH="1">
            <a:off x="2468048" y="1629848"/>
            <a:ext cx="1464704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7" idx="4"/>
          </p:cNvCxnSpPr>
          <p:nvPr/>
        </p:nvCxnSpPr>
        <p:spPr bwMode="auto">
          <a:xfrm flipH="1">
            <a:off x="3733800" y="1752600"/>
            <a:ext cx="495300" cy="30826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stCxn id="7" idx="5"/>
            <a:endCxn id="13" idx="1"/>
          </p:cNvCxnSpPr>
          <p:nvPr/>
        </p:nvCxnSpPr>
        <p:spPr bwMode="auto">
          <a:xfrm>
            <a:off x="4525448" y="1629848"/>
            <a:ext cx="408295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endCxn id="15" idx="1"/>
          </p:cNvCxnSpPr>
          <p:nvPr/>
        </p:nvCxnSpPr>
        <p:spPr bwMode="auto">
          <a:xfrm>
            <a:off x="4648200" y="1447800"/>
            <a:ext cx="1799152" cy="597271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9" idx="3"/>
          </p:cNvCxnSpPr>
          <p:nvPr/>
        </p:nvCxnSpPr>
        <p:spPr bwMode="auto">
          <a:xfrm flipH="1">
            <a:off x="1028700" y="2623912"/>
            <a:ext cx="846652" cy="5002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9" idx="4"/>
            <a:endCxn id="21" idx="0"/>
          </p:cNvCxnSpPr>
          <p:nvPr/>
        </p:nvCxnSpPr>
        <p:spPr bwMode="auto">
          <a:xfrm>
            <a:off x="2171700" y="2746664"/>
            <a:ext cx="152400" cy="37753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>
            <a:endCxn id="23" idx="7"/>
          </p:cNvCxnSpPr>
          <p:nvPr/>
        </p:nvCxnSpPr>
        <p:spPr bwMode="auto">
          <a:xfrm flipH="1">
            <a:off x="4792148" y="2710296"/>
            <a:ext cx="264761" cy="5366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stCxn id="13" idx="5"/>
          </p:cNvCxnSpPr>
          <p:nvPr/>
        </p:nvCxnSpPr>
        <p:spPr bwMode="auto">
          <a:xfrm>
            <a:off x="5526439" y="2623912"/>
            <a:ext cx="264761" cy="35471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15" idx="5"/>
            <a:endCxn id="27" idx="0"/>
          </p:cNvCxnSpPr>
          <p:nvPr/>
        </p:nvCxnSpPr>
        <p:spPr bwMode="auto">
          <a:xfrm>
            <a:off x="7040048" y="2637767"/>
            <a:ext cx="237052" cy="48643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>
            <a:stCxn id="17" idx="4"/>
          </p:cNvCxnSpPr>
          <p:nvPr/>
        </p:nvCxnSpPr>
        <p:spPr bwMode="auto">
          <a:xfrm flipH="1">
            <a:off x="762000" y="3962400"/>
            <a:ext cx="114300" cy="31865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>
            <a:stCxn id="23" idx="3"/>
            <a:endCxn id="29" idx="7"/>
          </p:cNvCxnSpPr>
          <p:nvPr/>
        </p:nvCxnSpPr>
        <p:spPr bwMode="auto">
          <a:xfrm flipH="1">
            <a:off x="3763448" y="3839648"/>
            <a:ext cx="436004" cy="3979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>
            <a:stCxn id="23" idx="4"/>
            <a:endCxn id="19" idx="0"/>
          </p:cNvCxnSpPr>
          <p:nvPr/>
        </p:nvCxnSpPr>
        <p:spPr bwMode="auto">
          <a:xfrm>
            <a:off x="4495800" y="3962400"/>
            <a:ext cx="145473" cy="152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23" idx="5"/>
          </p:cNvCxnSpPr>
          <p:nvPr/>
        </p:nvCxnSpPr>
        <p:spPr bwMode="auto">
          <a:xfrm>
            <a:off x="4792148" y="3839648"/>
            <a:ext cx="857043" cy="28207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Straight Arrow Connector 67"/>
          <p:cNvCxnSpPr>
            <a:stCxn id="29" idx="4"/>
          </p:cNvCxnSpPr>
          <p:nvPr/>
        </p:nvCxnSpPr>
        <p:spPr bwMode="auto">
          <a:xfrm flipH="1">
            <a:off x="3124200" y="4953000"/>
            <a:ext cx="342900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/>
          <p:nvPr/>
        </p:nvCxnSpPr>
        <p:spPr bwMode="auto">
          <a:xfrm>
            <a:off x="3688773" y="4953000"/>
            <a:ext cx="292677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609600" y="1219200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 B</a:t>
            </a:r>
          </a:p>
        </p:txBody>
      </p:sp>
    </p:spTree>
    <p:extLst>
      <p:ext uri="{BB962C8B-B14F-4D97-AF65-F5344CB8AC3E}">
        <p14:creationId xmlns:p14="http://schemas.microsoft.com/office/powerpoint/2010/main" val="40688972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17764"/>
            <a:ext cx="7772400" cy="1143000"/>
          </a:xfrm>
        </p:spPr>
        <p:txBody>
          <a:bodyPr/>
          <a:lstStyle/>
          <a:p>
            <a:r>
              <a:rPr lang="en-US" dirty="0"/>
              <a:t>Depth First Search of Tree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31314-B57E-44B6-A0C6-17F09A673282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3810000" y="9144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10668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752600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3124200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4810991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63391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6324600" y="1922319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000" y="2074719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4572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4222173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74573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19050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7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40767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291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5482936" y="30133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35336" y="31657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68580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10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30480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04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54483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007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35" name="Oval 34"/>
          <p:cNvSpPr/>
          <p:nvPr/>
        </p:nvSpPr>
        <p:spPr bwMode="auto">
          <a:xfrm>
            <a:off x="190500" y="4281055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2900" y="44334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2545772" y="5119255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98172" y="52716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39" name="Oval 38"/>
          <p:cNvSpPr/>
          <p:nvPr/>
        </p:nvSpPr>
        <p:spPr bwMode="auto">
          <a:xfrm>
            <a:off x="3688773" y="51435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41173" y="52959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42" name="Straight Arrow Connector 41"/>
          <p:cNvCxnSpPr>
            <a:stCxn id="7" idx="3"/>
            <a:endCxn id="9" idx="7"/>
          </p:cNvCxnSpPr>
          <p:nvPr/>
        </p:nvCxnSpPr>
        <p:spPr bwMode="auto">
          <a:xfrm flipH="1">
            <a:off x="2468048" y="1629848"/>
            <a:ext cx="1464704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7" idx="4"/>
          </p:cNvCxnSpPr>
          <p:nvPr/>
        </p:nvCxnSpPr>
        <p:spPr bwMode="auto">
          <a:xfrm flipH="1">
            <a:off x="3733800" y="1752600"/>
            <a:ext cx="495300" cy="30826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stCxn id="7" idx="5"/>
            <a:endCxn id="13" idx="1"/>
          </p:cNvCxnSpPr>
          <p:nvPr/>
        </p:nvCxnSpPr>
        <p:spPr bwMode="auto">
          <a:xfrm>
            <a:off x="4525448" y="1629848"/>
            <a:ext cx="408295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endCxn id="15" idx="1"/>
          </p:cNvCxnSpPr>
          <p:nvPr/>
        </p:nvCxnSpPr>
        <p:spPr bwMode="auto">
          <a:xfrm>
            <a:off x="4648200" y="1447800"/>
            <a:ext cx="1799152" cy="597271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9" idx="3"/>
          </p:cNvCxnSpPr>
          <p:nvPr/>
        </p:nvCxnSpPr>
        <p:spPr bwMode="auto">
          <a:xfrm flipH="1">
            <a:off x="1028700" y="2623912"/>
            <a:ext cx="846652" cy="5002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9" idx="4"/>
            <a:endCxn id="21" idx="0"/>
          </p:cNvCxnSpPr>
          <p:nvPr/>
        </p:nvCxnSpPr>
        <p:spPr bwMode="auto">
          <a:xfrm>
            <a:off x="2171700" y="2746664"/>
            <a:ext cx="152400" cy="37753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>
            <a:endCxn id="23" idx="7"/>
          </p:cNvCxnSpPr>
          <p:nvPr/>
        </p:nvCxnSpPr>
        <p:spPr bwMode="auto">
          <a:xfrm flipH="1">
            <a:off x="4792148" y="2710296"/>
            <a:ext cx="264761" cy="5366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stCxn id="13" idx="5"/>
          </p:cNvCxnSpPr>
          <p:nvPr/>
        </p:nvCxnSpPr>
        <p:spPr bwMode="auto">
          <a:xfrm>
            <a:off x="5526439" y="2623912"/>
            <a:ext cx="264761" cy="35471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15" idx="5"/>
            <a:endCxn id="27" idx="0"/>
          </p:cNvCxnSpPr>
          <p:nvPr/>
        </p:nvCxnSpPr>
        <p:spPr bwMode="auto">
          <a:xfrm>
            <a:off x="7040048" y="2637767"/>
            <a:ext cx="237052" cy="48643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>
            <a:stCxn id="17" idx="4"/>
          </p:cNvCxnSpPr>
          <p:nvPr/>
        </p:nvCxnSpPr>
        <p:spPr bwMode="auto">
          <a:xfrm flipH="1">
            <a:off x="762000" y="3962400"/>
            <a:ext cx="114300" cy="31865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>
            <a:stCxn id="23" idx="3"/>
            <a:endCxn id="29" idx="7"/>
          </p:cNvCxnSpPr>
          <p:nvPr/>
        </p:nvCxnSpPr>
        <p:spPr bwMode="auto">
          <a:xfrm flipH="1">
            <a:off x="3763448" y="3839648"/>
            <a:ext cx="436004" cy="3979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>
            <a:stCxn id="23" idx="4"/>
            <a:endCxn id="19" idx="0"/>
          </p:cNvCxnSpPr>
          <p:nvPr/>
        </p:nvCxnSpPr>
        <p:spPr bwMode="auto">
          <a:xfrm>
            <a:off x="4495800" y="3962400"/>
            <a:ext cx="145473" cy="152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23" idx="5"/>
          </p:cNvCxnSpPr>
          <p:nvPr/>
        </p:nvCxnSpPr>
        <p:spPr bwMode="auto">
          <a:xfrm>
            <a:off x="4792148" y="3839648"/>
            <a:ext cx="857043" cy="28207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Straight Arrow Connector 67"/>
          <p:cNvCxnSpPr>
            <a:stCxn id="29" idx="4"/>
          </p:cNvCxnSpPr>
          <p:nvPr/>
        </p:nvCxnSpPr>
        <p:spPr bwMode="auto">
          <a:xfrm flipH="1">
            <a:off x="3124200" y="4953000"/>
            <a:ext cx="342900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/>
          <p:nvPr/>
        </p:nvCxnSpPr>
        <p:spPr bwMode="auto">
          <a:xfrm>
            <a:off x="3688773" y="4953000"/>
            <a:ext cx="292677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609600" y="1219200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 B</a:t>
            </a:r>
          </a:p>
        </p:txBody>
      </p:sp>
    </p:spTree>
    <p:extLst>
      <p:ext uri="{BB962C8B-B14F-4D97-AF65-F5344CB8AC3E}">
        <p14:creationId xmlns:p14="http://schemas.microsoft.com/office/powerpoint/2010/main" val="28151546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17764"/>
            <a:ext cx="7772400" cy="1143000"/>
          </a:xfrm>
        </p:spPr>
        <p:txBody>
          <a:bodyPr/>
          <a:lstStyle/>
          <a:p>
            <a:r>
              <a:rPr lang="en-US" dirty="0"/>
              <a:t>Depth First Search of Tree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31314-B57E-44B6-A0C6-17F09A673282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3810000" y="9144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10668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752600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3124200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4810991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63391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6324600" y="1922319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000" y="2074719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4572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4222173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74573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19050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7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40767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291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5482936" y="30133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35336" y="31657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68580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10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30480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04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54483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007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35" name="Oval 34"/>
          <p:cNvSpPr/>
          <p:nvPr/>
        </p:nvSpPr>
        <p:spPr bwMode="auto">
          <a:xfrm>
            <a:off x="190500" y="4281055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2900" y="44334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2545772" y="5119255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98172" y="52716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39" name="Oval 38"/>
          <p:cNvSpPr/>
          <p:nvPr/>
        </p:nvSpPr>
        <p:spPr bwMode="auto">
          <a:xfrm>
            <a:off x="3688773" y="51435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41173" y="52959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42" name="Straight Arrow Connector 41"/>
          <p:cNvCxnSpPr>
            <a:stCxn id="7" idx="3"/>
            <a:endCxn id="9" idx="7"/>
          </p:cNvCxnSpPr>
          <p:nvPr/>
        </p:nvCxnSpPr>
        <p:spPr bwMode="auto">
          <a:xfrm flipH="1">
            <a:off x="2468048" y="1629848"/>
            <a:ext cx="1464704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7" idx="4"/>
          </p:cNvCxnSpPr>
          <p:nvPr/>
        </p:nvCxnSpPr>
        <p:spPr bwMode="auto">
          <a:xfrm flipH="1">
            <a:off x="3733800" y="1752600"/>
            <a:ext cx="495300" cy="30826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stCxn id="7" idx="5"/>
            <a:endCxn id="13" idx="1"/>
          </p:cNvCxnSpPr>
          <p:nvPr/>
        </p:nvCxnSpPr>
        <p:spPr bwMode="auto">
          <a:xfrm>
            <a:off x="4525448" y="1629848"/>
            <a:ext cx="408295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endCxn id="15" idx="1"/>
          </p:cNvCxnSpPr>
          <p:nvPr/>
        </p:nvCxnSpPr>
        <p:spPr bwMode="auto">
          <a:xfrm>
            <a:off x="4648200" y="1447800"/>
            <a:ext cx="1799152" cy="597271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9" idx="3"/>
          </p:cNvCxnSpPr>
          <p:nvPr/>
        </p:nvCxnSpPr>
        <p:spPr bwMode="auto">
          <a:xfrm flipH="1">
            <a:off x="1028700" y="2623912"/>
            <a:ext cx="846652" cy="5002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9" idx="4"/>
            <a:endCxn id="21" idx="0"/>
          </p:cNvCxnSpPr>
          <p:nvPr/>
        </p:nvCxnSpPr>
        <p:spPr bwMode="auto">
          <a:xfrm>
            <a:off x="2171700" y="2746664"/>
            <a:ext cx="152400" cy="37753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>
            <a:endCxn id="23" idx="7"/>
          </p:cNvCxnSpPr>
          <p:nvPr/>
        </p:nvCxnSpPr>
        <p:spPr bwMode="auto">
          <a:xfrm flipH="1">
            <a:off x="4792148" y="2710296"/>
            <a:ext cx="264761" cy="5366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stCxn id="13" idx="5"/>
          </p:cNvCxnSpPr>
          <p:nvPr/>
        </p:nvCxnSpPr>
        <p:spPr bwMode="auto">
          <a:xfrm>
            <a:off x="5526439" y="2623912"/>
            <a:ext cx="264761" cy="35471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15" idx="5"/>
            <a:endCxn id="27" idx="0"/>
          </p:cNvCxnSpPr>
          <p:nvPr/>
        </p:nvCxnSpPr>
        <p:spPr bwMode="auto">
          <a:xfrm>
            <a:off x="7040048" y="2637767"/>
            <a:ext cx="237052" cy="48643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>
            <a:stCxn id="17" idx="4"/>
          </p:cNvCxnSpPr>
          <p:nvPr/>
        </p:nvCxnSpPr>
        <p:spPr bwMode="auto">
          <a:xfrm flipH="1">
            <a:off x="762000" y="3962400"/>
            <a:ext cx="114300" cy="31865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>
            <a:stCxn id="23" idx="3"/>
            <a:endCxn id="29" idx="7"/>
          </p:cNvCxnSpPr>
          <p:nvPr/>
        </p:nvCxnSpPr>
        <p:spPr bwMode="auto">
          <a:xfrm flipH="1">
            <a:off x="3763448" y="3839648"/>
            <a:ext cx="436004" cy="3979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>
            <a:stCxn id="23" idx="4"/>
            <a:endCxn id="19" idx="0"/>
          </p:cNvCxnSpPr>
          <p:nvPr/>
        </p:nvCxnSpPr>
        <p:spPr bwMode="auto">
          <a:xfrm>
            <a:off x="4495800" y="3962400"/>
            <a:ext cx="145473" cy="152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23" idx="5"/>
          </p:cNvCxnSpPr>
          <p:nvPr/>
        </p:nvCxnSpPr>
        <p:spPr bwMode="auto">
          <a:xfrm>
            <a:off x="4792148" y="3839648"/>
            <a:ext cx="857043" cy="28207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Straight Arrow Connector 67"/>
          <p:cNvCxnSpPr>
            <a:stCxn id="29" idx="4"/>
          </p:cNvCxnSpPr>
          <p:nvPr/>
        </p:nvCxnSpPr>
        <p:spPr bwMode="auto">
          <a:xfrm flipH="1">
            <a:off x="3124200" y="4953000"/>
            <a:ext cx="342900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/>
          <p:nvPr/>
        </p:nvCxnSpPr>
        <p:spPr bwMode="auto">
          <a:xfrm>
            <a:off x="3688773" y="4953000"/>
            <a:ext cx="292677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609600" y="1219200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 B</a:t>
            </a:r>
          </a:p>
        </p:txBody>
      </p:sp>
    </p:spTree>
    <p:extLst>
      <p:ext uri="{BB962C8B-B14F-4D97-AF65-F5344CB8AC3E}">
        <p14:creationId xmlns:p14="http://schemas.microsoft.com/office/powerpoint/2010/main" val="42349954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17764"/>
            <a:ext cx="7772400" cy="1143000"/>
          </a:xfrm>
        </p:spPr>
        <p:txBody>
          <a:bodyPr/>
          <a:lstStyle/>
          <a:p>
            <a:r>
              <a:rPr lang="en-US" dirty="0"/>
              <a:t>Depth First Search of Tree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31314-B57E-44B6-A0C6-17F09A673282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3810000" y="9144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10668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752600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3124200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4810991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63391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6324600" y="1922319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000" y="2074719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4572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4222173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74573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19050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7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40767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291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5482936" y="30133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35336" y="31657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68580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10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3048000" y="41148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04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54483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007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35" name="Oval 34"/>
          <p:cNvSpPr/>
          <p:nvPr/>
        </p:nvSpPr>
        <p:spPr bwMode="auto">
          <a:xfrm>
            <a:off x="190500" y="4281055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2900" y="44334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2545772" y="5119255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98172" y="52716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39" name="Oval 38"/>
          <p:cNvSpPr/>
          <p:nvPr/>
        </p:nvSpPr>
        <p:spPr bwMode="auto">
          <a:xfrm>
            <a:off x="3688773" y="51435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41173" y="52959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42" name="Straight Arrow Connector 41"/>
          <p:cNvCxnSpPr>
            <a:stCxn id="7" idx="3"/>
            <a:endCxn id="9" idx="7"/>
          </p:cNvCxnSpPr>
          <p:nvPr/>
        </p:nvCxnSpPr>
        <p:spPr bwMode="auto">
          <a:xfrm flipH="1">
            <a:off x="2468048" y="1629848"/>
            <a:ext cx="1464704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7" idx="4"/>
          </p:cNvCxnSpPr>
          <p:nvPr/>
        </p:nvCxnSpPr>
        <p:spPr bwMode="auto">
          <a:xfrm flipH="1">
            <a:off x="3733800" y="1752600"/>
            <a:ext cx="495300" cy="30826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stCxn id="7" idx="5"/>
            <a:endCxn id="13" idx="1"/>
          </p:cNvCxnSpPr>
          <p:nvPr/>
        </p:nvCxnSpPr>
        <p:spPr bwMode="auto">
          <a:xfrm>
            <a:off x="4525448" y="1629848"/>
            <a:ext cx="408295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endCxn id="15" idx="1"/>
          </p:cNvCxnSpPr>
          <p:nvPr/>
        </p:nvCxnSpPr>
        <p:spPr bwMode="auto">
          <a:xfrm>
            <a:off x="4648200" y="1447800"/>
            <a:ext cx="1799152" cy="597271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9" idx="3"/>
          </p:cNvCxnSpPr>
          <p:nvPr/>
        </p:nvCxnSpPr>
        <p:spPr bwMode="auto">
          <a:xfrm flipH="1">
            <a:off x="1028700" y="2623912"/>
            <a:ext cx="846652" cy="5002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9" idx="4"/>
            <a:endCxn id="21" idx="0"/>
          </p:cNvCxnSpPr>
          <p:nvPr/>
        </p:nvCxnSpPr>
        <p:spPr bwMode="auto">
          <a:xfrm>
            <a:off x="2171700" y="2746664"/>
            <a:ext cx="152400" cy="37753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>
            <a:endCxn id="23" idx="7"/>
          </p:cNvCxnSpPr>
          <p:nvPr/>
        </p:nvCxnSpPr>
        <p:spPr bwMode="auto">
          <a:xfrm flipH="1">
            <a:off x="4792148" y="2710296"/>
            <a:ext cx="264761" cy="5366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stCxn id="13" idx="5"/>
          </p:cNvCxnSpPr>
          <p:nvPr/>
        </p:nvCxnSpPr>
        <p:spPr bwMode="auto">
          <a:xfrm>
            <a:off x="5526439" y="2623912"/>
            <a:ext cx="264761" cy="35471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15" idx="5"/>
            <a:endCxn id="27" idx="0"/>
          </p:cNvCxnSpPr>
          <p:nvPr/>
        </p:nvCxnSpPr>
        <p:spPr bwMode="auto">
          <a:xfrm>
            <a:off x="7040048" y="2637767"/>
            <a:ext cx="237052" cy="48643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>
            <a:stCxn id="17" idx="4"/>
          </p:cNvCxnSpPr>
          <p:nvPr/>
        </p:nvCxnSpPr>
        <p:spPr bwMode="auto">
          <a:xfrm flipH="1">
            <a:off x="762000" y="3962400"/>
            <a:ext cx="114300" cy="31865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>
            <a:stCxn id="23" idx="3"/>
            <a:endCxn id="29" idx="7"/>
          </p:cNvCxnSpPr>
          <p:nvPr/>
        </p:nvCxnSpPr>
        <p:spPr bwMode="auto">
          <a:xfrm flipH="1">
            <a:off x="3763448" y="3839648"/>
            <a:ext cx="436004" cy="3979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>
            <a:stCxn id="23" idx="4"/>
            <a:endCxn id="19" idx="0"/>
          </p:cNvCxnSpPr>
          <p:nvPr/>
        </p:nvCxnSpPr>
        <p:spPr bwMode="auto">
          <a:xfrm>
            <a:off x="4495800" y="3962400"/>
            <a:ext cx="145473" cy="152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23" idx="5"/>
          </p:cNvCxnSpPr>
          <p:nvPr/>
        </p:nvCxnSpPr>
        <p:spPr bwMode="auto">
          <a:xfrm>
            <a:off x="4792148" y="3839648"/>
            <a:ext cx="857043" cy="28207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Straight Arrow Connector 67"/>
          <p:cNvCxnSpPr>
            <a:stCxn id="29" idx="4"/>
          </p:cNvCxnSpPr>
          <p:nvPr/>
        </p:nvCxnSpPr>
        <p:spPr bwMode="auto">
          <a:xfrm flipH="1">
            <a:off x="3124200" y="4953000"/>
            <a:ext cx="342900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/>
          <p:nvPr/>
        </p:nvCxnSpPr>
        <p:spPr bwMode="auto">
          <a:xfrm>
            <a:off x="3688773" y="4953000"/>
            <a:ext cx="292677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609600" y="1219200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 B</a:t>
            </a:r>
          </a:p>
        </p:txBody>
      </p:sp>
    </p:spTree>
    <p:extLst>
      <p:ext uri="{BB962C8B-B14F-4D97-AF65-F5344CB8AC3E}">
        <p14:creationId xmlns:p14="http://schemas.microsoft.com/office/powerpoint/2010/main" val="4110231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4F14D4-8FC4-4F20-8F21-DEB79DDFE30C}" type="slidenum">
              <a:rPr lang="en-US" sz="1800" smtClean="0"/>
              <a:pPr eaLnBrk="1" hangingPunct="1"/>
              <a:t>5</a:t>
            </a:fld>
            <a:endParaRPr lang="en-US" sz="180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More Properties of Trees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838200"/>
            <a:ext cx="8915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i="1" dirty="0"/>
              <a:t>depth</a:t>
            </a:r>
            <a:r>
              <a:rPr lang="en-US" i="1" dirty="0"/>
              <a:t>:</a:t>
            </a:r>
            <a:r>
              <a:rPr lang="en-US" dirty="0"/>
              <a:t> the path length from the root of the tree to this node</a:t>
            </a:r>
            <a:endParaRPr lang="en-US" i="1" dirty="0"/>
          </a:p>
          <a:p>
            <a:pPr eaLnBrk="1" hangingPunct="1">
              <a:lnSpc>
                <a:spcPct val="90000"/>
              </a:lnSpc>
            </a:pPr>
            <a:r>
              <a:rPr lang="en-US" b="1" i="1" dirty="0"/>
              <a:t>height of a node</a:t>
            </a:r>
            <a:r>
              <a:rPr lang="en-US" i="1" dirty="0"/>
              <a:t>: </a:t>
            </a:r>
            <a:r>
              <a:rPr lang="en-US" dirty="0"/>
              <a:t>The maximum distance (path length) of any leaf from this node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a leaf has a height of 0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the height of a tree is the height of the root of that tree</a:t>
            </a:r>
          </a:p>
          <a:p>
            <a:pPr eaLnBrk="1" hangingPunct="1">
              <a:lnSpc>
                <a:spcPct val="90000"/>
              </a:lnSpc>
            </a:pPr>
            <a:r>
              <a:rPr lang="en-US" i="1" dirty="0"/>
              <a:t>descendants</a:t>
            </a:r>
            <a:r>
              <a:rPr lang="en-US" dirty="0"/>
              <a:t>:</a:t>
            </a:r>
            <a:r>
              <a:rPr lang="en-US" i="1" dirty="0"/>
              <a:t> </a:t>
            </a:r>
            <a:r>
              <a:rPr lang="en-US" dirty="0"/>
              <a:t>any nodes that can be reached via 1 or more edges from this node</a:t>
            </a:r>
          </a:p>
          <a:p>
            <a:pPr eaLnBrk="1" hangingPunct="1">
              <a:lnSpc>
                <a:spcPct val="90000"/>
              </a:lnSpc>
            </a:pPr>
            <a:r>
              <a:rPr lang="en-US" i="1" dirty="0"/>
              <a:t>ancestors:</a:t>
            </a:r>
            <a:r>
              <a:rPr lang="en-US" dirty="0"/>
              <a:t> any nodes for which this node is a descendant </a:t>
            </a:r>
            <a:endParaRPr lang="en-US" i="1" dirty="0"/>
          </a:p>
          <a:p>
            <a:pPr eaLnBrk="1" hangingPunct="1">
              <a:lnSpc>
                <a:spcPct val="90000"/>
              </a:lnSpc>
            </a:pPr>
            <a:endParaRPr lang="en-US" i="1" dirty="0"/>
          </a:p>
          <a:p>
            <a:pPr eaLnBrk="1" hangingPunct="1">
              <a:lnSpc>
                <a:spcPct val="90000"/>
              </a:lnSpc>
            </a:pPr>
            <a:endParaRPr lang="en-US" i="1" dirty="0"/>
          </a:p>
          <a:p>
            <a:pPr lvl="1" eaLnBrk="1" hangingPunct="1">
              <a:lnSpc>
                <a:spcPct val="90000"/>
              </a:lnSpc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17764"/>
            <a:ext cx="7772400" cy="1143000"/>
          </a:xfrm>
        </p:spPr>
        <p:txBody>
          <a:bodyPr/>
          <a:lstStyle/>
          <a:p>
            <a:r>
              <a:rPr lang="en-US" dirty="0"/>
              <a:t>Depth First Search of Tree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31314-B57E-44B6-A0C6-17F09A673282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3810000" y="9144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10668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752600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3124200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4810991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63391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6324600" y="1922319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000" y="2074719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4572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4222173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74573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19050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7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40767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291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5482936" y="30133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35336" y="31657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68580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10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3048000" y="41148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04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54483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007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35" name="Oval 34"/>
          <p:cNvSpPr/>
          <p:nvPr/>
        </p:nvSpPr>
        <p:spPr bwMode="auto">
          <a:xfrm>
            <a:off x="190500" y="4281055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2900" y="44334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2545772" y="5119255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98172" y="52716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39" name="Oval 38"/>
          <p:cNvSpPr/>
          <p:nvPr/>
        </p:nvSpPr>
        <p:spPr bwMode="auto">
          <a:xfrm>
            <a:off x="3688773" y="51435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41173" y="52959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42" name="Straight Arrow Connector 41"/>
          <p:cNvCxnSpPr>
            <a:stCxn id="7" idx="3"/>
            <a:endCxn id="9" idx="7"/>
          </p:cNvCxnSpPr>
          <p:nvPr/>
        </p:nvCxnSpPr>
        <p:spPr bwMode="auto">
          <a:xfrm flipH="1">
            <a:off x="2468048" y="1629848"/>
            <a:ext cx="1464704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7" idx="4"/>
          </p:cNvCxnSpPr>
          <p:nvPr/>
        </p:nvCxnSpPr>
        <p:spPr bwMode="auto">
          <a:xfrm flipH="1">
            <a:off x="3733800" y="1752600"/>
            <a:ext cx="495300" cy="30826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stCxn id="7" idx="5"/>
            <a:endCxn id="13" idx="1"/>
          </p:cNvCxnSpPr>
          <p:nvPr/>
        </p:nvCxnSpPr>
        <p:spPr bwMode="auto">
          <a:xfrm>
            <a:off x="4525448" y="1629848"/>
            <a:ext cx="408295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endCxn id="15" idx="1"/>
          </p:cNvCxnSpPr>
          <p:nvPr/>
        </p:nvCxnSpPr>
        <p:spPr bwMode="auto">
          <a:xfrm>
            <a:off x="4648200" y="1447800"/>
            <a:ext cx="1799152" cy="597271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9" idx="3"/>
          </p:cNvCxnSpPr>
          <p:nvPr/>
        </p:nvCxnSpPr>
        <p:spPr bwMode="auto">
          <a:xfrm flipH="1">
            <a:off x="1028700" y="2623912"/>
            <a:ext cx="846652" cy="5002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9" idx="4"/>
            <a:endCxn id="21" idx="0"/>
          </p:cNvCxnSpPr>
          <p:nvPr/>
        </p:nvCxnSpPr>
        <p:spPr bwMode="auto">
          <a:xfrm>
            <a:off x="2171700" y="2746664"/>
            <a:ext cx="152400" cy="37753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>
            <a:endCxn id="23" idx="7"/>
          </p:cNvCxnSpPr>
          <p:nvPr/>
        </p:nvCxnSpPr>
        <p:spPr bwMode="auto">
          <a:xfrm flipH="1">
            <a:off x="4792148" y="2710296"/>
            <a:ext cx="264761" cy="5366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stCxn id="13" idx="5"/>
          </p:cNvCxnSpPr>
          <p:nvPr/>
        </p:nvCxnSpPr>
        <p:spPr bwMode="auto">
          <a:xfrm>
            <a:off x="5526439" y="2623912"/>
            <a:ext cx="264761" cy="35471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15" idx="5"/>
            <a:endCxn id="27" idx="0"/>
          </p:cNvCxnSpPr>
          <p:nvPr/>
        </p:nvCxnSpPr>
        <p:spPr bwMode="auto">
          <a:xfrm>
            <a:off x="7040048" y="2637767"/>
            <a:ext cx="237052" cy="48643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>
            <a:stCxn id="17" idx="4"/>
          </p:cNvCxnSpPr>
          <p:nvPr/>
        </p:nvCxnSpPr>
        <p:spPr bwMode="auto">
          <a:xfrm flipH="1">
            <a:off x="762000" y="3962400"/>
            <a:ext cx="114300" cy="31865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>
            <a:stCxn id="23" idx="3"/>
            <a:endCxn id="29" idx="7"/>
          </p:cNvCxnSpPr>
          <p:nvPr/>
        </p:nvCxnSpPr>
        <p:spPr bwMode="auto">
          <a:xfrm flipH="1">
            <a:off x="3763448" y="3839648"/>
            <a:ext cx="436004" cy="3979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>
            <a:stCxn id="23" idx="4"/>
            <a:endCxn id="19" idx="0"/>
          </p:cNvCxnSpPr>
          <p:nvPr/>
        </p:nvCxnSpPr>
        <p:spPr bwMode="auto">
          <a:xfrm>
            <a:off x="4495800" y="3962400"/>
            <a:ext cx="145473" cy="152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23" idx="5"/>
          </p:cNvCxnSpPr>
          <p:nvPr/>
        </p:nvCxnSpPr>
        <p:spPr bwMode="auto">
          <a:xfrm>
            <a:off x="4792148" y="3839648"/>
            <a:ext cx="857043" cy="28207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Straight Arrow Connector 67"/>
          <p:cNvCxnSpPr>
            <a:stCxn id="29" idx="4"/>
          </p:cNvCxnSpPr>
          <p:nvPr/>
        </p:nvCxnSpPr>
        <p:spPr bwMode="auto">
          <a:xfrm flipH="1">
            <a:off x="3124200" y="4953000"/>
            <a:ext cx="342900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/>
          <p:nvPr/>
        </p:nvCxnSpPr>
        <p:spPr bwMode="auto">
          <a:xfrm>
            <a:off x="3688773" y="4953000"/>
            <a:ext cx="292677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609600" y="1219200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 B</a:t>
            </a:r>
          </a:p>
        </p:txBody>
      </p:sp>
    </p:spTree>
    <p:extLst>
      <p:ext uri="{BB962C8B-B14F-4D97-AF65-F5344CB8AC3E}">
        <p14:creationId xmlns:p14="http://schemas.microsoft.com/office/powerpoint/2010/main" val="11729227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17764"/>
            <a:ext cx="7772400" cy="1143000"/>
          </a:xfrm>
        </p:spPr>
        <p:txBody>
          <a:bodyPr/>
          <a:lstStyle/>
          <a:p>
            <a:r>
              <a:rPr lang="en-US" dirty="0"/>
              <a:t>Depth First Search of Tree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31314-B57E-44B6-A0C6-17F09A673282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3810000" y="9144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10668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752600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3124200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4810991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63391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6324600" y="1922319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000" y="2074719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4572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4222173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74573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19050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7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40767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291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5482936" y="30133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35336" y="31657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68580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10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3048000" y="41148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04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54483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007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35" name="Oval 34"/>
          <p:cNvSpPr/>
          <p:nvPr/>
        </p:nvSpPr>
        <p:spPr bwMode="auto">
          <a:xfrm>
            <a:off x="190500" y="4281055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2900" y="44334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2545772" y="5119255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98172" y="52716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39" name="Oval 38"/>
          <p:cNvSpPr/>
          <p:nvPr/>
        </p:nvSpPr>
        <p:spPr bwMode="auto">
          <a:xfrm>
            <a:off x="3688773" y="51435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41173" y="52959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42" name="Straight Arrow Connector 41"/>
          <p:cNvCxnSpPr>
            <a:stCxn id="7" idx="3"/>
            <a:endCxn id="9" idx="7"/>
          </p:cNvCxnSpPr>
          <p:nvPr/>
        </p:nvCxnSpPr>
        <p:spPr bwMode="auto">
          <a:xfrm flipH="1">
            <a:off x="2468048" y="1629848"/>
            <a:ext cx="1464704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7" idx="4"/>
          </p:cNvCxnSpPr>
          <p:nvPr/>
        </p:nvCxnSpPr>
        <p:spPr bwMode="auto">
          <a:xfrm flipH="1">
            <a:off x="3733800" y="1752600"/>
            <a:ext cx="495300" cy="30826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stCxn id="7" idx="5"/>
            <a:endCxn id="13" idx="1"/>
          </p:cNvCxnSpPr>
          <p:nvPr/>
        </p:nvCxnSpPr>
        <p:spPr bwMode="auto">
          <a:xfrm>
            <a:off x="4525448" y="1629848"/>
            <a:ext cx="408295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endCxn id="15" idx="1"/>
          </p:cNvCxnSpPr>
          <p:nvPr/>
        </p:nvCxnSpPr>
        <p:spPr bwMode="auto">
          <a:xfrm>
            <a:off x="4648200" y="1447800"/>
            <a:ext cx="1799152" cy="597271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9" idx="3"/>
          </p:cNvCxnSpPr>
          <p:nvPr/>
        </p:nvCxnSpPr>
        <p:spPr bwMode="auto">
          <a:xfrm flipH="1">
            <a:off x="1028700" y="2623912"/>
            <a:ext cx="846652" cy="5002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9" idx="4"/>
            <a:endCxn id="21" idx="0"/>
          </p:cNvCxnSpPr>
          <p:nvPr/>
        </p:nvCxnSpPr>
        <p:spPr bwMode="auto">
          <a:xfrm>
            <a:off x="2171700" y="2746664"/>
            <a:ext cx="152400" cy="37753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>
            <a:endCxn id="23" idx="7"/>
          </p:cNvCxnSpPr>
          <p:nvPr/>
        </p:nvCxnSpPr>
        <p:spPr bwMode="auto">
          <a:xfrm flipH="1">
            <a:off x="4792148" y="2710296"/>
            <a:ext cx="264761" cy="5366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stCxn id="13" idx="5"/>
          </p:cNvCxnSpPr>
          <p:nvPr/>
        </p:nvCxnSpPr>
        <p:spPr bwMode="auto">
          <a:xfrm>
            <a:off x="5526439" y="2623912"/>
            <a:ext cx="264761" cy="35471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15" idx="5"/>
            <a:endCxn id="27" idx="0"/>
          </p:cNvCxnSpPr>
          <p:nvPr/>
        </p:nvCxnSpPr>
        <p:spPr bwMode="auto">
          <a:xfrm>
            <a:off x="7040048" y="2637767"/>
            <a:ext cx="237052" cy="48643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>
            <a:stCxn id="17" idx="4"/>
          </p:cNvCxnSpPr>
          <p:nvPr/>
        </p:nvCxnSpPr>
        <p:spPr bwMode="auto">
          <a:xfrm flipH="1">
            <a:off x="762000" y="3962400"/>
            <a:ext cx="114300" cy="31865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>
            <a:stCxn id="23" idx="3"/>
            <a:endCxn id="29" idx="7"/>
          </p:cNvCxnSpPr>
          <p:nvPr/>
        </p:nvCxnSpPr>
        <p:spPr bwMode="auto">
          <a:xfrm flipH="1">
            <a:off x="3763448" y="3839648"/>
            <a:ext cx="436004" cy="3979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>
            <a:stCxn id="23" idx="4"/>
            <a:endCxn id="19" idx="0"/>
          </p:cNvCxnSpPr>
          <p:nvPr/>
        </p:nvCxnSpPr>
        <p:spPr bwMode="auto">
          <a:xfrm>
            <a:off x="4495800" y="3962400"/>
            <a:ext cx="145473" cy="152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23" idx="5"/>
          </p:cNvCxnSpPr>
          <p:nvPr/>
        </p:nvCxnSpPr>
        <p:spPr bwMode="auto">
          <a:xfrm>
            <a:off x="4792148" y="3839648"/>
            <a:ext cx="857043" cy="28207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Straight Arrow Connector 67"/>
          <p:cNvCxnSpPr>
            <a:stCxn id="29" idx="4"/>
          </p:cNvCxnSpPr>
          <p:nvPr/>
        </p:nvCxnSpPr>
        <p:spPr bwMode="auto">
          <a:xfrm flipH="1">
            <a:off x="3124200" y="4953000"/>
            <a:ext cx="342900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/>
          <p:nvPr/>
        </p:nvCxnSpPr>
        <p:spPr bwMode="auto">
          <a:xfrm>
            <a:off x="3688773" y="4953000"/>
            <a:ext cx="292677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609600" y="1219200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 B</a:t>
            </a:r>
          </a:p>
        </p:txBody>
      </p:sp>
    </p:spTree>
    <p:extLst>
      <p:ext uri="{BB962C8B-B14F-4D97-AF65-F5344CB8AC3E}">
        <p14:creationId xmlns:p14="http://schemas.microsoft.com/office/powerpoint/2010/main" val="28598731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17764"/>
            <a:ext cx="7772400" cy="1143000"/>
          </a:xfrm>
        </p:spPr>
        <p:txBody>
          <a:bodyPr/>
          <a:lstStyle/>
          <a:p>
            <a:r>
              <a:rPr lang="en-US" dirty="0"/>
              <a:t>Depth First Search of Tree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31314-B57E-44B6-A0C6-17F09A673282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3810000" y="9144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10668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752600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3124200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4810991" y="1908464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63391" y="20608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6324600" y="1922319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000" y="2074719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4572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4222173" y="41148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FC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74573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19050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7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4076700" y="31242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291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5482936" y="3013364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35336" y="3165764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6858000" y="31242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10400" y="32766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3048000" y="41148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04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5448300" y="41148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00700" y="42672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35" name="Oval 34"/>
          <p:cNvSpPr/>
          <p:nvPr/>
        </p:nvSpPr>
        <p:spPr bwMode="auto">
          <a:xfrm>
            <a:off x="190500" y="4281055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2900" y="44334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2545772" y="5119255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98172" y="5271655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39" name="Oval 38"/>
          <p:cNvSpPr/>
          <p:nvPr/>
        </p:nvSpPr>
        <p:spPr bwMode="auto">
          <a:xfrm>
            <a:off x="3688773" y="5143500"/>
            <a:ext cx="838200" cy="8382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41173" y="5295900"/>
            <a:ext cx="5334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42" name="Straight Arrow Connector 41"/>
          <p:cNvCxnSpPr>
            <a:stCxn id="7" idx="3"/>
            <a:endCxn id="9" idx="7"/>
          </p:cNvCxnSpPr>
          <p:nvPr/>
        </p:nvCxnSpPr>
        <p:spPr bwMode="auto">
          <a:xfrm flipH="1">
            <a:off x="2468048" y="1629848"/>
            <a:ext cx="1464704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7" idx="4"/>
          </p:cNvCxnSpPr>
          <p:nvPr/>
        </p:nvCxnSpPr>
        <p:spPr bwMode="auto">
          <a:xfrm flipH="1">
            <a:off x="3733800" y="1752600"/>
            <a:ext cx="495300" cy="30826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stCxn id="7" idx="5"/>
            <a:endCxn id="13" idx="1"/>
          </p:cNvCxnSpPr>
          <p:nvPr/>
        </p:nvCxnSpPr>
        <p:spPr bwMode="auto">
          <a:xfrm>
            <a:off x="4525448" y="1629848"/>
            <a:ext cx="408295" cy="4013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endCxn id="15" idx="1"/>
          </p:cNvCxnSpPr>
          <p:nvPr/>
        </p:nvCxnSpPr>
        <p:spPr bwMode="auto">
          <a:xfrm>
            <a:off x="4648200" y="1447800"/>
            <a:ext cx="1799152" cy="597271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9" idx="3"/>
          </p:cNvCxnSpPr>
          <p:nvPr/>
        </p:nvCxnSpPr>
        <p:spPr bwMode="auto">
          <a:xfrm flipH="1">
            <a:off x="1028700" y="2623912"/>
            <a:ext cx="846652" cy="5002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9" idx="4"/>
            <a:endCxn id="21" idx="0"/>
          </p:cNvCxnSpPr>
          <p:nvPr/>
        </p:nvCxnSpPr>
        <p:spPr bwMode="auto">
          <a:xfrm>
            <a:off x="2171700" y="2746664"/>
            <a:ext cx="152400" cy="37753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>
            <a:endCxn id="23" idx="7"/>
          </p:cNvCxnSpPr>
          <p:nvPr/>
        </p:nvCxnSpPr>
        <p:spPr bwMode="auto">
          <a:xfrm flipH="1">
            <a:off x="4792148" y="2710296"/>
            <a:ext cx="264761" cy="5366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stCxn id="13" idx="5"/>
          </p:cNvCxnSpPr>
          <p:nvPr/>
        </p:nvCxnSpPr>
        <p:spPr bwMode="auto">
          <a:xfrm>
            <a:off x="5526439" y="2623912"/>
            <a:ext cx="264761" cy="35471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15" idx="5"/>
            <a:endCxn id="27" idx="0"/>
          </p:cNvCxnSpPr>
          <p:nvPr/>
        </p:nvCxnSpPr>
        <p:spPr bwMode="auto">
          <a:xfrm>
            <a:off x="7040048" y="2637767"/>
            <a:ext cx="237052" cy="48643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>
            <a:stCxn id="17" idx="4"/>
          </p:cNvCxnSpPr>
          <p:nvPr/>
        </p:nvCxnSpPr>
        <p:spPr bwMode="auto">
          <a:xfrm flipH="1">
            <a:off x="762000" y="3962400"/>
            <a:ext cx="114300" cy="31865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>
            <a:stCxn id="23" idx="3"/>
            <a:endCxn id="29" idx="7"/>
          </p:cNvCxnSpPr>
          <p:nvPr/>
        </p:nvCxnSpPr>
        <p:spPr bwMode="auto">
          <a:xfrm flipH="1">
            <a:off x="3763448" y="3839648"/>
            <a:ext cx="436004" cy="3979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>
            <a:stCxn id="23" idx="4"/>
            <a:endCxn id="19" idx="0"/>
          </p:cNvCxnSpPr>
          <p:nvPr/>
        </p:nvCxnSpPr>
        <p:spPr bwMode="auto">
          <a:xfrm>
            <a:off x="4495800" y="3962400"/>
            <a:ext cx="145473" cy="152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23" idx="5"/>
          </p:cNvCxnSpPr>
          <p:nvPr/>
        </p:nvCxnSpPr>
        <p:spPr bwMode="auto">
          <a:xfrm>
            <a:off x="4792148" y="3839648"/>
            <a:ext cx="857043" cy="28207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Straight Arrow Connector 67"/>
          <p:cNvCxnSpPr>
            <a:stCxn id="29" idx="4"/>
          </p:cNvCxnSpPr>
          <p:nvPr/>
        </p:nvCxnSpPr>
        <p:spPr bwMode="auto">
          <a:xfrm flipH="1">
            <a:off x="3124200" y="4953000"/>
            <a:ext cx="342900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/>
          <p:nvPr/>
        </p:nvCxnSpPr>
        <p:spPr bwMode="auto">
          <a:xfrm>
            <a:off x="3688773" y="4953000"/>
            <a:ext cx="292677" cy="1905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609600" y="1219200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 B</a:t>
            </a:r>
          </a:p>
        </p:txBody>
      </p:sp>
    </p:spTree>
    <p:extLst>
      <p:ext uri="{BB962C8B-B14F-4D97-AF65-F5344CB8AC3E}">
        <p14:creationId xmlns:p14="http://schemas.microsoft.com/office/powerpoint/2010/main" val="3224102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4C25A5-711B-4B27-A656-0F5F5EF6B270}" type="slidenum">
              <a:rPr lang="en-US" sz="1800" smtClean="0"/>
              <a:pPr eaLnBrk="1" hangingPunct="1"/>
              <a:t>6</a:t>
            </a:fld>
            <a:endParaRPr lang="en-US" sz="180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Tree Visualization</a:t>
            </a:r>
          </a:p>
        </p:txBody>
      </p:sp>
      <p:grpSp>
        <p:nvGrpSpPr>
          <p:cNvPr id="7173" name="Group 6"/>
          <p:cNvGrpSpPr>
            <a:grpSpLocks/>
          </p:cNvGrpSpPr>
          <p:nvPr/>
        </p:nvGrpSpPr>
        <p:grpSpPr bwMode="auto">
          <a:xfrm>
            <a:off x="5257800" y="1752600"/>
            <a:ext cx="838200" cy="914400"/>
            <a:chOff x="2640" y="816"/>
            <a:chExt cx="528" cy="576"/>
          </a:xfrm>
        </p:grpSpPr>
        <p:sp>
          <p:nvSpPr>
            <p:cNvPr id="7230" name="Oval 4"/>
            <p:cNvSpPr>
              <a:spLocks noChangeArrowheads="1"/>
            </p:cNvSpPr>
            <p:nvPr/>
          </p:nvSpPr>
          <p:spPr bwMode="auto">
            <a:xfrm>
              <a:off x="2640" y="816"/>
              <a:ext cx="528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1" name="Text Box 5"/>
            <p:cNvSpPr txBox="1">
              <a:spLocks noChangeArrowheads="1"/>
            </p:cNvSpPr>
            <p:nvPr/>
          </p:nvSpPr>
          <p:spPr bwMode="auto">
            <a:xfrm>
              <a:off x="2772" y="941"/>
              <a:ext cx="2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D</a:t>
              </a:r>
            </a:p>
          </p:txBody>
        </p:sp>
      </p:grpSp>
      <p:grpSp>
        <p:nvGrpSpPr>
          <p:cNvPr id="7174" name="Group 7"/>
          <p:cNvGrpSpPr>
            <a:grpSpLocks/>
          </p:cNvGrpSpPr>
          <p:nvPr/>
        </p:nvGrpSpPr>
        <p:grpSpPr bwMode="auto">
          <a:xfrm>
            <a:off x="381000" y="1752600"/>
            <a:ext cx="838200" cy="914400"/>
            <a:chOff x="2640" y="816"/>
            <a:chExt cx="528" cy="576"/>
          </a:xfrm>
        </p:grpSpPr>
        <p:sp>
          <p:nvSpPr>
            <p:cNvPr id="7228" name="Oval 8"/>
            <p:cNvSpPr>
              <a:spLocks noChangeArrowheads="1"/>
            </p:cNvSpPr>
            <p:nvPr/>
          </p:nvSpPr>
          <p:spPr bwMode="auto">
            <a:xfrm>
              <a:off x="2640" y="816"/>
              <a:ext cx="528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9" name="Text Box 9"/>
            <p:cNvSpPr txBox="1">
              <a:spLocks noChangeArrowheads="1"/>
            </p:cNvSpPr>
            <p:nvPr/>
          </p:nvSpPr>
          <p:spPr bwMode="auto">
            <a:xfrm>
              <a:off x="2772" y="941"/>
              <a:ext cx="26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B</a:t>
              </a:r>
            </a:p>
          </p:txBody>
        </p:sp>
      </p:grpSp>
      <p:grpSp>
        <p:nvGrpSpPr>
          <p:cNvPr id="7175" name="Group 10"/>
          <p:cNvGrpSpPr>
            <a:grpSpLocks/>
          </p:cNvGrpSpPr>
          <p:nvPr/>
        </p:nvGrpSpPr>
        <p:grpSpPr bwMode="auto">
          <a:xfrm>
            <a:off x="2895600" y="1828800"/>
            <a:ext cx="838200" cy="914400"/>
            <a:chOff x="2640" y="816"/>
            <a:chExt cx="528" cy="576"/>
          </a:xfrm>
        </p:grpSpPr>
        <p:sp>
          <p:nvSpPr>
            <p:cNvPr id="7226" name="Oval 11"/>
            <p:cNvSpPr>
              <a:spLocks noChangeArrowheads="1"/>
            </p:cNvSpPr>
            <p:nvPr/>
          </p:nvSpPr>
          <p:spPr bwMode="auto">
            <a:xfrm>
              <a:off x="2640" y="816"/>
              <a:ext cx="528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7" name="Text Box 12"/>
            <p:cNvSpPr txBox="1">
              <a:spLocks noChangeArrowheads="1"/>
            </p:cNvSpPr>
            <p:nvPr/>
          </p:nvSpPr>
          <p:spPr bwMode="auto">
            <a:xfrm>
              <a:off x="2772" y="941"/>
              <a:ext cx="2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C</a:t>
              </a:r>
            </a:p>
          </p:txBody>
        </p:sp>
      </p:grpSp>
      <p:grpSp>
        <p:nvGrpSpPr>
          <p:cNvPr id="7176" name="Group 13"/>
          <p:cNvGrpSpPr>
            <a:grpSpLocks/>
          </p:cNvGrpSpPr>
          <p:nvPr/>
        </p:nvGrpSpPr>
        <p:grpSpPr bwMode="auto">
          <a:xfrm>
            <a:off x="1981200" y="3124200"/>
            <a:ext cx="838200" cy="914400"/>
            <a:chOff x="2640" y="816"/>
            <a:chExt cx="528" cy="576"/>
          </a:xfrm>
        </p:grpSpPr>
        <p:sp>
          <p:nvSpPr>
            <p:cNvPr id="7224" name="Oval 14"/>
            <p:cNvSpPr>
              <a:spLocks noChangeArrowheads="1"/>
            </p:cNvSpPr>
            <p:nvPr/>
          </p:nvSpPr>
          <p:spPr bwMode="auto">
            <a:xfrm>
              <a:off x="2640" y="816"/>
              <a:ext cx="528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5" name="Text Box 15"/>
            <p:cNvSpPr txBox="1">
              <a:spLocks noChangeArrowheads="1"/>
            </p:cNvSpPr>
            <p:nvPr/>
          </p:nvSpPr>
          <p:spPr bwMode="auto">
            <a:xfrm>
              <a:off x="2772" y="941"/>
              <a:ext cx="25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F</a:t>
              </a:r>
            </a:p>
          </p:txBody>
        </p:sp>
      </p:grpSp>
      <p:grpSp>
        <p:nvGrpSpPr>
          <p:cNvPr id="7177" name="Group 16"/>
          <p:cNvGrpSpPr>
            <a:grpSpLocks/>
          </p:cNvGrpSpPr>
          <p:nvPr/>
        </p:nvGrpSpPr>
        <p:grpSpPr bwMode="auto">
          <a:xfrm>
            <a:off x="381000" y="3200400"/>
            <a:ext cx="838200" cy="914400"/>
            <a:chOff x="2640" y="816"/>
            <a:chExt cx="528" cy="576"/>
          </a:xfrm>
        </p:grpSpPr>
        <p:sp>
          <p:nvSpPr>
            <p:cNvPr id="7222" name="Oval 17"/>
            <p:cNvSpPr>
              <a:spLocks noChangeArrowheads="1"/>
            </p:cNvSpPr>
            <p:nvPr/>
          </p:nvSpPr>
          <p:spPr bwMode="auto">
            <a:xfrm>
              <a:off x="2640" y="816"/>
              <a:ext cx="528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3" name="Text Box 18"/>
            <p:cNvSpPr txBox="1">
              <a:spLocks noChangeArrowheads="1"/>
            </p:cNvSpPr>
            <p:nvPr/>
          </p:nvSpPr>
          <p:spPr bwMode="auto">
            <a:xfrm>
              <a:off x="2772" y="941"/>
              <a:ext cx="26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E</a:t>
              </a:r>
            </a:p>
          </p:txBody>
        </p:sp>
      </p:grpSp>
      <p:grpSp>
        <p:nvGrpSpPr>
          <p:cNvPr id="7178" name="Group 19"/>
          <p:cNvGrpSpPr>
            <a:grpSpLocks/>
          </p:cNvGrpSpPr>
          <p:nvPr/>
        </p:nvGrpSpPr>
        <p:grpSpPr bwMode="auto">
          <a:xfrm>
            <a:off x="3657600" y="762000"/>
            <a:ext cx="838200" cy="914400"/>
            <a:chOff x="2640" y="816"/>
            <a:chExt cx="528" cy="576"/>
          </a:xfrm>
        </p:grpSpPr>
        <p:sp>
          <p:nvSpPr>
            <p:cNvPr id="7220" name="Oval 20"/>
            <p:cNvSpPr>
              <a:spLocks noChangeArrowheads="1"/>
            </p:cNvSpPr>
            <p:nvPr/>
          </p:nvSpPr>
          <p:spPr bwMode="auto">
            <a:xfrm>
              <a:off x="2640" y="816"/>
              <a:ext cx="528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1" name="Text Box 21"/>
            <p:cNvSpPr txBox="1">
              <a:spLocks noChangeArrowheads="1"/>
            </p:cNvSpPr>
            <p:nvPr/>
          </p:nvSpPr>
          <p:spPr bwMode="auto">
            <a:xfrm>
              <a:off x="2772" y="941"/>
              <a:ext cx="26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A</a:t>
              </a:r>
            </a:p>
          </p:txBody>
        </p:sp>
      </p:grpSp>
      <p:grpSp>
        <p:nvGrpSpPr>
          <p:cNvPr id="7179" name="Group 22"/>
          <p:cNvGrpSpPr>
            <a:grpSpLocks/>
          </p:cNvGrpSpPr>
          <p:nvPr/>
        </p:nvGrpSpPr>
        <p:grpSpPr bwMode="auto">
          <a:xfrm>
            <a:off x="3429000" y="3124200"/>
            <a:ext cx="838200" cy="914400"/>
            <a:chOff x="2640" y="816"/>
            <a:chExt cx="528" cy="576"/>
          </a:xfrm>
        </p:grpSpPr>
        <p:sp>
          <p:nvSpPr>
            <p:cNvPr id="7218" name="Oval 23"/>
            <p:cNvSpPr>
              <a:spLocks noChangeArrowheads="1"/>
            </p:cNvSpPr>
            <p:nvPr/>
          </p:nvSpPr>
          <p:spPr bwMode="auto">
            <a:xfrm>
              <a:off x="2640" y="816"/>
              <a:ext cx="528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9" name="Text Box 24"/>
            <p:cNvSpPr txBox="1">
              <a:spLocks noChangeArrowheads="1"/>
            </p:cNvSpPr>
            <p:nvPr/>
          </p:nvSpPr>
          <p:spPr bwMode="auto">
            <a:xfrm>
              <a:off x="2772" y="941"/>
              <a:ext cx="29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G</a:t>
              </a:r>
            </a:p>
          </p:txBody>
        </p:sp>
      </p:grpSp>
      <p:grpSp>
        <p:nvGrpSpPr>
          <p:cNvPr id="7180" name="Group 25"/>
          <p:cNvGrpSpPr>
            <a:grpSpLocks/>
          </p:cNvGrpSpPr>
          <p:nvPr/>
        </p:nvGrpSpPr>
        <p:grpSpPr bwMode="auto">
          <a:xfrm>
            <a:off x="4724400" y="3124200"/>
            <a:ext cx="838200" cy="914400"/>
            <a:chOff x="2640" y="816"/>
            <a:chExt cx="528" cy="576"/>
          </a:xfrm>
        </p:grpSpPr>
        <p:sp>
          <p:nvSpPr>
            <p:cNvPr id="7216" name="Oval 26"/>
            <p:cNvSpPr>
              <a:spLocks noChangeArrowheads="1"/>
            </p:cNvSpPr>
            <p:nvPr/>
          </p:nvSpPr>
          <p:spPr bwMode="auto">
            <a:xfrm>
              <a:off x="2640" y="816"/>
              <a:ext cx="528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7" name="Text Box 27"/>
            <p:cNvSpPr txBox="1">
              <a:spLocks noChangeArrowheads="1"/>
            </p:cNvSpPr>
            <p:nvPr/>
          </p:nvSpPr>
          <p:spPr bwMode="auto">
            <a:xfrm>
              <a:off x="2772" y="941"/>
              <a:ext cx="2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H</a:t>
              </a:r>
            </a:p>
          </p:txBody>
        </p:sp>
      </p:grpSp>
      <p:grpSp>
        <p:nvGrpSpPr>
          <p:cNvPr id="7181" name="Group 28"/>
          <p:cNvGrpSpPr>
            <a:grpSpLocks/>
          </p:cNvGrpSpPr>
          <p:nvPr/>
        </p:nvGrpSpPr>
        <p:grpSpPr bwMode="auto">
          <a:xfrm>
            <a:off x="7086600" y="3124200"/>
            <a:ext cx="838200" cy="914400"/>
            <a:chOff x="2640" y="816"/>
            <a:chExt cx="528" cy="576"/>
          </a:xfrm>
        </p:grpSpPr>
        <p:sp>
          <p:nvSpPr>
            <p:cNvPr id="7214" name="Oval 29"/>
            <p:cNvSpPr>
              <a:spLocks noChangeArrowheads="1"/>
            </p:cNvSpPr>
            <p:nvPr/>
          </p:nvSpPr>
          <p:spPr bwMode="auto">
            <a:xfrm>
              <a:off x="2640" y="816"/>
              <a:ext cx="528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5" name="Text Box 30"/>
            <p:cNvSpPr txBox="1">
              <a:spLocks noChangeArrowheads="1"/>
            </p:cNvSpPr>
            <p:nvPr/>
          </p:nvSpPr>
          <p:spPr bwMode="auto">
            <a:xfrm>
              <a:off x="2772" y="941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J</a:t>
              </a:r>
            </a:p>
          </p:txBody>
        </p:sp>
      </p:grpSp>
      <p:grpSp>
        <p:nvGrpSpPr>
          <p:cNvPr id="7182" name="Group 31"/>
          <p:cNvGrpSpPr>
            <a:grpSpLocks/>
          </p:cNvGrpSpPr>
          <p:nvPr/>
        </p:nvGrpSpPr>
        <p:grpSpPr bwMode="auto">
          <a:xfrm>
            <a:off x="5943600" y="3124200"/>
            <a:ext cx="838200" cy="914400"/>
            <a:chOff x="2640" y="816"/>
            <a:chExt cx="528" cy="576"/>
          </a:xfrm>
        </p:grpSpPr>
        <p:sp>
          <p:nvSpPr>
            <p:cNvPr id="7212" name="Oval 32"/>
            <p:cNvSpPr>
              <a:spLocks noChangeArrowheads="1"/>
            </p:cNvSpPr>
            <p:nvPr/>
          </p:nvSpPr>
          <p:spPr bwMode="auto">
            <a:xfrm>
              <a:off x="2640" y="816"/>
              <a:ext cx="528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3" name="Text Box 33"/>
            <p:cNvSpPr txBox="1">
              <a:spLocks noChangeArrowheads="1"/>
            </p:cNvSpPr>
            <p:nvPr/>
          </p:nvSpPr>
          <p:spPr bwMode="auto">
            <a:xfrm>
              <a:off x="2772" y="941"/>
              <a:ext cx="1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I</a:t>
              </a:r>
            </a:p>
          </p:txBody>
        </p:sp>
      </p:grpSp>
      <p:grpSp>
        <p:nvGrpSpPr>
          <p:cNvPr id="7183" name="Group 34"/>
          <p:cNvGrpSpPr>
            <a:grpSpLocks/>
          </p:cNvGrpSpPr>
          <p:nvPr/>
        </p:nvGrpSpPr>
        <p:grpSpPr bwMode="auto">
          <a:xfrm>
            <a:off x="4038600" y="4495800"/>
            <a:ext cx="838200" cy="914400"/>
            <a:chOff x="2640" y="816"/>
            <a:chExt cx="528" cy="576"/>
          </a:xfrm>
        </p:grpSpPr>
        <p:sp>
          <p:nvSpPr>
            <p:cNvPr id="7210" name="Oval 35"/>
            <p:cNvSpPr>
              <a:spLocks noChangeArrowheads="1"/>
            </p:cNvSpPr>
            <p:nvPr/>
          </p:nvSpPr>
          <p:spPr bwMode="auto">
            <a:xfrm>
              <a:off x="2640" y="816"/>
              <a:ext cx="528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1" name="Text Box 36"/>
            <p:cNvSpPr txBox="1">
              <a:spLocks noChangeArrowheads="1"/>
            </p:cNvSpPr>
            <p:nvPr/>
          </p:nvSpPr>
          <p:spPr bwMode="auto">
            <a:xfrm>
              <a:off x="2772" y="941"/>
              <a:ext cx="26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K</a:t>
              </a:r>
            </a:p>
          </p:txBody>
        </p:sp>
      </p:grpSp>
      <p:grpSp>
        <p:nvGrpSpPr>
          <p:cNvPr id="7184" name="Group 37"/>
          <p:cNvGrpSpPr>
            <a:grpSpLocks/>
          </p:cNvGrpSpPr>
          <p:nvPr/>
        </p:nvGrpSpPr>
        <p:grpSpPr bwMode="auto">
          <a:xfrm>
            <a:off x="5181600" y="4495800"/>
            <a:ext cx="838200" cy="914400"/>
            <a:chOff x="2640" y="816"/>
            <a:chExt cx="528" cy="576"/>
          </a:xfrm>
        </p:grpSpPr>
        <p:sp>
          <p:nvSpPr>
            <p:cNvPr id="7208" name="Oval 38"/>
            <p:cNvSpPr>
              <a:spLocks noChangeArrowheads="1"/>
            </p:cNvSpPr>
            <p:nvPr/>
          </p:nvSpPr>
          <p:spPr bwMode="auto">
            <a:xfrm>
              <a:off x="2640" y="816"/>
              <a:ext cx="528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9" name="Text Box 39"/>
            <p:cNvSpPr txBox="1">
              <a:spLocks noChangeArrowheads="1"/>
            </p:cNvSpPr>
            <p:nvPr/>
          </p:nvSpPr>
          <p:spPr bwMode="auto">
            <a:xfrm>
              <a:off x="2772" y="941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L</a:t>
              </a:r>
            </a:p>
          </p:txBody>
        </p:sp>
      </p:grpSp>
      <p:grpSp>
        <p:nvGrpSpPr>
          <p:cNvPr id="7185" name="Group 40"/>
          <p:cNvGrpSpPr>
            <a:grpSpLocks/>
          </p:cNvGrpSpPr>
          <p:nvPr/>
        </p:nvGrpSpPr>
        <p:grpSpPr bwMode="auto">
          <a:xfrm>
            <a:off x="7162800" y="4495800"/>
            <a:ext cx="838200" cy="914400"/>
            <a:chOff x="2640" y="816"/>
            <a:chExt cx="528" cy="576"/>
          </a:xfrm>
        </p:grpSpPr>
        <p:sp>
          <p:nvSpPr>
            <p:cNvPr id="7206" name="Oval 41"/>
            <p:cNvSpPr>
              <a:spLocks noChangeArrowheads="1"/>
            </p:cNvSpPr>
            <p:nvPr/>
          </p:nvSpPr>
          <p:spPr bwMode="auto">
            <a:xfrm>
              <a:off x="2640" y="816"/>
              <a:ext cx="528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7" name="Text Box 42"/>
            <p:cNvSpPr txBox="1">
              <a:spLocks noChangeArrowheads="1"/>
            </p:cNvSpPr>
            <p:nvPr/>
          </p:nvSpPr>
          <p:spPr bwMode="auto">
            <a:xfrm>
              <a:off x="2772" y="941"/>
              <a:ext cx="30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M</a:t>
              </a:r>
            </a:p>
          </p:txBody>
        </p:sp>
      </p:grpSp>
      <p:grpSp>
        <p:nvGrpSpPr>
          <p:cNvPr id="7186" name="Group 43"/>
          <p:cNvGrpSpPr>
            <a:grpSpLocks/>
          </p:cNvGrpSpPr>
          <p:nvPr/>
        </p:nvGrpSpPr>
        <p:grpSpPr bwMode="auto">
          <a:xfrm>
            <a:off x="6096000" y="5410200"/>
            <a:ext cx="838200" cy="914400"/>
            <a:chOff x="2640" y="816"/>
            <a:chExt cx="528" cy="576"/>
          </a:xfrm>
        </p:grpSpPr>
        <p:sp>
          <p:nvSpPr>
            <p:cNvPr id="7204" name="Oval 44"/>
            <p:cNvSpPr>
              <a:spLocks noChangeArrowheads="1"/>
            </p:cNvSpPr>
            <p:nvPr/>
          </p:nvSpPr>
          <p:spPr bwMode="auto">
            <a:xfrm>
              <a:off x="2640" y="816"/>
              <a:ext cx="528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5" name="Text Box 45"/>
            <p:cNvSpPr txBox="1">
              <a:spLocks noChangeArrowheads="1"/>
            </p:cNvSpPr>
            <p:nvPr/>
          </p:nvSpPr>
          <p:spPr bwMode="auto">
            <a:xfrm>
              <a:off x="2772" y="941"/>
              <a:ext cx="2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N</a:t>
              </a:r>
            </a:p>
          </p:txBody>
        </p:sp>
      </p:grpSp>
      <p:grpSp>
        <p:nvGrpSpPr>
          <p:cNvPr id="7187" name="Group 46"/>
          <p:cNvGrpSpPr>
            <a:grpSpLocks/>
          </p:cNvGrpSpPr>
          <p:nvPr/>
        </p:nvGrpSpPr>
        <p:grpSpPr bwMode="auto">
          <a:xfrm>
            <a:off x="7924800" y="5410200"/>
            <a:ext cx="838200" cy="914400"/>
            <a:chOff x="2640" y="816"/>
            <a:chExt cx="528" cy="576"/>
          </a:xfrm>
        </p:grpSpPr>
        <p:sp>
          <p:nvSpPr>
            <p:cNvPr id="7202" name="Oval 47"/>
            <p:cNvSpPr>
              <a:spLocks noChangeArrowheads="1"/>
            </p:cNvSpPr>
            <p:nvPr/>
          </p:nvSpPr>
          <p:spPr bwMode="auto">
            <a:xfrm>
              <a:off x="2640" y="816"/>
              <a:ext cx="528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3" name="Text Box 48"/>
            <p:cNvSpPr txBox="1">
              <a:spLocks noChangeArrowheads="1"/>
            </p:cNvSpPr>
            <p:nvPr/>
          </p:nvSpPr>
          <p:spPr bwMode="auto">
            <a:xfrm>
              <a:off x="2772" y="941"/>
              <a:ext cx="29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O</a:t>
              </a:r>
            </a:p>
          </p:txBody>
        </p:sp>
      </p:grpSp>
      <p:sp>
        <p:nvSpPr>
          <p:cNvPr id="7188" name="Line 49"/>
          <p:cNvSpPr>
            <a:spLocks noChangeShapeType="1"/>
          </p:cNvSpPr>
          <p:nvPr/>
        </p:nvSpPr>
        <p:spPr bwMode="auto">
          <a:xfrm flipH="1">
            <a:off x="1219200" y="1371600"/>
            <a:ext cx="2438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9" name="Line 50"/>
          <p:cNvSpPr>
            <a:spLocks noChangeShapeType="1"/>
          </p:cNvSpPr>
          <p:nvPr/>
        </p:nvSpPr>
        <p:spPr bwMode="auto">
          <a:xfrm flipH="1">
            <a:off x="3581400" y="16002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0" name="Line 51"/>
          <p:cNvSpPr>
            <a:spLocks noChangeShapeType="1"/>
          </p:cNvSpPr>
          <p:nvPr/>
        </p:nvSpPr>
        <p:spPr bwMode="auto">
          <a:xfrm>
            <a:off x="4572000" y="1447800"/>
            <a:ext cx="762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1" name="Line 52"/>
          <p:cNvSpPr>
            <a:spLocks noChangeShapeType="1"/>
          </p:cNvSpPr>
          <p:nvPr/>
        </p:nvSpPr>
        <p:spPr bwMode="auto">
          <a:xfrm>
            <a:off x="838200" y="2667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2" name="Line 53"/>
          <p:cNvSpPr>
            <a:spLocks noChangeShapeType="1"/>
          </p:cNvSpPr>
          <p:nvPr/>
        </p:nvSpPr>
        <p:spPr bwMode="auto">
          <a:xfrm flipH="1">
            <a:off x="2514600" y="26670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3" name="Line 54"/>
          <p:cNvSpPr>
            <a:spLocks noChangeShapeType="1"/>
          </p:cNvSpPr>
          <p:nvPr/>
        </p:nvSpPr>
        <p:spPr bwMode="auto">
          <a:xfrm>
            <a:off x="3581400" y="266700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4" name="Line 55"/>
          <p:cNvSpPr>
            <a:spLocks noChangeShapeType="1"/>
          </p:cNvSpPr>
          <p:nvPr/>
        </p:nvSpPr>
        <p:spPr bwMode="auto">
          <a:xfrm flipH="1">
            <a:off x="5105400" y="25908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5" name="Line 56"/>
          <p:cNvSpPr>
            <a:spLocks noChangeShapeType="1"/>
          </p:cNvSpPr>
          <p:nvPr/>
        </p:nvSpPr>
        <p:spPr bwMode="auto">
          <a:xfrm>
            <a:off x="5943600" y="25908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6" name="Line 57"/>
          <p:cNvSpPr>
            <a:spLocks noChangeShapeType="1"/>
          </p:cNvSpPr>
          <p:nvPr/>
        </p:nvSpPr>
        <p:spPr bwMode="auto">
          <a:xfrm>
            <a:off x="6096000" y="2438400"/>
            <a:ext cx="1219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7" name="Line 58"/>
          <p:cNvSpPr>
            <a:spLocks noChangeShapeType="1"/>
          </p:cNvSpPr>
          <p:nvPr/>
        </p:nvSpPr>
        <p:spPr bwMode="auto">
          <a:xfrm flipH="1">
            <a:off x="4572000" y="39624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8" name="Line 59"/>
          <p:cNvSpPr>
            <a:spLocks noChangeShapeType="1"/>
          </p:cNvSpPr>
          <p:nvPr/>
        </p:nvSpPr>
        <p:spPr bwMode="auto">
          <a:xfrm>
            <a:off x="5334000" y="403860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9" name="Line 60"/>
          <p:cNvSpPr>
            <a:spLocks noChangeShapeType="1"/>
          </p:cNvSpPr>
          <p:nvPr/>
        </p:nvSpPr>
        <p:spPr bwMode="auto">
          <a:xfrm>
            <a:off x="7620000" y="4038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0" name="Line 61"/>
          <p:cNvSpPr>
            <a:spLocks noChangeShapeType="1"/>
          </p:cNvSpPr>
          <p:nvPr/>
        </p:nvSpPr>
        <p:spPr bwMode="auto">
          <a:xfrm flipH="1">
            <a:off x="6934200" y="53340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1" name="Line 62"/>
          <p:cNvSpPr>
            <a:spLocks noChangeShapeType="1"/>
          </p:cNvSpPr>
          <p:nvPr/>
        </p:nvSpPr>
        <p:spPr bwMode="auto">
          <a:xfrm>
            <a:off x="7848600" y="53340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63739E-8D70-4F2A-B620-8CD03A5C3E3D}"/>
              </a:ext>
            </a:extLst>
          </p:cNvPr>
          <p:cNvSpPr/>
          <p:nvPr/>
        </p:nvSpPr>
        <p:spPr bwMode="auto">
          <a:xfrm>
            <a:off x="3997324" y="3012489"/>
            <a:ext cx="4876801" cy="3657600"/>
          </a:xfrm>
          <a:prstGeom prst="rect">
            <a:avLst/>
          </a:prstGeom>
          <a:solidFill>
            <a:srgbClr val="C0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Clicker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What is the depth of the node that contains M on the previous slide?</a:t>
            </a:r>
          </a:p>
          <a:p>
            <a:pPr marL="514350" indent="-514350" eaLnBrk="1" hangingPunct="1">
              <a:buFont typeface="Marlett" pitchFamily="2" charset="2"/>
              <a:buAutoNum type="alphaUcPeriod"/>
              <a:defRPr/>
            </a:pPr>
            <a:r>
              <a:rPr lang="en-US" dirty="0"/>
              <a:t>0</a:t>
            </a:r>
          </a:p>
          <a:p>
            <a:pPr marL="514350" indent="-514350" eaLnBrk="1" hangingPunct="1">
              <a:buFont typeface="Marlett" pitchFamily="2" charset="2"/>
              <a:buAutoNum type="alphaUcPeriod"/>
              <a:defRPr/>
            </a:pPr>
            <a:r>
              <a:rPr lang="en-US" dirty="0"/>
              <a:t>1</a:t>
            </a:r>
          </a:p>
          <a:p>
            <a:pPr marL="514350" indent="-514350" eaLnBrk="1" hangingPunct="1">
              <a:buFont typeface="Marlett" pitchFamily="2" charset="2"/>
              <a:buAutoNum type="alphaUcPeriod"/>
              <a:defRPr/>
            </a:pPr>
            <a:r>
              <a:rPr lang="en-US" dirty="0"/>
              <a:t>2</a:t>
            </a:r>
          </a:p>
          <a:p>
            <a:pPr marL="514350" indent="-514350" eaLnBrk="1" hangingPunct="1">
              <a:buFont typeface="Marlett" pitchFamily="2" charset="2"/>
              <a:buAutoNum type="alphaUcPeriod"/>
              <a:defRPr/>
            </a:pPr>
            <a:r>
              <a:rPr lang="en-US" dirty="0"/>
              <a:t>3</a:t>
            </a:r>
          </a:p>
          <a:p>
            <a:pPr marL="514350" indent="-514350" eaLnBrk="1" hangingPunct="1">
              <a:buFont typeface="Marlett" pitchFamily="2" charset="2"/>
              <a:buAutoNum type="alphaUcPeriod"/>
              <a:defRPr/>
            </a:pPr>
            <a:r>
              <a:rPr lang="en-US" dirty="0"/>
              <a:t>4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Clicker 2 </a:t>
            </a:r>
            <a:r>
              <a:rPr lang="en-US" dirty="0"/>
              <a:t>- Same tree, same choices</a:t>
            </a:r>
            <a:br>
              <a:rPr lang="en-US" dirty="0"/>
            </a:br>
            <a:r>
              <a:rPr lang="en-US" dirty="0"/>
              <a:t>What is the height of the node </a:t>
            </a:r>
            <a:br>
              <a:rPr lang="en-US" dirty="0"/>
            </a:br>
            <a:r>
              <a:rPr lang="en-US" dirty="0"/>
              <a:t>that contains D?</a:t>
            </a:r>
            <a:br>
              <a:rPr lang="en-US" dirty="0"/>
            </a:br>
            <a:endParaRPr lang="en-US" dirty="0"/>
          </a:p>
          <a:p>
            <a:pPr marL="514350" indent="-514350" eaLnBrk="1" hangingPunct="1">
              <a:buFont typeface="Marlett" pitchFamily="2" charset="2"/>
              <a:buAutoNum type="alphaUcPeriod"/>
              <a:defRPr/>
            </a:pPr>
            <a:endParaRPr lang="en-US" dirty="0"/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9DB4C3-F50E-4DF1-A611-CA43D93664FF}" type="slidenum">
              <a:rPr lang="en-US" sz="1800" smtClean="0"/>
              <a:pPr eaLnBrk="1" hangingPunct="1"/>
              <a:t>7</a:t>
            </a:fld>
            <a:endParaRPr lang="en-US" sz="18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5C992F-B336-4806-BBF9-16BF7FBED91E}" type="slidenum">
              <a:rPr lang="en-US" sz="1800" smtClean="0"/>
              <a:pPr eaLnBrk="1" hangingPunct="1"/>
              <a:t>8</a:t>
            </a:fld>
            <a:endParaRPr lang="en-US" sz="1800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Binary Trees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There are many variations on trees but we will start with </a:t>
            </a:r>
            <a:r>
              <a:rPr lang="en-US" i="1" dirty="0"/>
              <a:t>binary trees</a:t>
            </a:r>
          </a:p>
          <a:p>
            <a:pPr eaLnBrk="1" hangingPunct="1"/>
            <a:r>
              <a:rPr lang="en-US" i="1" dirty="0"/>
              <a:t>binary tree: </a:t>
            </a:r>
            <a:r>
              <a:rPr lang="en-US" dirty="0"/>
              <a:t>each node has at most two children</a:t>
            </a:r>
          </a:p>
          <a:p>
            <a:pPr lvl="1" eaLnBrk="1" hangingPunct="1"/>
            <a:r>
              <a:rPr lang="en-US" dirty="0"/>
              <a:t>the possible children are usually referred to as the left child and the right child</a:t>
            </a:r>
          </a:p>
          <a:p>
            <a:pPr lvl="1" eaLnBrk="1" hangingPunct="1"/>
            <a:endParaRPr lang="en-US" dirty="0"/>
          </a:p>
        </p:txBody>
      </p:sp>
      <p:sp>
        <p:nvSpPr>
          <p:cNvPr id="9222" name="Oval 5"/>
          <p:cNvSpPr>
            <a:spLocks noChangeArrowheads="1"/>
          </p:cNvSpPr>
          <p:nvPr/>
        </p:nvSpPr>
        <p:spPr bwMode="auto">
          <a:xfrm>
            <a:off x="3929062" y="426720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Oval 6"/>
          <p:cNvSpPr>
            <a:spLocks noChangeArrowheads="1"/>
          </p:cNvSpPr>
          <p:nvPr/>
        </p:nvSpPr>
        <p:spPr bwMode="auto">
          <a:xfrm>
            <a:off x="3090862" y="525780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Oval 7"/>
          <p:cNvSpPr>
            <a:spLocks noChangeArrowheads="1"/>
          </p:cNvSpPr>
          <p:nvPr/>
        </p:nvSpPr>
        <p:spPr bwMode="auto">
          <a:xfrm>
            <a:off x="4843462" y="525780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Text Box 8"/>
          <p:cNvSpPr txBox="1">
            <a:spLocks noChangeArrowheads="1"/>
          </p:cNvSpPr>
          <p:nvPr/>
        </p:nvSpPr>
        <p:spPr bwMode="auto">
          <a:xfrm>
            <a:off x="4675187" y="4103688"/>
            <a:ext cx="11953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parent</a:t>
            </a:r>
          </a:p>
        </p:txBody>
      </p:sp>
      <p:sp>
        <p:nvSpPr>
          <p:cNvPr id="9226" name="Line 9"/>
          <p:cNvSpPr>
            <a:spLocks noChangeShapeType="1"/>
          </p:cNvSpPr>
          <p:nvPr/>
        </p:nvSpPr>
        <p:spPr bwMode="auto">
          <a:xfrm flipH="1">
            <a:off x="3700462" y="4876800"/>
            <a:ext cx="3810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Line 10"/>
          <p:cNvSpPr>
            <a:spLocks noChangeShapeType="1"/>
          </p:cNvSpPr>
          <p:nvPr/>
        </p:nvSpPr>
        <p:spPr bwMode="auto">
          <a:xfrm>
            <a:off x="4462462" y="4876800"/>
            <a:ext cx="4572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Text Box 11"/>
          <p:cNvSpPr txBox="1">
            <a:spLocks noChangeArrowheads="1"/>
          </p:cNvSpPr>
          <p:nvPr/>
        </p:nvSpPr>
        <p:spPr bwMode="auto">
          <a:xfrm>
            <a:off x="1524000" y="5399088"/>
            <a:ext cx="14906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left child</a:t>
            </a:r>
          </a:p>
        </p:txBody>
      </p:sp>
      <p:sp>
        <p:nvSpPr>
          <p:cNvPr id="9229" name="Text Box 12"/>
          <p:cNvSpPr txBox="1">
            <a:spLocks noChangeArrowheads="1"/>
          </p:cNvSpPr>
          <p:nvPr/>
        </p:nvSpPr>
        <p:spPr bwMode="auto">
          <a:xfrm>
            <a:off x="5529262" y="5322888"/>
            <a:ext cx="17097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right child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9DCB2F-36C3-461A-9A72-E4E9DA5537AF}" type="slidenum">
              <a:rPr lang="en-US" sz="1800" smtClean="0"/>
              <a:pPr eaLnBrk="1" hangingPunct="1"/>
              <a:t>9</a:t>
            </a:fld>
            <a:endParaRPr lang="en-US" sz="1800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Full Binary Tree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i="1" dirty="0"/>
              <a:t>full binary tree:</a:t>
            </a:r>
            <a:r>
              <a:rPr lang="en-US" dirty="0"/>
              <a:t> a binary tree in which each node has 2 or 0 children</a:t>
            </a:r>
            <a:endParaRPr lang="en-US" i="1" dirty="0"/>
          </a:p>
        </p:txBody>
      </p:sp>
      <p:sp>
        <p:nvSpPr>
          <p:cNvPr id="10246" name="Oval 5"/>
          <p:cNvSpPr>
            <a:spLocks noChangeArrowheads="1"/>
          </p:cNvSpPr>
          <p:nvPr/>
        </p:nvSpPr>
        <p:spPr bwMode="auto">
          <a:xfrm>
            <a:off x="3771900" y="190500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Line 6"/>
          <p:cNvSpPr>
            <a:spLocks noChangeShapeType="1"/>
          </p:cNvSpPr>
          <p:nvPr/>
        </p:nvSpPr>
        <p:spPr bwMode="auto">
          <a:xfrm flipH="1">
            <a:off x="3581400" y="25146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Line 7"/>
          <p:cNvSpPr>
            <a:spLocks noChangeShapeType="1"/>
          </p:cNvSpPr>
          <p:nvPr/>
        </p:nvSpPr>
        <p:spPr bwMode="auto">
          <a:xfrm>
            <a:off x="4419600" y="24384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Oval 8"/>
          <p:cNvSpPr>
            <a:spLocks noChangeArrowheads="1"/>
          </p:cNvSpPr>
          <p:nvPr/>
        </p:nvSpPr>
        <p:spPr bwMode="auto">
          <a:xfrm>
            <a:off x="3124200" y="285750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Oval 9"/>
          <p:cNvSpPr>
            <a:spLocks noChangeArrowheads="1"/>
          </p:cNvSpPr>
          <p:nvPr/>
        </p:nvSpPr>
        <p:spPr bwMode="auto">
          <a:xfrm>
            <a:off x="4876800" y="285750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Line 10"/>
          <p:cNvSpPr>
            <a:spLocks noChangeShapeType="1"/>
          </p:cNvSpPr>
          <p:nvPr/>
        </p:nvSpPr>
        <p:spPr bwMode="auto">
          <a:xfrm flipH="1">
            <a:off x="2743200" y="3429000"/>
            <a:ext cx="4572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2" name="Line 11"/>
          <p:cNvSpPr>
            <a:spLocks noChangeShapeType="1"/>
          </p:cNvSpPr>
          <p:nvPr/>
        </p:nvSpPr>
        <p:spPr bwMode="auto">
          <a:xfrm>
            <a:off x="3657600" y="3429000"/>
            <a:ext cx="152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Oval 12"/>
          <p:cNvSpPr>
            <a:spLocks noChangeArrowheads="1"/>
          </p:cNvSpPr>
          <p:nvPr/>
        </p:nvSpPr>
        <p:spPr bwMode="auto">
          <a:xfrm>
            <a:off x="2209800" y="373380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Oval 13"/>
          <p:cNvSpPr>
            <a:spLocks noChangeArrowheads="1"/>
          </p:cNvSpPr>
          <p:nvPr/>
        </p:nvSpPr>
        <p:spPr bwMode="auto">
          <a:xfrm>
            <a:off x="3505200" y="373380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Line 14"/>
          <p:cNvSpPr>
            <a:spLocks noChangeShapeType="1"/>
          </p:cNvSpPr>
          <p:nvPr/>
        </p:nvSpPr>
        <p:spPr bwMode="auto">
          <a:xfrm flipH="1">
            <a:off x="5029200" y="3505200"/>
            <a:ext cx="152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6" name="Line 15"/>
          <p:cNvSpPr>
            <a:spLocks noChangeShapeType="1"/>
          </p:cNvSpPr>
          <p:nvPr/>
        </p:nvSpPr>
        <p:spPr bwMode="auto">
          <a:xfrm>
            <a:off x="5486400" y="33528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7" name="Oval 16"/>
          <p:cNvSpPr>
            <a:spLocks noChangeArrowheads="1"/>
          </p:cNvSpPr>
          <p:nvPr/>
        </p:nvSpPr>
        <p:spPr bwMode="auto">
          <a:xfrm>
            <a:off x="4572000" y="381000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8" name="Oval 17"/>
          <p:cNvSpPr>
            <a:spLocks noChangeArrowheads="1"/>
          </p:cNvSpPr>
          <p:nvPr/>
        </p:nvSpPr>
        <p:spPr bwMode="auto">
          <a:xfrm>
            <a:off x="5715000" y="381000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9" name="Line 18"/>
          <p:cNvSpPr>
            <a:spLocks noChangeShapeType="1"/>
          </p:cNvSpPr>
          <p:nvPr/>
        </p:nvSpPr>
        <p:spPr bwMode="auto">
          <a:xfrm flipH="1">
            <a:off x="3352800" y="4343400"/>
            <a:ext cx="2286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0" name="Oval 19"/>
          <p:cNvSpPr>
            <a:spLocks noChangeArrowheads="1"/>
          </p:cNvSpPr>
          <p:nvPr/>
        </p:nvSpPr>
        <p:spPr bwMode="auto">
          <a:xfrm>
            <a:off x="2819400" y="457200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1" name="Line 20"/>
          <p:cNvSpPr>
            <a:spLocks noChangeShapeType="1"/>
          </p:cNvSpPr>
          <p:nvPr/>
        </p:nvSpPr>
        <p:spPr bwMode="auto">
          <a:xfrm>
            <a:off x="4038600" y="4419600"/>
            <a:ext cx="1524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2" name="Oval 21"/>
          <p:cNvSpPr>
            <a:spLocks noChangeArrowheads="1"/>
          </p:cNvSpPr>
          <p:nvPr/>
        </p:nvSpPr>
        <p:spPr bwMode="auto">
          <a:xfrm>
            <a:off x="3886200" y="457200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3" name="Line 22"/>
          <p:cNvSpPr>
            <a:spLocks noChangeShapeType="1"/>
          </p:cNvSpPr>
          <p:nvPr/>
        </p:nvSpPr>
        <p:spPr bwMode="auto">
          <a:xfrm flipH="1">
            <a:off x="5715000" y="4495800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4" name="Oval 23"/>
          <p:cNvSpPr>
            <a:spLocks noChangeArrowheads="1"/>
          </p:cNvSpPr>
          <p:nvPr/>
        </p:nvSpPr>
        <p:spPr bwMode="auto">
          <a:xfrm>
            <a:off x="5181600" y="464820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5" name="Oval 24"/>
          <p:cNvSpPr>
            <a:spLocks noChangeArrowheads="1"/>
          </p:cNvSpPr>
          <p:nvPr/>
        </p:nvSpPr>
        <p:spPr bwMode="auto">
          <a:xfrm>
            <a:off x="6248400" y="464820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6" name="Line 25"/>
          <p:cNvSpPr>
            <a:spLocks noChangeShapeType="1"/>
          </p:cNvSpPr>
          <p:nvPr/>
        </p:nvSpPr>
        <p:spPr bwMode="auto">
          <a:xfrm>
            <a:off x="6248400" y="4419600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7" name="Line 26"/>
          <p:cNvSpPr>
            <a:spLocks noChangeShapeType="1"/>
          </p:cNvSpPr>
          <p:nvPr/>
        </p:nvSpPr>
        <p:spPr bwMode="auto">
          <a:xfrm flipH="1">
            <a:off x="4876800" y="5257800"/>
            <a:ext cx="3810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8" name="Line 27"/>
          <p:cNvSpPr>
            <a:spLocks noChangeShapeType="1"/>
          </p:cNvSpPr>
          <p:nvPr/>
        </p:nvSpPr>
        <p:spPr bwMode="auto">
          <a:xfrm>
            <a:off x="5715000" y="5257800"/>
            <a:ext cx="3048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9" name="Oval 28"/>
          <p:cNvSpPr>
            <a:spLocks noChangeArrowheads="1"/>
          </p:cNvSpPr>
          <p:nvPr/>
        </p:nvSpPr>
        <p:spPr bwMode="auto">
          <a:xfrm>
            <a:off x="4343400" y="548640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0" name="Oval 29"/>
          <p:cNvSpPr>
            <a:spLocks noChangeArrowheads="1"/>
          </p:cNvSpPr>
          <p:nvPr/>
        </p:nvSpPr>
        <p:spPr bwMode="auto">
          <a:xfrm>
            <a:off x="5867400" y="548640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Binary Trees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FF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Marlett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Marlett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9570</TotalTime>
  <Words>2213</Words>
  <Application>Microsoft Office PowerPoint</Application>
  <PresentationFormat>On-screen Show (4:3)</PresentationFormat>
  <Paragraphs>878</Paragraphs>
  <Slides>52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Courier New</vt:lpstr>
      <vt:lpstr>Marlett</vt:lpstr>
      <vt:lpstr>Times New Roman</vt:lpstr>
      <vt:lpstr>Default Design</vt:lpstr>
      <vt:lpstr>Topic 18 Binary Trees</vt:lpstr>
      <vt:lpstr>Definitions</vt:lpstr>
      <vt:lpstr>Properties of Trees</vt:lpstr>
      <vt:lpstr>Properties of Trees and Nodes</vt:lpstr>
      <vt:lpstr>More Properties of Trees</vt:lpstr>
      <vt:lpstr>Tree Visualization</vt:lpstr>
      <vt:lpstr>Clicker 1</vt:lpstr>
      <vt:lpstr>Binary Trees</vt:lpstr>
      <vt:lpstr>Full Binary Tree</vt:lpstr>
      <vt:lpstr>Clicker 3</vt:lpstr>
      <vt:lpstr>Complete Binary Tree</vt:lpstr>
      <vt:lpstr>Clicker 4</vt:lpstr>
      <vt:lpstr>Perfect Binary Tree</vt:lpstr>
      <vt:lpstr>A Binary Node class</vt:lpstr>
      <vt:lpstr>Binary Tree Traversals</vt:lpstr>
      <vt:lpstr>Results of Traversals</vt:lpstr>
      <vt:lpstr>Clicker 5 - Tree Traversals</vt:lpstr>
      <vt:lpstr>Implement Traversals</vt:lpstr>
      <vt:lpstr>Breadth First Search Depth First Search</vt:lpstr>
      <vt:lpstr>Clicker 6</vt:lpstr>
      <vt:lpstr>Breadth First</vt:lpstr>
      <vt:lpstr>Breadth First Search of Tree</vt:lpstr>
      <vt:lpstr>Breadth First Search</vt:lpstr>
      <vt:lpstr>Breadth First Search</vt:lpstr>
      <vt:lpstr>Breadth First Search</vt:lpstr>
      <vt:lpstr>Breadth First Search</vt:lpstr>
      <vt:lpstr>Breadth First Search</vt:lpstr>
      <vt:lpstr>Breadth First Search</vt:lpstr>
      <vt:lpstr>Breadth First Search</vt:lpstr>
      <vt:lpstr>Breadth First Search</vt:lpstr>
      <vt:lpstr>Breadth First Search</vt:lpstr>
      <vt:lpstr>Breadth First Search</vt:lpstr>
      <vt:lpstr>Breadth First Search</vt:lpstr>
      <vt:lpstr>Breadth First Search</vt:lpstr>
      <vt:lpstr>Breadth First Search</vt:lpstr>
      <vt:lpstr>Breadth First Search</vt:lpstr>
      <vt:lpstr>BFS - DFS</vt:lpstr>
      <vt:lpstr>Depth First Search of Tree</vt:lpstr>
      <vt:lpstr>Depth First Search of Tree</vt:lpstr>
      <vt:lpstr>Depth First Search of Tree</vt:lpstr>
      <vt:lpstr>Depth First Search of Tree</vt:lpstr>
      <vt:lpstr>Depth First Search of Tree</vt:lpstr>
      <vt:lpstr>Depth First Search of Tree</vt:lpstr>
      <vt:lpstr>Depth First Search of Tree</vt:lpstr>
      <vt:lpstr>Depth First Search of Tree</vt:lpstr>
      <vt:lpstr>Depth First Search of Tree</vt:lpstr>
      <vt:lpstr>Depth First Search of Tree</vt:lpstr>
      <vt:lpstr>Depth First Search of Tree</vt:lpstr>
      <vt:lpstr>Depth First Search of Tree</vt:lpstr>
      <vt:lpstr>Depth First Search of Tree</vt:lpstr>
      <vt:lpstr>Depth First Search of Tree</vt:lpstr>
      <vt:lpstr>Depth First Search of Tree</vt:lpstr>
    </vt:vector>
  </TitlesOfParts>
  <Company>U of 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Scott</dc:creator>
  <cp:lastModifiedBy>Scott, Michael D</cp:lastModifiedBy>
  <cp:revision>105</cp:revision>
  <dcterms:created xsi:type="dcterms:W3CDTF">2001-06-29T19:12:00Z</dcterms:created>
  <dcterms:modified xsi:type="dcterms:W3CDTF">2024-03-21T17:38:45Z</dcterms:modified>
</cp:coreProperties>
</file>