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82"/>
  </p:notesMasterIdLst>
  <p:handoutMasterIdLst>
    <p:handoutMasterId r:id="rId83"/>
  </p:handoutMasterIdLst>
  <p:sldIdLst>
    <p:sldId id="256" r:id="rId2"/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48" r:id="rId13"/>
    <p:sldId id="350" r:id="rId14"/>
    <p:sldId id="339" r:id="rId15"/>
    <p:sldId id="340" r:id="rId16"/>
    <p:sldId id="341" r:id="rId17"/>
    <p:sldId id="342" r:id="rId18"/>
    <p:sldId id="349" r:id="rId19"/>
    <p:sldId id="343" r:id="rId20"/>
    <p:sldId id="344" r:id="rId21"/>
    <p:sldId id="345" r:id="rId22"/>
    <p:sldId id="347" r:id="rId23"/>
    <p:sldId id="346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70" r:id="rId33"/>
    <p:sldId id="271" r:id="rId34"/>
    <p:sldId id="278" r:id="rId35"/>
    <p:sldId id="272" r:id="rId36"/>
    <p:sldId id="273" r:id="rId37"/>
    <p:sldId id="274" r:id="rId38"/>
    <p:sldId id="275" r:id="rId39"/>
    <p:sldId id="276" r:id="rId40"/>
    <p:sldId id="277" r:id="rId41"/>
    <p:sldId id="279" r:id="rId42"/>
    <p:sldId id="280" r:id="rId43"/>
    <p:sldId id="281" r:id="rId44"/>
    <p:sldId id="282" r:id="rId45"/>
    <p:sldId id="283" r:id="rId46"/>
    <p:sldId id="284" r:id="rId47"/>
    <p:sldId id="285" r:id="rId48"/>
    <p:sldId id="286" r:id="rId49"/>
    <p:sldId id="287" r:id="rId50"/>
    <p:sldId id="288" r:id="rId51"/>
    <p:sldId id="289" r:id="rId52"/>
    <p:sldId id="290" r:id="rId53"/>
    <p:sldId id="291" r:id="rId54"/>
    <p:sldId id="292" r:id="rId55"/>
    <p:sldId id="293" r:id="rId56"/>
    <p:sldId id="294" r:id="rId57"/>
    <p:sldId id="295" r:id="rId58"/>
    <p:sldId id="296" r:id="rId59"/>
    <p:sldId id="297" r:id="rId60"/>
    <p:sldId id="298" r:id="rId61"/>
    <p:sldId id="299" r:id="rId62"/>
    <p:sldId id="300" r:id="rId63"/>
    <p:sldId id="30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•"/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urier New" pitchFamily="4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20" autoAdjust="0"/>
    <p:restoredTop sz="94676" autoAdjust="0"/>
  </p:normalViewPr>
  <p:slideViewPr>
    <p:cSldViewPr>
      <p:cViewPr varScale="1">
        <p:scale>
          <a:sx n="85" d="100"/>
          <a:sy n="85" d="100"/>
        </p:scale>
        <p:origin x="634" y="41"/>
      </p:cViewPr>
      <p:guideLst>
        <p:guide orient="horz" pos="2160"/>
        <p:guide pos="289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An Introduction to Huffman Coding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March 21, </a:t>
            </a:r>
            <a:r>
              <a:rPr lang="en-US" dirty="0"/>
              <a:t>2000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Mike Scott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382596B-7C23-43BA-8009-30462CA08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00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An Introduction to Huffman Coding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March 21, </a:t>
            </a:r>
            <a:r>
              <a:rPr lang="en-US" dirty="0"/>
              <a:t>2000</a:t>
            </a:r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Mike Scott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1ECAAA3-1163-4442-9BF5-97CE31B23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6518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8A199374-3EE0-432D-B223-F8A739BE3710}" type="slidenum">
              <a:rPr lang="en-US" sz="1300" b="0">
                <a:latin typeface="Times New Roman" pitchFamily="18" charset="0"/>
              </a:rPr>
              <a:pPr/>
              <a:t>24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55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C6E595F-D0FA-45C6-86A4-E0C251502B7B}" type="slidenum">
              <a:rPr lang="en-US" sz="1300" b="0">
                <a:latin typeface="Times New Roman" pitchFamily="18" charset="0"/>
              </a:rPr>
              <a:pPr/>
              <a:t>33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55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3C10900E-3854-480B-AEA5-F138BB7E35EB}" type="slidenum">
              <a:rPr lang="en-US" sz="1300" b="0">
                <a:latin typeface="Times New Roman" pitchFamily="18" charset="0"/>
              </a:rPr>
              <a:pPr/>
              <a:t>34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75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75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9EF59337-BD3F-4F77-BA72-AA354B5E5143}" type="slidenum">
              <a:rPr lang="en-US" sz="1300" b="0">
                <a:latin typeface="Times New Roman" pitchFamily="18" charset="0"/>
              </a:rPr>
              <a:pPr/>
              <a:t>35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75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4CEDA312-E640-4ADA-BE00-069DB11D0453}" type="slidenum">
              <a:rPr lang="en-US" sz="1300" b="0">
                <a:latin typeface="Times New Roman" pitchFamily="18" charset="0"/>
              </a:rPr>
              <a:pPr/>
              <a:t>36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96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96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5C0E4B8-6757-418B-BD40-FC16AE80777F}" type="slidenum">
              <a:rPr lang="en-US" sz="1300" b="0">
                <a:latin typeface="Times New Roman" pitchFamily="18" charset="0"/>
              </a:rPr>
              <a:pPr/>
              <a:t>37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06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06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299C4426-D9CB-4F81-8819-C6D6B5B3893E}" type="slidenum">
              <a:rPr lang="en-US" sz="1300" b="0">
                <a:latin typeface="Times New Roman" pitchFamily="18" charset="0"/>
              </a:rPr>
              <a:pPr/>
              <a:t>38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06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16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16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F94BC1F-22E1-4DBB-B76E-400947458186}" type="slidenum">
              <a:rPr lang="en-US" sz="1300" b="0">
                <a:latin typeface="Times New Roman" pitchFamily="18" charset="0"/>
              </a:rPr>
              <a:pPr/>
              <a:t>39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16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27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27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F4FF28C1-EA3D-461C-875D-E5147A69205E}" type="slidenum">
              <a:rPr lang="en-US" sz="1300" b="0">
                <a:latin typeface="Times New Roman" pitchFamily="18" charset="0"/>
              </a:rPr>
              <a:pPr/>
              <a:t>40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27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37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37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36F6EA43-FDE3-4E43-9E25-6AA57AF708F7}" type="slidenum">
              <a:rPr lang="en-US" sz="1300" b="0">
                <a:latin typeface="Times New Roman" pitchFamily="18" charset="0"/>
              </a:rPr>
              <a:pPr/>
              <a:t>41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37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47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47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C25E309D-41CC-4511-B206-46755E44526C}" type="slidenum">
              <a:rPr lang="en-US" sz="1300" b="0">
                <a:latin typeface="Times New Roman" pitchFamily="18" charset="0"/>
              </a:rPr>
              <a:pPr/>
              <a:t>42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47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E355B860-CC62-4C6D-89E0-7C690373093C}" type="slidenum">
              <a:rPr lang="en-US" sz="1300" b="0">
                <a:latin typeface="Times New Roman" pitchFamily="18" charset="0"/>
              </a:rPr>
              <a:pPr/>
              <a:t>25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563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57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57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377707DB-6878-4806-B172-564195828488}" type="slidenum">
              <a:rPr lang="en-US" sz="1300" b="0">
                <a:latin typeface="Times New Roman" pitchFamily="18" charset="0"/>
              </a:rPr>
              <a:pPr/>
              <a:t>43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57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68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F967F581-B21C-46A9-9117-0D64DBC94B24}" type="slidenum">
              <a:rPr lang="en-US" sz="1300" b="0">
                <a:latin typeface="Times New Roman" pitchFamily="18" charset="0"/>
              </a:rPr>
              <a:pPr/>
              <a:t>44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78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78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B0FB00C0-02B9-49D8-9533-A184BD7FF597}" type="slidenum">
              <a:rPr lang="en-US" sz="1300" b="0">
                <a:latin typeface="Times New Roman" pitchFamily="18" charset="0"/>
              </a:rPr>
              <a:pPr/>
              <a:t>45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78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88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88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35E4A93-513B-4ED3-855A-8DB181F2F2D6}" type="slidenum">
              <a:rPr lang="en-US" sz="1300" b="0">
                <a:latin typeface="Times New Roman" pitchFamily="18" charset="0"/>
              </a:rPr>
              <a:pPr/>
              <a:t>46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88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798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DA53607D-D1D5-46DE-B393-3440C5998244}" type="slidenum">
              <a:rPr lang="en-US" sz="1300" b="0">
                <a:latin typeface="Times New Roman" pitchFamily="18" charset="0"/>
              </a:rPr>
              <a:pPr/>
              <a:t>47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798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09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09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6197E1C8-DDEF-44B0-9424-3D0F55B19A6F}" type="slidenum">
              <a:rPr lang="en-US" sz="1300" b="0">
                <a:latin typeface="Times New Roman" pitchFamily="18" charset="0"/>
              </a:rPr>
              <a:pPr/>
              <a:t>48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09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19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19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ADC077F4-63B4-4E67-A7EA-BE0871F73A1A}" type="slidenum">
              <a:rPr lang="en-US" sz="1300" b="0">
                <a:latin typeface="Times New Roman" pitchFamily="18" charset="0"/>
              </a:rPr>
              <a:pPr/>
              <a:t>49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19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29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29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355A15B-2764-4DE0-8AEB-563AE7FDA031}" type="slidenum">
              <a:rPr lang="en-US" sz="1300" b="0">
                <a:latin typeface="Times New Roman" pitchFamily="18" charset="0"/>
              </a:rPr>
              <a:pPr/>
              <a:t>50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39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39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BB90DBF0-2B89-45D6-A255-F1E469A8EC1E}" type="slidenum">
              <a:rPr lang="en-US" sz="1300" b="0">
                <a:latin typeface="Times New Roman" pitchFamily="18" charset="0"/>
              </a:rPr>
              <a:pPr/>
              <a:t>51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39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49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49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68CC8D48-6353-421C-916D-B42C4E7BDAD1}" type="slidenum">
              <a:rPr lang="en-US" sz="1300" b="0">
                <a:latin typeface="Times New Roman" pitchFamily="18" charset="0"/>
              </a:rPr>
              <a:pPr/>
              <a:t>52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49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94AB4C4D-F80B-407E-9C7A-55115BF3CE70}" type="slidenum">
              <a:rPr lang="en-US" sz="1300" b="0">
                <a:latin typeface="Times New Roman" pitchFamily="18" charset="0"/>
              </a:rPr>
              <a:pPr/>
              <a:t>26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573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60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60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FE569343-AB13-44BF-811E-D2CAE1B896CA}" type="slidenum">
              <a:rPr lang="en-US" sz="1300" b="0">
                <a:latin typeface="Times New Roman" pitchFamily="18" charset="0"/>
              </a:rPr>
              <a:pPr/>
              <a:t>53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60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70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70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CF43AC5C-038C-4547-81C0-FAB0A5BE42BD}" type="slidenum">
              <a:rPr lang="en-US" sz="1300" b="0">
                <a:latin typeface="Times New Roman" pitchFamily="18" charset="0"/>
              </a:rPr>
              <a:pPr/>
              <a:t>54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70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80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80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8308DC49-4994-4890-BD5F-31DFD73DB779}" type="slidenum">
              <a:rPr lang="en-US" sz="1300" b="0">
                <a:latin typeface="Times New Roman" pitchFamily="18" charset="0"/>
              </a:rPr>
              <a:pPr/>
              <a:t>55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80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2B3B058D-6473-48B4-A245-BD65CA50CB8B}" type="slidenum">
              <a:rPr lang="en-US" sz="1300" b="0">
                <a:latin typeface="Times New Roman" pitchFamily="18" charset="0"/>
              </a:rPr>
              <a:pPr/>
              <a:t>56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890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01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01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26D781AD-86F5-48BB-A928-D3E8296B7414}" type="slidenum">
              <a:rPr lang="en-US" sz="1300" b="0">
                <a:latin typeface="Times New Roman" pitchFamily="18" charset="0"/>
              </a:rPr>
              <a:pPr/>
              <a:t>57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01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11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11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70A1423-4FDB-435D-92F8-52B4C9497E9C}" type="slidenum">
              <a:rPr lang="en-US" sz="1300" b="0">
                <a:latin typeface="Times New Roman" pitchFamily="18" charset="0"/>
              </a:rPr>
              <a:pPr/>
              <a:t>58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11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21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21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D9005B7F-CF3A-47A5-91BE-3E308273FF55}" type="slidenum">
              <a:rPr lang="en-US" sz="1300" b="0">
                <a:latin typeface="Times New Roman" pitchFamily="18" charset="0"/>
              </a:rPr>
              <a:pPr/>
              <a:t>59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21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31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31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D0FABC79-F1FD-4DC5-ACD0-186A24CEB5B4}" type="slidenum">
              <a:rPr lang="en-US" sz="1300" b="0">
                <a:latin typeface="Times New Roman" pitchFamily="18" charset="0"/>
              </a:rPr>
              <a:pPr/>
              <a:t>60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31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42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42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2DF47112-8E2A-4498-A317-9BED808B920C}" type="slidenum">
              <a:rPr lang="en-US" sz="1300" b="0">
                <a:latin typeface="Times New Roman" pitchFamily="18" charset="0"/>
              </a:rPr>
              <a:pPr/>
              <a:t>61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42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952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952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C33B2357-9500-4863-B05D-7384D2E6DD34}" type="slidenum">
              <a:rPr lang="en-US" sz="1300" b="0">
                <a:latin typeface="Times New Roman" pitchFamily="18" charset="0"/>
              </a:rPr>
              <a:pPr/>
              <a:t>62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952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7AF118A3-FD20-4B54-8520-CCAE10542C22}" type="slidenum">
              <a:rPr lang="en-US" sz="1300" b="0">
                <a:latin typeface="Times New Roman" pitchFamily="18" charset="0"/>
              </a:rPr>
              <a:pPr/>
              <a:t>27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 Introduction to Huffman Coding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21, 2000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Scott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1ECAAA3-1163-4442-9BF5-97CE31B236CD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511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 Introduction to Huffman Coding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21, 2000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Mike Scott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1ECAAA3-1163-4442-9BF5-97CE31B236CD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51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DFC9A29A-BD62-4954-94BD-44FA6D116EEC}" type="slidenum">
              <a:rPr lang="en-US" sz="1300" b="0">
                <a:latin typeface="Times New Roman" pitchFamily="18" charset="0"/>
              </a:rPr>
              <a:pPr/>
              <a:t>28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593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89FFAEA7-99C6-4DAA-A1F4-3190DA7CD9D7}" type="slidenum">
              <a:rPr lang="en-US" sz="1300" b="0">
                <a:latin typeface="Times New Roman" pitchFamily="18" charset="0"/>
              </a:rPr>
              <a:pPr/>
              <a:t>29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04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14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F01D0E8-CF40-4918-B08B-C3C75A1F0932}" type="slidenum">
              <a:rPr lang="en-US" sz="1300" b="0">
                <a:latin typeface="Times New Roman" pitchFamily="18" charset="0"/>
              </a:rPr>
              <a:pPr/>
              <a:t>30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14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8C7C1FAE-13C0-4830-BE49-06C4AEB25F65}" type="slidenum">
              <a:rPr lang="en-US" sz="1300" b="0">
                <a:latin typeface="Times New Roman" pitchFamily="18" charset="0"/>
              </a:rPr>
              <a:pPr/>
              <a:t>31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An Introduction to Huffman Coding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March 21, 2000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sz="1300" b="0">
                <a:latin typeface="Times New Roman" pitchFamily="18" charset="0"/>
              </a:rPr>
              <a:t>Mike Scott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 defTabSz="966788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fld id="{018CDB5A-BFEE-43B4-997A-9EC80C8850AD}" type="slidenum">
              <a:rPr lang="en-US" sz="1300" b="0">
                <a:latin typeface="Times New Roman" pitchFamily="18" charset="0"/>
              </a:rPr>
              <a:pPr/>
              <a:t>32</a:t>
            </a:fld>
            <a:endParaRPr lang="en-US" sz="1300" b="0">
              <a:latin typeface="Times New Roman" pitchFamily="18" charset="0"/>
            </a:endParaRPr>
          </a:p>
        </p:txBody>
      </p:sp>
      <p:sp>
        <p:nvSpPr>
          <p:cNvPr id="645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77000"/>
            <a:ext cx="2633663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51100" y="6477000"/>
            <a:ext cx="4783138" cy="4572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26C7CE-A39C-4B82-9C14-588B15689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59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47A74-D755-4FEF-B7DA-FE5199EEED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97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152400"/>
            <a:ext cx="19939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52400"/>
            <a:ext cx="58293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BC4A6-F533-4ECB-A49B-BF966BD7B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10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152400"/>
            <a:ext cx="7772400" cy="1143000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981200"/>
            <a:ext cx="3810000" cy="411480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457700" y="1981200"/>
            <a:ext cx="3810000" cy="4114800"/>
          </a:xfrm>
        </p:spPr>
        <p:txBody>
          <a:bodyPr/>
          <a:lstStyle>
            <a:lvl1pPr>
              <a:defRPr b="0"/>
            </a:lvl1pPr>
          </a:lstStyle>
          <a:p>
            <a:pPr lvl="0"/>
            <a:endParaRPr lang="en-US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538" y="6343650"/>
            <a:ext cx="2170112" cy="45720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09F136D4-C348-4D96-9745-8347778522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3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538" y="6343650"/>
            <a:ext cx="2481262" cy="45720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 dirty="0" smtClean="0"/>
              <a:t>Huffman Coding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9E9006-BF45-4475-9148-78AB8E05E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6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4A594DD1-56F5-427C-A2CE-ADC15D0E26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5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3810000" cy="4114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0" y="1981200"/>
            <a:ext cx="3810000" cy="4114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3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86FA3-6FEB-4B92-A022-242078094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712BC9B6-77EC-4F1C-9897-A97D4D555D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63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A5AB2-8629-46A1-AB23-B26CE9F99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7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0"/>
            </a:lvl1pPr>
            <a:lvl2pPr>
              <a:defRPr sz="2800" b="0"/>
            </a:lvl2pPr>
            <a:lvl3pPr>
              <a:defRPr sz="2400" b="0"/>
            </a:lvl3pPr>
            <a:lvl4pPr>
              <a:defRPr sz="2000" b="0"/>
            </a:lvl4pPr>
            <a:lvl5pPr>
              <a:defRPr sz="20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F2E22BD4-4FA0-49B4-9801-353287148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1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b="0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 b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9B3A3-D0EB-4119-B9ED-3C1A05805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6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85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538" y="6343650"/>
            <a:ext cx="270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800" b="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 sz="140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51100" y="6343650"/>
            <a:ext cx="4783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800" b="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Huffman Coding</a:t>
            </a:r>
            <a:endParaRPr lang="en-US" sz="1400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auto">
          <a:xfrm>
            <a:off x="361950" y="1397000"/>
            <a:ext cx="80391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052" name="Line 28"/>
          <p:cNvSpPr>
            <a:spLocks noChangeShapeType="1"/>
          </p:cNvSpPr>
          <p:nvPr/>
        </p:nvSpPr>
        <p:spPr bwMode="auto">
          <a:xfrm>
            <a:off x="95250" y="6210300"/>
            <a:ext cx="88963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05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16597234-11DE-436F-B215-3698B1187A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3200" b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xkcd.com/92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Image_file_format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q6o7wan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0"/>
            <a:ext cx="7696200" cy="1143000"/>
          </a:xfrm>
          <a:solidFill>
            <a:schemeClr val="bg1"/>
          </a:solidFill>
        </p:spPr>
        <p:txBody>
          <a:bodyPr/>
          <a:lstStyle/>
          <a:p>
            <a:r>
              <a:rPr lang="en-US" sz="3600" b="0" dirty="0" smtClean="0"/>
              <a:t>Topic 20: Huffman Coding</a:t>
            </a:r>
            <a:endParaRPr lang="en-US" b="0" dirty="0" smtClean="0"/>
          </a:p>
        </p:txBody>
      </p:sp>
      <p:sp>
        <p:nvSpPr>
          <p:cNvPr id="5126" name="Rectangle 148"/>
          <p:cNvSpPr>
            <a:spLocks noChangeArrowheads="1"/>
          </p:cNvSpPr>
          <p:nvPr/>
        </p:nvSpPr>
        <p:spPr bwMode="auto">
          <a:xfrm>
            <a:off x="7972425" y="468313"/>
            <a:ext cx="1171575" cy="1319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152"/>
          <p:cNvSpPr>
            <a:spLocks noChangeArrowheads="1"/>
          </p:cNvSpPr>
          <p:nvPr/>
        </p:nvSpPr>
        <p:spPr bwMode="auto">
          <a:xfrm>
            <a:off x="0" y="1009650"/>
            <a:ext cx="838200" cy="12525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Rectangle 154"/>
          <p:cNvSpPr>
            <a:spLocks noChangeArrowheads="1"/>
          </p:cNvSpPr>
          <p:nvPr/>
        </p:nvSpPr>
        <p:spPr bwMode="auto">
          <a:xfrm>
            <a:off x="7448550" y="5353050"/>
            <a:ext cx="1695450" cy="12715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15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772400" cy="3200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i="1" dirty="0" smtClean="0"/>
              <a:t>The author should gaze at Noah, and ... learn, as they did in the Ark, to crowd a great deal of matter into a very small compass.</a:t>
            </a:r>
          </a:p>
          <a:p>
            <a:pPr lvl="1" algn="l"/>
            <a:r>
              <a:rPr lang="en-US" dirty="0" smtClean="0"/>
              <a:t>Sydney Smith, Edinburgh Review</a:t>
            </a:r>
          </a:p>
          <a:p>
            <a:endParaRPr lang="en-US" dirty="0" smtClean="0"/>
          </a:p>
        </p:txBody>
      </p:sp>
      <p:pic>
        <p:nvPicPr>
          <p:cNvPr id="5130" name="Picture 1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38" y="4191000"/>
            <a:ext cx="218916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67200"/>
            <a:ext cx="1828800" cy="255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VS BITMAP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JPEG File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2706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67743"/>
            <a:ext cx="83820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"It's all 1s and 0s"</a:t>
            </a:r>
          </a:p>
          <a:p>
            <a:r>
              <a:rPr lang="en-US" dirty="0" smtClean="0"/>
              <a:t>What do the 1s and 0s mean?</a:t>
            </a:r>
          </a:p>
          <a:p>
            <a:r>
              <a:rPr lang="en-US" dirty="0" smtClean="0"/>
              <a:t>50 121 109</a:t>
            </a:r>
          </a:p>
          <a:p>
            <a:r>
              <a:rPr lang="en-US" dirty="0" smtClean="0"/>
              <a:t>ASCII -&gt; 2ym</a:t>
            </a:r>
          </a:p>
          <a:p>
            <a:r>
              <a:rPr lang="en-US" dirty="0" smtClean="0"/>
              <a:t>Red Green Blue-&gt;</a:t>
            </a:r>
            <a:br>
              <a:rPr lang="en-US" dirty="0" smtClean="0"/>
            </a:br>
            <a:r>
              <a:rPr lang="en-US" dirty="0" smtClean="0"/>
              <a:t>dark teal? 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24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3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Altering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Tower bit map (Eclipse/Huffman/Data). Alter the first 300 characters of line 16784 to this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1300" y="31242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~</a:t>
            </a:r>
            <a:r>
              <a:rPr lang="en-US" dirty="0" smtClean="0"/>
              <a:t>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~00 xxx   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5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400923"/>
            <a:ext cx="6705600" cy="379537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91235"/>
            <a:ext cx="8534400" cy="449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hlinkClick r:id="rId4"/>
              </a:rPr>
              <a:t>Image file formats</a:t>
            </a:r>
            <a:r>
              <a:rPr lang="en-US" dirty="0" smtClean="0"/>
              <a:t>: bmp, </a:t>
            </a:r>
            <a:r>
              <a:rPr lang="en-US" dirty="0" err="1" smtClean="0"/>
              <a:t>png</a:t>
            </a:r>
            <a:r>
              <a:rPr lang="en-US" dirty="0" smtClean="0"/>
              <a:t>, jpg, gif, tiff, </a:t>
            </a:r>
            <a:r>
              <a:rPr lang="en-US" dirty="0" err="1" smtClean="0"/>
              <a:t>svg</a:t>
            </a:r>
            <a:r>
              <a:rPr lang="en-US" dirty="0" smtClean="0"/>
              <a:t>, </a:t>
            </a:r>
            <a:r>
              <a:rPr lang="en-US" dirty="0" err="1" smtClean="0"/>
              <a:t>cgm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XKCD</a:t>
            </a:r>
            <a:r>
              <a:rPr lang="en-US" dirty="0"/>
              <a:t>, Standards: </a:t>
            </a:r>
            <a:r>
              <a:rPr lang="en-US" dirty="0">
                <a:hlinkClick r:id="rId2"/>
              </a:rPr>
              <a:t>https://xkcd.com/927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So Many Encoding Decoding Schemes?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38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Encoding</a:t>
            </a:r>
          </a:p>
          <a:p>
            <a:r>
              <a:rPr lang="en-US" b="1" dirty="0" smtClean="0">
                <a:solidFill>
                  <a:srgbClr val="FF3300"/>
                </a:solidFill>
              </a:rPr>
              <a:t>Compression</a:t>
            </a:r>
          </a:p>
          <a:p>
            <a:r>
              <a:rPr lang="en-US" dirty="0" smtClean="0"/>
              <a:t>Huffman Coding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Compression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66700" y="1524000"/>
            <a:ext cx="8648700" cy="4572000"/>
          </a:xfrm>
        </p:spPr>
        <p:txBody>
          <a:bodyPr/>
          <a:lstStyle/>
          <a:p>
            <a:r>
              <a:rPr lang="en-US" dirty="0" smtClean="0"/>
              <a:t>Compression: Storing the same information but in a form that takes less memory</a:t>
            </a:r>
          </a:p>
          <a:p>
            <a:r>
              <a:rPr lang="en-US" dirty="0" smtClean="0"/>
              <a:t>lossless and </a:t>
            </a:r>
            <a:r>
              <a:rPr lang="en-US" dirty="0" err="1" smtClean="0"/>
              <a:t>lossy</a:t>
            </a:r>
            <a:r>
              <a:rPr lang="en-US" dirty="0" smtClean="0"/>
              <a:t> compression</a:t>
            </a:r>
          </a:p>
          <a:p>
            <a:r>
              <a:rPr lang="en-US" dirty="0" smtClean="0"/>
              <a:t>Recall: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2400"/>
            <a:ext cx="912706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0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courses.cs.washington.edu/courses/cse142/13wi/handouts/14_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1126669"/>
            <a:ext cx="91440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" y="1251857"/>
            <a:ext cx="8882743" cy="549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8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Bother?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47800"/>
            <a:ext cx="7772400" cy="4114800"/>
          </a:xfrm>
        </p:spPr>
        <p:txBody>
          <a:bodyPr/>
          <a:lstStyle/>
          <a:p>
            <a:r>
              <a:rPr lang="en-US" dirty="0" smtClean="0"/>
              <a:t>Is compression really necessary?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521114"/>
            <a:ext cx="5583580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4000" dirty="0" smtClean="0">
                <a:latin typeface="+mn-lt"/>
              </a:rPr>
              <a:t>5 Terabytes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+mn-lt"/>
              </a:rPr>
              <a:t>12</a:t>
            </a:r>
            <a:r>
              <a:rPr lang="en-US" sz="2000" dirty="0">
                <a:latin typeface="+mn-lt"/>
              </a:rPr>
              <a:t>5</a:t>
            </a:r>
            <a:r>
              <a:rPr lang="en-US" sz="2000" dirty="0" smtClean="0">
                <a:latin typeface="+mn-lt"/>
              </a:rPr>
              <a:t>0 HD, 2 hour movies or 1,250,000 songs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+mn-lt"/>
              </a:rPr>
              <a:t>Price? About $110.00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73118"/>
            <a:ext cx="8037658" cy="343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computer storage so cheap, is compression really necessary?</a:t>
            </a:r>
          </a:p>
          <a:p>
            <a:pPr marL="514350" indent="-514350">
              <a:buAutoNum type="alphaUcPeriod"/>
            </a:pPr>
            <a:r>
              <a:rPr lang="en-US" dirty="0" smtClean="0"/>
              <a:t>No</a:t>
            </a:r>
          </a:p>
          <a:p>
            <a:pPr marL="514350" indent="-514350">
              <a:buAutoNum type="alphaUcPeriod"/>
            </a:pPr>
            <a:r>
              <a:rPr lang="en-US" dirty="0" smtClean="0"/>
              <a:t>Yes</a:t>
            </a:r>
          </a:p>
          <a:p>
            <a:pPr marL="514350" indent="-514350">
              <a:buAutoNum type="alphaUcPeriod"/>
            </a:pPr>
            <a:r>
              <a:rPr lang="en-US" dirty="0" smtClean="0"/>
              <a:t>It Depends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Little Pipes and Big Pumps</a:t>
            </a:r>
          </a:p>
        </p:txBody>
      </p:sp>
      <p:sp>
        <p:nvSpPr>
          <p:cNvPr id="8195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3300"/>
                </a:solidFill>
              </a:rPr>
              <a:t>Home Internet Access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400 Mbps roughly $85 per month</a:t>
            </a:r>
          </a:p>
          <a:p>
            <a:r>
              <a:rPr lang="en-US" dirty="0" smtClean="0"/>
              <a:t>12 months * 3 years * $70 = $2,520</a:t>
            </a:r>
          </a:p>
          <a:p>
            <a:r>
              <a:rPr lang="en-US" dirty="0"/>
              <a:t>4</a:t>
            </a:r>
            <a:r>
              <a:rPr lang="en-US" dirty="0" smtClean="0"/>
              <a:t>00,000,000 </a:t>
            </a:r>
            <a:r>
              <a:rPr lang="en-US" i="1" dirty="0" smtClean="0"/>
              <a:t>bits </a:t>
            </a:r>
            <a:r>
              <a:rPr lang="en-US" dirty="0" smtClean="0"/>
              <a:t>/second</a:t>
            </a:r>
            <a:br>
              <a:rPr lang="en-US" dirty="0" smtClean="0"/>
            </a:br>
            <a:r>
              <a:rPr lang="en-US" dirty="0" smtClean="0"/>
              <a:t>= 5 * 10</a:t>
            </a:r>
            <a:r>
              <a:rPr lang="en-US" baseline="30000" dirty="0" smtClean="0"/>
              <a:t>7</a:t>
            </a:r>
            <a:r>
              <a:rPr lang="en-US" dirty="0" smtClean="0"/>
              <a:t> bytes / sec</a:t>
            </a:r>
          </a:p>
          <a:p>
            <a:endParaRPr lang="en-US" dirty="0" smtClean="0"/>
          </a:p>
        </p:txBody>
      </p:sp>
      <p:sp>
        <p:nvSpPr>
          <p:cNvPr id="8197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800" smtClean="0">
                <a:solidFill>
                  <a:srgbClr val="FF3300"/>
                </a:solidFill>
              </a:rPr>
              <a:t>CPU Capability</a:t>
            </a:r>
          </a:p>
        </p:txBody>
      </p:sp>
      <p:sp>
        <p:nvSpPr>
          <p:cNvPr id="8198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$2,000 for a good laptop or desktop</a:t>
            </a:r>
          </a:p>
          <a:p>
            <a:r>
              <a:rPr lang="en-US" b="1" dirty="0"/>
              <a:t>Intel® Core™ i9-7900X</a:t>
            </a:r>
          </a:p>
          <a:p>
            <a:r>
              <a:rPr lang="en-US" dirty="0" smtClean="0"/>
              <a:t>Assume it lasts 3 years.</a:t>
            </a:r>
          </a:p>
          <a:p>
            <a:r>
              <a:rPr lang="en-US" dirty="0" smtClean="0"/>
              <a:t>Memory bandwidth</a:t>
            </a:r>
            <a:br>
              <a:rPr lang="en-US" dirty="0" smtClean="0"/>
            </a:br>
            <a:r>
              <a:rPr lang="en-US" dirty="0" smtClean="0"/>
              <a:t>40 GB / sec</a:t>
            </a:r>
            <a:br>
              <a:rPr lang="en-US" dirty="0" smtClean="0"/>
            </a:br>
            <a:r>
              <a:rPr lang="en-US" dirty="0" smtClean="0"/>
              <a:t>= 4.0 * 10</a:t>
            </a:r>
            <a:r>
              <a:rPr lang="en-US" baseline="30000" dirty="0" smtClean="0"/>
              <a:t>10</a:t>
            </a:r>
            <a:r>
              <a:rPr lang="en-US" dirty="0" smtClean="0"/>
              <a:t> bytes / sec</a:t>
            </a:r>
          </a:p>
          <a:p>
            <a:r>
              <a:rPr lang="en-US" dirty="0" smtClean="0"/>
              <a:t>on the order of </a:t>
            </a:r>
            <a:br>
              <a:rPr lang="en-US" dirty="0" smtClean="0"/>
            </a:br>
            <a:r>
              <a:rPr lang="en-US" dirty="0" smtClean="0"/>
              <a:t>6.4 * 10</a:t>
            </a:r>
            <a:r>
              <a:rPr lang="en-US" baseline="30000" dirty="0" smtClean="0"/>
              <a:t>11 </a:t>
            </a:r>
            <a:r>
              <a:rPr lang="en-US" dirty="0" smtClean="0"/>
              <a:t>instructions / second</a:t>
            </a:r>
          </a:p>
          <a:p>
            <a:endParaRPr lang="en-US" dirty="0" smtClean="0"/>
          </a:p>
        </p:txBody>
      </p:sp>
      <p:sp>
        <p:nvSpPr>
          <p:cNvPr id="10" name="Oval 9"/>
          <p:cNvSpPr/>
          <p:nvPr/>
        </p:nvSpPr>
        <p:spPr bwMode="auto">
          <a:xfrm>
            <a:off x="1600200" y="4114800"/>
            <a:ext cx="9906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638800" y="5268686"/>
            <a:ext cx="7620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13" name="Straight Connector 12"/>
          <p:cNvCxnSpPr>
            <a:stCxn id="10" idx="6"/>
            <a:endCxn id="12" idx="2"/>
          </p:cNvCxnSpPr>
          <p:nvPr/>
        </p:nvCxnSpPr>
        <p:spPr bwMode="auto">
          <a:xfrm>
            <a:off x="2590800" y="4381500"/>
            <a:ext cx="3048000" cy="1153886"/>
          </a:xfrm>
          <a:prstGeom prst="line">
            <a:avLst/>
          </a:prstGeom>
          <a:solidFill>
            <a:schemeClr val="bg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F86FA3-6FEB-4B92-A022-242078094B0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Encoding</a:t>
            </a:r>
          </a:p>
          <a:p>
            <a:r>
              <a:rPr lang="en-US" dirty="0" smtClean="0"/>
              <a:t>Compression</a:t>
            </a:r>
          </a:p>
          <a:p>
            <a:r>
              <a:rPr lang="en-US" dirty="0" smtClean="0"/>
              <a:t>Huffman Coding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2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Devices?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Cellular Network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Your mileage may vary …</a:t>
            </a:r>
          </a:p>
          <a:p>
            <a:r>
              <a:rPr lang="en-US" dirty="0" smtClean="0"/>
              <a:t>Mega bits per second</a:t>
            </a:r>
          </a:p>
          <a:p>
            <a:r>
              <a:rPr lang="en-US" dirty="0" smtClean="0"/>
              <a:t>AT&amp;T</a:t>
            </a:r>
          </a:p>
          <a:p>
            <a:pPr marL="457200" lvl="1" indent="0">
              <a:buNone/>
            </a:pPr>
            <a:r>
              <a:rPr lang="en-US" dirty="0" smtClean="0"/>
              <a:t>17  </a:t>
            </a:r>
            <a:r>
              <a:rPr lang="en-US" dirty="0"/>
              <a:t>m</a:t>
            </a:r>
            <a:r>
              <a:rPr lang="en-US" dirty="0" smtClean="0"/>
              <a:t>bps download, 7 mbps upload</a:t>
            </a:r>
          </a:p>
          <a:p>
            <a:r>
              <a:rPr lang="en-US" dirty="0" smtClean="0"/>
              <a:t>T-Mobile &amp; Verizon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12 mbps download</a:t>
            </a:r>
            <a:r>
              <a:rPr lang="en-US" dirty="0"/>
              <a:t>, 7 </a:t>
            </a:r>
            <a:r>
              <a:rPr lang="en-US" dirty="0" smtClean="0"/>
              <a:t>mbps upload</a:t>
            </a:r>
          </a:p>
          <a:p>
            <a:r>
              <a:rPr lang="en-US" dirty="0" smtClean="0"/>
              <a:t>17,000,000 bits per second = 2.125 x 10</a:t>
            </a:r>
            <a:r>
              <a:rPr lang="en-US" baseline="30000" dirty="0" smtClean="0"/>
              <a:t>6</a:t>
            </a:r>
            <a:r>
              <a:rPr lang="en-US" dirty="0" smtClean="0"/>
              <a:t> bytes per second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linkClick r:id="rId2"/>
              </a:rPr>
              <a:t>http://</a:t>
            </a:r>
            <a:r>
              <a:rPr lang="en-US" sz="1800" dirty="0" smtClean="0">
                <a:solidFill>
                  <a:srgbClr val="0000FF"/>
                </a:solidFill>
                <a:hlinkClick r:id="rId2"/>
              </a:rPr>
              <a:t>tinyurl.com/q6o7wan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iPhone CPU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Apple A6 System on a Chip</a:t>
            </a:r>
          </a:p>
          <a:p>
            <a:r>
              <a:rPr lang="en-US" dirty="0" smtClean="0"/>
              <a:t>Coy about IPS</a:t>
            </a:r>
          </a:p>
          <a:p>
            <a:r>
              <a:rPr lang="en-US" dirty="0" smtClean="0"/>
              <a:t>2 cores</a:t>
            </a:r>
          </a:p>
          <a:p>
            <a:r>
              <a:rPr lang="en-US" dirty="0" smtClean="0"/>
              <a:t>Rough estimates: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 x 10</a:t>
            </a:r>
            <a:r>
              <a:rPr lang="en-US" baseline="30000" dirty="0" smtClean="0"/>
              <a:t>10</a:t>
            </a:r>
            <a:r>
              <a:rPr lang="en-US" dirty="0" smtClean="0"/>
              <a:t> instructions per second</a:t>
            </a:r>
            <a:endParaRPr lang="en-US" baseline="300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3200400" y="4191000"/>
            <a:ext cx="3048000" cy="1935163"/>
            <a:chOff x="3200400" y="4191000"/>
            <a:chExt cx="3048000" cy="1935163"/>
          </a:xfrm>
        </p:grpSpPr>
        <p:sp>
          <p:nvSpPr>
            <p:cNvPr id="7" name="Oval 6"/>
            <p:cNvSpPr/>
            <p:nvPr/>
          </p:nvSpPr>
          <p:spPr bwMode="auto">
            <a:xfrm>
              <a:off x="3200400" y="5592763"/>
              <a:ext cx="6858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562600" y="4191000"/>
              <a:ext cx="6858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endParaRPr>
            </a:p>
          </p:txBody>
        </p:sp>
        <p:cxnSp>
          <p:nvCxnSpPr>
            <p:cNvPr id="11" name="Straight Connector 10"/>
            <p:cNvCxnSpPr>
              <a:stCxn id="7" idx="6"/>
              <a:endCxn id="9" idx="2"/>
            </p:cNvCxnSpPr>
            <p:nvPr/>
          </p:nvCxnSpPr>
          <p:spPr bwMode="auto">
            <a:xfrm flipV="1">
              <a:off x="3886200" y="4457700"/>
              <a:ext cx="1676400" cy="1401763"/>
            </a:xfrm>
            <a:prstGeom prst="line">
              <a:avLst/>
            </a:prstGeom>
            <a:solidFill>
              <a:schemeClr val="bg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F86FA3-6FEB-4B92-A022-242078094B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4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Little Pipes and Big Pumps</a:t>
            </a:r>
          </a:p>
        </p:txBody>
      </p:sp>
      <p:sp>
        <p:nvSpPr>
          <p:cNvPr id="9222" name="TextBox 12"/>
          <p:cNvSpPr txBox="1">
            <a:spLocks noChangeArrowheads="1"/>
          </p:cNvSpPr>
          <p:nvPr/>
        </p:nvSpPr>
        <p:spPr bwMode="auto">
          <a:xfrm>
            <a:off x="330772" y="3541693"/>
            <a:ext cx="26003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dirty="0">
                <a:latin typeface="+mn-lt"/>
              </a:rPr>
              <a:t>Data </a:t>
            </a:r>
            <a:r>
              <a:rPr lang="en-US" dirty="0" smtClean="0">
                <a:latin typeface="+mn-lt"/>
              </a:rPr>
              <a:t>In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From Network</a:t>
            </a:r>
            <a:endParaRPr lang="en-US" dirty="0">
              <a:latin typeface="+mn-lt"/>
            </a:endParaRPr>
          </a:p>
        </p:txBody>
      </p:sp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00200"/>
            <a:ext cx="5029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5800"/>
            <a:ext cx="38862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TextBox 14"/>
          <p:cNvSpPr txBox="1">
            <a:spLocks noChangeArrowheads="1"/>
          </p:cNvSpPr>
          <p:nvPr/>
        </p:nvSpPr>
        <p:spPr bwMode="auto">
          <a:xfrm>
            <a:off x="3276600" y="182880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/>
              <a:t>CPU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0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- Why Bother?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873" y="1295400"/>
            <a:ext cx="2819400" cy="308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319645"/>
            <a:ext cx="6324600" cy="619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Apostolos</a:t>
            </a:r>
            <a:r>
              <a:rPr lang="en-US" dirty="0"/>
              <a:t> "</a:t>
            </a:r>
            <a:r>
              <a:rPr lang="en-US" dirty="0" err="1"/>
              <a:t>Toli</a:t>
            </a:r>
            <a:r>
              <a:rPr lang="en-US" dirty="0"/>
              <a:t>" </a:t>
            </a:r>
            <a:r>
              <a:rPr lang="en-US" dirty="0" err="1" smtClean="0"/>
              <a:t>Lerios</a:t>
            </a:r>
            <a:endParaRPr lang="en-US" dirty="0" smtClean="0"/>
          </a:p>
          <a:p>
            <a:r>
              <a:rPr lang="en-US" dirty="0" smtClean="0"/>
              <a:t>Facebook Engineer</a:t>
            </a:r>
          </a:p>
          <a:p>
            <a:r>
              <a:rPr lang="en-US" dirty="0" smtClean="0"/>
              <a:t>Heads image storage group</a:t>
            </a:r>
          </a:p>
          <a:p>
            <a:r>
              <a:rPr lang="en-US" dirty="0" smtClean="0"/>
              <a:t>jpeg images already compressed</a:t>
            </a:r>
          </a:p>
          <a:p>
            <a:r>
              <a:rPr lang="en-US" dirty="0" smtClean="0"/>
              <a:t>look for ways to compress even more</a:t>
            </a:r>
          </a:p>
          <a:p>
            <a:r>
              <a:rPr lang="en-US" dirty="0" smtClean="0"/>
              <a:t>1% less space = millions of dollars in savings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609" y="4387323"/>
            <a:ext cx="1866900" cy="275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5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Encoding</a:t>
            </a:r>
          </a:p>
          <a:p>
            <a:r>
              <a:rPr lang="en-US" dirty="0" smtClean="0"/>
              <a:t>Compression</a:t>
            </a:r>
          </a:p>
          <a:p>
            <a:r>
              <a:rPr lang="en-US" b="1" dirty="0" smtClean="0">
                <a:solidFill>
                  <a:srgbClr val="FF3300"/>
                </a:solidFill>
              </a:rPr>
              <a:t>Huffman Coding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6F0749-BBE6-4569-94A7-F420AC47BA58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Huffman Coding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8915400" cy="4114800"/>
          </a:xfrm>
        </p:spPr>
        <p:txBody>
          <a:bodyPr/>
          <a:lstStyle/>
          <a:p>
            <a:r>
              <a:rPr lang="en-US" dirty="0" smtClean="0"/>
              <a:t>Proposed by Dr. David A. Huffman </a:t>
            </a:r>
            <a:endParaRPr lang="en-US" dirty="0"/>
          </a:p>
          <a:p>
            <a:pPr lvl="1"/>
            <a:r>
              <a:rPr lang="en-US" dirty="0" smtClean="0"/>
              <a:t>Graduate class in 1951 at MIT with Robert </a:t>
            </a:r>
            <a:r>
              <a:rPr lang="en-US" dirty="0" err="1" smtClean="0"/>
              <a:t>Fano</a:t>
            </a:r>
            <a:endParaRPr lang="en-US" dirty="0" smtClean="0"/>
          </a:p>
          <a:p>
            <a:pPr lvl="1"/>
            <a:r>
              <a:rPr lang="en-US" dirty="0" smtClean="0"/>
              <a:t>term paper or final</a:t>
            </a:r>
          </a:p>
          <a:p>
            <a:pPr lvl="1"/>
            <a:r>
              <a:rPr lang="en-US" dirty="0" smtClean="0"/>
              <a:t>term paper: prove min bits needed for binary coding of data</a:t>
            </a:r>
          </a:p>
          <a:p>
            <a:pPr lvl="1"/>
            <a:r>
              <a:rPr lang="en-US" i="1" dirty="0" smtClean="0"/>
              <a:t>A Method for the Construction of Minimum Redundancy Codes</a:t>
            </a:r>
          </a:p>
          <a:p>
            <a:r>
              <a:rPr lang="en-US" dirty="0" smtClean="0"/>
              <a:t>Applicable to many forms of data transmission</a:t>
            </a:r>
          </a:p>
          <a:p>
            <a:pPr lvl="1"/>
            <a:r>
              <a:rPr lang="en-US" dirty="0" smtClean="0"/>
              <a:t>Our example: text files</a:t>
            </a:r>
          </a:p>
          <a:p>
            <a:pPr lvl="1"/>
            <a:r>
              <a:rPr lang="en-US" dirty="0" smtClean="0"/>
              <a:t>still used in fax machines, mp3 encoding, others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E3FEC-A8C2-4729-8A1A-85CD8799F20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Basic Algorithm	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0" y="1695450"/>
            <a:ext cx="8648700" cy="4114800"/>
          </a:xfrm>
        </p:spPr>
        <p:txBody>
          <a:bodyPr/>
          <a:lstStyle/>
          <a:p>
            <a:r>
              <a:rPr lang="en-US" dirty="0" smtClean="0"/>
              <a:t>Huffman coding is a form of statistical coding</a:t>
            </a:r>
          </a:p>
          <a:p>
            <a:r>
              <a:rPr lang="en-US" dirty="0" smtClean="0"/>
              <a:t>Not all characters occur with the same frequency, in typical text files. (can be true when reading raw bytes as well)</a:t>
            </a:r>
          </a:p>
          <a:p>
            <a:r>
              <a:rPr lang="en-US" dirty="0" smtClean="0"/>
              <a:t>Yet in ASCII all characters are allocated the same amount of space</a:t>
            </a:r>
          </a:p>
          <a:p>
            <a:pPr lvl="1"/>
            <a:r>
              <a:rPr lang="en-US" dirty="0" smtClean="0"/>
              <a:t>1 char = 1 byte, be it </a:t>
            </a:r>
            <a:r>
              <a:rPr lang="en-US" sz="4000" dirty="0" smtClean="0">
                <a:solidFill>
                  <a:srgbClr val="FF3300"/>
                </a:solidFill>
              </a:rPr>
              <a:t>e</a:t>
            </a:r>
            <a:r>
              <a:rPr lang="en-US" dirty="0" smtClean="0"/>
              <a:t> or </a:t>
            </a:r>
            <a:r>
              <a:rPr lang="en-US" sz="4000" dirty="0" smtClean="0">
                <a:solidFill>
                  <a:srgbClr val="0000FF"/>
                </a:solidFill>
              </a:rPr>
              <a:t>x</a:t>
            </a:r>
          </a:p>
          <a:p>
            <a:pPr lvl="1"/>
            <a:r>
              <a:rPr lang="en-US" sz="4000" dirty="0" smtClean="0">
                <a:solidFill>
                  <a:srgbClr val="0000FF"/>
                </a:solidFill>
              </a:rPr>
              <a:t>fixed width encoding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5B72C-8D4C-41D7-BF17-CE3DED1A389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Basic Algorithm	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72450" cy="4114800"/>
          </a:xfrm>
        </p:spPr>
        <p:txBody>
          <a:bodyPr/>
          <a:lstStyle/>
          <a:p>
            <a:r>
              <a:rPr lang="en-US" dirty="0" smtClean="0"/>
              <a:t>Any savings in tailoring codes to frequency of character?</a:t>
            </a:r>
          </a:p>
          <a:p>
            <a:r>
              <a:rPr lang="en-US" dirty="0" smtClean="0"/>
              <a:t>Code word lengths are no longer fixed like ASCII or Unicode</a:t>
            </a:r>
          </a:p>
          <a:p>
            <a:r>
              <a:rPr lang="en-US" dirty="0" smtClean="0"/>
              <a:t>Code word lengths vary and will be shorter for the more frequently used characters</a:t>
            </a:r>
          </a:p>
          <a:p>
            <a:r>
              <a:rPr lang="en-US" dirty="0" smtClean="0"/>
              <a:t>Examples use characters for clarity, but in reality just read raw bytes from file.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44121-8028-4235-9EE9-88568E8991C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Algorithm</a:t>
            </a: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0" y="1524000"/>
            <a:ext cx="882015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Char char=" "/>
            </a:pPr>
            <a:r>
              <a:rPr lang="en-US" sz="2500" dirty="0"/>
              <a:t>1.	Scan </a:t>
            </a:r>
            <a:r>
              <a:rPr lang="en-US" sz="2500" dirty="0" smtClean="0"/>
              <a:t>file to </a:t>
            </a:r>
            <a:r>
              <a:rPr lang="en-US" sz="2500" dirty="0"/>
              <a:t>be compressed and </a:t>
            </a:r>
            <a:r>
              <a:rPr lang="en-US" sz="2500" dirty="0" smtClean="0"/>
              <a:t>determine </a:t>
            </a:r>
            <a:r>
              <a:rPr lang="en-US" sz="2500" dirty="0"/>
              <a:t>	</a:t>
            </a:r>
            <a:r>
              <a:rPr lang="en-US" sz="2500" dirty="0" smtClean="0"/>
              <a:t>frequency </a:t>
            </a:r>
            <a:r>
              <a:rPr lang="en-US" sz="2500" dirty="0"/>
              <a:t>of all </a:t>
            </a:r>
            <a:r>
              <a:rPr lang="en-US" sz="2500" dirty="0" smtClean="0"/>
              <a:t>values.</a:t>
            </a:r>
            <a:endParaRPr lang="en-US" sz="2500" dirty="0"/>
          </a:p>
          <a:p>
            <a:pPr>
              <a:spcBef>
                <a:spcPct val="50000"/>
              </a:spcBef>
              <a:buFontTx/>
              <a:buChar char=" "/>
            </a:pPr>
            <a:r>
              <a:rPr lang="en-US" sz="2500" dirty="0"/>
              <a:t>2.	Sort or prioritize </a:t>
            </a:r>
            <a:r>
              <a:rPr lang="en-US" sz="2500" dirty="0" smtClean="0"/>
              <a:t>values based </a:t>
            </a:r>
            <a:r>
              <a:rPr lang="en-US" sz="2500" dirty="0"/>
              <a:t>on 	</a:t>
            </a:r>
            <a:r>
              <a:rPr lang="en-US" sz="2500" dirty="0" smtClean="0"/>
              <a:t>frequency in file.</a:t>
            </a:r>
            <a:endParaRPr lang="en-US" sz="2500" dirty="0"/>
          </a:p>
          <a:p>
            <a:pPr>
              <a:spcBef>
                <a:spcPct val="50000"/>
              </a:spcBef>
              <a:buFontTx/>
              <a:buChar char=" "/>
            </a:pPr>
            <a:r>
              <a:rPr lang="en-US" sz="2500" dirty="0"/>
              <a:t>3.	Build Huffman code tree based on 			prioritized </a:t>
            </a:r>
            <a:r>
              <a:rPr lang="en-US" sz="2500" dirty="0" smtClean="0"/>
              <a:t>values.</a:t>
            </a:r>
            <a:endParaRPr lang="en-US" sz="2500" dirty="0"/>
          </a:p>
          <a:p>
            <a:pPr>
              <a:spcBef>
                <a:spcPct val="50000"/>
              </a:spcBef>
              <a:buFontTx/>
              <a:buChar char=" "/>
            </a:pPr>
            <a:r>
              <a:rPr lang="en-US" sz="2500" dirty="0"/>
              <a:t>4.	Perform a traversal of tree to determine 	</a:t>
            </a:r>
            <a:r>
              <a:rPr lang="en-US" sz="2500" dirty="0" smtClean="0"/>
              <a:t>new codes for values.</a:t>
            </a:r>
            <a:endParaRPr lang="en-US" sz="2500" dirty="0"/>
          </a:p>
          <a:p>
            <a:pPr>
              <a:spcBef>
                <a:spcPct val="50000"/>
              </a:spcBef>
              <a:buFontTx/>
              <a:buChar char=" "/>
            </a:pPr>
            <a:r>
              <a:rPr lang="en-US" sz="2500" dirty="0"/>
              <a:t>5.	Scan </a:t>
            </a:r>
            <a:r>
              <a:rPr lang="en-US" sz="2500" dirty="0" smtClean="0"/>
              <a:t>file again to create </a:t>
            </a:r>
            <a:r>
              <a:rPr lang="en-US" sz="2500" dirty="0"/>
              <a:t>new file 		using the </a:t>
            </a:r>
            <a:r>
              <a:rPr lang="en-US" sz="2500" dirty="0" smtClean="0"/>
              <a:t>new Huffman </a:t>
            </a:r>
            <a:r>
              <a:rPr lang="en-US" sz="2500" dirty="0"/>
              <a:t>codes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8F6E3A-BFAF-46E0-9617-6676635D0B48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  <a:br>
              <a:rPr lang="en-US" smtClean="0"/>
            </a:br>
            <a:r>
              <a:rPr lang="en-US" sz="3200" smtClean="0"/>
              <a:t>Scan the original text</a:t>
            </a:r>
            <a:endParaRPr lang="en-US" smtClean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981200"/>
            <a:ext cx="8801100" cy="4114800"/>
          </a:xfrm>
        </p:spPr>
        <p:txBody>
          <a:bodyPr/>
          <a:lstStyle/>
          <a:p>
            <a:r>
              <a:rPr lang="en-US" dirty="0" smtClean="0"/>
              <a:t>Consider the following short text</a:t>
            </a:r>
          </a:p>
          <a:p>
            <a:pPr>
              <a:buFont typeface="Symbol" pitchFamily="18" charset="2"/>
              <a:buChar char=" "/>
            </a:pPr>
            <a:endParaRPr lang="en-US" dirty="0" smtClean="0"/>
          </a:p>
          <a:p>
            <a:pPr>
              <a:buFont typeface="Symbol" pitchFamily="18" charset="2"/>
              <a:buChar char=" "/>
            </a:pPr>
            <a:r>
              <a:rPr lang="en-US" dirty="0" smtClean="0"/>
              <a:t>Eerie eyes seen near lake.</a:t>
            </a:r>
          </a:p>
          <a:p>
            <a:pPr>
              <a:buFont typeface="Symbol" pitchFamily="18" charset="2"/>
              <a:buChar char=" "/>
            </a:pPr>
            <a:endParaRPr lang="en-US" dirty="0" smtClean="0"/>
          </a:p>
          <a:p>
            <a:r>
              <a:rPr lang="en-US" dirty="0" smtClean="0"/>
              <a:t>Determine frequency of all numbers (values or in this case characters) in the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755C1-DEC1-40BB-BB46-21E30ABD48B2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  <a:br>
              <a:rPr lang="en-US" smtClean="0"/>
            </a:br>
            <a:r>
              <a:rPr lang="en-US" sz="3200" smtClean="0"/>
              <a:t>Scan the original text</a:t>
            </a:r>
            <a:endParaRPr lang="en-US" smtClean="0"/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" y="1790700"/>
            <a:ext cx="9163050" cy="819150"/>
          </a:xfrm>
        </p:spPr>
        <p:txBody>
          <a:bodyPr/>
          <a:lstStyle/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US" sz="2800" smtClean="0"/>
              <a:t>	</a:t>
            </a:r>
            <a:r>
              <a:rPr lang="en-US" sz="3600" smtClean="0"/>
              <a:t>Eerie eyes seen near lake.</a:t>
            </a:r>
          </a:p>
          <a:p>
            <a:pPr>
              <a:lnSpc>
                <a:spcPct val="90000"/>
              </a:lnSpc>
            </a:pPr>
            <a:r>
              <a:rPr lang="en-US" sz="3600" smtClean="0"/>
              <a:t>What characters are present?</a:t>
            </a:r>
            <a:endParaRPr lang="en-US" sz="2800" smtClean="0"/>
          </a:p>
        </p:txBody>
      </p:sp>
      <p:sp>
        <p:nvSpPr>
          <p:cNvPr id="16391" name="Text Box 4"/>
          <p:cNvSpPr txBox="1">
            <a:spLocks noChangeArrowheads="1"/>
          </p:cNvSpPr>
          <p:nvPr/>
        </p:nvSpPr>
        <p:spPr bwMode="auto">
          <a:xfrm>
            <a:off x="1847850" y="3751263"/>
            <a:ext cx="567055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sz="4000">
                <a:solidFill>
                  <a:srgbClr val="0000FF"/>
                </a:solidFill>
              </a:rPr>
              <a:t>E  e  r  i space  </a:t>
            </a:r>
          </a:p>
          <a:p>
            <a:pPr>
              <a:buFontTx/>
              <a:buNone/>
            </a:pPr>
            <a:r>
              <a:rPr lang="en-US" sz="4000">
                <a:solidFill>
                  <a:srgbClr val="0000FF"/>
                </a:solidFill>
              </a:rPr>
              <a:t>y s n a r l k .</a:t>
            </a:r>
            <a:endParaRPr 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159375" y="3884613"/>
            <a:ext cx="1793875" cy="519112"/>
          </a:xfrm>
          <a:prstGeom prst="rect">
            <a:avLst/>
          </a:prstGeom>
          <a:noFill/>
          <a:ln w="9525" cap="rnd">
            <a:solidFill>
              <a:srgbClr val="FF66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UTCS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85 84 67 83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01010101  01010100  01000011  01010011</a:t>
            </a:r>
            <a:br>
              <a:rPr lang="en-US" dirty="0" smtClean="0"/>
            </a:b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what is a file?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open a bitmap in a text editor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6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3F440D-3136-4A74-B284-6D3B5EED2160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  <a:br>
              <a:rPr lang="en-US" smtClean="0"/>
            </a:br>
            <a:r>
              <a:rPr lang="en-US" sz="3200" smtClean="0"/>
              <a:t>Scan the original text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43050"/>
            <a:ext cx="8401050" cy="685800"/>
          </a:xfrm>
        </p:spPr>
        <p:txBody>
          <a:bodyPr/>
          <a:lstStyle/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US" sz="3600" smtClean="0"/>
              <a:t>Eerie eyes seen near lake.</a:t>
            </a: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What is the frequency of each character in the text?</a:t>
            </a:r>
            <a:endParaRPr lang="en-US" sz="3600" smtClean="0"/>
          </a:p>
        </p:txBody>
      </p:sp>
      <p:grpSp>
        <p:nvGrpSpPr>
          <p:cNvPr id="17415" name="Group 12"/>
          <p:cNvGrpSpPr>
            <a:grpSpLocks/>
          </p:cNvGrpSpPr>
          <p:nvPr/>
        </p:nvGrpSpPr>
        <p:grpSpPr bwMode="auto">
          <a:xfrm>
            <a:off x="266700" y="3511550"/>
            <a:ext cx="8821738" cy="2141538"/>
            <a:chOff x="168" y="2212"/>
            <a:chExt cx="5557" cy="1349"/>
          </a:xfrm>
        </p:grpSpPr>
        <p:sp>
          <p:nvSpPr>
            <p:cNvPr id="17416" name="Text Box 4"/>
            <p:cNvSpPr txBox="1">
              <a:spLocks noChangeArrowheads="1"/>
            </p:cNvSpPr>
            <p:nvPr/>
          </p:nvSpPr>
          <p:spPr bwMode="auto">
            <a:xfrm>
              <a:off x="168" y="2212"/>
              <a:ext cx="5557" cy="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lnSpc>
                  <a:spcPct val="7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Char Freq.  Char Freq.  Char Freq.</a:t>
              </a:r>
              <a:endParaRPr lang="en-US" sz="4000" dirty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 E 		1	  y		1	   k	1</a:t>
              </a:r>
            </a:p>
            <a:p>
              <a:pPr>
                <a:lnSpc>
                  <a:spcPct val="5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 e 		8	  s 	2	   .	1</a:t>
              </a:r>
            </a:p>
            <a:p>
              <a:pPr>
                <a:lnSpc>
                  <a:spcPct val="5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 r 		2	  n 	2	   </a:t>
              </a:r>
            </a:p>
            <a:p>
              <a:pPr>
                <a:lnSpc>
                  <a:spcPct val="5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 </a:t>
              </a:r>
              <a:r>
                <a:rPr lang="en-US" sz="3200" dirty="0" err="1">
                  <a:solidFill>
                    <a:srgbClr val="0000FF"/>
                  </a:solidFill>
                </a:rPr>
                <a:t>i</a:t>
              </a:r>
              <a:r>
                <a:rPr lang="en-US" sz="3200" dirty="0">
                  <a:solidFill>
                    <a:srgbClr val="0000FF"/>
                  </a:solidFill>
                </a:rPr>
                <a:t> 		1	  a		2</a:t>
              </a:r>
            </a:p>
            <a:p>
              <a:pPr>
                <a:lnSpc>
                  <a:spcPct val="50000"/>
                </a:lnSpc>
                <a:buFontTx/>
                <a:buNone/>
              </a:pPr>
              <a:r>
                <a:rPr lang="en-US" sz="3200" dirty="0">
                  <a:solidFill>
                    <a:srgbClr val="0000FF"/>
                  </a:solidFill>
                </a:rPr>
                <a:t> space 	4	  l		1</a:t>
              </a:r>
            </a:p>
          </p:txBody>
        </p:sp>
        <p:sp>
          <p:nvSpPr>
            <p:cNvPr id="17417" name="Line 5"/>
            <p:cNvSpPr>
              <a:spLocks noChangeShapeType="1"/>
            </p:cNvSpPr>
            <p:nvPr/>
          </p:nvSpPr>
          <p:spPr bwMode="auto">
            <a:xfrm>
              <a:off x="215" y="2444"/>
              <a:ext cx="523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8" name="Rectangle 7"/>
            <p:cNvSpPr>
              <a:spLocks noChangeArrowheads="1"/>
            </p:cNvSpPr>
            <p:nvPr/>
          </p:nvSpPr>
          <p:spPr bwMode="auto">
            <a:xfrm>
              <a:off x="215" y="3317"/>
              <a:ext cx="1106" cy="243"/>
            </a:xfrm>
            <a:prstGeom prst="rect">
              <a:avLst/>
            </a:prstGeom>
            <a:noFill/>
            <a:ln w="9525" cap="rnd">
              <a:solidFill>
                <a:srgbClr val="FF66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Line 8"/>
            <p:cNvSpPr>
              <a:spLocks noChangeShapeType="1"/>
            </p:cNvSpPr>
            <p:nvPr/>
          </p:nvSpPr>
          <p:spPr bwMode="auto">
            <a:xfrm>
              <a:off x="1847" y="2444"/>
              <a:ext cx="0" cy="11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Line 9"/>
            <p:cNvSpPr>
              <a:spLocks noChangeShapeType="1"/>
            </p:cNvSpPr>
            <p:nvPr/>
          </p:nvSpPr>
          <p:spPr bwMode="auto">
            <a:xfrm>
              <a:off x="3692" y="2444"/>
              <a:ext cx="0" cy="11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53EA18-8726-4D32-B6DF-8614714F95E7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  <a:br>
              <a:rPr lang="en-US" smtClean="0"/>
            </a:br>
            <a:r>
              <a:rPr lang="en-US" sz="3200" smtClean="0"/>
              <a:t>Prioritize characters</a:t>
            </a:r>
            <a:endParaRPr lang="en-US" smtClean="0"/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752600"/>
            <a:ext cx="7772400" cy="4114800"/>
          </a:xfrm>
        </p:spPr>
        <p:txBody>
          <a:bodyPr/>
          <a:lstStyle/>
          <a:p>
            <a:r>
              <a:rPr lang="en-US" dirty="0" smtClean="0"/>
              <a:t>Create binary tree nodes with a value and the frequency for each value</a:t>
            </a:r>
          </a:p>
          <a:p>
            <a:r>
              <a:rPr lang="en-US" dirty="0" smtClean="0"/>
              <a:t>Place nodes in a priority queue</a:t>
            </a:r>
          </a:p>
          <a:p>
            <a:pPr lvl="1"/>
            <a:r>
              <a:rPr lang="en-US" dirty="0" smtClean="0"/>
              <a:t>The </a:t>
            </a:r>
            <a:r>
              <a:rPr lang="en-US" b="1" i="1" dirty="0" smtClean="0"/>
              <a:t>lower</a:t>
            </a:r>
            <a:r>
              <a:rPr lang="en-US" dirty="0" smtClean="0"/>
              <a:t> the frequency, the </a:t>
            </a:r>
            <a:r>
              <a:rPr lang="en-US" b="1" i="1" dirty="0" smtClean="0"/>
              <a:t>higher</a:t>
            </a:r>
            <a:r>
              <a:rPr lang="en-US" dirty="0" smtClean="0"/>
              <a:t> the priority in the queue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9C628-50CE-4C83-B74E-162FAF21A876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81" y="1524000"/>
            <a:ext cx="8991600" cy="4114800"/>
          </a:xfrm>
        </p:spPr>
        <p:txBody>
          <a:bodyPr/>
          <a:lstStyle/>
          <a:p>
            <a:r>
              <a:rPr lang="en-US" sz="2800" dirty="0" smtClean="0"/>
              <a:t>The queue after enqueueing all nodes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Null Pointers are not shown</a:t>
            </a:r>
          </a:p>
          <a:p>
            <a:r>
              <a:rPr lang="en-US" sz="2800" dirty="0" err="1" smtClean="0"/>
              <a:t>sp</a:t>
            </a:r>
            <a:r>
              <a:rPr lang="en-US" sz="2800" dirty="0" smtClean="0"/>
              <a:t> = space</a:t>
            </a:r>
            <a:endParaRPr lang="en-US" dirty="0" smtClean="0"/>
          </a:p>
        </p:txBody>
      </p:sp>
      <p:sp>
        <p:nvSpPr>
          <p:cNvPr id="204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grpSp>
        <p:nvGrpSpPr>
          <p:cNvPr id="20487" name="Group 49"/>
          <p:cNvGrpSpPr>
            <a:grpSpLocks/>
          </p:cNvGrpSpPr>
          <p:nvPr/>
        </p:nvGrpSpPr>
        <p:grpSpPr bwMode="auto">
          <a:xfrm>
            <a:off x="184050" y="2566670"/>
            <a:ext cx="8896350" cy="1989138"/>
            <a:chOff x="96" y="1620"/>
            <a:chExt cx="5604" cy="1253"/>
          </a:xfrm>
        </p:grpSpPr>
        <p:grpSp>
          <p:nvGrpSpPr>
            <p:cNvPr id="20488" name="Group 17"/>
            <p:cNvGrpSpPr>
              <a:grpSpLocks/>
            </p:cNvGrpSpPr>
            <p:nvPr/>
          </p:nvGrpSpPr>
          <p:grpSpPr bwMode="auto">
            <a:xfrm>
              <a:off x="96" y="1620"/>
              <a:ext cx="5604" cy="276"/>
              <a:chOff x="96" y="1956"/>
              <a:chExt cx="5604" cy="408"/>
            </a:xfrm>
          </p:grpSpPr>
          <p:sp>
            <p:nvSpPr>
              <p:cNvPr id="20513" name="Rectangle 5"/>
              <p:cNvSpPr>
                <a:spLocks noChangeArrowheads="1"/>
              </p:cNvSpPr>
              <p:nvPr/>
            </p:nvSpPr>
            <p:spPr bwMode="auto">
              <a:xfrm>
                <a:off x="96" y="1956"/>
                <a:ext cx="5604" cy="4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4" name="Line 6"/>
              <p:cNvSpPr>
                <a:spLocks noChangeShapeType="1"/>
              </p:cNvSpPr>
              <p:nvPr/>
            </p:nvSpPr>
            <p:spPr bwMode="auto">
              <a:xfrm>
                <a:off x="552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5" name="Line 7"/>
              <p:cNvSpPr>
                <a:spLocks noChangeShapeType="1"/>
              </p:cNvSpPr>
              <p:nvPr/>
            </p:nvSpPr>
            <p:spPr bwMode="auto">
              <a:xfrm>
                <a:off x="1017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6" name="Line 8"/>
              <p:cNvSpPr>
                <a:spLocks noChangeShapeType="1"/>
              </p:cNvSpPr>
              <p:nvPr/>
            </p:nvSpPr>
            <p:spPr bwMode="auto">
              <a:xfrm>
                <a:off x="1483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7" name="Line 9"/>
              <p:cNvSpPr>
                <a:spLocks noChangeShapeType="1"/>
              </p:cNvSpPr>
              <p:nvPr/>
            </p:nvSpPr>
            <p:spPr bwMode="auto">
              <a:xfrm>
                <a:off x="1948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8" name="Line 10"/>
              <p:cNvSpPr>
                <a:spLocks noChangeShapeType="1"/>
              </p:cNvSpPr>
              <p:nvPr/>
            </p:nvSpPr>
            <p:spPr bwMode="auto">
              <a:xfrm>
                <a:off x="2414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9" name="Line 11"/>
              <p:cNvSpPr>
                <a:spLocks noChangeShapeType="1"/>
              </p:cNvSpPr>
              <p:nvPr/>
            </p:nvSpPr>
            <p:spPr bwMode="auto">
              <a:xfrm>
                <a:off x="2880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0" name="Line 12"/>
              <p:cNvSpPr>
                <a:spLocks noChangeShapeType="1"/>
              </p:cNvSpPr>
              <p:nvPr/>
            </p:nvSpPr>
            <p:spPr bwMode="auto">
              <a:xfrm>
                <a:off x="3345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1" name="Line 13"/>
              <p:cNvSpPr>
                <a:spLocks noChangeShapeType="1"/>
              </p:cNvSpPr>
              <p:nvPr/>
            </p:nvSpPr>
            <p:spPr bwMode="auto">
              <a:xfrm>
                <a:off x="3811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2" name="Line 14"/>
              <p:cNvSpPr>
                <a:spLocks noChangeShapeType="1"/>
              </p:cNvSpPr>
              <p:nvPr/>
            </p:nvSpPr>
            <p:spPr bwMode="auto">
              <a:xfrm>
                <a:off x="4276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3" name="Line 15"/>
              <p:cNvSpPr>
                <a:spLocks noChangeShapeType="1"/>
              </p:cNvSpPr>
              <p:nvPr/>
            </p:nvSpPr>
            <p:spPr bwMode="auto">
              <a:xfrm>
                <a:off x="4742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4" name="Line 16"/>
              <p:cNvSpPr>
                <a:spLocks noChangeShapeType="1"/>
              </p:cNvSpPr>
              <p:nvPr/>
            </p:nvSpPr>
            <p:spPr bwMode="auto">
              <a:xfrm>
                <a:off x="5208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489" name="Line 18"/>
            <p:cNvSpPr>
              <a:spLocks noChangeShapeType="1"/>
            </p:cNvSpPr>
            <p:nvPr/>
          </p:nvSpPr>
          <p:spPr bwMode="auto">
            <a:xfrm>
              <a:off x="28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Line 20"/>
            <p:cNvSpPr>
              <a:spLocks noChangeShapeType="1"/>
            </p:cNvSpPr>
            <p:nvPr/>
          </p:nvSpPr>
          <p:spPr bwMode="auto">
            <a:xfrm>
              <a:off x="75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Line 21"/>
            <p:cNvSpPr>
              <a:spLocks noChangeShapeType="1"/>
            </p:cNvSpPr>
            <p:nvPr/>
          </p:nvSpPr>
          <p:spPr bwMode="auto">
            <a:xfrm>
              <a:off x="2146" y="1777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Line 23"/>
            <p:cNvSpPr>
              <a:spLocks noChangeShapeType="1"/>
            </p:cNvSpPr>
            <p:nvPr/>
          </p:nvSpPr>
          <p:spPr bwMode="auto">
            <a:xfrm>
              <a:off x="1217" y="1773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3" name="Line 24"/>
            <p:cNvSpPr>
              <a:spLocks noChangeShapeType="1"/>
            </p:cNvSpPr>
            <p:nvPr/>
          </p:nvSpPr>
          <p:spPr bwMode="auto">
            <a:xfrm>
              <a:off x="263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4" name="Line 25"/>
            <p:cNvSpPr>
              <a:spLocks noChangeShapeType="1"/>
            </p:cNvSpPr>
            <p:nvPr/>
          </p:nvSpPr>
          <p:spPr bwMode="auto">
            <a:xfrm>
              <a:off x="4017" y="1794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5" name="Line 26"/>
            <p:cNvSpPr>
              <a:spLocks noChangeShapeType="1"/>
            </p:cNvSpPr>
            <p:nvPr/>
          </p:nvSpPr>
          <p:spPr bwMode="auto">
            <a:xfrm>
              <a:off x="4487" y="1794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6" name="Line 27"/>
            <p:cNvSpPr>
              <a:spLocks noChangeShapeType="1"/>
            </p:cNvSpPr>
            <p:nvPr/>
          </p:nvSpPr>
          <p:spPr bwMode="auto">
            <a:xfrm>
              <a:off x="3579" y="1778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Line 28"/>
            <p:cNvSpPr>
              <a:spLocks noChangeShapeType="1"/>
            </p:cNvSpPr>
            <p:nvPr/>
          </p:nvSpPr>
          <p:spPr bwMode="auto">
            <a:xfrm>
              <a:off x="3117" y="1778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8" name="Line 29"/>
            <p:cNvSpPr>
              <a:spLocks noChangeShapeType="1"/>
            </p:cNvSpPr>
            <p:nvPr/>
          </p:nvSpPr>
          <p:spPr bwMode="auto">
            <a:xfrm>
              <a:off x="4989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9" name="Line 30"/>
            <p:cNvSpPr>
              <a:spLocks noChangeShapeType="1"/>
            </p:cNvSpPr>
            <p:nvPr/>
          </p:nvSpPr>
          <p:spPr bwMode="auto">
            <a:xfrm>
              <a:off x="5460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Line 31"/>
            <p:cNvSpPr>
              <a:spLocks noChangeShapeType="1"/>
            </p:cNvSpPr>
            <p:nvPr/>
          </p:nvSpPr>
          <p:spPr bwMode="auto">
            <a:xfrm>
              <a:off x="1684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Text Box 34"/>
            <p:cNvSpPr txBox="1">
              <a:spLocks noChangeArrowheads="1"/>
            </p:cNvSpPr>
            <p:nvPr/>
          </p:nvSpPr>
          <p:spPr bwMode="auto">
            <a:xfrm>
              <a:off x="156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E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1</a:t>
              </a:r>
            </a:p>
          </p:txBody>
        </p:sp>
        <p:sp>
          <p:nvSpPr>
            <p:cNvPr id="20502" name="Text Box 35"/>
            <p:cNvSpPr txBox="1">
              <a:spLocks noChangeArrowheads="1"/>
            </p:cNvSpPr>
            <p:nvPr/>
          </p:nvSpPr>
          <p:spPr bwMode="auto">
            <a:xfrm>
              <a:off x="627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 err="1"/>
                <a:t>i</a:t>
              </a:r>
              <a:endParaRPr lang="en-US" dirty="0"/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1</a:t>
              </a:r>
            </a:p>
          </p:txBody>
        </p:sp>
        <p:sp>
          <p:nvSpPr>
            <p:cNvPr id="20503" name="Text Box 36"/>
            <p:cNvSpPr txBox="1">
              <a:spLocks noChangeArrowheads="1"/>
            </p:cNvSpPr>
            <p:nvPr/>
          </p:nvSpPr>
          <p:spPr bwMode="auto">
            <a:xfrm>
              <a:off x="2016" y="2119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y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1</a:t>
              </a:r>
            </a:p>
          </p:txBody>
        </p:sp>
        <p:sp>
          <p:nvSpPr>
            <p:cNvPr id="20504" name="Text Box 37"/>
            <p:cNvSpPr txBox="1">
              <a:spLocks noChangeArrowheads="1"/>
            </p:cNvSpPr>
            <p:nvPr/>
          </p:nvSpPr>
          <p:spPr bwMode="auto">
            <a:xfrm>
              <a:off x="1569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l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0505" name="Text Box 38"/>
            <p:cNvSpPr txBox="1">
              <a:spLocks noChangeArrowheads="1"/>
            </p:cNvSpPr>
            <p:nvPr/>
          </p:nvSpPr>
          <p:spPr bwMode="auto">
            <a:xfrm>
              <a:off x="1090" y="2115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k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1</a:t>
              </a:r>
            </a:p>
          </p:txBody>
        </p:sp>
        <p:sp>
          <p:nvSpPr>
            <p:cNvPr id="20506" name="Text Box 39"/>
            <p:cNvSpPr txBox="1">
              <a:spLocks noChangeArrowheads="1"/>
            </p:cNvSpPr>
            <p:nvPr/>
          </p:nvSpPr>
          <p:spPr bwMode="auto">
            <a:xfrm>
              <a:off x="2512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.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0507" name="Text Box 40"/>
            <p:cNvSpPr txBox="1">
              <a:spLocks noChangeArrowheads="1"/>
            </p:cNvSpPr>
            <p:nvPr/>
          </p:nvSpPr>
          <p:spPr bwMode="auto">
            <a:xfrm>
              <a:off x="3891" y="2136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r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0508" name="Text Box 41"/>
            <p:cNvSpPr txBox="1">
              <a:spLocks noChangeArrowheads="1"/>
            </p:cNvSpPr>
            <p:nvPr/>
          </p:nvSpPr>
          <p:spPr bwMode="auto">
            <a:xfrm>
              <a:off x="4362" y="2136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s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0509" name="Text Box 42"/>
            <p:cNvSpPr txBox="1">
              <a:spLocks noChangeArrowheads="1"/>
            </p:cNvSpPr>
            <p:nvPr/>
          </p:nvSpPr>
          <p:spPr bwMode="auto">
            <a:xfrm>
              <a:off x="3456" y="2120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n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0510" name="Text Box 43"/>
            <p:cNvSpPr txBox="1">
              <a:spLocks noChangeArrowheads="1"/>
            </p:cNvSpPr>
            <p:nvPr/>
          </p:nvSpPr>
          <p:spPr bwMode="auto">
            <a:xfrm>
              <a:off x="2995" y="2120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a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0511" name="Text Box 44"/>
            <p:cNvSpPr txBox="1">
              <a:spLocks noChangeArrowheads="1"/>
            </p:cNvSpPr>
            <p:nvPr/>
          </p:nvSpPr>
          <p:spPr bwMode="auto">
            <a:xfrm>
              <a:off x="4784" y="2112"/>
              <a:ext cx="408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 err="1" smtClean="0"/>
                <a:t>sp</a:t>
              </a:r>
              <a:endParaRPr lang="en-US" dirty="0"/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4</a:t>
              </a:r>
            </a:p>
          </p:txBody>
        </p:sp>
        <p:sp>
          <p:nvSpPr>
            <p:cNvPr id="20512" name="Text Box 45"/>
            <p:cNvSpPr txBox="1">
              <a:spLocks noChangeArrowheads="1"/>
            </p:cNvSpPr>
            <p:nvPr/>
          </p:nvSpPr>
          <p:spPr bwMode="auto">
            <a:xfrm>
              <a:off x="5340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e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dirty="0"/>
                <a:t>8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1020" y="204345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808170" y="195585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B6B01-8833-4F7E-8315-02EB03CD17E7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4950"/>
            <a:ext cx="9144000" cy="4114800"/>
          </a:xfrm>
        </p:spPr>
        <p:txBody>
          <a:bodyPr/>
          <a:lstStyle/>
          <a:p>
            <a:r>
              <a:rPr lang="en-US" dirty="0" smtClean="0"/>
              <a:t>While priority queue contains two or more nodes</a:t>
            </a:r>
          </a:p>
          <a:p>
            <a:pPr lvl="1"/>
            <a:r>
              <a:rPr lang="en-US" dirty="0" smtClean="0"/>
              <a:t>Create new node</a:t>
            </a:r>
          </a:p>
          <a:p>
            <a:pPr lvl="1"/>
            <a:r>
              <a:rPr lang="en-US" dirty="0" smtClean="0"/>
              <a:t>Dequeue node and make it left child</a:t>
            </a:r>
          </a:p>
          <a:p>
            <a:pPr lvl="1"/>
            <a:r>
              <a:rPr lang="en-US" dirty="0" smtClean="0"/>
              <a:t>Dequeue next node and make it right child</a:t>
            </a:r>
          </a:p>
          <a:p>
            <a:pPr lvl="1"/>
            <a:r>
              <a:rPr lang="en-US" dirty="0" smtClean="0"/>
              <a:t>Frequency of new node equals sum of frequency of left and right children</a:t>
            </a:r>
          </a:p>
          <a:p>
            <a:pPr lvl="2"/>
            <a:r>
              <a:rPr lang="en-US" dirty="0" smtClean="0"/>
              <a:t>New node does not contain value</a:t>
            </a:r>
          </a:p>
          <a:p>
            <a:pPr lvl="1"/>
            <a:r>
              <a:rPr lang="en-US" dirty="0" smtClean="0"/>
              <a:t>Enqueue new node back into the priority queue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431FD-9111-4474-8DD5-BDF0136903BD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grpSp>
        <p:nvGrpSpPr>
          <p:cNvPr id="22534" name="Group 43"/>
          <p:cNvGrpSpPr>
            <a:grpSpLocks/>
          </p:cNvGrpSpPr>
          <p:nvPr/>
        </p:nvGrpSpPr>
        <p:grpSpPr bwMode="auto">
          <a:xfrm>
            <a:off x="152400" y="2057400"/>
            <a:ext cx="8896350" cy="1989138"/>
            <a:chOff x="96" y="1620"/>
            <a:chExt cx="5604" cy="1253"/>
          </a:xfrm>
        </p:grpSpPr>
        <p:grpSp>
          <p:nvGrpSpPr>
            <p:cNvPr id="22535" name="Group 44"/>
            <p:cNvGrpSpPr>
              <a:grpSpLocks/>
            </p:cNvGrpSpPr>
            <p:nvPr/>
          </p:nvGrpSpPr>
          <p:grpSpPr bwMode="auto">
            <a:xfrm>
              <a:off x="96" y="1620"/>
              <a:ext cx="5604" cy="276"/>
              <a:chOff x="96" y="1956"/>
              <a:chExt cx="5604" cy="408"/>
            </a:xfrm>
          </p:grpSpPr>
          <p:sp>
            <p:nvSpPr>
              <p:cNvPr id="22560" name="Rectangle 45"/>
              <p:cNvSpPr>
                <a:spLocks noChangeArrowheads="1"/>
              </p:cNvSpPr>
              <p:nvPr/>
            </p:nvSpPr>
            <p:spPr bwMode="auto">
              <a:xfrm>
                <a:off x="96" y="1956"/>
                <a:ext cx="5604" cy="4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1" name="Line 46"/>
              <p:cNvSpPr>
                <a:spLocks noChangeShapeType="1"/>
              </p:cNvSpPr>
              <p:nvPr/>
            </p:nvSpPr>
            <p:spPr bwMode="auto">
              <a:xfrm>
                <a:off x="552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2" name="Line 47"/>
              <p:cNvSpPr>
                <a:spLocks noChangeShapeType="1"/>
              </p:cNvSpPr>
              <p:nvPr/>
            </p:nvSpPr>
            <p:spPr bwMode="auto">
              <a:xfrm>
                <a:off x="1017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3" name="Line 48"/>
              <p:cNvSpPr>
                <a:spLocks noChangeShapeType="1"/>
              </p:cNvSpPr>
              <p:nvPr/>
            </p:nvSpPr>
            <p:spPr bwMode="auto">
              <a:xfrm>
                <a:off x="1483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4" name="Line 49"/>
              <p:cNvSpPr>
                <a:spLocks noChangeShapeType="1"/>
              </p:cNvSpPr>
              <p:nvPr/>
            </p:nvSpPr>
            <p:spPr bwMode="auto">
              <a:xfrm>
                <a:off x="1948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5" name="Line 50"/>
              <p:cNvSpPr>
                <a:spLocks noChangeShapeType="1"/>
              </p:cNvSpPr>
              <p:nvPr/>
            </p:nvSpPr>
            <p:spPr bwMode="auto">
              <a:xfrm>
                <a:off x="2414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6" name="Line 51"/>
              <p:cNvSpPr>
                <a:spLocks noChangeShapeType="1"/>
              </p:cNvSpPr>
              <p:nvPr/>
            </p:nvSpPr>
            <p:spPr bwMode="auto">
              <a:xfrm>
                <a:off x="2880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7" name="Line 52"/>
              <p:cNvSpPr>
                <a:spLocks noChangeShapeType="1"/>
              </p:cNvSpPr>
              <p:nvPr/>
            </p:nvSpPr>
            <p:spPr bwMode="auto">
              <a:xfrm>
                <a:off x="3345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8" name="Line 53"/>
              <p:cNvSpPr>
                <a:spLocks noChangeShapeType="1"/>
              </p:cNvSpPr>
              <p:nvPr/>
            </p:nvSpPr>
            <p:spPr bwMode="auto">
              <a:xfrm>
                <a:off x="3811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9" name="Line 54"/>
              <p:cNvSpPr>
                <a:spLocks noChangeShapeType="1"/>
              </p:cNvSpPr>
              <p:nvPr/>
            </p:nvSpPr>
            <p:spPr bwMode="auto">
              <a:xfrm>
                <a:off x="4276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0" name="Line 55"/>
              <p:cNvSpPr>
                <a:spLocks noChangeShapeType="1"/>
              </p:cNvSpPr>
              <p:nvPr/>
            </p:nvSpPr>
            <p:spPr bwMode="auto">
              <a:xfrm>
                <a:off x="4742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1" name="Line 56"/>
              <p:cNvSpPr>
                <a:spLocks noChangeShapeType="1"/>
              </p:cNvSpPr>
              <p:nvPr/>
            </p:nvSpPr>
            <p:spPr bwMode="auto">
              <a:xfrm>
                <a:off x="5208" y="1956"/>
                <a:ext cx="0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536" name="Line 57"/>
            <p:cNvSpPr>
              <a:spLocks noChangeShapeType="1"/>
            </p:cNvSpPr>
            <p:nvPr/>
          </p:nvSpPr>
          <p:spPr bwMode="auto">
            <a:xfrm>
              <a:off x="28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Line 58"/>
            <p:cNvSpPr>
              <a:spLocks noChangeShapeType="1"/>
            </p:cNvSpPr>
            <p:nvPr/>
          </p:nvSpPr>
          <p:spPr bwMode="auto">
            <a:xfrm>
              <a:off x="75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8" name="Line 59"/>
            <p:cNvSpPr>
              <a:spLocks noChangeShapeType="1"/>
            </p:cNvSpPr>
            <p:nvPr/>
          </p:nvSpPr>
          <p:spPr bwMode="auto">
            <a:xfrm>
              <a:off x="2146" y="1777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9" name="Line 60"/>
            <p:cNvSpPr>
              <a:spLocks noChangeShapeType="1"/>
            </p:cNvSpPr>
            <p:nvPr/>
          </p:nvSpPr>
          <p:spPr bwMode="auto">
            <a:xfrm>
              <a:off x="1217" y="1773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0" name="Line 61"/>
            <p:cNvSpPr>
              <a:spLocks noChangeShapeType="1"/>
            </p:cNvSpPr>
            <p:nvPr/>
          </p:nvSpPr>
          <p:spPr bwMode="auto">
            <a:xfrm>
              <a:off x="2638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Line 62"/>
            <p:cNvSpPr>
              <a:spLocks noChangeShapeType="1"/>
            </p:cNvSpPr>
            <p:nvPr/>
          </p:nvSpPr>
          <p:spPr bwMode="auto">
            <a:xfrm>
              <a:off x="4017" y="1794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2" name="Line 63"/>
            <p:cNvSpPr>
              <a:spLocks noChangeShapeType="1"/>
            </p:cNvSpPr>
            <p:nvPr/>
          </p:nvSpPr>
          <p:spPr bwMode="auto">
            <a:xfrm>
              <a:off x="4487" y="1794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3" name="Line 64"/>
            <p:cNvSpPr>
              <a:spLocks noChangeShapeType="1"/>
            </p:cNvSpPr>
            <p:nvPr/>
          </p:nvSpPr>
          <p:spPr bwMode="auto">
            <a:xfrm>
              <a:off x="3579" y="1778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65"/>
            <p:cNvSpPr>
              <a:spLocks noChangeShapeType="1"/>
            </p:cNvSpPr>
            <p:nvPr/>
          </p:nvSpPr>
          <p:spPr bwMode="auto">
            <a:xfrm>
              <a:off x="3117" y="1778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5" name="Line 66"/>
            <p:cNvSpPr>
              <a:spLocks noChangeShapeType="1"/>
            </p:cNvSpPr>
            <p:nvPr/>
          </p:nvSpPr>
          <p:spPr bwMode="auto">
            <a:xfrm>
              <a:off x="4989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6" name="Line 67"/>
            <p:cNvSpPr>
              <a:spLocks noChangeShapeType="1"/>
            </p:cNvSpPr>
            <p:nvPr/>
          </p:nvSpPr>
          <p:spPr bwMode="auto">
            <a:xfrm>
              <a:off x="5460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7" name="Line 68"/>
            <p:cNvSpPr>
              <a:spLocks noChangeShapeType="1"/>
            </p:cNvSpPr>
            <p:nvPr/>
          </p:nvSpPr>
          <p:spPr bwMode="auto">
            <a:xfrm>
              <a:off x="1684" y="1770"/>
              <a:ext cx="0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8" name="Text Box 69"/>
            <p:cNvSpPr txBox="1">
              <a:spLocks noChangeArrowheads="1"/>
            </p:cNvSpPr>
            <p:nvPr/>
          </p:nvSpPr>
          <p:spPr bwMode="auto">
            <a:xfrm>
              <a:off x="156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E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49" name="Text Box 70"/>
            <p:cNvSpPr txBox="1">
              <a:spLocks noChangeArrowheads="1"/>
            </p:cNvSpPr>
            <p:nvPr/>
          </p:nvSpPr>
          <p:spPr bwMode="auto">
            <a:xfrm>
              <a:off x="627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i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50" name="Text Box 71"/>
            <p:cNvSpPr txBox="1">
              <a:spLocks noChangeArrowheads="1"/>
            </p:cNvSpPr>
            <p:nvPr/>
          </p:nvSpPr>
          <p:spPr bwMode="auto">
            <a:xfrm>
              <a:off x="2016" y="2119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y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51" name="Text Box 72"/>
            <p:cNvSpPr txBox="1">
              <a:spLocks noChangeArrowheads="1"/>
            </p:cNvSpPr>
            <p:nvPr/>
          </p:nvSpPr>
          <p:spPr bwMode="auto">
            <a:xfrm>
              <a:off x="1569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l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52" name="Text Box 73"/>
            <p:cNvSpPr txBox="1">
              <a:spLocks noChangeArrowheads="1"/>
            </p:cNvSpPr>
            <p:nvPr/>
          </p:nvSpPr>
          <p:spPr bwMode="auto">
            <a:xfrm>
              <a:off x="1090" y="2115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k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53" name="Text Box 74"/>
            <p:cNvSpPr txBox="1">
              <a:spLocks noChangeArrowheads="1"/>
            </p:cNvSpPr>
            <p:nvPr/>
          </p:nvSpPr>
          <p:spPr bwMode="auto">
            <a:xfrm>
              <a:off x="2512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.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1</a:t>
              </a:r>
            </a:p>
          </p:txBody>
        </p:sp>
        <p:sp>
          <p:nvSpPr>
            <p:cNvPr id="22554" name="Text Box 75"/>
            <p:cNvSpPr txBox="1">
              <a:spLocks noChangeArrowheads="1"/>
            </p:cNvSpPr>
            <p:nvPr/>
          </p:nvSpPr>
          <p:spPr bwMode="auto">
            <a:xfrm>
              <a:off x="3891" y="2136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r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2555" name="Text Box 76"/>
            <p:cNvSpPr txBox="1">
              <a:spLocks noChangeArrowheads="1"/>
            </p:cNvSpPr>
            <p:nvPr/>
          </p:nvSpPr>
          <p:spPr bwMode="auto">
            <a:xfrm>
              <a:off x="4362" y="2136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s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2556" name="Text Box 77"/>
            <p:cNvSpPr txBox="1">
              <a:spLocks noChangeArrowheads="1"/>
            </p:cNvSpPr>
            <p:nvPr/>
          </p:nvSpPr>
          <p:spPr bwMode="auto">
            <a:xfrm>
              <a:off x="3456" y="2120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n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2557" name="Text Box 78"/>
            <p:cNvSpPr txBox="1">
              <a:spLocks noChangeArrowheads="1"/>
            </p:cNvSpPr>
            <p:nvPr/>
          </p:nvSpPr>
          <p:spPr bwMode="auto">
            <a:xfrm>
              <a:off x="2995" y="2120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a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2</a:t>
              </a:r>
            </a:p>
          </p:txBody>
        </p:sp>
        <p:sp>
          <p:nvSpPr>
            <p:cNvPr id="22558" name="Text Box 79"/>
            <p:cNvSpPr txBox="1">
              <a:spLocks noChangeArrowheads="1"/>
            </p:cNvSpPr>
            <p:nvPr/>
          </p:nvSpPr>
          <p:spPr bwMode="auto">
            <a:xfrm>
              <a:off x="4784" y="2112"/>
              <a:ext cx="408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sp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4</a:t>
              </a:r>
            </a:p>
          </p:txBody>
        </p:sp>
        <p:sp>
          <p:nvSpPr>
            <p:cNvPr id="22559" name="Text Box 80"/>
            <p:cNvSpPr txBox="1">
              <a:spLocks noChangeArrowheads="1"/>
            </p:cNvSpPr>
            <p:nvPr/>
          </p:nvSpPr>
          <p:spPr bwMode="auto">
            <a:xfrm>
              <a:off x="5340" y="2112"/>
              <a:ext cx="252" cy="7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e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/>
                <a:t>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59557-E87E-4858-90E6-8D6CAD5945BE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3558" name="Line 18"/>
          <p:cNvSpPr>
            <a:spLocks noChangeShapeType="1"/>
          </p:cNvSpPr>
          <p:nvPr/>
        </p:nvSpPr>
        <p:spPr bwMode="auto">
          <a:xfrm rot="2537517" flipH="1">
            <a:off x="4327525" y="4808538"/>
            <a:ext cx="55563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Text Box 30"/>
          <p:cNvSpPr txBox="1">
            <a:spLocks noChangeArrowheads="1"/>
          </p:cNvSpPr>
          <p:nvPr/>
        </p:nvSpPr>
        <p:spPr bwMode="auto">
          <a:xfrm>
            <a:off x="3943350" y="52197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 dirty="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 dirty="0"/>
              <a:t>1</a:t>
            </a:r>
            <a:endParaRPr lang="en-US" dirty="0"/>
          </a:p>
        </p:txBody>
      </p:sp>
      <p:sp>
        <p:nvSpPr>
          <p:cNvPr id="23560" name="Text Box 31"/>
          <p:cNvSpPr txBox="1">
            <a:spLocks noChangeArrowheads="1"/>
          </p:cNvSpPr>
          <p:nvPr/>
        </p:nvSpPr>
        <p:spPr bwMode="auto">
          <a:xfrm>
            <a:off x="4900613" y="52006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3561" name="Line 43"/>
          <p:cNvSpPr>
            <a:spLocks noChangeShapeType="1"/>
          </p:cNvSpPr>
          <p:nvPr/>
        </p:nvSpPr>
        <p:spPr bwMode="auto">
          <a:xfrm rot="-2537517">
            <a:off x="4973638" y="4800600"/>
            <a:ext cx="55562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Text Box 45"/>
          <p:cNvSpPr txBox="1">
            <a:spLocks noChangeArrowheads="1"/>
          </p:cNvSpPr>
          <p:nvPr/>
        </p:nvSpPr>
        <p:spPr bwMode="auto">
          <a:xfrm>
            <a:off x="4476750" y="41148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sz="1800"/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3563" name="Rectangle 48"/>
          <p:cNvSpPr>
            <a:spLocks noChangeArrowheads="1"/>
          </p:cNvSpPr>
          <p:nvPr/>
        </p:nvSpPr>
        <p:spPr bwMode="auto">
          <a:xfrm>
            <a:off x="1600200" y="1752600"/>
            <a:ext cx="74485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Line 50"/>
          <p:cNvSpPr>
            <a:spLocks noChangeShapeType="1"/>
          </p:cNvSpPr>
          <p:nvPr/>
        </p:nvSpPr>
        <p:spPr bwMode="auto">
          <a:xfrm>
            <a:off x="1614488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Line 51"/>
          <p:cNvSpPr>
            <a:spLocks noChangeShapeType="1"/>
          </p:cNvSpPr>
          <p:nvPr/>
        </p:nvSpPr>
        <p:spPr bwMode="auto">
          <a:xfrm>
            <a:off x="2354263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Line 52"/>
          <p:cNvSpPr>
            <a:spLocks noChangeShapeType="1"/>
          </p:cNvSpPr>
          <p:nvPr/>
        </p:nvSpPr>
        <p:spPr bwMode="auto">
          <a:xfrm>
            <a:off x="3092450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Line 53"/>
          <p:cNvSpPr>
            <a:spLocks noChangeShapeType="1"/>
          </p:cNvSpPr>
          <p:nvPr/>
        </p:nvSpPr>
        <p:spPr bwMode="auto">
          <a:xfrm>
            <a:off x="3832225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54"/>
          <p:cNvSpPr>
            <a:spLocks noChangeShapeType="1"/>
          </p:cNvSpPr>
          <p:nvPr/>
        </p:nvSpPr>
        <p:spPr bwMode="auto">
          <a:xfrm>
            <a:off x="4572000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Line 55"/>
          <p:cNvSpPr>
            <a:spLocks noChangeShapeType="1"/>
          </p:cNvSpPr>
          <p:nvPr/>
        </p:nvSpPr>
        <p:spPr bwMode="auto">
          <a:xfrm>
            <a:off x="5310188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Line 56"/>
          <p:cNvSpPr>
            <a:spLocks noChangeShapeType="1"/>
          </p:cNvSpPr>
          <p:nvPr/>
        </p:nvSpPr>
        <p:spPr bwMode="auto">
          <a:xfrm>
            <a:off x="6049963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Line 57"/>
          <p:cNvSpPr>
            <a:spLocks noChangeShapeType="1"/>
          </p:cNvSpPr>
          <p:nvPr/>
        </p:nvSpPr>
        <p:spPr bwMode="auto">
          <a:xfrm>
            <a:off x="6788150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Line 58"/>
          <p:cNvSpPr>
            <a:spLocks noChangeShapeType="1"/>
          </p:cNvSpPr>
          <p:nvPr/>
        </p:nvSpPr>
        <p:spPr bwMode="auto">
          <a:xfrm>
            <a:off x="7527925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Line 59"/>
          <p:cNvSpPr>
            <a:spLocks noChangeShapeType="1"/>
          </p:cNvSpPr>
          <p:nvPr/>
        </p:nvSpPr>
        <p:spPr bwMode="auto">
          <a:xfrm>
            <a:off x="8267700" y="17526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Line 62"/>
          <p:cNvSpPr>
            <a:spLocks noChangeShapeType="1"/>
          </p:cNvSpPr>
          <p:nvPr/>
        </p:nvSpPr>
        <p:spPr bwMode="auto">
          <a:xfrm>
            <a:off x="3406775" y="2001838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Line 63"/>
          <p:cNvSpPr>
            <a:spLocks noChangeShapeType="1"/>
          </p:cNvSpPr>
          <p:nvPr/>
        </p:nvSpPr>
        <p:spPr bwMode="auto">
          <a:xfrm>
            <a:off x="1931988" y="1995488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Line 64"/>
          <p:cNvSpPr>
            <a:spLocks noChangeShapeType="1"/>
          </p:cNvSpPr>
          <p:nvPr/>
        </p:nvSpPr>
        <p:spPr bwMode="auto">
          <a:xfrm>
            <a:off x="4187825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Line 65"/>
          <p:cNvSpPr>
            <a:spLocks noChangeShapeType="1"/>
          </p:cNvSpPr>
          <p:nvPr/>
        </p:nvSpPr>
        <p:spPr bwMode="auto">
          <a:xfrm>
            <a:off x="6376988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Line 66"/>
          <p:cNvSpPr>
            <a:spLocks noChangeShapeType="1"/>
          </p:cNvSpPr>
          <p:nvPr/>
        </p:nvSpPr>
        <p:spPr bwMode="auto">
          <a:xfrm>
            <a:off x="7123113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Line 67"/>
          <p:cNvSpPr>
            <a:spLocks noChangeShapeType="1"/>
          </p:cNvSpPr>
          <p:nvPr/>
        </p:nvSpPr>
        <p:spPr bwMode="auto">
          <a:xfrm>
            <a:off x="5681663" y="20034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Line 68"/>
          <p:cNvSpPr>
            <a:spLocks noChangeShapeType="1"/>
          </p:cNvSpPr>
          <p:nvPr/>
        </p:nvSpPr>
        <p:spPr bwMode="auto">
          <a:xfrm>
            <a:off x="4948238" y="20034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Line 69"/>
          <p:cNvSpPr>
            <a:spLocks noChangeShapeType="1"/>
          </p:cNvSpPr>
          <p:nvPr/>
        </p:nvSpPr>
        <p:spPr bwMode="auto">
          <a:xfrm>
            <a:off x="792003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Line 70"/>
          <p:cNvSpPr>
            <a:spLocks noChangeShapeType="1"/>
          </p:cNvSpPr>
          <p:nvPr/>
        </p:nvSpPr>
        <p:spPr bwMode="auto">
          <a:xfrm>
            <a:off x="8667750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Line 71"/>
          <p:cNvSpPr>
            <a:spLocks noChangeShapeType="1"/>
          </p:cNvSpPr>
          <p:nvPr/>
        </p:nvSpPr>
        <p:spPr bwMode="auto">
          <a:xfrm>
            <a:off x="2673350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4" name="Text Box 74"/>
          <p:cNvSpPr txBox="1">
            <a:spLocks noChangeArrowheads="1"/>
          </p:cNvSpPr>
          <p:nvPr/>
        </p:nvSpPr>
        <p:spPr bwMode="auto">
          <a:xfrm>
            <a:off x="3200400" y="2544763"/>
            <a:ext cx="400050" cy="1169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1</a:t>
            </a:r>
          </a:p>
        </p:txBody>
      </p:sp>
      <p:sp>
        <p:nvSpPr>
          <p:cNvPr id="23585" name="Text Box 75"/>
          <p:cNvSpPr txBox="1">
            <a:spLocks noChangeArrowheads="1"/>
          </p:cNvSpPr>
          <p:nvPr/>
        </p:nvSpPr>
        <p:spPr bwMode="auto">
          <a:xfrm>
            <a:off x="2490788" y="25336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l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1</a:t>
            </a:r>
          </a:p>
        </p:txBody>
      </p:sp>
      <p:sp>
        <p:nvSpPr>
          <p:cNvPr id="23586" name="Text Box 76"/>
          <p:cNvSpPr txBox="1">
            <a:spLocks noChangeArrowheads="1"/>
          </p:cNvSpPr>
          <p:nvPr/>
        </p:nvSpPr>
        <p:spPr bwMode="auto">
          <a:xfrm>
            <a:off x="1730375" y="2538413"/>
            <a:ext cx="400050" cy="1169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k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1</a:t>
            </a:r>
          </a:p>
        </p:txBody>
      </p:sp>
      <p:sp>
        <p:nvSpPr>
          <p:cNvPr id="23587" name="Text Box 77"/>
          <p:cNvSpPr txBox="1">
            <a:spLocks noChangeArrowheads="1"/>
          </p:cNvSpPr>
          <p:nvPr/>
        </p:nvSpPr>
        <p:spPr bwMode="auto">
          <a:xfrm>
            <a:off x="3987800" y="25336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1</a:t>
            </a:r>
          </a:p>
        </p:txBody>
      </p:sp>
      <p:sp>
        <p:nvSpPr>
          <p:cNvPr id="23588" name="Text Box 78"/>
          <p:cNvSpPr txBox="1">
            <a:spLocks noChangeArrowheads="1"/>
          </p:cNvSpPr>
          <p:nvPr/>
        </p:nvSpPr>
        <p:spPr bwMode="auto">
          <a:xfrm>
            <a:off x="6176963" y="25717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2</a:t>
            </a:r>
          </a:p>
        </p:txBody>
      </p:sp>
      <p:sp>
        <p:nvSpPr>
          <p:cNvPr id="23589" name="Text Box 79"/>
          <p:cNvSpPr txBox="1">
            <a:spLocks noChangeArrowheads="1"/>
          </p:cNvSpPr>
          <p:nvPr/>
        </p:nvSpPr>
        <p:spPr bwMode="auto">
          <a:xfrm>
            <a:off x="6924675" y="25717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2</a:t>
            </a:r>
          </a:p>
        </p:txBody>
      </p:sp>
      <p:sp>
        <p:nvSpPr>
          <p:cNvPr id="23590" name="Text Box 80"/>
          <p:cNvSpPr txBox="1">
            <a:spLocks noChangeArrowheads="1"/>
          </p:cNvSpPr>
          <p:nvPr/>
        </p:nvSpPr>
        <p:spPr bwMode="auto">
          <a:xfrm>
            <a:off x="5486400" y="25463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2</a:t>
            </a:r>
          </a:p>
        </p:txBody>
      </p:sp>
      <p:sp>
        <p:nvSpPr>
          <p:cNvPr id="23591" name="Text Box 81"/>
          <p:cNvSpPr txBox="1">
            <a:spLocks noChangeArrowheads="1"/>
          </p:cNvSpPr>
          <p:nvPr/>
        </p:nvSpPr>
        <p:spPr bwMode="auto">
          <a:xfrm>
            <a:off x="4754563" y="25463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2</a:t>
            </a:r>
          </a:p>
        </p:txBody>
      </p:sp>
      <p:sp>
        <p:nvSpPr>
          <p:cNvPr id="23592" name="Text Box 82"/>
          <p:cNvSpPr txBox="1">
            <a:spLocks noChangeArrowheads="1"/>
          </p:cNvSpPr>
          <p:nvPr/>
        </p:nvSpPr>
        <p:spPr bwMode="auto">
          <a:xfrm>
            <a:off x="7594600" y="2533650"/>
            <a:ext cx="64770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4</a:t>
            </a:r>
          </a:p>
        </p:txBody>
      </p:sp>
      <p:sp>
        <p:nvSpPr>
          <p:cNvPr id="23593" name="Text Box 83"/>
          <p:cNvSpPr txBox="1">
            <a:spLocks noChangeArrowheads="1"/>
          </p:cNvSpPr>
          <p:nvPr/>
        </p:nvSpPr>
        <p:spPr bwMode="auto">
          <a:xfrm>
            <a:off x="8477250" y="2533650"/>
            <a:ext cx="400050" cy="1169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9F122-AB68-415F-B1B6-38C9A290681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152400" y="1790700"/>
            <a:ext cx="80010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8"/>
          <p:cNvSpPr>
            <a:spLocks noChangeShapeType="1"/>
          </p:cNvSpPr>
          <p:nvPr/>
        </p:nvSpPr>
        <p:spPr bwMode="auto">
          <a:xfrm>
            <a:off x="30924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Line 9"/>
          <p:cNvSpPr>
            <a:spLocks noChangeShapeType="1"/>
          </p:cNvSpPr>
          <p:nvPr/>
        </p:nvSpPr>
        <p:spPr bwMode="auto">
          <a:xfrm>
            <a:off x="38322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10"/>
          <p:cNvSpPr>
            <a:spLocks noChangeShapeType="1"/>
          </p:cNvSpPr>
          <p:nvPr/>
        </p:nvSpPr>
        <p:spPr bwMode="auto">
          <a:xfrm>
            <a:off x="4572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1"/>
          <p:cNvSpPr>
            <a:spLocks noChangeShapeType="1"/>
          </p:cNvSpPr>
          <p:nvPr/>
        </p:nvSpPr>
        <p:spPr bwMode="auto">
          <a:xfrm>
            <a:off x="53101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2"/>
          <p:cNvSpPr>
            <a:spLocks noChangeShapeType="1"/>
          </p:cNvSpPr>
          <p:nvPr/>
        </p:nvSpPr>
        <p:spPr bwMode="auto">
          <a:xfrm>
            <a:off x="60499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13"/>
          <p:cNvSpPr>
            <a:spLocks noChangeShapeType="1"/>
          </p:cNvSpPr>
          <p:nvPr/>
        </p:nvSpPr>
        <p:spPr bwMode="auto">
          <a:xfrm>
            <a:off x="67881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Line 14"/>
          <p:cNvSpPr>
            <a:spLocks noChangeShapeType="1"/>
          </p:cNvSpPr>
          <p:nvPr/>
        </p:nvSpPr>
        <p:spPr bwMode="auto">
          <a:xfrm>
            <a:off x="75279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Line 16"/>
          <p:cNvSpPr>
            <a:spLocks noChangeShapeType="1"/>
          </p:cNvSpPr>
          <p:nvPr/>
        </p:nvSpPr>
        <p:spPr bwMode="auto">
          <a:xfrm>
            <a:off x="587375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Line 17"/>
          <p:cNvSpPr>
            <a:spLocks noChangeShapeType="1"/>
          </p:cNvSpPr>
          <p:nvPr/>
        </p:nvSpPr>
        <p:spPr bwMode="auto">
          <a:xfrm>
            <a:off x="2079625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Line 18"/>
          <p:cNvSpPr>
            <a:spLocks noChangeShapeType="1"/>
          </p:cNvSpPr>
          <p:nvPr/>
        </p:nvSpPr>
        <p:spPr bwMode="auto">
          <a:xfrm>
            <a:off x="2825750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Line 19"/>
          <p:cNvSpPr>
            <a:spLocks noChangeShapeType="1"/>
          </p:cNvSpPr>
          <p:nvPr/>
        </p:nvSpPr>
        <p:spPr bwMode="auto">
          <a:xfrm>
            <a:off x="3573463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Line 20"/>
          <p:cNvSpPr>
            <a:spLocks noChangeShapeType="1"/>
          </p:cNvSpPr>
          <p:nvPr/>
        </p:nvSpPr>
        <p:spPr bwMode="auto">
          <a:xfrm>
            <a:off x="4319588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21"/>
          <p:cNvSpPr>
            <a:spLocks noChangeShapeType="1"/>
          </p:cNvSpPr>
          <p:nvPr/>
        </p:nvSpPr>
        <p:spPr bwMode="auto">
          <a:xfrm>
            <a:off x="5065713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Line 22"/>
          <p:cNvSpPr>
            <a:spLocks noChangeShapeType="1"/>
          </p:cNvSpPr>
          <p:nvPr/>
        </p:nvSpPr>
        <p:spPr bwMode="auto">
          <a:xfrm>
            <a:off x="5811838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3"/>
          <p:cNvSpPr>
            <a:spLocks noChangeShapeType="1"/>
          </p:cNvSpPr>
          <p:nvPr/>
        </p:nvSpPr>
        <p:spPr bwMode="auto">
          <a:xfrm>
            <a:off x="7129463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7858125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Line 25"/>
          <p:cNvSpPr>
            <a:spLocks noChangeShapeType="1"/>
          </p:cNvSpPr>
          <p:nvPr/>
        </p:nvSpPr>
        <p:spPr bwMode="auto">
          <a:xfrm>
            <a:off x="1311275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Line 26"/>
          <p:cNvSpPr>
            <a:spLocks noChangeShapeType="1"/>
          </p:cNvSpPr>
          <p:nvPr/>
        </p:nvSpPr>
        <p:spPr bwMode="auto">
          <a:xfrm rot="2537517">
            <a:off x="6151563" y="3079750"/>
            <a:ext cx="111125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Text Box 27"/>
          <p:cNvSpPr txBox="1">
            <a:spLocks noChangeArrowheads="1"/>
          </p:cNvSpPr>
          <p:nvPr/>
        </p:nvSpPr>
        <p:spPr bwMode="auto">
          <a:xfrm>
            <a:off x="5924550" y="34305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4605" name="Text Box 28"/>
          <p:cNvSpPr txBox="1">
            <a:spLocks noChangeArrowheads="1"/>
          </p:cNvSpPr>
          <p:nvPr/>
        </p:nvSpPr>
        <p:spPr bwMode="auto">
          <a:xfrm>
            <a:off x="6443663" y="34305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4606" name="Text Box 29"/>
          <p:cNvSpPr txBox="1">
            <a:spLocks noChangeArrowheads="1"/>
          </p:cNvSpPr>
          <p:nvPr/>
        </p:nvSpPr>
        <p:spPr bwMode="auto">
          <a:xfrm>
            <a:off x="381000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  <a:endParaRPr 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4607" name="Text Box 30"/>
          <p:cNvSpPr txBox="1">
            <a:spLocks noChangeArrowheads="1"/>
          </p:cNvSpPr>
          <p:nvPr/>
        </p:nvSpPr>
        <p:spPr bwMode="auto">
          <a:xfrm>
            <a:off x="1128713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  <a:endParaRPr 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4608" name="Text Box 31"/>
          <p:cNvSpPr txBox="1">
            <a:spLocks noChangeArrowheads="1"/>
          </p:cNvSpPr>
          <p:nvPr/>
        </p:nvSpPr>
        <p:spPr bwMode="auto">
          <a:xfrm>
            <a:off x="1878013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4609" name="Text Box 32"/>
          <p:cNvSpPr txBox="1">
            <a:spLocks noChangeArrowheads="1"/>
          </p:cNvSpPr>
          <p:nvPr/>
        </p:nvSpPr>
        <p:spPr bwMode="auto">
          <a:xfrm>
            <a:off x="2625725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4610" name="Text Box 33"/>
          <p:cNvSpPr txBox="1">
            <a:spLocks noChangeArrowheads="1"/>
          </p:cNvSpPr>
          <p:nvPr/>
        </p:nvSpPr>
        <p:spPr bwMode="auto">
          <a:xfrm>
            <a:off x="3373438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4611" name="Text Box 34"/>
          <p:cNvSpPr txBox="1">
            <a:spLocks noChangeArrowheads="1"/>
          </p:cNvSpPr>
          <p:nvPr/>
        </p:nvSpPr>
        <p:spPr bwMode="auto">
          <a:xfrm>
            <a:off x="4121150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4612" name="Text Box 35"/>
          <p:cNvSpPr txBox="1">
            <a:spLocks noChangeArrowheads="1"/>
          </p:cNvSpPr>
          <p:nvPr/>
        </p:nvSpPr>
        <p:spPr bwMode="auto">
          <a:xfrm>
            <a:off x="4870450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4613" name="Text Box 36"/>
          <p:cNvSpPr txBox="1">
            <a:spLocks noChangeArrowheads="1"/>
          </p:cNvSpPr>
          <p:nvPr/>
        </p:nvSpPr>
        <p:spPr bwMode="auto">
          <a:xfrm>
            <a:off x="5618163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4614" name="Text Box 37"/>
          <p:cNvSpPr txBox="1">
            <a:spLocks noChangeArrowheads="1"/>
          </p:cNvSpPr>
          <p:nvPr/>
        </p:nvSpPr>
        <p:spPr bwMode="auto">
          <a:xfrm>
            <a:off x="6861175" y="257175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4615" name="Text Box 38"/>
          <p:cNvSpPr txBox="1">
            <a:spLocks noChangeArrowheads="1"/>
          </p:cNvSpPr>
          <p:nvPr/>
        </p:nvSpPr>
        <p:spPr bwMode="auto">
          <a:xfrm>
            <a:off x="7667625" y="25717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4616" name="Line 39"/>
          <p:cNvSpPr>
            <a:spLocks noChangeShapeType="1"/>
          </p:cNvSpPr>
          <p:nvPr/>
        </p:nvSpPr>
        <p:spPr bwMode="auto">
          <a:xfrm rot="19062483" flipH="1">
            <a:off x="6572250" y="3082925"/>
            <a:ext cx="133350" cy="333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7" name="Text Box 40"/>
          <p:cNvSpPr txBox="1">
            <a:spLocks noChangeArrowheads="1"/>
          </p:cNvSpPr>
          <p:nvPr/>
        </p:nvSpPr>
        <p:spPr bwMode="auto">
          <a:xfrm>
            <a:off x="6229350" y="25638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sz="1800"/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4618" name="Line 41"/>
          <p:cNvSpPr>
            <a:spLocks noChangeShapeType="1"/>
          </p:cNvSpPr>
          <p:nvPr/>
        </p:nvSpPr>
        <p:spPr bwMode="auto">
          <a:xfrm>
            <a:off x="644366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5DE00-721E-4C06-8652-C2FF967C2357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152400" y="1790700"/>
            <a:ext cx="67246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>
            <a:off x="30924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9"/>
          <p:cNvSpPr>
            <a:spLocks noChangeShapeType="1"/>
          </p:cNvSpPr>
          <p:nvPr/>
        </p:nvSpPr>
        <p:spPr bwMode="auto">
          <a:xfrm>
            <a:off x="38322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10"/>
          <p:cNvSpPr>
            <a:spLocks noChangeShapeType="1"/>
          </p:cNvSpPr>
          <p:nvPr/>
        </p:nvSpPr>
        <p:spPr bwMode="auto">
          <a:xfrm>
            <a:off x="4572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Line 11"/>
          <p:cNvSpPr>
            <a:spLocks noChangeShapeType="1"/>
          </p:cNvSpPr>
          <p:nvPr/>
        </p:nvSpPr>
        <p:spPr bwMode="auto">
          <a:xfrm>
            <a:off x="53101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Line 12"/>
          <p:cNvSpPr>
            <a:spLocks noChangeShapeType="1"/>
          </p:cNvSpPr>
          <p:nvPr/>
        </p:nvSpPr>
        <p:spPr bwMode="auto">
          <a:xfrm>
            <a:off x="60499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Line 17"/>
          <p:cNvSpPr>
            <a:spLocks noChangeShapeType="1"/>
          </p:cNvSpPr>
          <p:nvPr/>
        </p:nvSpPr>
        <p:spPr bwMode="auto">
          <a:xfrm>
            <a:off x="574675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Line 18"/>
          <p:cNvSpPr>
            <a:spLocks noChangeShapeType="1"/>
          </p:cNvSpPr>
          <p:nvPr/>
        </p:nvSpPr>
        <p:spPr bwMode="auto">
          <a:xfrm>
            <a:off x="1320800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Line 19"/>
          <p:cNvSpPr>
            <a:spLocks noChangeShapeType="1"/>
          </p:cNvSpPr>
          <p:nvPr/>
        </p:nvSpPr>
        <p:spPr bwMode="auto">
          <a:xfrm>
            <a:off x="206851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Line 20"/>
          <p:cNvSpPr>
            <a:spLocks noChangeShapeType="1"/>
          </p:cNvSpPr>
          <p:nvPr/>
        </p:nvSpPr>
        <p:spPr bwMode="auto">
          <a:xfrm>
            <a:off x="2814638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Line 21"/>
          <p:cNvSpPr>
            <a:spLocks noChangeShapeType="1"/>
          </p:cNvSpPr>
          <p:nvPr/>
        </p:nvSpPr>
        <p:spPr bwMode="auto">
          <a:xfrm>
            <a:off x="356076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Line 22"/>
          <p:cNvSpPr>
            <a:spLocks noChangeShapeType="1"/>
          </p:cNvSpPr>
          <p:nvPr/>
        </p:nvSpPr>
        <p:spPr bwMode="auto">
          <a:xfrm>
            <a:off x="4306888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1" name="Line 23"/>
          <p:cNvSpPr>
            <a:spLocks noChangeShapeType="1"/>
          </p:cNvSpPr>
          <p:nvPr/>
        </p:nvSpPr>
        <p:spPr bwMode="auto">
          <a:xfrm>
            <a:off x="562451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Line 24"/>
          <p:cNvSpPr>
            <a:spLocks noChangeShapeType="1"/>
          </p:cNvSpPr>
          <p:nvPr/>
        </p:nvSpPr>
        <p:spPr bwMode="auto">
          <a:xfrm>
            <a:off x="6353175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Line 26"/>
          <p:cNvSpPr>
            <a:spLocks noChangeShapeType="1"/>
          </p:cNvSpPr>
          <p:nvPr/>
        </p:nvSpPr>
        <p:spPr bwMode="auto">
          <a:xfrm rot="2537517">
            <a:off x="4684713" y="3079750"/>
            <a:ext cx="111125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4" name="Text Box 27"/>
          <p:cNvSpPr txBox="1">
            <a:spLocks noChangeArrowheads="1"/>
          </p:cNvSpPr>
          <p:nvPr/>
        </p:nvSpPr>
        <p:spPr bwMode="auto">
          <a:xfrm>
            <a:off x="4419600" y="34210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5625" name="Text Box 28"/>
          <p:cNvSpPr txBox="1">
            <a:spLocks noChangeArrowheads="1"/>
          </p:cNvSpPr>
          <p:nvPr/>
        </p:nvSpPr>
        <p:spPr bwMode="auto">
          <a:xfrm>
            <a:off x="4957763" y="34210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5626" name="Text Box 31"/>
          <p:cNvSpPr txBox="1">
            <a:spLocks noChangeArrowheads="1"/>
          </p:cNvSpPr>
          <p:nvPr/>
        </p:nvSpPr>
        <p:spPr bwMode="auto">
          <a:xfrm>
            <a:off x="373063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5627" name="Text Box 32"/>
          <p:cNvSpPr txBox="1">
            <a:spLocks noChangeArrowheads="1"/>
          </p:cNvSpPr>
          <p:nvPr/>
        </p:nvSpPr>
        <p:spPr bwMode="auto">
          <a:xfrm>
            <a:off x="1120775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5628" name="Text Box 33"/>
          <p:cNvSpPr txBox="1">
            <a:spLocks noChangeArrowheads="1"/>
          </p:cNvSpPr>
          <p:nvPr/>
        </p:nvSpPr>
        <p:spPr bwMode="auto">
          <a:xfrm>
            <a:off x="1868488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29" name="Text Box 34"/>
          <p:cNvSpPr txBox="1">
            <a:spLocks noChangeArrowheads="1"/>
          </p:cNvSpPr>
          <p:nvPr/>
        </p:nvSpPr>
        <p:spPr bwMode="auto">
          <a:xfrm>
            <a:off x="2616200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30" name="Text Box 35"/>
          <p:cNvSpPr txBox="1">
            <a:spLocks noChangeArrowheads="1"/>
          </p:cNvSpPr>
          <p:nvPr/>
        </p:nvSpPr>
        <p:spPr bwMode="auto">
          <a:xfrm>
            <a:off x="3365500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31" name="Text Box 36"/>
          <p:cNvSpPr txBox="1">
            <a:spLocks noChangeArrowheads="1"/>
          </p:cNvSpPr>
          <p:nvPr/>
        </p:nvSpPr>
        <p:spPr bwMode="auto">
          <a:xfrm>
            <a:off x="4113213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32" name="Text Box 37"/>
          <p:cNvSpPr txBox="1">
            <a:spLocks noChangeArrowheads="1"/>
          </p:cNvSpPr>
          <p:nvPr/>
        </p:nvSpPr>
        <p:spPr bwMode="auto">
          <a:xfrm>
            <a:off x="5356225" y="255270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5633" name="Text Box 38"/>
          <p:cNvSpPr txBox="1">
            <a:spLocks noChangeArrowheads="1"/>
          </p:cNvSpPr>
          <p:nvPr/>
        </p:nvSpPr>
        <p:spPr bwMode="auto">
          <a:xfrm>
            <a:off x="6162675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5634" name="Line 39"/>
          <p:cNvSpPr>
            <a:spLocks noChangeShapeType="1"/>
          </p:cNvSpPr>
          <p:nvPr/>
        </p:nvSpPr>
        <p:spPr bwMode="auto">
          <a:xfrm rot="19062483" flipH="1">
            <a:off x="5029200" y="3082925"/>
            <a:ext cx="133350" cy="333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35" name="Text Box 40"/>
          <p:cNvSpPr txBox="1">
            <a:spLocks noChangeArrowheads="1"/>
          </p:cNvSpPr>
          <p:nvPr/>
        </p:nvSpPr>
        <p:spPr bwMode="auto">
          <a:xfrm>
            <a:off x="4724400" y="25447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sz="1800"/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36" name="Line 41"/>
          <p:cNvSpPr>
            <a:spLocks noChangeShapeType="1"/>
          </p:cNvSpPr>
          <p:nvPr/>
        </p:nvSpPr>
        <p:spPr bwMode="auto">
          <a:xfrm>
            <a:off x="49387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Line 42"/>
          <p:cNvSpPr>
            <a:spLocks noChangeShapeType="1"/>
          </p:cNvSpPr>
          <p:nvPr/>
        </p:nvSpPr>
        <p:spPr bwMode="auto">
          <a:xfrm rot="2537517">
            <a:off x="4410075" y="48879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38" name="Text Box 43"/>
          <p:cNvSpPr txBox="1">
            <a:spLocks noChangeArrowheads="1"/>
          </p:cNvSpPr>
          <p:nvPr/>
        </p:nvSpPr>
        <p:spPr bwMode="auto">
          <a:xfrm>
            <a:off x="4181475" y="51816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5639" name="Text Box 44"/>
          <p:cNvSpPr txBox="1">
            <a:spLocks noChangeArrowheads="1"/>
          </p:cNvSpPr>
          <p:nvPr/>
        </p:nvSpPr>
        <p:spPr bwMode="auto">
          <a:xfrm>
            <a:off x="4652963" y="52101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5640" name="Text Box 46"/>
          <p:cNvSpPr txBox="1">
            <a:spLocks noChangeArrowheads="1"/>
          </p:cNvSpPr>
          <p:nvPr/>
        </p:nvSpPr>
        <p:spPr bwMode="auto">
          <a:xfrm>
            <a:off x="4457700" y="44005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sz="1800"/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5641" name="Line 47"/>
          <p:cNvSpPr>
            <a:spLocks noChangeShapeType="1"/>
          </p:cNvSpPr>
          <p:nvPr/>
        </p:nvSpPr>
        <p:spPr bwMode="auto">
          <a:xfrm rot="19062483" flipH="1">
            <a:off x="4733925" y="48974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B5EA5-1897-43C0-955B-1D3FFAF985C4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152400" y="1790700"/>
            <a:ext cx="81153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8"/>
          <p:cNvSpPr>
            <a:spLocks noChangeShapeType="1"/>
          </p:cNvSpPr>
          <p:nvPr/>
        </p:nvSpPr>
        <p:spPr bwMode="auto">
          <a:xfrm>
            <a:off x="30924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Line 9"/>
          <p:cNvSpPr>
            <a:spLocks noChangeShapeType="1"/>
          </p:cNvSpPr>
          <p:nvPr/>
        </p:nvSpPr>
        <p:spPr bwMode="auto">
          <a:xfrm>
            <a:off x="38322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Line 10"/>
          <p:cNvSpPr>
            <a:spLocks noChangeShapeType="1"/>
          </p:cNvSpPr>
          <p:nvPr/>
        </p:nvSpPr>
        <p:spPr bwMode="auto">
          <a:xfrm>
            <a:off x="4572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Line 11"/>
          <p:cNvSpPr>
            <a:spLocks noChangeShapeType="1"/>
          </p:cNvSpPr>
          <p:nvPr/>
        </p:nvSpPr>
        <p:spPr bwMode="auto">
          <a:xfrm>
            <a:off x="53101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Line 12"/>
          <p:cNvSpPr>
            <a:spLocks noChangeShapeType="1"/>
          </p:cNvSpPr>
          <p:nvPr/>
        </p:nvSpPr>
        <p:spPr bwMode="auto">
          <a:xfrm>
            <a:off x="60499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Line 13"/>
          <p:cNvSpPr>
            <a:spLocks noChangeShapeType="1"/>
          </p:cNvSpPr>
          <p:nvPr/>
        </p:nvSpPr>
        <p:spPr bwMode="auto">
          <a:xfrm>
            <a:off x="71501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574675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1320800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206851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2814638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356076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4306888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Line 23"/>
          <p:cNvSpPr>
            <a:spLocks noChangeShapeType="1"/>
          </p:cNvSpPr>
          <p:nvPr/>
        </p:nvSpPr>
        <p:spPr bwMode="auto">
          <a:xfrm>
            <a:off x="7915275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Line 24"/>
          <p:cNvSpPr>
            <a:spLocks noChangeShapeType="1"/>
          </p:cNvSpPr>
          <p:nvPr/>
        </p:nvSpPr>
        <p:spPr bwMode="auto">
          <a:xfrm rot="2537517">
            <a:off x="4625975" y="291623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8" name="Text Box 25"/>
          <p:cNvSpPr txBox="1">
            <a:spLocks noChangeArrowheads="1"/>
          </p:cNvSpPr>
          <p:nvPr/>
        </p:nvSpPr>
        <p:spPr bwMode="auto">
          <a:xfrm>
            <a:off x="4419600" y="34210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6649" name="Text Box 26"/>
          <p:cNvSpPr txBox="1">
            <a:spLocks noChangeArrowheads="1"/>
          </p:cNvSpPr>
          <p:nvPr/>
        </p:nvSpPr>
        <p:spPr bwMode="auto">
          <a:xfrm>
            <a:off x="4957763" y="34210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6650" name="Text Box 27"/>
          <p:cNvSpPr txBox="1">
            <a:spLocks noChangeArrowheads="1"/>
          </p:cNvSpPr>
          <p:nvPr/>
        </p:nvSpPr>
        <p:spPr bwMode="auto">
          <a:xfrm>
            <a:off x="373063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6651" name="Text Box 28"/>
          <p:cNvSpPr txBox="1">
            <a:spLocks noChangeArrowheads="1"/>
          </p:cNvSpPr>
          <p:nvPr/>
        </p:nvSpPr>
        <p:spPr bwMode="auto">
          <a:xfrm>
            <a:off x="1120775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</a:p>
        </p:txBody>
      </p:sp>
      <p:sp>
        <p:nvSpPr>
          <p:cNvPr id="26652" name="Text Box 29"/>
          <p:cNvSpPr txBox="1">
            <a:spLocks noChangeArrowheads="1"/>
          </p:cNvSpPr>
          <p:nvPr/>
        </p:nvSpPr>
        <p:spPr bwMode="auto">
          <a:xfrm>
            <a:off x="1868488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53" name="Text Box 30"/>
          <p:cNvSpPr txBox="1">
            <a:spLocks noChangeArrowheads="1"/>
          </p:cNvSpPr>
          <p:nvPr/>
        </p:nvSpPr>
        <p:spPr bwMode="auto">
          <a:xfrm>
            <a:off x="2616200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54" name="Text Box 31"/>
          <p:cNvSpPr txBox="1">
            <a:spLocks noChangeArrowheads="1"/>
          </p:cNvSpPr>
          <p:nvPr/>
        </p:nvSpPr>
        <p:spPr bwMode="auto">
          <a:xfrm>
            <a:off x="3365500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55" name="Text Box 32"/>
          <p:cNvSpPr txBox="1">
            <a:spLocks noChangeArrowheads="1"/>
          </p:cNvSpPr>
          <p:nvPr/>
        </p:nvSpPr>
        <p:spPr bwMode="auto">
          <a:xfrm>
            <a:off x="4113213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56" name="Text Box 33"/>
          <p:cNvSpPr txBox="1">
            <a:spLocks noChangeArrowheads="1"/>
          </p:cNvSpPr>
          <p:nvPr/>
        </p:nvSpPr>
        <p:spPr bwMode="auto">
          <a:xfrm>
            <a:off x="6651625" y="255270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6657" name="Text Box 34"/>
          <p:cNvSpPr txBox="1">
            <a:spLocks noChangeArrowheads="1"/>
          </p:cNvSpPr>
          <p:nvPr/>
        </p:nvSpPr>
        <p:spPr bwMode="auto">
          <a:xfrm>
            <a:off x="7724775" y="25527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6658" name="Line 35"/>
          <p:cNvSpPr>
            <a:spLocks noChangeShapeType="1"/>
          </p:cNvSpPr>
          <p:nvPr/>
        </p:nvSpPr>
        <p:spPr bwMode="auto">
          <a:xfrm rot="19062483" flipH="1">
            <a:off x="4975225" y="294322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9" name="Text Box 36"/>
          <p:cNvSpPr txBox="1">
            <a:spLocks noChangeArrowheads="1"/>
          </p:cNvSpPr>
          <p:nvPr/>
        </p:nvSpPr>
        <p:spPr bwMode="auto">
          <a:xfrm>
            <a:off x="4724400" y="25447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60" name="Line 37"/>
          <p:cNvSpPr>
            <a:spLocks noChangeShapeType="1"/>
          </p:cNvSpPr>
          <p:nvPr/>
        </p:nvSpPr>
        <p:spPr bwMode="auto">
          <a:xfrm>
            <a:off x="49387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1" name="Line 38"/>
          <p:cNvSpPr>
            <a:spLocks noChangeShapeType="1"/>
          </p:cNvSpPr>
          <p:nvPr/>
        </p:nvSpPr>
        <p:spPr bwMode="auto">
          <a:xfrm rot="2537517">
            <a:off x="5686425" y="28114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2" name="Text Box 39"/>
          <p:cNvSpPr txBox="1">
            <a:spLocks noChangeArrowheads="1"/>
          </p:cNvSpPr>
          <p:nvPr/>
        </p:nvSpPr>
        <p:spPr bwMode="auto">
          <a:xfrm>
            <a:off x="5457825" y="3105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6663" name="Text Box 40"/>
          <p:cNvSpPr txBox="1">
            <a:spLocks noChangeArrowheads="1"/>
          </p:cNvSpPr>
          <p:nvPr/>
        </p:nvSpPr>
        <p:spPr bwMode="auto">
          <a:xfrm>
            <a:off x="5929313" y="3105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6664" name="Text Box 41"/>
          <p:cNvSpPr txBox="1">
            <a:spLocks noChangeArrowheads="1"/>
          </p:cNvSpPr>
          <p:nvPr/>
        </p:nvSpPr>
        <p:spPr bwMode="auto">
          <a:xfrm>
            <a:off x="5734050" y="24193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6665" name="Line 42"/>
          <p:cNvSpPr>
            <a:spLocks noChangeShapeType="1"/>
          </p:cNvSpPr>
          <p:nvPr/>
        </p:nvSpPr>
        <p:spPr bwMode="auto">
          <a:xfrm rot="19062483" flipH="1">
            <a:off x="6010275" y="28019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6" name="Line 44"/>
          <p:cNvSpPr>
            <a:spLocks noChangeShapeType="1"/>
          </p:cNvSpPr>
          <p:nvPr/>
        </p:nvSpPr>
        <p:spPr bwMode="auto">
          <a:xfrm>
            <a:off x="5567363" y="2085975"/>
            <a:ext cx="24765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7" name="Line 45"/>
          <p:cNvSpPr>
            <a:spLocks noChangeShapeType="1"/>
          </p:cNvSpPr>
          <p:nvPr/>
        </p:nvSpPr>
        <p:spPr bwMode="auto">
          <a:xfrm>
            <a:off x="6905625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7986C-A7D8-4D64-964D-7EB58DE35970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152400" y="1790700"/>
            <a:ext cx="70104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Line 8"/>
          <p:cNvSpPr>
            <a:spLocks noChangeShapeType="1"/>
          </p:cNvSpPr>
          <p:nvPr/>
        </p:nvSpPr>
        <p:spPr bwMode="auto">
          <a:xfrm>
            <a:off x="30924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8322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Line 10"/>
          <p:cNvSpPr>
            <a:spLocks noChangeShapeType="1"/>
          </p:cNvSpPr>
          <p:nvPr/>
        </p:nvSpPr>
        <p:spPr bwMode="auto">
          <a:xfrm>
            <a:off x="5200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Line 11"/>
          <p:cNvSpPr>
            <a:spLocks noChangeShapeType="1"/>
          </p:cNvSpPr>
          <p:nvPr/>
        </p:nvSpPr>
        <p:spPr bwMode="auto">
          <a:xfrm>
            <a:off x="609123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Line 18"/>
          <p:cNvSpPr>
            <a:spLocks noChangeShapeType="1"/>
          </p:cNvSpPr>
          <p:nvPr/>
        </p:nvSpPr>
        <p:spPr bwMode="auto">
          <a:xfrm>
            <a:off x="48736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3" name="Line 19"/>
          <p:cNvSpPr>
            <a:spLocks noChangeShapeType="1"/>
          </p:cNvSpPr>
          <p:nvPr/>
        </p:nvSpPr>
        <p:spPr bwMode="auto">
          <a:xfrm>
            <a:off x="123348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Line 20"/>
          <p:cNvSpPr>
            <a:spLocks noChangeShapeType="1"/>
          </p:cNvSpPr>
          <p:nvPr/>
        </p:nvSpPr>
        <p:spPr bwMode="auto">
          <a:xfrm>
            <a:off x="19796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Line 21"/>
          <p:cNvSpPr>
            <a:spLocks noChangeShapeType="1"/>
          </p:cNvSpPr>
          <p:nvPr/>
        </p:nvSpPr>
        <p:spPr bwMode="auto">
          <a:xfrm>
            <a:off x="272573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Line 22"/>
          <p:cNvSpPr>
            <a:spLocks noChangeShapeType="1"/>
          </p:cNvSpPr>
          <p:nvPr/>
        </p:nvSpPr>
        <p:spPr bwMode="auto">
          <a:xfrm>
            <a:off x="6867525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7" name="Line 23"/>
          <p:cNvSpPr>
            <a:spLocks noChangeShapeType="1"/>
          </p:cNvSpPr>
          <p:nvPr/>
        </p:nvSpPr>
        <p:spPr bwMode="auto">
          <a:xfrm rot="2537517">
            <a:off x="3044825" y="289718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8" name="Text Box 24"/>
          <p:cNvSpPr txBox="1">
            <a:spLocks noChangeArrowheads="1"/>
          </p:cNvSpPr>
          <p:nvPr/>
        </p:nvSpPr>
        <p:spPr bwMode="auto">
          <a:xfrm>
            <a:off x="2838450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69" name="Text Box 25"/>
          <p:cNvSpPr txBox="1">
            <a:spLocks noChangeArrowheads="1"/>
          </p:cNvSpPr>
          <p:nvPr/>
        </p:nvSpPr>
        <p:spPr bwMode="auto">
          <a:xfrm>
            <a:off x="3376613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70" name="Text Box 28"/>
          <p:cNvSpPr txBox="1">
            <a:spLocks noChangeArrowheads="1"/>
          </p:cNvSpPr>
          <p:nvPr/>
        </p:nvSpPr>
        <p:spPr bwMode="auto">
          <a:xfrm>
            <a:off x="287338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71" name="Text Box 29"/>
          <p:cNvSpPr txBox="1">
            <a:spLocks noChangeArrowheads="1"/>
          </p:cNvSpPr>
          <p:nvPr/>
        </p:nvSpPr>
        <p:spPr bwMode="auto">
          <a:xfrm>
            <a:off x="10350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72" name="Text Box 30"/>
          <p:cNvSpPr txBox="1">
            <a:spLocks noChangeArrowheads="1"/>
          </p:cNvSpPr>
          <p:nvPr/>
        </p:nvSpPr>
        <p:spPr bwMode="auto">
          <a:xfrm>
            <a:off x="17843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73" name="Text Box 31"/>
          <p:cNvSpPr txBox="1">
            <a:spLocks noChangeArrowheads="1"/>
          </p:cNvSpPr>
          <p:nvPr/>
        </p:nvSpPr>
        <p:spPr bwMode="auto">
          <a:xfrm>
            <a:off x="2532063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74" name="Text Box 32"/>
          <p:cNvSpPr txBox="1">
            <a:spLocks noChangeArrowheads="1"/>
          </p:cNvSpPr>
          <p:nvPr/>
        </p:nvSpPr>
        <p:spPr bwMode="auto">
          <a:xfrm>
            <a:off x="5489575" y="253365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7675" name="Text Box 33"/>
          <p:cNvSpPr txBox="1">
            <a:spLocks noChangeArrowheads="1"/>
          </p:cNvSpPr>
          <p:nvPr/>
        </p:nvSpPr>
        <p:spPr bwMode="auto">
          <a:xfrm>
            <a:off x="6677025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7676" name="Line 34"/>
          <p:cNvSpPr>
            <a:spLocks noChangeShapeType="1"/>
          </p:cNvSpPr>
          <p:nvPr/>
        </p:nvSpPr>
        <p:spPr bwMode="auto">
          <a:xfrm rot="19062483" flipH="1">
            <a:off x="3394075" y="292417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7" name="Text Box 35"/>
          <p:cNvSpPr txBox="1">
            <a:spLocks noChangeArrowheads="1"/>
          </p:cNvSpPr>
          <p:nvPr/>
        </p:nvSpPr>
        <p:spPr bwMode="auto">
          <a:xfrm>
            <a:off x="3143250" y="252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78" name="Line 36"/>
          <p:cNvSpPr>
            <a:spLocks noChangeShapeType="1"/>
          </p:cNvSpPr>
          <p:nvPr/>
        </p:nvSpPr>
        <p:spPr bwMode="auto">
          <a:xfrm>
            <a:off x="3357563" y="19716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9" name="Line 37"/>
          <p:cNvSpPr>
            <a:spLocks noChangeShapeType="1"/>
          </p:cNvSpPr>
          <p:nvPr/>
        </p:nvSpPr>
        <p:spPr bwMode="auto">
          <a:xfrm rot="2537517">
            <a:off x="4371975" y="29257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0" name="Text Box 38"/>
          <p:cNvSpPr txBox="1">
            <a:spLocks noChangeArrowheads="1"/>
          </p:cNvSpPr>
          <p:nvPr/>
        </p:nvSpPr>
        <p:spPr bwMode="auto">
          <a:xfrm>
            <a:off x="4143375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81" name="Text Box 39"/>
          <p:cNvSpPr txBox="1">
            <a:spLocks noChangeArrowheads="1"/>
          </p:cNvSpPr>
          <p:nvPr/>
        </p:nvSpPr>
        <p:spPr bwMode="auto">
          <a:xfrm>
            <a:off x="4614863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82" name="Text Box 40"/>
          <p:cNvSpPr txBox="1">
            <a:spLocks noChangeArrowheads="1"/>
          </p:cNvSpPr>
          <p:nvPr/>
        </p:nvSpPr>
        <p:spPr bwMode="auto">
          <a:xfrm>
            <a:off x="4419600" y="25336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83" name="Line 41"/>
          <p:cNvSpPr>
            <a:spLocks noChangeShapeType="1"/>
          </p:cNvSpPr>
          <p:nvPr/>
        </p:nvSpPr>
        <p:spPr bwMode="auto">
          <a:xfrm rot="19062483" flipH="1">
            <a:off x="4695825" y="29162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4" name="Line 42"/>
          <p:cNvSpPr>
            <a:spLocks noChangeShapeType="1"/>
          </p:cNvSpPr>
          <p:nvPr/>
        </p:nvSpPr>
        <p:spPr bwMode="auto">
          <a:xfrm flipH="1">
            <a:off x="4591050" y="1990725"/>
            <a:ext cx="4763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5" name="Line 43"/>
          <p:cNvSpPr>
            <a:spLocks noChangeShapeType="1"/>
          </p:cNvSpPr>
          <p:nvPr/>
        </p:nvSpPr>
        <p:spPr bwMode="auto">
          <a:xfrm>
            <a:off x="5743575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6" name="Line 44"/>
          <p:cNvSpPr>
            <a:spLocks noChangeShapeType="1"/>
          </p:cNvSpPr>
          <p:nvPr/>
        </p:nvSpPr>
        <p:spPr bwMode="auto">
          <a:xfrm rot="2537517">
            <a:off x="4400550" y="47926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7" name="Text Box 45"/>
          <p:cNvSpPr txBox="1">
            <a:spLocks noChangeArrowheads="1"/>
          </p:cNvSpPr>
          <p:nvPr/>
        </p:nvSpPr>
        <p:spPr bwMode="auto">
          <a:xfrm>
            <a:off x="4200525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88" name="Text Box 46"/>
          <p:cNvSpPr txBox="1">
            <a:spLocks noChangeArrowheads="1"/>
          </p:cNvSpPr>
          <p:nvPr/>
        </p:nvSpPr>
        <p:spPr bwMode="auto">
          <a:xfrm>
            <a:off x="4652963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7689" name="Text Box 47"/>
          <p:cNvSpPr txBox="1">
            <a:spLocks noChangeArrowheads="1"/>
          </p:cNvSpPr>
          <p:nvPr/>
        </p:nvSpPr>
        <p:spPr bwMode="auto">
          <a:xfrm>
            <a:off x="4457700" y="44005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7690" name="Line 48"/>
          <p:cNvSpPr>
            <a:spLocks noChangeShapeType="1"/>
          </p:cNvSpPr>
          <p:nvPr/>
        </p:nvSpPr>
        <p:spPr bwMode="auto">
          <a:xfrm rot="19062483" flipH="1">
            <a:off x="4743450" y="47831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ASCII - UNICODE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-32657"/>
            <a:ext cx="6448425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533400" y="228600"/>
            <a:ext cx="2667000" cy="3810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667000" y="1066800"/>
            <a:ext cx="2667000" cy="3810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612571" y="5410200"/>
            <a:ext cx="2667000" cy="11430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5E003-67A1-4280-9A13-FD5DD11E8A44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152400" y="1790700"/>
            <a:ext cx="88963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8"/>
          <p:cNvSpPr>
            <a:spLocks noChangeShapeType="1"/>
          </p:cNvSpPr>
          <p:nvPr/>
        </p:nvSpPr>
        <p:spPr bwMode="auto">
          <a:xfrm>
            <a:off x="30924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8322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Line 10"/>
          <p:cNvSpPr>
            <a:spLocks noChangeShapeType="1"/>
          </p:cNvSpPr>
          <p:nvPr/>
        </p:nvSpPr>
        <p:spPr bwMode="auto">
          <a:xfrm>
            <a:off x="4991100" y="18288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Line 11"/>
          <p:cNvSpPr>
            <a:spLocks noChangeShapeType="1"/>
          </p:cNvSpPr>
          <p:nvPr/>
        </p:nvSpPr>
        <p:spPr bwMode="auto">
          <a:xfrm>
            <a:off x="605313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Line 12"/>
          <p:cNvSpPr>
            <a:spLocks noChangeShapeType="1"/>
          </p:cNvSpPr>
          <p:nvPr/>
        </p:nvSpPr>
        <p:spPr bwMode="auto">
          <a:xfrm>
            <a:off x="732631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Line 16"/>
          <p:cNvSpPr>
            <a:spLocks noChangeShapeType="1"/>
          </p:cNvSpPr>
          <p:nvPr/>
        </p:nvSpPr>
        <p:spPr bwMode="auto">
          <a:xfrm>
            <a:off x="48736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>
            <a:off x="123348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>
            <a:off x="19796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272573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Line 20"/>
          <p:cNvSpPr>
            <a:spLocks noChangeShapeType="1"/>
          </p:cNvSpPr>
          <p:nvPr/>
        </p:nvSpPr>
        <p:spPr bwMode="auto">
          <a:xfrm>
            <a:off x="6829425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Line 21"/>
          <p:cNvSpPr>
            <a:spLocks noChangeShapeType="1"/>
          </p:cNvSpPr>
          <p:nvPr/>
        </p:nvSpPr>
        <p:spPr bwMode="auto">
          <a:xfrm rot="2537517">
            <a:off x="3044825" y="289718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2838450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694" name="Text Box 23"/>
          <p:cNvSpPr txBox="1">
            <a:spLocks noChangeArrowheads="1"/>
          </p:cNvSpPr>
          <p:nvPr/>
        </p:nvSpPr>
        <p:spPr bwMode="auto">
          <a:xfrm>
            <a:off x="3376613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695" name="Text Box 24"/>
          <p:cNvSpPr txBox="1">
            <a:spLocks noChangeArrowheads="1"/>
          </p:cNvSpPr>
          <p:nvPr/>
        </p:nvSpPr>
        <p:spPr bwMode="auto">
          <a:xfrm>
            <a:off x="287338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696" name="Text Box 25"/>
          <p:cNvSpPr txBox="1">
            <a:spLocks noChangeArrowheads="1"/>
          </p:cNvSpPr>
          <p:nvPr/>
        </p:nvSpPr>
        <p:spPr bwMode="auto">
          <a:xfrm>
            <a:off x="10350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697" name="Text Box 26"/>
          <p:cNvSpPr txBox="1">
            <a:spLocks noChangeArrowheads="1"/>
          </p:cNvSpPr>
          <p:nvPr/>
        </p:nvSpPr>
        <p:spPr bwMode="auto">
          <a:xfrm>
            <a:off x="17843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698" name="Text Box 27"/>
          <p:cNvSpPr txBox="1">
            <a:spLocks noChangeArrowheads="1"/>
          </p:cNvSpPr>
          <p:nvPr/>
        </p:nvSpPr>
        <p:spPr bwMode="auto">
          <a:xfrm>
            <a:off x="2532063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699" name="Text Box 28"/>
          <p:cNvSpPr txBox="1">
            <a:spLocks noChangeArrowheads="1"/>
          </p:cNvSpPr>
          <p:nvPr/>
        </p:nvSpPr>
        <p:spPr bwMode="auto">
          <a:xfrm>
            <a:off x="6727825" y="253365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8700" name="Text Box 29"/>
          <p:cNvSpPr txBox="1">
            <a:spLocks noChangeArrowheads="1"/>
          </p:cNvSpPr>
          <p:nvPr/>
        </p:nvSpPr>
        <p:spPr bwMode="auto">
          <a:xfrm>
            <a:off x="8105775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8701" name="Line 30"/>
          <p:cNvSpPr>
            <a:spLocks noChangeShapeType="1"/>
          </p:cNvSpPr>
          <p:nvPr/>
        </p:nvSpPr>
        <p:spPr bwMode="auto">
          <a:xfrm rot="19062483" flipH="1">
            <a:off x="3394075" y="292417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2" name="Text Box 31"/>
          <p:cNvSpPr txBox="1">
            <a:spLocks noChangeArrowheads="1"/>
          </p:cNvSpPr>
          <p:nvPr/>
        </p:nvSpPr>
        <p:spPr bwMode="auto">
          <a:xfrm>
            <a:off x="3143250" y="252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703" name="Line 32"/>
          <p:cNvSpPr>
            <a:spLocks noChangeShapeType="1"/>
          </p:cNvSpPr>
          <p:nvPr/>
        </p:nvSpPr>
        <p:spPr bwMode="auto">
          <a:xfrm>
            <a:off x="3357563" y="19716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Line 33"/>
          <p:cNvSpPr>
            <a:spLocks noChangeShapeType="1"/>
          </p:cNvSpPr>
          <p:nvPr/>
        </p:nvSpPr>
        <p:spPr bwMode="auto">
          <a:xfrm rot="2537517">
            <a:off x="4295775" y="30972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5" name="Text Box 34"/>
          <p:cNvSpPr txBox="1">
            <a:spLocks noChangeArrowheads="1"/>
          </p:cNvSpPr>
          <p:nvPr/>
        </p:nvSpPr>
        <p:spPr bwMode="auto">
          <a:xfrm>
            <a:off x="4067175" y="33909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706" name="Text Box 35"/>
          <p:cNvSpPr txBox="1">
            <a:spLocks noChangeArrowheads="1"/>
          </p:cNvSpPr>
          <p:nvPr/>
        </p:nvSpPr>
        <p:spPr bwMode="auto">
          <a:xfrm>
            <a:off x="4538663" y="33909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707" name="Text Box 36"/>
          <p:cNvSpPr txBox="1">
            <a:spLocks noChangeArrowheads="1"/>
          </p:cNvSpPr>
          <p:nvPr/>
        </p:nvSpPr>
        <p:spPr bwMode="auto">
          <a:xfrm>
            <a:off x="4343400" y="27051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708" name="Line 37"/>
          <p:cNvSpPr>
            <a:spLocks noChangeShapeType="1"/>
          </p:cNvSpPr>
          <p:nvPr/>
        </p:nvSpPr>
        <p:spPr bwMode="auto">
          <a:xfrm rot="19062483" flipH="1">
            <a:off x="4619625" y="30876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9" name="Line 38"/>
          <p:cNvSpPr>
            <a:spLocks noChangeShapeType="1"/>
          </p:cNvSpPr>
          <p:nvPr/>
        </p:nvSpPr>
        <p:spPr bwMode="auto">
          <a:xfrm>
            <a:off x="4552950" y="2066925"/>
            <a:ext cx="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10" name="Line 39"/>
          <p:cNvSpPr>
            <a:spLocks noChangeShapeType="1"/>
          </p:cNvSpPr>
          <p:nvPr/>
        </p:nvSpPr>
        <p:spPr bwMode="auto">
          <a:xfrm>
            <a:off x="8296275" y="1990725"/>
            <a:ext cx="3810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11" name="Line 40"/>
          <p:cNvSpPr>
            <a:spLocks noChangeShapeType="1"/>
          </p:cNvSpPr>
          <p:nvPr/>
        </p:nvSpPr>
        <p:spPr bwMode="auto">
          <a:xfrm rot="2537517">
            <a:off x="5543550" y="30210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12" name="Text Box 41"/>
          <p:cNvSpPr txBox="1">
            <a:spLocks noChangeArrowheads="1"/>
          </p:cNvSpPr>
          <p:nvPr/>
        </p:nvSpPr>
        <p:spPr bwMode="auto">
          <a:xfrm>
            <a:off x="5343525" y="3324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713" name="Text Box 42"/>
          <p:cNvSpPr txBox="1">
            <a:spLocks noChangeArrowheads="1"/>
          </p:cNvSpPr>
          <p:nvPr/>
        </p:nvSpPr>
        <p:spPr bwMode="auto">
          <a:xfrm>
            <a:off x="5795963" y="3324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8714" name="Text Box 43"/>
          <p:cNvSpPr txBox="1">
            <a:spLocks noChangeArrowheads="1"/>
          </p:cNvSpPr>
          <p:nvPr/>
        </p:nvSpPr>
        <p:spPr bwMode="auto">
          <a:xfrm>
            <a:off x="5600700" y="26289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8715" name="Line 44"/>
          <p:cNvSpPr>
            <a:spLocks noChangeShapeType="1"/>
          </p:cNvSpPr>
          <p:nvPr/>
        </p:nvSpPr>
        <p:spPr bwMode="auto">
          <a:xfrm rot="19062483" flipH="1">
            <a:off x="5886450" y="30114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16" name="Line 45"/>
          <p:cNvSpPr>
            <a:spLocks noChangeShapeType="1"/>
          </p:cNvSpPr>
          <p:nvPr/>
        </p:nvSpPr>
        <p:spPr bwMode="auto">
          <a:xfrm>
            <a:off x="5776913" y="2085975"/>
            <a:ext cx="9525" cy="538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58F3B-0862-4F2D-80DB-A79F3020776F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152400" y="1790700"/>
            <a:ext cx="88963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7"/>
          <p:cNvSpPr>
            <a:spLocks noChangeShapeType="1"/>
          </p:cNvSpPr>
          <p:nvPr/>
        </p:nvSpPr>
        <p:spPr bwMode="auto">
          <a:xfrm>
            <a:off x="23542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8"/>
          <p:cNvSpPr>
            <a:spLocks noChangeShapeType="1"/>
          </p:cNvSpPr>
          <p:nvPr/>
        </p:nvSpPr>
        <p:spPr bwMode="auto">
          <a:xfrm>
            <a:off x="43434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9"/>
          <p:cNvSpPr>
            <a:spLocks noChangeShapeType="1"/>
          </p:cNvSpPr>
          <p:nvPr/>
        </p:nvSpPr>
        <p:spPr bwMode="auto">
          <a:xfrm>
            <a:off x="63246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10"/>
          <p:cNvSpPr>
            <a:spLocks noChangeShapeType="1"/>
          </p:cNvSpPr>
          <p:nvPr/>
        </p:nvSpPr>
        <p:spPr bwMode="auto">
          <a:xfrm>
            <a:off x="78486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18"/>
          <p:cNvSpPr>
            <a:spLocks noChangeShapeType="1"/>
          </p:cNvSpPr>
          <p:nvPr/>
        </p:nvSpPr>
        <p:spPr bwMode="auto">
          <a:xfrm>
            <a:off x="4175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Line 19"/>
          <p:cNvSpPr>
            <a:spLocks noChangeShapeType="1"/>
          </p:cNvSpPr>
          <p:nvPr/>
        </p:nvSpPr>
        <p:spPr bwMode="auto">
          <a:xfrm>
            <a:off x="116363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Line 20"/>
          <p:cNvSpPr>
            <a:spLocks noChangeShapeType="1"/>
          </p:cNvSpPr>
          <p:nvPr/>
        </p:nvSpPr>
        <p:spPr bwMode="auto">
          <a:xfrm>
            <a:off x="7315200" y="2097088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21"/>
          <p:cNvSpPr>
            <a:spLocks noChangeShapeType="1"/>
          </p:cNvSpPr>
          <p:nvPr/>
        </p:nvSpPr>
        <p:spPr bwMode="auto">
          <a:xfrm rot="2537517">
            <a:off x="1749425" y="293528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Text Box 22"/>
          <p:cNvSpPr txBox="1">
            <a:spLocks noChangeArrowheads="1"/>
          </p:cNvSpPr>
          <p:nvPr/>
        </p:nvSpPr>
        <p:spPr bwMode="auto">
          <a:xfrm>
            <a:off x="1562100" y="34401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14" name="Text Box 23"/>
          <p:cNvSpPr txBox="1">
            <a:spLocks noChangeArrowheads="1"/>
          </p:cNvSpPr>
          <p:nvPr/>
        </p:nvSpPr>
        <p:spPr bwMode="auto">
          <a:xfrm>
            <a:off x="2081213" y="34401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15" name="Text Box 26"/>
          <p:cNvSpPr txBox="1">
            <a:spLocks noChangeArrowheads="1"/>
          </p:cNvSpPr>
          <p:nvPr/>
        </p:nvSpPr>
        <p:spPr bwMode="auto">
          <a:xfrm>
            <a:off x="2222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9716" name="Text Box 27"/>
          <p:cNvSpPr txBox="1">
            <a:spLocks noChangeArrowheads="1"/>
          </p:cNvSpPr>
          <p:nvPr/>
        </p:nvSpPr>
        <p:spPr bwMode="auto">
          <a:xfrm>
            <a:off x="969963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9717" name="Text Box 28"/>
          <p:cNvSpPr txBox="1">
            <a:spLocks noChangeArrowheads="1"/>
          </p:cNvSpPr>
          <p:nvPr/>
        </p:nvSpPr>
        <p:spPr bwMode="auto">
          <a:xfrm>
            <a:off x="7086600" y="2640013"/>
            <a:ext cx="5143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9718" name="Text Box 29"/>
          <p:cNvSpPr txBox="1">
            <a:spLocks noChangeArrowheads="1"/>
          </p:cNvSpPr>
          <p:nvPr/>
        </p:nvSpPr>
        <p:spPr bwMode="auto">
          <a:xfrm>
            <a:off x="8296275" y="265906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 rot="19062483" flipH="1">
            <a:off x="2098675" y="296227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Text Box 31"/>
          <p:cNvSpPr txBox="1">
            <a:spLocks noChangeArrowheads="1"/>
          </p:cNvSpPr>
          <p:nvPr/>
        </p:nvSpPr>
        <p:spPr bwMode="auto">
          <a:xfrm>
            <a:off x="1847850" y="25638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9721" name="Line 32"/>
          <p:cNvSpPr>
            <a:spLocks noChangeShapeType="1"/>
          </p:cNvSpPr>
          <p:nvPr/>
        </p:nvSpPr>
        <p:spPr bwMode="auto">
          <a:xfrm>
            <a:off x="2062163" y="20097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Line 33"/>
          <p:cNvSpPr>
            <a:spLocks noChangeShapeType="1"/>
          </p:cNvSpPr>
          <p:nvPr/>
        </p:nvSpPr>
        <p:spPr bwMode="auto">
          <a:xfrm rot="2537517">
            <a:off x="3071813" y="31734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2843213" y="34671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3314700" y="34671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25" name="Text Box 36"/>
          <p:cNvSpPr txBox="1">
            <a:spLocks noChangeArrowheads="1"/>
          </p:cNvSpPr>
          <p:nvPr/>
        </p:nvSpPr>
        <p:spPr bwMode="auto">
          <a:xfrm>
            <a:off x="3119438" y="27813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9726" name="Line 37"/>
          <p:cNvSpPr>
            <a:spLocks noChangeShapeType="1"/>
          </p:cNvSpPr>
          <p:nvPr/>
        </p:nvSpPr>
        <p:spPr bwMode="auto">
          <a:xfrm rot="19062483" flipH="1">
            <a:off x="3395663" y="31638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7" name="Line 38"/>
          <p:cNvSpPr>
            <a:spLocks noChangeShapeType="1"/>
          </p:cNvSpPr>
          <p:nvPr/>
        </p:nvSpPr>
        <p:spPr bwMode="auto">
          <a:xfrm>
            <a:off x="3300413" y="2028825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Line 39"/>
          <p:cNvSpPr>
            <a:spLocks noChangeShapeType="1"/>
          </p:cNvSpPr>
          <p:nvPr/>
        </p:nvSpPr>
        <p:spPr bwMode="auto">
          <a:xfrm>
            <a:off x="8334375" y="2116138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Line 40"/>
          <p:cNvSpPr>
            <a:spLocks noChangeShapeType="1"/>
          </p:cNvSpPr>
          <p:nvPr/>
        </p:nvSpPr>
        <p:spPr bwMode="auto">
          <a:xfrm rot="2537517">
            <a:off x="5305425" y="32210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0" name="Text Box 41"/>
          <p:cNvSpPr txBox="1">
            <a:spLocks noChangeArrowheads="1"/>
          </p:cNvSpPr>
          <p:nvPr/>
        </p:nvSpPr>
        <p:spPr bwMode="auto">
          <a:xfrm>
            <a:off x="5105400" y="35242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31" name="Text Box 42"/>
          <p:cNvSpPr txBox="1">
            <a:spLocks noChangeArrowheads="1"/>
          </p:cNvSpPr>
          <p:nvPr/>
        </p:nvSpPr>
        <p:spPr bwMode="auto">
          <a:xfrm>
            <a:off x="5557838" y="35242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29732" name="Text Box 43"/>
          <p:cNvSpPr txBox="1">
            <a:spLocks noChangeArrowheads="1"/>
          </p:cNvSpPr>
          <p:nvPr/>
        </p:nvSpPr>
        <p:spPr bwMode="auto">
          <a:xfrm>
            <a:off x="5362575" y="28289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29733" name="Line 44"/>
          <p:cNvSpPr>
            <a:spLocks noChangeShapeType="1"/>
          </p:cNvSpPr>
          <p:nvPr/>
        </p:nvSpPr>
        <p:spPr bwMode="auto">
          <a:xfrm rot="19062483" flipH="1">
            <a:off x="5648325" y="32115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Line 45"/>
          <p:cNvSpPr>
            <a:spLocks noChangeShapeType="1"/>
          </p:cNvSpPr>
          <p:nvPr/>
        </p:nvSpPr>
        <p:spPr bwMode="auto">
          <a:xfrm>
            <a:off x="5562600" y="1905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5" name="Line 46"/>
          <p:cNvSpPr>
            <a:spLocks noChangeShapeType="1"/>
          </p:cNvSpPr>
          <p:nvPr/>
        </p:nvSpPr>
        <p:spPr bwMode="auto">
          <a:xfrm rot="2537517">
            <a:off x="4400550" y="47926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Text Box 47"/>
          <p:cNvSpPr txBox="1">
            <a:spLocks noChangeArrowheads="1"/>
          </p:cNvSpPr>
          <p:nvPr/>
        </p:nvSpPr>
        <p:spPr bwMode="auto">
          <a:xfrm>
            <a:off x="4200525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29737" name="Text Box 48"/>
          <p:cNvSpPr txBox="1">
            <a:spLocks noChangeArrowheads="1"/>
          </p:cNvSpPr>
          <p:nvPr/>
        </p:nvSpPr>
        <p:spPr bwMode="auto">
          <a:xfrm>
            <a:off x="4652963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29738" name="Text Box 49"/>
          <p:cNvSpPr txBox="1">
            <a:spLocks noChangeArrowheads="1"/>
          </p:cNvSpPr>
          <p:nvPr/>
        </p:nvSpPr>
        <p:spPr bwMode="auto">
          <a:xfrm>
            <a:off x="4457700" y="44005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29739" name="Line 50"/>
          <p:cNvSpPr>
            <a:spLocks noChangeShapeType="1"/>
          </p:cNvSpPr>
          <p:nvPr/>
        </p:nvSpPr>
        <p:spPr bwMode="auto">
          <a:xfrm rot="19062483" flipH="1">
            <a:off x="4743450" y="47831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0F2550-DC0F-4A8A-892C-F4B19138432F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152400" y="1790700"/>
            <a:ext cx="82677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>
            <a:off x="8763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6"/>
          <p:cNvSpPr>
            <a:spLocks noChangeShapeType="1"/>
          </p:cNvSpPr>
          <p:nvPr/>
        </p:nvSpPr>
        <p:spPr bwMode="auto">
          <a:xfrm>
            <a:off x="16144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7"/>
          <p:cNvSpPr>
            <a:spLocks noChangeShapeType="1"/>
          </p:cNvSpPr>
          <p:nvPr/>
        </p:nvSpPr>
        <p:spPr bwMode="auto">
          <a:xfrm>
            <a:off x="244951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Line 8"/>
          <p:cNvSpPr>
            <a:spLocks noChangeShapeType="1"/>
          </p:cNvSpPr>
          <p:nvPr/>
        </p:nvSpPr>
        <p:spPr bwMode="auto">
          <a:xfrm>
            <a:off x="35306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476567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10"/>
          <p:cNvSpPr>
            <a:spLocks noChangeShapeType="1"/>
          </p:cNvSpPr>
          <p:nvPr/>
        </p:nvSpPr>
        <p:spPr bwMode="auto">
          <a:xfrm>
            <a:off x="59055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Line 11"/>
          <p:cNvSpPr>
            <a:spLocks noChangeShapeType="1"/>
          </p:cNvSpPr>
          <p:nvPr/>
        </p:nvSpPr>
        <p:spPr bwMode="auto">
          <a:xfrm>
            <a:off x="708183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Line 16"/>
          <p:cNvSpPr>
            <a:spLocks noChangeShapeType="1"/>
          </p:cNvSpPr>
          <p:nvPr/>
        </p:nvSpPr>
        <p:spPr bwMode="auto">
          <a:xfrm>
            <a:off x="417513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17"/>
          <p:cNvSpPr>
            <a:spLocks noChangeShapeType="1"/>
          </p:cNvSpPr>
          <p:nvPr/>
        </p:nvSpPr>
        <p:spPr bwMode="auto">
          <a:xfrm>
            <a:off x="1163638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Line 18"/>
          <p:cNvSpPr>
            <a:spLocks noChangeShapeType="1"/>
          </p:cNvSpPr>
          <p:nvPr/>
        </p:nvSpPr>
        <p:spPr bwMode="auto">
          <a:xfrm>
            <a:off x="5343525" y="20669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Line 19"/>
          <p:cNvSpPr>
            <a:spLocks noChangeShapeType="1"/>
          </p:cNvSpPr>
          <p:nvPr/>
        </p:nvSpPr>
        <p:spPr bwMode="auto">
          <a:xfrm rot="2537517">
            <a:off x="1635125" y="295433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Text Box 20"/>
          <p:cNvSpPr txBox="1">
            <a:spLocks noChangeArrowheads="1"/>
          </p:cNvSpPr>
          <p:nvPr/>
        </p:nvSpPr>
        <p:spPr bwMode="auto">
          <a:xfrm>
            <a:off x="1428750" y="34591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39" name="Text Box 21"/>
          <p:cNvSpPr txBox="1">
            <a:spLocks noChangeArrowheads="1"/>
          </p:cNvSpPr>
          <p:nvPr/>
        </p:nvSpPr>
        <p:spPr bwMode="auto">
          <a:xfrm>
            <a:off x="1966913" y="34591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40" name="Text Box 22"/>
          <p:cNvSpPr txBox="1">
            <a:spLocks noChangeArrowheads="1"/>
          </p:cNvSpPr>
          <p:nvPr/>
        </p:nvSpPr>
        <p:spPr bwMode="auto">
          <a:xfrm>
            <a:off x="222250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0741" name="Text Box 23"/>
          <p:cNvSpPr txBox="1">
            <a:spLocks noChangeArrowheads="1"/>
          </p:cNvSpPr>
          <p:nvPr/>
        </p:nvSpPr>
        <p:spPr bwMode="auto">
          <a:xfrm>
            <a:off x="969963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0742" name="Text Box 24"/>
          <p:cNvSpPr txBox="1">
            <a:spLocks noChangeArrowheads="1"/>
          </p:cNvSpPr>
          <p:nvPr/>
        </p:nvSpPr>
        <p:spPr bwMode="auto">
          <a:xfrm>
            <a:off x="5280025" y="2609850"/>
            <a:ext cx="5143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0743" name="Text Box 25"/>
          <p:cNvSpPr txBox="1">
            <a:spLocks noChangeArrowheads="1"/>
          </p:cNvSpPr>
          <p:nvPr/>
        </p:nvSpPr>
        <p:spPr bwMode="auto">
          <a:xfrm>
            <a:off x="7781925" y="25336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0744" name="Line 26"/>
          <p:cNvSpPr>
            <a:spLocks noChangeShapeType="1"/>
          </p:cNvSpPr>
          <p:nvPr/>
        </p:nvSpPr>
        <p:spPr bwMode="auto">
          <a:xfrm rot="19062483" flipH="1">
            <a:off x="1984375" y="298132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Text Box 27"/>
          <p:cNvSpPr txBox="1">
            <a:spLocks noChangeArrowheads="1"/>
          </p:cNvSpPr>
          <p:nvPr/>
        </p:nvSpPr>
        <p:spPr bwMode="auto">
          <a:xfrm>
            <a:off x="1733550" y="25828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0746" name="Line 28"/>
          <p:cNvSpPr>
            <a:spLocks noChangeShapeType="1"/>
          </p:cNvSpPr>
          <p:nvPr/>
        </p:nvSpPr>
        <p:spPr bwMode="auto">
          <a:xfrm>
            <a:off x="1947863" y="20288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Line 29"/>
          <p:cNvSpPr>
            <a:spLocks noChangeShapeType="1"/>
          </p:cNvSpPr>
          <p:nvPr/>
        </p:nvSpPr>
        <p:spPr bwMode="auto">
          <a:xfrm rot="2537517">
            <a:off x="2809875" y="31924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Text Box 30"/>
          <p:cNvSpPr txBox="1">
            <a:spLocks noChangeArrowheads="1"/>
          </p:cNvSpPr>
          <p:nvPr/>
        </p:nvSpPr>
        <p:spPr bwMode="auto">
          <a:xfrm>
            <a:off x="2581275" y="3486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49" name="Text Box 31"/>
          <p:cNvSpPr txBox="1">
            <a:spLocks noChangeArrowheads="1"/>
          </p:cNvSpPr>
          <p:nvPr/>
        </p:nvSpPr>
        <p:spPr bwMode="auto">
          <a:xfrm>
            <a:off x="3052763" y="3486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50" name="Text Box 32"/>
          <p:cNvSpPr txBox="1">
            <a:spLocks noChangeArrowheads="1"/>
          </p:cNvSpPr>
          <p:nvPr/>
        </p:nvSpPr>
        <p:spPr bwMode="auto">
          <a:xfrm>
            <a:off x="2857500" y="28003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0751" name="Line 33"/>
          <p:cNvSpPr>
            <a:spLocks noChangeShapeType="1"/>
          </p:cNvSpPr>
          <p:nvPr/>
        </p:nvSpPr>
        <p:spPr bwMode="auto">
          <a:xfrm rot="19062483" flipH="1">
            <a:off x="3133725" y="31829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2" name="Line 34"/>
          <p:cNvSpPr>
            <a:spLocks noChangeShapeType="1"/>
          </p:cNvSpPr>
          <p:nvPr/>
        </p:nvSpPr>
        <p:spPr bwMode="auto">
          <a:xfrm>
            <a:off x="2995613" y="2028825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3" name="Line 35"/>
          <p:cNvSpPr>
            <a:spLocks noChangeShapeType="1"/>
          </p:cNvSpPr>
          <p:nvPr/>
        </p:nvSpPr>
        <p:spPr bwMode="auto">
          <a:xfrm>
            <a:off x="7820025" y="199072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4" name="Line 36"/>
          <p:cNvSpPr>
            <a:spLocks noChangeShapeType="1"/>
          </p:cNvSpPr>
          <p:nvPr/>
        </p:nvSpPr>
        <p:spPr bwMode="auto">
          <a:xfrm rot="2537517">
            <a:off x="4057650" y="30781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Text Box 37"/>
          <p:cNvSpPr txBox="1">
            <a:spLocks noChangeArrowheads="1"/>
          </p:cNvSpPr>
          <p:nvPr/>
        </p:nvSpPr>
        <p:spPr bwMode="auto">
          <a:xfrm>
            <a:off x="3857625" y="33813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56" name="Text Box 38"/>
          <p:cNvSpPr txBox="1">
            <a:spLocks noChangeArrowheads="1"/>
          </p:cNvSpPr>
          <p:nvPr/>
        </p:nvSpPr>
        <p:spPr bwMode="auto">
          <a:xfrm>
            <a:off x="4310063" y="33813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0757" name="Text Box 39"/>
          <p:cNvSpPr txBox="1">
            <a:spLocks noChangeArrowheads="1"/>
          </p:cNvSpPr>
          <p:nvPr/>
        </p:nvSpPr>
        <p:spPr bwMode="auto">
          <a:xfrm>
            <a:off x="4114800" y="26860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0758" name="Line 40"/>
          <p:cNvSpPr>
            <a:spLocks noChangeShapeType="1"/>
          </p:cNvSpPr>
          <p:nvPr/>
        </p:nvSpPr>
        <p:spPr bwMode="auto">
          <a:xfrm rot="19062483" flipH="1">
            <a:off x="4400550" y="30686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9" name="Line 41"/>
          <p:cNvSpPr>
            <a:spLocks noChangeShapeType="1"/>
          </p:cNvSpPr>
          <p:nvPr/>
        </p:nvSpPr>
        <p:spPr bwMode="auto">
          <a:xfrm flipH="1">
            <a:off x="4286250" y="2009775"/>
            <a:ext cx="9525" cy="690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0" name="Line 42"/>
          <p:cNvSpPr>
            <a:spLocks noChangeShapeType="1"/>
          </p:cNvSpPr>
          <p:nvPr/>
        </p:nvSpPr>
        <p:spPr bwMode="auto">
          <a:xfrm rot="2537517">
            <a:off x="6419850" y="30972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1" name="Text Box 43"/>
          <p:cNvSpPr txBox="1">
            <a:spLocks noChangeArrowheads="1"/>
          </p:cNvSpPr>
          <p:nvPr/>
        </p:nvSpPr>
        <p:spPr bwMode="auto">
          <a:xfrm>
            <a:off x="6219825" y="34004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0762" name="Text Box 44"/>
          <p:cNvSpPr txBox="1">
            <a:spLocks noChangeArrowheads="1"/>
          </p:cNvSpPr>
          <p:nvPr/>
        </p:nvSpPr>
        <p:spPr bwMode="auto">
          <a:xfrm>
            <a:off x="6672263" y="34004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0763" name="Text Box 45"/>
          <p:cNvSpPr txBox="1">
            <a:spLocks noChangeArrowheads="1"/>
          </p:cNvSpPr>
          <p:nvPr/>
        </p:nvSpPr>
        <p:spPr bwMode="auto">
          <a:xfrm>
            <a:off x="6477000" y="27051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0764" name="Line 46"/>
          <p:cNvSpPr>
            <a:spLocks noChangeShapeType="1"/>
          </p:cNvSpPr>
          <p:nvPr/>
        </p:nvSpPr>
        <p:spPr bwMode="auto">
          <a:xfrm rot="19062483" flipH="1">
            <a:off x="6762750" y="30876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5" name="Line 47"/>
          <p:cNvSpPr>
            <a:spLocks noChangeShapeType="1"/>
          </p:cNvSpPr>
          <p:nvPr/>
        </p:nvSpPr>
        <p:spPr bwMode="auto">
          <a:xfrm>
            <a:off x="6672263" y="2009775"/>
            <a:ext cx="0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66462-D99C-4613-87E8-414F05BF8589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1750" name="Rectangle 4"/>
          <p:cNvSpPr>
            <a:spLocks noChangeArrowheads="1"/>
          </p:cNvSpPr>
          <p:nvPr/>
        </p:nvSpPr>
        <p:spPr bwMode="auto">
          <a:xfrm>
            <a:off x="152400" y="1790700"/>
            <a:ext cx="76581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5"/>
          <p:cNvSpPr>
            <a:spLocks noChangeShapeType="1"/>
          </p:cNvSpPr>
          <p:nvPr/>
        </p:nvSpPr>
        <p:spPr bwMode="auto">
          <a:xfrm>
            <a:off x="1524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6"/>
          <p:cNvSpPr>
            <a:spLocks noChangeShapeType="1"/>
          </p:cNvSpPr>
          <p:nvPr/>
        </p:nvSpPr>
        <p:spPr bwMode="auto">
          <a:xfrm>
            <a:off x="2787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7"/>
          <p:cNvSpPr>
            <a:spLocks noChangeShapeType="1"/>
          </p:cNvSpPr>
          <p:nvPr/>
        </p:nvSpPr>
        <p:spPr bwMode="auto">
          <a:xfrm>
            <a:off x="40528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8"/>
          <p:cNvSpPr>
            <a:spLocks noChangeShapeType="1"/>
          </p:cNvSpPr>
          <p:nvPr/>
        </p:nvSpPr>
        <p:spPr bwMode="auto">
          <a:xfrm>
            <a:off x="53181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9"/>
          <p:cNvSpPr>
            <a:spLocks noChangeShapeType="1"/>
          </p:cNvSpPr>
          <p:nvPr/>
        </p:nvSpPr>
        <p:spPr bwMode="auto">
          <a:xfrm>
            <a:off x="65833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19"/>
          <p:cNvSpPr>
            <a:spLocks noChangeShapeType="1"/>
          </p:cNvSpPr>
          <p:nvPr/>
        </p:nvSpPr>
        <p:spPr bwMode="auto">
          <a:xfrm rot="2537517">
            <a:off x="263525" y="289718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Text Box 20"/>
          <p:cNvSpPr txBox="1">
            <a:spLocks noChangeArrowheads="1"/>
          </p:cNvSpPr>
          <p:nvPr/>
        </p:nvSpPr>
        <p:spPr bwMode="auto">
          <a:xfrm>
            <a:off x="57150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58" name="Text Box 21"/>
          <p:cNvSpPr txBox="1">
            <a:spLocks noChangeArrowheads="1"/>
          </p:cNvSpPr>
          <p:nvPr/>
        </p:nvSpPr>
        <p:spPr bwMode="auto">
          <a:xfrm>
            <a:off x="595313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59" name="Text Box 24"/>
          <p:cNvSpPr txBox="1">
            <a:spLocks noChangeArrowheads="1"/>
          </p:cNvSpPr>
          <p:nvPr/>
        </p:nvSpPr>
        <p:spPr bwMode="auto">
          <a:xfrm>
            <a:off x="4572000" y="2659063"/>
            <a:ext cx="5143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1760" name="Text Box 25"/>
          <p:cNvSpPr txBox="1">
            <a:spLocks noChangeArrowheads="1"/>
          </p:cNvSpPr>
          <p:nvPr/>
        </p:nvSpPr>
        <p:spPr bwMode="auto">
          <a:xfrm>
            <a:off x="7086600" y="24384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1761" name="Line 26"/>
          <p:cNvSpPr>
            <a:spLocks noChangeShapeType="1"/>
          </p:cNvSpPr>
          <p:nvPr/>
        </p:nvSpPr>
        <p:spPr bwMode="auto">
          <a:xfrm rot="19062483" flipH="1">
            <a:off x="612775" y="292417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Text Box 27"/>
          <p:cNvSpPr txBox="1">
            <a:spLocks noChangeArrowheads="1"/>
          </p:cNvSpPr>
          <p:nvPr/>
        </p:nvSpPr>
        <p:spPr bwMode="auto">
          <a:xfrm>
            <a:off x="361950" y="252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1763" name="Line 28"/>
          <p:cNvSpPr>
            <a:spLocks noChangeShapeType="1"/>
          </p:cNvSpPr>
          <p:nvPr/>
        </p:nvSpPr>
        <p:spPr bwMode="auto">
          <a:xfrm>
            <a:off x="576263" y="19716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Line 29"/>
          <p:cNvSpPr>
            <a:spLocks noChangeShapeType="1"/>
          </p:cNvSpPr>
          <p:nvPr/>
        </p:nvSpPr>
        <p:spPr bwMode="auto">
          <a:xfrm rot="2537517">
            <a:off x="2009775" y="29829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Text Box 30"/>
          <p:cNvSpPr txBox="1">
            <a:spLocks noChangeArrowheads="1"/>
          </p:cNvSpPr>
          <p:nvPr/>
        </p:nvSpPr>
        <p:spPr bwMode="auto">
          <a:xfrm>
            <a:off x="1781175" y="32766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66" name="Text Box 31"/>
          <p:cNvSpPr txBox="1">
            <a:spLocks noChangeArrowheads="1"/>
          </p:cNvSpPr>
          <p:nvPr/>
        </p:nvSpPr>
        <p:spPr bwMode="auto">
          <a:xfrm>
            <a:off x="2252663" y="32766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67" name="Text Box 32"/>
          <p:cNvSpPr txBox="1">
            <a:spLocks noChangeArrowheads="1"/>
          </p:cNvSpPr>
          <p:nvPr/>
        </p:nvSpPr>
        <p:spPr bwMode="auto">
          <a:xfrm>
            <a:off x="2057400" y="2590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1768" name="Line 33"/>
          <p:cNvSpPr>
            <a:spLocks noChangeShapeType="1"/>
          </p:cNvSpPr>
          <p:nvPr/>
        </p:nvSpPr>
        <p:spPr bwMode="auto">
          <a:xfrm rot="19062483" flipH="1">
            <a:off x="2333625" y="29733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Line 36"/>
          <p:cNvSpPr>
            <a:spLocks noChangeShapeType="1"/>
          </p:cNvSpPr>
          <p:nvPr/>
        </p:nvSpPr>
        <p:spPr bwMode="auto">
          <a:xfrm rot="2537517">
            <a:off x="3295650" y="29829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Text Box 37"/>
          <p:cNvSpPr txBox="1">
            <a:spLocks noChangeArrowheads="1"/>
          </p:cNvSpPr>
          <p:nvPr/>
        </p:nvSpPr>
        <p:spPr bwMode="auto">
          <a:xfrm>
            <a:off x="3095625" y="3286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71" name="Text Box 38"/>
          <p:cNvSpPr txBox="1">
            <a:spLocks noChangeArrowheads="1"/>
          </p:cNvSpPr>
          <p:nvPr/>
        </p:nvSpPr>
        <p:spPr bwMode="auto">
          <a:xfrm>
            <a:off x="3548063" y="3286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1772" name="Text Box 39"/>
          <p:cNvSpPr txBox="1">
            <a:spLocks noChangeArrowheads="1"/>
          </p:cNvSpPr>
          <p:nvPr/>
        </p:nvSpPr>
        <p:spPr bwMode="auto">
          <a:xfrm>
            <a:off x="3352800" y="2590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1773" name="Line 40"/>
          <p:cNvSpPr>
            <a:spLocks noChangeShapeType="1"/>
          </p:cNvSpPr>
          <p:nvPr/>
        </p:nvSpPr>
        <p:spPr bwMode="auto">
          <a:xfrm rot="19062483" flipH="1">
            <a:off x="3638550" y="29733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Line 42"/>
          <p:cNvSpPr>
            <a:spLocks noChangeShapeType="1"/>
          </p:cNvSpPr>
          <p:nvPr/>
        </p:nvSpPr>
        <p:spPr bwMode="auto">
          <a:xfrm rot="2537517">
            <a:off x="5767388" y="28971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Text Box 43"/>
          <p:cNvSpPr txBox="1">
            <a:spLocks noChangeArrowheads="1"/>
          </p:cNvSpPr>
          <p:nvPr/>
        </p:nvSpPr>
        <p:spPr bwMode="auto">
          <a:xfrm>
            <a:off x="5567363" y="32004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1776" name="Text Box 44"/>
          <p:cNvSpPr txBox="1">
            <a:spLocks noChangeArrowheads="1"/>
          </p:cNvSpPr>
          <p:nvPr/>
        </p:nvSpPr>
        <p:spPr bwMode="auto">
          <a:xfrm>
            <a:off x="6019800" y="32004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1777" name="Text Box 45"/>
          <p:cNvSpPr txBox="1">
            <a:spLocks noChangeArrowheads="1"/>
          </p:cNvSpPr>
          <p:nvPr/>
        </p:nvSpPr>
        <p:spPr bwMode="auto">
          <a:xfrm>
            <a:off x="5824538" y="250507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1778" name="Line 46"/>
          <p:cNvSpPr>
            <a:spLocks noChangeShapeType="1"/>
          </p:cNvSpPr>
          <p:nvPr/>
        </p:nvSpPr>
        <p:spPr bwMode="auto">
          <a:xfrm rot="19062483" flipH="1">
            <a:off x="6110288" y="288766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9" name="Line 48"/>
          <p:cNvSpPr>
            <a:spLocks noChangeShapeType="1"/>
          </p:cNvSpPr>
          <p:nvPr/>
        </p:nvSpPr>
        <p:spPr bwMode="auto">
          <a:xfrm rot="2537517">
            <a:off x="4400550" y="47926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0" name="Text Box 49"/>
          <p:cNvSpPr txBox="1">
            <a:spLocks noChangeArrowheads="1"/>
          </p:cNvSpPr>
          <p:nvPr/>
        </p:nvSpPr>
        <p:spPr bwMode="auto">
          <a:xfrm>
            <a:off x="4200525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1781" name="Text Box 50"/>
          <p:cNvSpPr txBox="1">
            <a:spLocks noChangeArrowheads="1"/>
          </p:cNvSpPr>
          <p:nvPr/>
        </p:nvSpPr>
        <p:spPr bwMode="auto">
          <a:xfrm>
            <a:off x="4652963" y="5095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1782" name="Text Box 51"/>
          <p:cNvSpPr txBox="1">
            <a:spLocks noChangeArrowheads="1"/>
          </p:cNvSpPr>
          <p:nvPr/>
        </p:nvSpPr>
        <p:spPr bwMode="auto">
          <a:xfrm>
            <a:off x="4457700" y="44005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1783" name="Line 52"/>
          <p:cNvSpPr>
            <a:spLocks noChangeShapeType="1"/>
          </p:cNvSpPr>
          <p:nvPr/>
        </p:nvSpPr>
        <p:spPr bwMode="auto">
          <a:xfrm rot="19062483" flipH="1">
            <a:off x="4743450" y="47831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4" name="Line 53"/>
          <p:cNvSpPr>
            <a:spLocks noChangeShapeType="1"/>
          </p:cNvSpPr>
          <p:nvPr/>
        </p:nvSpPr>
        <p:spPr bwMode="auto">
          <a:xfrm>
            <a:off x="2286000" y="20574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5" name="Line 54"/>
          <p:cNvSpPr>
            <a:spLocks noChangeShapeType="1"/>
          </p:cNvSpPr>
          <p:nvPr/>
        </p:nvSpPr>
        <p:spPr bwMode="auto">
          <a:xfrm>
            <a:off x="3581400" y="20574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6" name="Line 55"/>
          <p:cNvSpPr>
            <a:spLocks noChangeShapeType="1"/>
          </p:cNvSpPr>
          <p:nvPr/>
        </p:nvSpPr>
        <p:spPr bwMode="auto">
          <a:xfrm>
            <a:off x="4800600" y="21145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7" name="Line 56"/>
          <p:cNvSpPr>
            <a:spLocks noChangeShapeType="1"/>
          </p:cNvSpPr>
          <p:nvPr/>
        </p:nvSpPr>
        <p:spPr bwMode="auto">
          <a:xfrm>
            <a:off x="6019800" y="19812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8" name="Line 57"/>
          <p:cNvSpPr>
            <a:spLocks noChangeShapeType="1"/>
          </p:cNvSpPr>
          <p:nvPr/>
        </p:nvSpPr>
        <p:spPr bwMode="auto">
          <a:xfrm>
            <a:off x="7239000" y="19050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664A2-4F38-465E-BBD0-38E8F2990F0E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2774" name="Rectangle 3"/>
          <p:cNvSpPr>
            <a:spLocks noChangeArrowheads="1"/>
          </p:cNvSpPr>
          <p:nvPr/>
        </p:nvSpPr>
        <p:spPr bwMode="auto">
          <a:xfrm>
            <a:off x="152400" y="1790700"/>
            <a:ext cx="88963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4"/>
          <p:cNvSpPr>
            <a:spLocks noChangeShapeType="1"/>
          </p:cNvSpPr>
          <p:nvPr/>
        </p:nvSpPr>
        <p:spPr bwMode="auto">
          <a:xfrm>
            <a:off x="1524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5"/>
          <p:cNvSpPr>
            <a:spLocks noChangeShapeType="1"/>
          </p:cNvSpPr>
          <p:nvPr/>
        </p:nvSpPr>
        <p:spPr bwMode="auto">
          <a:xfrm>
            <a:off x="2787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6"/>
          <p:cNvSpPr>
            <a:spLocks noChangeShapeType="1"/>
          </p:cNvSpPr>
          <p:nvPr/>
        </p:nvSpPr>
        <p:spPr bwMode="auto">
          <a:xfrm>
            <a:off x="40528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Line 7"/>
          <p:cNvSpPr>
            <a:spLocks noChangeShapeType="1"/>
          </p:cNvSpPr>
          <p:nvPr/>
        </p:nvSpPr>
        <p:spPr bwMode="auto">
          <a:xfrm>
            <a:off x="53181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Line 8"/>
          <p:cNvSpPr>
            <a:spLocks noChangeShapeType="1"/>
          </p:cNvSpPr>
          <p:nvPr/>
        </p:nvSpPr>
        <p:spPr bwMode="auto">
          <a:xfrm>
            <a:off x="65833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Line 9"/>
          <p:cNvSpPr>
            <a:spLocks noChangeShapeType="1"/>
          </p:cNvSpPr>
          <p:nvPr/>
        </p:nvSpPr>
        <p:spPr bwMode="auto">
          <a:xfrm>
            <a:off x="78486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Line 10"/>
          <p:cNvSpPr>
            <a:spLocks noChangeShapeType="1"/>
          </p:cNvSpPr>
          <p:nvPr/>
        </p:nvSpPr>
        <p:spPr bwMode="auto">
          <a:xfrm rot="2537517">
            <a:off x="263525" y="2897188"/>
            <a:ext cx="239713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Text Box 11"/>
          <p:cNvSpPr txBox="1">
            <a:spLocks noChangeArrowheads="1"/>
          </p:cNvSpPr>
          <p:nvPr/>
        </p:nvSpPr>
        <p:spPr bwMode="auto">
          <a:xfrm>
            <a:off x="57150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83" name="Text Box 12"/>
          <p:cNvSpPr txBox="1">
            <a:spLocks noChangeArrowheads="1"/>
          </p:cNvSpPr>
          <p:nvPr/>
        </p:nvSpPr>
        <p:spPr bwMode="auto">
          <a:xfrm>
            <a:off x="595313" y="3402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84" name="Text Box 13"/>
          <p:cNvSpPr txBox="1">
            <a:spLocks noChangeArrowheads="1"/>
          </p:cNvSpPr>
          <p:nvPr/>
        </p:nvSpPr>
        <p:spPr bwMode="auto">
          <a:xfrm>
            <a:off x="4572000" y="2659063"/>
            <a:ext cx="5143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2785" name="Text Box 14"/>
          <p:cNvSpPr txBox="1">
            <a:spLocks noChangeArrowheads="1"/>
          </p:cNvSpPr>
          <p:nvPr/>
        </p:nvSpPr>
        <p:spPr bwMode="auto">
          <a:xfrm>
            <a:off x="8362950" y="243840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2786" name="Line 15"/>
          <p:cNvSpPr>
            <a:spLocks noChangeShapeType="1"/>
          </p:cNvSpPr>
          <p:nvPr/>
        </p:nvSpPr>
        <p:spPr bwMode="auto">
          <a:xfrm rot="19062483" flipH="1">
            <a:off x="612775" y="2924175"/>
            <a:ext cx="249238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Text Box 16"/>
          <p:cNvSpPr txBox="1">
            <a:spLocks noChangeArrowheads="1"/>
          </p:cNvSpPr>
          <p:nvPr/>
        </p:nvSpPr>
        <p:spPr bwMode="auto">
          <a:xfrm>
            <a:off x="361950" y="252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2788" name="Line 17"/>
          <p:cNvSpPr>
            <a:spLocks noChangeShapeType="1"/>
          </p:cNvSpPr>
          <p:nvPr/>
        </p:nvSpPr>
        <p:spPr bwMode="auto">
          <a:xfrm>
            <a:off x="576263" y="1971675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Line 18"/>
          <p:cNvSpPr>
            <a:spLocks noChangeShapeType="1"/>
          </p:cNvSpPr>
          <p:nvPr/>
        </p:nvSpPr>
        <p:spPr bwMode="auto">
          <a:xfrm rot="2537517">
            <a:off x="2009775" y="29829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0" name="Text Box 19"/>
          <p:cNvSpPr txBox="1">
            <a:spLocks noChangeArrowheads="1"/>
          </p:cNvSpPr>
          <p:nvPr/>
        </p:nvSpPr>
        <p:spPr bwMode="auto">
          <a:xfrm>
            <a:off x="1781175" y="32766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91" name="Text Box 20"/>
          <p:cNvSpPr txBox="1">
            <a:spLocks noChangeArrowheads="1"/>
          </p:cNvSpPr>
          <p:nvPr/>
        </p:nvSpPr>
        <p:spPr bwMode="auto">
          <a:xfrm>
            <a:off x="2252663" y="32766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92" name="Text Box 21"/>
          <p:cNvSpPr txBox="1">
            <a:spLocks noChangeArrowheads="1"/>
          </p:cNvSpPr>
          <p:nvPr/>
        </p:nvSpPr>
        <p:spPr bwMode="auto">
          <a:xfrm>
            <a:off x="2057400" y="2590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2793" name="Line 22"/>
          <p:cNvSpPr>
            <a:spLocks noChangeShapeType="1"/>
          </p:cNvSpPr>
          <p:nvPr/>
        </p:nvSpPr>
        <p:spPr bwMode="auto">
          <a:xfrm rot="19062483" flipH="1">
            <a:off x="2333625" y="29733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Line 23"/>
          <p:cNvSpPr>
            <a:spLocks noChangeShapeType="1"/>
          </p:cNvSpPr>
          <p:nvPr/>
        </p:nvSpPr>
        <p:spPr bwMode="auto">
          <a:xfrm rot="2537517">
            <a:off x="3295650" y="298291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Text Box 24"/>
          <p:cNvSpPr txBox="1">
            <a:spLocks noChangeArrowheads="1"/>
          </p:cNvSpPr>
          <p:nvPr/>
        </p:nvSpPr>
        <p:spPr bwMode="auto">
          <a:xfrm>
            <a:off x="3095625" y="3286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96" name="Text Box 25"/>
          <p:cNvSpPr txBox="1">
            <a:spLocks noChangeArrowheads="1"/>
          </p:cNvSpPr>
          <p:nvPr/>
        </p:nvSpPr>
        <p:spPr bwMode="auto">
          <a:xfrm>
            <a:off x="3548063" y="3286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2797" name="Text Box 26"/>
          <p:cNvSpPr txBox="1">
            <a:spLocks noChangeArrowheads="1"/>
          </p:cNvSpPr>
          <p:nvPr/>
        </p:nvSpPr>
        <p:spPr bwMode="auto">
          <a:xfrm>
            <a:off x="3352800" y="2590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2798" name="Line 27"/>
          <p:cNvSpPr>
            <a:spLocks noChangeShapeType="1"/>
          </p:cNvSpPr>
          <p:nvPr/>
        </p:nvSpPr>
        <p:spPr bwMode="auto">
          <a:xfrm rot="19062483" flipH="1">
            <a:off x="3638550" y="297338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Line 28"/>
          <p:cNvSpPr>
            <a:spLocks noChangeShapeType="1"/>
          </p:cNvSpPr>
          <p:nvPr/>
        </p:nvSpPr>
        <p:spPr bwMode="auto">
          <a:xfrm rot="2537517">
            <a:off x="5767388" y="28971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Text Box 29"/>
          <p:cNvSpPr txBox="1">
            <a:spLocks noChangeArrowheads="1"/>
          </p:cNvSpPr>
          <p:nvPr/>
        </p:nvSpPr>
        <p:spPr bwMode="auto">
          <a:xfrm>
            <a:off x="5567363" y="32004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2801" name="Text Box 30"/>
          <p:cNvSpPr txBox="1">
            <a:spLocks noChangeArrowheads="1"/>
          </p:cNvSpPr>
          <p:nvPr/>
        </p:nvSpPr>
        <p:spPr bwMode="auto">
          <a:xfrm>
            <a:off x="6019800" y="32004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2802" name="Text Box 31"/>
          <p:cNvSpPr txBox="1">
            <a:spLocks noChangeArrowheads="1"/>
          </p:cNvSpPr>
          <p:nvPr/>
        </p:nvSpPr>
        <p:spPr bwMode="auto">
          <a:xfrm>
            <a:off x="5824538" y="250507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2803" name="Line 32"/>
          <p:cNvSpPr>
            <a:spLocks noChangeShapeType="1"/>
          </p:cNvSpPr>
          <p:nvPr/>
        </p:nvSpPr>
        <p:spPr bwMode="auto">
          <a:xfrm rot="19062483" flipH="1">
            <a:off x="6110288" y="288766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4" name="Line 33"/>
          <p:cNvSpPr>
            <a:spLocks noChangeShapeType="1"/>
          </p:cNvSpPr>
          <p:nvPr/>
        </p:nvSpPr>
        <p:spPr bwMode="auto">
          <a:xfrm rot="2537517">
            <a:off x="7124700" y="29051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5" name="Text Box 34"/>
          <p:cNvSpPr txBox="1">
            <a:spLocks noChangeArrowheads="1"/>
          </p:cNvSpPr>
          <p:nvPr/>
        </p:nvSpPr>
        <p:spPr bwMode="auto">
          <a:xfrm>
            <a:off x="6924675" y="32083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2806" name="Text Box 35"/>
          <p:cNvSpPr txBox="1">
            <a:spLocks noChangeArrowheads="1"/>
          </p:cNvSpPr>
          <p:nvPr/>
        </p:nvSpPr>
        <p:spPr bwMode="auto">
          <a:xfrm>
            <a:off x="7377113" y="32083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2807" name="Text Box 36"/>
          <p:cNvSpPr txBox="1">
            <a:spLocks noChangeArrowheads="1"/>
          </p:cNvSpPr>
          <p:nvPr/>
        </p:nvSpPr>
        <p:spPr bwMode="auto">
          <a:xfrm>
            <a:off x="7181850" y="25130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2808" name="Line 37"/>
          <p:cNvSpPr>
            <a:spLocks noChangeShapeType="1"/>
          </p:cNvSpPr>
          <p:nvPr/>
        </p:nvSpPr>
        <p:spPr bwMode="auto">
          <a:xfrm rot="19062483" flipH="1">
            <a:off x="7467600" y="28956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9" name="Line 38"/>
          <p:cNvSpPr>
            <a:spLocks noChangeShapeType="1"/>
          </p:cNvSpPr>
          <p:nvPr/>
        </p:nvSpPr>
        <p:spPr bwMode="auto">
          <a:xfrm>
            <a:off x="2286000" y="20574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0" name="Line 39"/>
          <p:cNvSpPr>
            <a:spLocks noChangeShapeType="1"/>
          </p:cNvSpPr>
          <p:nvPr/>
        </p:nvSpPr>
        <p:spPr bwMode="auto">
          <a:xfrm>
            <a:off x="3581400" y="20574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1" name="Line 40"/>
          <p:cNvSpPr>
            <a:spLocks noChangeShapeType="1"/>
          </p:cNvSpPr>
          <p:nvPr/>
        </p:nvSpPr>
        <p:spPr bwMode="auto">
          <a:xfrm>
            <a:off x="4800600" y="21145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2" name="Line 41"/>
          <p:cNvSpPr>
            <a:spLocks noChangeShapeType="1"/>
          </p:cNvSpPr>
          <p:nvPr/>
        </p:nvSpPr>
        <p:spPr bwMode="auto">
          <a:xfrm>
            <a:off x="6019800" y="19812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3" name="Line 42"/>
          <p:cNvSpPr>
            <a:spLocks noChangeShapeType="1"/>
          </p:cNvSpPr>
          <p:nvPr/>
        </p:nvSpPr>
        <p:spPr bwMode="auto">
          <a:xfrm>
            <a:off x="8515350" y="19050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4" name="Line 43"/>
          <p:cNvSpPr>
            <a:spLocks noChangeShapeType="1"/>
          </p:cNvSpPr>
          <p:nvPr/>
        </p:nvSpPr>
        <p:spPr bwMode="auto">
          <a:xfrm>
            <a:off x="7391400" y="19621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17506-1004-45D6-AA99-FF0EC5A048D2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3798" name="Rectangle 3"/>
          <p:cNvSpPr>
            <a:spLocks noChangeArrowheads="1"/>
          </p:cNvSpPr>
          <p:nvPr/>
        </p:nvSpPr>
        <p:spPr bwMode="auto">
          <a:xfrm>
            <a:off x="152400" y="1790700"/>
            <a:ext cx="64579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Line 4"/>
          <p:cNvSpPr>
            <a:spLocks noChangeShapeType="1"/>
          </p:cNvSpPr>
          <p:nvPr/>
        </p:nvSpPr>
        <p:spPr bwMode="auto">
          <a:xfrm>
            <a:off x="1524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Line 5"/>
          <p:cNvSpPr>
            <a:spLocks noChangeShapeType="1"/>
          </p:cNvSpPr>
          <p:nvPr/>
        </p:nvSpPr>
        <p:spPr bwMode="auto">
          <a:xfrm>
            <a:off x="2787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Line 6"/>
          <p:cNvSpPr>
            <a:spLocks noChangeShapeType="1"/>
          </p:cNvSpPr>
          <p:nvPr/>
        </p:nvSpPr>
        <p:spPr bwMode="auto">
          <a:xfrm>
            <a:off x="40528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Line 7"/>
          <p:cNvSpPr>
            <a:spLocks noChangeShapeType="1"/>
          </p:cNvSpPr>
          <p:nvPr/>
        </p:nvSpPr>
        <p:spPr bwMode="auto">
          <a:xfrm>
            <a:off x="53181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Line 10"/>
          <p:cNvSpPr>
            <a:spLocks noChangeShapeType="1"/>
          </p:cNvSpPr>
          <p:nvPr/>
        </p:nvSpPr>
        <p:spPr bwMode="auto">
          <a:xfrm rot="2537517">
            <a:off x="3335338" y="5259388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Text Box 11"/>
          <p:cNvSpPr txBox="1">
            <a:spLocks noChangeArrowheads="1"/>
          </p:cNvSpPr>
          <p:nvPr/>
        </p:nvSpPr>
        <p:spPr bwMode="auto">
          <a:xfrm>
            <a:off x="3048000" y="55245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05" name="Text Box 12"/>
          <p:cNvSpPr txBox="1">
            <a:spLocks noChangeArrowheads="1"/>
          </p:cNvSpPr>
          <p:nvPr/>
        </p:nvSpPr>
        <p:spPr bwMode="auto">
          <a:xfrm>
            <a:off x="3514725" y="55245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06" name="Text Box 13"/>
          <p:cNvSpPr txBox="1">
            <a:spLocks noChangeArrowheads="1"/>
          </p:cNvSpPr>
          <p:nvPr/>
        </p:nvSpPr>
        <p:spPr bwMode="auto">
          <a:xfrm>
            <a:off x="1962150" y="2678113"/>
            <a:ext cx="5143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3807" name="Text Box 14"/>
          <p:cNvSpPr txBox="1">
            <a:spLocks noChangeArrowheads="1"/>
          </p:cNvSpPr>
          <p:nvPr/>
        </p:nvSpPr>
        <p:spPr bwMode="auto">
          <a:xfrm>
            <a:off x="5753100" y="2457450"/>
            <a:ext cx="400050" cy="7889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3808" name="Line 15"/>
          <p:cNvSpPr>
            <a:spLocks noChangeShapeType="1"/>
          </p:cNvSpPr>
          <p:nvPr/>
        </p:nvSpPr>
        <p:spPr bwMode="auto">
          <a:xfrm rot="19062483" flipH="1">
            <a:off x="3622675" y="5270500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Text Box 16"/>
          <p:cNvSpPr txBox="1">
            <a:spLocks noChangeArrowheads="1"/>
          </p:cNvSpPr>
          <p:nvPr/>
        </p:nvSpPr>
        <p:spPr bwMode="auto">
          <a:xfrm>
            <a:off x="3424238" y="48720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 rot="2537517">
            <a:off x="4184650" y="5254625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4005263" y="55292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4457700" y="55245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4148138" y="48720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rot="19062483" flipH="1">
            <a:off x="4479925" y="5278438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rot="2537517">
            <a:off x="685800" y="30019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85775" y="33051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938213" y="33051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742950" y="26098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 rot="19062483" flipH="1">
            <a:off x="1028700" y="29924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rot="2537517">
            <a:off x="3157538" y="29162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2957513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3409950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3214688" y="25241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rot="19062483" flipH="1">
            <a:off x="3500438" y="29067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 rot="2537517">
            <a:off x="4514850" y="29241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4314825" y="3227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4767263" y="3227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3828" name="Text Box 36"/>
          <p:cNvSpPr txBox="1">
            <a:spLocks noChangeArrowheads="1"/>
          </p:cNvSpPr>
          <p:nvPr/>
        </p:nvSpPr>
        <p:spPr bwMode="auto">
          <a:xfrm>
            <a:off x="4572000" y="25320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 rot="19062483" flipH="1">
            <a:off x="4857750" y="291465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0" name="Line 39"/>
          <p:cNvSpPr>
            <a:spLocks noChangeShapeType="1"/>
          </p:cNvSpPr>
          <p:nvPr/>
        </p:nvSpPr>
        <p:spPr bwMode="auto">
          <a:xfrm>
            <a:off x="971550" y="20764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Line 40"/>
          <p:cNvSpPr>
            <a:spLocks noChangeShapeType="1"/>
          </p:cNvSpPr>
          <p:nvPr/>
        </p:nvSpPr>
        <p:spPr bwMode="auto">
          <a:xfrm>
            <a:off x="2190750" y="21336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2" name="Line 41"/>
          <p:cNvSpPr>
            <a:spLocks noChangeShapeType="1"/>
          </p:cNvSpPr>
          <p:nvPr/>
        </p:nvSpPr>
        <p:spPr bwMode="auto">
          <a:xfrm>
            <a:off x="3409950" y="20002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3" name="Line 42"/>
          <p:cNvSpPr>
            <a:spLocks noChangeShapeType="1"/>
          </p:cNvSpPr>
          <p:nvPr/>
        </p:nvSpPr>
        <p:spPr bwMode="auto">
          <a:xfrm>
            <a:off x="5905500" y="19240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4" name="Line 43"/>
          <p:cNvSpPr>
            <a:spLocks noChangeShapeType="1"/>
          </p:cNvSpPr>
          <p:nvPr/>
        </p:nvSpPr>
        <p:spPr bwMode="auto">
          <a:xfrm>
            <a:off x="4781550" y="19812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5" name="Text Box 44"/>
          <p:cNvSpPr txBox="1">
            <a:spLocks noChangeArrowheads="1"/>
          </p:cNvSpPr>
          <p:nvPr/>
        </p:nvSpPr>
        <p:spPr bwMode="auto">
          <a:xfrm>
            <a:off x="3771900" y="42910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3836" name="Line 45"/>
          <p:cNvSpPr>
            <a:spLocks noChangeShapeType="1"/>
          </p:cNvSpPr>
          <p:nvPr/>
        </p:nvSpPr>
        <p:spPr bwMode="auto">
          <a:xfrm rot="2537517">
            <a:off x="3760788" y="4656138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7" name="Line 46"/>
          <p:cNvSpPr>
            <a:spLocks noChangeShapeType="1"/>
          </p:cNvSpPr>
          <p:nvPr/>
        </p:nvSpPr>
        <p:spPr bwMode="auto">
          <a:xfrm rot="19062483" flipH="1">
            <a:off x="4165600" y="4646613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AB2BF-0819-4EE0-B729-20D876EA702D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4822" name="Rectangle 3"/>
          <p:cNvSpPr>
            <a:spLocks noChangeArrowheads="1"/>
          </p:cNvSpPr>
          <p:nvPr/>
        </p:nvSpPr>
        <p:spPr bwMode="auto">
          <a:xfrm>
            <a:off x="152400" y="1790700"/>
            <a:ext cx="80010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Line 4"/>
          <p:cNvSpPr>
            <a:spLocks noChangeShapeType="1"/>
          </p:cNvSpPr>
          <p:nvPr/>
        </p:nvSpPr>
        <p:spPr bwMode="auto">
          <a:xfrm>
            <a:off x="1524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5"/>
          <p:cNvSpPr>
            <a:spLocks noChangeShapeType="1"/>
          </p:cNvSpPr>
          <p:nvPr/>
        </p:nvSpPr>
        <p:spPr bwMode="auto">
          <a:xfrm>
            <a:off x="2787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Line 6"/>
          <p:cNvSpPr>
            <a:spLocks noChangeShapeType="1"/>
          </p:cNvSpPr>
          <p:nvPr/>
        </p:nvSpPr>
        <p:spPr bwMode="auto">
          <a:xfrm>
            <a:off x="40528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Line 7"/>
          <p:cNvSpPr>
            <a:spLocks noChangeShapeType="1"/>
          </p:cNvSpPr>
          <p:nvPr/>
        </p:nvSpPr>
        <p:spPr bwMode="auto">
          <a:xfrm>
            <a:off x="5318125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Line 8"/>
          <p:cNvSpPr>
            <a:spLocks noChangeShapeType="1"/>
          </p:cNvSpPr>
          <p:nvPr/>
        </p:nvSpPr>
        <p:spPr bwMode="auto">
          <a:xfrm>
            <a:off x="6583363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Line 10"/>
          <p:cNvSpPr>
            <a:spLocks noChangeShapeType="1"/>
          </p:cNvSpPr>
          <p:nvPr/>
        </p:nvSpPr>
        <p:spPr bwMode="auto">
          <a:xfrm rot="2537517">
            <a:off x="5678488" y="34591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Text Box 11"/>
          <p:cNvSpPr txBox="1">
            <a:spLocks noChangeArrowheads="1"/>
          </p:cNvSpPr>
          <p:nvPr/>
        </p:nvSpPr>
        <p:spPr bwMode="auto">
          <a:xfrm>
            <a:off x="5391150" y="3724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30" name="Text Box 12"/>
          <p:cNvSpPr txBox="1">
            <a:spLocks noChangeArrowheads="1"/>
          </p:cNvSpPr>
          <p:nvPr/>
        </p:nvSpPr>
        <p:spPr bwMode="auto">
          <a:xfrm>
            <a:off x="5857875" y="3724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31" name="Text Box 13"/>
          <p:cNvSpPr txBox="1">
            <a:spLocks noChangeArrowheads="1"/>
          </p:cNvSpPr>
          <p:nvPr/>
        </p:nvSpPr>
        <p:spPr bwMode="auto">
          <a:xfrm>
            <a:off x="1962150" y="2678113"/>
            <a:ext cx="5143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4832" name="Text Box 14"/>
          <p:cNvSpPr txBox="1">
            <a:spLocks noChangeArrowheads="1"/>
          </p:cNvSpPr>
          <p:nvPr/>
        </p:nvSpPr>
        <p:spPr bwMode="auto">
          <a:xfrm>
            <a:off x="7581900" y="265906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4833" name="Line 15"/>
          <p:cNvSpPr>
            <a:spLocks noChangeShapeType="1"/>
          </p:cNvSpPr>
          <p:nvPr/>
        </p:nvSpPr>
        <p:spPr bwMode="auto">
          <a:xfrm rot="19062483" flipH="1">
            <a:off x="5965825" y="34702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Text Box 16"/>
          <p:cNvSpPr txBox="1">
            <a:spLocks noChangeArrowheads="1"/>
          </p:cNvSpPr>
          <p:nvPr/>
        </p:nvSpPr>
        <p:spPr bwMode="auto">
          <a:xfrm>
            <a:off x="5767388" y="30718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4835" name="Line 17"/>
          <p:cNvSpPr>
            <a:spLocks noChangeShapeType="1"/>
          </p:cNvSpPr>
          <p:nvPr/>
        </p:nvSpPr>
        <p:spPr bwMode="auto">
          <a:xfrm rot="2537517">
            <a:off x="6527800" y="34544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Text Box 18"/>
          <p:cNvSpPr txBox="1">
            <a:spLocks noChangeArrowheads="1"/>
          </p:cNvSpPr>
          <p:nvPr/>
        </p:nvSpPr>
        <p:spPr bwMode="auto">
          <a:xfrm>
            <a:off x="6348413" y="3729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37" name="Text Box 19"/>
          <p:cNvSpPr txBox="1">
            <a:spLocks noChangeArrowheads="1"/>
          </p:cNvSpPr>
          <p:nvPr/>
        </p:nvSpPr>
        <p:spPr bwMode="auto">
          <a:xfrm>
            <a:off x="6800850" y="3724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38" name="Text Box 20"/>
          <p:cNvSpPr txBox="1">
            <a:spLocks noChangeArrowheads="1"/>
          </p:cNvSpPr>
          <p:nvPr/>
        </p:nvSpPr>
        <p:spPr bwMode="auto">
          <a:xfrm>
            <a:off x="6491288" y="30718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4839" name="Line 21"/>
          <p:cNvSpPr>
            <a:spLocks noChangeShapeType="1"/>
          </p:cNvSpPr>
          <p:nvPr/>
        </p:nvSpPr>
        <p:spPr bwMode="auto">
          <a:xfrm rot="19062483" flipH="1">
            <a:off x="6823075" y="34782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Line 22"/>
          <p:cNvSpPr>
            <a:spLocks noChangeShapeType="1"/>
          </p:cNvSpPr>
          <p:nvPr/>
        </p:nvSpPr>
        <p:spPr bwMode="auto">
          <a:xfrm rot="2537517">
            <a:off x="685800" y="3001963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Text Box 23"/>
          <p:cNvSpPr txBox="1">
            <a:spLocks noChangeArrowheads="1"/>
          </p:cNvSpPr>
          <p:nvPr/>
        </p:nvSpPr>
        <p:spPr bwMode="auto">
          <a:xfrm>
            <a:off x="485775" y="33051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42" name="Text Box 24"/>
          <p:cNvSpPr txBox="1">
            <a:spLocks noChangeArrowheads="1"/>
          </p:cNvSpPr>
          <p:nvPr/>
        </p:nvSpPr>
        <p:spPr bwMode="auto">
          <a:xfrm>
            <a:off x="938213" y="33051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4843" name="Text Box 25"/>
          <p:cNvSpPr txBox="1">
            <a:spLocks noChangeArrowheads="1"/>
          </p:cNvSpPr>
          <p:nvPr/>
        </p:nvSpPr>
        <p:spPr bwMode="auto">
          <a:xfrm>
            <a:off x="742950" y="260985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4844" name="Line 26"/>
          <p:cNvSpPr>
            <a:spLocks noChangeShapeType="1"/>
          </p:cNvSpPr>
          <p:nvPr/>
        </p:nvSpPr>
        <p:spPr bwMode="auto">
          <a:xfrm rot="19062483" flipH="1">
            <a:off x="1028700" y="2992438"/>
            <a:ext cx="125413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Line 27"/>
          <p:cNvSpPr>
            <a:spLocks noChangeShapeType="1"/>
          </p:cNvSpPr>
          <p:nvPr/>
        </p:nvSpPr>
        <p:spPr bwMode="auto">
          <a:xfrm rot="2537517">
            <a:off x="3157538" y="29162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6" name="Text Box 28"/>
          <p:cNvSpPr txBox="1">
            <a:spLocks noChangeArrowheads="1"/>
          </p:cNvSpPr>
          <p:nvPr/>
        </p:nvSpPr>
        <p:spPr bwMode="auto">
          <a:xfrm>
            <a:off x="2957513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4847" name="Text Box 29"/>
          <p:cNvSpPr txBox="1">
            <a:spLocks noChangeArrowheads="1"/>
          </p:cNvSpPr>
          <p:nvPr/>
        </p:nvSpPr>
        <p:spPr bwMode="auto">
          <a:xfrm>
            <a:off x="3409950" y="32194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4848" name="Text Box 30"/>
          <p:cNvSpPr txBox="1">
            <a:spLocks noChangeArrowheads="1"/>
          </p:cNvSpPr>
          <p:nvPr/>
        </p:nvSpPr>
        <p:spPr bwMode="auto">
          <a:xfrm>
            <a:off x="3214688" y="25241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4849" name="Line 31"/>
          <p:cNvSpPr>
            <a:spLocks noChangeShapeType="1"/>
          </p:cNvSpPr>
          <p:nvPr/>
        </p:nvSpPr>
        <p:spPr bwMode="auto">
          <a:xfrm rot="19062483" flipH="1">
            <a:off x="3500438" y="29067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0" name="Line 32"/>
          <p:cNvSpPr>
            <a:spLocks noChangeShapeType="1"/>
          </p:cNvSpPr>
          <p:nvPr/>
        </p:nvSpPr>
        <p:spPr bwMode="auto">
          <a:xfrm rot="2537517">
            <a:off x="4514850" y="29241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Text Box 33"/>
          <p:cNvSpPr txBox="1">
            <a:spLocks noChangeArrowheads="1"/>
          </p:cNvSpPr>
          <p:nvPr/>
        </p:nvSpPr>
        <p:spPr bwMode="auto">
          <a:xfrm>
            <a:off x="4314825" y="3227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4852" name="Text Box 34"/>
          <p:cNvSpPr txBox="1">
            <a:spLocks noChangeArrowheads="1"/>
          </p:cNvSpPr>
          <p:nvPr/>
        </p:nvSpPr>
        <p:spPr bwMode="auto">
          <a:xfrm>
            <a:off x="4767263" y="3227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4853" name="Text Box 35"/>
          <p:cNvSpPr txBox="1">
            <a:spLocks noChangeArrowheads="1"/>
          </p:cNvSpPr>
          <p:nvPr/>
        </p:nvSpPr>
        <p:spPr bwMode="auto">
          <a:xfrm>
            <a:off x="4572000" y="25320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4854" name="Line 36"/>
          <p:cNvSpPr>
            <a:spLocks noChangeShapeType="1"/>
          </p:cNvSpPr>
          <p:nvPr/>
        </p:nvSpPr>
        <p:spPr bwMode="auto">
          <a:xfrm rot="19062483" flipH="1">
            <a:off x="4857750" y="291465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5" name="Line 37"/>
          <p:cNvSpPr>
            <a:spLocks noChangeShapeType="1"/>
          </p:cNvSpPr>
          <p:nvPr/>
        </p:nvSpPr>
        <p:spPr bwMode="auto">
          <a:xfrm>
            <a:off x="971550" y="20764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6" name="Line 38"/>
          <p:cNvSpPr>
            <a:spLocks noChangeShapeType="1"/>
          </p:cNvSpPr>
          <p:nvPr/>
        </p:nvSpPr>
        <p:spPr bwMode="auto">
          <a:xfrm>
            <a:off x="2190750" y="21336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7" name="Line 39"/>
          <p:cNvSpPr>
            <a:spLocks noChangeShapeType="1"/>
          </p:cNvSpPr>
          <p:nvPr/>
        </p:nvSpPr>
        <p:spPr bwMode="auto">
          <a:xfrm>
            <a:off x="3409950" y="20002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8" name="Line 40"/>
          <p:cNvSpPr>
            <a:spLocks noChangeShapeType="1"/>
          </p:cNvSpPr>
          <p:nvPr/>
        </p:nvSpPr>
        <p:spPr bwMode="auto">
          <a:xfrm>
            <a:off x="7734300" y="21256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9" name="Line 41"/>
          <p:cNvSpPr>
            <a:spLocks noChangeShapeType="1"/>
          </p:cNvSpPr>
          <p:nvPr/>
        </p:nvSpPr>
        <p:spPr bwMode="auto">
          <a:xfrm>
            <a:off x="4781550" y="19812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60" name="Text Box 42"/>
          <p:cNvSpPr txBox="1">
            <a:spLocks noChangeArrowheads="1"/>
          </p:cNvSpPr>
          <p:nvPr/>
        </p:nvSpPr>
        <p:spPr bwMode="auto">
          <a:xfrm>
            <a:off x="6115050" y="24907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4861" name="Line 43"/>
          <p:cNvSpPr>
            <a:spLocks noChangeShapeType="1"/>
          </p:cNvSpPr>
          <p:nvPr/>
        </p:nvSpPr>
        <p:spPr bwMode="auto">
          <a:xfrm rot="2537517">
            <a:off x="6103938" y="28559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62" name="Line 44"/>
          <p:cNvSpPr>
            <a:spLocks noChangeShapeType="1"/>
          </p:cNvSpPr>
          <p:nvPr/>
        </p:nvSpPr>
        <p:spPr bwMode="auto">
          <a:xfrm rot="19062483" flipH="1">
            <a:off x="6508750" y="28463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63" name="Line 45"/>
          <p:cNvSpPr>
            <a:spLocks noChangeShapeType="1"/>
          </p:cNvSpPr>
          <p:nvPr/>
        </p:nvSpPr>
        <p:spPr bwMode="auto">
          <a:xfrm>
            <a:off x="6267450" y="19161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4CBD5-F38D-4185-90C9-BD5457465F4B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247650" y="1790700"/>
            <a:ext cx="51816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152400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5"/>
          <p:cNvSpPr>
            <a:spLocks noChangeShapeType="1"/>
          </p:cNvSpPr>
          <p:nvPr/>
        </p:nvSpPr>
        <p:spPr bwMode="auto">
          <a:xfrm>
            <a:off x="2787650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6"/>
          <p:cNvSpPr>
            <a:spLocks noChangeShapeType="1"/>
          </p:cNvSpPr>
          <p:nvPr/>
        </p:nvSpPr>
        <p:spPr bwMode="auto">
          <a:xfrm>
            <a:off x="4052888" y="1790700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rot="2537517">
            <a:off x="3163888" y="33829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876550" y="3648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343275" y="3648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2633663" y="5054600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4781550" y="258286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rot="19062483" flipH="1">
            <a:off x="3451225" y="33940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3252788" y="29956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rot="2537517">
            <a:off x="4013200" y="33782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833813" y="36528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4286250" y="3648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976688" y="29956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rot="19062483" flipH="1">
            <a:off x="4308475" y="34020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 rot="2537517">
            <a:off x="1966913" y="5421313"/>
            <a:ext cx="36512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1724025" y="5610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2176463" y="5610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1938338" y="50673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 rot="19062483" flipH="1">
            <a:off x="2374900" y="5418138"/>
            <a:ext cx="14288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 rot="2537517">
            <a:off x="642938" y="28400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442913" y="31432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895350" y="31432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700088" y="24479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5871" name="Line 31"/>
          <p:cNvSpPr>
            <a:spLocks noChangeShapeType="1"/>
          </p:cNvSpPr>
          <p:nvPr/>
        </p:nvSpPr>
        <p:spPr bwMode="auto">
          <a:xfrm rot="19062483" flipH="1">
            <a:off x="985838" y="28305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2" name="Line 32"/>
          <p:cNvSpPr>
            <a:spLocks noChangeShapeType="1"/>
          </p:cNvSpPr>
          <p:nvPr/>
        </p:nvSpPr>
        <p:spPr bwMode="auto">
          <a:xfrm rot="2537517">
            <a:off x="2000250" y="28479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3" name="Text Box 33"/>
          <p:cNvSpPr txBox="1">
            <a:spLocks noChangeArrowheads="1"/>
          </p:cNvSpPr>
          <p:nvPr/>
        </p:nvSpPr>
        <p:spPr bwMode="auto">
          <a:xfrm>
            <a:off x="1800225" y="31511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2252663" y="31511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5875" name="Text Box 35"/>
          <p:cNvSpPr txBox="1">
            <a:spLocks noChangeArrowheads="1"/>
          </p:cNvSpPr>
          <p:nvPr/>
        </p:nvSpPr>
        <p:spPr bwMode="auto">
          <a:xfrm>
            <a:off x="2057400" y="24558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5876" name="Line 36"/>
          <p:cNvSpPr>
            <a:spLocks noChangeShapeType="1"/>
          </p:cNvSpPr>
          <p:nvPr/>
        </p:nvSpPr>
        <p:spPr bwMode="auto">
          <a:xfrm rot="19062483" flipH="1">
            <a:off x="2343150" y="283845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7" name="Line 38"/>
          <p:cNvSpPr>
            <a:spLocks noChangeShapeType="1"/>
          </p:cNvSpPr>
          <p:nvPr/>
        </p:nvSpPr>
        <p:spPr bwMode="auto">
          <a:xfrm>
            <a:off x="2709863" y="4948238"/>
            <a:ext cx="138112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8" name="Line 39"/>
          <p:cNvSpPr>
            <a:spLocks noChangeShapeType="1"/>
          </p:cNvSpPr>
          <p:nvPr/>
        </p:nvSpPr>
        <p:spPr bwMode="auto">
          <a:xfrm>
            <a:off x="895350" y="19240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79" name="Line 40"/>
          <p:cNvSpPr>
            <a:spLocks noChangeShapeType="1"/>
          </p:cNvSpPr>
          <p:nvPr/>
        </p:nvSpPr>
        <p:spPr bwMode="auto">
          <a:xfrm>
            <a:off x="4933950" y="20494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Line 41"/>
          <p:cNvSpPr>
            <a:spLocks noChangeShapeType="1"/>
          </p:cNvSpPr>
          <p:nvPr/>
        </p:nvSpPr>
        <p:spPr bwMode="auto">
          <a:xfrm>
            <a:off x="2266950" y="19050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81" name="Text Box 42"/>
          <p:cNvSpPr txBox="1">
            <a:spLocks noChangeArrowheads="1"/>
          </p:cNvSpPr>
          <p:nvPr/>
        </p:nvSpPr>
        <p:spPr bwMode="auto">
          <a:xfrm>
            <a:off x="3600450" y="24145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5882" name="Line 43"/>
          <p:cNvSpPr>
            <a:spLocks noChangeShapeType="1"/>
          </p:cNvSpPr>
          <p:nvPr/>
        </p:nvSpPr>
        <p:spPr bwMode="auto">
          <a:xfrm rot="2537517">
            <a:off x="3589338" y="27797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83" name="Line 44"/>
          <p:cNvSpPr>
            <a:spLocks noChangeShapeType="1"/>
          </p:cNvSpPr>
          <p:nvPr/>
        </p:nvSpPr>
        <p:spPr bwMode="auto">
          <a:xfrm rot="19062483" flipH="1">
            <a:off x="3994150" y="27701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84" name="Line 45"/>
          <p:cNvSpPr>
            <a:spLocks noChangeShapeType="1"/>
          </p:cNvSpPr>
          <p:nvPr/>
        </p:nvSpPr>
        <p:spPr bwMode="auto">
          <a:xfrm>
            <a:off x="3752850" y="18399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85" name="Text Box 46"/>
          <p:cNvSpPr txBox="1">
            <a:spLocks noChangeArrowheads="1"/>
          </p:cNvSpPr>
          <p:nvPr/>
        </p:nvSpPr>
        <p:spPr bwMode="auto">
          <a:xfrm>
            <a:off x="2352675" y="456247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35886" name="Line 47"/>
          <p:cNvSpPr>
            <a:spLocks noChangeShapeType="1"/>
          </p:cNvSpPr>
          <p:nvPr/>
        </p:nvSpPr>
        <p:spPr bwMode="auto">
          <a:xfrm rot="2537517" flipH="1">
            <a:off x="2309813" y="4892675"/>
            <a:ext cx="539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014CB-5C99-46EF-92E1-98B52D4F52D6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6870" name="Rectangle 3"/>
          <p:cNvSpPr>
            <a:spLocks noChangeArrowheads="1"/>
          </p:cNvSpPr>
          <p:nvPr/>
        </p:nvSpPr>
        <p:spPr bwMode="auto">
          <a:xfrm>
            <a:off x="247650" y="1447800"/>
            <a:ext cx="86677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4"/>
          <p:cNvSpPr>
            <a:spLocks noChangeShapeType="1"/>
          </p:cNvSpPr>
          <p:nvPr/>
        </p:nvSpPr>
        <p:spPr bwMode="auto">
          <a:xfrm>
            <a:off x="1524000" y="14573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Line 5"/>
          <p:cNvSpPr>
            <a:spLocks noChangeShapeType="1"/>
          </p:cNvSpPr>
          <p:nvPr/>
        </p:nvSpPr>
        <p:spPr bwMode="auto">
          <a:xfrm>
            <a:off x="3771900" y="14573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Line 6"/>
          <p:cNvSpPr>
            <a:spLocks noChangeShapeType="1"/>
          </p:cNvSpPr>
          <p:nvPr/>
        </p:nvSpPr>
        <p:spPr bwMode="auto">
          <a:xfrm>
            <a:off x="5830888" y="14573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7"/>
          <p:cNvSpPr>
            <a:spLocks noChangeShapeType="1"/>
          </p:cNvSpPr>
          <p:nvPr/>
        </p:nvSpPr>
        <p:spPr bwMode="auto">
          <a:xfrm>
            <a:off x="7985125" y="14573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10"/>
          <p:cNvSpPr>
            <a:spLocks noChangeShapeType="1"/>
          </p:cNvSpPr>
          <p:nvPr/>
        </p:nvSpPr>
        <p:spPr bwMode="auto">
          <a:xfrm rot="2537517">
            <a:off x="4192588" y="32686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3905250" y="35337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4371975" y="35337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78" name="Text Box 13"/>
          <p:cNvSpPr txBox="1">
            <a:spLocks noChangeArrowheads="1"/>
          </p:cNvSpPr>
          <p:nvPr/>
        </p:nvSpPr>
        <p:spPr bwMode="auto">
          <a:xfrm>
            <a:off x="7200900" y="279717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6879" name="Text Box 14"/>
          <p:cNvSpPr txBox="1">
            <a:spLocks noChangeArrowheads="1"/>
          </p:cNvSpPr>
          <p:nvPr/>
        </p:nvSpPr>
        <p:spPr bwMode="auto">
          <a:xfrm>
            <a:off x="8439150" y="229711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6880" name="Line 15"/>
          <p:cNvSpPr>
            <a:spLocks noChangeShapeType="1"/>
          </p:cNvSpPr>
          <p:nvPr/>
        </p:nvSpPr>
        <p:spPr bwMode="auto">
          <a:xfrm rot="19062483" flipH="1">
            <a:off x="4479925" y="32797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16"/>
          <p:cNvSpPr txBox="1">
            <a:spLocks noChangeArrowheads="1"/>
          </p:cNvSpPr>
          <p:nvPr/>
        </p:nvSpPr>
        <p:spPr bwMode="auto">
          <a:xfrm>
            <a:off x="4281488" y="28813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 rot="2537517">
            <a:off x="5041900" y="32639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Text Box 18"/>
          <p:cNvSpPr txBox="1">
            <a:spLocks noChangeArrowheads="1"/>
          </p:cNvSpPr>
          <p:nvPr/>
        </p:nvSpPr>
        <p:spPr bwMode="auto">
          <a:xfrm>
            <a:off x="4862513" y="35385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84" name="Text Box 19"/>
          <p:cNvSpPr txBox="1">
            <a:spLocks noChangeArrowheads="1"/>
          </p:cNvSpPr>
          <p:nvPr/>
        </p:nvSpPr>
        <p:spPr bwMode="auto">
          <a:xfrm>
            <a:off x="5314950" y="35337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85" name="Text Box 20"/>
          <p:cNvSpPr txBox="1">
            <a:spLocks noChangeArrowheads="1"/>
          </p:cNvSpPr>
          <p:nvPr/>
        </p:nvSpPr>
        <p:spPr bwMode="auto">
          <a:xfrm>
            <a:off x="5005388" y="28813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6886" name="Line 21"/>
          <p:cNvSpPr>
            <a:spLocks noChangeShapeType="1"/>
          </p:cNvSpPr>
          <p:nvPr/>
        </p:nvSpPr>
        <p:spPr bwMode="auto">
          <a:xfrm rot="19062483" flipH="1">
            <a:off x="5337175" y="32877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7" name="Line 22"/>
          <p:cNvSpPr>
            <a:spLocks noChangeShapeType="1"/>
          </p:cNvSpPr>
          <p:nvPr/>
        </p:nvSpPr>
        <p:spPr bwMode="auto">
          <a:xfrm rot="2537517">
            <a:off x="6386513" y="306387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8" name="Text Box 23"/>
          <p:cNvSpPr txBox="1">
            <a:spLocks noChangeArrowheads="1"/>
          </p:cNvSpPr>
          <p:nvPr/>
        </p:nvSpPr>
        <p:spPr bwMode="auto">
          <a:xfrm>
            <a:off x="6143625" y="3252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89" name="Text Box 24"/>
          <p:cNvSpPr txBox="1">
            <a:spLocks noChangeArrowheads="1"/>
          </p:cNvSpPr>
          <p:nvPr/>
        </p:nvSpPr>
        <p:spPr bwMode="auto">
          <a:xfrm>
            <a:off x="6596063" y="3252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6890" name="Text Box 25"/>
          <p:cNvSpPr txBox="1">
            <a:spLocks noChangeArrowheads="1"/>
          </p:cNvSpPr>
          <p:nvPr/>
        </p:nvSpPr>
        <p:spPr bwMode="auto">
          <a:xfrm>
            <a:off x="6357938" y="27098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6891" name="Line 26"/>
          <p:cNvSpPr>
            <a:spLocks noChangeShapeType="1"/>
          </p:cNvSpPr>
          <p:nvPr/>
        </p:nvSpPr>
        <p:spPr bwMode="auto">
          <a:xfrm rot="19062483" flipH="1">
            <a:off x="6794500" y="306070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2" name="Line 27"/>
          <p:cNvSpPr>
            <a:spLocks noChangeShapeType="1"/>
          </p:cNvSpPr>
          <p:nvPr/>
        </p:nvSpPr>
        <p:spPr bwMode="auto">
          <a:xfrm rot="2537517">
            <a:off x="814388" y="26495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3" name="Text Box 28"/>
          <p:cNvSpPr txBox="1">
            <a:spLocks noChangeArrowheads="1"/>
          </p:cNvSpPr>
          <p:nvPr/>
        </p:nvSpPr>
        <p:spPr bwMode="auto">
          <a:xfrm>
            <a:off x="614363" y="29527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6894" name="Text Box 29"/>
          <p:cNvSpPr txBox="1">
            <a:spLocks noChangeArrowheads="1"/>
          </p:cNvSpPr>
          <p:nvPr/>
        </p:nvSpPr>
        <p:spPr bwMode="auto">
          <a:xfrm>
            <a:off x="1066800" y="29527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6895" name="Text Box 30"/>
          <p:cNvSpPr txBox="1">
            <a:spLocks noChangeArrowheads="1"/>
          </p:cNvSpPr>
          <p:nvPr/>
        </p:nvSpPr>
        <p:spPr bwMode="auto">
          <a:xfrm>
            <a:off x="871538" y="22574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6896" name="Line 31"/>
          <p:cNvSpPr>
            <a:spLocks noChangeShapeType="1"/>
          </p:cNvSpPr>
          <p:nvPr/>
        </p:nvSpPr>
        <p:spPr bwMode="auto">
          <a:xfrm rot="19062483" flipH="1">
            <a:off x="1157288" y="26400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7" name="Line 32"/>
          <p:cNvSpPr>
            <a:spLocks noChangeShapeType="1"/>
          </p:cNvSpPr>
          <p:nvPr/>
        </p:nvSpPr>
        <p:spPr bwMode="auto">
          <a:xfrm rot="2537517">
            <a:off x="2571750" y="26384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8" name="Text Box 33"/>
          <p:cNvSpPr txBox="1">
            <a:spLocks noChangeArrowheads="1"/>
          </p:cNvSpPr>
          <p:nvPr/>
        </p:nvSpPr>
        <p:spPr bwMode="auto">
          <a:xfrm>
            <a:off x="2371725" y="2941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6899" name="Text Box 34"/>
          <p:cNvSpPr txBox="1">
            <a:spLocks noChangeArrowheads="1"/>
          </p:cNvSpPr>
          <p:nvPr/>
        </p:nvSpPr>
        <p:spPr bwMode="auto">
          <a:xfrm>
            <a:off x="2824163" y="2941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6900" name="Text Box 35"/>
          <p:cNvSpPr txBox="1">
            <a:spLocks noChangeArrowheads="1"/>
          </p:cNvSpPr>
          <p:nvPr/>
        </p:nvSpPr>
        <p:spPr bwMode="auto">
          <a:xfrm>
            <a:off x="2628900" y="22463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6901" name="Line 36"/>
          <p:cNvSpPr>
            <a:spLocks noChangeShapeType="1"/>
          </p:cNvSpPr>
          <p:nvPr/>
        </p:nvSpPr>
        <p:spPr bwMode="auto">
          <a:xfrm rot="19062483" flipH="1">
            <a:off x="2914650" y="26289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2" name="Line 37"/>
          <p:cNvSpPr>
            <a:spLocks noChangeShapeType="1"/>
          </p:cNvSpPr>
          <p:nvPr/>
        </p:nvSpPr>
        <p:spPr bwMode="auto">
          <a:xfrm>
            <a:off x="7129463" y="259080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3" name="Line 38"/>
          <p:cNvSpPr>
            <a:spLocks noChangeShapeType="1"/>
          </p:cNvSpPr>
          <p:nvPr/>
        </p:nvSpPr>
        <p:spPr bwMode="auto">
          <a:xfrm>
            <a:off x="1066800" y="17335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4" name="Line 39"/>
          <p:cNvSpPr>
            <a:spLocks noChangeShapeType="1"/>
          </p:cNvSpPr>
          <p:nvPr/>
        </p:nvSpPr>
        <p:spPr bwMode="auto">
          <a:xfrm>
            <a:off x="8591550" y="17637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5" name="Line 40"/>
          <p:cNvSpPr>
            <a:spLocks noChangeShapeType="1"/>
          </p:cNvSpPr>
          <p:nvPr/>
        </p:nvSpPr>
        <p:spPr bwMode="auto">
          <a:xfrm>
            <a:off x="2838450" y="169545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6" name="Text Box 41"/>
          <p:cNvSpPr txBox="1">
            <a:spLocks noChangeArrowheads="1"/>
          </p:cNvSpPr>
          <p:nvPr/>
        </p:nvSpPr>
        <p:spPr bwMode="auto">
          <a:xfrm>
            <a:off x="4629150" y="23002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6907" name="Line 42"/>
          <p:cNvSpPr>
            <a:spLocks noChangeShapeType="1"/>
          </p:cNvSpPr>
          <p:nvPr/>
        </p:nvSpPr>
        <p:spPr bwMode="auto">
          <a:xfrm rot="2537517">
            <a:off x="4618038" y="26654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8" name="Line 43"/>
          <p:cNvSpPr>
            <a:spLocks noChangeShapeType="1"/>
          </p:cNvSpPr>
          <p:nvPr/>
        </p:nvSpPr>
        <p:spPr bwMode="auto">
          <a:xfrm rot="19062483" flipH="1">
            <a:off x="5022850" y="26558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9" name="Line 44"/>
          <p:cNvSpPr>
            <a:spLocks noChangeShapeType="1"/>
          </p:cNvSpPr>
          <p:nvPr/>
        </p:nvSpPr>
        <p:spPr bwMode="auto">
          <a:xfrm>
            <a:off x="4781550" y="17256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10" name="Text Box 45"/>
          <p:cNvSpPr txBox="1">
            <a:spLocks noChangeArrowheads="1"/>
          </p:cNvSpPr>
          <p:nvPr/>
        </p:nvSpPr>
        <p:spPr bwMode="auto">
          <a:xfrm>
            <a:off x="6772275" y="22050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36911" name="Line 46"/>
          <p:cNvSpPr>
            <a:spLocks noChangeShapeType="1"/>
          </p:cNvSpPr>
          <p:nvPr/>
        </p:nvSpPr>
        <p:spPr bwMode="auto">
          <a:xfrm rot="2537517" flipH="1">
            <a:off x="6729413" y="253523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12" name="Line 47"/>
          <p:cNvSpPr>
            <a:spLocks noChangeShapeType="1"/>
          </p:cNvSpPr>
          <p:nvPr/>
        </p:nvSpPr>
        <p:spPr bwMode="auto">
          <a:xfrm>
            <a:off x="7029450" y="16684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42C2F-CB8B-4193-958E-F0D4078C9BD3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7894" name="Rectangle 3"/>
          <p:cNvSpPr>
            <a:spLocks noChangeArrowheads="1"/>
          </p:cNvSpPr>
          <p:nvPr/>
        </p:nvSpPr>
        <p:spPr bwMode="auto">
          <a:xfrm>
            <a:off x="247650" y="1790700"/>
            <a:ext cx="56388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Line 4"/>
          <p:cNvSpPr>
            <a:spLocks noChangeShapeType="1"/>
          </p:cNvSpPr>
          <p:nvPr/>
        </p:nvSpPr>
        <p:spPr bwMode="auto">
          <a:xfrm>
            <a:off x="15240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Line 5"/>
          <p:cNvSpPr>
            <a:spLocks noChangeShapeType="1"/>
          </p:cNvSpPr>
          <p:nvPr/>
        </p:nvSpPr>
        <p:spPr bwMode="auto">
          <a:xfrm>
            <a:off x="37719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Line 8"/>
          <p:cNvSpPr>
            <a:spLocks noChangeShapeType="1"/>
          </p:cNvSpPr>
          <p:nvPr/>
        </p:nvSpPr>
        <p:spPr bwMode="auto">
          <a:xfrm rot="2537517">
            <a:off x="554038" y="344011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266700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899" name="Text Box 10"/>
          <p:cNvSpPr txBox="1">
            <a:spLocks noChangeArrowheads="1"/>
          </p:cNvSpPr>
          <p:nvPr/>
        </p:nvSpPr>
        <p:spPr bwMode="auto">
          <a:xfrm>
            <a:off x="733425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3429000" y="317817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7901" name="Text Box 12"/>
          <p:cNvSpPr txBox="1">
            <a:spLocks noChangeArrowheads="1"/>
          </p:cNvSpPr>
          <p:nvPr/>
        </p:nvSpPr>
        <p:spPr bwMode="auto">
          <a:xfrm>
            <a:off x="4914900" y="264001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7902" name="Line 13"/>
          <p:cNvSpPr>
            <a:spLocks noChangeShapeType="1"/>
          </p:cNvSpPr>
          <p:nvPr/>
        </p:nvSpPr>
        <p:spPr bwMode="auto">
          <a:xfrm rot="19062483" flipH="1">
            <a:off x="841375" y="345122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Text Box 14"/>
          <p:cNvSpPr txBox="1">
            <a:spLocks noChangeArrowheads="1"/>
          </p:cNvSpPr>
          <p:nvPr/>
        </p:nvSpPr>
        <p:spPr bwMode="auto">
          <a:xfrm>
            <a:off x="642938" y="30527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7904" name="Line 15"/>
          <p:cNvSpPr>
            <a:spLocks noChangeShapeType="1"/>
          </p:cNvSpPr>
          <p:nvPr/>
        </p:nvSpPr>
        <p:spPr bwMode="auto">
          <a:xfrm rot="2537517">
            <a:off x="1403350" y="343535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5" name="Text Box 16"/>
          <p:cNvSpPr txBox="1">
            <a:spLocks noChangeArrowheads="1"/>
          </p:cNvSpPr>
          <p:nvPr/>
        </p:nvSpPr>
        <p:spPr bwMode="auto">
          <a:xfrm>
            <a:off x="1223963" y="37099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1676400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1366838" y="30527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7908" name="Line 19"/>
          <p:cNvSpPr>
            <a:spLocks noChangeShapeType="1"/>
          </p:cNvSpPr>
          <p:nvPr/>
        </p:nvSpPr>
        <p:spPr bwMode="auto">
          <a:xfrm rot="19062483" flipH="1">
            <a:off x="1698625" y="345916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 rot="2537517">
            <a:off x="2614613" y="344487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371725" y="3633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2824163" y="3633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2586038" y="30908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 rot="19062483" flipH="1">
            <a:off x="3022600" y="344170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Line 25"/>
          <p:cNvSpPr>
            <a:spLocks noChangeShapeType="1"/>
          </p:cNvSpPr>
          <p:nvPr/>
        </p:nvSpPr>
        <p:spPr bwMode="auto">
          <a:xfrm rot="2537517">
            <a:off x="6091238" y="50498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5" name="Text Box 26"/>
          <p:cNvSpPr txBox="1">
            <a:spLocks noChangeArrowheads="1"/>
          </p:cNvSpPr>
          <p:nvPr/>
        </p:nvSpPr>
        <p:spPr bwMode="auto">
          <a:xfrm>
            <a:off x="5891213" y="53530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6343650" y="53530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7917" name="Text Box 28"/>
          <p:cNvSpPr txBox="1">
            <a:spLocks noChangeArrowheads="1"/>
          </p:cNvSpPr>
          <p:nvPr/>
        </p:nvSpPr>
        <p:spPr bwMode="auto">
          <a:xfrm>
            <a:off x="6148388" y="46577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7918" name="Line 29"/>
          <p:cNvSpPr>
            <a:spLocks noChangeShapeType="1"/>
          </p:cNvSpPr>
          <p:nvPr/>
        </p:nvSpPr>
        <p:spPr bwMode="auto">
          <a:xfrm rot="19062483" flipH="1">
            <a:off x="6434138" y="50403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 rot="2537517">
            <a:off x="7067550" y="50387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Text Box 31"/>
          <p:cNvSpPr txBox="1">
            <a:spLocks noChangeArrowheads="1"/>
          </p:cNvSpPr>
          <p:nvPr/>
        </p:nvSpPr>
        <p:spPr bwMode="auto">
          <a:xfrm>
            <a:off x="6867525" y="53419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7921" name="Text Box 32"/>
          <p:cNvSpPr txBox="1">
            <a:spLocks noChangeArrowheads="1"/>
          </p:cNvSpPr>
          <p:nvPr/>
        </p:nvSpPr>
        <p:spPr bwMode="auto">
          <a:xfrm>
            <a:off x="7319963" y="53419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7922" name="Text Box 33"/>
          <p:cNvSpPr txBox="1">
            <a:spLocks noChangeArrowheads="1"/>
          </p:cNvSpPr>
          <p:nvPr/>
        </p:nvSpPr>
        <p:spPr bwMode="auto">
          <a:xfrm>
            <a:off x="7124700" y="46466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7923" name="Line 34"/>
          <p:cNvSpPr>
            <a:spLocks noChangeShapeType="1"/>
          </p:cNvSpPr>
          <p:nvPr/>
        </p:nvSpPr>
        <p:spPr bwMode="auto">
          <a:xfrm rot="19062483" flipH="1">
            <a:off x="7410450" y="50292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4" name="Line 35"/>
          <p:cNvSpPr>
            <a:spLocks noChangeShapeType="1"/>
          </p:cNvSpPr>
          <p:nvPr/>
        </p:nvSpPr>
        <p:spPr bwMode="auto">
          <a:xfrm>
            <a:off x="3357563" y="297180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Line 36"/>
          <p:cNvSpPr>
            <a:spLocks noChangeShapeType="1"/>
          </p:cNvSpPr>
          <p:nvPr/>
        </p:nvSpPr>
        <p:spPr bwMode="auto">
          <a:xfrm flipH="1">
            <a:off x="6348413" y="4352925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6" name="Line 37"/>
          <p:cNvSpPr>
            <a:spLocks noChangeShapeType="1"/>
          </p:cNvSpPr>
          <p:nvPr/>
        </p:nvSpPr>
        <p:spPr bwMode="auto">
          <a:xfrm>
            <a:off x="5067300" y="21066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7" name="Line 38"/>
          <p:cNvSpPr>
            <a:spLocks noChangeShapeType="1"/>
          </p:cNvSpPr>
          <p:nvPr/>
        </p:nvSpPr>
        <p:spPr bwMode="auto">
          <a:xfrm>
            <a:off x="6981825" y="4348163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Text Box 39"/>
          <p:cNvSpPr txBox="1">
            <a:spLocks noChangeArrowheads="1"/>
          </p:cNvSpPr>
          <p:nvPr/>
        </p:nvSpPr>
        <p:spPr bwMode="auto">
          <a:xfrm>
            <a:off x="990600" y="24717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7929" name="Line 40"/>
          <p:cNvSpPr>
            <a:spLocks noChangeShapeType="1"/>
          </p:cNvSpPr>
          <p:nvPr/>
        </p:nvSpPr>
        <p:spPr bwMode="auto">
          <a:xfrm rot="2537517">
            <a:off x="979488" y="283686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0" name="Line 41"/>
          <p:cNvSpPr>
            <a:spLocks noChangeShapeType="1"/>
          </p:cNvSpPr>
          <p:nvPr/>
        </p:nvSpPr>
        <p:spPr bwMode="auto">
          <a:xfrm rot="19062483" flipH="1">
            <a:off x="1384300" y="282733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Line 42"/>
          <p:cNvSpPr>
            <a:spLocks noChangeShapeType="1"/>
          </p:cNvSpPr>
          <p:nvPr/>
        </p:nvSpPr>
        <p:spPr bwMode="auto">
          <a:xfrm>
            <a:off x="1143000" y="18970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2" name="Text Box 43"/>
          <p:cNvSpPr txBox="1">
            <a:spLocks noChangeArrowheads="1"/>
          </p:cNvSpPr>
          <p:nvPr/>
        </p:nvSpPr>
        <p:spPr bwMode="auto">
          <a:xfrm>
            <a:off x="3000375" y="25860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37933" name="Line 44"/>
          <p:cNvSpPr>
            <a:spLocks noChangeShapeType="1"/>
          </p:cNvSpPr>
          <p:nvPr/>
        </p:nvSpPr>
        <p:spPr bwMode="auto">
          <a:xfrm rot="2537517" flipH="1">
            <a:off x="2957513" y="291623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Line 45"/>
          <p:cNvSpPr>
            <a:spLocks noChangeShapeType="1"/>
          </p:cNvSpPr>
          <p:nvPr/>
        </p:nvSpPr>
        <p:spPr bwMode="auto">
          <a:xfrm>
            <a:off x="3257550" y="20494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5" name="Text Box 47"/>
          <p:cNvSpPr txBox="1">
            <a:spLocks noChangeArrowheads="1"/>
          </p:cNvSpPr>
          <p:nvPr/>
        </p:nvSpPr>
        <p:spPr bwMode="auto">
          <a:xfrm>
            <a:off x="6643688" y="39719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File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64" y="1676400"/>
            <a:ext cx="8145236" cy="452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BCBEE6-C5F3-4290-94CE-79E035950FDF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247650" y="1790700"/>
            <a:ext cx="77914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Line 4"/>
          <p:cNvSpPr>
            <a:spLocks noChangeShapeType="1"/>
          </p:cNvSpPr>
          <p:nvPr/>
        </p:nvSpPr>
        <p:spPr bwMode="auto">
          <a:xfrm>
            <a:off x="15240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Line 5"/>
          <p:cNvSpPr>
            <a:spLocks noChangeShapeType="1"/>
          </p:cNvSpPr>
          <p:nvPr/>
        </p:nvSpPr>
        <p:spPr bwMode="auto">
          <a:xfrm>
            <a:off x="37719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Line 6"/>
          <p:cNvSpPr>
            <a:spLocks noChangeShapeType="1"/>
          </p:cNvSpPr>
          <p:nvPr/>
        </p:nvSpPr>
        <p:spPr bwMode="auto">
          <a:xfrm rot="2537517">
            <a:off x="554038" y="344011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Text Box 7"/>
          <p:cNvSpPr txBox="1">
            <a:spLocks noChangeArrowheads="1"/>
          </p:cNvSpPr>
          <p:nvPr/>
        </p:nvSpPr>
        <p:spPr bwMode="auto">
          <a:xfrm>
            <a:off x="266700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23" name="Text Box 8"/>
          <p:cNvSpPr txBox="1">
            <a:spLocks noChangeArrowheads="1"/>
          </p:cNvSpPr>
          <p:nvPr/>
        </p:nvSpPr>
        <p:spPr bwMode="auto">
          <a:xfrm>
            <a:off x="733425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24" name="Text Box 9"/>
          <p:cNvSpPr txBox="1">
            <a:spLocks noChangeArrowheads="1"/>
          </p:cNvSpPr>
          <p:nvPr/>
        </p:nvSpPr>
        <p:spPr bwMode="auto">
          <a:xfrm>
            <a:off x="3429000" y="317817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8925" name="Text Box 10"/>
          <p:cNvSpPr txBox="1">
            <a:spLocks noChangeArrowheads="1"/>
          </p:cNvSpPr>
          <p:nvPr/>
        </p:nvSpPr>
        <p:spPr bwMode="auto">
          <a:xfrm>
            <a:off x="4914900" y="264001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8926" name="Line 11"/>
          <p:cNvSpPr>
            <a:spLocks noChangeShapeType="1"/>
          </p:cNvSpPr>
          <p:nvPr/>
        </p:nvSpPr>
        <p:spPr bwMode="auto">
          <a:xfrm rot="19062483" flipH="1">
            <a:off x="841375" y="345122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7" name="Text Box 12"/>
          <p:cNvSpPr txBox="1">
            <a:spLocks noChangeArrowheads="1"/>
          </p:cNvSpPr>
          <p:nvPr/>
        </p:nvSpPr>
        <p:spPr bwMode="auto">
          <a:xfrm>
            <a:off x="642938" y="30527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8928" name="Line 13"/>
          <p:cNvSpPr>
            <a:spLocks noChangeShapeType="1"/>
          </p:cNvSpPr>
          <p:nvPr/>
        </p:nvSpPr>
        <p:spPr bwMode="auto">
          <a:xfrm rot="2537517">
            <a:off x="1403350" y="343535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9" name="Text Box 14"/>
          <p:cNvSpPr txBox="1">
            <a:spLocks noChangeArrowheads="1"/>
          </p:cNvSpPr>
          <p:nvPr/>
        </p:nvSpPr>
        <p:spPr bwMode="auto">
          <a:xfrm>
            <a:off x="1223963" y="37099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30" name="Text Box 15"/>
          <p:cNvSpPr txBox="1">
            <a:spLocks noChangeArrowheads="1"/>
          </p:cNvSpPr>
          <p:nvPr/>
        </p:nvSpPr>
        <p:spPr bwMode="auto">
          <a:xfrm>
            <a:off x="1676400" y="37052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31" name="Text Box 16"/>
          <p:cNvSpPr txBox="1">
            <a:spLocks noChangeArrowheads="1"/>
          </p:cNvSpPr>
          <p:nvPr/>
        </p:nvSpPr>
        <p:spPr bwMode="auto">
          <a:xfrm>
            <a:off x="1366838" y="30527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8932" name="Line 17"/>
          <p:cNvSpPr>
            <a:spLocks noChangeShapeType="1"/>
          </p:cNvSpPr>
          <p:nvPr/>
        </p:nvSpPr>
        <p:spPr bwMode="auto">
          <a:xfrm rot="19062483" flipH="1">
            <a:off x="1698625" y="345916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3" name="Line 18"/>
          <p:cNvSpPr>
            <a:spLocks noChangeShapeType="1"/>
          </p:cNvSpPr>
          <p:nvPr/>
        </p:nvSpPr>
        <p:spPr bwMode="auto">
          <a:xfrm rot="2537517">
            <a:off x="2614613" y="344487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4" name="Text Box 19"/>
          <p:cNvSpPr txBox="1">
            <a:spLocks noChangeArrowheads="1"/>
          </p:cNvSpPr>
          <p:nvPr/>
        </p:nvSpPr>
        <p:spPr bwMode="auto">
          <a:xfrm>
            <a:off x="2371725" y="3633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35" name="Text Box 20"/>
          <p:cNvSpPr txBox="1">
            <a:spLocks noChangeArrowheads="1"/>
          </p:cNvSpPr>
          <p:nvPr/>
        </p:nvSpPr>
        <p:spPr bwMode="auto">
          <a:xfrm>
            <a:off x="2824163" y="36337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8936" name="Text Box 21"/>
          <p:cNvSpPr txBox="1">
            <a:spLocks noChangeArrowheads="1"/>
          </p:cNvSpPr>
          <p:nvPr/>
        </p:nvSpPr>
        <p:spPr bwMode="auto">
          <a:xfrm>
            <a:off x="2586038" y="30908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8937" name="Line 22"/>
          <p:cNvSpPr>
            <a:spLocks noChangeShapeType="1"/>
          </p:cNvSpPr>
          <p:nvPr/>
        </p:nvSpPr>
        <p:spPr bwMode="auto">
          <a:xfrm rot="19062483" flipH="1">
            <a:off x="3022600" y="344170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8" name="Line 23"/>
          <p:cNvSpPr>
            <a:spLocks noChangeShapeType="1"/>
          </p:cNvSpPr>
          <p:nvPr/>
        </p:nvSpPr>
        <p:spPr bwMode="auto">
          <a:xfrm rot="2537517">
            <a:off x="6091238" y="36972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9" name="Text Box 24"/>
          <p:cNvSpPr txBox="1">
            <a:spLocks noChangeArrowheads="1"/>
          </p:cNvSpPr>
          <p:nvPr/>
        </p:nvSpPr>
        <p:spPr bwMode="auto">
          <a:xfrm>
            <a:off x="5891213" y="40005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8940" name="Text Box 25"/>
          <p:cNvSpPr txBox="1">
            <a:spLocks noChangeArrowheads="1"/>
          </p:cNvSpPr>
          <p:nvPr/>
        </p:nvSpPr>
        <p:spPr bwMode="auto">
          <a:xfrm>
            <a:off x="6343650" y="400050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8941" name="Text Box 26"/>
          <p:cNvSpPr txBox="1">
            <a:spLocks noChangeArrowheads="1"/>
          </p:cNvSpPr>
          <p:nvPr/>
        </p:nvSpPr>
        <p:spPr bwMode="auto">
          <a:xfrm>
            <a:off x="6148388" y="330517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8942" name="Line 27"/>
          <p:cNvSpPr>
            <a:spLocks noChangeShapeType="1"/>
          </p:cNvSpPr>
          <p:nvPr/>
        </p:nvSpPr>
        <p:spPr bwMode="auto">
          <a:xfrm rot="19062483" flipH="1">
            <a:off x="6434138" y="368776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3" name="Line 28"/>
          <p:cNvSpPr>
            <a:spLocks noChangeShapeType="1"/>
          </p:cNvSpPr>
          <p:nvPr/>
        </p:nvSpPr>
        <p:spPr bwMode="auto">
          <a:xfrm rot="2537517">
            <a:off x="7067550" y="36861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4" name="Text Box 29"/>
          <p:cNvSpPr txBox="1">
            <a:spLocks noChangeArrowheads="1"/>
          </p:cNvSpPr>
          <p:nvPr/>
        </p:nvSpPr>
        <p:spPr bwMode="auto">
          <a:xfrm>
            <a:off x="6867525" y="3989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8945" name="Text Box 30"/>
          <p:cNvSpPr txBox="1">
            <a:spLocks noChangeArrowheads="1"/>
          </p:cNvSpPr>
          <p:nvPr/>
        </p:nvSpPr>
        <p:spPr bwMode="auto">
          <a:xfrm>
            <a:off x="7319963" y="398938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8946" name="Text Box 31"/>
          <p:cNvSpPr txBox="1">
            <a:spLocks noChangeArrowheads="1"/>
          </p:cNvSpPr>
          <p:nvPr/>
        </p:nvSpPr>
        <p:spPr bwMode="auto">
          <a:xfrm>
            <a:off x="7124700" y="329406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8947" name="Line 32"/>
          <p:cNvSpPr>
            <a:spLocks noChangeShapeType="1"/>
          </p:cNvSpPr>
          <p:nvPr/>
        </p:nvSpPr>
        <p:spPr bwMode="auto">
          <a:xfrm rot="19062483" flipH="1">
            <a:off x="7410450" y="367665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8" name="Line 33"/>
          <p:cNvSpPr>
            <a:spLocks noChangeShapeType="1"/>
          </p:cNvSpPr>
          <p:nvPr/>
        </p:nvSpPr>
        <p:spPr bwMode="auto">
          <a:xfrm>
            <a:off x="3357563" y="297180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9" name="Line 34"/>
          <p:cNvSpPr>
            <a:spLocks noChangeShapeType="1"/>
          </p:cNvSpPr>
          <p:nvPr/>
        </p:nvSpPr>
        <p:spPr bwMode="auto">
          <a:xfrm flipH="1">
            <a:off x="6348413" y="3000375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0" name="Line 35"/>
          <p:cNvSpPr>
            <a:spLocks noChangeShapeType="1"/>
          </p:cNvSpPr>
          <p:nvPr/>
        </p:nvSpPr>
        <p:spPr bwMode="auto">
          <a:xfrm>
            <a:off x="5067300" y="21066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1" name="Line 36"/>
          <p:cNvSpPr>
            <a:spLocks noChangeShapeType="1"/>
          </p:cNvSpPr>
          <p:nvPr/>
        </p:nvSpPr>
        <p:spPr bwMode="auto">
          <a:xfrm>
            <a:off x="6981825" y="2995613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2" name="Text Box 37"/>
          <p:cNvSpPr txBox="1">
            <a:spLocks noChangeArrowheads="1"/>
          </p:cNvSpPr>
          <p:nvPr/>
        </p:nvSpPr>
        <p:spPr bwMode="auto">
          <a:xfrm>
            <a:off x="990600" y="24717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8953" name="Line 38"/>
          <p:cNvSpPr>
            <a:spLocks noChangeShapeType="1"/>
          </p:cNvSpPr>
          <p:nvPr/>
        </p:nvSpPr>
        <p:spPr bwMode="auto">
          <a:xfrm rot="2537517">
            <a:off x="979488" y="283686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4" name="Line 39"/>
          <p:cNvSpPr>
            <a:spLocks noChangeShapeType="1"/>
          </p:cNvSpPr>
          <p:nvPr/>
        </p:nvSpPr>
        <p:spPr bwMode="auto">
          <a:xfrm rot="19062483" flipH="1">
            <a:off x="1384300" y="282733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5" name="Line 40"/>
          <p:cNvSpPr>
            <a:spLocks noChangeShapeType="1"/>
          </p:cNvSpPr>
          <p:nvPr/>
        </p:nvSpPr>
        <p:spPr bwMode="auto">
          <a:xfrm>
            <a:off x="1143000" y="18970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6" name="Text Box 41"/>
          <p:cNvSpPr txBox="1">
            <a:spLocks noChangeArrowheads="1"/>
          </p:cNvSpPr>
          <p:nvPr/>
        </p:nvSpPr>
        <p:spPr bwMode="auto">
          <a:xfrm>
            <a:off x="3000375" y="258603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38957" name="Line 42"/>
          <p:cNvSpPr>
            <a:spLocks noChangeShapeType="1"/>
          </p:cNvSpPr>
          <p:nvPr/>
        </p:nvSpPr>
        <p:spPr bwMode="auto">
          <a:xfrm rot="2537517" flipH="1">
            <a:off x="2957513" y="291623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8" name="Line 43"/>
          <p:cNvSpPr>
            <a:spLocks noChangeShapeType="1"/>
          </p:cNvSpPr>
          <p:nvPr/>
        </p:nvSpPr>
        <p:spPr bwMode="auto">
          <a:xfrm>
            <a:off x="3257550" y="20494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59" name="Text Box 44"/>
          <p:cNvSpPr txBox="1">
            <a:spLocks noChangeArrowheads="1"/>
          </p:cNvSpPr>
          <p:nvPr/>
        </p:nvSpPr>
        <p:spPr bwMode="auto">
          <a:xfrm>
            <a:off x="6643688" y="261937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8960" name="Line 45"/>
          <p:cNvSpPr>
            <a:spLocks noChangeShapeType="1"/>
          </p:cNvSpPr>
          <p:nvPr/>
        </p:nvSpPr>
        <p:spPr bwMode="auto">
          <a:xfrm>
            <a:off x="5886450" y="181927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61" name="Line 46"/>
          <p:cNvSpPr>
            <a:spLocks noChangeShapeType="1"/>
          </p:cNvSpPr>
          <p:nvPr/>
        </p:nvSpPr>
        <p:spPr bwMode="auto">
          <a:xfrm>
            <a:off x="6858000" y="20685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9AB55E-2FB5-4ACA-8A8C-A28108B9C982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39942" name="Rectangle 3"/>
          <p:cNvSpPr>
            <a:spLocks noChangeArrowheads="1"/>
          </p:cNvSpPr>
          <p:nvPr/>
        </p:nvSpPr>
        <p:spPr bwMode="auto">
          <a:xfrm>
            <a:off x="247650" y="1790700"/>
            <a:ext cx="35242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5240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Line 5"/>
          <p:cNvSpPr>
            <a:spLocks noChangeShapeType="1"/>
          </p:cNvSpPr>
          <p:nvPr/>
        </p:nvSpPr>
        <p:spPr bwMode="auto">
          <a:xfrm>
            <a:off x="37719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Line 6"/>
          <p:cNvSpPr>
            <a:spLocks noChangeShapeType="1"/>
          </p:cNvSpPr>
          <p:nvPr/>
        </p:nvSpPr>
        <p:spPr bwMode="auto">
          <a:xfrm rot="2537517">
            <a:off x="4935538" y="49831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Text Box 7"/>
          <p:cNvSpPr txBox="1">
            <a:spLocks noChangeArrowheads="1"/>
          </p:cNvSpPr>
          <p:nvPr/>
        </p:nvSpPr>
        <p:spPr bwMode="auto">
          <a:xfrm>
            <a:off x="4648200" y="5248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47" name="Text Box 8"/>
          <p:cNvSpPr txBox="1">
            <a:spLocks noChangeArrowheads="1"/>
          </p:cNvSpPr>
          <p:nvPr/>
        </p:nvSpPr>
        <p:spPr bwMode="auto">
          <a:xfrm>
            <a:off x="5114925" y="5248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48" name="Text Box 9"/>
          <p:cNvSpPr txBox="1">
            <a:spLocks noChangeArrowheads="1"/>
          </p:cNvSpPr>
          <p:nvPr/>
        </p:nvSpPr>
        <p:spPr bwMode="auto">
          <a:xfrm>
            <a:off x="7581900" y="47974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9949" name="Text Box 10"/>
          <p:cNvSpPr txBox="1">
            <a:spLocks noChangeArrowheads="1"/>
          </p:cNvSpPr>
          <p:nvPr/>
        </p:nvSpPr>
        <p:spPr bwMode="auto">
          <a:xfrm>
            <a:off x="762000" y="262096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9950" name="Line 11"/>
          <p:cNvSpPr>
            <a:spLocks noChangeShapeType="1"/>
          </p:cNvSpPr>
          <p:nvPr/>
        </p:nvSpPr>
        <p:spPr bwMode="auto">
          <a:xfrm rot="19062483" flipH="1">
            <a:off x="5222875" y="49942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Text Box 12"/>
          <p:cNvSpPr txBox="1">
            <a:spLocks noChangeArrowheads="1"/>
          </p:cNvSpPr>
          <p:nvPr/>
        </p:nvSpPr>
        <p:spPr bwMode="auto">
          <a:xfrm>
            <a:off x="5024438" y="45958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9952" name="Line 13"/>
          <p:cNvSpPr>
            <a:spLocks noChangeShapeType="1"/>
          </p:cNvSpPr>
          <p:nvPr/>
        </p:nvSpPr>
        <p:spPr bwMode="auto">
          <a:xfrm rot="2537517">
            <a:off x="5784850" y="49784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3" name="Text Box 14"/>
          <p:cNvSpPr txBox="1">
            <a:spLocks noChangeArrowheads="1"/>
          </p:cNvSpPr>
          <p:nvPr/>
        </p:nvSpPr>
        <p:spPr bwMode="auto">
          <a:xfrm>
            <a:off x="5605463" y="5253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54" name="Text Box 15"/>
          <p:cNvSpPr txBox="1">
            <a:spLocks noChangeArrowheads="1"/>
          </p:cNvSpPr>
          <p:nvPr/>
        </p:nvSpPr>
        <p:spPr bwMode="auto">
          <a:xfrm>
            <a:off x="6057900" y="52482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55" name="Text Box 16"/>
          <p:cNvSpPr txBox="1">
            <a:spLocks noChangeArrowheads="1"/>
          </p:cNvSpPr>
          <p:nvPr/>
        </p:nvSpPr>
        <p:spPr bwMode="auto">
          <a:xfrm>
            <a:off x="5748338" y="45958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9956" name="Line 17"/>
          <p:cNvSpPr>
            <a:spLocks noChangeShapeType="1"/>
          </p:cNvSpPr>
          <p:nvPr/>
        </p:nvSpPr>
        <p:spPr bwMode="auto">
          <a:xfrm rot="19062483" flipH="1">
            <a:off x="6080125" y="50022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Line 18"/>
          <p:cNvSpPr>
            <a:spLocks noChangeShapeType="1"/>
          </p:cNvSpPr>
          <p:nvPr/>
        </p:nvSpPr>
        <p:spPr bwMode="auto">
          <a:xfrm rot="2537517">
            <a:off x="6767513" y="50641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Text Box 19"/>
          <p:cNvSpPr txBox="1">
            <a:spLocks noChangeArrowheads="1"/>
          </p:cNvSpPr>
          <p:nvPr/>
        </p:nvSpPr>
        <p:spPr bwMode="auto">
          <a:xfrm>
            <a:off x="6524625" y="5253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59" name="Text Box 20"/>
          <p:cNvSpPr txBox="1">
            <a:spLocks noChangeArrowheads="1"/>
          </p:cNvSpPr>
          <p:nvPr/>
        </p:nvSpPr>
        <p:spPr bwMode="auto">
          <a:xfrm>
            <a:off x="6977063" y="5253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39960" name="Text Box 21"/>
          <p:cNvSpPr txBox="1">
            <a:spLocks noChangeArrowheads="1"/>
          </p:cNvSpPr>
          <p:nvPr/>
        </p:nvSpPr>
        <p:spPr bwMode="auto">
          <a:xfrm>
            <a:off x="6738938" y="47101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39961" name="Line 22"/>
          <p:cNvSpPr>
            <a:spLocks noChangeShapeType="1"/>
          </p:cNvSpPr>
          <p:nvPr/>
        </p:nvSpPr>
        <p:spPr bwMode="auto">
          <a:xfrm rot="19062483" flipH="1">
            <a:off x="7175500" y="50609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Line 23"/>
          <p:cNvSpPr>
            <a:spLocks noChangeShapeType="1"/>
          </p:cNvSpPr>
          <p:nvPr/>
        </p:nvSpPr>
        <p:spPr bwMode="auto">
          <a:xfrm rot="2537517">
            <a:off x="2071688" y="35639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3" name="Text Box 24"/>
          <p:cNvSpPr txBox="1">
            <a:spLocks noChangeArrowheads="1"/>
          </p:cNvSpPr>
          <p:nvPr/>
        </p:nvSpPr>
        <p:spPr bwMode="auto">
          <a:xfrm>
            <a:off x="1871663" y="3867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9964" name="Text Box 25"/>
          <p:cNvSpPr txBox="1">
            <a:spLocks noChangeArrowheads="1"/>
          </p:cNvSpPr>
          <p:nvPr/>
        </p:nvSpPr>
        <p:spPr bwMode="auto">
          <a:xfrm>
            <a:off x="2324100" y="38671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9965" name="Text Box 26"/>
          <p:cNvSpPr txBox="1">
            <a:spLocks noChangeArrowheads="1"/>
          </p:cNvSpPr>
          <p:nvPr/>
        </p:nvSpPr>
        <p:spPr bwMode="auto">
          <a:xfrm>
            <a:off x="2128838" y="31718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9966" name="Line 27"/>
          <p:cNvSpPr>
            <a:spLocks noChangeShapeType="1"/>
          </p:cNvSpPr>
          <p:nvPr/>
        </p:nvSpPr>
        <p:spPr bwMode="auto">
          <a:xfrm rot="19062483" flipH="1">
            <a:off x="2414588" y="35544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7" name="Line 28"/>
          <p:cNvSpPr>
            <a:spLocks noChangeShapeType="1"/>
          </p:cNvSpPr>
          <p:nvPr/>
        </p:nvSpPr>
        <p:spPr bwMode="auto">
          <a:xfrm rot="2537517">
            <a:off x="3048000" y="35528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8" name="Text Box 29"/>
          <p:cNvSpPr txBox="1">
            <a:spLocks noChangeArrowheads="1"/>
          </p:cNvSpPr>
          <p:nvPr/>
        </p:nvSpPr>
        <p:spPr bwMode="auto">
          <a:xfrm>
            <a:off x="2847975" y="3856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9969" name="Text Box 30"/>
          <p:cNvSpPr txBox="1">
            <a:spLocks noChangeArrowheads="1"/>
          </p:cNvSpPr>
          <p:nvPr/>
        </p:nvSpPr>
        <p:spPr bwMode="auto">
          <a:xfrm>
            <a:off x="3300413" y="3856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39970" name="Text Box 31"/>
          <p:cNvSpPr txBox="1">
            <a:spLocks noChangeArrowheads="1"/>
          </p:cNvSpPr>
          <p:nvPr/>
        </p:nvSpPr>
        <p:spPr bwMode="auto">
          <a:xfrm>
            <a:off x="3105150" y="3160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9971" name="Line 32"/>
          <p:cNvSpPr>
            <a:spLocks noChangeShapeType="1"/>
          </p:cNvSpPr>
          <p:nvPr/>
        </p:nvSpPr>
        <p:spPr bwMode="auto">
          <a:xfrm rot="19062483" flipH="1">
            <a:off x="3390900" y="35433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2" name="Line 33"/>
          <p:cNvSpPr>
            <a:spLocks noChangeShapeType="1"/>
          </p:cNvSpPr>
          <p:nvPr/>
        </p:nvSpPr>
        <p:spPr bwMode="auto">
          <a:xfrm>
            <a:off x="7510463" y="45910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3" name="Line 34"/>
          <p:cNvSpPr>
            <a:spLocks noChangeShapeType="1"/>
          </p:cNvSpPr>
          <p:nvPr/>
        </p:nvSpPr>
        <p:spPr bwMode="auto">
          <a:xfrm flipH="1">
            <a:off x="2328863" y="2867025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4" name="Line 35"/>
          <p:cNvSpPr>
            <a:spLocks noChangeShapeType="1"/>
          </p:cNvSpPr>
          <p:nvPr/>
        </p:nvSpPr>
        <p:spPr bwMode="auto">
          <a:xfrm>
            <a:off x="914400" y="20875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5" name="Line 36"/>
          <p:cNvSpPr>
            <a:spLocks noChangeShapeType="1"/>
          </p:cNvSpPr>
          <p:nvPr/>
        </p:nvSpPr>
        <p:spPr bwMode="auto">
          <a:xfrm>
            <a:off x="2962275" y="2862263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6" name="Text Box 37"/>
          <p:cNvSpPr txBox="1">
            <a:spLocks noChangeArrowheads="1"/>
          </p:cNvSpPr>
          <p:nvPr/>
        </p:nvSpPr>
        <p:spPr bwMode="auto">
          <a:xfrm>
            <a:off x="5372100" y="40147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39977" name="Line 38"/>
          <p:cNvSpPr>
            <a:spLocks noChangeShapeType="1"/>
          </p:cNvSpPr>
          <p:nvPr/>
        </p:nvSpPr>
        <p:spPr bwMode="auto">
          <a:xfrm rot="2537517">
            <a:off x="5360988" y="43799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8" name="Line 39"/>
          <p:cNvSpPr>
            <a:spLocks noChangeShapeType="1"/>
          </p:cNvSpPr>
          <p:nvPr/>
        </p:nvSpPr>
        <p:spPr bwMode="auto">
          <a:xfrm rot="19062483" flipH="1">
            <a:off x="5765800" y="43703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9" name="Line 40"/>
          <p:cNvSpPr>
            <a:spLocks noChangeShapeType="1"/>
          </p:cNvSpPr>
          <p:nvPr/>
        </p:nvSpPr>
        <p:spPr bwMode="auto">
          <a:xfrm flipH="1">
            <a:off x="5762625" y="38068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80" name="Text Box 41"/>
          <p:cNvSpPr txBox="1">
            <a:spLocks noChangeArrowheads="1"/>
          </p:cNvSpPr>
          <p:nvPr/>
        </p:nvSpPr>
        <p:spPr bwMode="auto">
          <a:xfrm>
            <a:off x="7153275" y="42052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39981" name="Line 42"/>
          <p:cNvSpPr>
            <a:spLocks noChangeShapeType="1"/>
          </p:cNvSpPr>
          <p:nvPr/>
        </p:nvSpPr>
        <p:spPr bwMode="auto">
          <a:xfrm rot="2537517" flipH="1">
            <a:off x="7110413" y="45354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82" name="Line 43"/>
          <p:cNvSpPr>
            <a:spLocks noChangeShapeType="1"/>
          </p:cNvSpPr>
          <p:nvPr/>
        </p:nvSpPr>
        <p:spPr bwMode="auto">
          <a:xfrm>
            <a:off x="6634163" y="38115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83" name="Text Box 44"/>
          <p:cNvSpPr txBox="1">
            <a:spLocks noChangeArrowheads="1"/>
          </p:cNvSpPr>
          <p:nvPr/>
        </p:nvSpPr>
        <p:spPr bwMode="auto">
          <a:xfrm>
            <a:off x="2624138" y="24860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39984" name="Line 46"/>
          <p:cNvSpPr>
            <a:spLocks noChangeShapeType="1"/>
          </p:cNvSpPr>
          <p:nvPr/>
        </p:nvSpPr>
        <p:spPr bwMode="auto">
          <a:xfrm>
            <a:off x="2838450" y="19351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85" name="Text Box 47"/>
          <p:cNvSpPr txBox="1">
            <a:spLocks noChangeArrowheads="1"/>
          </p:cNvSpPr>
          <p:nvPr/>
        </p:nvSpPr>
        <p:spPr bwMode="auto">
          <a:xfrm>
            <a:off x="6096000" y="34480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A1519-762C-4CEE-B46C-1AC57583F63F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247650" y="1219200"/>
            <a:ext cx="63436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Line 4"/>
          <p:cNvSpPr>
            <a:spLocks noChangeShapeType="1"/>
          </p:cNvSpPr>
          <p:nvPr/>
        </p:nvSpPr>
        <p:spPr bwMode="auto">
          <a:xfrm>
            <a:off x="1524000" y="12287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Line 5"/>
          <p:cNvSpPr>
            <a:spLocks noChangeShapeType="1"/>
          </p:cNvSpPr>
          <p:nvPr/>
        </p:nvSpPr>
        <p:spPr bwMode="auto">
          <a:xfrm>
            <a:off x="3771900" y="12287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Line 6"/>
          <p:cNvSpPr>
            <a:spLocks noChangeShapeType="1"/>
          </p:cNvSpPr>
          <p:nvPr/>
        </p:nvSpPr>
        <p:spPr bwMode="auto">
          <a:xfrm rot="2537517">
            <a:off x="4173538" y="35353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Text Box 7"/>
          <p:cNvSpPr txBox="1">
            <a:spLocks noChangeArrowheads="1"/>
          </p:cNvSpPr>
          <p:nvPr/>
        </p:nvSpPr>
        <p:spPr bwMode="auto">
          <a:xfrm>
            <a:off x="3886200" y="38004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0971" name="Text Box 8"/>
          <p:cNvSpPr txBox="1">
            <a:spLocks noChangeArrowheads="1"/>
          </p:cNvSpPr>
          <p:nvPr/>
        </p:nvSpPr>
        <p:spPr bwMode="auto">
          <a:xfrm>
            <a:off x="4352925" y="38004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0972" name="Text Box 9"/>
          <p:cNvSpPr txBox="1">
            <a:spLocks noChangeArrowheads="1"/>
          </p:cNvSpPr>
          <p:nvPr/>
        </p:nvSpPr>
        <p:spPr bwMode="auto">
          <a:xfrm>
            <a:off x="6819900" y="33496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0973" name="Text Box 10"/>
          <p:cNvSpPr txBox="1">
            <a:spLocks noChangeArrowheads="1"/>
          </p:cNvSpPr>
          <p:nvPr/>
        </p:nvSpPr>
        <p:spPr bwMode="auto">
          <a:xfrm>
            <a:off x="762000" y="2049463"/>
            <a:ext cx="400050" cy="7889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0974" name="Line 11"/>
          <p:cNvSpPr>
            <a:spLocks noChangeShapeType="1"/>
          </p:cNvSpPr>
          <p:nvPr/>
        </p:nvSpPr>
        <p:spPr bwMode="auto">
          <a:xfrm rot="19062483" flipH="1">
            <a:off x="4460875" y="35464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Text Box 12"/>
          <p:cNvSpPr txBox="1">
            <a:spLocks noChangeArrowheads="1"/>
          </p:cNvSpPr>
          <p:nvPr/>
        </p:nvSpPr>
        <p:spPr bwMode="auto">
          <a:xfrm>
            <a:off x="4262438" y="31480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0976" name="Line 13"/>
          <p:cNvSpPr>
            <a:spLocks noChangeShapeType="1"/>
          </p:cNvSpPr>
          <p:nvPr/>
        </p:nvSpPr>
        <p:spPr bwMode="auto">
          <a:xfrm rot="2537517">
            <a:off x="5022850" y="35306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Text Box 14"/>
          <p:cNvSpPr txBox="1">
            <a:spLocks noChangeArrowheads="1"/>
          </p:cNvSpPr>
          <p:nvPr/>
        </p:nvSpPr>
        <p:spPr bwMode="auto">
          <a:xfrm>
            <a:off x="4843463" y="38052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0978" name="Text Box 15"/>
          <p:cNvSpPr txBox="1">
            <a:spLocks noChangeArrowheads="1"/>
          </p:cNvSpPr>
          <p:nvPr/>
        </p:nvSpPr>
        <p:spPr bwMode="auto">
          <a:xfrm>
            <a:off x="5295900" y="38004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0979" name="Text Box 16"/>
          <p:cNvSpPr txBox="1">
            <a:spLocks noChangeArrowheads="1"/>
          </p:cNvSpPr>
          <p:nvPr/>
        </p:nvSpPr>
        <p:spPr bwMode="auto">
          <a:xfrm>
            <a:off x="4986338" y="31480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0980" name="Line 17"/>
          <p:cNvSpPr>
            <a:spLocks noChangeShapeType="1"/>
          </p:cNvSpPr>
          <p:nvPr/>
        </p:nvSpPr>
        <p:spPr bwMode="auto">
          <a:xfrm rot="19062483" flipH="1">
            <a:off x="5318125" y="35544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Line 18"/>
          <p:cNvSpPr>
            <a:spLocks noChangeShapeType="1"/>
          </p:cNvSpPr>
          <p:nvPr/>
        </p:nvSpPr>
        <p:spPr bwMode="auto">
          <a:xfrm rot="2537517">
            <a:off x="6005513" y="36163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Text Box 19"/>
          <p:cNvSpPr txBox="1">
            <a:spLocks noChangeArrowheads="1"/>
          </p:cNvSpPr>
          <p:nvPr/>
        </p:nvSpPr>
        <p:spPr bwMode="auto">
          <a:xfrm>
            <a:off x="5762625" y="38052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0983" name="Text Box 20"/>
          <p:cNvSpPr txBox="1">
            <a:spLocks noChangeArrowheads="1"/>
          </p:cNvSpPr>
          <p:nvPr/>
        </p:nvSpPr>
        <p:spPr bwMode="auto">
          <a:xfrm>
            <a:off x="6215063" y="38052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 dirty="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 dirty="0"/>
              <a:t>1</a:t>
            </a:r>
            <a:endParaRPr lang="en-US" dirty="0"/>
          </a:p>
        </p:txBody>
      </p:sp>
      <p:sp>
        <p:nvSpPr>
          <p:cNvPr id="40984" name="Text Box 21"/>
          <p:cNvSpPr txBox="1">
            <a:spLocks noChangeArrowheads="1"/>
          </p:cNvSpPr>
          <p:nvPr/>
        </p:nvSpPr>
        <p:spPr bwMode="auto">
          <a:xfrm>
            <a:off x="5976938" y="32623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0985" name="Line 22"/>
          <p:cNvSpPr>
            <a:spLocks noChangeShapeType="1"/>
          </p:cNvSpPr>
          <p:nvPr/>
        </p:nvSpPr>
        <p:spPr bwMode="auto">
          <a:xfrm rot="19062483" flipH="1">
            <a:off x="6413500" y="36131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Line 23"/>
          <p:cNvSpPr>
            <a:spLocks noChangeShapeType="1"/>
          </p:cNvSpPr>
          <p:nvPr/>
        </p:nvSpPr>
        <p:spPr bwMode="auto">
          <a:xfrm rot="2537517">
            <a:off x="2071688" y="29924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Text Box 24"/>
          <p:cNvSpPr txBox="1">
            <a:spLocks noChangeArrowheads="1"/>
          </p:cNvSpPr>
          <p:nvPr/>
        </p:nvSpPr>
        <p:spPr bwMode="auto">
          <a:xfrm>
            <a:off x="1871663" y="32956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0988" name="Text Box 25"/>
          <p:cNvSpPr txBox="1">
            <a:spLocks noChangeArrowheads="1"/>
          </p:cNvSpPr>
          <p:nvPr/>
        </p:nvSpPr>
        <p:spPr bwMode="auto">
          <a:xfrm>
            <a:off x="2324100" y="32956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0989" name="Text Box 26"/>
          <p:cNvSpPr txBox="1">
            <a:spLocks noChangeArrowheads="1"/>
          </p:cNvSpPr>
          <p:nvPr/>
        </p:nvSpPr>
        <p:spPr bwMode="auto">
          <a:xfrm>
            <a:off x="2128838" y="26003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0990" name="Line 27"/>
          <p:cNvSpPr>
            <a:spLocks noChangeShapeType="1"/>
          </p:cNvSpPr>
          <p:nvPr/>
        </p:nvSpPr>
        <p:spPr bwMode="auto">
          <a:xfrm rot="19062483" flipH="1">
            <a:off x="2414588" y="29829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1" name="Line 28"/>
          <p:cNvSpPr>
            <a:spLocks noChangeShapeType="1"/>
          </p:cNvSpPr>
          <p:nvPr/>
        </p:nvSpPr>
        <p:spPr bwMode="auto">
          <a:xfrm rot="2537517">
            <a:off x="3048000" y="29813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2" name="Text Box 29"/>
          <p:cNvSpPr txBox="1">
            <a:spLocks noChangeArrowheads="1"/>
          </p:cNvSpPr>
          <p:nvPr/>
        </p:nvSpPr>
        <p:spPr bwMode="auto">
          <a:xfrm>
            <a:off x="2847975" y="32845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0993" name="Text Box 30"/>
          <p:cNvSpPr txBox="1">
            <a:spLocks noChangeArrowheads="1"/>
          </p:cNvSpPr>
          <p:nvPr/>
        </p:nvSpPr>
        <p:spPr bwMode="auto">
          <a:xfrm>
            <a:off x="3300413" y="32845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0994" name="Text Box 31"/>
          <p:cNvSpPr txBox="1">
            <a:spLocks noChangeArrowheads="1"/>
          </p:cNvSpPr>
          <p:nvPr/>
        </p:nvSpPr>
        <p:spPr bwMode="auto">
          <a:xfrm>
            <a:off x="3105150" y="25892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0995" name="Line 32"/>
          <p:cNvSpPr>
            <a:spLocks noChangeShapeType="1"/>
          </p:cNvSpPr>
          <p:nvPr/>
        </p:nvSpPr>
        <p:spPr bwMode="auto">
          <a:xfrm rot="19062483" flipH="1">
            <a:off x="3390900" y="29718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6" name="Line 33"/>
          <p:cNvSpPr>
            <a:spLocks noChangeShapeType="1"/>
          </p:cNvSpPr>
          <p:nvPr/>
        </p:nvSpPr>
        <p:spPr bwMode="auto">
          <a:xfrm>
            <a:off x="6748463" y="31432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7" name="Line 34"/>
          <p:cNvSpPr>
            <a:spLocks noChangeShapeType="1"/>
          </p:cNvSpPr>
          <p:nvPr/>
        </p:nvSpPr>
        <p:spPr bwMode="auto">
          <a:xfrm flipH="1">
            <a:off x="2328863" y="2295525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8" name="Line 35"/>
          <p:cNvSpPr>
            <a:spLocks noChangeShapeType="1"/>
          </p:cNvSpPr>
          <p:nvPr/>
        </p:nvSpPr>
        <p:spPr bwMode="auto">
          <a:xfrm>
            <a:off x="914400" y="15160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9" name="Line 36"/>
          <p:cNvSpPr>
            <a:spLocks noChangeShapeType="1"/>
          </p:cNvSpPr>
          <p:nvPr/>
        </p:nvSpPr>
        <p:spPr bwMode="auto">
          <a:xfrm>
            <a:off x="2962275" y="2290763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0" name="Text Box 37"/>
          <p:cNvSpPr txBox="1">
            <a:spLocks noChangeArrowheads="1"/>
          </p:cNvSpPr>
          <p:nvPr/>
        </p:nvSpPr>
        <p:spPr bwMode="auto">
          <a:xfrm>
            <a:off x="4610100" y="25669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1001" name="Line 38"/>
          <p:cNvSpPr>
            <a:spLocks noChangeShapeType="1"/>
          </p:cNvSpPr>
          <p:nvPr/>
        </p:nvSpPr>
        <p:spPr bwMode="auto">
          <a:xfrm rot="2537517">
            <a:off x="4598988" y="29321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2" name="Line 39"/>
          <p:cNvSpPr>
            <a:spLocks noChangeShapeType="1"/>
          </p:cNvSpPr>
          <p:nvPr/>
        </p:nvSpPr>
        <p:spPr bwMode="auto">
          <a:xfrm rot="19062483" flipH="1">
            <a:off x="5003800" y="29225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3" name="Line 40"/>
          <p:cNvSpPr>
            <a:spLocks noChangeShapeType="1"/>
          </p:cNvSpPr>
          <p:nvPr/>
        </p:nvSpPr>
        <p:spPr bwMode="auto">
          <a:xfrm flipH="1">
            <a:off x="5000625" y="23590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4" name="Text Box 41"/>
          <p:cNvSpPr txBox="1">
            <a:spLocks noChangeArrowheads="1"/>
          </p:cNvSpPr>
          <p:nvPr/>
        </p:nvSpPr>
        <p:spPr bwMode="auto">
          <a:xfrm>
            <a:off x="6391275" y="27574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41005" name="Line 42"/>
          <p:cNvSpPr>
            <a:spLocks noChangeShapeType="1"/>
          </p:cNvSpPr>
          <p:nvPr/>
        </p:nvSpPr>
        <p:spPr bwMode="auto">
          <a:xfrm rot="2537517" flipH="1">
            <a:off x="6348413" y="30876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6" name="Line 43"/>
          <p:cNvSpPr>
            <a:spLocks noChangeShapeType="1"/>
          </p:cNvSpPr>
          <p:nvPr/>
        </p:nvSpPr>
        <p:spPr bwMode="auto">
          <a:xfrm>
            <a:off x="5872163" y="23637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7" name="Text Box 44"/>
          <p:cNvSpPr txBox="1">
            <a:spLocks noChangeArrowheads="1"/>
          </p:cNvSpPr>
          <p:nvPr/>
        </p:nvSpPr>
        <p:spPr bwMode="auto">
          <a:xfrm>
            <a:off x="2624138" y="19145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1008" name="Line 45"/>
          <p:cNvSpPr>
            <a:spLocks noChangeShapeType="1"/>
          </p:cNvSpPr>
          <p:nvPr/>
        </p:nvSpPr>
        <p:spPr bwMode="auto">
          <a:xfrm>
            <a:off x="2838450" y="13636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9" name="Text Box 46"/>
          <p:cNvSpPr txBox="1">
            <a:spLocks noChangeArrowheads="1"/>
          </p:cNvSpPr>
          <p:nvPr/>
        </p:nvSpPr>
        <p:spPr bwMode="auto">
          <a:xfrm>
            <a:off x="5334000" y="20002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  <p:sp>
        <p:nvSpPr>
          <p:cNvPr id="41010" name="Line 47"/>
          <p:cNvSpPr>
            <a:spLocks noChangeShapeType="1"/>
          </p:cNvSpPr>
          <p:nvPr/>
        </p:nvSpPr>
        <p:spPr bwMode="auto">
          <a:xfrm>
            <a:off x="5619750" y="14589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46831" y="4317313"/>
            <a:ext cx="9144000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Clicker 2 </a:t>
            </a:r>
            <a:r>
              <a:rPr lang="en-US" dirty="0" smtClean="0">
                <a:latin typeface="+mn-lt"/>
              </a:rPr>
              <a:t>- What </a:t>
            </a:r>
            <a:r>
              <a:rPr lang="en-US" dirty="0">
                <a:latin typeface="+mn-lt"/>
              </a:rPr>
              <a:t>is happening to the </a:t>
            </a:r>
            <a:r>
              <a:rPr lang="en-US" dirty="0" smtClean="0">
                <a:latin typeface="+mn-lt"/>
              </a:rPr>
              <a:t>values with </a:t>
            </a:r>
            <a:r>
              <a:rPr lang="en-US" dirty="0">
                <a:latin typeface="+mn-lt"/>
              </a:rPr>
              <a:t>a low </a:t>
            </a:r>
            <a:r>
              <a:rPr lang="en-US" dirty="0" smtClean="0">
                <a:latin typeface="+mn-lt"/>
              </a:rPr>
              <a:t>frequency compared to values with a high freq.?</a:t>
            </a:r>
          </a:p>
          <a:p>
            <a:pPr marL="514350" indent="-514350">
              <a:buFontTx/>
              <a:buAutoNum type="alphaUcPeriod"/>
            </a:pPr>
            <a:r>
              <a:rPr lang="en-US" dirty="0" smtClean="0">
                <a:latin typeface="+mn-lt"/>
              </a:rPr>
              <a:t>Small Depth    B. Large Depth   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C. Something else	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A00F4-B24F-4C0F-ADE6-F00187148776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1990" name="Rectangle 3"/>
          <p:cNvSpPr>
            <a:spLocks noChangeArrowheads="1"/>
          </p:cNvSpPr>
          <p:nvPr/>
        </p:nvSpPr>
        <p:spPr bwMode="auto">
          <a:xfrm>
            <a:off x="247650" y="1790700"/>
            <a:ext cx="350520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Line 5"/>
          <p:cNvSpPr>
            <a:spLocks noChangeShapeType="1"/>
          </p:cNvSpPr>
          <p:nvPr/>
        </p:nvSpPr>
        <p:spPr bwMode="auto">
          <a:xfrm>
            <a:off x="37719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Line 6"/>
          <p:cNvSpPr>
            <a:spLocks noChangeShapeType="1"/>
          </p:cNvSpPr>
          <p:nvPr/>
        </p:nvSpPr>
        <p:spPr bwMode="auto">
          <a:xfrm rot="2537517">
            <a:off x="592138" y="40687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Text Box 7"/>
          <p:cNvSpPr txBox="1">
            <a:spLocks noChangeArrowheads="1"/>
          </p:cNvSpPr>
          <p:nvPr/>
        </p:nvSpPr>
        <p:spPr bwMode="auto">
          <a:xfrm>
            <a:off x="304800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1994" name="Text Box 8"/>
          <p:cNvSpPr txBox="1">
            <a:spLocks noChangeArrowheads="1"/>
          </p:cNvSpPr>
          <p:nvPr/>
        </p:nvSpPr>
        <p:spPr bwMode="auto">
          <a:xfrm>
            <a:off x="771525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1995" name="Text Box 9"/>
          <p:cNvSpPr txBox="1">
            <a:spLocks noChangeArrowheads="1"/>
          </p:cNvSpPr>
          <p:nvPr/>
        </p:nvSpPr>
        <p:spPr bwMode="auto">
          <a:xfrm>
            <a:off x="3238500" y="38830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1996" name="Text Box 10"/>
          <p:cNvSpPr txBox="1">
            <a:spLocks noChangeArrowheads="1"/>
          </p:cNvSpPr>
          <p:nvPr/>
        </p:nvSpPr>
        <p:spPr bwMode="auto">
          <a:xfrm>
            <a:off x="5524500" y="368776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1997" name="Line 11"/>
          <p:cNvSpPr>
            <a:spLocks noChangeShapeType="1"/>
          </p:cNvSpPr>
          <p:nvPr/>
        </p:nvSpPr>
        <p:spPr bwMode="auto">
          <a:xfrm rot="19062483" flipH="1">
            <a:off x="879475" y="40798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8" name="Text Box 12"/>
          <p:cNvSpPr txBox="1">
            <a:spLocks noChangeArrowheads="1"/>
          </p:cNvSpPr>
          <p:nvPr/>
        </p:nvSpPr>
        <p:spPr bwMode="auto">
          <a:xfrm>
            <a:off x="681038" y="36814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1999" name="Line 13"/>
          <p:cNvSpPr>
            <a:spLocks noChangeShapeType="1"/>
          </p:cNvSpPr>
          <p:nvPr/>
        </p:nvSpPr>
        <p:spPr bwMode="auto">
          <a:xfrm rot="2537517">
            <a:off x="1441450" y="40640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0" name="Text Box 14"/>
          <p:cNvSpPr txBox="1">
            <a:spLocks noChangeArrowheads="1"/>
          </p:cNvSpPr>
          <p:nvPr/>
        </p:nvSpPr>
        <p:spPr bwMode="auto">
          <a:xfrm>
            <a:off x="1262063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2001" name="Text Box 15"/>
          <p:cNvSpPr txBox="1">
            <a:spLocks noChangeArrowheads="1"/>
          </p:cNvSpPr>
          <p:nvPr/>
        </p:nvSpPr>
        <p:spPr bwMode="auto">
          <a:xfrm>
            <a:off x="1714500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2002" name="Text Box 16"/>
          <p:cNvSpPr txBox="1">
            <a:spLocks noChangeArrowheads="1"/>
          </p:cNvSpPr>
          <p:nvPr/>
        </p:nvSpPr>
        <p:spPr bwMode="auto">
          <a:xfrm>
            <a:off x="1404938" y="36814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2003" name="Line 17"/>
          <p:cNvSpPr>
            <a:spLocks noChangeShapeType="1"/>
          </p:cNvSpPr>
          <p:nvPr/>
        </p:nvSpPr>
        <p:spPr bwMode="auto">
          <a:xfrm rot="19062483" flipH="1">
            <a:off x="1736725" y="40878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Line 18"/>
          <p:cNvSpPr>
            <a:spLocks noChangeShapeType="1"/>
          </p:cNvSpPr>
          <p:nvPr/>
        </p:nvSpPr>
        <p:spPr bwMode="auto">
          <a:xfrm rot="2537517">
            <a:off x="2424113" y="41497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Text Box 19"/>
          <p:cNvSpPr txBox="1">
            <a:spLocks noChangeArrowheads="1"/>
          </p:cNvSpPr>
          <p:nvPr/>
        </p:nvSpPr>
        <p:spPr bwMode="auto">
          <a:xfrm>
            <a:off x="2181225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2006" name="Text Box 20"/>
          <p:cNvSpPr txBox="1">
            <a:spLocks noChangeArrowheads="1"/>
          </p:cNvSpPr>
          <p:nvPr/>
        </p:nvSpPr>
        <p:spPr bwMode="auto">
          <a:xfrm>
            <a:off x="2633663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2007" name="Text Box 21"/>
          <p:cNvSpPr txBox="1">
            <a:spLocks noChangeArrowheads="1"/>
          </p:cNvSpPr>
          <p:nvPr/>
        </p:nvSpPr>
        <p:spPr bwMode="auto">
          <a:xfrm>
            <a:off x="2395538" y="379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2008" name="Line 22"/>
          <p:cNvSpPr>
            <a:spLocks noChangeShapeType="1"/>
          </p:cNvSpPr>
          <p:nvPr/>
        </p:nvSpPr>
        <p:spPr bwMode="auto">
          <a:xfrm rot="19062483" flipH="1">
            <a:off x="2832100" y="41465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9" name="Line 23"/>
          <p:cNvSpPr>
            <a:spLocks noChangeShapeType="1"/>
          </p:cNvSpPr>
          <p:nvPr/>
        </p:nvSpPr>
        <p:spPr bwMode="auto">
          <a:xfrm rot="2537517">
            <a:off x="5919788" y="478313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Text Box 24"/>
          <p:cNvSpPr txBox="1">
            <a:spLocks noChangeArrowheads="1"/>
          </p:cNvSpPr>
          <p:nvPr/>
        </p:nvSpPr>
        <p:spPr bwMode="auto">
          <a:xfrm>
            <a:off x="5719763" y="50863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2011" name="Text Box 25"/>
          <p:cNvSpPr txBox="1">
            <a:spLocks noChangeArrowheads="1"/>
          </p:cNvSpPr>
          <p:nvPr/>
        </p:nvSpPr>
        <p:spPr bwMode="auto">
          <a:xfrm>
            <a:off x="6172200" y="5086350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2012" name="Text Box 26"/>
          <p:cNvSpPr txBox="1">
            <a:spLocks noChangeArrowheads="1"/>
          </p:cNvSpPr>
          <p:nvPr/>
        </p:nvSpPr>
        <p:spPr bwMode="auto">
          <a:xfrm>
            <a:off x="5976938" y="43910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2013" name="Line 27"/>
          <p:cNvSpPr>
            <a:spLocks noChangeShapeType="1"/>
          </p:cNvSpPr>
          <p:nvPr/>
        </p:nvSpPr>
        <p:spPr bwMode="auto">
          <a:xfrm rot="19062483" flipH="1">
            <a:off x="6262688" y="47736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4" name="Line 28"/>
          <p:cNvSpPr>
            <a:spLocks noChangeShapeType="1"/>
          </p:cNvSpPr>
          <p:nvPr/>
        </p:nvSpPr>
        <p:spPr bwMode="auto">
          <a:xfrm rot="2537517">
            <a:off x="6896100" y="477202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5" name="Text Box 29"/>
          <p:cNvSpPr txBox="1">
            <a:spLocks noChangeArrowheads="1"/>
          </p:cNvSpPr>
          <p:nvPr/>
        </p:nvSpPr>
        <p:spPr bwMode="auto">
          <a:xfrm>
            <a:off x="6696075" y="50752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2016" name="Text Box 30"/>
          <p:cNvSpPr txBox="1">
            <a:spLocks noChangeArrowheads="1"/>
          </p:cNvSpPr>
          <p:nvPr/>
        </p:nvSpPr>
        <p:spPr bwMode="auto">
          <a:xfrm>
            <a:off x="7148513" y="50752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2017" name="Text Box 31"/>
          <p:cNvSpPr txBox="1">
            <a:spLocks noChangeArrowheads="1"/>
          </p:cNvSpPr>
          <p:nvPr/>
        </p:nvSpPr>
        <p:spPr bwMode="auto">
          <a:xfrm>
            <a:off x="6953250" y="43799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2018" name="Line 32"/>
          <p:cNvSpPr>
            <a:spLocks noChangeShapeType="1"/>
          </p:cNvSpPr>
          <p:nvPr/>
        </p:nvSpPr>
        <p:spPr bwMode="auto">
          <a:xfrm rot="19062483" flipH="1">
            <a:off x="7239000" y="47625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Line 33"/>
          <p:cNvSpPr>
            <a:spLocks noChangeShapeType="1"/>
          </p:cNvSpPr>
          <p:nvPr/>
        </p:nvSpPr>
        <p:spPr bwMode="auto">
          <a:xfrm>
            <a:off x="3167063" y="36766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0" name="Line 34"/>
          <p:cNvSpPr>
            <a:spLocks noChangeShapeType="1"/>
          </p:cNvSpPr>
          <p:nvPr/>
        </p:nvSpPr>
        <p:spPr bwMode="auto">
          <a:xfrm flipH="1">
            <a:off x="6176963" y="4086225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1" name="Line 35"/>
          <p:cNvSpPr>
            <a:spLocks noChangeShapeType="1"/>
          </p:cNvSpPr>
          <p:nvPr/>
        </p:nvSpPr>
        <p:spPr bwMode="auto">
          <a:xfrm flipH="1">
            <a:off x="5676900" y="3295650"/>
            <a:ext cx="352425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2" name="Line 36"/>
          <p:cNvSpPr>
            <a:spLocks noChangeShapeType="1"/>
          </p:cNvSpPr>
          <p:nvPr/>
        </p:nvSpPr>
        <p:spPr bwMode="auto">
          <a:xfrm>
            <a:off x="6810375" y="4081463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3" name="Text Box 37"/>
          <p:cNvSpPr txBox="1">
            <a:spLocks noChangeArrowheads="1"/>
          </p:cNvSpPr>
          <p:nvPr/>
        </p:nvSpPr>
        <p:spPr bwMode="auto">
          <a:xfrm>
            <a:off x="1028700" y="31003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2024" name="Line 38"/>
          <p:cNvSpPr>
            <a:spLocks noChangeShapeType="1"/>
          </p:cNvSpPr>
          <p:nvPr/>
        </p:nvSpPr>
        <p:spPr bwMode="auto">
          <a:xfrm rot="2537517">
            <a:off x="1017588" y="34655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Line 39"/>
          <p:cNvSpPr>
            <a:spLocks noChangeShapeType="1"/>
          </p:cNvSpPr>
          <p:nvPr/>
        </p:nvSpPr>
        <p:spPr bwMode="auto">
          <a:xfrm rot="19062483" flipH="1">
            <a:off x="1422400" y="34559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6" name="Line 40"/>
          <p:cNvSpPr>
            <a:spLocks noChangeShapeType="1"/>
          </p:cNvSpPr>
          <p:nvPr/>
        </p:nvSpPr>
        <p:spPr bwMode="auto">
          <a:xfrm flipH="1">
            <a:off x="1419225" y="28924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7" name="Text Box 41"/>
          <p:cNvSpPr txBox="1">
            <a:spLocks noChangeArrowheads="1"/>
          </p:cNvSpPr>
          <p:nvPr/>
        </p:nvSpPr>
        <p:spPr bwMode="auto">
          <a:xfrm>
            <a:off x="2809875" y="32908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42028" name="Line 42"/>
          <p:cNvSpPr>
            <a:spLocks noChangeShapeType="1"/>
          </p:cNvSpPr>
          <p:nvPr/>
        </p:nvSpPr>
        <p:spPr bwMode="auto">
          <a:xfrm rot="2537517" flipH="1">
            <a:off x="2767013" y="36210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Line 43"/>
          <p:cNvSpPr>
            <a:spLocks noChangeShapeType="1"/>
          </p:cNvSpPr>
          <p:nvPr/>
        </p:nvSpPr>
        <p:spPr bwMode="auto">
          <a:xfrm>
            <a:off x="2290763" y="28971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Text Box 44"/>
          <p:cNvSpPr txBox="1">
            <a:spLocks noChangeArrowheads="1"/>
          </p:cNvSpPr>
          <p:nvPr/>
        </p:nvSpPr>
        <p:spPr bwMode="auto">
          <a:xfrm>
            <a:off x="6472238" y="3705225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2031" name="Line 45"/>
          <p:cNvSpPr>
            <a:spLocks noChangeShapeType="1"/>
          </p:cNvSpPr>
          <p:nvPr/>
        </p:nvSpPr>
        <p:spPr bwMode="auto">
          <a:xfrm>
            <a:off x="6491288" y="3295650"/>
            <a:ext cx="195262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2" name="Text Box 46"/>
          <p:cNvSpPr txBox="1">
            <a:spLocks noChangeArrowheads="1"/>
          </p:cNvSpPr>
          <p:nvPr/>
        </p:nvSpPr>
        <p:spPr bwMode="auto">
          <a:xfrm>
            <a:off x="1752600" y="25336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  <p:sp>
        <p:nvSpPr>
          <p:cNvPr id="42033" name="Line 47"/>
          <p:cNvSpPr>
            <a:spLocks noChangeShapeType="1"/>
          </p:cNvSpPr>
          <p:nvPr/>
        </p:nvSpPr>
        <p:spPr bwMode="auto">
          <a:xfrm>
            <a:off x="2076450" y="19732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4" name="Text Box 48"/>
          <p:cNvSpPr txBox="1">
            <a:spLocks noChangeArrowheads="1"/>
          </p:cNvSpPr>
          <p:nvPr/>
        </p:nvSpPr>
        <p:spPr bwMode="auto">
          <a:xfrm>
            <a:off x="6015038" y="2919413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D7952-AA9E-4534-84E5-F7BC9D502D91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3014" name="Rectangle 3"/>
          <p:cNvSpPr>
            <a:spLocks noChangeArrowheads="1"/>
          </p:cNvSpPr>
          <p:nvPr/>
        </p:nvSpPr>
        <p:spPr bwMode="auto">
          <a:xfrm>
            <a:off x="247650" y="1790700"/>
            <a:ext cx="68008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Line 4"/>
          <p:cNvSpPr>
            <a:spLocks noChangeShapeType="1"/>
          </p:cNvSpPr>
          <p:nvPr/>
        </p:nvSpPr>
        <p:spPr bwMode="auto">
          <a:xfrm>
            <a:off x="3771900" y="1800225"/>
            <a:ext cx="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Line 5"/>
          <p:cNvSpPr>
            <a:spLocks noChangeShapeType="1"/>
          </p:cNvSpPr>
          <p:nvPr/>
        </p:nvSpPr>
        <p:spPr bwMode="auto">
          <a:xfrm rot="2537517">
            <a:off x="592138" y="40687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Text Box 6"/>
          <p:cNvSpPr txBox="1">
            <a:spLocks noChangeArrowheads="1"/>
          </p:cNvSpPr>
          <p:nvPr/>
        </p:nvSpPr>
        <p:spPr bwMode="auto">
          <a:xfrm>
            <a:off x="304800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18" name="Text Box 7"/>
          <p:cNvSpPr txBox="1">
            <a:spLocks noChangeArrowheads="1"/>
          </p:cNvSpPr>
          <p:nvPr/>
        </p:nvSpPr>
        <p:spPr bwMode="auto">
          <a:xfrm>
            <a:off x="771525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19" name="Text Box 8"/>
          <p:cNvSpPr txBox="1">
            <a:spLocks noChangeArrowheads="1"/>
          </p:cNvSpPr>
          <p:nvPr/>
        </p:nvSpPr>
        <p:spPr bwMode="auto">
          <a:xfrm>
            <a:off x="3238500" y="38830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3020" name="Text Box 9"/>
          <p:cNvSpPr txBox="1">
            <a:spLocks noChangeArrowheads="1"/>
          </p:cNvSpPr>
          <p:nvPr/>
        </p:nvSpPr>
        <p:spPr bwMode="auto">
          <a:xfrm>
            <a:off x="4591050" y="34115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3021" name="Line 10"/>
          <p:cNvSpPr>
            <a:spLocks noChangeShapeType="1"/>
          </p:cNvSpPr>
          <p:nvPr/>
        </p:nvSpPr>
        <p:spPr bwMode="auto">
          <a:xfrm rot="19062483" flipH="1">
            <a:off x="879475" y="40798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Text Box 11"/>
          <p:cNvSpPr txBox="1">
            <a:spLocks noChangeArrowheads="1"/>
          </p:cNvSpPr>
          <p:nvPr/>
        </p:nvSpPr>
        <p:spPr bwMode="auto">
          <a:xfrm>
            <a:off x="681038" y="36814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3023" name="Line 12"/>
          <p:cNvSpPr>
            <a:spLocks noChangeShapeType="1"/>
          </p:cNvSpPr>
          <p:nvPr/>
        </p:nvSpPr>
        <p:spPr bwMode="auto">
          <a:xfrm rot="2537517">
            <a:off x="1441450" y="40640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Text Box 13"/>
          <p:cNvSpPr txBox="1">
            <a:spLocks noChangeArrowheads="1"/>
          </p:cNvSpPr>
          <p:nvPr/>
        </p:nvSpPr>
        <p:spPr bwMode="auto">
          <a:xfrm>
            <a:off x="1262063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25" name="Text Box 14"/>
          <p:cNvSpPr txBox="1">
            <a:spLocks noChangeArrowheads="1"/>
          </p:cNvSpPr>
          <p:nvPr/>
        </p:nvSpPr>
        <p:spPr bwMode="auto">
          <a:xfrm>
            <a:off x="1714500" y="43338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26" name="Text Box 15"/>
          <p:cNvSpPr txBox="1">
            <a:spLocks noChangeArrowheads="1"/>
          </p:cNvSpPr>
          <p:nvPr/>
        </p:nvSpPr>
        <p:spPr bwMode="auto">
          <a:xfrm>
            <a:off x="1404938" y="36814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3027" name="Line 16"/>
          <p:cNvSpPr>
            <a:spLocks noChangeShapeType="1"/>
          </p:cNvSpPr>
          <p:nvPr/>
        </p:nvSpPr>
        <p:spPr bwMode="auto">
          <a:xfrm rot="19062483" flipH="1">
            <a:off x="1736725" y="40878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Line 17"/>
          <p:cNvSpPr>
            <a:spLocks noChangeShapeType="1"/>
          </p:cNvSpPr>
          <p:nvPr/>
        </p:nvSpPr>
        <p:spPr bwMode="auto">
          <a:xfrm rot="2537517">
            <a:off x="2424113" y="41497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Text Box 18"/>
          <p:cNvSpPr txBox="1">
            <a:spLocks noChangeArrowheads="1"/>
          </p:cNvSpPr>
          <p:nvPr/>
        </p:nvSpPr>
        <p:spPr bwMode="auto">
          <a:xfrm>
            <a:off x="2181225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30" name="Text Box 19"/>
          <p:cNvSpPr txBox="1">
            <a:spLocks noChangeArrowheads="1"/>
          </p:cNvSpPr>
          <p:nvPr/>
        </p:nvSpPr>
        <p:spPr bwMode="auto">
          <a:xfrm>
            <a:off x="2633663" y="43386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3031" name="Text Box 20"/>
          <p:cNvSpPr txBox="1">
            <a:spLocks noChangeArrowheads="1"/>
          </p:cNvSpPr>
          <p:nvPr/>
        </p:nvSpPr>
        <p:spPr bwMode="auto">
          <a:xfrm>
            <a:off x="2395538" y="37957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3032" name="Line 21"/>
          <p:cNvSpPr>
            <a:spLocks noChangeShapeType="1"/>
          </p:cNvSpPr>
          <p:nvPr/>
        </p:nvSpPr>
        <p:spPr bwMode="auto">
          <a:xfrm rot="19062483" flipH="1">
            <a:off x="2832100" y="41465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Line 22"/>
          <p:cNvSpPr>
            <a:spLocks noChangeShapeType="1"/>
          </p:cNvSpPr>
          <p:nvPr/>
        </p:nvSpPr>
        <p:spPr bwMode="auto">
          <a:xfrm rot="2537517">
            <a:off x="4986338" y="45069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Text Box 23"/>
          <p:cNvSpPr txBox="1">
            <a:spLocks noChangeArrowheads="1"/>
          </p:cNvSpPr>
          <p:nvPr/>
        </p:nvSpPr>
        <p:spPr bwMode="auto">
          <a:xfrm>
            <a:off x="4786313" y="4810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3035" name="Text Box 24"/>
          <p:cNvSpPr txBox="1">
            <a:spLocks noChangeArrowheads="1"/>
          </p:cNvSpPr>
          <p:nvPr/>
        </p:nvSpPr>
        <p:spPr bwMode="auto">
          <a:xfrm>
            <a:off x="5238750" y="4810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3036" name="Text Box 25"/>
          <p:cNvSpPr txBox="1">
            <a:spLocks noChangeArrowheads="1"/>
          </p:cNvSpPr>
          <p:nvPr/>
        </p:nvSpPr>
        <p:spPr bwMode="auto">
          <a:xfrm>
            <a:off x="5043488" y="4114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3037" name="Line 26"/>
          <p:cNvSpPr>
            <a:spLocks noChangeShapeType="1"/>
          </p:cNvSpPr>
          <p:nvPr/>
        </p:nvSpPr>
        <p:spPr bwMode="auto">
          <a:xfrm rot="19062483" flipH="1">
            <a:off x="5329238" y="44973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Line 27"/>
          <p:cNvSpPr>
            <a:spLocks noChangeShapeType="1"/>
          </p:cNvSpPr>
          <p:nvPr/>
        </p:nvSpPr>
        <p:spPr bwMode="auto">
          <a:xfrm rot="2537517">
            <a:off x="5962650" y="44958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Text Box 28"/>
          <p:cNvSpPr txBox="1">
            <a:spLocks noChangeArrowheads="1"/>
          </p:cNvSpPr>
          <p:nvPr/>
        </p:nvSpPr>
        <p:spPr bwMode="auto">
          <a:xfrm>
            <a:off x="5762625" y="4799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3040" name="Text Box 29"/>
          <p:cNvSpPr txBox="1">
            <a:spLocks noChangeArrowheads="1"/>
          </p:cNvSpPr>
          <p:nvPr/>
        </p:nvSpPr>
        <p:spPr bwMode="auto">
          <a:xfrm>
            <a:off x="6215063" y="4799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3041" name="Text Box 30"/>
          <p:cNvSpPr txBox="1">
            <a:spLocks noChangeArrowheads="1"/>
          </p:cNvSpPr>
          <p:nvPr/>
        </p:nvSpPr>
        <p:spPr bwMode="auto">
          <a:xfrm>
            <a:off x="6019800" y="41036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3042" name="Line 31"/>
          <p:cNvSpPr>
            <a:spLocks noChangeShapeType="1"/>
          </p:cNvSpPr>
          <p:nvPr/>
        </p:nvSpPr>
        <p:spPr bwMode="auto">
          <a:xfrm rot="19062483" flipH="1">
            <a:off x="6305550" y="44862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Line 32"/>
          <p:cNvSpPr>
            <a:spLocks noChangeShapeType="1"/>
          </p:cNvSpPr>
          <p:nvPr/>
        </p:nvSpPr>
        <p:spPr bwMode="auto">
          <a:xfrm>
            <a:off x="3167063" y="36766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Line 33"/>
          <p:cNvSpPr>
            <a:spLocks noChangeShapeType="1"/>
          </p:cNvSpPr>
          <p:nvPr/>
        </p:nvSpPr>
        <p:spPr bwMode="auto">
          <a:xfrm flipH="1">
            <a:off x="5243513" y="3810000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Line 34"/>
          <p:cNvSpPr>
            <a:spLocks noChangeShapeType="1"/>
          </p:cNvSpPr>
          <p:nvPr/>
        </p:nvSpPr>
        <p:spPr bwMode="auto">
          <a:xfrm flipH="1">
            <a:off x="4743450" y="3019425"/>
            <a:ext cx="352425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Line 35"/>
          <p:cNvSpPr>
            <a:spLocks noChangeShapeType="1"/>
          </p:cNvSpPr>
          <p:nvPr/>
        </p:nvSpPr>
        <p:spPr bwMode="auto">
          <a:xfrm>
            <a:off x="5876925" y="3805238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7" name="Text Box 36"/>
          <p:cNvSpPr txBox="1">
            <a:spLocks noChangeArrowheads="1"/>
          </p:cNvSpPr>
          <p:nvPr/>
        </p:nvSpPr>
        <p:spPr bwMode="auto">
          <a:xfrm>
            <a:off x="1028700" y="31003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3048" name="Line 37"/>
          <p:cNvSpPr>
            <a:spLocks noChangeShapeType="1"/>
          </p:cNvSpPr>
          <p:nvPr/>
        </p:nvSpPr>
        <p:spPr bwMode="auto">
          <a:xfrm rot="2537517">
            <a:off x="1017588" y="34655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9" name="Line 38"/>
          <p:cNvSpPr>
            <a:spLocks noChangeShapeType="1"/>
          </p:cNvSpPr>
          <p:nvPr/>
        </p:nvSpPr>
        <p:spPr bwMode="auto">
          <a:xfrm rot="19062483" flipH="1">
            <a:off x="1422400" y="34559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0" name="Line 39"/>
          <p:cNvSpPr>
            <a:spLocks noChangeShapeType="1"/>
          </p:cNvSpPr>
          <p:nvPr/>
        </p:nvSpPr>
        <p:spPr bwMode="auto">
          <a:xfrm flipH="1">
            <a:off x="1419225" y="28924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1" name="Text Box 40"/>
          <p:cNvSpPr txBox="1">
            <a:spLocks noChangeArrowheads="1"/>
          </p:cNvSpPr>
          <p:nvPr/>
        </p:nvSpPr>
        <p:spPr bwMode="auto">
          <a:xfrm>
            <a:off x="2809875" y="32908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43052" name="Line 41"/>
          <p:cNvSpPr>
            <a:spLocks noChangeShapeType="1"/>
          </p:cNvSpPr>
          <p:nvPr/>
        </p:nvSpPr>
        <p:spPr bwMode="auto">
          <a:xfrm rot="2537517" flipH="1">
            <a:off x="2767013" y="36210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3" name="Line 42"/>
          <p:cNvSpPr>
            <a:spLocks noChangeShapeType="1"/>
          </p:cNvSpPr>
          <p:nvPr/>
        </p:nvSpPr>
        <p:spPr bwMode="auto">
          <a:xfrm>
            <a:off x="2290763" y="28971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4" name="Text Box 43"/>
          <p:cNvSpPr txBox="1">
            <a:spLocks noChangeArrowheads="1"/>
          </p:cNvSpPr>
          <p:nvPr/>
        </p:nvSpPr>
        <p:spPr bwMode="auto">
          <a:xfrm>
            <a:off x="5538788" y="34290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3055" name="Line 44"/>
          <p:cNvSpPr>
            <a:spLocks noChangeShapeType="1"/>
          </p:cNvSpPr>
          <p:nvPr/>
        </p:nvSpPr>
        <p:spPr bwMode="auto">
          <a:xfrm>
            <a:off x="5557838" y="3019425"/>
            <a:ext cx="195262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6" name="Text Box 45"/>
          <p:cNvSpPr txBox="1">
            <a:spLocks noChangeArrowheads="1"/>
          </p:cNvSpPr>
          <p:nvPr/>
        </p:nvSpPr>
        <p:spPr bwMode="auto">
          <a:xfrm>
            <a:off x="1752600" y="25336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  <p:sp>
        <p:nvSpPr>
          <p:cNvPr id="43057" name="Line 46"/>
          <p:cNvSpPr>
            <a:spLocks noChangeShapeType="1"/>
          </p:cNvSpPr>
          <p:nvPr/>
        </p:nvSpPr>
        <p:spPr bwMode="auto">
          <a:xfrm>
            <a:off x="2076450" y="19732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8" name="Text Box 47"/>
          <p:cNvSpPr txBox="1">
            <a:spLocks noChangeArrowheads="1"/>
          </p:cNvSpPr>
          <p:nvPr/>
        </p:nvSpPr>
        <p:spPr bwMode="auto">
          <a:xfrm>
            <a:off x="5081588" y="2643188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16</a:t>
            </a:r>
          </a:p>
        </p:txBody>
      </p:sp>
      <p:sp>
        <p:nvSpPr>
          <p:cNvPr id="43059" name="Line 48"/>
          <p:cNvSpPr>
            <a:spLocks noChangeShapeType="1"/>
          </p:cNvSpPr>
          <p:nvPr/>
        </p:nvSpPr>
        <p:spPr bwMode="auto">
          <a:xfrm>
            <a:off x="5372100" y="208756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5AC84-8F85-4E78-9A2E-61333D765A16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4038" name="Line 5"/>
          <p:cNvSpPr>
            <a:spLocks noChangeShapeType="1"/>
          </p:cNvSpPr>
          <p:nvPr/>
        </p:nvSpPr>
        <p:spPr bwMode="auto">
          <a:xfrm rot="2537517">
            <a:off x="1316038" y="43354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Text Box 6"/>
          <p:cNvSpPr txBox="1">
            <a:spLocks noChangeArrowheads="1"/>
          </p:cNvSpPr>
          <p:nvPr/>
        </p:nvSpPr>
        <p:spPr bwMode="auto">
          <a:xfrm>
            <a:off x="1028700" y="46005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40" name="Text Box 7"/>
          <p:cNvSpPr txBox="1">
            <a:spLocks noChangeArrowheads="1"/>
          </p:cNvSpPr>
          <p:nvPr/>
        </p:nvSpPr>
        <p:spPr bwMode="auto">
          <a:xfrm>
            <a:off x="1495425" y="46005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41" name="Text Box 8"/>
          <p:cNvSpPr txBox="1">
            <a:spLocks noChangeArrowheads="1"/>
          </p:cNvSpPr>
          <p:nvPr/>
        </p:nvSpPr>
        <p:spPr bwMode="auto">
          <a:xfrm>
            <a:off x="3962400" y="41497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4042" name="Text Box 9"/>
          <p:cNvSpPr txBox="1">
            <a:spLocks noChangeArrowheads="1"/>
          </p:cNvSpPr>
          <p:nvPr/>
        </p:nvSpPr>
        <p:spPr bwMode="auto">
          <a:xfrm>
            <a:off x="4591050" y="34115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4043" name="Line 10"/>
          <p:cNvSpPr>
            <a:spLocks noChangeShapeType="1"/>
          </p:cNvSpPr>
          <p:nvPr/>
        </p:nvSpPr>
        <p:spPr bwMode="auto">
          <a:xfrm rot="19062483" flipH="1">
            <a:off x="1603375" y="43465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4" name="Text Box 11"/>
          <p:cNvSpPr txBox="1">
            <a:spLocks noChangeArrowheads="1"/>
          </p:cNvSpPr>
          <p:nvPr/>
        </p:nvSpPr>
        <p:spPr bwMode="auto">
          <a:xfrm>
            <a:off x="1404938" y="39481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4045" name="Line 12"/>
          <p:cNvSpPr>
            <a:spLocks noChangeShapeType="1"/>
          </p:cNvSpPr>
          <p:nvPr/>
        </p:nvSpPr>
        <p:spPr bwMode="auto">
          <a:xfrm rot="2537517">
            <a:off x="2165350" y="43307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6" name="Text Box 13"/>
          <p:cNvSpPr txBox="1">
            <a:spLocks noChangeArrowheads="1"/>
          </p:cNvSpPr>
          <p:nvPr/>
        </p:nvSpPr>
        <p:spPr bwMode="auto">
          <a:xfrm>
            <a:off x="1985963" y="46053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47" name="Text Box 14"/>
          <p:cNvSpPr txBox="1">
            <a:spLocks noChangeArrowheads="1"/>
          </p:cNvSpPr>
          <p:nvPr/>
        </p:nvSpPr>
        <p:spPr bwMode="auto">
          <a:xfrm>
            <a:off x="2438400" y="46005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48" name="Text Box 15"/>
          <p:cNvSpPr txBox="1">
            <a:spLocks noChangeArrowheads="1"/>
          </p:cNvSpPr>
          <p:nvPr/>
        </p:nvSpPr>
        <p:spPr bwMode="auto">
          <a:xfrm>
            <a:off x="2128838" y="39481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4049" name="Line 16"/>
          <p:cNvSpPr>
            <a:spLocks noChangeShapeType="1"/>
          </p:cNvSpPr>
          <p:nvPr/>
        </p:nvSpPr>
        <p:spPr bwMode="auto">
          <a:xfrm rot="19062483" flipH="1">
            <a:off x="2460625" y="43545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0" name="Line 17"/>
          <p:cNvSpPr>
            <a:spLocks noChangeShapeType="1"/>
          </p:cNvSpPr>
          <p:nvPr/>
        </p:nvSpPr>
        <p:spPr bwMode="auto">
          <a:xfrm rot="2537517">
            <a:off x="3148013" y="44164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1" name="Text Box 18"/>
          <p:cNvSpPr txBox="1">
            <a:spLocks noChangeArrowheads="1"/>
          </p:cNvSpPr>
          <p:nvPr/>
        </p:nvSpPr>
        <p:spPr bwMode="auto">
          <a:xfrm>
            <a:off x="2905125" y="46053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52" name="Text Box 19"/>
          <p:cNvSpPr txBox="1">
            <a:spLocks noChangeArrowheads="1"/>
          </p:cNvSpPr>
          <p:nvPr/>
        </p:nvSpPr>
        <p:spPr bwMode="auto">
          <a:xfrm>
            <a:off x="3357563" y="46053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4053" name="Text Box 20"/>
          <p:cNvSpPr txBox="1">
            <a:spLocks noChangeArrowheads="1"/>
          </p:cNvSpPr>
          <p:nvPr/>
        </p:nvSpPr>
        <p:spPr bwMode="auto">
          <a:xfrm>
            <a:off x="3119438" y="40624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4054" name="Line 21"/>
          <p:cNvSpPr>
            <a:spLocks noChangeShapeType="1"/>
          </p:cNvSpPr>
          <p:nvPr/>
        </p:nvSpPr>
        <p:spPr bwMode="auto">
          <a:xfrm rot="19062483" flipH="1">
            <a:off x="3556000" y="44132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5" name="Line 22"/>
          <p:cNvSpPr>
            <a:spLocks noChangeShapeType="1"/>
          </p:cNvSpPr>
          <p:nvPr/>
        </p:nvSpPr>
        <p:spPr bwMode="auto">
          <a:xfrm rot="2537517">
            <a:off x="4986338" y="45069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6" name="Text Box 23"/>
          <p:cNvSpPr txBox="1">
            <a:spLocks noChangeArrowheads="1"/>
          </p:cNvSpPr>
          <p:nvPr/>
        </p:nvSpPr>
        <p:spPr bwMode="auto">
          <a:xfrm>
            <a:off x="4786313" y="4810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4057" name="Text Box 24"/>
          <p:cNvSpPr txBox="1">
            <a:spLocks noChangeArrowheads="1"/>
          </p:cNvSpPr>
          <p:nvPr/>
        </p:nvSpPr>
        <p:spPr bwMode="auto">
          <a:xfrm>
            <a:off x="5238750" y="48101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4058" name="Text Box 25"/>
          <p:cNvSpPr txBox="1">
            <a:spLocks noChangeArrowheads="1"/>
          </p:cNvSpPr>
          <p:nvPr/>
        </p:nvSpPr>
        <p:spPr bwMode="auto">
          <a:xfrm>
            <a:off x="5043488" y="41148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4059" name="Line 26"/>
          <p:cNvSpPr>
            <a:spLocks noChangeShapeType="1"/>
          </p:cNvSpPr>
          <p:nvPr/>
        </p:nvSpPr>
        <p:spPr bwMode="auto">
          <a:xfrm rot="19062483" flipH="1">
            <a:off x="5329238" y="44973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0" name="Line 27"/>
          <p:cNvSpPr>
            <a:spLocks noChangeShapeType="1"/>
          </p:cNvSpPr>
          <p:nvPr/>
        </p:nvSpPr>
        <p:spPr bwMode="auto">
          <a:xfrm rot="2537517">
            <a:off x="5962650" y="44958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1" name="Text Box 28"/>
          <p:cNvSpPr txBox="1">
            <a:spLocks noChangeArrowheads="1"/>
          </p:cNvSpPr>
          <p:nvPr/>
        </p:nvSpPr>
        <p:spPr bwMode="auto">
          <a:xfrm>
            <a:off x="5762625" y="4799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4062" name="Text Box 29"/>
          <p:cNvSpPr txBox="1">
            <a:spLocks noChangeArrowheads="1"/>
          </p:cNvSpPr>
          <p:nvPr/>
        </p:nvSpPr>
        <p:spPr bwMode="auto">
          <a:xfrm>
            <a:off x="6215063" y="47990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4063" name="Text Box 30"/>
          <p:cNvSpPr txBox="1">
            <a:spLocks noChangeArrowheads="1"/>
          </p:cNvSpPr>
          <p:nvPr/>
        </p:nvSpPr>
        <p:spPr bwMode="auto">
          <a:xfrm>
            <a:off x="6019800" y="41036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4064" name="Line 31"/>
          <p:cNvSpPr>
            <a:spLocks noChangeShapeType="1"/>
          </p:cNvSpPr>
          <p:nvPr/>
        </p:nvSpPr>
        <p:spPr bwMode="auto">
          <a:xfrm rot="19062483" flipH="1">
            <a:off x="6305550" y="44862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5" name="Line 32"/>
          <p:cNvSpPr>
            <a:spLocks noChangeShapeType="1"/>
          </p:cNvSpPr>
          <p:nvPr/>
        </p:nvSpPr>
        <p:spPr bwMode="auto">
          <a:xfrm>
            <a:off x="3890963" y="39433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6" name="Line 33"/>
          <p:cNvSpPr>
            <a:spLocks noChangeShapeType="1"/>
          </p:cNvSpPr>
          <p:nvPr/>
        </p:nvSpPr>
        <p:spPr bwMode="auto">
          <a:xfrm flipH="1">
            <a:off x="5243513" y="3810000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7" name="Line 34"/>
          <p:cNvSpPr>
            <a:spLocks noChangeShapeType="1"/>
          </p:cNvSpPr>
          <p:nvPr/>
        </p:nvSpPr>
        <p:spPr bwMode="auto">
          <a:xfrm flipH="1">
            <a:off x="4743450" y="3019425"/>
            <a:ext cx="352425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8" name="Line 35"/>
          <p:cNvSpPr>
            <a:spLocks noChangeShapeType="1"/>
          </p:cNvSpPr>
          <p:nvPr/>
        </p:nvSpPr>
        <p:spPr bwMode="auto">
          <a:xfrm>
            <a:off x="5876925" y="3805238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9" name="Text Box 36"/>
          <p:cNvSpPr txBox="1">
            <a:spLocks noChangeArrowheads="1"/>
          </p:cNvSpPr>
          <p:nvPr/>
        </p:nvSpPr>
        <p:spPr bwMode="auto">
          <a:xfrm>
            <a:off x="1752600" y="33670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4070" name="Line 37"/>
          <p:cNvSpPr>
            <a:spLocks noChangeShapeType="1"/>
          </p:cNvSpPr>
          <p:nvPr/>
        </p:nvSpPr>
        <p:spPr bwMode="auto">
          <a:xfrm rot="2537517">
            <a:off x="1741488" y="37322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1" name="Line 38"/>
          <p:cNvSpPr>
            <a:spLocks noChangeShapeType="1"/>
          </p:cNvSpPr>
          <p:nvPr/>
        </p:nvSpPr>
        <p:spPr bwMode="auto">
          <a:xfrm rot="19062483" flipH="1">
            <a:off x="2146300" y="37226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2" name="Line 39"/>
          <p:cNvSpPr>
            <a:spLocks noChangeShapeType="1"/>
          </p:cNvSpPr>
          <p:nvPr/>
        </p:nvSpPr>
        <p:spPr bwMode="auto">
          <a:xfrm flipH="1">
            <a:off x="2143125" y="31591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3" name="Text Box 40"/>
          <p:cNvSpPr txBox="1">
            <a:spLocks noChangeArrowheads="1"/>
          </p:cNvSpPr>
          <p:nvPr/>
        </p:nvSpPr>
        <p:spPr bwMode="auto">
          <a:xfrm>
            <a:off x="3533775" y="35575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44074" name="Line 41"/>
          <p:cNvSpPr>
            <a:spLocks noChangeShapeType="1"/>
          </p:cNvSpPr>
          <p:nvPr/>
        </p:nvSpPr>
        <p:spPr bwMode="auto">
          <a:xfrm rot="2537517" flipH="1">
            <a:off x="3490913" y="38877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5" name="Line 42"/>
          <p:cNvSpPr>
            <a:spLocks noChangeShapeType="1"/>
          </p:cNvSpPr>
          <p:nvPr/>
        </p:nvSpPr>
        <p:spPr bwMode="auto">
          <a:xfrm>
            <a:off x="3014663" y="31638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6" name="Text Box 43"/>
          <p:cNvSpPr txBox="1">
            <a:spLocks noChangeArrowheads="1"/>
          </p:cNvSpPr>
          <p:nvPr/>
        </p:nvSpPr>
        <p:spPr bwMode="auto">
          <a:xfrm>
            <a:off x="5538788" y="34290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4077" name="Line 44"/>
          <p:cNvSpPr>
            <a:spLocks noChangeShapeType="1"/>
          </p:cNvSpPr>
          <p:nvPr/>
        </p:nvSpPr>
        <p:spPr bwMode="auto">
          <a:xfrm>
            <a:off x="5557838" y="3019425"/>
            <a:ext cx="195262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8" name="Text Box 45"/>
          <p:cNvSpPr txBox="1">
            <a:spLocks noChangeArrowheads="1"/>
          </p:cNvSpPr>
          <p:nvPr/>
        </p:nvSpPr>
        <p:spPr bwMode="auto">
          <a:xfrm>
            <a:off x="2476500" y="28003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  <p:sp>
        <p:nvSpPr>
          <p:cNvPr id="44079" name="Line 46"/>
          <p:cNvSpPr>
            <a:spLocks noChangeShapeType="1"/>
          </p:cNvSpPr>
          <p:nvPr/>
        </p:nvSpPr>
        <p:spPr bwMode="auto">
          <a:xfrm flipH="1">
            <a:off x="3000375" y="2392363"/>
            <a:ext cx="70485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80" name="Text Box 47"/>
          <p:cNvSpPr txBox="1">
            <a:spLocks noChangeArrowheads="1"/>
          </p:cNvSpPr>
          <p:nvPr/>
        </p:nvSpPr>
        <p:spPr bwMode="auto">
          <a:xfrm>
            <a:off x="5081588" y="2643188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16</a:t>
            </a:r>
          </a:p>
        </p:txBody>
      </p:sp>
      <p:sp>
        <p:nvSpPr>
          <p:cNvPr id="44081" name="Line 48"/>
          <p:cNvSpPr>
            <a:spLocks noChangeShapeType="1"/>
          </p:cNvSpPr>
          <p:nvPr/>
        </p:nvSpPr>
        <p:spPr bwMode="auto">
          <a:xfrm>
            <a:off x="4286250" y="2392363"/>
            <a:ext cx="809625" cy="257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82" name="Text Box 49"/>
          <p:cNvSpPr txBox="1">
            <a:spLocks noChangeArrowheads="1"/>
          </p:cNvSpPr>
          <p:nvPr/>
        </p:nvSpPr>
        <p:spPr bwMode="auto">
          <a:xfrm>
            <a:off x="3729038" y="2033588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E9F55-B971-4E06-BE4E-18E74401A3DE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5062" name="Line 3"/>
          <p:cNvSpPr>
            <a:spLocks noChangeShapeType="1"/>
          </p:cNvSpPr>
          <p:nvPr/>
        </p:nvSpPr>
        <p:spPr bwMode="auto">
          <a:xfrm rot="2537517">
            <a:off x="763588" y="4906963"/>
            <a:ext cx="141287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4"/>
          <p:cNvSpPr txBox="1">
            <a:spLocks noChangeArrowheads="1"/>
          </p:cNvSpPr>
          <p:nvPr/>
        </p:nvSpPr>
        <p:spPr bwMode="auto">
          <a:xfrm>
            <a:off x="476250" y="5172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64" name="Text Box 5"/>
          <p:cNvSpPr txBox="1">
            <a:spLocks noChangeArrowheads="1"/>
          </p:cNvSpPr>
          <p:nvPr/>
        </p:nvSpPr>
        <p:spPr bwMode="auto">
          <a:xfrm>
            <a:off x="942975" y="5172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i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65" name="Text Box 6"/>
          <p:cNvSpPr txBox="1">
            <a:spLocks noChangeArrowheads="1"/>
          </p:cNvSpPr>
          <p:nvPr/>
        </p:nvSpPr>
        <p:spPr bwMode="auto">
          <a:xfrm>
            <a:off x="3409950" y="4721225"/>
            <a:ext cx="5143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sp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5066" name="Text Box 7"/>
          <p:cNvSpPr txBox="1">
            <a:spLocks noChangeArrowheads="1"/>
          </p:cNvSpPr>
          <p:nvPr/>
        </p:nvSpPr>
        <p:spPr bwMode="auto">
          <a:xfrm>
            <a:off x="4038600" y="39830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e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5067" name="Line 8"/>
          <p:cNvSpPr>
            <a:spLocks noChangeShapeType="1"/>
          </p:cNvSpPr>
          <p:nvPr/>
        </p:nvSpPr>
        <p:spPr bwMode="auto">
          <a:xfrm rot="19062483" flipH="1">
            <a:off x="1050925" y="4918075"/>
            <a:ext cx="130175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8" name="Text Box 9"/>
          <p:cNvSpPr txBox="1">
            <a:spLocks noChangeArrowheads="1"/>
          </p:cNvSpPr>
          <p:nvPr/>
        </p:nvSpPr>
        <p:spPr bwMode="auto">
          <a:xfrm>
            <a:off x="852488" y="45196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5069" name="Line 10"/>
          <p:cNvSpPr>
            <a:spLocks noChangeShapeType="1"/>
          </p:cNvSpPr>
          <p:nvPr/>
        </p:nvSpPr>
        <p:spPr bwMode="auto">
          <a:xfrm rot="2537517">
            <a:off x="1612900" y="4902200"/>
            <a:ext cx="117475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0" name="Text Box 11"/>
          <p:cNvSpPr txBox="1">
            <a:spLocks noChangeArrowheads="1"/>
          </p:cNvSpPr>
          <p:nvPr/>
        </p:nvSpPr>
        <p:spPr bwMode="auto">
          <a:xfrm>
            <a:off x="1433513" y="51768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k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71" name="Text Box 12"/>
          <p:cNvSpPr txBox="1">
            <a:spLocks noChangeArrowheads="1"/>
          </p:cNvSpPr>
          <p:nvPr/>
        </p:nvSpPr>
        <p:spPr bwMode="auto">
          <a:xfrm>
            <a:off x="1885950" y="517207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l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72" name="Text Box 13"/>
          <p:cNvSpPr txBox="1">
            <a:spLocks noChangeArrowheads="1"/>
          </p:cNvSpPr>
          <p:nvPr/>
        </p:nvSpPr>
        <p:spPr bwMode="auto">
          <a:xfrm>
            <a:off x="1576388" y="45196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5073" name="Line 14"/>
          <p:cNvSpPr>
            <a:spLocks noChangeShapeType="1"/>
          </p:cNvSpPr>
          <p:nvPr/>
        </p:nvSpPr>
        <p:spPr bwMode="auto">
          <a:xfrm rot="19062483" flipH="1">
            <a:off x="1908175" y="4926013"/>
            <a:ext cx="152400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Line 15"/>
          <p:cNvSpPr>
            <a:spLocks noChangeShapeType="1"/>
          </p:cNvSpPr>
          <p:nvPr/>
        </p:nvSpPr>
        <p:spPr bwMode="auto">
          <a:xfrm rot="2537517">
            <a:off x="2595563" y="4987925"/>
            <a:ext cx="365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5" name="Text Box 16"/>
          <p:cNvSpPr txBox="1">
            <a:spLocks noChangeArrowheads="1"/>
          </p:cNvSpPr>
          <p:nvPr/>
        </p:nvSpPr>
        <p:spPr bwMode="auto">
          <a:xfrm>
            <a:off x="2352675" y="51768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y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76" name="Text Box 17"/>
          <p:cNvSpPr txBox="1">
            <a:spLocks noChangeArrowheads="1"/>
          </p:cNvSpPr>
          <p:nvPr/>
        </p:nvSpPr>
        <p:spPr bwMode="auto">
          <a:xfrm>
            <a:off x="2805113" y="5176838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.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1</a:t>
            </a:r>
            <a:endParaRPr lang="en-US"/>
          </a:p>
        </p:txBody>
      </p:sp>
      <p:sp>
        <p:nvSpPr>
          <p:cNvPr id="45077" name="Text Box 18"/>
          <p:cNvSpPr txBox="1">
            <a:spLocks noChangeArrowheads="1"/>
          </p:cNvSpPr>
          <p:nvPr/>
        </p:nvSpPr>
        <p:spPr bwMode="auto">
          <a:xfrm>
            <a:off x="2566988" y="4633913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</a:p>
        </p:txBody>
      </p:sp>
      <p:sp>
        <p:nvSpPr>
          <p:cNvPr id="45078" name="Line 19"/>
          <p:cNvSpPr>
            <a:spLocks noChangeShapeType="1"/>
          </p:cNvSpPr>
          <p:nvPr/>
        </p:nvSpPr>
        <p:spPr bwMode="auto">
          <a:xfrm rot="19062483" flipH="1">
            <a:off x="3003550" y="4984750"/>
            <a:ext cx="14288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9" name="Line 20"/>
          <p:cNvSpPr>
            <a:spLocks noChangeShapeType="1"/>
          </p:cNvSpPr>
          <p:nvPr/>
        </p:nvSpPr>
        <p:spPr bwMode="auto">
          <a:xfrm rot="2537517">
            <a:off x="4433888" y="5078413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0" name="Text Box 21"/>
          <p:cNvSpPr txBox="1">
            <a:spLocks noChangeArrowheads="1"/>
          </p:cNvSpPr>
          <p:nvPr/>
        </p:nvSpPr>
        <p:spPr bwMode="auto">
          <a:xfrm>
            <a:off x="4233863" y="53816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a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5081" name="Text Box 22"/>
          <p:cNvSpPr txBox="1">
            <a:spLocks noChangeArrowheads="1"/>
          </p:cNvSpPr>
          <p:nvPr/>
        </p:nvSpPr>
        <p:spPr bwMode="auto">
          <a:xfrm>
            <a:off x="4686300" y="5381625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n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5082" name="Text Box 23"/>
          <p:cNvSpPr txBox="1">
            <a:spLocks noChangeArrowheads="1"/>
          </p:cNvSpPr>
          <p:nvPr/>
        </p:nvSpPr>
        <p:spPr bwMode="auto">
          <a:xfrm>
            <a:off x="4491038" y="46863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5083" name="Line 24"/>
          <p:cNvSpPr>
            <a:spLocks noChangeShapeType="1"/>
          </p:cNvSpPr>
          <p:nvPr/>
        </p:nvSpPr>
        <p:spPr bwMode="auto">
          <a:xfrm rot="19062483" flipH="1">
            <a:off x="4776788" y="5068888"/>
            <a:ext cx="12541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4" name="Line 25"/>
          <p:cNvSpPr>
            <a:spLocks noChangeShapeType="1"/>
          </p:cNvSpPr>
          <p:nvPr/>
        </p:nvSpPr>
        <p:spPr bwMode="auto">
          <a:xfrm rot="2537517">
            <a:off x="5410200" y="5067300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5" name="Text Box 26"/>
          <p:cNvSpPr txBox="1">
            <a:spLocks noChangeArrowheads="1"/>
          </p:cNvSpPr>
          <p:nvPr/>
        </p:nvSpPr>
        <p:spPr bwMode="auto">
          <a:xfrm>
            <a:off x="5210175" y="53705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r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5086" name="Text Box 27"/>
          <p:cNvSpPr txBox="1">
            <a:spLocks noChangeArrowheads="1"/>
          </p:cNvSpPr>
          <p:nvPr/>
        </p:nvSpPr>
        <p:spPr bwMode="auto">
          <a:xfrm>
            <a:off x="5662613" y="5370513"/>
            <a:ext cx="400050" cy="5143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s</a:t>
            </a:r>
          </a:p>
          <a:p>
            <a:pPr>
              <a:lnSpc>
                <a:spcPct val="0"/>
              </a:lnSpc>
              <a:spcBef>
                <a:spcPct val="50000"/>
              </a:spcBef>
              <a:buFontTx/>
              <a:buNone/>
            </a:pPr>
            <a:r>
              <a:rPr lang="en-US" sz="1800"/>
              <a:t>2</a:t>
            </a:r>
            <a:endParaRPr lang="en-US"/>
          </a:p>
        </p:txBody>
      </p:sp>
      <p:sp>
        <p:nvSpPr>
          <p:cNvPr id="45087" name="Text Box 28"/>
          <p:cNvSpPr txBox="1">
            <a:spLocks noChangeArrowheads="1"/>
          </p:cNvSpPr>
          <p:nvPr/>
        </p:nvSpPr>
        <p:spPr bwMode="auto">
          <a:xfrm>
            <a:off x="5467350" y="46751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5088" name="Line 29"/>
          <p:cNvSpPr>
            <a:spLocks noChangeShapeType="1"/>
          </p:cNvSpPr>
          <p:nvPr/>
        </p:nvSpPr>
        <p:spPr bwMode="auto">
          <a:xfrm rot="19062483" flipH="1">
            <a:off x="5753100" y="5057775"/>
            <a:ext cx="1254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9" name="Line 30"/>
          <p:cNvSpPr>
            <a:spLocks noChangeShapeType="1"/>
          </p:cNvSpPr>
          <p:nvPr/>
        </p:nvSpPr>
        <p:spPr bwMode="auto">
          <a:xfrm>
            <a:off x="3338513" y="4514850"/>
            <a:ext cx="233362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0" name="Line 31"/>
          <p:cNvSpPr>
            <a:spLocks noChangeShapeType="1"/>
          </p:cNvSpPr>
          <p:nvPr/>
        </p:nvSpPr>
        <p:spPr bwMode="auto">
          <a:xfrm flipH="1">
            <a:off x="4691063" y="4381500"/>
            <a:ext cx="3524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1" name="Line 32"/>
          <p:cNvSpPr>
            <a:spLocks noChangeShapeType="1"/>
          </p:cNvSpPr>
          <p:nvPr/>
        </p:nvSpPr>
        <p:spPr bwMode="auto">
          <a:xfrm flipH="1">
            <a:off x="4191000" y="3590925"/>
            <a:ext cx="352425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2" name="Line 33"/>
          <p:cNvSpPr>
            <a:spLocks noChangeShapeType="1"/>
          </p:cNvSpPr>
          <p:nvPr/>
        </p:nvSpPr>
        <p:spPr bwMode="auto">
          <a:xfrm>
            <a:off x="5324475" y="4376738"/>
            <a:ext cx="352425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3" name="Text Box 34"/>
          <p:cNvSpPr txBox="1">
            <a:spLocks noChangeArrowheads="1"/>
          </p:cNvSpPr>
          <p:nvPr/>
        </p:nvSpPr>
        <p:spPr bwMode="auto">
          <a:xfrm>
            <a:off x="1200150" y="39385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4</a:t>
            </a:r>
          </a:p>
        </p:txBody>
      </p:sp>
      <p:sp>
        <p:nvSpPr>
          <p:cNvPr id="45094" name="Line 35"/>
          <p:cNvSpPr>
            <a:spLocks noChangeShapeType="1"/>
          </p:cNvSpPr>
          <p:nvPr/>
        </p:nvSpPr>
        <p:spPr bwMode="auto">
          <a:xfrm rot="2537517">
            <a:off x="1189038" y="4303713"/>
            <a:ext cx="39687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5" name="Line 36"/>
          <p:cNvSpPr>
            <a:spLocks noChangeShapeType="1"/>
          </p:cNvSpPr>
          <p:nvPr/>
        </p:nvSpPr>
        <p:spPr bwMode="auto">
          <a:xfrm rot="19062483" flipH="1">
            <a:off x="1593850" y="4294188"/>
            <a:ext cx="39688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6" name="Line 37"/>
          <p:cNvSpPr>
            <a:spLocks noChangeShapeType="1"/>
          </p:cNvSpPr>
          <p:nvPr/>
        </p:nvSpPr>
        <p:spPr bwMode="auto">
          <a:xfrm flipH="1">
            <a:off x="1590675" y="3730625"/>
            <a:ext cx="333375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7" name="Text Box 38"/>
          <p:cNvSpPr txBox="1">
            <a:spLocks noChangeArrowheads="1"/>
          </p:cNvSpPr>
          <p:nvPr/>
        </p:nvSpPr>
        <p:spPr bwMode="auto">
          <a:xfrm>
            <a:off x="2981325" y="4129088"/>
            <a:ext cx="4000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6</a:t>
            </a:r>
          </a:p>
        </p:txBody>
      </p:sp>
      <p:sp>
        <p:nvSpPr>
          <p:cNvPr id="45098" name="Line 39"/>
          <p:cNvSpPr>
            <a:spLocks noChangeShapeType="1"/>
          </p:cNvSpPr>
          <p:nvPr/>
        </p:nvSpPr>
        <p:spPr bwMode="auto">
          <a:xfrm rot="2537517" flipH="1">
            <a:off x="2938463" y="4459288"/>
            <a:ext cx="5397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9" name="Line 40"/>
          <p:cNvSpPr>
            <a:spLocks noChangeShapeType="1"/>
          </p:cNvSpPr>
          <p:nvPr/>
        </p:nvSpPr>
        <p:spPr bwMode="auto">
          <a:xfrm>
            <a:off x="2462213" y="3735388"/>
            <a:ext cx="528637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00" name="Text Box 41"/>
          <p:cNvSpPr txBox="1">
            <a:spLocks noChangeArrowheads="1"/>
          </p:cNvSpPr>
          <p:nvPr/>
        </p:nvSpPr>
        <p:spPr bwMode="auto">
          <a:xfrm>
            <a:off x="4986338" y="4000500"/>
            <a:ext cx="40005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8</a:t>
            </a:r>
          </a:p>
        </p:txBody>
      </p:sp>
      <p:sp>
        <p:nvSpPr>
          <p:cNvPr id="45101" name="Line 42"/>
          <p:cNvSpPr>
            <a:spLocks noChangeShapeType="1"/>
          </p:cNvSpPr>
          <p:nvPr/>
        </p:nvSpPr>
        <p:spPr bwMode="auto">
          <a:xfrm>
            <a:off x="5005388" y="3590925"/>
            <a:ext cx="195262" cy="41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02" name="Text Box 43"/>
          <p:cNvSpPr txBox="1">
            <a:spLocks noChangeArrowheads="1"/>
          </p:cNvSpPr>
          <p:nvPr/>
        </p:nvSpPr>
        <p:spPr bwMode="auto">
          <a:xfrm>
            <a:off x="1924050" y="3371850"/>
            <a:ext cx="533400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10</a:t>
            </a:r>
          </a:p>
        </p:txBody>
      </p:sp>
      <p:sp>
        <p:nvSpPr>
          <p:cNvPr id="45103" name="Line 44"/>
          <p:cNvSpPr>
            <a:spLocks noChangeShapeType="1"/>
          </p:cNvSpPr>
          <p:nvPr/>
        </p:nvSpPr>
        <p:spPr bwMode="auto">
          <a:xfrm flipH="1">
            <a:off x="2447925" y="2963863"/>
            <a:ext cx="70485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04" name="Text Box 45"/>
          <p:cNvSpPr txBox="1">
            <a:spLocks noChangeArrowheads="1"/>
          </p:cNvSpPr>
          <p:nvPr/>
        </p:nvSpPr>
        <p:spPr bwMode="auto">
          <a:xfrm>
            <a:off x="4529138" y="3214688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16</a:t>
            </a:r>
          </a:p>
        </p:txBody>
      </p:sp>
      <p:sp>
        <p:nvSpPr>
          <p:cNvPr id="45105" name="Line 46"/>
          <p:cNvSpPr>
            <a:spLocks noChangeShapeType="1"/>
          </p:cNvSpPr>
          <p:nvPr/>
        </p:nvSpPr>
        <p:spPr bwMode="auto">
          <a:xfrm>
            <a:off x="3733800" y="2963863"/>
            <a:ext cx="809625" cy="257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06" name="Text Box 47"/>
          <p:cNvSpPr txBox="1">
            <a:spLocks noChangeArrowheads="1"/>
          </p:cNvSpPr>
          <p:nvPr/>
        </p:nvSpPr>
        <p:spPr bwMode="auto">
          <a:xfrm>
            <a:off x="3176588" y="2605088"/>
            <a:ext cx="552450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sz="1800"/>
              <a:t>26</a:t>
            </a:r>
          </a:p>
        </p:txBody>
      </p:sp>
      <p:sp>
        <p:nvSpPr>
          <p:cNvPr id="45107" name="Rectangle 48"/>
          <p:cNvSpPr>
            <a:spLocks noChangeArrowheads="1"/>
          </p:cNvSpPr>
          <p:nvPr/>
        </p:nvSpPr>
        <p:spPr bwMode="auto">
          <a:xfrm>
            <a:off x="2571750" y="1790700"/>
            <a:ext cx="1771650" cy="438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8" name="Line 49"/>
          <p:cNvSpPr>
            <a:spLocks noChangeShapeType="1"/>
          </p:cNvSpPr>
          <p:nvPr/>
        </p:nvSpPr>
        <p:spPr bwMode="auto">
          <a:xfrm>
            <a:off x="3467100" y="2068513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09" name="Text Box 50"/>
          <p:cNvSpPr txBox="1">
            <a:spLocks noChangeArrowheads="1"/>
          </p:cNvSpPr>
          <p:nvPr/>
        </p:nvSpPr>
        <p:spPr bwMode="auto">
          <a:xfrm>
            <a:off x="6130925" y="1601788"/>
            <a:ext cx="3013075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r>
              <a:rPr lang="en-US" dirty="0"/>
              <a:t>After enqueueing this node there is only one node left in priority queue.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A971E2-A923-4169-BA45-D96E5C2ED47A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a Tree</a:t>
            </a:r>
          </a:p>
        </p:txBody>
      </p:sp>
      <p:sp>
        <p:nvSpPr>
          <p:cNvPr id="46086" name="Text Box 50"/>
          <p:cNvSpPr txBox="1">
            <a:spLocks noChangeArrowheads="1"/>
          </p:cNvSpPr>
          <p:nvPr/>
        </p:nvSpPr>
        <p:spPr bwMode="auto">
          <a:xfrm>
            <a:off x="379078" y="1371600"/>
            <a:ext cx="455612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sz="2300" dirty="0"/>
              <a:t>Dequeue the single node left in the queue.</a:t>
            </a:r>
          </a:p>
          <a:p>
            <a:pPr>
              <a:buFontTx/>
              <a:buNone/>
            </a:pPr>
            <a:endParaRPr lang="en-US" sz="2300" dirty="0"/>
          </a:p>
          <a:p>
            <a:pPr>
              <a:buFontTx/>
              <a:buNone/>
            </a:pPr>
            <a:r>
              <a:rPr lang="en-US" sz="2300" dirty="0"/>
              <a:t>This tree contains the new code words for each character.</a:t>
            </a:r>
          </a:p>
          <a:p>
            <a:pPr>
              <a:buFontTx/>
              <a:buNone/>
            </a:pPr>
            <a:endParaRPr lang="en-US" sz="2300" dirty="0"/>
          </a:p>
          <a:p>
            <a:pPr>
              <a:buFontTx/>
              <a:buNone/>
            </a:pPr>
            <a:r>
              <a:rPr lang="en-US" sz="2300" dirty="0"/>
              <a:t>Frequency of root node should equal number of characters in text</a:t>
            </a:r>
            <a:r>
              <a:rPr lang="en-US" sz="2300" dirty="0" smtClean="0"/>
              <a:t>.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 </a:t>
            </a:r>
          </a:p>
        </p:txBody>
      </p:sp>
      <p:grpSp>
        <p:nvGrpSpPr>
          <p:cNvPr id="46087" name="Group 52"/>
          <p:cNvGrpSpPr>
            <a:grpSpLocks/>
          </p:cNvGrpSpPr>
          <p:nvPr/>
        </p:nvGrpSpPr>
        <p:grpSpPr bwMode="auto">
          <a:xfrm>
            <a:off x="4800600" y="1447800"/>
            <a:ext cx="4114800" cy="3365500"/>
            <a:chOff x="3060" y="1471"/>
            <a:chExt cx="2295" cy="2120"/>
          </a:xfrm>
        </p:grpSpPr>
        <p:sp>
          <p:nvSpPr>
            <p:cNvPr id="46089" name="Line 53"/>
            <p:cNvSpPr>
              <a:spLocks noChangeShapeType="1"/>
            </p:cNvSpPr>
            <p:nvPr/>
          </p:nvSpPr>
          <p:spPr bwMode="auto">
            <a:xfrm rot="2537517">
              <a:off x="3178" y="3010"/>
              <a:ext cx="58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0" name="Text Box 54"/>
            <p:cNvSpPr txBox="1">
              <a:spLocks noChangeArrowheads="1"/>
            </p:cNvSpPr>
            <p:nvPr/>
          </p:nvSpPr>
          <p:spPr bwMode="auto">
            <a:xfrm>
              <a:off x="3060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091" name="Text Box 55"/>
            <p:cNvSpPr txBox="1">
              <a:spLocks noChangeArrowheads="1"/>
            </p:cNvSpPr>
            <p:nvPr/>
          </p:nvSpPr>
          <p:spPr bwMode="auto">
            <a:xfrm>
              <a:off x="3252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i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092" name="Text Box 56"/>
            <p:cNvSpPr txBox="1">
              <a:spLocks noChangeArrowheads="1"/>
            </p:cNvSpPr>
            <p:nvPr/>
          </p:nvSpPr>
          <p:spPr bwMode="auto">
            <a:xfrm>
              <a:off x="4265" y="2909"/>
              <a:ext cx="308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sp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6093" name="Text Box 57"/>
            <p:cNvSpPr txBox="1">
              <a:spLocks noChangeArrowheads="1"/>
            </p:cNvSpPr>
            <p:nvPr/>
          </p:nvSpPr>
          <p:spPr bwMode="auto">
            <a:xfrm>
              <a:off x="4523" y="2509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6094" name="Line 58"/>
            <p:cNvSpPr>
              <a:spLocks noChangeShapeType="1"/>
            </p:cNvSpPr>
            <p:nvPr/>
          </p:nvSpPr>
          <p:spPr bwMode="auto">
            <a:xfrm rot="19062483" flipH="1">
              <a:off x="3296" y="3016"/>
              <a:ext cx="54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Text Box 59"/>
            <p:cNvSpPr txBox="1">
              <a:spLocks noChangeArrowheads="1"/>
            </p:cNvSpPr>
            <p:nvPr/>
          </p:nvSpPr>
          <p:spPr bwMode="auto">
            <a:xfrm>
              <a:off x="3215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6096" name="Line 60"/>
            <p:cNvSpPr>
              <a:spLocks noChangeShapeType="1"/>
            </p:cNvSpPr>
            <p:nvPr/>
          </p:nvSpPr>
          <p:spPr bwMode="auto">
            <a:xfrm rot="2537517">
              <a:off x="3527" y="3007"/>
              <a:ext cx="48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7" name="Text Box 61"/>
            <p:cNvSpPr txBox="1">
              <a:spLocks noChangeArrowheads="1"/>
            </p:cNvSpPr>
            <p:nvPr/>
          </p:nvSpPr>
          <p:spPr bwMode="auto">
            <a:xfrm>
              <a:off x="3453" y="3156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k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098" name="Text Box 62"/>
            <p:cNvSpPr txBox="1">
              <a:spLocks noChangeArrowheads="1"/>
            </p:cNvSpPr>
            <p:nvPr/>
          </p:nvSpPr>
          <p:spPr bwMode="auto">
            <a:xfrm>
              <a:off x="3640" y="3154"/>
              <a:ext cx="163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l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099" name="Text Box 63"/>
            <p:cNvSpPr txBox="1">
              <a:spLocks noChangeArrowheads="1"/>
            </p:cNvSpPr>
            <p:nvPr/>
          </p:nvSpPr>
          <p:spPr bwMode="auto">
            <a:xfrm>
              <a:off x="3512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6100" name="Line 64"/>
            <p:cNvSpPr>
              <a:spLocks noChangeShapeType="1"/>
            </p:cNvSpPr>
            <p:nvPr/>
          </p:nvSpPr>
          <p:spPr bwMode="auto">
            <a:xfrm rot="19062483" flipH="1">
              <a:off x="3648" y="3020"/>
              <a:ext cx="63" cy="1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1" name="Line 65"/>
            <p:cNvSpPr>
              <a:spLocks noChangeShapeType="1"/>
            </p:cNvSpPr>
            <p:nvPr/>
          </p:nvSpPr>
          <p:spPr bwMode="auto">
            <a:xfrm rot="2537517">
              <a:off x="3931" y="3054"/>
              <a:ext cx="15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2" name="Text Box 66"/>
            <p:cNvSpPr txBox="1">
              <a:spLocks noChangeArrowheads="1"/>
            </p:cNvSpPr>
            <p:nvPr/>
          </p:nvSpPr>
          <p:spPr bwMode="auto">
            <a:xfrm>
              <a:off x="3831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y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103" name="Text Box 67"/>
            <p:cNvSpPr txBox="1">
              <a:spLocks noChangeArrowheads="1"/>
            </p:cNvSpPr>
            <p:nvPr/>
          </p:nvSpPr>
          <p:spPr bwMode="auto">
            <a:xfrm>
              <a:off x="4017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.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6104" name="Text Box 68"/>
            <p:cNvSpPr txBox="1">
              <a:spLocks noChangeArrowheads="1"/>
            </p:cNvSpPr>
            <p:nvPr/>
          </p:nvSpPr>
          <p:spPr bwMode="auto">
            <a:xfrm>
              <a:off x="3918" y="2862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6105" name="Line 69"/>
            <p:cNvSpPr>
              <a:spLocks noChangeShapeType="1"/>
            </p:cNvSpPr>
            <p:nvPr/>
          </p:nvSpPr>
          <p:spPr bwMode="auto">
            <a:xfrm rot="19062483" flipH="1">
              <a:off x="4098" y="3052"/>
              <a:ext cx="6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6" name="Line 70"/>
            <p:cNvSpPr>
              <a:spLocks noChangeShapeType="1"/>
            </p:cNvSpPr>
            <p:nvPr/>
          </p:nvSpPr>
          <p:spPr bwMode="auto">
            <a:xfrm rot="2537517">
              <a:off x="4686" y="3103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7" name="Text Box 71"/>
            <p:cNvSpPr txBox="1">
              <a:spLocks noChangeArrowheads="1"/>
            </p:cNvSpPr>
            <p:nvPr/>
          </p:nvSpPr>
          <p:spPr bwMode="auto">
            <a:xfrm>
              <a:off x="4604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a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6108" name="Text Box 72"/>
            <p:cNvSpPr txBox="1">
              <a:spLocks noChangeArrowheads="1"/>
            </p:cNvSpPr>
            <p:nvPr/>
          </p:nvSpPr>
          <p:spPr bwMode="auto">
            <a:xfrm>
              <a:off x="4790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n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6109" name="Text Box 73"/>
            <p:cNvSpPr txBox="1">
              <a:spLocks noChangeArrowheads="1"/>
            </p:cNvSpPr>
            <p:nvPr/>
          </p:nvSpPr>
          <p:spPr bwMode="auto">
            <a:xfrm>
              <a:off x="4710" y="289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6110" name="Line 74"/>
            <p:cNvSpPr>
              <a:spLocks noChangeShapeType="1"/>
            </p:cNvSpPr>
            <p:nvPr/>
          </p:nvSpPr>
          <p:spPr bwMode="auto">
            <a:xfrm rot="19062483" flipH="1">
              <a:off x="4827" y="3098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1" name="Line 75"/>
            <p:cNvSpPr>
              <a:spLocks noChangeShapeType="1"/>
            </p:cNvSpPr>
            <p:nvPr/>
          </p:nvSpPr>
          <p:spPr bwMode="auto">
            <a:xfrm rot="2537517">
              <a:off x="5087" y="3097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2" name="Text Box 76"/>
            <p:cNvSpPr txBox="1">
              <a:spLocks noChangeArrowheads="1"/>
            </p:cNvSpPr>
            <p:nvPr/>
          </p:nvSpPr>
          <p:spPr bwMode="auto">
            <a:xfrm>
              <a:off x="5005" y="3261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r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6113" name="Text Box 77"/>
            <p:cNvSpPr txBox="1">
              <a:spLocks noChangeArrowheads="1"/>
            </p:cNvSpPr>
            <p:nvPr/>
          </p:nvSpPr>
          <p:spPr bwMode="auto">
            <a:xfrm>
              <a:off x="5191" y="3261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6114" name="Text Box 78"/>
            <p:cNvSpPr txBox="1">
              <a:spLocks noChangeArrowheads="1"/>
            </p:cNvSpPr>
            <p:nvPr/>
          </p:nvSpPr>
          <p:spPr bwMode="auto">
            <a:xfrm>
              <a:off x="5110" y="2884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6115" name="Line 79"/>
            <p:cNvSpPr>
              <a:spLocks noChangeShapeType="1"/>
            </p:cNvSpPr>
            <p:nvPr/>
          </p:nvSpPr>
          <p:spPr bwMode="auto">
            <a:xfrm rot="19062483" flipH="1">
              <a:off x="5228" y="3092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6" name="Line 80"/>
            <p:cNvSpPr>
              <a:spLocks noChangeShapeType="1"/>
            </p:cNvSpPr>
            <p:nvPr/>
          </p:nvSpPr>
          <p:spPr bwMode="auto">
            <a:xfrm>
              <a:off x="4236" y="2797"/>
              <a:ext cx="96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7" name="Line 81"/>
            <p:cNvSpPr>
              <a:spLocks noChangeShapeType="1"/>
            </p:cNvSpPr>
            <p:nvPr/>
          </p:nvSpPr>
          <p:spPr bwMode="auto">
            <a:xfrm flipH="1">
              <a:off x="4792" y="2725"/>
              <a:ext cx="144" cy="1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8" name="Line 82"/>
            <p:cNvSpPr>
              <a:spLocks noChangeShapeType="1"/>
            </p:cNvSpPr>
            <p:nvPr/>
          </p:nvSpPr>
          <p:spPr bwMode="auto">
            <a:xfrm flipH="1">
              <a:off x="4586" y="2296"/>
              <a:ext cx="145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9" name="Line 83"/>
            <p:cNvSpPr>
              <a:spLocks noChangeShapeType="1"/>
            </p:cNvSpPr>
            <p:nvPr/>
          </p:nvSpPr>
          <p:spPr bwMode="auto">
            <a:xfrm>
              <a:off x="5052" y="2723"/>
              <a:ext cx="145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0" name="Text Box 84"/>
            <p:cNvSpPr txBox="1">
              <a:spLocks noChangeArrowheads="1"/>
            </p:cNvSpPr>
            <p:nvPr/>
          </p:nvSpPr>
          <p:spPr bwMode="auto">
            <a:xfrm>
              <a:off x="3357" y="2485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6121" name="Line 85"/>
            <p:cNvSpPr>
              <a:spLocks noChangeShapeType="1"/>
            </p:cNvSpPr>
            <p:nvPr/>
          </p:nvSpPr>
          <p:spPr bwMode="auto">
            <a:xfrm rot="2537517">
              <a:off x="3353" y="2683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2" name="Line 86"/>
            <p:cNvSpPr>
              <a:spLocks noChangeShapeType="1"/>
            </p:cNvSpPr>
            <p:nvPr/>
          </p:nvSpPr>
          <p:spPr bwMode="auto">
            <a:xfrm rot="19062483" flipH="1">
              <a:off x="3519" y="2678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3" name="Line 87"/>
            <p:cNvSpPr>
              <a:spLocks noChangeShapeType="1"/>
            </p:cNvSpPr>
            <p:nvPr/>
          </p:nvSpPr>
          <p:spPr bwMode="auto">
            <a:xfrm flipH="1">
              <a:off x="3518" y="2372"/>
              <a:ext cx="137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4" name="Text Box 88"/>
            <p:cNvSpPr txBox="1">
              <a:spLocks noChangeArrowheads="1"/>
            </p:cNvSpPr>
            <p:nvPr/>
          </p:nvSpPr>
          <p:spPr bwMode="auto">
            <a:xfrm>
              <a:off x="4089" y="2588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6</a:t>
              </a:r>
            </a:p>
          </p:txBody>
        </p:sp>
        <p:sp>
          <p:nvSpPr>
            <p:cNvPr id="46125" name="Line 89"/>
            <p:cNvSpPr>
              <a:spLocks noChangeShapeType="1"/>
            </p:cNvSpPr>
            <p:nvPr/>
          </p:nvSpPr>
          <p:spPr bwMode="auto">
            <a:xfrm rot="2537517" flipH="1">
              <a:off x="4072" y="2767"/>
              <a:ext cx="22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6" name="Line 90"/>
            <p:cNvSpPr>
              <a:spLocks noChangeShapeType="1"/>
            </p:cNvSpPr>
            <p:nvPr/>
          </p:nvSpPr>
          <p:spPr bwMode="auto">
            <a:xfrm>
              <a:off x="3876" y="2375"/>
              <a:ext cx="217" cy="2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7" name="Text Box 91"/>
            <p:cNvSpPr txBox="1">
              <a:spLocks noChangeArrowheads="1"/>
            </p:cNvSpPr>
            <p:nvPr/>
          </p:nvSpPr>
          <p:spPr bwMode="auto">
            <a:xfrm>
              <a:off x="4913" y="2519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6128" name="Line 92"/>
            <p:cNvSpPr>
              <a:spLocks noChangeShapeType="1"/>
            </p:cNvSpPr>
            <p:nvPr/>
          </p:nvSpPr>
          <p:spPr bwMode="auto">
            <a:xfrm>
              <a:off x="4921" y="2296"/>
              <a:ext cx="80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9" name="Text Box 93"/>
            <p:cNvSpPr txBox="1">
              <a:spLocks noChangeArrowheads="1"/>
            </p:cNvSpPr>
            <p:nvPr/>
          </p:nvSpPr>
          <p:spPr bwMode="auto">
            <a:xfrm>
              <a:off x="3619" y="2166"/>
              <a:ext cx="35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10</a:t>
              </a:r>
            </a:p>
          </p:txBody>
        </p:sp>
        <p:sp>
          <p:nvSpPr>
            <p:cNvPr id="46130" name="Line 94"/>
            <p:cNvSpPr>
              <a:spLocks noChangeShapeType="1"/>
            </p:cNvSpPr>
            <p:nvPr/>
          </p:nvSpPr>
          <p:spPr bwMode="auto">
            <a:xfrm flipH="1">
              <a:off x="3870" y="1956"/>
              <a:ext cx="290" cy="2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1" name="Text Box 95"/>
            <p:cNvSpPr txBox="1">
              <a:spLocks noChangeArrowheads="1"/>
            </p:cNvSpPr>
            <p:nvPr/>
          </p:nvSpPr>
          <p:spPr bwMode="auto">
            <a:xfrm>
              <a:off x="4712" y="2056"/>
              <a:ext cx="397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16</a:t>
              </a:r>
            </a:p>
          </p:txBody>
        </p:sp>
        <p:sp>
          <p:nvSpPr>
            <p:cNvPr id="46132" name="Line 96"/>
            <p:cNvSpPr>
              <a:spLocks noChangeShapeType="1"/>
            </p:cNvSpPr>
            <p:nvPr/>
          </p:nvSpPr>
          <p:spPr bwMode="auto">
            <a:xfrm>
              <a:off x="4398" y="1956"/>
              <a:ext cx="333" cy="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3" name="Text Box 97"/>
            <p:cNvSpPr txBox="1">
              <a:spLocks noChangeArrowheads="1"/>
            </p:cNvSpPr>
            <p:nvPr/>
          </p:nvSpPr>
          <p:spPr bwMode="auto">
            <a:xfrm>
              <a:off x="4122" y="1750"/>
              <a:ext cx="31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 dirty="0"/>
                <a:t>26</a:t>
              </a:r>
            </a:p>
          </p:txBody>
        </p:sp>
        <p:sp>
          <p:nvSpPr>
            <p:cNvPr id="46134" name="Line 98"/>
            <p:cNvSpPr>
              <a:spLocks noChangeShapeType="1"/>
            </p:cNvSpPr>
            <p:nvPr/>
          </p:nvSpPr>
          <p:spPr bwMode="auto">
            <a:xfrm>
              <a:off x="4289" y="1471"/>
              <a:ext cx="0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088" name="Rectangle 99"/>
          <p:cNvSpPr>
            <a:spLocks noChangeArrowheads="1"/>
          </p:cNvSpPr>
          <p:nvPr/>
        </p:nvSpPr>
        <p:spPr bwMode="auto">
          <a:xfrm>
            <a:off x="618516" y="5276413"/>
            <a:ext cx="7737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3200" b="0" dirty="0">
                <a:latin typeface="Times New Roman" pitchFamily="18" charset="0"/>
              </a:rPr>
              <a:t>Eerie eyes seen near lake.     </a:t>
            </a:r>
            <a:r>
              <a:rPr lang="en-US" sz="3200" b="0" dirty="0">
                <a:latin typeface="Times New Roman" pitchFamily="18" charset="0"/>
                <a:sym typeface="Monotype Sorts" pitchFamily="2" charset="2"/>
              </a:rPr>
              <a:t>4 spaces,</a:t>
            </a:r>
            <a:br>
              <a:rPr lang="en-US" sz="3200" b="0" dirty="0">
                <a:latin typeface="Times New Roman" pitchFamily="18" charset="0"/>
                <a:sym typeface="Monotype Sorts" pitchFamily="2" charset="2"/>
              </a:rPr>
            </a:br>
            <a:r>
              <a:rPr lang="en-US" sz="3200" b="0" dirty="0">
                <a:latin typeface="Times New Roman" pitchFamily="18" charset="0"/>
                <a:sym typeface="Monotype Sorts" pitchFamily="2" charset="2"/>
              </a:rPr>
              <a:t>					</a:t>
            </a:r>
            <a:r>
              <a:rPr lang="en-US" sz="3200" b="0" dirty="0">
                <a:latin typeface="Times New Roman" pitchFamily="18" charset="0"/>
              </a:rPr>
              <a:t>26 characters 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78216-13C1-411E-800F-55F26EB3E376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the File</a:t>
            </a:r>
            <a:br>
              <a:rPr lang="en-US" smtClean="0"/>
            </a:br>
            <a:r>
              <a:rPr lang="en-US" sz="3200" smtClean="0"/>
              <a:t>Traverse Tree for Codes</a:t>
            </a:r>
            <a:endParaRPr lang="en-US" smtClean="0"/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447800"/>
            <a:ext cx="4095750" cy="4114800"/>
          </a:xfrm>
        </p:spPr>
        <p:txBody>
          <a:bodyPr/>
          <a:lstStyle/>
          <a:p>
            <a:r>
              <a:rPr lang="en-US" sz="2000" dirty="0" smtClean="0"/>
              <a:t>Perform a traversal of the tree to obtain new code words (sequence of 0's and 1's)</a:t>
            </a:r>
          </a:p>
          <a:p>
            <a:r>
              <a:rPr lang="en-US" sz="2000" dirty="0" smtClean="0"/>
              <a:t>left, append a 0 to code word</a:t>
            </a:r>
          </a:p>
          <a:p>
            <a:r>
              <a:rPr lang="en-US" sz="2000" dirty="0" smtClean="0"/>
              <a:t>right append a 1 to code word</a:t>
            </a:r>
          </a:p>
          <a:p>
            <a:r>
              <a:rPr lang="en-US" sz="2000" dirty="0" smtClean="0"/>
              <a:t>code word is only complete when a leaf node is reached </a:t>
            </a:r>
          </a:p>
        </p:txBody>
      </p:sp>
      <p:grpSp>
        <p:nvGrpSpPr>
          <p:cNvPr id="47111" name="Group 52"/>
          <p:cNvGrpSpPr>
            <a:grpSpLocks/>
          </p:cNvGrpSpPr>
          <p:nvPr/>
        </p:nvGrpSpPr>
        <p:grpSpPr bwMode="auto">
          <a:xfrm>
            <a:off x="4343400" y="2133600"/>
            <a:ext cx="4286250" cy="3365500"/>
            <a:chOff x="3060" y="1471"/>
            <a:chExt cx="2295" cy="2120"/>
          </a:xfrm>
        </p:grpSpPr>
        <p:sp>
          <p:nvSpPr>
            <p:cNvPr id="47112" name="Line 6"/>
            <p:cNvSpPr>
              <a:spLocks noChangeShapeType="1"/>
            </p:cNvSpPr>
            <p:nvPr/>
          </p:nvSpPr>
          <p:spPr bwMode="auto">
            <a:xfrm rot="2537517">
              <a:off x="3178" y="3010"/>
              <a:ext cx="58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" name="Text Box 7"/>
            <p:cNvSpPr txBox="1">
              <a:spLocks noChangeArrowheads="1"/>
            </p:cNvSpPr>
            <p:nvPr/>
          </p:nvSpPr>
          <p:spPr bwMode="auto">
            <a:xfrm>
              <a:off x="3060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14" name="Text Box 8"/>
            <p:cNvSpPr txBox="1">
              <a:spLocks noChangeArrowheads="1"/>
            </p:cNvSpPr>
            <p:nvPr/>
          </p:nvSpPr>
          <p:spPr bwMode="auto">
            <a:xfrm>
              <a:off x="3252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i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15" name="Text Box 9"/>
            <p:cNvSpPr txBox="1">
              <a:spLocks noChangeArrowheads="1"/>
            </p:cNvSpPr>
            <p:nvPr/>
          </p:nvSpPr>
          <p:spPr bwMode="auto">
            <a:xfrm>
              <a:off x="4265" y="2909"/>
              <a:ext cx="308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sp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7116" name="Text Box 10"/>
            <p:cNvSpPr txBox="1">
              <a:spLocks noChangeArrowheads="1"/>
            </p:cNvSpPr>
            <p:nvPr/>
          </p:nvSpPr>
          <p:spPr bwMode="auto">
            <a:xfrm>
              <a:off x="4523" y="2509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7117" name="Line 11"/>
            <p:cNvSpPr>
              <a:spLocks noChangeShapeType="1"/>
            </p:cNvSpPr>
            <p:nvPr/>
          </p:nvSpPr>
          <p:spPr bwMode="auto">
            <a:xfrm rot="19062483" flipH="1">
              <a:off x="3296" y="3016"/>
              <a:ext cx="54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8" name="Text Box 12"/>
            <p:cNvSpPr txBox="1">
              <a:spLocks noChangeArrowheads="1"/>
            </p:cNvSpPr>
            <p:nvPr/>
          </p:nvSpPr>
          <p:spPr bwMode="auto">
            <a:xfrm>
              <a:off x="3215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7119" name="Line 13"/>
            <p:cNvSpPr>
              <a:spLocks noChangeShapeType="1"/>
            </p:cNvSpPr>
            <p:nvPr/>
          </p:nvSpPr>
          <p:spPr bwMode="auto">
            <a:xfrm rot="2537517">
              <a:off x="3527" y="3007"/>
              <a:ext cx="48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0" name="Text Box 14"/>
            <p:cNvSpPr txBox="1">
              <a:spLocks noChangeArrowheads="1"/>
            </p:cNvSpPr>
            <p:nvPr/>
          </p:nvSpPr>
          <p:spPr bwMode="auto">
            <a:xfrm>
              <a:off x="3453" y="3156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k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21" name="Text Box 15"/>
            <p:cNvSpPr txBox="1">
              <a:spLocks noChangeArrowheads="1"/>
            </p:cNvSpPr>
            <p:nvPr/>
          </p:nvSpPr>
          <p:spPr bwMode="auto">
            <a:xfrm>
              <a:off x="3640" y="3154"/>
              <a:ext cx="163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l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22" name="Text Box 16"/>
            <p:cNvSpPr txBox="1">
              <a:spLocks noChangeArrowheads="1"/>
            </p:cNvSpPr>
            <p:nvPr/>
          </p:nvSpPr>
          <p:spPr bwMode="auto">
            <a:xfrm>
              <a:off x="3512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7123" name="Line 17"/>
            <p:cNvSpPr>
              <a:spLocks noChangeShapeType="1"/>
            </p:cNvSpPr>
            <p:nvPr/>
          </p:nvSpPr>
          <p:spPr bwMode="auto">
            <a:xfrm rot="19062483" flipH="1">
              <a:off x="3648" y="3020"/>
              <a:ext cx="63" cy="1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Line 18"/>
            <p:cNvSpPr>
              <a:spLocks noChangeShapeType="1"/>
            </p:cNvSpPr>
            <p:nvPr/>
          </p:nvSpPr>
          <p:spPr bwMode="auto">
            <a:xfrm rot="2537517">
              <a:off x="3931" y="3054"/>
              <a:ext cx="15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Text Box 19"/>
            <p:cNvSpPr txBox="1">
              <a:spLocks noChangeArrowheads="1"/>
            </p:cNvSpPr>
            <p:nvPr/>
          </p:nvSpPr>
          <p:spPr bwMode="auto">
            <a:xfrm>
              <a:off x="3831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y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26" name="Text Box 20"/>
            <p:cNvSpPr txBox="1">
              <a:spLocks noChangeArrowheads="1"/>
            </p:cNvSpPr>
            <p:nvPr/>
          </p:nvSpPr>
          <p:spPr bwMode="auto">
            <a:xfrm>
              <a:off x="4017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.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7127" name="Text Box 21"/>
            <p:cNvSpPr txBox="1">
              <a:spLocks noChangeArrowheads="1"/>
            </p:cNvSpPr>
            <p:nvPr/>
          </p:nvSpPr>
          <p:spPr bwMode="auto">
            <a:xfrm>
              <a:off x="3918" y="2862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7128" name="Line 22"/>
            <p:cNvSpPr>
              <a:spLocks noChangeShapeType="1"/>
            </p:cNvSpPr>
            <p:nvPr/>
          </p:nvSpPr>
          <p:spPr bwMode="auto">
            <a:xfrm rot="19062483" flipH="1">
              <a:off x="4098" y="3052"/>
              <a:ext cx="6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9" name="Line 23"/>
            <p:cNvSpPr>
              <a:spLocks noChangeShapeType="1"/>
            </p:cNvSpPr>
            <p:nvPr/>
          </p:nvSpPr>
          <p:spPr bwMode="auto">
            <a:xfrm rot="2537517">
              <a:off x="4686" y="3103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0" name="Text Box 24"/>
            <p:cNvSpPr txBox="1">
              <a:spLocks noChangeArrowheads="1"/>
            </p:cNvSpPr>
            <p:nvPr/>
          </p:nvSpPr>
          <p:spPr bwMode="auto">
            <a:xfrm>
              <a:off x="4604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a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7131" name="Text Box 25"/>
            <p:cNvSpPr txBox="1">
              <a:spLocks noChangeArrowheads="1"/>
            </p:cNvSpPr>
            <p:nvPr/>
          </p:nvSpPr>
          <p:spPr bwMode="auto">
            <a:xfrm>
              <a:off x="4790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n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7132" name="Text Box 26"/>
            <p:cNvSpPr txBox="1">
              <a:spLocks noChangeArrowheads="1"/>
            </p:cNvSpPr>
            <p:nvPr/>
          </p:nvSpPr>
          <p:spPr bwMode="auto">
            <a:xfrm>
              <a:off x="4710" y="289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7133" name="Line 27"/>
            <p:cNvSpPr>
              <a:spLocks noChangeShapeType="1"/>
            </p:cNvSpPr>
            <p:nvPr/>
          </p:nvSpPr>
          <p:spPr bwMode="auto">
            <a:xfrm rot="19062483" flipH="1">
              <a:off x="4827" y="3098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Line 28"/>
            <p:cNvSpPr>
              <a:spLocks noChangeShapeType="1"/>
            </p:cNvSpPr>
            <p:nvPr/>
          </p:nvSpPr>
          <p:spPr bwMode="auto">
            <a:xfrm rot="2537517">
              <a:off x="5087" y="3097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5" name="Text Box 29"/>
            <p:cNvSpPr txBox="1">
              <a:spLocks noChangeArrowheads="1"/>
            </p:cNvSpPr>
            <p:nvPr/>
          </p:nvSpPr>
          <p:spPr bwMode="auto">
            <a:xfrm>
              <a:off x="5005" y="3261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r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7136" name="Text Box 30"/>
            <p:cNvSpPr txBox="1">
              <a:spLocks noChangeArrowheads="1"/>
            </p:cNvSpPr>
            <p:nvPr/>
          </p:nvSpPr>
          <p:spPr bwMode="auto">
            <a:xfrm>
              <a:off x="5191" y="3261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7137" name="Text Box 31"/>
            <p:cNvSpPr txBox="1">
              <a:spLocks noChangeArrowheads="1"/>
            </p:cNvSpPr>
            <p:nvPr/>
          </p:nvSpPr>
          <p:spPr bwMode="auto">
            <a:xfrm>
              <a:off x="5110" y="2884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7138" name="Line 32"/>
            <p:cNvSpPr>
              <a:spLocks noChangeShapeType="1"/>
            </p:cNvSpPr>
            <p:nvPr/>
          </p:nvSpPr>
          <p:spPr bwMode="auto">
            <a:xfrm rot="19062483" flipH="1">
              <a:off x="5228" y="3092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9" name="Line 33"/>
            <p:cNvSpPr>
              <a:spLocks noChangeShapeType="1"/>
            </p:cNvSpPr>
            <p:nvPr/>
          </p:nvSpPr>
          <p:spPr bwMode="auto">
            <a:xfrm>
              <a:off x="4236" y="2797"/>
              <a:ext cx="96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0" name="Line 34"/>
            <p:cNvSpPr>
              <a:spLocks noChangeShapeType="1"/>
            </p:cNvSpPr>
            <p:nvPr/>
          </p:nvSpPr>
          <p:spPr bwMode="auto">
            <a:xfrm flipH="1">
              <a:off x="4792" y="2725"/>
              <a:ext cx="144" cy="1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1" name="Line 35"/>
            <p:cNvSpPr>
              <a:spLocks noChangeShapeType="1"/>
            </p:cNvSpPr>
            <p:nvPr/>
          </p:nvSpPr>
          <p:spPr bwMode="auto">
            <a:xfrm flipH="1">
              <a:off x="4586" y="2296"/>
              <a:ext cx="145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2" name="Line 36"/>
            <p:cNvSpPr>
              <a:spLocks noChangeShapeType="1"/>
            </p:cNvSpPr>
            <p:nvPr/>
          </p:nvSpPr>
          <p:spPr bwMode="auto">
            <a:xfrm>
              <a:off x="5052" y="2723"/>
              <a:ext cx="145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3" name="Text Box 37"/>
            <p:cNvSpPr txBox="1">
              <a:spLocks noChangeArrowheads="1"/>
            </p:cNvSpPr>
            <p:nvPr/>
          </p:nvSpPr>
          <p:spPr bwMode="auto">
            <a:xfrm>
              <a:off x="3357" y="2485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7144" name="Line 38"/>
            <p:cNvSpPr>
              <a:spLocks noChangeShapeType="1"/>
            </p:cNvSpPr>
            <p:nvPr/>
          </p:nvSpPr>
          <p:spPr bwMode="auto">
            <a:xfrm rot="2537517">
              <a:off x="3353" y="2683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5" name="Line 39"/>
            <p:cNvSpPr>
              <a:spLocks noChangeShapeType="1"/>
            </p:cNvSpPr>
            <p:nvPr/>
          </p:nvSpPr>
          <p:spPr bwMode="auto">
            <a:xfrm rot="19062483" flipH="1">
              <a:off x="3519" y="2678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6" name="Line 40"/>
            <p:cNvSpPr>
              <a:spLocks noChangeShapeType="1"/>
            </p:cNvSpPr>
            <p:nvPr/>
          </p:nvSpPr>
          <p:spPr bwMode="auto">
            <a:xfrm flipH="1">
              <a:off x="3518" y="2372"/>
              <a:ext cx="137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7" name="Text Box 41"/>
            <p:cNvSpPr txBox="1">
              <a:spLocks noChangeArrowheads="1"/>
            </p:cNvSpPr>
            <p:nvPr/>
          </p:nvSpPr>
          <p:spPr bwMode="auto">
            <a:xfrm>
              <a:off x="4089" y="2588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6</a:t>
              </a:r>
            </a:p>
          </p:txBody>
        </p:sp>
        <p:sp>
          <p:nvSpPr>
            <p:cNvPr id="47148" name="Line 42"/>
            <p:cNvSpPr>
              <a:spLocks noChangeShapeType="1"/>
            </p:cNvSpPr>
            <p:nvPr/>
          </p:nvSpPr>
          <p:spPr bwMode="auto">
            <a:xfrm rot="2537517" flipH="1">
              <a:off x="4072" y="2767"/>
              <a:ext cx="22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9" name="Line 43"/>
            <p:cNvSpPr>
              <a:spLocks noChangeShapeType="1"/>
            </p:cNvSpPr>
            <p:nvPr/>
          </p:nvSpPr>
          <p:spPr bwMode="auto">
            <a:xfrm>
              <a:off x="3876" y="2375"/>
              <a:ext cx="217" cy="2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0" name="Text Box 44"/>
            <p:cNvSpPr txBox="1">
              <a:spLocks noChangeArrowheads="1"/>
            </p:cNvSpPr>
            <p:nvPr/>
          </p:nvSpPr>
          <p:spPr bwMode="auto">
            <a:xfrm>
              <a:off x="4913" y="2519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7151" name="Line 45"/>
            <p:cNvSpPr>
              <a:spLocks noChangeShapeType="1"/>
            </p:cNvSpPr>
            <p:nvPr/>
          </p:nvSpPr>
          <p:spPr bwMode="auto">
            <a:xfrm>
              <a:off x="4921" y="2296"/>
              <a:ext cx="80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2" name="Text Box 46"/>
            <p:cNvSpPr txBox="1">
              <a:spLocks noChangeArrowheads="1"/>
            </p:cNvSpPr>
            <p:nvPr/>
          </p:nvSpPr>
          <p:spPr bwMode="auto">
            <a:xfrm>
              <a:off x="3619" y="2166"/>
              <a:ext cx="35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10</a:t>
              </a:r>
            </a:p>
          </p:txBody>
        </p:sp>
        <p:sp>
          <p:nvSpPr>
            <p:cNvPr id="47153" name="Line 47"/>
            <p:cNvSpPr>
              <a:spLocks noChangeShapeType="1"/>
            </p:cNvSpPr>
            <p:nvPr/>
          </p:nvSpPr>
          <p:spPr bwMode="auto">
            <a:xfrm flipH="1">
              <a:off x="3870" y="1956"/>
              <a:ext cx="290" cy="2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4" name="Text Box 48"/>
            <p:cNvSpPr txBox="1">
              <a:spLocks noChangeArrowheads="1"/>
            </p:cNvSpPr>
            <p:nvPr/>
          </p:nvSpPr>
          <p:spPr bwMode="auto">
            <a:xfrm>
              <a:off x="4712" y="2056"/>
              <a:ext cx="397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16</a:t>
              </a:r>
            </a:p>
          </p:txBody>
        </p:sp>
        <p:sp>
          <p:nvSpPr>
            <p:cNvPr id="47155" name="Line 49"/>
            <p:cNvSpPr>
              <a:spLocks noChangeShapeType="1"/>
            </p:cNvSpPr>
            <p:nvPr/>
          </p:nvSpPr>
          <p:spPr bwMode="auto">
            <a:xfrm>
              <a:off x="4398" y="1956"/>
              <a:ext cx="333" cy="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6" name="Text Box 50"/>
            <p:cNvSpPr txBox="1">
              <a:spLocks noChangeArrowheads="1"/>
            </p:cNvSpPr>
            <p:nvPr/>
          </p:nvSpPr>
          <p:spPr bwMode="auto">
            <a:xfrm>
              <a:off x="4122" y="1750"/>
              <a:ext cx="31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26</a:t>
              </a:r>
            </a:p>
          </p:txBody>
        </p:sp>
        <p:sp>
          <p:nvSpPr>
            <p:cNvPr id="47157" name="Line 51"/>
            <p:cNvSpPr>
              <a:spLocks noChangeShapeType="1"/>
            </p:cNvSpPr>
            <p:nvPr/>
          </p:nvSpPr>
          <p:spPr bwMode="auto">
            <a:xfrm>
              <a:off x="4289" y="1471"/>
              <a:ext cx="0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62852-B24E-45A4-9F24-E2865708C45E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the File</a:t>
            </a:r>
            <a:br>
              <a:rPr lang="en-US" smtClean="0"/>
            </a:br>
            <a:r>
              <a:rPr lang="en-US" sz="3200" smtClean="0"/>
              <a:t>Traverse Tree for Codes</a:t>
            </a:r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0769" y="2011978"/>
            <a:ext cx="8286750" cy="478155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US" sz="2400" dirty="0" smtClean="0"/>
              <a:t>Original Value</a:t>
            </a:r>
            <a:r>
              <a:rPr lang="en-US" sz="2400" dirty="0"/>
              <a:t>	</a:t>
            </a:r>
            <a:r>
              <a:rPr lang="en-US" sz="2400" dirty="0" smtClean="0"/>
              <a:t>New Code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E			</a:t>
            </a:r>
            <a:r>
              <a:rPr lang="en-US" sz="2400" dirty="0" smtClean="0"/>
              <a:t>	0000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err="1" smtClean="0"/>
              <a:t>i</a:t>
            </a:r>
            <a:r>
              <a:rPr lang="en-US" sz="2400" dirty="0" smtClean="0"/>
              <a:t>			</a:t>
            </a:r>
            <a:r>
              <a:rPr lang="en-US" sz="2400" dirty="0" smtClean="0"/>
              <a:t>	0001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k			</a:t>
            </a:r>
            <a:r>
              <a:rPr lang="en-US" sz="2400" dirty="0" smtClean="0"/>
              <a:t>	0010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l			</a:t>
            </a:r>
            <a:r>
              <a:rPr lang="en-US" sz="2400" dirty="0" smtClean="0"/>
              <a:t>	0011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y			</a:t>
            </a:r>
            <a:r>
              <a:rPr lang="en-US" sz="2400" dirty="0" smtClean="0"/>
              <a:t>	0100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.			</a:t>
            </a:r>
            <a:r>
              <a:rPr lang="en-US" sz="2400" dirty="0" smtClean="0"/>
              <a:t>	0101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space		</a:t>
            </a:r>
            <a:r>
              <a:rPr lang="en-US" sz="2400" dirty="0" smtClean="0"/>
              <a:t>	011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e			</a:t>
            </a:r>
            <a:r>
              <a:rPr lang="en-US" sz="2400" dirty="0" smtClean="0"/>
              <a:t>	10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a			</a:t>
            </a:r>
            <a:r>
              <a:rPr lang="en-US" sz="2400" dirty="0" smtClean="0"/>
              <a:t>	1100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n			</a:t>
            </a:r>
            <a:r>
              <a:rPr lang="en-US" sz="2400" dirty="0" smtClean="0"/>
              <a:t>	1101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r			</a:t>
            </a:r>
            <a:r>
              <a:rPr lang="en-US" sz="2400" dirty="0" smtClean="0"/>
              <a:t>	1110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s			</a:t>
            </a:r>
            <a:r>
              <a:rPr lang="en-US" sz="2400" dirty="0" smtClean="0"/>
              <a:t>	1111</a:t>
            </a:r>
            <a:endParaRPr lang="en-US" sz="2400" dirty="0" smtClean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endParaRPr lang="en-US" sz="2400" dirty="0"/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Prefix free codes. The code for a value in never the prefix</a:t>
            </a:r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sz="2400" dirty="0" smtClean="0"/>
              <a:t>of another code.</a:t>
            </a:r>
          </a:p>
        </p:txBody>
      </p:sp>
      <p:grpSp>
        <p:nvGrpSpPr>
          <p:cNvPr id="48135" name="Group 5"/>
          <p:cNvGrpSpPr>
            <a:grpSpLocks/>
          </p:cNvGrpSpPr>
          <p:nvPr/>
        </p:nvGrpSpPr>
        <p:grpSpPr bwMode="auto">
          <a:xfrm>
            <a:off x="4419600" y="2335213"/>
            <a:ext cx="4286250" cy="3365500"/>
            <a:chOff x="3060" y="1471"/>
            <a:chExt cx="2295" cy="2120"/>
          </a:xfrm>
        </p:grpSpPr>
        <p:sp>
          <p:nvSpPr>
            <p:cNvPr id="48136" name="Line 6"/>
            <p:cNvSpPr>
              <a:spLocks noChangeShapeType="1"/>
            </p:cNvSpPr>
            <p:nvPr/>
          </p:nvSpPr>
          <p:spPr bwMode="auto">
            <a:xfrm rot="2537517">
              <a:off x="3178" y="3010"/>
              <a:ext cx="58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7" name="Text Box 7"/>
            <p:cNvSpPr txBox="1">
              <a:spLocks noChangeArrowheads="1"/>
            </p:cNvSpPr>
            <p:nvPr/>
          </p:nvSpPr>
          <p:spPr bwMode="auto">
            <a:xfrm>
              <a:off x="3060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38" name="Text Box 8"/>
            <p:cNvSpPr txBox="1">
              <a:spLocks noChangeArrowheads="1"/>
            </p:cNvSpPr>
            <p:nvPr/>
          </p:nvSpPr>
          <p:spPr bwMode="auto">
            <a:xfrm>
              <a:off x="3252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i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39" name="Text Box 9"/>
            <p:cNvSpPr txBox="1">
              <a:spLocks noChangeArrowheads="1"/>
            </p:cNvSpPr>
            <p:nvPr/>
          </p:nvSpPr>
          <p:spPr bwMode="auto">
            <a:xfrm>
              <a:off x="4265" y="2909"/>
              <a:ext cx="308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sp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8140" name="Text Box 10"/>
            <p:cNvSpPr txBox="1">
              <a:spLocks noChangeArrowheads="1"/>
            </p:cNvSpPr>
            <p:nvPr/>
          </p:nvSpPr>
          <p:spPr bwMode="auto">
            <a:xfrm>
              <a:off x="4523" y="2509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8141" name="Line 11"/>
            <p:cNvSpPr>
              <a:spLocks noChangeShapeType="1"/>
            </p:cNvSpPr>
            <p:nvPr/>
          </p:nvSpPr>
          <p:spPr bwMode="auto">
            <a:xfrm rot="19062483" flipH="1">
              <a:off x="3296" y="3016"/>
              <a:ext cx="54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2" name="Text Box 12"/>
            <p:cNvSpPr txBox="1">
              <a:spLocks noChangeArrowheads="1"/>
            </p:cNvSpPr>
            <p:nvPr/>
          </p:nvSpPr>
          <p:spPr bwMode="auto">
            <a:xfrm>
              <a:off x="3215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8143" name="Line 13"/>
            <p:cNvSpPr>
              <a:spLocks noChangeShapeType="1"/>
            </p:cNvSpPr>
            <p:nvPr/>
          </p:nvSpPr>
          <p:spPr bwMode="auto">
            <a:xfrm rot="2537517">
              <a:off x="3527" y="3007"/>
              <a:ext cx="48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4" name="Text Box 14"/>
            <p:cNvSpPr txBox="1">
              <a:spLocks noChangeArrowheads="1"/>
            </p:cNvSpPr>
            <p:nvPr/>
          </p:nvSpPr>
          <p:spPr bwMode="auto">
            <a:xfrm>
              <a:off x="3453" y="3156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k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45" name="Text Box 15"/>
            <p:cNvSpPr txBox="1">
              <a:spLocks noChangeArrowheads="1"/>
            </p:cNvSpPr>
            <p:nvPr/>
          </p:nvSpPr>
          <p:spPr bwMode="auto">
            <a:xfrm>
              <a:off x="3640" y="3154"/>
              <a:ext cx="163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l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46" name="Text Box 16"/>
            <p:cNvSpPr txBox="1">
              <a:spLocks noChangeArrowheads="1"/>
            </p:cNvSpPr>
            <p:nvPr/>
          </p:nvSpPr>
          <p:spPr bwMode="auto">
            <a:xfrm>
              <a:off x="3512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8147" name="Line 17"/>
            <p:cNvSpPr>
              <a:spLocks noChangeShapeType="1"/>
            </p:cNvSpPr>
            <p:nvPr/>
          </p:nvSpPr>
          <p:spPr bwMode="auto">
            <a:xfrm rot="19062483" flipH="1">
              <a:off x="3648" y="3020"/>
              <a:ext cx="63" cy="1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8" name="Line 18"/>
            <p:cNvSpPr>
              <a:spLocks noChangeShapeType="1"/>
            </p:cNvSpPr>
            <p:nvPr/>
          </p:nvSpPr>
          <p:spPr bwMode="auto">
            <a:xfrm rot="2537517">
              <a:off x="3931" y="3054"/>
              <a:ext cx="15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9" name="Text Box 19"/>
            <p:cNvSpPr txBox="1">
              <a:spLocks noChangeArrowheads="1"/>
            </p:cNvSpPr>
            <p:nvPr/>
          </p:nvSpPr>
          <p:spPr bwMode="auto">
            <a:xfrm>
              <a:off x="3831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y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50" name="Text Box 20"/>
            <p:cNvSpPr txBox="1">
              <a:spLocks noChangeArrowheads="1"/>
            </p:cNvSpPr>
            <p:nvPr/>
          </p:nvSpPr>
          <p:spPr bwMode="auto">
            <a:xfrm>
              <a:off x="4017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.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48151" name="Text Box 21"/>
            <p:cNvSpPr txBox="1">
              <a:spLocks noChangeArrowheads="1"/>
            </p:cNvSpPr>
            <p:nvPr/>
          </p:nvSpPr>
          <p:spPr bwMode="auto">
            <a:xfrm>
              <a:off x="3918" y="2862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48152" name="Line 22"/>
            <p:cNvSpPr>
              <a:spLocks noChangeShapeType="1"/>
            </p:cNvSpPr>
            <p:nvPr/>
          </p:nvSpPr>
          <p:spPr bwMode="auto">
            <a:xfrm rot="19062483" flipH="1">
              <a:off x="4098" y="3052"/>
              <a:ext cx="6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3" name="Line 23"/>
            <p:cNvSpPr>
              <a:spLocks noChangeShapeType="1"/>
            </p:cNvSpPr>
            <p:nvPr/>
          </p:nvSpPr>
          <p:spPr bwMode="auto">
            <a:xfrm rot="2537517">
              <a:off x="4686" y="3103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4" name="Text Box 24"/>
            <p:cNvSpPr txBox="1">
              <a:spLocks noChangeArrowheads="1"/>
            </p:cNvSpPr>
            <p:nvPr/>
          </p:nvSpPr>
          <p:spPr bwMode="auto">
            <a:xfrm>
              <a:off x="4604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a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8155" name="Text Box 25"/>
            <p:cNvSpPr txBox="1">
              <a:spLocks noChangeArrowheads="1"/>
            </p:cNvSpPr>
            <p:nvPr/>
          </p:nvSpPr>
          <p:spPr bwMode="auto">
            <a:xfrm>
              <a:off x="4790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n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8156" name="Text Box 26"/>
            <p:cNvSpPr txBox="1">
              <a:spLocks noChangeArrowheads="1"/>
            </p:cNvSpPr>
            <p:nvPr/>
          </p:nvSpPr>
          <p:spPr bwMode="auto">
            <a:xfrm>
              <a:off x="4710" y="289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8157" name="Line 27"/>
            <p:cNvSpPr>
              <a:spLocks noChangeShapeType="1"/>
            </p:cNvSpPr>
            <p:nvPr/>
          </p:nvSpPr>
          <p:spPr bwMode="auto">
            <a:xfrm rot="19062483" flipH="1">
              <a:off x="4827" y="3098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8" name="Line 28"/>
            <p:cNvSpPr>
              <a:spLocks noChangeShapeType="1"/>
            </p:cNvSpPr>
            <p:nvPr/>
          </p:nvSpPr>
          <p:spPr bwMode="auto">
            <a:xfrm rot="2537517">
              <a:off x="5087" y="3097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9" name="Text Box 29"/>
            <p:cNvSpPr txBox="1">
              <a:spLocks noChangeArrowheads="1"/>
            </p:cNvSpPr>
            <p:nvPr/>
          </p:nvSpPr>
          <p:spPr bwMode="auto">
            <a:xfrm>
              <a:off x="5005" y="3261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r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8160" name="Text Box 30"/>
            <p:cNvSpPr txBox="1">
              <a:spLocks noChangeArrowheads="1"/>
            </p:cNvSpPr>
            <p:nvPr/>
          </p:nvSpPr>
          <p:spPr bwMode="auto">
            <a:xfrm>
              <a:off x="5191" y="3261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48161" name="Text Box 31"/>
            <p:cNvSpPr txBox="1">
              <a:spLocks noChangeArrowheads="1"/>
            </p:cNvSpPr>
            <p:nvPr/>
          </p:nvSpPr>
          <p:spPr bwMode="auto">
            <a:xfrm>
              <a:off x="5110" y="2884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8162" name="Line 32"/>
            <p:cNvSpPr>
              <a:spLocks noChangeShapeType="1"/>
            </p:cNvSpPr>
            <p:nvPr/>
          </p:nvSpPr>
          <p:spPr bwMode="auto">
            <a:xfrm rot="19062483" flipH="1">
              <a:off x="5228" y="3092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3" name="Line 33"/>
            <p:cNvSpPr>
              <a:spLocks noChangeShapeType="1"/>
            </p:cNvSpPr>
            <p:nvPr/>
          </p:nvSpPr>
          <p:spPr bwMode="auto">
            <a:xfrm>
              <a:off x="4236" y="2797"/>
              <a:ext cx="96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4" name="Line 34"/>
            <p:cNvSpPr>
              <a:spLocks noChangeShapeType="1"/>
            </p:cNvSpPr>
            <p:nvPr/>
          </p:nvSpPr>
          <p:spPr bwMode="auto">
            <a:xfrm flipH="1">
              <a:off x="4792" y="2725"/>
              <a:ext cx="144" cy="1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5" name="Line 35"/>
            <p:cNvSpPr>
              <a:spLocks noChangeShapeType="1"/>
            </p:cNvSpPr>
            <p:nvPr/>
          </p:nvSpPr>
          <p:spPr bwMode="auto">
            <a:xfrm flipH="1">
              <a:off x="4586" y="2296"/>
              <a:ext cx="145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6" name="Line 36"/>
            <p:cNvSpPr>
              <a:spLocks noChangeShapeType="1"/>
            </p:cNvSpPr>
            <p:nvPr/>
          </p:nvSpPr>
          <p:spPr bwMode="auto">
            <a:xfrm>
              <a:off x="5052" y="2723"/>
              <a:ext cx="145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7" name="Text Box 37"/>
            <p:cNvSpPr txBox="1">
              <a:spLocks noChangeArrowheads="1"/>
            </p:cNvSpPr>
            <p:nvPr/>
          </p:nvSpPr>
          <p:spPr bwMode="auto">
            <a:xfrm>
              <a:off x="3357" y="2485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48168" name="Line 38"/>
            <p:cNvSpPr>
              <a:spLocks noChangeShapeType="1"/>
            </p:cNvSpPr>
            <p:nvPr/>
          </p:nvSpPr>
          <p:spPr bwMode="auto">
            <a:xfrm rot="2537517">
              <a:off x="3353" y="2683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9" name="Line 39"/>
            <p:cNvSpPr>
              <a:spLocks noChangeShapeType="1"/>
            </p:cNvSpPr>
            <p:nvPr/>
          </p:nvSpPr>
          <p:spPr bwMode="auto">
            <a:xfrm rot="19062483" flipH="1">
              <a:off x="3519" y="2678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0" name="Line 40"/>
            <p:cNvSpPr>
              <a:spLocks noChangeShapeType="1"/>
            </p:cNvSpPr>
            <p:nvPr/>
          </p:nvSpPr>
          <p:spPr bwMode="auto">
            <a:xfrm flipH="1">
              <a:off x="3518" y="2372"/>
              <a:ext cx="137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1" name="Text Box 41"/>
            <p:cNvSpPr txBox="1">
              <a:spLocks noChangeArrowheads="1"/>
            </p:cNvSpPr>
            <p:nvPr/>
          </p:nvSpPr>
          <p:spPr bwMode="auto">
            <a:xfrm>
              <a:off x="4089" y="2588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6</a:t>
              </a:r>
            </a:p>
          </p:txBody>
        </p:sp>
        <p:sp>
          <p:nvSpPr>
            <p:cNvPr id="48172" name="Line 42"/>
            <p:cNvSpPr>
              <a:spLocks noChangeShapeType="1"/>
            </p:cNvSpPr>
            <p:nvPr/>
          </p:nvSpPr>
          <p:spPr bwMode="auto">
            <a:xfrm rot="2537517" flipH="1">
              <a:off x="4072" y="2767"/>
              <a:ext cx="22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3" name="Line 43"/>
            <p:cNvSpPr>
              <a:spLocks noChangeShapeType="1"/>
            </p:cNvSpPr>
            <p:nvPr/>
          </p:nvSpPr>
          <p:spPr bwMode="auto">
            <a:xfrm>
              <a:off x="3876" y="2375"/>
              <a:ext cx="217" cy="2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4" name="Text Box 44"/>
            <p:cNvSpPr txBox="1">
              <a:spLocks noChangeArrowheads="1"/>
            </p:cNvSpPr>
            <p:nvPr/>
          </p:nvSpPr>
          <p:spPr bwMode="auto">
            <a:xfrm>
              <a:off x="4913" y="2519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48175" name="Line 45"/>
            <p:cNvSpPr>
              <a:spLocks noChangeShapeType="1"/>
            </p:cNvSpPr>
            <p:nvPr/>
          </p:nvSpPr>
          <p:spPr bwMode="auto">
            <a:xfrm>
              <a:off x="4921" y="2296"/>
              <a:ext cx="80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6" name="Text Box 46"/>
            <p:cNvSpPr txBox="1">
              <a:spLocks noChangeArrowheads="1"/>
            </p:cNvSpPr>
            <p:nvPr/>
          </p:nvSpPr>
          <p:spPr bwMode="auto">
            <a:xfrm>
              <a:off x="3619" y="2166"/>
              <a:ext cx="35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10</a:t>
              </a:r>
            </a:p>
          </p:txBody>
        </p:sp>
        <p:sp>
          <p:nvSpPr>
            <p:cNvPr id="48177" name="Line 47"/>
            <p:cNvSpPr>
              <a:spLocks noChangeShapeType="1"/>
            </p:cNvSpPr>
            <p:nvPr/>
          </p:nvSpPr>
          <p:spPr bwMode="auto">
            <a:xfrm flipH="1">
              <a:off x="3870" y="1956"/>
              <a:ext cx="290" cy="2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78" name="Text Box 48"/>
            <p:cNvSpPr txBox="1">
              <a:spLocks noChangeArrowheads="1"/>
            </p:cNvSpPr>
            <p:nvPr/>
          </p:nvSpPr>
          <p:spPr bwMode="auto">
            <a:xfrm>
              <a:off x="4712" y="2056"/>
              <a:ext cx="397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16</a:t>
              </a:r>
            </a:p>
          </p:txBody>
        </p:sp>
        <p:sp>
          <p:nvSpPr>
            <p:cNvPr id="48179" name="Line 49"/>
            <p:cNvSpPr>
              <a:spLocks noChangeShapeType="1"/>
            </p:cNvSpPr>
            <p:nvPr/>
          </p:nvSpPr>
          <p:spPr bwMode="auto">
            <a:xfrm>
              <a:off x="4398" y="1956"/>
              <a:ext cx="333" cy="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80" name="Text Box 50"/>
            <p:cNvSpPr txBox="1">
              <a:spLocks noChangeArrowheads="1"/>
            </p:cNvSpPr>
            <p:nvPr/>
          </p:nvSpPr>
          <p:spPr bwMode="auto">
            <a:xfrm>
              <a:off x="4122" y="1750"/>
              <a:ext cx="31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26</a:t>
              </a:r>
            </a:p>
          </p:txBody>
        </p:sp>
        <p:sp>
          <p:nvSpPr>
            <p:cNvPr id="48181" name="Line 51"/>
            <p:cNvSpPr>
              <a:spLocks noChangeShapeType="1"/>
            </p:cNvSpPr>
            <p:nvPr/>
          </p:nvSpPr>
          <p:spPr bwMode="auto">
            <a:xfrm>
              <a:off x="4289" y="1471"/>
              <a:ext cx="0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File???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2544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1FD71-DC28-49FC-833E-4D406F0C1725}" type="slidenum">
              <a:rPr lang="en-US"/>
              <a:pPr>
                <a:defRPr/>
              </a:pPr>
              <a:t>60</a:t>
            </a:fld>
            <a:endParaRPr lang="en-US"/>
          </a:p>
        </p:txBody>
      </p:sp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the File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7650" y="1581150"/>
            <a:ext cx="4343400" cy="1581150"/>
          </a:xfrm>
        </p:spPr>
        <p:txBody>
          <a:bodyPr/>
          <a:lstStyle/>
          <a:p>
            <a:r>
              <a:rPr lang="en-US" sz="2400" dirty="0" smtClean="0"/>
              <a:t>Rescan text and encode file using new code words</a:t>
            </a:r>
          </a:p>
          <a:p>
            <a:pPr>
              <a:buFont typeface="Symbol" pitchFamily="18" charset="2"/>
              <a:buNone/>
            </a:pPr>
            <a:r>
              <a:rPr lang="en-US" sz="2000" dirty="0" smtClean="0"/>
              <a:t>Eerie eyes seen near lake.</a:t>
            </a:r>
          </a:p>
          <a:p>
            <a:pPr>
              <a:buFont typeface="Symbol" pitchFamily="18" charset="2"/>
              <a:buNone/>
            </a:pPr>
            <a:endParaRPr lang="en-US" sz="3600" dirty="0" smtClean="0"/>
          </a:p>
        </p:txBody>
      </p:sp>
      <p:sp>
        <p:nvSpPr>
          <p:cNvPr id="49159" name="Rectangle 5"/>
          <p:cNvSpPr>
            <a:spLocks noChangeArrowheads="1"/>
          </p:cNvSpPr>
          <p:nvPr/>
        </p:nvSpPr>
        <p:spPr bwMode="auto">
          <a:xfrm>
            <a:off x="4800600" y="1480155"/>
            <a:ext cx="3810000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Char		</a:t>
            </a:r>
            <a:r>
              <a:rPr lang="en-US" sz="2600" dirty="0" smtClean="0">
                <a:latin typeface="Arial" charset="0"/>
              </a:rPr>
              <a:t>New Code</a:t>
            </a:r>
            <a:endParaRPr lang="en-US" sz="2600" dirty="0">
              <a:latin typeface="Arial" charset="0"/>
            </a:endParaRP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E			0000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 err="1">
                <a:latin typeface="Arial" charset="0"/>
              </a:rPr>
              <a:t>i</a:t>
            </a:r>
            <a:r>
              <a:rPr lang="en-US" sz="2600" dirty="0">
                <a:latin typeface="Arial" charset="0"/>
              </a:rPr>
              <a:t>			0001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k			0010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l			0011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y			0100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.			0101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space	011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e			10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a			1100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n			1101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r			1110</a:t>
            </a:r>
          </a:p>
          <a:p>
            <a:pPr marL="342900" indent="-342900">
              <a:lnSpc>
                <a:spcPct val="60000"/>
              </a:lnSpc>
              <a:buFont typeface="Symbol" pitchFamily="18" charset="2"/>
              <a:buNone/>
            </a:pPr>
            <a:r>
              <a:rPr lang="en-US" sz="2600" dirty="0">
                <a:latin typeface="Arial" charset="0"/>
              </a:rPr>
              <a:t>s			1111</a:t>
            </a:r>
            <a:endParaRPr lang="en-US" dirty="0">
              <a:latin typeface="Arial" charset="0"/>
            </a:endParaRPr>
          </a:p>
        </p:txBody>
      </p:sp>
      <p:sp>
        <p:nvSpPr>
          <p:cNvPr id="49160" name="Text Box 6"/>
          <p:cNvSpPr txBox="1">
            <a:spLocks noChangeArrowheads="1"/>
          </p:cNvSpPr>
          <p:nvPr/>
        </p:nvSpPr>
        <p:spPr bwMode="auto">
          <a:xfrm>
            <a:off x="201612" y="2819400"/>
            <a:ext cx="4435475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sz="2400" dirty="0" smtClean="0"/>
              <a:t>000010111000011001110</a:t>
            </a:r>
            <a:br>
              <a:rPr lang="en-US" sz="2400" dirty="0" smtClean="0"/>
            </a:br>
            <a:r>
              <a:rPr lang="en-US" sz="2400" dirty="0" smtClean="0"/>
              <a:t>010010111101111111010</a:t>
            </a:r>
            <a:br>
              <a:rPr lang="en-US" sz="2400" dirty="0" smtClean="0"/>
            </a:br>
            <a:r>
              <a:rPr lang="en-US" sz="2400" dirty="0" smtClean="0"/>
              <a:t>110101111011011001110</a:t>
            </a:r>
            <a:br>
              <a:rPr lang="en-US" sz="2400" dirty="0" smtClean="0"/>
            </a:br>
            <a:r>
              <a:rPr lang="en-US" sz="2400" dirty="0" smtClean="0"/>
              <a:t>011001111000010100101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3C6A6B-C911-46B2-BD26-418C22AFB72C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the File</a:t>
            </a:r>
            <a:br>
              <a:rPr lang="en-US" smtClean="0"/>
            </a:br>
            <a:r>
              <a:rPr lang="en-US" sz="3200" smtClean="0"/>
              <a:t>Results</a:t>
            </a:r>
            <a:endParaRPr lang="en-US" smtClean="0"/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" y="1676400"/>
            <a:ext cx="4629150" cy="4114800"/>
          </a:xfrm>
        </p:spPr>
        <p:txBody>
          <a:bodyPr/>
          <a:lstStyle/>
          <a:p>
            <a:r>
              <a:rPr lang="en-US" dirty="0" smtClean="0"/>
              <a:t>Have we made things any better?</a:t>
            </a:r>
          </a:p>
          <a:p>
            <a:r>
              <a:rPr lang="en-US" dirty="0" smtClean="0"/>
              <a:t>82 bits to encode the text</a:t>
            </a:r>
          </a:p>
          <a:p>
            <a:r>
              <a:rPr lang="en-US" dirty="0" smtClean="0"/>
              <a:t>ASCII would take 8 * 26 = 208 bits</a:t>
            </a:r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4800600" y="2133600"/>
            <a:ext cx="4158451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Tx/>
              <a:buNone/>
            </a:pPr>
            <a:r>
              <a:rPr lang="en-US" sz="2400" dirty="0"/>
              <a:t>000010111000011001110</a:t>
            </a:r>
            <a:br>
              <a:rPr lang="en-US" sz="2400" dirty="0"/>
            </a:br>
            <a:r>
              <a:rPr lang="en-US" sz="2400" dirty="0"/>
              <a:t>010010111101111111010</a:t>
            </a:r>
            <a:br>
              <a:rPr lang="en-US" sz="2400" dirty="0"/>
            </a:br>
            <a:r>
              <a:rPr lang="en-US" sz="2400" dirty="0"/>
              <a:t>110101111011011001110</a:t>
            </a:r>
            <a:br>
              <a:rPr lang="en-US" sz="2400" dirty="0"/>
            </a:br>
            <a:r>
              <a:rPr lang="en-US" sz="2400" dirty="0"/>
              <a:t>011001111000010100101</a:t>
            </a:r>
          </a:p>
        </p:txBody>
      </p:sp>
      <p:sp>
        <p:nvSpPr>
          <p:cNvPr id="50184" name="Text Box 7"/>
          <p:cNvSpPr txBox="1">
            <a:spLocks noChangeArrowheads="1"/>
          </p:cNvSpPr>
          <p:nvPr/>
        </p:nvSpPr>
        <p:spPr bwMode="auto">
          <a:xfrm>
            <a:off x="155575" y="4706938"/>
            <a:ext cx="83788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buFont typeface="Marlett" pitchFamily="2" charset="2"/>
              <a:buChar char="h"/>
            </a:pPr>
            <a:r>
              <a:rPr lang="en-US" dirty="0"/>
              <a:t>If modified code used 4 bits per </a:t>
            </a:r>
          </a:p>
          <a:p>
            <a:pPr>
              <a:lnSpc>
                <a:spcPct val="70000"/>
              </a:lnSpc>
              <a:buFont typeface="Marlett" pitchFamily="2" charset="2"/>
              <a:buNone/>
            </a:pPr>
            <a:r>
              <a:rPr lang="en-US" dirty="0"/>
              <a:t>  character are needed.  Total bits </a:t>
            </a:r>
          </a:p>
          <a:p>
            <a:pPr>
              <a:lnSpc>
                <a:spcPct val="70000"/>
              </a:lnSpc>
              <a:buFont typeface="Marlett" pitchFamily="2" charset="2"/>
              <a:buNone/>
            </a:pPr>
            <a:r>
              <a:rPr lang="en-US" dirty="0"/>
              <a:t>  4 * 26 = 104.  Savings not as great.</a:t>
            </a:r>
            <a:endParaRPr lang="en-US" sz="2400" b="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8E458-503D-40FD-AEAB-F36EE5B796ED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Decoding the File</a:t>
            </a:r>
          </a:p>
        </p:txBody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1200"/>
            <a:ext cx="8648700" cy="4114800"/>
          </a:xfrm>
        </p:spPr>
        <p:txBody>
          <a:bodyPr/>
          <a:lstStyle/>
          <a:p>
            <a:r>
              <a:rPr lang="en-US" sz="2800" dirty="0" smtClean="0"/>
              <a:t>How does receiver know what the codes are?</a:t>
            </a:r>
          </a:p>
          <a:p>
            <a:r>
              <a:rPr lang="en-US" sz="2800" dirty="0" smtClean="0"/>
              <a:t>Tree constructed for each text file.  </a:t>
            </a:r>
          </a:p>
          <a:p>
            <a:pPr lvl="1"/>
            <a:r>
              <a:rPr lang="en-US" sz="2400" dirty="0" smtClean="0"/>
              <a:t>Considers frequency for each file</a:t>
            </a:r>
          </a:p>
          <a:p>
            <a:pPr lvl="1"/>
            <a:r>
              <a:rPr lang="en-US" sz="2400" dirty="0" smtClean="0"/>
              <a:t>Big hit on compression, especially for smaller files</a:t>
            </a:r>
          </a:p>
          <a:p>
            <a:r>
              <a:rPr lang="en-US" sz="2800" dirty="0" smtClean="0"/>
              <a:t>Tree predetermined</a:t>
            </a:r>
          </a:p>
          <a:p>
            <a:pPr lvl="1"/>
            <a:r>
              <a:rPr lang="en-US" sz="2400" dirty="0" smtClean="0"/>
              <a:t>based on statistical analysis of text files or file types</a:t>
            </a:r>
          </a:p>
          <a:p>
            <a:endParaRPr lang="en-US" sz="3600" dirty="0" smtClean="0"/>
          </a:p>
          <a:p>
            <a:pPr lvl="1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0D6810-8819-4AC2-84DC-CF38C8B362FB}" type="slidenum">
              <a:rPr lang="en-US"/>
              <a:pPr>
                <a:defRPr/>
              </a:pPr>
              <a:t>63</a:t>
            </a:fld>
            <a:endParaRPr lang="en-US"/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3 - Decoding the File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428750"/>
            <a:ext cx="4648200" cy="245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Once receiver has tree it scans incoming bit stream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0 </a:t>
            </a:r>
            <a:r>
              <a:rPr lang="en-US" sz="2400" dirty="0" smtClean="0">
                <a:sym typeface="Symbol" pitchFamily="18" charset="2"/>
              </a:rPr>
              <a:t> go left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ym typeface="Symbol" pitchFamily="18" charset="2"/>
              </a:rPr>
              <a:t>1  go right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US" sz="2400" dirty="0" smtClean="0"/>
              <a:t>1010001001111000111111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US" sz="2400" dirty="0" smtClean="0"/>
              <a:t>11011100001010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endParaRPr lang="en-US" sz="2400" dirty="0"/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r>
              <a:rPr lang="en-US" sz="2400" dirty="0" smtClean="0"/>
              <a:t>elk nay sir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r>
              <a:rPr lang="en-US" sz="2400" dirty="0" smtClean="0"/>
              <a:t>eek a snake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r>
              <a:rPr lang="en-US" sz="2400" dirty="0" smtClean="0"/>
              <a:t>eek kin sly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r>
              <a:rPr lang="en-US" sz="2400" dirty="0" smtClean="0"/>
              <a:t>eek snarl nil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r>
              <a:rPr lang="en-US" sz="2400" dirty="0" smtClean="0"/>
              <a:t>eel a snarl</a:t>
            </a:r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+mj-lt"/>
              <a:buAutoNum type="alphaUcPeriod"/>
            </a:pPr>
            <a:endParaRPr lang="en-US" sz="2400" dirty="0" smtClean="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endParaRPr lang="en-US" sz="24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ym typeface="Symbol" pitchFamily="18" charset="2"/>
            </a:endParaRPr>
          </a:p>
        </p:txBody>
      </p:sp>
      <p:grpSp>
        <p:nvGrpSpPr>
          <p:cNvPr id="52231" name="Group 5"/>
          <p:cNvGrpSpPr>
            <a:grpSpLocks/>
          </p:cNvGrpSpPr>
          <p:nvPr/>
        </p:nvGrpSpPr>
        <p:grpSpPr bwMode="auto">
          <a:xfrm>
            <a:off x="4953000" y="1630363"/>
            <a:ext cx="4024313" cy="3365500"/>
            <a:chOff x="3060" y="1471"/>
            <a:chExt cx="2295" cy="2120"/>
          </a:xfrm>
        </p:grpSpPr>
        <p:sp>
          <p:nvSpPr>
            <p:cNvPr id="52233" name="Line 6"/>
            <p:cNvSpPr>
              <a:spLocks noChangeShapeType="1"/>
            </p:cNvSpPr>
            <p:nvPr/>
          </p:nvSpPr>
          <p:spPr bwMode="auto">
            <a:xfrm rot="2537517">
              <a:off x="3178" y="3010"/>
              <a:ext cx="58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4" name="Text Box 7"/>
            <p:cNvSpPr txBox="1">
              <a:spLocks noChangeArrowheads="1"/>
            </p:cNvSpPr>
            <p:nvPr/>
          </p:nvSpPr>
          <p:spPr bwMode="auto">
            <a:xfrm>
              <a:off x="3060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35" name="Text Box 8"/>
            <p:cNvSpPr txBox="1">
              <a:spLocks noChangeArrowheads="1"/>
            </p:cNvSpPr>
            <p:nvPr/>
          </p:nvSpPr>
          <p:spPr bwMode="auto">
            <a:xfrm>
              <a:off x="3252" y="3154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i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36" name="Text Box 9"/>
            <p:cNvSpPr txBox="1">
              <a:spLocks noChangeArrowheads="1"/>
            </p:cNvSpPr>
            <p:nvPr/>
          </p:nvSpPr>
          <p:spPr bwMode="auto">
            <a:xfrm>
              <a:off x="4265" y="2909"/>
              <a:ext cx="308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sp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52237" name="Text Box 10"/>
            <p:cNvSpPr txBox="1">
              <a:spLocks noChangeArrowheads="1"/>
            </p:cNvSpPr>
            <p:nvPr/>
          </p:nvSpPr>
          <p:spPr bwMode="auto">
            <a:xfrm>
              <a:off x="4523" y="2509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e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52238" name="Line 11"/>
            <p:cNvSpPr>
              <a:spLocks noChangeShapeType="1"/>
            </p:cNvSpPr>
            <p:nvPr/>
          </p:nvSpPr>
          <p:spPr bwMode="auto">
            <a:xfrm rot="19062483" flipH="1">
              <a:off x="3296" y="3016"/>
              <a:ext cx="54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9" name="Text Box 12"/>
            <p:cNvSpPr txBox="1">
              <a:spLocks noChangeArrowheads="1"/>
            </p:cNvSpPr>
            <p:nvPr/>
          </p:nvSpPr>
          <p:spPr bwMode="auto">
            <a:xfrm>
              <a:off x="3215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52240" name="Line 13"/>
            <p:cNvSpPr>
              <a:spLocks noChangeShapeType="1"/>
            </p:cNvSpPr>
            <p:nvPr/>
          </p:nvSpPr>
          <p:spPr bwMode="auto">
            <a:xfrm rot="2537517">
              <a:off x="3527" y="3007"/>
              <a:ext cx="48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1" name="Text Box 14"/>
            <p:cNvSpPr txBox="1">
              <a:spLocks noChangeArrowheads="1"/>
            </p:cNvSpPr>
            <p:nvPr/>
          </p:nvSpPr>
          <p:spPr bwMode="auto">
            <a:xfrm>
              <a:off x="3453" y="3156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k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42" name="Text Box 15"/>
            <p:cNvSpPr txBox="1">
              <a:spLocks noChangeArrowheads="1"/>
            </p:cNvSpPr>
            <p:nvPr/>
          </p:nvSpPr>
          <p:spPr bwMode="auto">
            <a:xfrm>
              <a:off x="3640" y="3154"/>
              <a:ext cx="163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l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43" name="Text Box 16"/>
            <p:cNvSpPr txBox="1">
              <a:spLocks noChangeArrowheads="1"/>
            </p:cNvSpPr>
            <p:nvPr/>
          </p:nvSpPr>
          <p:spPr bwMode="auto">
            <a:xfrm>
              <a:off x="3512" y="280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52244" name="Line 17"/>
            <p:cNvSpPr>
              <a:spLocks noChangeShapeType="1"/>
            </p:cNvSpPr>
            <p:nvPr/>
          </p:nvSpPr>
          <p:spPr bwMode="auto">
            <a:xfrm rot="19062483" flipH="1">
              <a:off x="3648" y="3020"/>
              <a:ext cx="63" cy="1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5" name="Line 18"/>
            <p:cNvSpPr>
              <a:spLocks noChangeShapeType="1"/>
            </p:cNvSpPr>
            <p:nvPr/>
          </p:nvSpPr>
          <p:spPr bwMode="auto">
            <a:xfrm rot="2537517">
              <a:off x="3931" y="3054"/>
              <a:ext cx="15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Text Box 19"/>
            <p:cNvSpPr txBox="1">
              <a:spLocks noChangeArrowheads="1"/>
            </p:cNvSpPr>
            <p:nvPr/>
          </p:nvSpPr>
          <p:spPr bwMode="auto">
            <a:xfrm>
              <a:off x="3831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y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47" name="Text Box 20"/>
            <p:cNvSpPr txBox="1">
              <a:spLocks noChangeArrowheads="1"/>
            </p:cNvSpPr>
            <p:nvPr/>
          </p:nvSpPr>
          <p:spPr bwMode="auto">
            <a:xfrm>
              <a:off x="4017" y="3156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.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1</a:t>
              </a:r>
              <a:endParaRPr lang="en-US"/>
            </a:p>
          </p:txBody>
        </p:sp>
        <p:sp>
          <p:nvSpPr>
            <p:cNvPr id="52248" name="Text Box 21"/>
            <p:cNvSpPr txBox="1">
              <a:spLocks noChangeArrowheads="1"/>
            </p:cNvSpPr>
            <p:nvPr/>
          </p:nvSpPr>
          <p:spPr bwMode="auto">
            <a:xfrm>
              <a:off x="3918" y="2862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</a:p>
          </p:txBody>
        </p:sp>
        <p:sp>
          <p:nvSpPr>
            <p:cNvPr id="52249" name="Line 22"/>
            <p:cNvSpPr>
              <a:spLocks noChangeShapeType="1"/>
            </p:cNvSpPr>
            <p:nvPr/>
          </p:nvSpPr>
          <p:spPr bwMode="auto">
            <a:xfrm rot="19062483" flipH="1">
              <a:off x="4098" y="3052"/>
              <a:ext cx="6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Line 23"/>
            <p:cNvSpPr>
              <a:spLocks noChangeShapeType="1"/>
            </p:cNvSpPr>
            <p:nvPr/>
          </p:nvSpPr>
          <p:spPr bwMode="auto">
            <a:xfrm rot="2537517">
              <a:off x="4686" y="3103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1" name="Text Box 24"/>
            <p:cNvSpPr txBox="1">
              <a:spLocks noChangeArrowheads="1"/>
            </p:cNvSpPr>
            <p:nvPr/>
          </p:nvSpPr>
          <p:spPr bwMode="auto">
            <a:xfrm>
              <a:off x="4604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a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52252" name="Text Box 25"/>
            <p:cNvSpPr txBox="1">
              <a:spLocks noChangeArrowheads="1"/>
            </p:cNvSpPr>
            <p:nvPr/>
          </p:nvSpPr>
          <p:spPr bwMode="auto">
            <a:xfrm>
              <a:off x="4790" y="3267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n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52253" name="Text Box 26"/>
            <p:cNvSpPr txBox="1">
              <a:spLocks noChangeArrowheads="1"/>
            </p:cNvSpPr>
            <p:nvPr/>
          </p:nvSpPr>
          <p:spPr bwMode="auto">
            <a:xfrm>
              <a:off x="4710" y="2890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52254" name="Line 27"/>
            <p:cNvSpPr>
              <a:spLocks noChangeShapeType="1"/>
            </p:cNvSpPr>
            <p:nvPr/>
          </p:nvSpPr>
          <p:spPr bwMode="auto">
            <a:xfrm rot="19062483" flipH="1">
              <a:off x="4827" y="3098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Line 28"/>
            <p:cNvSpPr>
              <a:spLocks noChangeShapeType="1"/>
            </p:cNvSpPr>
            <p:nvPr/>
          </p:nvSpPr>
          <p:spPr bwMode="auto">
            <a:xfrm rot="2537517">
              <a:off x="5087" y="3097"/>
              <a:ext cx="51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Text Box 29"/>
            <p:cNvSpPr txBox="1">
              <a:spLocks noChangeArrowheads="1"/>
            </p:cNvSpPr>
            <p:nvPr/>
          </p:nvSpPr>
          <p:spPr bwMode="auto">
            <a:xfrm>
              <a:off x="5005" y="3261"/>
              <a:ext cx="165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r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52257" name="Text Box 30"/>
            <p:cNvSpPr txBox="1">
              <a:spLocks noChangeArrowheads="1"/>
            </p:cNvSpPr>
            <p:nvPr/>
          </p:nvSpPr>
          <p:spPr bwMode="auto">
            <a:xfrm>
              <a:off x="5191" y="3261"/>
              <a:ext cx="164" cy="32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s</a:t>
              </a:r>
            </a:p>
            <a:p>
              <a:pPr>
                <a:lnSpc>
                  <a:spcPct val="0"/>
                </a:lnSpc>
                <a:spcBef>
                  <a:spcPct val="50000"/>
                </a:spcBef>
                <a:buFontTx/>
                <a:buNone/>
              </a:pPr>
              <a:r>
                <a:rPr lang="en-US" sz="1800"/>
                <a:t>2</a:t>
              </a:r>
              <a:endParaRPr lang="en-US"/>
            </a:p>
          </p:txBody>
        </p:sp>
        <p:sp>
          <p:nvSpPr>
            <p:cNvPr id="52258" name="Text Box 31"/>
            <p:cNvSpPr txBox="1">
              <a:spLocks noChangeArrowheads="1"/>
            </p:cNvSpPr>
            <p:nvPr/>
          </p:nvSpPr>
          <p:spPr bwMode="auto">
            <a:xfrm>
              <a:off x="5110" y="2884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52259" name="Line 32"/>
            <p:cNvSpPr>
              <a:spLocks noChangeShapeType="1"/>
            </p:cNvSpPr>
            <p:nvPr/>
          </p:nvSpPr>
          <p:spPr bwMode="auto">
            <a:xfrm rot="19062483" flipH="1">
              <a:off x="5228" y="3092"/>
              <a:ext cx="51" cy="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0" name="Line 33"/>
            <p:cNvSpPr>
              <a:spLocks noChangeShapeType="1"/>
            </p:cNvSpPr>
            <p:nvPr/>
          </p:nvSpPr>
          <p:spPr bwMode="auto">
            <a:xfrm>
              <a:off x="4236" y="2797"/>
              <a:ext cx="96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1" name="Line 34"/>
            <p:cNvSpPr>
              <a:spLocks noChangeShapeType="1"/>
            </p:cNvSpPr>
            <p:nvPr/>
          </p:nvSpPr>
          <p:spPr bwMode="auto">
            <a:xfrm flipH="1">
              <a:off x="4792" y="2725"/>
              <a:ext cx="144" cy="1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2" name="Line 35"/>
            <p:cNvSpPr>
              <a:spLocks noChangeShapeType="1"/>
            </p:cNvSpPr>
            <p:nvPr/>
          </p:nvSpPr>
          <p:spPr bwMode="auto">
            <a:xfrm flipH="1">
              <a:off x="4586" y="2296"/>
              <a:ext cx="145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3" name="Line 36"/>
            <p:cNvSpPr>
              <a:spLocks noChangeShapeType="1"/>
            </p:cNvSpPr>
            <p:nvPr/>
          </p:nvSpPr>
          <p:spPr bwMode="auto">
            <a:xfrm>
              <a:off x="5052" y="2723"/>
              <a:ext cx="145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4" name="Text Box 37"/>
            <p:cNvSpPr txBox="1">
              <a:spLocks noChangeArrowheads="1"/>
            </p:cNvSpPr>
            <p:nvPr/>
          </p:nvSpPr>
          <p:spPr bwMode="auto">
            <a:xfrm>
              <a:off x="3357" y="2485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4</a:t>
              </a:r>
            </a:p>
          </p:txBody>
        </p:sp>
        <p:sp>
          <p:nvSpPr>
            <p:cNvPr id="52265" name="Line 38"/>
            <p:cNvSpPr>
              <a:spLocks noChangeShapeType="1"/>
            </p:cNvSpPr>
            <p:nvPr/>
          </p:nvSpPr>
          <p:spPr bwMode="auto">
            <a:xfrm rot="2537517">
              <a:off x="3353" y="2683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Line 39"/>
            <p:cNvSpPr>
              <a:spLocks noChangeShapeType="1"/>
            </p:cNvSpPr>
            <p:nvPr/>
          </p:nvSpPr>
          <p:spPr bwMode="auto">
            <a:xfrm rot="19062483" flipH="1">
              <a:off x="3519" y="2678"/>
              <a:ext cx="16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40"/>
            <p:cNvSpPr>
              <a:spLocks noChangeShapeType="1"/>
            </p:cNvSpPr>
            <p:nvPr/>
          </p:nvSpPr>
          <p:spPr bwMode="auto">
            <a:xfrm flipH="1">
              <a:off x="3518" y="2372"/>
              <a:ext cx="137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8" name="Text Box 41"/>
            <p:cNvSpPr txBox="1">
              <a:spLocks noChangeArrowheads="1"/>
            </p:cNvSpPr>
            <p:nvPr/>
          </p:nvSpPr>
          <p:spPr bwMode="auto">
            <a:xfrm>
              <a:off x="4089" y="2588"/>
              <a:ext cx="164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6</a:t>
              </a:r>
            </a:p>
          </p:txBody>
        </p:sp>
        <p:sp>
          <p:nvSpPr>
            <p:cNvPr id="52269" name="Line 42"/>
            <p:cNvSpPr>
              <a:spLocks noChangeShapeType="1"/>
            </p:cNvSpPr>
            <p:nvPr/>
          </p:nvSpPr>
          <p:spPr bwMode="auto">
            <a:xfrm rot="2537517" flipH="1">
              <a:off x="4072" y="2767"/>
              <a:ext cx="22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0" name="Line 43"/>
            <p:cNvSpPr>
              <a:spLocks noChangeShapeType="1"/>
            </p:cNvSpPr>
            <p:nvPr/>
          </p:nvSpPr>
          <p:spPr bwMode="auto">
            <a:xfrm>
              <a:off x="3876" y="2375"/>
              <a:ext cx="217" cy="2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1" name="Text Box 44"/>
            <p:cNvSpPr txBox="1">
              <a:spLocks noChangeArrowheads="1"/>
            </p:cNvSpPr>
            <p:nvPr/>
          </p:nvSpPr>
          <p:spPr bwMode="auto">
            <a:xfrm>
              <a:off x="4913" y="2519"/>
              <a:ext cx="165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8</a:t>
              </a:r>
            </a:p>
          </p:txBody>
        </p:sp>
        <p:sp>
          <p:nvSpPr>
            <p:cNvPr id="52272" name="Line 45"/>
            <p:cNvSpPr>
              <a:spLocks noChangeShapeType="1"/>
            </p:cNvSpPr>
            <p:nvPr/>
          </p:nvSpPr>
          <p:spPr bwMode="auto">
            <a:xfrm>
              <a:off x="4921" y="2296"/>
              <a:ext cx="80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3" name="Text Box 46"/>
            <p:cNvSpPr txBox="1">
              <a:spLocks noChangeArrowheads="1"/>
            </p:cNvSpPr>
            <p:nvPr/>
          </p:nvSpPr>
          <p:spPr bwMode="auto">
            <a:xfrm>
              <a:off x="3619" y="2166"/>
              <a:ext cx="35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10</a:t>
              </a:r>
            </a:p>
          </p:txBody>
        </p:sp>
        <p:sp>
          <p:nvSpPr>
            <p:cNvPr id="52274" name="Line 47"/>
            <p:cNvSpPr>
              <a:spLocks noChangeShapeType="1"/>
            </p:cNvSpPr>
            <p:nvPr/>
          </p:nvSpPr>
          <p:spPr bwMode="auto">
            <a:xfrm flipH="1">
              <a:off x="3870" y="1956"/>
              <a:ext cx="290" cy="2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5" name="Text Box 48"/>
            <p:cNvSpPr txBox="1">
              <a:spLocks noChangeArrowheads="1"/>
            </p:cNvSpPr>
            <p:nvPr/>
          </p:nvSpPr>
          <p:spPr bwMode="auto">
            <a:xfrm>
              <a:off x="4712" y="2056"/>
              <a:ext cx="397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16</a:t>
              </a:r>
            </a:p>
          </p:txBody>
        </p:sp>
        <p:sp>
          <p:nvSpPr>
            <p:cNvPr id="52276" name="Line 49"/>
            <p:cNvSpPr>
              <a:spLocks noChangeShapeType="1"/>
            </p:cNvSpPr>
            <p:nvPr/>
          </p:nvSpPr>
          <p:spPr bwMode="auto">
            <a:xfrm>
              <a:off x="4398" y="1956"/>
              <a:ext cx="333" cy="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7" name="Text Box 50"/>
            <p:cNvSpPr txBox="1">
              <a:spLocks noChangeArrowheads="1"/>
            </p:cNvSpPr>
            <p:nvPr/>
          </p:nvSpPr>
          <p:spPr bwMode="auto">
            <a:xfrm>
              <a:off x="4122" y="1750"/>
              <a:ext cx="311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chemeClr val="tx1"/>
                  </a:solidFill>
                  <a:latin typeface="Courier New" pitchFamily="49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800"/>
                <a:t>26</a:t>
              </a:r>
            </a:p>
          </p:txBody>
        </p:sp>
        <p:sp>
          <p:nvSpPr>
            <p:cNvPr id="52278" name="Line 51"/>
            <p:cNvSpPr>
              <a:spLocks noChangeShapeType="1"/>
            </p:cNvSpPr>
            <p:nvPr/>
          </p:nvSpPr>
          <p:spPr bwMode="auto">
            <a:xfrm>
              <a:off x="4289" y="1471"/>
              <a:ext cx="0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232" name="Rectangle 54"/>
          <p:cNvSpPr>
            <a:spLocks noChangeArrowheads="1"/>
          </p:cNvSpPr>
          <p:nvPr/>
        </p:nvSpPr>
        <p:spPr bwMode="auto">
          <a:xfrm>
            <a:off x="457200" y="2986882"/>
            <a:ext cx="3962400" cy="8326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8267700" cy="4114800"/>
          </a:xfrm>
        </p:spPr>
        <p:txBody>
          <a:bodyPr/>
          <a:lstStyle/>
          <a:p>
            <a:r>
              <a:rPr lang="en-US" dirty="0" smtClean="0"/>
              <a:t>reading chunks not chars</a:t>
            </a:r>
          </a:p>
          <a:p>
            <a:r>
              <a:rPr lang="en-US" dirty="0"/>
              <a:t>h</a:t>
            </a:r>
            <a:r>
              <a:rPr lang="en-US" dirty="0" smtClean="0"/>
              <a:t>eader format</a:t>
            </a:r>
          </a:p>
          <a:p>
            <a:r>
              <a:rPr lang="en-US" dirty="0" smtClean="0"/>
              <a:t>the pseudo </a:t>
            </a:r>
            <a:r>
              <a:rPr lang="en-US" dirty="0" err="1" smtClean="0"/>
              <a:t>eof</a:t>
            </a:r>
            <a:r>
              <a:rPr lang="en-US" dirty="0" smtClean="0"/>
              <a:t> value</a:t>
            </a:r>
          </a:p>
          <a:p>
            <a:r>
              <a:rPr lang="en-US" dirty="0" smtClean="0"/>
              <a:t>the GUI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524000"/>
            <a:ext cx="8458200" cy="4495800"/>
          </a:xfrm>
        </p:spPr>
        <p:txBody>
          <a:bodyPr/>
          <a:lstStyle/>
          <a:p>
            <a:r>
              <a:rPr lang="en-US" dirty="0" smtClean="0"/>
              <a:t>"Eerie eyes seen near lake." will result in different codes than those shown in slides due to:</a:t>
            </a:r>
          </a:p>
          <a:p>
            <a:pPr lvl="1"/>
            <a:r>
              <a:rPr lang="en-US" dirty="0" smtClean="0"/>
              <a:t>adding elements in order to </a:t>
            </a:r>
            <a:r>
              <a:rPr lang="en-US" dirty="0" err="1" smtClean="0"/>
              <a:t>PriorityQueue</a:t>
            </a:r>
            <a:endParaRPr lang="en-US" dirty="0" smtClean="0"/>
          </a:p>
          <a:p>
            <a:pPr lvl="1"/>
            <a:r>
              <a:rPr lang="en-US" dirty="0" smtClean="0"/>
              <a:t>required pseudo </a:t>
            </a:r>
            <a:r>
              <a:rPr lang="en-US" dirty="0" err="1" smtClean="0"/>
              <a:t>eof</a:t>
            </a:r>
            <a:r>
              <a:rPr lang="en-US" dirty="0" smtClean="0"/>
              <a:t> character (PEOF)</a:t>
            </a:r>
          </a:p>
          <a:p>
            <a:pPr lvl="1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1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82173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pPr>
              <a:lnSpc>
                <a:spcPct val="7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Char Freq.  Char Freq.  Char Freq.</a:t>
            </a:r>
            <a:endParaRPr lang="en-US" sz="4000" dirty="0">
              <a:solidFill>
                <a:srgbClr val="0000FF"/>
              </a:solidFill>
            </a:endParaRPr>
          </a:p>
          <a:p>
            <a:pPr>
              <a:lnSpc>
                <a:spcPct val="5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 E 		1	  y		1	   k	1</a:t>
            </a:r>
          </a:p>
          <a:p>
            <a:pPr>
              <a:lnSpc>
                <a:spcPct val="5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 e 		8	  s 	2	   .	</a:t>
            </a:r>
            <a:r>
              <a:rPr lang="en-US" sz="3200" dirty="0" smtClean="0">
                <a:solidFill>
                  <a:srgbClr val="0000FF"/>
                </a:solidFill>
              </a:rPr>
              <a:t>1</a:t>
            </a:r>
            <a:endParaRPr lang="en-US" sz="3200" dirty="0">
              <a:solidFill>
                <a:srgbClr val="0000FF"/>
              </a:solidFill>
            </a:endParaRPr>
          </a:p>
          <a:p>
            <a:pPr>
              <a:lnSpc>
                <a:spcPct val="5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 r 		2	  n 	2	  </a:t>
            </a:r>
            <a:r>
              <a:rPr lang="en-US" sz="3200" dirty="0" smtClean="0">
                <a:solidFill>
                  <a:srgbClr val="0000FF"/>
                </a:solidFill>
              </a:rPr>
              <a:t>PEOF 	1</a:t>
            </a:r>
            <a:endParaRPr lang="en-US" sz="3200" dirty="0">
              <a:solidFill>
                <a:srgbClr val="0000FF"/>
              </a:solidFill>
            </a:endParaRPr>
          </a:p>
          <a:p>
            <a:pPr>
              <a:lnSpc>
                <a:spcPct val="5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 </a:t>
            </a:r>
            <a:r>
              <a:rPr lang="en-US" sz="3200" dirty="0" err="1">
                <a:solidFill>
                  <a:srgbClr val="0000FF"/>
                </a:solidFill>
              </a:rPr>
              <a:t>i</a:t>
            </a:r>
            <a:r>
              <a:rPr lang="en-US" sz="3200" dirty="0">
                <a:solidFill>
                  <a:srgbClr val="0000FF"/>
                </a:solidFill>
              </a:rPr>
              <a:t> 		1	  a		2</a:t>
            </a:r>
          </a:p>
          <a:p>
            <a:pPr>
              <a:lnSpc>
                <a:spcPct val="50000"/>
              </a:lnSpc>
              <a:buFontTx/>
              <a:buNone/>
            </a:pPr>
            <a:r>
              <a:rPr lang="en-US" sz="3200" dirty="0">
                <a:solidFill>
                  <a:srgbClr val="0000FF"/>
                </a:solidFill>
              </a:rPr>
              <a:t> space 	4	  l		1</a:t>
            </a:r>
          </a:p>
        </p:txBody>
      </p:sp>
    </p:spTree>
    <p:extLst>
      <p:ext uri="{BB962C8B-B14F-4D97-AF65-F5344CB8AC3E}">
        <p14:creationId xmlns:p14="http://schemas.microsoft.com/office/powerpoint/2010/main" val="22670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910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05365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y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6353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E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13606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err="1" smtClean="0"/>
              <a:t>i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0859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k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08112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l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02618" y="2617315"/>
            <a:ext cx="11176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P</a:t>
            </a:r>
            <a:r>
              <a:rPr lang="en-US" dirty="0" smtClean="0"/>
              <a:t>EOF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4071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a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81324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78577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7583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304800" y="1371600"/>
            <a:ext cx="86106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91440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158557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225675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2927937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599116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427029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941474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612653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28383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955011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7626190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>
            <a:off x="685800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1300371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1908015" y="196794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2522138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3074812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3810000" y="196794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4561418" y="196794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5464177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6071821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6648292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7245545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7926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77036" y="52081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05365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y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74289" y="52081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E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13606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err="1" smtClean="0"/>
              <a:t>i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0859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k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08112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l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02618" y="2617315"/>
            <a:ext cx="11176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P</a:t>
            </a:r>
            <a:r>
              <a:rPr lang="en-US" dirty="0" smtClean="0"/>
              <a:t>EOF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4071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a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81324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78577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7583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1585578" y="1371600"/>
            <a:ext cx="7329821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58557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225675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2927937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599116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427029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941474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612653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28383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955011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7626190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3943736" y="4572000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4343400" y="4572000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1908015" y="196794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2522138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3074812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3810000" y="196794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4561418" y="196794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5464177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6071821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6648292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7245545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943736" y="4048780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12145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30335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y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09398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8576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err="1" smtClean="0"/>
              <a:t>i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35829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k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3082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l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27588" y="2617315"/>
            <a:ext cx="11176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P</a:t>
            </a:r>
            <a:r>
              <a:rPr lang="en-US" dirty="0" smtClean="0"/>
              <a:t>EOF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09041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a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06294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03547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0080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6978845" y="3188215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7378509" y="3188215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978845" y="266499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158557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225675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2927937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3599116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427029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4941474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5612653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628383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955011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626190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1300371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1908015" y="196794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2522138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3074812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810000" y="196794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endCxn id="15" idx="0"/>
          </p:cNvCxnSpPr>
          <p:nvPr/>
        </p:nvCxnSpPr>
        <p:spPr bwMode="auto">
          <a:xfrm>
            <a:off x="4561418" y="1967940"/>
            <a:ext cx="314323" cy="64937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464177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6071821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6648292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7245545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651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Bitmap File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5188292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86400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9253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y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3653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2903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20156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l</a:t>
            </a:r>
            <a:endParaRPr lang="en-US" dirty="0" smtClean="0"/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56506" y="2617315"/>
            <a:ext cx="11176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P</a:t>
            </a:r>
            <a:r>
              <a:rPr lang="en-US" dirty="0" smtClean="0"/>
              <a:t>EOF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37959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a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735212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32465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29718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5753100" y="3188215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6152764" y="3188215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5753100" y="266499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149475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2165937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2837116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350829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4179474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4850653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552183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659635" y="1432537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626190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1146015" y="196794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1760138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2312812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352800" y="202887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3735212" y="1991846"/>
            <a:ext cx="314323" cy="64937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4702177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5309821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6006035" y="202888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7245545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6844977" y="312727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7371406" y="312727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909651" y="260405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9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57444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5863" y="362673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54697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3947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1200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8610" y="362673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2617315"/>
            <a:ext cx="11176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P</a:t>
            </a:r>
            <a:r>
              <a:rPr lang="en-US" dirty="0" smtClean="0"/>
              <a:t>EOF</a:t>
            </a:r>
          </a:p>
          <a:p>
            <a:pPr algn="ctr">
              <a:buNone/>
            </a:pPr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67253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a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64506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61759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59012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4324144" y="3188215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4723808" y="3188215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4324144" y="266499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95231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156641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223758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290876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3579947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251126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4938715" y="1398413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6157357" y="1398413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1042106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2133953" y="202888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2483343" y="1988126"/>
            <a:ext cx="314323" cy="64937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3431471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4039115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4577079" y="202888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5816589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5416021" y="312727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5942450" y="312727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480695" y="260405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7061815" y="20616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6661247" y="3200747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7187676" y="3200747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6725921" y="267752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7315200" y="1371595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0060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83538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1957" y="362673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80791" y="382433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20041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7294" y="35112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4704" y="362673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86995" y="3729517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6383" y="37263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n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87853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r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85106" y="26173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3083" y="2617315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2850238" y="3188215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3249902" y="3188215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850238" y="266499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95231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156641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223758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2908768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3579947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683451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5936163" y="1398413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1323760" y="1967939"/>
            <a:ext cx="0" cy="669562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1957565" y="19812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2565209" y="19679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3103173" y="202888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4342683" y="198812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7945614" y="1988125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942115" y="312727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4468544" y="312727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4006789" y="260405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587909" y="20616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5187341" y="3200747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5713770" y="3200747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5252015" y="267752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7315200" y="1371595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7037402" y="2194367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flipH="1">
            <a:off x="6636834" y="333351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163263" y="333351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6701508" y="281029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75792" y="3608991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44211" y="341139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73045" y="3608991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12295" y="329589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09548" y="329589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46958" y="341139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9249" y="3514178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98637" y="351102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253949" y="363986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851202" y="363986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877360" y="2401976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</a:t>
            </a:r>
          </a:p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65337" y="2401976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1542492" y="2972876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1942156" y="2972876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1542492" y="2449656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95231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156641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2237589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359311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3579947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81286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5936163" y="1398413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1257463" y="17526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1795427" y="181354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3034937" y="1772787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6637868" y="177278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2634369" y="291193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3160798" y="291193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2699043" y="238871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4280163" y="184626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3879595" y="298540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4406024" y="2985408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3944269" y="246218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7162800" y="1371595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5729656" y="197902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flipH="1">
            <a:off x="5329088" y="3118175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5855517" y="3118175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5393762" y="259495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7777134" y="210787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H="1">
            <a:off x="7376566" y="324701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7902995" y="3247018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7441240" y="272379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4599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Assignment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87125" y="471274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41409" y="341139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4378" y="471274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9493" y="329589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6746" y="329589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44156" y="341139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6447" y="3514178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95835" y="351102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651147" y="363986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248400" y="363986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162735" y="355499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662535" y="2401976"/>
            <a:ext cx="745063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SP</a:t>
            </a:r>
          </a:p>
          <a:p>
            <a:pPr algn="ctr">
              <a:buNone/>
            </a:pPr>
            <a:r>
              <a:rPr lang="en-US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2617314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7953825" y="4076630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8353489" y="4076630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7953825" y="3553410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914400" y="1371600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914400" y="1371600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895231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1566410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3593115" y="13716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3579947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812862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5936163" y="1398413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8297364" y="137506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1432135" y="1772787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5035066" y="1772786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763000" y="196793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1031567" y="291193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1557996" y="291193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1096241" y="238871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2677361" y="184626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2276793" y="298540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2803222" y="2985408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2341467" y="246218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7162800" y="1371595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4126854" y="1979028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flipH="1">
            <a:off x="3726286" y="3118175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4252715" y="3118175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3790960" y="259495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6174332" y="210787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H="1">
            <a:off x="5773764" y="324701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6300193" y="3247018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5838438" y="272379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85" name="Straight Arrow Connector 84"/>
          <p:cNvCxnSpPr/>
          <p:nvPr/>
        </p:nvCxnSpPr>
        <p:spPr bwMode="auto">
          <a:xfrm>
            <a:off x="7726169" y="2031873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/>
          <p:nvPr/>
        </p:nvCxnSpPr>
        <p:spPr bwMode="auto">
          <a:xfrm flipH="1">
            <a:off x="7325601" y="3171020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>
            <a:off x="7852030" y="3171020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7390275" y="2647800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09434" y="361278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69411" y="3581734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6687" y="3612785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37495" y="356827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4748" y="356827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2158" y="3581734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9083" y="3958117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98471" y="39549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45481" y="254751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42734" y="254751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885044" y="245503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724666" y="2989095"/>
            <a:ext cx="745063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SP</a:t>
            </a:r>
          </a:p>
          <a:p>
            <a:pPr algn="ctr">
              <a:buNone/>
            </a:pPr>
            <a:r>
              <a:rPr lang="en-US" sz="2000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92078" y="1651106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38" name="Straight Arrow Connector 37"/>
          <p:cNvCxnSpPr>
            <a:endCxn id="8" idx="0"/>
          </p:cNvCxnSpPr>
          <p:nvPr/>
        </p:nvCxnSpPr>
        <p:spPr bwMode="auto">
          <a:xfrm flipH="1">
            <a:off x="2676134" y="2976670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3075798" y="2976670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676134" y="2453450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457200" y="464622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457200" y="464622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38031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1576134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3161633" y="5334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5181600" y="4572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7709121" y="5334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273078" y="100173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859569" y="318431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4385998" y="318431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924243" y="266109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5104795" y="3155746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5631224" y="3155746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5169469" y="2632526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6528922" y="356211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055351" y="356211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6593596" y="303889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968666" y="1015527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H="1">
            <a:off x="568098" y="215467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1094527" y="215467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632772" y="163145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85" name="Straight Arrow Connector 84"/>
          <p:cNvCxnSpPr/>
          <p:nvPr/>
        </p:nvCxnSpPr>
        <p:spPr bwMode="auto">
          <a:xfrm>
            <a:off x="2448478" y="931913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/>
          <p:nvPr/>
        </p:nvCxnSpPr>
        <p:spPr bwMode="auto">
          <a:xfrm flipH="1">
            <a:off x="2047910" y="2071060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>
            <a:off x="2574339" y="2071060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2112584" y="1547840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4697104" y="112910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4296536" y="226824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4822965" y="2268248"/>
            <a:ext cx="486438" cy="36427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4361210" y="174502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74" name="Straight Arrow Connector 73"/>
          <p:cNvCxnSpPr/>
          <p:nvPr/>
        </p:nvCxnSpPr>
        <p:spPr bwMode="auto">
          <a:xfrm>
            <a:off x="7125884" y="98922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1" name="Straight Arrow Connector 80"/>
          <p:cNvCxnSpPr>
            <a:endCxn id="79" idx="0"/>
          </p:cNvCxnSpPr>
          <p:nvPr/>
        </p:nvCxnSpPr>
        <p:spPr bwMode="auto">
          <a:xfrm flipH="1">
            <a:off x="6860296" y="2188053"/>
            <a:ext cx="174035" cy="8508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endCxn id="19" idx="0"/>
          </p:cNvCxnSpPr>
          <p:nvPr/>
        </p:nvCxnSpPr>
        <p:spPr bwMode="auto">
          <a:xfrm>
            <a:off x="7356152" y="2188053"/>
            <a:ext cx="741046" cy="801042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6833446" y="165164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9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581734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084" y="356827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0337" y="356827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7747" y="3581734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90800" y="3730896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10188" y="372773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236383" y="2761874"/>
            <a:ext cx="745063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SP</a:t>
            </a:r>
          </a:p>
          <a:p>
            <a:pPr algn="ctr">
              <a:buNone/>
            </a:pPr>
            <a:r>
              <a:rPr lang="en-US" sz="2000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53000" y="1626715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457200" y="464622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457200" y="464622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38031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1576134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340167" y="4572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5638800" y="496224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5334000" y="977339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295158" y="318431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821587" y="318431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59832" y="266109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1540384" y="3155746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2066813" y="3155746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605058" y="2632526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3040639" y="333489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3567068" y="333489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3105313" y="281167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1132693" y="1129101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732125" y="2268248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1258554" y="2268248"/>
            <a:ext cx="486438" cy="36427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796799" y="1745028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74" name="Straight Arrow Connector 73"/>
          <p:cNvCxnSpPr/>
          <p:nvPr/>
        </p:nvCxnSpPr>
        <p:spPr bwMode="auto">
          <a:xfrm>
            <a:off x="3637601" y="76200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1" name="Straight Arrow Connector 80"/>
          <p:cNvCxnSpPr>
            <a:endCxn id="79" idx="0"/>
          </p:cNvCxnSpPr>
          <p:nvPr/>
        </p:nvCxnSpPr>
        <p:spPr bwMode="auto">
          <a:xfrm flipH="1">
            <a:off x="3372013" y="1960832"/>
            <a:ext cx="174035" cy="8508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endCxn id="19" idx="0"/>
          </p:cNvCxnSpPr>
          <p:nvPr/>
        </p:nvCxnSpPr>
        <p:spPr bwMode="auto">
          <a:xfrm>
            <a:off x="3867869" y="1960832"/>
            <a:ext cx="741046" cy="801042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3345163" y="1424421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841681" y="479620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38934" y="479620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955815" y="361418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4" name="TextBox 83"/>
          <p:cNvSpPr txBox="1"/>
          <p:nvPr/>
        </p:nvSpPr>
        <p:spPr>
          <a:xfrm>
            <a:off x="6553068" y="361418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9" name="TextBox 88"/>
          <p:cNvSpPr txBox="1"/>
          <p:nvPr/>
        </p:nvSpPr>
        <p:spPr>
          <a:xfrm>
            <a:off x="7317291" y="36384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cxnSp>
        <p:nvCxnSpPr>
          <p:cNvPr id="90" name="Straight Arrow Connector 89"/>
          <p:cNvCxnSpPr>
            <a:endCxn id="75" idx="0"/>
          </p:cNvCxnSpPr>
          <p:nvPr/>
        </p:nvCxnSpPr>
        <p:spPr bwMode="auto">
          <a:xfrm flipH="1">
            <a:off x="8108381" y="4160093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>
            <a:off x="8508045" y="4160093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8108381" y="363687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 bwMode="auto">
          <a:xfrm flipH="1">
            <a:off x="6479000" y="2136674"/>
            <a:ext cx="340768" cy="58163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 flipH="1">
            <a:off x="6078432" y="3221341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6604861" y="3221341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6143106" y="2698121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97" name="Straight Arrow Connector 96"/>
          <p:cNvCxnSpPr/>
          <p:nvPr/>
        </p:nvCxnSpPr>
        <p:spPr bwMode="auto">
          <a:xfrm>
            <a:off x="7086468" y="2136674"/>
            <a:ext cx="794257" cy="614777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flipH="1">
            <a:off x="7480157" y="3254483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8006586" y="3254483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7544831" y="2731263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01" name="Straight Arrow Connector 100"/>
          <p:cNvCxnSpPr/>
          <p:nvPr/>
        </p:nvCxnSpPr>
        <p:spPr bwMode="auto">
          <a:xfrm>
            <a:off x="6963295" y="951033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6670857" y="161345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68884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66137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3547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89267" y="4886595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84749" y="48693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8251449" y="3758784"/>
            <a:ext cx="745063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SP</a:t>
            </a:r>
          </a:p>
          <a:p>
            <a:pPr algn="ctr">
              <a:buNone/>
            </a:pPr>
            <a:r>
              <a:rPr lang="en-US" sz="2000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7537" y="1547466"/>
            <a:ext cx="533400" cy="104028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457200" y="464622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457200" y="464622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38031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1576134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340167" y="4572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828537" y="898090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4790958" y="402300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5317387" y="402300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4855632" y="349978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6036184" y="3994435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6562613" y="3994435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6100858" y="347121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7315200" y="447651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841629" y="447651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7379874" y="395329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 bwMode="auto">
          <a:xfrm flipH="1">
            <a:off x="5227925" y="3106937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754354" y="3106937"/>
            <a:ext cx="486438" cy="36427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5292599" y="258371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81" name="Straight Arrow Connector 80"/>
          <p:cNvCxnSpPr>
            <a:endCxn id="79" idx="0"/>
          </p:cNvCxnSpPr>
          <p:nvPr/>
        </p:nvCxnSpPr>
        <p:spPr bwMode="auto">
          <a:xfrm flipH="1">
            <a:off x="7646574" y="3102453"/>
            <a:ext cx="174035" cy="8508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7949082" y="3091209"/>
            <a:ext cx="509118" cy="67018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599960" y="2537911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3336218" y="47169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933471" y="47169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450352" y="35349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4" name="TextBox 83"/>
          <p:cNvSpPr txBox="1"/>
          <p:nvPr/>
        </p:nvSpPr>
        <p:spPr>
          <a:xfrm>
            <a:off x="2047605" y="35349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9" name="TextBox 88"/>
          <p:cNvSpPr txBox="1"/>
          <p:nvPr/>
        </p:nvSpPr>
        <p:spPr>
          <a:xfrm>
            <a:off x="2811828" y="3559210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cxnSp>
        <p:nvCxnSpPr>
          <p:cNvPr id="90" name="Straight Arrow Connector 89"/>
          <p:cNvCxnSpPr>
            <a:endCxn id="75" idx="0"/>
          </p:cNvCxnSpPr>
          <p:nvPr/>
        </p:nvCxnSpPr>
        <p:spPr bwMode="auto">
          <a:xfrm flipH="1">
            <a:off x="3602918" y="4080844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>
            <a:off x="4002582" y="4080844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3602918" y="355762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 bwMode="auto">
          <a:xfrm flipH="1">
            <a:off x="1973537" y="2057425"/>
            <a:ext cx="340768" cy="58163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 flipH="1">
            <a:off x="1572969" y="314209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2099398" y="314209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1637643" y="261887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97" name="Straight Arrow Connector 96"/>
          <p:cNvCxnSpPr/>
          <p:nvPr/>
        </p:nvCxnSpPr>
        <p:spPr bwMode="auto">
          <a:xfrm>
            <a:off x="2581005" y="2057425"/>
            <a:ext cx="794257" cy="614777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flipH="1">
            <a:off x="2974694" y="317523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3501123" y="317523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3039368" y="265201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01" name="Straight Arrow Connector 100"/>
          <p:cNvCxnSpPr/>
          <p:nvPr/>
        </p:nvCxnSpPr>
        <p:spPr bwMode="auto">
          <a:xfrm>
            <a:off x="2457832" y="871784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2165394" y="153420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 bwMode="auto">
          <a:xfrm flipH="1">
            <a:off x="5904143" y="1972293"/>
            <a:ext cx="340768" cy="58163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>
            <a:endCxn id="83" idx="0"/>
          </p:cNvCxnSpPr>
          <p:nvPr/>
        </p:nvCxnSpPr>
        <p:spPr bwMode="auto">
          <a:xfrm>
            <a:off x="6713736" y="1978458"/>
            <a:ext cx="1152924" cy="55945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>
            <a:off x="6388438" y="78665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6095999" y="1449073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56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76288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372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1625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9035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4755" y="4886595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0237" y="48693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826937" y="3758784"/>
            <a:ext cx="745063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SP</a:t>
            </a:r>
          </a:p>
          <a:p>
            <a:pPr algn="ctr">
              <a:buNone/>
            </a:pPr>
            <a:r>
              <a:rPr lang="en-US" sz="2000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24546" y="2369112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e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 smtClean="0"/>
              <a:t>8</a:t>
            </a:r>
            <a:endParaRPr lang="en-US" sz="2000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457200" y="464622"/>
            <a:ext cx="8001000" cy="9144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457200" y="464622"/>
            <a:ext cx="0" cy="93458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438031" y="464622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4340167" y="457200"/>
            <a:ext cx="0" cy="9144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H="1">
            <a:off x="6093961" y="2088774"/>
            <a:ext cx="224921" cy="259817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66446" y="402300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892875" y="402300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431120" y="349978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1611672" y="3994435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2138101" y="3994435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676346" y="347121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2890688" y="447651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3417117" y="447651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2955362" y="395329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 bwMode="auto">
          <a:xfrm flipH="1">
            <a:off x="803413" y="3106937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1329842" y="3106937"/>
            <a:ext cx="486438" cy="36427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868087" y="258371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81" name="Straight Arrow Connector 80"/>
          <p:cNvCxnSpPr>
            <a:endCxn id="79" idx="0"/>
          </p:cNvCxnSpPr>
          <p:nvPr/>
        </p:nvCxnSpPr>
        <p:spPr bwMode="auto">
          <a:xfrm flipH="1">
            <a:off x="3222062" y="3102453"/>
            <a:ext cx="174035" cy="8508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3524570" y="3091209"/>
            <a:ext cx="509118" cy="67018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3175448" y="2537911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743277" y="54797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340530" y="54797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734097" y="434613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4" name="TextBox 83"/>
          <p:cNvSpPr txBox="1"/>
          <p:nvPr/>
        </p:nvSpPr>
        <p:spPr>
          <a:xfrm>
            <a:off x="6331350" y="434613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9" name="TextBox 88"/>
          <p:cNvSpPr txBox="1"/>
          <p:nvPr/>
        </p:nvSpPr>
        <p:spPr>
          <a:xfrm>
            <a:off x="7218887" y="432198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cxnSp>
        <p:nvCxnSpPr>
          <p:cNvPr id="90" name="Straight Arrow Connector 89"/>
          <p:cNvCxnSpPr>
            <a:endCxn id="75" idx="0"/>
          </p:cNvCxnSpPr>
          <p:nvPr/>
        </p:nvCxnSpPr>
        <p:spPr bwMode="auto">
          <a:xfrm flipH="1">
            <a:off x="8009977" y="4843622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>
            <a:off x="8409641" y="4843622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8009977" y="432040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 bwMode="auto">
          <a:xfrm flipH="1">
            <a:off x="6388439" y="2918147"/>
            <a:ext cx="473159" cy="50815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 flipH="1">
            <a:off x="5856714" y="395329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6383143" y="395329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5921388" y="343007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97" name="Straight Arrow Connector 96"/>
          <p:cNvCxnSpPr/>
          <p:nvPr/>
        </p:nvCxnSpPr>
        <p:spPr bwMode="auto">
          <a:xfrm>
            <a:off x="7014459" y="2967109"/>
            <a:ext cx="529341" cy="45919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flipH="1">
            <a:off x="7381753" y="393801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7908182" y="393801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7446427" y="341479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01" name="Straight Arrow Connector 100"/>
          <p:cNvCxnSpPr>
            <a:endCxn id="102" idx="0"/>
          </p:cNvCxnSpPr>
          <p:nvPr/>
        </p:nvCxnSpPr>
        <p:spPr bwMode="auto">
          <a:xfrm>
            <a:off x="6617146" y="2088774"/>
            <a:ext cx="379155" cy="35644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6729601" y="244521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 bwMode="auto">
          <a:xfrm flipH="1">
            <a:off x="1479631" y="1972293"/>
            <a:ext cx="340768" cy="58163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>
            <a:endCxn id="83" idx="0"/>
          </p:cNvCxnSpPr>
          <p:nvPr/>
        </p:nvCxnSpPr>
        <p:spPr bwMode="auto">
          <a:xfrm>
            <a:off x="2289224" y="1978458"/>
            <a:ext cx="1152924" cy="55945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>
            <a:off x="1963926" y="786652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1671487" y="1449073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11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6388439" y="903133"/>
            <a:ext cx="0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096000" y="1565554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76288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y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372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i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1625" y="4406966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k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9035" y="4420423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l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4755" y="4886595"/>
            <a:ext cx="781213" cy="6340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P</a:t>
            </a:r>
            <a:r>
              <a:rPr lang="en-US" sz="1600" dirty="0" smtClean="0"/>
              <a:t>EOF</a:t>
            </a:r>
          </a:p>
          <a:p>
            <a:pPr algn="ctr">
              <a:buNone/>
            </a:pPr>
            <a:r>
              <a:rPr lang="en-US" sz="16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0237" y="486935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a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826937" y="3758784"/>
            <a:ext cx="745063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SP</a:t>
            </a:r>
          </a:p>
          <a:p>
            <a:pPr algn="ctr">
              <a:buNone/>
            </a:pPr>
            <a:r>
              <a:rPr lang="en-US" sz="2000" dirty="0"/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24546" y="2369112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/>
              <a:t>e</a:t>
            </a:r>
            <a:endParaRPr lang="en-US" sz="2000" dirty="0" smtClean="0"/>
          </a:p>
          <a:p>
            <a:pPr algn="ctr">
              <a:buNone/>
            </a:pPr>
            <a:r>
              <a:rPr lang="en-US" sz="2000" dirty="0" smtClean="0"/>
              <a:t>8</a:t>
            </a:r>
            <a:endParaRPr lang="en-US" sz="2000" dirty="0"/>
          </a:p>
        </p:txBody>
      </p:sp>
      <p:cxnSp>
        <p:nvCxnSpPr>
          <p:cNvPr id="77" name="Straight Arrow Connector 76"/>
          <p:cNvCxnSpPr/>
          <p:nvPr/>
        </p:nvCxnSpPr>
        <p:spPr bwMode="auto">
          <a:xfrm flipH="1">
            <a:off x="6093961" y="2088774"/>
            <a:ext cx="224921" cy="259817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66446" y="402300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892875" y="402300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431120" y="349978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1611672" y="3994435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2138101" y="3994435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676346" y="3471215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 bwMode="auto">
          <a:xfrm flipH="1">
            <a:off x="2890688" y="447651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3417117" y="447651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2955362" y="395329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 bwMode="auto">
          <a:xfrm flipH="1">
            <a:off x="803413" y="3106937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1329842" y="3106937"/>
            <a:ext cx="486438" cy="36427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868087" y="258371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81" name="Straight Arrow Connector 80"/>
          <p:cNvCxnSpPr>
            <a:endCxn id="79" idx="0"/>
          </p:cNvCxnSpPr>
          <p:nvPr/>
        </p:nvCxnSpPr>
        <p:spPr bwMode="auto">
          <a:xfrm flipH="1">
            <a:off x="3222062" y="3102453"/>
            <a:ext cx="174035" cy="85084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3524570" y="3091209"/>
            <a:ext cx="509118" cy="67018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3175448" y="2537911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743277" y="54797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.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340530" y="5479737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E</a:t>
            </a:r>
          </a:p>
          <a:p>
            <a:pPr algn="ctr">
              <a:buNone/>
            </a:pPr>
            <a:r>
              <a:rPr lang="en-US" sz="2000" dirty="0"/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734097" y="434613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n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4" name="TextBox 83"/>
          <p:cNvSpPr txBox="1"/>
          <p:nvPr/>
        </p:nvSpPr>
        <p:spPr>
          <a:xfrm>
            <a:off x="6331350" y="4346139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r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89" name="TextBox 88"/>
          <p:cNvSpPr txBox="1"/>
          <p:nvPr/>
        </p:nvSpPr>
        <p:spPr>
          <a:xfrm>
            <a:off x="7218887" y="4321988"/>
            <a:ext cx="533400" cy="76944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s</a:t>
            </a:r>
          </a:p>
          <a:p>
            <a:pPr algn="ctr">
              <a:buNone/>
            </a:pPr>
            <a:r>
              <a:rPr lang="en-US" sz="2000" dirty="0" smtClean="0"/>
              <a:t>2</a:t>
            </a:r>
            <a:endParaRPr lang="en-US" sz="2000" dirty="0"/>
          </a:p>
        </p:txBody>
      </p:sp>
      <p:cxnSp>
        <p:nvCxnSpPr>
          <p:cNvPr id="90" name="Straight Arrow Connector 89"/>
          <p:cNvCxnSpPr>
            <a:endCxn id="75" idx="0"/>
          </p:cNvCxnSpPr>
          <p:nvPr/>
        </p:nvCxnSpPr>
        <p:spPr bwMode="auto">
          <a:xfrm flipH="1">
            <a:off x="8009977" y="4843622"/>
            <a:ext cx="171064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>
            <a:off x="8409641" y="4843622"/>
            <a:ext cx="214907" cy="63611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8009977" y="432040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 bwMode="auto">
          <a:xfrm flipH="1">
            <a:off x="6388439" y="2918147"/>
            <a:ext cx="473159" cy="50815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 flipH="1">
            <a:off x="5856714" y="3953294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6383143" y="3953294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5921388" y="3430074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/>
              <a:t>4</a:t>
            </a:r>
          </a:p>
        </p:txBody>
      </p:sp>
      <p:cxnSp>
        <p:nvCxnSpPr>
          <p:cNvPr id="97" name="Straight Arrow Connector 96"/>
          <p:cNvCxnSpPr/>
          <p:nvPr/>
        </p:nvCxnSpPr>
        <p:spPr bwMode="auto">
          <a:xfrm>
            <a:off x="7014459" y="2967109"/>
            <a:ext cx="529341" cy="459191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flipH="1">
            <a:off x="7381753" y="3938012"/>
            <a:ext cx="204608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7908182" y="3938012"/>
            <a:ext cx="214907" cy="39284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7446427" y="3414792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01" name="Straight Arrow Connector 100"/>
          <p:cNvCxnSpPr>
            <a:endCxn id="102" idx="0"/>
          </p:cNvCxnSpPr>
          <p:nvPr/>
        </p:nvCxnSpPr>
        <p:spPr bwMode="auto">
          <a:xfrm>
            <a:off x="6617146" y="2088774"/>
            <a:ext cx="379155" cy="35644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6729601" y="2445217"/>
            <a:ext cx="533400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 bwMode="auto">
          <a:xfrm flipH="1">
            <a:off x="1479631" y="1972293"/>
            <a:ext cx="340768" cy="581635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>
            <a:endCxn id="83" idx="0"/>
          </p:cNvCxnSpPr>
          <p:nvPr/>
        </p:nvCxnSpPr>
        <p:spPr bwMode="auto">
          <a:xfrm>
            <a:off x="2289224" y="1978458"/>
            <a:ext cx="1152924" cy="559453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flipH="1">
            <a:off x="1963926" y="609600"/>
            <a:ext cx="2129711" cy="813167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1671487" y="1449073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11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59" idx="2"/>
          </p:cNvCxnSpPr>
          <p:nvPr/>
        </p:nvCxnSpPr>
        <p:spPr bwMode="auto">
          <a:xfrm>
            <a:off x="4368770" y="609600"/>
            <a:ext cx="2019669" cy="929648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096000" y="1565554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962400" y="86380"/>
            <a:ext cx="812739" cy="5232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3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Bitmap File????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1600200"/>
            <a:ext cx="9067800" cy="467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9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8CD4-9519-4BC9-A4A1-C00704D0635A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76200" y="1447800"/>
            <a:ext cx="91440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sz="2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="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32, equivalent char:  , frequency: 4, new code 011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46, equivalent char: ., frequency: 1, new code 11110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69, equivalent char: E, frequency: 1, new code 11111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97, equivalent char: a, frequency: 2, new code 0101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101, equivalent char: e, frequency: 8, new code 10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105, equivalent char: </a:t>
            </a:r>
            <a:r>
              <a:rPr lang="en-US" sz="19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, frequency: 1, new code 0000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107, equivalent char: k, frequency: 1, new code 0001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108, equivalent char: l, frequency: 1, new code 0010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110, equivalent char: n, frequency: 2, new code 1100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114, equivalent char: r, frequency: 2, new code 1101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115, equivalent char: s, frequency: 2, new code 1110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121, equivalent char: y, frequency: 1, new code 0011</a:t>
            </a:r>
          </a:p>
          <a:p>
            <a:pPr marL="0" indent="0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value: 256, equivalent char: ?, frequency: 1, new code 0100</a:t>
            </a:r>
          </a:p>
        </p:txBody>
      </p:sp>
    </p:spTree>
    <p:extLst>
      <p:ext uri="{BB962C8B-B14F-4D97-AF65-F5344CB8AC3E}">
        <p14:creationId xmlns:p14="http://schemas.microsoft.com/office/powerpoint/2010/main" val="27829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JPEG File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02229"/>
            <a:ext cx="5188292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E9006-BF45-4475-9148-78AB8E05E9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5068</TotalTime>
  <Words>3240</Words>
  <Application>Microsoft Office PowerPoint</Application>
  <PresentationFormat>On-screen Show (4:3)</PresentationFormat>
  <Paragraphs>1815</Paragraphs>
  <Slides>80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7" baseType="lpstr">
      <vt:lpstr>Arial</vt:lpstr>
      <vt:lpstr>Courier New</vt:lpstr>
      <vt:lpstr>Marlett</vt:lpstr>
      <vt:lpstr>Monotype Sorts</vt:lpstr>
      <vt:lpstr>Symbol</vt:lpstr>
      <vt:lpstr>Times New Roman</vt:lpstr>
      <vt:lpstr>Default Design</vt:lpstr>
      <vt:lpstr>Topic 20: Huffman Coding</vt:lpstr>
      <vt:lpstr>Agenda</vt:lpstr>
      <vt:lpstr>Encoding</vt:lpstr>
      <vt:lpstr>ASCII - UNICODE</vt:lpstr>
      <vt:lpstr>Text File</vt:lpstr>
      <vt:lpstr>Text File???</vt:lpstr>
      <vt:lpstr>Bitmap File</vt:lpstr>
      <vt:lpstr>Bitmap File????</vt:lpstr>
      <vt:lpstr>JPEG File</vt:lpstr>
      <vt:lpstr>JPEG VS BITMAP</vt:lpstr>
      <vt:lpstr>Encoding Schemes</vt:lpstr>
      <vt:lpstr>Altering files</vt:lpstr>
      <vt:lpstr>Why So Many Encoding Decoding Schemes?</vt:lpstr>
      <vt:lpstr>Agenda</vt:lpstr>
      <vt:lpstr>Compression</vt:lpstr>
      <vt:lpstr>Lossy Artifacts</vt:lpstr>
      <vt:lpstr>Why Bother?</vt:lpstr>
      <vt:lpstr>Clicker 1</vt:lpstr>
      <vt:lpstr>Little Pipes and Big Pumps</vt:lpstr>
      <vt:lpstr>Mobile Devices?</vt:lpstr>
      <vt:lpstr>Little Pipes and Big Pumps</vt:lpstr>
      <vt:lpstr>Compression - Why Bother?</vt:lpstr>
      <vt:lpstr>Agenda</vt:lpstr>
      <vt:lpstr>Huffman Coding</vt:lpstr>
      <vt:lpstr>The Basic Algorithm </vt:lpstr>
      <vt:lpstr>The Basic Algorithm </vt:lpstr>
      <vt:lpstr>The Basic Algorithm</vt:lpstr>
      <vt:lpstr>Building a Tree Scan the original text</vt:lpstr>
      <vt:lpstr>Building a Tree Scan the original text</vt:lpstr>
      <vt:lpstr>Building a Tree Scan the original text</vt:lpstr>
      <vt:lpstr>Building a Tree Prioritize characters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Building a Tree</vt:lpstr>
      <vt:lpstr>Encoding the File Traverse Tree for Codes</vt:lpstr>
      <vt:lpstr>Encoding the File Traverse Tree for Codes</vt:lpstr>
      <vt:lpstr>Encoding the File</vt:lpstr>
      <vt:lpstr>Encoding the File Results</vt:lpstr>
      <vt:lpstr>Decoding the File</vt:lpstr>
      <vt:lpstr>Clicker 3 - Decoding the File</vt:lpstr>
      <vt:lpstr>Assignment Hints</vt:lpstr>
      <vt:lpstr>Assignment Example</vt:lpstr>
      <vt:lpstr>Assignment Example</vt:lpstr>
      <vt:lpstr>Assignment Example</vt:lpstr>
      <vt:lpstr>Assignment Example</vt:lpstr>
      <vt:lpstr>Assignment Example</vt:lpstr>
      <vt:lpstr>Assignment Example</vt:lpstr>
      <vt:lpstr>Assignment Example</vt:lpstr>
      <vt:lpstr>Assignment Example</vt:lpstr>
      <vt:lpstr>Assignment Example</vt:lpstr>
      <vt:lpstr>Assignment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Growing Trees to Shrink Files: An Introduction to Huffman Coding</dc:title>
  <dc:creator>Mike Scott</dc:creator>
  <cp:lastModifiedBy>scottm</cp:lastModifiedBy>
  <cp:revision>153</cp:revision>
  <cp:lastPrinted>2000-03-20T23:22:40Z</cp:lastPrinted>
  <dcterms:created xsi:type="dcterms:W3CDTF">2000-03-20T17:39:06Z</dcterms:created>
  <dcterms:modified xsi:type="dcterms:W3CDTF">2021-04-22T15:10:01Z</dcterms:modified>
</cp:coreProperties>
</file>