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7"/>
  </p:notesMasterIdLst>
  <p:sldIdLst>
    <p:sldId id="256" r:id="rId2"/>
    <p:sldId id="259" r:id="rId3"/>
    <p:sldId id="260" r:id="rId4"/>
    <p:sldId id="275" r:id="rId5"/>
    <p:sldId id="261" r:id="rId6"/>
    <p:sldId id="262" r:id="rId7"/>
    <p:sldId id="257" r:id="rId8"/>
    <p:sldId id="269" r:id="rId9"/>
    <p:sldId id="258" r:id="rId10"/>
    <p:sldId id="270" r:id="rId11"/>
    <p:sldId id="359" r:id="rId12"/>
    <p:sldId id="361" r:id="rId13"/>
    <p:sldId id="271" r:id="rId14"/>
    <p:sldId id="360" r:id="rId15"/>
    <p:sldId id="272" r:id="rId16"/>
    <p:sldId id="273" r:id="rId17"/>
    <p:sldId id="263" r:id="rId18"/>
    <p:sldId id="264" r:id="rId19"/>
    <p:sldId id="364" r:id="rId20"/>
    <p:sldId id="265" r:id="rId21"/>
    <p:sldId id="363" r:id="rId22"/>
    <p:sldId id="266" r:id="rId23"/>
    <p:sldId id="268" r:id="rId24"/>
    <p:sldId id="351" r:id="rId25"/>
    <p:sldId id="274" r:id="rId26"/>
    <p:sldId id="276" r:id="rId27"/>
    <p:sldId id="277" r:id="rId28"/>
    <p:sldId id="278" r:id="rId29"/>
    <p:sldId id="279" r:id="rId30"/>
    <p:sldId id="280" r:id="rId31"/>
    <p:sldId id="281" r:id="rId32"/>
    <p:sldId id="365" r:id="rId33"/>
    <p:sldId id="282" r:id="rId34"/>
    <p:sldId id="329" r:id="rId35"/>
    <p:sldId id="330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66" r:id="rId54"/>
    <p:sldId id="362" r:id="rId55"/>
    <p:sldId id="300" r:id="rId56"/>
    <p:sldId id="331" r:id="rId57"/>
    <p:sldId id="328" r:id="rId58"/>
    <p:sldId id="301" r:id="rId59"/>
    <p:sldId id="302" r:id="rId60"/>
    <p:sldId id="303" r:id="rId61"/>
    <p:sldId id="304" r:id="rId62"/>
    <p:sldId id="305" r:id="rId63"/>
    <p:sldId id="306" r:id="rId64"/>
    <p:sldId id="307" r:id="rId65"/>
    <p:sldId id="308" r:id="rId66"/>
    <p:sldId id="309" r:id="rId67"/>
    <p:sldId id="310" r:id="rId68"/>
    <p:sldId id="311" r:id="rId69"/>
    <p:sldId id="312" r:id="rId70"/>
    <p:sldId id="313" r:id="rId71"/>
    <p:sldId id="314" r:id="rId72"/>
    <p:sldId id="315" r:id="rId73"/>
    <p:sldId id="316" r:id="rId74"/>
    <p:sldId id="317" r:id="rId75"/>
    <p:sldId id="318" r:id="rId76"/>
    <p:sldId id="319" r:id="rId77"/>
    <p:sldId id="320" r:id="rId78"/>
    <p:sldId id="321" r:id="rId79"/>
    <p:sldId id="322" r:id="rId80"/>
    <p:sldId id="323" r:id="rId81"/>
    <p:sldId id="324" r:id="rId82"/>
    <p:sldId id="350" r:id="rId83"/>
    <p:sldId id="326" r:id="rId84"/>
    <p:sldId id="367" r:id="rId85"/>
    <p:sldId id="368" r:id="rId86"/>
    <p:sldId id="327" r:id="rId87"/>
    <p:sldId id="333" r:id="rId88"/>
    <p:sldId id="334" r:id="rId89"/>
    <p:sldId id="335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36" r:id="rId98"/>
    <p:sldId id="343" r:id="rId99"/>
    <p:sldId id="344" r:id="rId100"/>
    <p:sldId id="345" r:id="rId101"/>
    <p:sldId id="346" r:id="rId102"/>
    <p:sldId id="347" r:id="rId103"/>
    <p:sldId id="348" r:id="rId104"/>
    <p:sldId id="349" r:id="rId105"/>
    <p:sldId id="332" r:id="rId106"/>
  </p:sldIdLst>
  <p:sldSz cx="9144000" cy="6858000" type="screen4x3"/>
  <p:notesSz cx="6873875" cy="9128125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40" autoAdjust="0"/>
    <p:restoredTop sz="90935" autoAdjust="0"/>
  </p:normalViewPr>
  <p:slideViewPr>
    <p:cSldViewPr>
      <p:cViewPr varScale="1">
        <p:scale>
          <a:sx n="84" d="100"/>
          <a:sy n="84" d="100"/>
        </p:scale>
        <p:origin x="876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2.xml"/><Relationship Id="rId2" Type="http://schemas.openxmlformats.org/officeDocument/2006/relationships/slide" Target="slides/slide17.xml"/><Relationship Id="rId1" Type="http://schemas.openxmlformats.org/officeDocument/2006/relationships/slide" Target="slides/slide1.xml"/><Relationship Id="rId5" Type="http://schemas.openxmlformats.org/officeDocument/2006/relationships/slide" Target="slides/slide24.xml"/><Relationship Id="rId4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679" cy="45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196" y="0"/>
            <a:ext cx="2978679" cy="45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684213"/>
            <a:ext cx="4562475" cy="342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517" y="4335860"/>
            <a:ext cx="5040842" cy="410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1719"/>
            <a:ext cx="2978679" cy="45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196" y="8671719"/>
            <a:ext cx="2978679" cy="45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B991ADE9-D01B-4116-9A66-68864E104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2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9F8CA1-A2E4-4E1D-938C-ED50F762AC0A}" type="slidenum">
              <a:rPr lang="en-US" sz="1200">
                <a:latin typeface="Times New Roman" charset="0"/>
              </a:rPr>
              <a:pPr eaLnBrk="1" hangingPunct="1"/>
              <a:t>1</a:t>
            </a:fld>
            <a:endParaRPr lang="en-US" sz="1200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AD64-CC7B-4EB5-B573-1A19A8710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35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06D60-F126-46EB-94C7-CF6EA6CC4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C5EAF-048C-437F-952B-81A9C50F1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8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426D4-216D-4023-AEE4-67E698495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0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DF910-38E3-4F5F-B7D1-156E580D6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8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F75B1-95A5-49C0-BF25-51AE80C89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8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8832A-25E4-497D-A744-79B343336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6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A5C12-DA04-49D4-A06B-A25F132C2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BF77A-99A2-469A-924E-9D77ADB6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9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66E69-EC00-42E2-8243-2F9BB49B7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7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55A3D-149A-484E-840A-4B1565DC1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7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r>
              <a:rPr lang="en-US"/>
              <a:t>CS314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r>
              <a:rPr lang="en-US"/>
              <a:t>Graphs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1" smtClean="0"/>
            </a:lvl1pPr>
          </a:lstStyle>
          <a:p>
            <a:pPr>
              <a:defRPr/>
            </a:pPr>
            <a:fld id="{2B45C211-EAC3-464C-937A-796E1515D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racleofbacon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racleofbacon.org/center_list.php" TargetMode="External"/><Relationship Id="rId5" Type="http://schemas.openxmlformats.org/officeDocument/2006/relationships/hyperlink" Target="http://oracleofbacon.org/center.php" TargetMode="External"/><Relationship Id="rId4" Type="http://schemas.openxmlformats.org/officeDocument/2006/relationships/hyperlink" Target="http://www.imdb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ategory:Graph_algorithm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dhs.stanford.edu/spatial-humanities/visualization-of-network-distanc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hci.stanford.edu/~jheer/projects/enron/v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s.cmu.edu/~./enron/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homes.cs.washington.edu/~jheer/projects/enron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.duke.edu/~jmoody77/chains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Kaliningrad" TargetMode="External"/><Relationship Id="rId2" Type="http://schemas.openxmlformats.org/officeDocument/2006/relationships/hyperlink" Target="https://en.wikipedia.org/wiki/Seven_Bridges_of_K%C3%B6nigsber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xdegreesofwikipedia.com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ijkstra's_algorithm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2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4.png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4.png"/><Relationship Id="rId4" Type="http://schemas.openxmlformats.org/officeDocument/2006/relationships/image" Target="../media/image49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4.png"/><Relationship Id="rId4" Type="http://schemas.openxmlformats.org/officeDocument/2006/relationships/image" Target="../media/image49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.png"/><Relationship Id="rId7" Type="http://schemas.openxmlformats.org/officeDocument/2006/relationships/image" Target="../media/image5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4.png"/><Relationship Id="rId4" Type="http://schemas.openxmlformats.org/officeDocument/2006/relationships/image" Target="../media/image49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Graphs</a:t>
            </a:r>
            <a:br>
              <a:rPr lang="en-US" smtClean="0"/>
            </a:br>
            <a:r>
              <a:rPr lang="en-US" smtClean="0"/>
              <a:t>Topic 21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54102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2000" dirty="0" smtClean="0"/>
              <a:t>" Hopefully, you've played around a bit with </a:t>
            </a:r>
            <a:r>
              <a:rPr lang="en-US" sz="2000" dirty="0" smtClean="0">
                <a:hlinkClick r:id="rId3"/>
              </a:rPr>
              <a:t>The Oracle of Bacon at Virginia</a:t>
            </a:r>
            <a:r>
              <a:rPr lang="en-US" sz="2000" dirty="0" smtClean="0"/>
              <a:t> and discovered how few steps are necessary to link just about anybody who has ever been in a movie to Kevin Bacon, but could there be some actor or actress who is even closer to the center of the Hollywood universe?.</a:t>
            </a:r>
          </a:p>
          <a:p>
            <a:pPr algn="l" eaLnBrk="1" hangingPunct="1"/>
            <a:r>
              <a:rPr lang="en-US" sz="2000" dirty="0" smtClean="0"/>
              <a:t>By processing all of the almost half of a million people in the </a:t>
            </a:r>
            <a:r>
              <a:rPr lang="en-US" sz="2000" dirty="0" smtClean="0">
                <a:hlinkClick r:id="rId4"/>
              </a:rPr>
              <a:t>Internet Movie Database</a:t>
            </a:r>
            <a:r>
              <a:rPr lang="en-US" sz="2000" dirty="0" smtClean="0"/>
              <a:t> I discovered that there are currently 1160 people who are </a:t>
            </a:r>
            <a:r>
              <a:rPr lang="en-US" sz="2000" i="1" dirty="0" smtClean="0"/>
              <a:t>better</a:t>
            </a:r>
            <a:r>
              <a:rPr lang="en-US" sz="2000" dirty="0" smtClean="0"/>
              <a:t> centers than Kevin Bacon! … By computing the average of these numbers we see that the average (Sean) </a:t>
            </a:r>
            <a:r>
              <a:rPr lang="en-US" sz="2000" dirty="0" smtClean="0">
                <a:hlinkClick r:id="rId5"/>
              </a:rPr>
              <a:t>Connery Number</a:t>
            </a:r>
            <a:r>
              <a:rPr lang="en-US" sz="2000" dirty="0" smtClean="0"/>
              <a:t> is about 2.682 making Connery a better center than Bacon"</a:t>
            </a:r>
          </a:p>
          <a:p>
            <a:pPr algn="l" eaLnBrk="1" hangingPunct="1"/>
            <a:r>
              <a:rPr lang="en-US" sz="2200" dirty="0" smtClean="0"/>
              <a:t>	-</a:t>
            </a:r>
            <a:r>
              <a:rPr lang="en-US" sz="2200" b="1" dirty="0" smtClean="0">
                <a:solidFill>
                  <a:srgbClr val="040055"/>
                </a:solidFill>
                <a:cs typeface="Arial" charset="0"/>
                <a:hlinkClick r:id="rId6"/>
              </a:rPr>
              <a:t>Who is the Center of the Hollywood Universe?, </a:t>
            </a:r>
            <a:r>
              <a:rPr lang="en-US" sz="2200" b="1" dirty="0" smtClean="0">
                <a:solidFill>
                  <a:srgbClr val="040055"/>
                </a:solidFill>
                <a:cs typeface="Arial" charset="0"/>
              </a:rPr>
              <a:t>University of Virginia</a:t>
            </a:r>
          </a:p>
          <a:p>
            <a:pPr algn="l" eaLnBrk="1" hangingPunct="1"/>
            <a:r>
              <a:rPr lang="en-US" sz="2200" b="1" dirty="0" smtClean="0">
                <a:solidFill>
                  <a:srgbClr val="040055"/>
                </a:solidFill>
                <a:cs typeface="Arial" charset="0"/>
              </a:rPr>
              <a:t>That was in 2001. </a:t>
            </a:r>
            <a:br>
              <a:rPr lang="en-US" sz="2200" b="1" dirty="0" smtClean="0">
                <a:solidFill>
                  <a:srgbClr val="040055"/>
                </a:solidFill>
                <a:cs typeface="Arial" charset="0"/>
              </a:rPr>
            </a:br>
            <a:r>
              <a:rPr lang="en-US" sz="2200" b="1" dirty="0" smtClean="0">
                <a:solidFill>
                  <a:srgbClr val="040055"/>
                </a:solidFill>
                <a:cs typeface="Arial" charset="0"/>
              </a:rPr>
              <a:t>In 2013 Harvey Keitel has become the center of the Hollywood Universe. Connery is 136</a:t>
            </a:r>
            <a:r>
              <a:rPr lang="en-US" sz="2200" b="1" baseline="30000" dirty="0" smtClean="0">
                <a:solidFill>
                  <a:srgbClr val="040055"/>
                </a:solidFill>
                <a:cs typeface="Arial" charset="0"/>
              </a:rPr>
              <a:t>th</a:t>
            </a:r>
            <a:r>
              <a:rPr lang="en-US" sz="2200" b="1" dirty="0" smtClean="0">
                <a:solidFill>
                  <a:srgbClr val="040055"/>
                </a:solidFill>
                <a:cs typeface="Arial" charset="0"/>
              </a:rPr>
              <a:t>. </a:t>
            </a:r>
            <a:br>
              <a:rPr lang="en-US" sz="2200" b="1" dirty="0" smtClean="0">
                <a:solidFill>
                  <a:srgbClr val="040055"/>
                </a:solidFill>
                <a:cs typeface="Arial" charset="0"/>
              </a:rPr>
            </a:br>
            <a:r>
              <a:rPr lang="en-US" sz="2200" b="1" dirty="0" smtClean="0">
                <a:solidFill>
                  <a:srgbClr val="040055"/>
                </a:solidFill>
                <a:cs typeface="Arial" charset="0"/>
              </a:rPr>
              <a:t>Bacon has moved up to 370</a:t>
            </a:r>
            <a:r>
              <a:rPr lang="en-US" sz="2200" b="1" baseline="30000" dirty="0" smtClean="0">
                <a:solidFill>
                  <a:srgbClr val="040055"/>
                </a:solidFill>
                <a:cs typeface="Arial" charset="0"/>
              </a:rPr>
              <a:t>th.</a:t>
            </a:r>
            <a:endParaRPr lang="en-US" sz="2200" b="1" dirty="0" smtClean="0">
              <a:solidFill>
                <a:srgbClr val="040055"/>
              </a:solidFill>
              <a:cs typeface="Arial" charset="0"/>
            </a:endParaRPr>
          </a:p>
          <a:p>
            <a:pPr algn="l" eaLnBrk="1" hangingPunct="1"/>
            <a:endParaRPr lang="en-US" sz="2200" b="1" dirty="0" smtClean="0">
              <a:solidFill>
                <a:srgbClr val="040055"/>
              </a:solidFill>
              <a:cs typeface="Arial" charset="0"/>
            </a:endParaRPr>
          </a:p>
          <a:p>
            <a:pPr algn="l" eaLnBrk="1" hangingPunct="1"/>
            <a:endParaRPr lang="en-US" sz="2200" dirty="0" smtClean="0"/>
          </a:p>
          <a:p>
            <a:pPr algn="l"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Graph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Scientists (and academics of ALL kinds) use graphs to model all kinds of things.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3DB72A-4BC3-4ED4-96C3-E7097C6E48F7}" type="slidenum">
              <a:rPr lang="en-US" sz="1800"/>
              <a:pPr eaLnBrk="1" hangingPunct="1"/>
              <a:t>10</a:t>
            </a:fld>
            <a:endParaRPr lang="en-US" sz="1800"/>
          </a:p>
        </p:txBody>
      </p: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32670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2667000"/>
            <a:ext cx="5738813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5604058"/>
            <a:ext cx="3345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rpanet 1969, 1971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endParaRPr lang="en-US" dirty="0"/>
          </a:p>
          <a:p>
            <a:r>
              <a:rPr lang="en-US" dirty="0" smtClean="0"/>
              <a:t>3 from C to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endParaRPr lang="en-US" dirty="0"/>
          </a:p>
          <a:p>
            <a:r>
              <a:rPr lang="en-US" dirty="0" smtClean="0"/>
              <a:t>1 from B to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65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endParaRPr lang="en-US" dirty="0"/>
          </a:p>
          <a:p>
            <a:r>
              <a:rPr lang="en-US" dirty="0" smtClean="0"/>
              <a:t>5 from D to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08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endParaRPr lang="en-US" dirty="0"/>
          </a:p>
          <a:p>
            <a:r>
              <a:rPr lang="en-US" dirty="0" smtClean="0"/>
              <a:t>6 from D to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2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of Spanning Tree?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Graph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Lots!</a:t>
            </a:r>
            <a:endParaRPr lang="en-US" dirty="0" smtClean="0"/>
          </a:p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en.wikipedia.org/wiki/Category:Graph_algorithms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Graph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838200"/>
            <a:ext cx="6296025" cy="541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1285874"/>
            <a:ext cx="2492477" cy="1902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Roman</a:t>
            </a:r>
            <a:br>
              <a:rPr lang="en-US" dirty="0" smtClean="0"/>
            </a:br>
            <a:r>
              <a:rPr lang="en-US" dirty="0" smtClean="0"/>
              <a:t>Land</a:t>
            </a:r>
            <a:br>
              <a:rPr lang="en-US" dirty="0" smtClean="0"/>
            </a:br>
            <a:r>
              <a:rPr lang="en-US" dirty="0" smtClean="0"/>
              <a:t>Transportation</a:t>
            </a:r>
          </a:p>
          <a:p>
            <a:r>
              <a:rPr lang="en-US" dirty="0" smtClean="0"/>
              <a:t>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96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7924800" cy="1371600"/>
          </a:xfrm>
        </p:spPr>
        <p:txBody>
          <a:bodyPr/>
          <a:lstStyle/>
          <a:p>
            <a:r>
              <a:rPr lang="en-US" dirty="0" smtClean="0"/>
              <a:t>Roman Land </a:t>
            </a:r>
            <a:br>
              <a:rPr lang="en-US" dirty="0" smtClean="0"/>
            </a:br>
            <a:r>
              <a:rPr lang="en-US" dirty="0" smtClean="0"/>
              <a:t>Transportation Network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458200" cy="546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94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Graph </a:t>
            </a:r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EC2D23-2FBB-4399-92EB-4FE58A83DAC2}" type="slidenum">
              <a:rPr lang="en-US" sz="1800"/>
              <a:pPr eaLnBrk="1" hangingPunct="1"/>
              <a:t>13</a:t>
            </a:fld>
            <a:endParaRPr lang="en-US" sz="1800"/>
          </a:p>
        </p:txBody>
      </p:sp>
      <p:pic>
        <p:nvPicPr>
          <p:cNvPr id="1229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4414838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17850"/>
            <a:ext cx="354012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5410200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E</a:t>
            </a:r>
            <a:r>
              <a:rPr lang="en-US" dirty="0" smtClean="0">
                <a:hlinkClick r:id="rId6"/>
              </a:rPr>
              <a:t>nron emails 2001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Graph </a:t>
            </a:r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EC2D23-2FBB-4399-92EB-4FE58A83DAC2}" type="slidenum">
              <a:rPr lang="en-US" sz="1800"/>
              <a:pPr eaLnBrk="1" hangingPunct="1"/>
              <a:t>14</a:t>
            </a:fld>
            <a:endParaRPr lang="en-US" sz="18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0073"/>
            <a:ext cx="9003864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1000" y="4876800"/>
            <a:ext cx="3241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Airport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5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Graph</a:t>
            </a:r>
          </a:p>
        </p:txBody>
      </p:sp>
      <p:sp>
        <p:nvSpPr>
          <p:cNvPr id="1331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19A71B-B8C6-440B-9280-91C422D182B6}" type="slidenum">
              <a:rPr lang="en-US" sz="1800"/>
              <a:pPr eaLnBrk="1" hangingPunct="1"/>
              <a:t>15</a:t>
            </a:fld>
            <a:endParaRPr lang="en-US" sz="1800"/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672513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8" y="3670300"/>
            <a:ext cx="3567112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Graph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799"/>
            <a:ext cx="8610600" cy="516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5892625"/>
            <a:ext cx="861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"Jefferson" High School, Ohio    </a:t>
            </a:r>
            <a:r>
              <a:rPr lang="en-US" sz="1600" dirty="0">
                <a:hlinkClick r:id="rId3"/>
              </a:rPr>
              <a:t>Chains of Affection: The </a:t>
            </a:r>
            <a:r>
              <a:rPr lang="en-US" sz="1600">
                <a:hlinkClick r:id="rId3"/>
              </a:rPr>
              <a:t>Structure </a:t>
            </a:r>
            <a:r>
              <a:rPr lang="en-US" sz="1600" smtClean="0">
                <a:hlinkClick r:id="rId3"/>
              </a:rPr>
              <a:t>of Adolescent </a:t>
            </a:r>
            <a:r>
              <a:rPr lang="en-US" sz="1600" dirty="0">
                <a:hlinkClick r:id="rId3"/>
              </a:rPr>
              <a:t>Romantic and Sexual </a:t>
            </a:r>
            <a:r>
              <a:rPr lang="en-US" sz="1600" dirty="0" smtClean="0">
                <a:hlinkClick r:id="rId3"/>
              </a:rPr>
              <a:t>Networks</a:t>
            </a:r>
            <a:r>
              <a:rPr lang="en-US" sz="1600" dirty="0" smtClean="0"/>
              <a:t>, </a:t>
            </a:r>
            <a:r>
              <a:rPr lang="en-US" sz="1600" dirty="0"/>
              <a:t>2005,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2260E1-345A-40EE-BC47-B01655CFBA03}" type="slidenum">
              <a:rPr lang="en-US" sz="1800"/>
              <a:pPr eaLnBrk="1" hangingPunct="1"/>
              <a:t>17</a:t>
            </a:fld>
            <a:endParaRPr lang="en-US" sz="180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store a graph as a data structure?</a:t>
            </a:r>
          </a:p>
          <a:p>
            <a:pPr eaLnBrk="1" hangingPunct="1"/>
            <a:r>
              <a:rPr lang="en-US" smtClean="0"/>
              <a:t>  </a:t>
            </a: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Representing Graphs</a:t>
            </a:r>
          </a:p>
        </p:txBody>
      </p:sp>
      <p:pic>
        <p:nvPicPr>
          <p:cNvPr id="15366" name="Picture 6" descr="south american contin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572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656199-4E81-4FAA-B3F1-BAB6354FAA47}" type="slidenum">
              <a:rPr lang="en-US" sz="1800"/>
              <a:pPr eaLnBrk="1" hangingPunct="1"/>
              <a:t>18</a:t>
            </a:fld>
            <a:endParaRPr lang="en-US" sz="18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Adjacency Matrix Representation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6705600" cy="54864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   A Br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Co E FG G Pa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S U V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  0 1  1  1  0  0 0  0 1  0  0 1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Br 1 0  1  0  1  0 1  1 1  1  1 1 1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1 1  0  1  0  0 0  0 1  1  0 0 0 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1 0  1  0  0  0 0  0 0  1  0 0 0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 0 1  0  0  0  1 0  0 0  1 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  0 0  0  0  1  0 0  0 0  1  0 0 0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FG 0 1  0  0  0  0 0  0 0  0  1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G  0 1  0  0  0  0 0  0 0  0  1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Pa 1 1  1  0  0  0 0  0 0  0 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0 1  1  1  1  1 0  0 0  0  0 0 0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  0 1  0  0  0  0 1  1 0  0 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U  1 1  0  0  0  0 0  0 0  0 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V  0 1  0  0  1  0 0  1 0  0  0 0 0</a:t>
            </a:r>
            <a:r>
              <a:rPr lang="en-US" sz="2000" dirty="0" smtClean="0"/>
              <a:t> </a:t>
            </a:r>
          </a:p>
        </p:txBody>
      </p:sp>
      <p:grpSp>
        <p:nvGrpSpPr>
          <p:cNvPr id="16390" name="Group 177"/>
          <p:cNvGrpSpPr>
            <a:grpSpLocks/>
          </p:cNvGrpSpPr>
          <p:nvPr/>
        </p:nvGrpSpPr>
        <p:grpSpPr bwMode="auto">
          <a:xfrm>
            <a:off x="6696075" y="1219200"/>
            <a:ext cx="1990725" cy="4759325"/>
            <a:chOff x="-11" y="-11"/>
            <a:chExt cx="3949" cy="2444"/>
          </a:xfrm>
        </p:grpSpPr>
        <p:grpSp>
          <p:nvGrpSpPr>
            <p:cNvPr id="16392" name="Group 175"/>
            <p:cNvGrpSpPr>
              <a:grpSpLocks/>
            </p:cNvGrpSpPr>
            <p:nvPr/>
          </p:nvGrpSpPr>
          <p:grpSpPr bwMode="auto">
            <a:xfrm>
              <a:off x="0" y="0"/>
              <a:ext cx="3927" cy="2422"/>
              <a:chOff x="0" y="0"/>
              <a:chExt cx="3927" cy="2422"/>
            </a:xfrm>
          </p:grpSpPr>
          <p:grpSp>
            <p:nvGrpSpPr>
              <p:cNvPr id="16394" name="Group 120"/>
              <p:cNvGrpSpPr>
                <a:grpSpLocks/>
              </p:cNvGrpSpPr>
              <p:nvPr/>
            </p:nvGrpSpPr>
            <p:grpSpPr bwMode="auto">
              <a:xfrm>
                <a:off x="0" y="0"/>
                <a:ext cx="1964" cy="173"/>
                <a:chOff x="0" y="0"/>
                <a:chExt cx="1964" cy="173"/>
              </a:xfrm>
            </p:grpSpPr>
            <p:sp>
              <p:nvSpPr>
                <p:cNvPr id="16476" name="Rectangle 9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Country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77" name="Rectangle 1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5" name="Group 122"/>
              <p:cNvGrpSpPr>
                <a:grpSpLocks/>
              </p:cNvGrpSpPr>
              <p:nvPr/>
            </p:nvGrpSpPr>
            <p:grpSpPr bwMode="auto">
              <a:xfrm>
                <a:off x="1964" y="0"/>
                <a:ext cx="1963" cy="173"/>
                <a:chOff x="1964" y="0"/>
                <a:chExt cx="1963" cy="173"/>
              </a:xfrm>
            </p:grpSpPr>
            <p:sp>
              <p:nvSpPr>
                <p:cNvPr id="16474" name="Rectangle 92"/>
                <p:cNvSpPr>
                  <a:spLocks noChangeArrowheads="1"/>
                </p:cNvSpPr>
                <p:nvPr/>
              </p:nvSpPr>
              <p:spPr bwMode="auto">
                <a:xfrm>
                  <a:off x="1964" y="0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Code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75" name="Rectangle 121"/>
                <p:cNvSpPr>
                  <a:spLocks noChangeArrowheads="1"/>
                </p:cNvSpPr>
                <p:nvPr/>
              </p:nvSpPr>
              <p:spPr bwMode="auto">
                <a:xfrm>
                  <a:off x="1964" y="0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6" name="Group 124"/>
              <p:cNvGrpSpPr>
                <a:grpSpLocks/>
              </p:cNvGrpSpPr>
              <p:nvPr/>
            </p:nvGrpSpPr>
            <p:grpSpPr bwMode="auto">
              <a:xfrm>
                <a:off x="0" y="173"/>
                <a:ext cx="1964" cy="173"/>
                <a:chOff x="0" y="173"/>
                <a:chExt cx="1964" cy="173"/>
              </a:xfrm>
            </p:grpSpPr>
            <p:sp>
              <p:nvSpPr>
                <p:cNvPr id="16472" name="Rectangle 93"/>
                <p:cNvSpPr>
                  <a:spLocks noChangeArrowheads="1"/>
                </p:cNvSpPr>
                <p:nvPr/>
              </p:nvSpPr>
              <p:spPr bwMode="auto">
                <a:xfrm>
                  <a:off x="0" y="173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Argentina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73" name="Rectangle 123"/>
                <p:cNvSpPr>
                  <a:spLocks noChangeArrowheads="1"/>
                </p:cNvSpPr>
                <p:nvPr/>
              </p:nvSpPr>
              <p:spPr bwMode="auto">
                <a:xfrm>
                  <a:off x="0" y="173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7" name="Group 126"/>
              <p:cNvGrpSpPr>
                <a:grpSpLocks/>
              </p:cNvGrpSpPr>
              <p:nvPr/>
            </p:nvGrpSpPr>
            <p:grpSpPr bwMode="auto">
              <a:xfrm>
                <a:off x="1964" y="173"/>
                <a:ext cx="1963" cy="173"/>
                <a:chOff x="1964" y="173"/>
                <a:chExt cx="1963" cy="173"/>
              </a:xfrm>
            </p:grpSpPr>
            <p:sp>
              <p:nvSpPr>
                <p:cNvPr id="16470" name="Rectangle 94"/>
                <p:cNvSpPr>
                  <a:spLocks noChangeArrowheads="1"/>
                </p:cNvSpPr>
                <p:nvPr/>
              </p:nvSpPr>
              <p:spPr bwMode="auto">
                <a:xfrm>
                  <a:off x="1964" y="173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71" name="Rectangle 125"/>
                <p:cNvSpPr>
                  <a:spLocks noChangeArrowheads="1"/>
                </p:cNvSpPr>
                <p:nvPr/>
              </p:nvSpPr>
              <p:spPr bwMode="auto">
                <a:xfrm>
                  <a:off x="1964" y="173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8" name="Group 128"/>
              <p:cNvGrpSpPr>
                <a:grpSpLocks/>
              </p:cNvGrpSpPr>
              <p:nvPr/>
            </p:nvGrpSpPr>
            <p:grpSpPr bwMode="auto">
              <a:xfrm>
                <a:off x="0" y="346"/>
                <a:ext cx="1964" cy="173"/>
                <a:chOff x="0" y="346"/>
                <a:chExt cx="1964" cy="173"/>
              </a:xfrm>
            </p:grpSpPr>
            <p:sp>
              <p:nvSpPr>
                <p:cNvPr id="16468" name="Rectangle 95"/>
                <p:cNvSpPr>
                  <a:spLocks noChangeArrowheads="1"/>
                </p:cNvSpPr>
                <p:nvPr/>
              </p:nvSpPr>
              <p:spPr bwMode="auto">
                <a:xfrm>
                  <a:off x="0" y="346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Brazil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69" name="Rectangle 127"/>
                <p:cNvSpPr>
                  <a:spLocks noChangeArrowheads="1"/>
                </p:cNvSpPr>
                <p:nvPr/>
              </p:nvSpPr>
              <p:spPr bwMode="auto">
                <a:xfrm>
                  <a:off x="0" y="346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99" name="Group 130"/>
              <p:cNvGrpSpPr>
                <a:grpSpLocks/>
              </p:cNvGrpSpPr>
              <p:nvPr/>
            </p:nvGrpSpPr>
            <p:grpSpPr bwMode="auto">
              <a:xfrm>
                <a:off x="1964" y="346"/>
                <a:ext cx="1963" cy="173"/>
                <a:chOff x="1964" y="346"/>
                <a:chExt cx="1963" cy="173"/>
              </a:xfrm>
            </p:grpSpPr>
            <p:sp>
              <p:nvSpPr>
                <p:cNvPr id="16466" name="Rectangle 96"/>
                <p:cNvSpPr>
                  <a:spLocks noChangeArrowheads="1"/>
                </p:cNvSpPr>
                <p:nvPr/>
              </p:nvSpPr>
              <p:spPr bwMode="auto">
                <a:xfrm>
                  <a:off x="1964" y="346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Br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67" name="Rectangle 129"/>
                <p:cNvSpPr>
                  <a:spLocks noChangeArrowheads="1"/>
                </p:cNvSpPr>
                <p:nvPr/>
              </p:nvSpPr>
              <p:spPr bwMode="auto">
                <a:xfrm>
                  <a:off x="1964" y="346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0" name="Group 132"/>
              <p:cNvGrpSpPr>
                <a:grpSpLocks/>
              </p:cNvGrpSpPr>
              <p:nvPr/>
            </p:nvGrpSpPr>
            <p:grpSpPr bwMode="auto">
              <a:xfrm>
                <a:off x="0" y="519"/>
                <a:ext cx="1964" cy="173"/>
                <a:chOff x="0" y="519"/>
                <a:chExt cx="1964" cy="173"/>
              </a:xfrm>
            </p:grpSpPr>
            <p:sp>
              <p:nvSpPr>
                <p:cNvPr id="16464" name="Rectangle 97"/>
                <p:cNvSpPr>
                  <a:spLocks noChangeArrowheads="1"/>
                </p:cNvSpPr>
                <p:nvPr/>
              </p:nvSpPr>
              <p:spPr bwMode="auto">
                <a:xfrm>
                  <a:off x="0" y="519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 dirty="0">
                      <a:latin typeface="Times New Roman" charset="0"/>
                    </a:rPr>
                    <a:t>Bolivia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16465" name="Rectangle 131"/>
                <p:cNvSpPr>
                  <a:spLocks noChangeArrowheads="1"/>
                </p:cNvSpPr>
                <p:nvPr/>
              </p:nvSpPr>
              <p:spPr bwMode="auto">
                <a:xfrm>
                  <a:off x="0" y="519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1" name="Group 134"/>
              <p:cNvGrpSpPr>
                <a:grpSpLocks/>
              </p:cNvGrpSpPr>
              <p:nvPr/>
            </p:nvGrpSpPr>
            <p:grpSpPr bwMode="auto">
              <a:xfrm>
                <a:off x="1964" y="519"/>
                <a:ext cx="1963" cy="173"/>
                <a:chOff x="1964" y="519"/>
                <a:chExt cx="1963" cy="173"/>
              </a:xfrm>
            </p:grpSpPr>
            <p:sp>
              <p:nvSpPr>
                <p:cNvPr id="16462" name="Rectangle 98"/>
                <p:cNvSpPr>
                  <a:spLocks noChangeArrowheads="1"/>
                </p:cNvSpPr>
                <p:nvPr/>
              </p:nvSpPr>
              <p:spPr bwMode="auto">
                <a:xfrm>
                  <a:off x="1964" y="519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Bl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63" name="Rectangle 133"/>
                <p:cNvSpPr>
                  <a:spLocks noChangeArrowheads="1"/>
                </p:cNvSpPr>
                <p:nvPr/>
              </p:nvSpPr>
              <p:spPr bwMode="auto">
                <a:xfrm>
                  <a:off x="1964" y="519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2" name="Group 136"/>
              <p:cNvGrpSpPr>
                <a:grpSpLocks/>
              </p:cNvGrpSpPr>
              <p:nvPr/>
            </p:nvGrpSpPr>
            <p:grpSpPr bwMode="auto">
              <a:xfrm>
                <a:off x="0" y="692"/>
                <a:ext cx="1964" cy="173"/>
                <a:chOff x="0" y="692"/>
                <a:chExt cx="1964" cy="173"/>
              </a:xfrm>
            </p:grpSpPr>
            <p:sp>
              <p:nvSpPr>
                <p:cNvPr id="16460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692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Chile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61" name="Rectangle 135"/>
                <p:cNvSpPr>
                  <a:spLocks noChangeArrowheads="1"/>
                </p:cNvSpPr>
                <p:nvPr/>
              </p:nvSpPr>
              <p:spPr bwMode="auto">
                <a:xfrm>
                  <a:off x="0" y="692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3" name="Group 138"/>
              <p:cNvGrpSpPr>
                <a:grpSpLocks/>
              </p:cNvGrpSpPr>
              <p:nvPr/>
            </p:nvGrpSpPr>
            <p:grpSpPr bwMode="auto">
              <a:xfrm>
                <a:off x="1964" y="692"/>
                <a:ext cx="1963" cy="173"/>
                <a:chOff x="1964" y="692"/>
                <a:chExt cx="1963" cy="173"/>
              </a:xfrm>
            </p:grpSpPr>
            <p:sp>
              <p:nvSpPr>
                <p:cNvPr id="16458" name="Rectangle 100"/>
                <p:cNvSpPr>
                  <a:spLocks noChangeArrowheads="1"/>
                </p:cNvSpPr>
                <p:nvPr/>
              </p:nvSpPr>
              <p:spPr bwMode="auto">
                <a:xfrm>
                  <a:off x="1964" y="692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Ch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59" name="Rectangle 137"/>
                <p:cNvSpPr>
                  <a:spLocks noChangeArrowheads="1"/>
                </p:cNvSpPr>
                <p:nvPr/>
              </p:nvSpPr>
              <p:spPr bwMode="auto">
                <a:xfrm>
                  <a:off x="1964" y="692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4" name="Group 140"/>
              <p:cNvGrpSpPr>
                <a:grpSpLocks/>
              </p:cNvGrpSpPr>
              <p:nvPr/>
            </p:nvGrpSpPr>
            <p:grpSpPr bwMode="auto">
              <a:xfrm>
                <a:off x="0" y="865"/>
                <a:ext cx="1964" cy="173"/>
                <a:chOff x="0" y="865"/>
                <a:chExt cx="1964" cy="173"/>
              </a:xfrm>
            </p:grpSpPr>
            <p:sp>
              <p:nvSpPr>
                <p:cNvPr id="16456" name="Rectangle 101"/>
                <p:cNvSpPr>
                  <a:spLocks noChangeArrowheads="1"/>
                </p:cNvSpPr>
                <p:nvPr/>
              </p:nvSpPr>
              <p:spPr bwMode="auto">
                <a:xfrm>
                  <a:off x="0" y="865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Columbia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57" name="Rectangle 139"/>
                <p:cNvSpPr>
                  <a:spLocks noChangeArrowheads="1"/>
                </p:cNvSpPr>
                <p:nvPr/>
              </p:nvSpPr>
              <p:spPr bwMode="auto">
                <a:xfrm>
                  <a:off x="0" y="865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5" name="Group 142"/>
              <p:cNvGrpSpPr>
                <a:grpSpLocks/>
              </p:cNvGrpSpPr>
              <p:nvPr/>
            </p:nvGrpSpPr>
            <p:grpSpPr bwMode="auto">
              <a:xfrm>
                <a:off x="1964" y="865"/>
                <a:ext cx="1963" cy="173"/>
                <a:chOff x="1964" y="865"/>
                <a:chExt cx="1963" cy="173"/>
              </a:xfrm>
            </p:grpSpPr>
            <p:sp>
              <p:nvSpPr>
                <p:cNvPr id="16454" name="Rectangle 102"/>
                <p:cNvSpPr>
                  <a:spLocks noChangeArrowheads="1"/>
                </p:cNvSpPr>
                <p:nvPr/>
              </p:nvSpPr>
              <p:spPr bwMode="auto">
                <a:xfrm>
                  <a:off x="1964" y="865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Co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55" name="Rectangle 141"/>
                <p:cNvSpPr>
                  <a:spLocks noChangeArrowheads="1"/>
                </p:cNvSpPr>
                <p:nvPr/>
              </p:nvSpPr>
              <p:spPr bwMode="auto">
                <a:xfrm>
                  <a:off x="1964" y="865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6" name="Group 144"/>
              <p:cNvGrpSpPr>
                <a:grpSpLocks/>
              </p:cNvGrpSpPr>
              <p:nvPr/>
            </p:nvGrpSpPr>
            <p:grpSpPr bwMode="auto">
              <a:xfrm>
                <a:off x="0" y="1038"/>
                <a:ext cx="1964" cy="173"/>
                <a:chOff x="0" y="1038"/>
                <a:chExt cx="1964" cy="173"/>
              </a:xfrm>
            </p:grpSpPr>
            <p:sp>
              <p:nvSpPr>
                <p:cNvPr id="16452" name="Rectangle 103"/>
                <p:cNvSpPr>
                  <a:spLocks noChangeArrowheads="1"/>
                </p:cNvSpPr>
                <p:nvPr/>
              </p:nvSpPr>
              <p:spPr bwMode="auto">
                <a:xfrm>
                  <a:off x="0" y="1038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Ecuador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53" name="Rectangle 143"/>
                <p:cNvSpPr>
                  <a:spLocks noChangeArrowheads="1"/>
                </p:cNvSpPr>
                <p:nvPr/>
              </p:nvSpPr>
              <p:spPr bwMode="auto">
                <a:xfrm>
                  <a:off x="0" y="1038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7" name="Group 146"/>
              <p:cNvGrpSpPr>
                <a:grpSpLocks/>
              </p:cNvGrpSpPr>
              <p:nvPr/>
            </p:nvGrpSpPr>
            <p:grpSpPr bwMode="auto">
              <a:xfrm>
                <a:off x="1964" y="1038"/>
                <a:ext cx="1963" cy="173"/>
                <a:chOff x="1964" y="1038"/>
                <a:chExt cx="1963" cy="173"/>
              </a:xfrm>
            </p:grpSpPr>
            <p:sp>
              <p:nvSpPr>
                <p:cNvPr id="16450" name="Rectangle 104"/>
                <p:cNvSpPr>
                  <a:spLocks noChangeArrowheads="1"/>
                </p:cNvSpPr>
                <p:nvPr/>
              </p:nvSpPr>
              <p:spPr bwMode="auto">
                <a:xfrm>
                  <a:off x="1964" y="1038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E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51" name="Rectangle 145"/>
                <p:cNvSpPr>
                  <a:spLocks noChangeArrowheads="1"/>
                </p:cNvSpPr>
                <p:nvPr/>
              </p:nvSpPr>
              <p:spPr bwMode="auto">
                <a:xfrm>
                  <a:off x="1964" y="1038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8" name="Group 148"/>
              <p:cNvGrpSpPr>
                <a:grpSpLocks/>
              </p:cNvGrpSpPr>
              <p:nvPr/>
            </p:nvGrpSpPr>
            <p:grpSpPr bwMode="auto">
              <a:xfrm>
                <a:off x="0" y="1211"/>
                <a:ext cx="1964" cy="173"/>
                <a:chOff x="0" y="1211"/>
                <a:chExt cx="1964" cy="173"/>
              </a:xfrm>
            </p:grpSpPr>
            <p:sp>
              <p:nvSpPr>
                <p:cNvPr id="16448" name="Rectangle 105"/>
                <p:cNvSpPr>
                  <a:spLocks noChangeArrowheads="1"/>
                </p:cNvSpPr>
                <p:nvPr/>
              </p:nvSpPr>
              <p:spPr bwMode="auto">
                <a:xfrm>
                  <a:off x="0" y="1211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French Guiana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49" name="Rectangle 147"/>
                <p:cNvSpPr>
                  <a:spLocks noChangeArrowheads="1"/>
                </p:cNvSpPr>
                <p:nvPr/>
              </p:nvSpPr>
              <p:spPr bwMode="auto">
                <a:xfrm>
                  <a:off x="0" y="1211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09" name="Group 150"/>
              <p:cNvGrpSpPr>
                <a:grpSpLocks/>
              </p:cNvGrpSpPr>
              <p:nvPr/>
            </p:nvGrpSpPr>
            <p:grpSpPr bwMode="auto">
              <a:xfrm>
                <a:off x="1964" y="1211"/>
                <a:ext cx="1963" cy="173"/>
                <a:chOff x="1964" y="1211"/>
                <a:chExt cx="1963" cy="173"/>
              </a:xfrm>
            </p:grpSpPr>
            <p:sp>
              <p:nvSpPr>
                <p:cNvPr id="16446" name="Rectangle 106"/>
                <p:cNvSpPr>
                  <a:spLocks noChangeArrowheads="1"/>
                </p:cNvSpPr>
                <p:nvPr/>
              </p:nvSpPr>
              <p:spPr bwMode="auto">
                <a:xfrm>
                  <a:off x="1964" y="1211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FG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47" name="Rectangle 149"/>
                <p:cNvSpPr>
                  <a:spLocks noChangeArrowheads="1"/>
                </p:cNvSpPr>
                <p:nvPr/>
              </p:nvSpPr>
              <p:spPr bwMode="auto">
                <a:xfrm>
                  <a:off x="1964" y="1211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0" name="Group 152"/>
              <p:cNvGrpSpPr>
                <a:grpSpLocks/>
              </p:cNvGrpSpPr>
              <p:nvPr/>
            </p:nvGrpSpPr>
            <p:grpSpPr bwMode="auto">
              <a:xfrm>
                <a:off x="0" y="1384"/>
                <a:ext cx="1964" cy="173"/>
                <a:chOff x="0" y="1384"/>
                <a:chExt cx="1964" cy="173"/>
              </a:xfrm>
            </p:grpSpPr>
            <p:sp>
              <p:nvSpPr>
                <p:cNvPr id="16444" name="Rectangle 107"/>
                <p:cNvSpPr>
                  <a:spLocks noChangeArrowheads="1"/>
                </p:cNvSpPr>
                <p:nvPr/>
              </p:nvSpPr>
              <p:spPr bwMode="auto">
                <a:xfrm>
                  <a:off x="0" y="1384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Guyana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45" name="Rectangle 151"/>
                <p:cNvSpPr>
                  <a:spLocks noChangeArrowheads="1"/>
                </p:cNvSpPr>
                <p:nvPr/>
              </p:nvSpPr>
              <p:spPr bwMode="auto">
                <a:xfrm>
                  <a:off x="0" y="1384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1" name="Group 154"/>
              <p:cNvGrpSpPr>
                <a:grpSpLocks/>
              </p:cNvGrpSpPr>
              <p:nvPr/>
            </p:nvGrpSpPr>
            <p:grpSpPr bwMode="auto">
              <a:xfrm>
                <a:off x="1964" y="1384"/>
                <a:ext cx="1963" cy="173"/>
                <a:chOff x="1964" y="1384"/>
                <a:chExt cx="1963" cy="173"/>
              </a:xfrm>
            </p:grpSpPr>
            <p:sp>
              <p:nvSpPr>
                <p:cNvPr id="16442" name="Rectangle 108"/>
                <p:cNvSpPr>
                  <a:spLocks noChangeArrowheads="1"/>
                </p:cNvSpPr>
                <p:nvPr/>
              </p:nvSpPr>
              <p:spPr bwMode="auto">
                <a:xfrm>
                  <a:off x="1964" y="1384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G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43" name="Rectangle 153"/>
                <p:cNvSpPr>
                  <a:spLocks noChangeArrowheads="1"/>
                </p:cNvSpPr>
                <p:nvPr/>
              </p:nvSpPr>
              <p:spPr bwMode="auto">
                <a:xfrm>
                  <a:off x="1964" y="1384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2" name="Group 156"/>
              <p:cNvGrpSpPr>
                <a:grpSpLocks/>
              </p:cNvGrpSpPr>
              <p:nvPr/>
            </p:nvGrpSpPr>
            <p:grpSpPr bwMode="auto">
              <a:xfrm>
                <a:off x="0" y="1557"/>
                <a:ext cx="1964" cy="173"/>
                <a:chOff x="0" y="1557"/>
                <a:chExt cx="1964" cy="173"/>
              </a:xfrm>
            </p:grpSpPr>
            <p:sp>
              <p:nvSpPr>
                <p:cNvPr id="16440" name="Rectangle 109"/>
                <p:cNvSpPr>
                  <a:spLocks noChangeArrowheads="1"/>
                </p:cNvSpPr>
                <p:nvPr/>
              </p:nvSpPr>
              <p:spPr bwMode="auto">
                <a:xfrm>
                  <a:off x="0" y="1557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Paraguay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41" name="Rectangle 155"/>
                <p:cNvSpPr>
                  <a:spLocks noChangeArrowheads="1"/>
                </p:cNvSpPr>
                <p:nvPr/>
              </p:nvSpPr>
              <p:spPr bwMode="auto">
                <a:xfrm>
                  <a:off x="0" y="1557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3" name="Group 158"/>
              <p:cNvGrpSpPr>
                <a:grpSpLocks/>
              </p:cNvGrpSpPr>
              <p:nvPr/>
            </p:nvGrpSpPr>
            <p:grpSpPr bwMode="auto">
              <a:xfrm>
                <a:off x="1964" y="1557"/>
                <a:ext cx="1963" cy="173"/>
                <a:chOff x="1964" y="1557"/>
                <a:chExt cx="1963" cy="173"/>
              </a:xfrm>
            </p:grpSpPr>
            <p:sp>
              <p:nvSpPr>
                <p:cNvPr id="16438" name="Rectangle 110"/>
                <p:cNvSpPr>
                  <a:spLocks noChangeArrowheads="1"/>
                </p:cNvSpPr>
                <p:nvPr/>
              </p:nvSpPr>
              <p:spPr bwMode="auto">
                <a:xfrm>
                  <a:off x="1964" y="1557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Pa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39" name="Rectangle 157"/>
                <p:cNvSpPr>
                  <a:spLocks noChangeArrowheads="1"/>
                </p:cNvSpPr>
                <p:nvPr/>
              </p:nvSpPr>
              <p:spPr bwMode="auto">
                <a:xfrm>
                  <a:off x="1964" y="1557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4" name="Group 160"/>
              <p:cNvGrpSpPr>
                <a:grpSpLocks/>
              </p:cNvGrpSpPr>
              <p:nvPr/>
            </p:nvGrpSpPr>
            <p:grpSpPr bwMode="auto">
              <a:xfrm>
                <a:off x="0" y="1730"/>
                <a:ext cx="1964" cy="173"/>
                <a:chOff x="0" y="1730"/>
                <a:chExt cx="1964" cy="173"/>
              </a:xfrm>
            </p:grpSpPr>
            <p:sp>
              <p:nvSpPr>
                <p:cNvPr id="16436" name="Rectangle 111"/>
                <p:cNvSpPr>
                  <a:spLocks noChangeArrowheads="1"/>
                </p:cNvSpPr>
                <p:nvPr/>
              </p:nvSpPr>
              <p:spPr bwMode="auto">
                <a:xfrm>
                  <a:off x="0" y="1730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Peru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37" name="Rectangle 159"/>
                <p:cNvSpPr>
                  <a:spLocks noChangeArrowheads="1"/>
                </p:cNvSpPr>
                <p:nvPr/>
              </p:nvSpPr>
              <p:spPr bwMode="auto">
                <a:xfrm>
                  <a:off x="0" y="1730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5" name="Group 162"/>
              <p:cNvGrpSpPr>
                <a:grpSpLocks/>
              </p:cNvGrpSpPr>
              <p:nvPr/>
            </p:nvGrpSpPr>
            <p:grpSpPr bwMode="auto">
              <a:xfrm>
                <a:off x="1964" y="1730"/>
                <a:ext cx="1963" cy="173"/>
                <a:chOff x="1964" y="1730"/>
                <a:chExt cx="1963" cy="173"/>
              </a:xfrm>
            </p:grpSpPr>
            <p:sp>
              <p:nvSpPr>
                <p:cNvPr id="16434" name="Rectangle 112"/>
                <p:cNvSpPr>
                  <a:spLocks noChangeArrowheads="1"/>
                </p:cNvSpPr>
                <p:nvPr/>
              </p:nvSpPr>
              <p:spPr bwMode="auto">
                <a:xfrm>
                  <a:off x="1964" y="1730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Pe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35" name="Rectangle 161"/>
                <p:cNvSpPr>
                  <a:spLocks noChangeArrowheads="1"/>
                </p:cNvSpPr>
                <p:nvPr/>
              </p:nvSpPr>
              <p:spPr bwMode="auto">
                <a:xfrm>
                  <a:off x="1964" y="1730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6" name="Group 164"/>
              <p:cNvGrpSpPr>
                <a:grpSpLocks/>
              </p:cNvGrpSpPr>
              <p:nvPr/>
            </p:nvGrpSpPr>
            <p:grpSpPr bwMode="auto">
              <a:xfrm>
                <a:off x="0" y="1903"/>
                <a:ext cx="1964" cy="173"/>
                <a:chOff x="0" y="1903"/>
                <a:chExt cx="1964" cy="173"/>
              </a:xfrm>
            </p:grpSpPr>
            <p:sp>
              <p:nvSpPr>
                <p:cNvPr id="16432" name="Rectangle 113"/>
                <p:cNvSpPr>
                  <a:spLocks noChangeArrowheads="1"/>
                </p:cNvSpPr>
                <p:nvPr/>
              </p:nvSpPr>
              <p:spPr bwMode="auto">
                <a:xfrm>
                  <a:off x="0" y="1903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Suriname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33" name="Rectangle 163"/>
                <p:cNvSpPr>
                  <a:spLocks noChangeArrowheads="1"/>
                </p:cNvSpPr>
                <p:nvPr/>
              </p:nvSpPr>
              <p:spPr bwMode="auto">
                <a:xfrm>
                  <a:off x="0" y="1903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7" name="Group 166"/>
              <p:cNvGrpSpPr>
                <a:grpSpLocks/>
              </p:cNvGrpSpPr>
              <p:nvPr/>
            </p:nvGrpSpPr>
            <p:grpSpPr bwMode="auto">
              <a:xfrm>
                <a:off x="1964" y="1903"/>
                <a:ext cx="1963" cy="173"/>
                <a:chOff x="1964" y="1903"/>
                <a:chExt cx="1963" cy="173"/>
              </a:xfrm>
            </p:grpSpPr>
            <p:sp>
              <p:nvSpPr>
                <p:cNvPr id="16430" name="Rectangle 114"/>
                <p:cNvSpPr>
                  <a:spLocks noChangeArrowheads="1"/>
                </p:cNvSpPr>
                <p:nvPr/>
              </p:nvSpPr>
              <p:spPr bwMode="auto">
                <a:xfrm>
                  <a:off x="1964" y="1903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S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31" name="Rectangle 165"/>
                <p:cNvSpPr>
                  <a:spLocks noChangeArrowheads="1"/>
                </p:cNvSpPr>
                <p:nvPr/>
              </p:nvSpPr>
              <p:spPr bwMode="auto">
                <a:xfrm>
                  <a:off x="1964" y="1903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8" name="Group 168"/>
              <p:cNvGrpSpPr>
                <a:grpSpLocks/>
              </p:cNvGrpSpPr>
              <p:nvPr/>
            </p:nvGrpSpPr>
            <p:grpSpPr bwMode="auto">
              <a:xfrm>
                <a:off x="0" y="2076"/>
                <a:ext cx="1964" cy="173"/>
                <a:chOff x="0" y="2076"/>
                <a:chExt cx="1964" cy="173"/>
              </a:xfrm>
            </p:grpSpPr>
            <p:sp>
              <p:nvSpPr>
                <p:cNvPr id="16428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2076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Uruguay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29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2076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19" name="Group 170"/>
              <p:cNvGrpSpPr>
                <a:grpSpLocks/>
              </p:cNvGrpSpPr>
              <p:nvPr/>
            </p:nvGrpSpPr>
            <p:grpSpPr bwMode="auto">
              <a:xfrm>
                <a:off x="1964" y="2076"/>
                <a:ext cx="1963" cy="173"/>
                <a:chOff x="1964" y="2076"/>
                <a:chExt cx="1963" cy="173"/>
              </a:xfrm>
            </p:grpSpPr>
            <p:sp>
              <p:nvSpPr>
                <p:cNvPr id="16426" name="Rectangle 116"/>
                <p:cNvSpPr>
                  <a:spLocks noChangeArrowheads="1"/>
                </p:cNvSpPr>
                <p:nvPr/>
              </p:nvSpPr>
              <p:spPr bwMode="auto">
                <a:xfrm>
                  <a:off x="1964" y="2076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U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27" name="Rectangle 169"/>
                <p:cNvSpPr>
                  <a:spLocks noChangeArrowheads="1"/>
                </p:cNvSpPr>
                <p:nvPr/>
              </p:nvSpPr>
              <p:spPr bwMode="auto">
                <a:xfrm>
                  <a:off x="1964" y="2076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20" name="Group 172"/>
              <p:cNvGrpSpPr>
                <a:grpSpLocks/>
              </p:cNvGrpSpPr>
              <p:nvPr/>
            </p:nvGrpSpPr>
            <p:grpSpPr bwMode="auto">
              <a:xfrm>
                <a:off x="0" y="2249"/>
                <a:ext cx="1964" cy="173"/>
                <a:chOff x="0" y="2249"/>
                <a:chExt cx="1964" cy="173"/>
              </a:xfrm>
            </p:grpSpPr>
            <p:sp>
              <p:nvSpPr>
                <p:cNvPr id="16424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249"/>
                  <a:ext cx="19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Venezuela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25" name="Rectangle 171"/>
                <p:cNvSpPr>
                  <a:spLocks noChangeArrowheads="1"/>
                </p:cNvSpPr>
                <p:nvPr/>
              </p:nvSpPr>
              <p:spPr bwMode="auto">
                <a:xfrm>
                  <a:off x="0" y="2249"/>
                  <a:ext cx="1964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421" name="Group 174"/>
              <p:cNvGrpSpPr>
                <a:grpSpLocks/>
              </p:cNvGrpSpPr>
              <p:nvPr/>
            </p:nvGrpSpPr>
            <p:grpSpPr bwMode="auto">
              <a:xfrm>
                <a:off x="1964" y="2249"/>
                <a:ext cx="1963" cy="173"/>
                <a:chOff x="1964" y="2249"/>
                <a:chExt cx="1963" cy="173"/>
              </a:xfrm>
            </p:grpSpPr>
            <p:sp>
              <p:nvSpPr>
                <p:cNvPr id="16422" name="Rectangle 118"/>
                <p:cNvSpPr>
                  <a:spLocks noChangeArrowheads="1"/>
                </p:cNvSpPr>
                <p:nvPr/>
              </p:nvSpPr>
              <p:spPr bwMode="auto">
                <a:xfrm>
                  <a:off x="1964" y="2249"/>
                  <a:ext cx="1963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sz="1200">
                      <a:latin typeface="Times New Roman" charset="0"/>
                    </a:rPr>
                    <a:t>V</a:t>
                  </a:r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16423" name="Rectangle 173"/>
                <p:cNvSpPr>
                  <a:spLocks noChangeArrowheads="1"/>
                </p:cNvSpPr>
                <p:nvPr/>
              </p:nvSpPr>
              <p:spPr bwMode="auto">
                <a:xfrm>
                  <a:off x="1964" y="2249"/>
                  <a:ext cx="1963" cy="17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393" name="Rectangle 176"/>
            <p:cNvSpPr>
              <a:spLocks noChangeArrowheads="1"/>
            </p:cNvSpPr>
            <p:nvPr/>
          </p:nvSpPr>
          <p:spPr bwMode="auto">
            <a:xfrm>
              <a:off x="-11" y="-11"/>
              <a:ext cx="3949" cy="2444"/>
            </a:xfrm>
            <a:prstGeom prst="rect">
              <a:avLst/>
            </a:prstGeom>
            <a:noFill/>
            <a:ln w="36512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Undirected Graph?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ragged 2d array to save space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71600"/>
            <a:ext cx="89154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4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71DD50-3675-4E62-A0FB-86A8A85D5736}" type="slidenum">
              <a:rPr lang="en-US" sz="1800"/>
              <a:pPr eaLnBrk="1" hangingPunct="1"/>
              <a:t>2</a:t>
            </a:fld>
            <a:endParaRPr lang="en-US" sz="180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An Early Problem in </a:t>
            </a:r>
            <a:br>
              <a:rPr lang="en-US" smtClean="0"/>
            </a:br>
            <a:r>
              <a:rPr lang="en-US" smtClean="0"/>
              <a:t>Graph Theory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Leonhard Euler (1707 - 1783)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One of the first mathematicians to study graphs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hlinkClick r:id="rId2"/>
              </a:rPr>
              <a:t>The Seven Bridges of Konigsberg Problem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Konigsberg </a:t>
            </a:r>
            <a:r>
              <a:rPr lang="en-US" dirty="0" smtClean="0"/>
              <a:t>is now </a:t>
            </a:r>
            <a:r>
              <a:rPr lang="en-US" dirty="0"/>
              <a:t>called </a:t>
            </a:r>
            <a:r>
              <a:rPr lang="en-US" dirty="0">
                <a:hlinkClick r:id="rId3"/>
              </a:rPr>
              <a:t>Kaliningrad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puzzle for the residents of the city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river </a:t>
            </a:r>
            <a:r>
              <a:rPr lang="en-US" dirty="0" err="1" smtClean="0"/>
              <a:t>Pregel</a:t>
            </a:r>
            <a:r>
              <a:rPr lang="en-US" dirty="0" smtClean="0"/>
              <a:t> flows through the city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7 bridges crossed the river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Can you cross all bridges while crossing each bridge only once? </a:t>
            </a:r>
            <a:r>
              <a:rPr lang="en-US" i="1" dirty="0" smtClean="0"/>
              <a:t>An Eulerian Circuit</a:t>
            </a:r>
            <a:endParaRPr lang="en-US" dirty="0" smtClean="0"/>
          </a:p>
        </p:txBody>
      </p:sp>
      <p:sp>
        <p:nvSpPr>
          <p:cNvPr id="307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609F1F-1D45-4721-8CCD-E456210FFD97}" type="slidenum">
              <a:rPr lang="en-US" sz="1800"/>
              <a:pPr eaLnBrk="1" hangingPunct="1"/>
              <a:t>20</a:t>
            </a:fld>
            <a:endParaRPr lang="en-US" sz="18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Map Coloring Problem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many colors do you need to color a map, so that no 2 countries that have a common border (not a point) are colored the same?</a:t>
            </a:r>
          </a:p>
          <a:p>
            <a:pPr eaLnBrk="1" hangingPunct="1"/>
            <a:r>
              <a:rPr lang="en-US" smtClean="0"/>
              <a:t>How to solve using Brute Force?</a:t>
            </a:r>
          </a:p>
        </p:txBody>
      </p:sp>
      <p:sp>
        <p:nvSpPr>
          <p:cNvPr id="1741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784412"/>
            <a:ext cx="5993546" cy="548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6019800" cy="457200"/>
          </a:xfrm>
        </p:spPr>
        <p:txBody>
          <a:bodyPr/>
          <a:lstStyle/>
          <a:p>
            <a:pPr>
              <a:defRPr/>
            </a:pPr>
            <a:r>
              <a:rPr lang="en-US" dirty="0"/>
              <a:t>Source: https://en.wikipedia.org/wiki/Four_color_theorem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6B2A42-99E3-4DCD-9445-96D5C2AF4A6F}" type="slidenum">
              <a:rPr lang="en-US" sz="1800"/>
              <a:pPr eaLnBrk="1" hangingPunct="1"/>
              <a:t>22</a:t>
            </a:fld>
            <a:endParaRPr lang="en-US" sz="18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  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 Solution</a:t>
            </a:r>
          </a:p>
        </p:txBody>
      </p:sp>
      <p:pic>
        <p:nvPicPr>
          <p:cNvPr id="18438" name="Picture 4" descr="south american contin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7056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5105400" y="22098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2133600" y="38862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1" name="Line 7"/>
          <p:cNvSpPr>
            <a:spLocks noChangeShapeType="1"/>
          </p:cNvSpPr>
          <p:nvPr/>
        </p:nvSpPr>
        <p:spPr bwMode="auto">
          <a:xfrm>
            <a:off x="3200400" y="4191000"/>
            <a:ext cx="381000" cy="152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1143000" y="18288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3" name="Line 9"/>
          <p:cNvSpPr>
            <a:spLocks noChangeShapeType="1"/>
          </p:cNvSpPr>
          <p:nvPr/>
        </p:nvSpPr>
        <p:spPr bwMode="auto">
          <a:xfrm flipV="1">
            <a:off x="2209800" y="1752600"/>
            <a:ext cx="5334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Text Box 10"/>
          <p:cNvSpPr txBox="1">
            <a:spLocks noChangeArrowheads="1"/>
          </p:cNvSpPr>
          <p:nvPr/>
        </p:nvSpPr>
        <p:spPr bwMode="auto">
          <a:xfrm>
            <a:off x="3870325" y="4179888"/>
            <a:ext cx="8969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45" name="Text Box 11"/>
          <p:cNvSpPr txBox="1">
            <a:spLocks noChangeArrowheads="1"/>
          </p:cNvSpPr>
          <p:nvPr/>
        </p:nvSpPr>
        <p:spPr bwMode="auto">
          <a:xfrm>
            <a:off x="2819400" y="11938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46" name="Text Box 12"/>
          <p:cNvSpPr txBox="1">
            <a:spLocks noChangeArrowheads="1"/>
          </p:cNvSpPr>
          <p:nvPr/>
        </p:nvSpPr>
        <p:spPr bwMode="auto">
          <a:xfrm>
            <a:off x="6248400" y="152400"/>
            <a:ext cx="896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47" name="Line 14"/>
          <p:cNvSpPr>
            <a:spLocks noChangeShapeType="1"/>
          </p:cNvSpPr>
          <p:nvPr/>
        </p:nvSpPr>
        <p:spPr bwMode="auto">
          <a:xfrm flipH="1">
            <a:off x="5410200" y="533400"/>
            <a:ext cx="914400" cy="838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3886200" y="26670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3640138" y="711200"/>
            <a:ext cx="896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5410200" y="44196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51" name="Line 18"/>
          <p:cNvSpPr>
            <a:spLocks noChangeShapeType="1"/>
          </p:cNvSpPr>
          <p:nvPr/>
        </p:nvSpPr>
        <p:spPr bwMode="auto">
          <a:xfrm flipH="1" flipV="1">
            <a:off x="5410200" y="4191000"/>
            <a:ext cx="1524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6172200" y="7620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53" name="Line 20"/>
          <p:cNvSpPr>
            <a:spLocks noChangeShapeType="1"/>
          </p:cNvSpPr>
          <p:nvPr/>
        </p:nvSpPr>
        <p:spPr bwMode="auto">
          <a:xfrm flipH="1">
            <a:off x="5791200" y="1066800"/>
            <a:ext cx="4572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2743200" y="2224088"/>
            <a:ext cx="8969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4724400" y="3200400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folHlink"/>
                </a:solidFill>
              </a:rPr>
              <a:t>Red</a:t>
            </a:r>
          </a:p>
        </p:txBody>
      </p:sp>
      <p:sp>
        <p:nvSpPr>
          <p:cNvPr id="18456" name="Line 23"/>
          <p:cNvSpPr>
            <a:spLocks noChangeShapeType="1"/>
          </p:cNvSpPr>
          <p:nvPr/>
        </p:nvSpPr>
        <p:spPr bwMode="auto">
          <a:xfrm flipH="1">
            <a:off x="5105400" y="990600"/>
            <a:ext cx="1219200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68F435-AC84-43A4-8AF1-EDF2E83BB2F0}" type="slidenum">
              <a:rPr lang="en-US" sz="1800"/>
              <a:pPr eaLnBrk="1" hangingPunct="1"/>
              <a:t>23</a:t>
            </a:fld>
            <a:endParaRPr lang="en-US" sz="18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About the Ocean?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19200" y="990600"/>
            <a:ext cx="6705600" cy="5486400"/>
          </a:xfrm>
          <a:noFill/>
        </p:spPr>
        <p:txBody>
          <a:bodyPr/>
          <a:lstStyle/>
          <a:p>
            <a:pPr eaLnBrk="1" hangingPunct="1">
              <a:buFont typeface="Marlett" pitchFamily="2" charset="2"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   A Br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Co E FG G Pa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S U V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  0 1  1  1  0  0 0  0 1  0  0 1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Br 1 0  1  0  1  0 1  1 1  1  1 1 1 1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1 1  0  1  0  0 0  0 1  1  0 0 0 0 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1 0  1  0  0  0 0  0 0  1  0 0 0 1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 0 1  0  0  0  1 0  0 0  1  0 0 1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  0 0  0  0  1  0 0  0 0  1  0 0 0 1 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FG 0 1  0  0  0  0 0  0 0  0  1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G  0 1  0  0  0  0 0  0 0  0  1 0 1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Pa 1 1  1  0  0  0 0  0 0  0  0 0 0 0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0 1  1  1  1  1 0  0 0  0  0 0 0 1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  0 1  0  0  0  0 1  1 0  0  0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U  1 1  0  0  0  0 0  0 0  0  0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V  0 1  0  0  1  0 0  1 0  0  0 0 0 1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1 1  0  1  1  1 1  1 0  1  1 1 1 0</a:t>
            </a:r>
            <a:r>
              <a:rPr lang="en-US" sz="2000" dirty="0" smtClean="0"/>
              <a:t> </a:t>
            </a:r>
          </a:p>
        </p:txBody>
      </p:sp>
      <p:sp>
        <p:nvSpPr>
          <p:cNvPr id="1946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6B2A42-99E3-4DCD-9445-96D5C2AF4A6F}" type="slidenum">
              <a:rPr lang="en-US" sz="1800"/>
              <a:pPr eaLnBrk="1" hangingPunct="1"/>
              <a:t>24</a:t>
            </a:fld>
            <a:endParaRPr lang="en-US" sz="18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  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Make the Ocean Blue</a:t>
            </a:r>
          </a:p>
        </p:txBody>
      </p:sp>
      <p:pic>
        <p:nvPicPr>
          <p:cNvPr id="18438" name="Picture 4" descr="south american contin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7056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5105400" y="22098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2133600" y="38862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1" name="Line 7"/>
          <p:cNvSpPr>
            <a:spLocks noChangeShapeType="1"/>
          </p:cNvSpPr>
          <p:nvPr/>
        </p:nvSpPr>
        <p:spPr bwMode="auto">
          <a:xfrm>
            <a:off x="3200400" y="4191000"/>
            <a:ext cx="381000" cy="152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1143000" y="1828800"/>
            <a:ext cx="1174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Green</a:t>
            </a:r>
          </a:p>
        </p:txBody>
      </p:sp>
      <p:sp>
        <p:nvSpPr>
          <p:cNvPr id="18443" name="Line 9"/>
          <p:cNvSpPr>
            <a:spLocks noChangeShapeType="1"/>
          </p:cNvSpPr>
          <p:nvPr/>
        </p:nvSpPr>
        <p:spPr bwMode="auto">
          <a:xfrm flipV="1">
            <a:off x="2209800" y="1752600"/>
            <a:ext cx="5334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Text Box 10"/>
          <p:cNvSpPr txBox="1">
            <a:spLocks noChangeArrowheads="1"/>
          </p:cNvSpPr>
          <p:nvPr/>
        </p:nvSpPr>
        <p:spPr bwMode="auto">
          <a:xfrm>
            <a:off x="4572000" y="3105150"/>
            <a:ext cx="699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45" name="Text Box 11"/>
          <p:cNvSpPr txBox="1">
            <a:spLocks noChangeArrowheads="1"/>
          </p:cNvSpPr>
          <p:nvPr/>
        </p:nvSpPr>
        <p:spPr bwMode="auto">
          <a:xfrm>
            <a:off x="2819400" y="11938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46" name="Text Box 12"/>
          <p:cNvSpPr txBox="1">
            <a:spLocks noChangeArrowheads="1"/>
          </p:cNvSpPr>
          <p:nvPr/>
        </p:nvSpPr>
        <p:spPr bwMode="auto">
          <a:xfrm>
            <a:off x="293687" y="3429000"/>
            <a:ext cx="896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3886200" y="26670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7848600" y="4125912"/>
            <a:ext cx="896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</a:rPr>
              <a:t>Blue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5410200" y="44196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51" name="Line 18"/>
          <p:cNvSpPr>
            <a:spLocks noChangeShapeType="1"/>
          </p:cNvSpPr>
          <p:nvPr/>
        </p:nvSpPr>
        <p:spPr bwMode="auto">
          <a:xfrm flipH="1" flipV="1">
            <a:off x="5410200" y="4191000"/>
            <a:ext cx="1524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6172200" y="762000"/>
            <a:ext cx="1084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FF00"/>
                </a:solidFill>
              </a:rPr>
              <a:t>Yellow</a:t>
            </a:r>
          </a:p>
        </p:txBody>
      </p:sp>
      <p:sp>
        <p:nvSpPr>
          <p:cNvPr id="18453" name="Line 20"/>
          <p:cNvSpPr>
            <a:spLocks noChangeShapeType="1"/>
          </p:cNvSpPr>
          <p:nvPr/>
        </p:nvSpPr>
        <p:spPr bwMode="auto">
          <a:xfrm flipH="1">
            <a:off x="5791200" y="1066800"/>
            <a:ext cx="4572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3907569" y="4038600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folHlink"/>
                </a:solidFill>
              </a:rPr>
              <a:t>Red</a:t>
            </a:r>
          </a:p>
        </p:txBody>
      </p:sp>
      <p:sp>
        <p:nvSpPr>
          <p:cNvPr id="18456" name="Line 23"/>
          <p:cNvSpPr>
            <a:spLocks noChangeShapeType="1"/>
          </p:cNvSpPr>
          <p:nvPr/>
        </p:nvSpPr>
        <p:spPr bwMode="auto">
          <a:xfrm flipH="1">
            <a:off x="5105400" y="990600"/>
            <a:ext cx="1219200" cy="152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3903663" y="838200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folHlink"/>
                </a:solidFill>
              </a:rPr>
              <a:t>Red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696307" y="2012156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folHlink"/>
                </a:solidFill>
              </a:rPr>
              <a:t>Red</a:t>
            </a: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7218363" y="1247775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folHlink"/>
                </a:solidFill>
              </a:rPr>
              <a:t>Red</a:t>
            </a:r>
          </a:p>
        </p:txBody>
      </p:sp>
      <p:sp>
        <p:nvSpPr>
          <p:cNvPr id="29" name="Line 23"/>
          <p:cNvSpPr>
            <a:spLocks noChangeShapeType="1"/>
          </p:cNvSpPr>
          <p:nvPr/>
        </p:nvSpPr>
        <p:spPr bwMode="auto">
          <a:xfrm flipH="1" flipV="1">
            <a:off x="5342731" y="1371600"/>
            <a:ext cx="1913732" cy="50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6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Definitions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</a:t>
            </a:r>
            <a:r>
              <a:rPr lang="en-US" i="1" dirty="0" smtClean="0"/>
              <a:t>dense</a:t>
            </a:r>
            <a:r>
              <a:rPr lang="en-US" dirty="0" smtClean="0"/>
              <a:t> graph is one with a "large" number of edges</a:t>
            </a:r>
          </a:p>
          <a:p>
            <a:pPr lvl="1" eaLnBrk="1" hangingPunct="1"/>
            <a:r>
              <a:rPr lang="en-US" dirty="0" smtClean="0"/>
              <a:t>maximum number of edges?</a:t>
            </a:r>
          </a:p>
          <a:p>
            <a:pPr eaLnBrk="1" hangingPunct="1"/>
            <a:r>
              <a:rPr lang="en-US" dirty="0" smtClean="0"/>
              <a:t>A </a:t>
            </a:r>
            <a:r>
              <a:rPr lang="en-US" i="1" dirty="0" smtClean="0"/>
              <a:t>sparse </a:t>
            </a:r>
            <a:r>
              <a:rPr lang="en-US" dirty="0" smtClean="0"/>
              <a:t>graph is one in which the number of edges is "much less" than the maximum possible number of edges</a:t>
            </a:r>
          </a:p>
          <a:p>
            <a:pPr lvl="1" eaLnBrk="1" hangingPunct="1"/>
            <a:r>
              <a:rPr lang="en-US" dirty="0" smtClean="0"/>
              <a:t>No standard cutoff for dense and sparse graphs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B39799-8D7B-4D43-94FE-53D785D77C08}" type="slidenum">
              <a:rPr lang="en-US" sz="1800"/>
              <a:pPr eaLnBrk="1" hangingPunct="1"/>
              <a:t>25</a:t>
            </a:fld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Graph Representation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For dense graphs the adjacency matrix is a reasonable choice</a:t>
            </a:r>
          </a:p>
          <a:p>
            <a:pPr lvl="1" eaLnBrk="1" hangingPunct="1"/>
            <a:r>
              <a:rPr lang="en-US" dirty="0" smtClean="0"/>
              <a:t>For weighted graphs change </a:t>
            </a:r>
            <a:r>
              <a:rPr lang="en-US" dirty="0" err="1" smtClean="0"/>
              <a:t>booleans</a:t>
            </a:r>
            <a:r>
              <a:rPr lang="en-US" dirty="0" smtClean="0"/>
              <a:t> to double or int</a:t>
            </a:r>
          </a:p>
          <a:p>
            <a:pPr lvl="1" eaLnBrk="1" hangingPunct="1"/>
            <a:r>
              <a:rPr lang="en-US" dirty="0" smtClean="0"/>
              <a:t>Can the adjacency matrix handle </a:t>
            </a:r>
            <a:br>
              <a:rPr lang="en-US" dirty="0" smtClean="0"/>
            </a:br>
            <a:r>
              <a:rPr lang="en-US" dirty="0" smtClean="0"/>
              <a:t>directed graphs?</a:t>
            </a:r>
          </a:p>
          <a:p>
            <a:pPr eaLnBrk="1" hangingPunct="1"/>
            <a:r>
              <a:rPr lang="en-US" dirty="0" smtClean="0"/>
              <a:t>Most graphs are sparse, not dense</a:t>
            </a:r>
          </a:p>
          <a:p>
            <a:pPr eaLnBrk="1" hangingPunct="1"/>
            <a:r>
              <a:rPr lang="en-US" dirty="0" smtClean="0"/>
              <a:t>For sparse graphs an </a:t>
            </a:r>
            <a:r>
              <a:rPr lang="en-US" i="1" dirty="0" smtClean="0"/>
              <a:t>adjacency list </a:t>
            </a:r>
            <a:r>
              <a:rPr lang="en-US" dirty="0" smtClean="0"/>
              <a:t>is an alternative that uses less space</a:t>
            </a:r>
          </a:p>
          <a:p>
            <a:pPr eaLnBrk="1" hangingPunct="1"/>
            <a:r>
              <a:rPr lang="en-US" dirty="0" smtClean="0"/>
              <a:t>Each vertex keeps a list of edges indicating the vertices it is connected to.</a:t>
            </a:r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CC58CF-DBD3-4E49-A330-F05A336B189B}" type="slidenum">
              <a:rPr lang="en-US" sz="1800"/>
              <a:pPr eaLnBrk="1" hangingPunct="1"/>
              <a:t>26</a:t>
            </a:fld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Implementation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85800"/>
            <a:ext cx="8915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public class Graph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private static final double INFINITY 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		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Double.MAX_VALUE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private Map&lt;String, Vertex&gt; vertices;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Graph() // create empty Graph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addEdge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(String source,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dest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double cost)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// find all paths from given vertex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findUnweightedShortestPath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		(String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startName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// called after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findUnweightedShortestPath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void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printPath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destName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840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Graph class stores vertices</a:t>
            </a:r>
          </a:p>
          <a:p>
            <a:r>
              <a:rPr lang="en-US" dirty="0" smtClean="0"/>
              <a:t>Each vertex has an adjacency list</a:t>
            </a:r>
          </a:p>
          <a:p>
            <a:pPr lvl="1"/>
            <a:r>
              <a:rPr lang="en-US" dirty="0" smtClean="0"/>
              <a:t>what vertices does it connect to?</a:t>
            </a:r>
          </a:p>
          <a:p>
            <a:r>
              <a:rPr lang="en-US" dirty="0" smtClean="0"/>
              <a:t>shortest path method finds all paths from start vertex to every other vertex in graph</a:t>
            </a:r>
          </a:p>
          <a:p>
            <a:r>
              <a:rPr lang="en-US" dirty="0" smtClean="0"/>
              <a:t>after shortest path method called queries can be made for path length from start node to destination node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8001000" cy="1143000"/>
          </a:xfrm>
        </p:spPr>
        <p:txBody>
          <a:bodyPr/>
          <a:lstStyle/>
          <a:p>
            <a:r>
              <a:rPr lang="en-US" dirty="0" smtClean="0"/>
              <a:t>Vertex Class</a:t>
            </a:r>
            <a:r>
              <a:rPr lang="en-US" dirty="0"/>
              <a:t> </a:t>
            </a:r>
            <a:r>
              <a:rPr lang="en-US" dirty="0" smtClean="0"/>
              <a:t>(nested in Graph)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963967"/>
            <a:ext cx="8077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static class Vertex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String name;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List&lt;Edge&gt; adjacent;</a:t>
            </a:r>
          </a:p>
          <a:p>
            <a:pPr>
              <a:spcBef>
                <a:spcPts val="0"/>
              </a:spcBef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Vertex(String n)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// for shortest path algorithms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private double distance; 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Vertex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prev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scratch;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// call before finding new paths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void reset()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C4E5AE-06C0-44AC-8867-08D3B1386CA3}" type="slidenum">
              <a:rPr lang="en-US" sz="1800"/>
              <a:pPr eaLnBrk="1" hangingPunct="1"/>
              <a:t>3</a:t>
            </a:fld>
            <a:endParaRPr lang="en-US" sz="18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pPr eaLnBrk="1" hangingPunct="1"/>
            <a:r>
              <a:rPr lang="en-US" smtClean="0"/>
              <a:t>Konigsberg and the River Pregel</a:t>
            </a:r>
          </a:p>
        </p:txBody>
      </p:sp>
      <p:pic>
        <p:nvPicPr>
          <p:cNvPr id="4101" name="Picture 4" descr="http://www-groups.dcs.st-and.ac.uk/~history/Diagrams/Konigsberg_colou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643890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66800" y="17526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1430" y="319549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5317" y="50292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371871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 bwMode="auto">
          <a:xfrm>
            <a:off x="1490314" y="2014210"/>
            <a:ext cx="456656" cy="119390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992501" y="3515400"/>
            <a:ext cx="2512699" cy="157281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957343" y="5181600"/>
            <a:ext cx="761299" cy="109210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7734300" y="3980329"/>
            <a:ext cx="576798" cy="0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Class (nested in Graph)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350966"/>
            <a:ext cx="7981672" cy="2763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static class Edge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Vertex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dest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fr-FR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double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cost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spcBef>
                <a:spcPts val="0"/>
              </a:spcBef>
            </a:pPr>
            <a:endParaRPr lang="fr-FR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Edge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(Vertex d, double c)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5633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Unweighted</a:t>
            </a:r>
            <a:r>
              <a:rPr lang="en-US" dirty="0" smtClean="0"/>
              <a:t> Shortest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2057400"/>
          </a:xfrm>
        </p:spPr>
        <p:txBody>
          <a:bodyPr/>
          <a:lstStyle/>
          <a:p>
            <a:r>
              <a:rPr lang="en-US" dirty="0" smtClean="0"/>
              <a:t>Given a vertex, S (for start) find the shortest path from S to all other vertices in the graph</a:t>
            </a:r>
          </a:p>
          <a:p>
            <a:r>
              <a:rPr lang="en-US" dirty="0" smtClean="0"/>
              <a:t>Graph is </a:t>
            </a:r>
            <a:r>
              <a:rPr lang="en-US" dirty="0" err="1" smtClean="0"/>
              <a:t>unweighted</a:t>
            </a:r>
            <a:r>
              <a:rPr lang="en-US" dirty="0" smtClean="0"/>
              <a:t> (set all edge costs to 1)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733800" y="3084474"/>
            <a:ext cx="990600" cy="838200"/>
            <a:chOff x="3733800" y="3276600"/>
            <a:chExt cx="990600" cy="838200"/>
          </a:xfrm>
        </p:grpSpPr>
        <p:sp>
          <p:nvSpPr>
            <p:cNvPr id="7" name="Oval 6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38600" y="343409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10200" y="5697052"/>
            <a:ext cx="990600" cy="838200"/>
            <a:chOff x="3733800" y="3276600"/>
            <a:chExt cx="9906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5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00200" y="5486400"/>
            <a:ext cx="990600" cy="838200"/>
            <a:chOff x="3733800" y="3276600"/>
            <a:chExt cx="9906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3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45730" y="3048000"/>
            <a:ext cx="990600" cy="838200"/>
            <a:chOff x="3733800" y="3276600"/>
            <a:chExt cx="9906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81600" y="3162090"/>
            <a:ext cx="990600" cy="838200"/>
            <a:chOff x="3733800" y="3276600"/>
            <a:chExt cx="990600" cy="838200"/>
          </a:xfrm>
        </p:grpSpPr>
        <p:sp>
          <p:nvSpPr>
            <p:cNvPr id="20" name="Oval 19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6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55057" y="4220337"/>
            <a:ext cx="990600" cy="838200"/>
            <a:chOff x="3733800" y="3276600"/>
            <a:chExt cx="9906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4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5737" y="3640914"/>
            <a:ext cx="990600" cy="838200"/>
            <a:chOff x="3733800" y="3276600"/>
            <a:chExt cx="9906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2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848600" y="2895600"/>
            <a:ext cx="990600" cy="838200"/>
            <a:chOff x="3733800" y="3276600"/>
            <a:chExt cx="990600" cy="838200"/>
          </a:xfrm>
        </p:grpSpPr>
        <p:sp>
          <p:nvSpPr>
            <p:cNvPr id="29" name="Oval 28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7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15200" y="4648200"/>
            <a:ext cx="990600" cy="838200"/>
            <a:chOff x="3733800" y="3276600"/>
            <a:chExt cx="990600" cy="838200"/>
          </a:xfrm>
        </p:grpSpPr>
        <p:sp>
          <p:nvSpPr>
            <p:cNvPr id="32" name="Oval 31"/>
            <p:cNvSpPr/>
            <p:nvPr/>
          </p:nvSpPr>
          <p:spPr bwMode="auto">
            <a:xfrm>
              <a:off x="3733800" y="3276600"/>
              <a:ext cx="9906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38600" y="3434090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/>
                <a:t>8</a:t>
              </a:r>
            </a:p>
          </p:txBody>
        </p:sp>
      </p:grpSp>
      <p:cxnSp>
        <p:nvCxnSpPr>
          <p:cNvPr id="37" name="Straight Connector 36"/>
          <p:cNvCxnSpPr>
            <a:stCxn id="17" idx="6"/>
            <a:endCxn id="7" idx="2"/>
          </p:cNvCxnSpPr>
          <p:nvPr/>
        </p:nvCxnSpPr>
        <p:spPr bwMode="auto">
          <a:xfrm>
            <a:off x="3436330" y="3467100"/>
            <a:ext cx="297470" cy="364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>
            <a:endCxn id="20" idx="2"/>
          </p:cNvCxnSpPr>
          <p:nvPr/>
        </p:nvCxnSpPr>
        <p:spPr bwMode="auto">
          <a:xfrm>
            <a:off x="4724400" y="3490323"/>
            <a:ext cx="457200" cy="9086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3" idx="0"/>
          </p:cNvCxnSpPr>
          <p:nvPr/>
        </p:nvCxnSpPr>
        <p:spPr bwMode="auto">
          <a:xfrm flipV="1">
            <a:off x="4250357" y="3936741"/>
            <a:ext cx="0" cy="2835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 flipV="1">
            <a:off x="998718" y="4000290"/>
            <a:ext cx="601482" cy="615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endCxn id="14" idx="1"/>
          </p:cNvCxnSpPr>
          <p:nvPr/>
        </p:nvCxnSpPr>
        <p:spPr bwMode="auto">
          <a:xfrm>
            <a:off x="577344" y="4479114"/>
            <a:ext cx="1167926" cy="113003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2461563" y="5449535"/>
            <a:ext cx="304800" cy="1825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>
            <a:off x="5993281" y="5257800"/>
            <a:ext cx="168529" cy="5205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>
            <a:off x="6705600" y="4479114"/>
            <a:ext cx="609600" cy="4462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7315200" y="3589561"/>
            <a:ext cx="609600" cy="13324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 flipV="1">
            <a:off x="6111586" y="3372457"/>
            <a:ext cx="578427" cy="5216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endCxn id="20" idx="3"/>
          </p:cNvCxnSpPr>
          <p:nvPr/>
        </p:nvCxnSpPr>
        <p:spPr bwMode="auto">
          <a:xfrm flipV="1">
            <a:off x="4724400" y="3877538"/>
            <a:ext cx="602270" cy="56691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V="1">
            <a:off x="2941030" y="4437524"/>
            <a:ext cx="945170" cy="415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V="1">
            <a:off x="2183281" y="3602602"/>
            <a:ext cx="395598" cy="9790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/>
          <p:nvPr/>
        </p:nvCxnSpPr>
        <p:spPr bwMode="auto">
          <a:xfrm flipV="1">
            <a:off x="6430241" y="5958661"/>
            <a:ext cx="2180359" cy="13324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endCxn id="29" idx="4"/>
          </p:cNvCxnSpPr>
          <p:nvPr/>
        </p:nvCxnSpPr>
        <p:spPr bwMode="auto">
          <a:xfrm flipH="1" flipV="1">
            <a:off x="8343900" y="3733800"/>
            <a:ext cx="263236" cy="221793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Cloud Callout 73"/>
          <p:cNvSpPr/>
          <p:nvPr/>
        </p:nvSpPr>
        <p:spPr bwMode="auto">
          <a:xfrm>
            <a:off x="1905000" y="2667000"/>
            <a:ext cx="887881" cy="3124200"/>
          </a:xfrm>
          <a:prstGeom prst="cloud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scene3d>
            <a:camera prst="orthographicFront">
              <a:rot lat="0" lon="0" rev="2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Cloud Callout 77"/>
          <p:cNvSpPr/>
          <p:nvPr/>
        </p:nvSpPr>
        <p:spPr bwMode="auto">
          <a:xfrm>
            <a:off x="5638800" y="2590800"/>
            <a:ext cx="887881" cy="3519055"/>
          </a:xfrm>
          <a:prstGeom prst="cloud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scene3d>
            <a:camera prst="orthographicFront">
              <a:rot lat="0" lon="0" rev="191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55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99797"/>
            <a:ext cx="8234263" cy="6415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Degrees of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https://www.sixdegreesofwikipedia.com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3125267"/>
            <a:ext cx="1297315" cy="14394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49240"/>
            <a:ext cx="1143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15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Ladders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6477000" cy="5029200"/>
          </a:xfrm>
        </p:spPr>
        <p:txBody>
          <a:bodyPr/>
          <a:lstStyle/>
          <a:p>
            <a:r>
              <a:rPr lang="en-US" dirty="0" smtClean="0"/>
              <a:t>Agree upon dictionary</a:t>
            </a:r>
          </a:p>
          <a:p>
            <a:r>
              <a:rPr lang="en-US" dirty="0" smtClean="0"/>
              <a:t>Start word and end word of same length</a:t>
            </a:r>
          </a:p>
          <a:p>
            <a:r>
              <a:rPr lang="en-US" dirty="0" smtClean="0"/>
              <a:t>Change one letter at a time to form step</a:t>
            </a:r>
          </a:p>
          <a:p>
            <a:r>
              <a:rPr lang="en-US" dirty="0" smtClean="0"/>
              <a:t>Step must also be a word</a:t>
            </a:r>
          </a:p>
          <a:p>
            <a:r>
              <a:rPr lang="en-US" dirty="0" smtClean="0"/>
              <a:t>Example: Start = silly, end = funny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1143000"/>
            <a:ext cx="1887682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silly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sully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sulky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hulky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hunky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funky</a:t>
            </a:r>
          </a:p>
          <a:p>
            <a:pPr>
              <a:spcBef>
                <a:spcPts val="0"/>
              </a:spcBef>
            </a:pPr>
            <a:r>
              <a:rPr lang="en-US" sz="3600" b="1" dirty="0">
                <a:latin typeface="Courier New" pitchFamily="49" charset="0"/>
                <a:cs typeface="Courier New" pitchFamily="49" charset="0"/>
              </a:rPr>
              <a:t>funny</a:t>
            </a:r>
          </a:p>
        </p:txBody>
      </p:sp>
    </p:spTree>
    <p:extLst>
      <p:ext uri="{BB962C8B-B14F-4D97-AF65-F5344CB8AC3E}">
        <p14:creationId xmlns:p14="http://schemas.microsoft.com/office/powerpoint/2010/main" val="5251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665" y="-114300"/>
            <a:ext cx="8534400" cy="1143000"/>
          </a:xfrm>
        </p:spPr>
        <p:txBody>
          <a:bodyPr/>
          <a:lstStyle/>
          <a:p>
            <a:r>
              <a:rPr lang="en-US" dirty="0" smtClean="0"/>
              <a:t>Clicker 3 - Graph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486400"/>
          </a:xfrm>
        </p:spPr>
        <p:txBody>
          <a:bodyPr/>
          <a:lstStyle/>
          <a:p>
            <a:r>
              <a:rPr lang="en-US" dirty="0" smtClean="0"/>
              <a:t>What are the vertices and when does </a:t>
            </a:r>
            <a:br>
              <a:rPr lang="en-US" dirty="0" smtClean="0"/>
            </a:br>
            <a:r>
              <a:rPr lang="en-US" dirty="0" smtClean="0"/>
              <a:t>an edge exist between two vertices?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Vertices 	Edges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dirty="0" smtClean="0"/>
              <a:t>Letters		Words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dirty="0" smtClean="0"/>
              <a:t>Words		Words that share one</a:t>
            </a:r>
            <a:r>
              <a:rPr lang="en-US" sz="2800" dirty="0"/>
              <a:t> </a:t>
            </a:r>
            <a:r>
              <a:rPr lang="en-US" sz="2800" dirty="0" smtClean="0"/>
              <a:t>or more letters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dirty="0" smtClean="0"/>
              <a:t>Letters	</a:t>
            </a:r>
            <a:r>
              <a:rPr lang="en-US" sz="2800" dirty="0"/>
              <a:t>	</a:t>
            </a:r>
            <a:r>
              <a:rPr lang="en-US" sz="2800" dirty="0" smtClean="0"/>
              <a:t>Words </a:t>
            </a:r>
            <a:r>
              <a:rPr lang="en-US" sz="2800" dirty="0"/>
              <a:t>that </a:t>
            </a:r>
            <a:r>
              <a:rPr lang="en-US" sz="2800" dirty="0" smtClean="0"/>
              <a:t>share one</a:t>
            </a:r>
            <a:r>
              <a:rPr lang="en-US" sz="2800" dirty="0"/>
              <a:t> </a:t>
            </a:r>
            <a:r>
              <a:rPr lang="en-US" sz="2800" dirty="0" smtClean="0"/>
              <a:t>or </a:t>
            </a:r>
            <a:r>
              <a:rPr lang="en-US" sz="2800" dirty="0"/>
              <a:t>more </a:t>
            </a:r>
            <a:r>
              <a:rPr lang="en-US" sz="2800" dirty="0" smtClean="0"/>
              <a:t>letters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dirty="0" smtClean="0"/>
              <a:t>Words		Words that differ by one letter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800" dirty="0" smtClean="0"/>
              <a:t>Words		Letters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5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284326" cy="914400"/>
            <a:chOff x="3581400" y="2362200"/>
            <a:chExt cx="12843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814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524000"/>
            <a:ext cx="292507" cy="576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724677" y="5334000"/>
            <a:ext cx="2823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Portion of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4 - Size of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Number of vertices and edges depends on dictionary</a:t>
            </a:r>
          </a:p>
          <a:p>
            <a:r>
              <a:rPr lang="en-US" sz="2800" dirty="0" smtClean="0"/>
              <a:t>Modified Scrabble dictionary, 5 letter words</a:t>
            </a:r>
          </a:p>
          <a:p>
            <a:r>
              <a:rPr lang="en-US" sz="2800" dirty="0" smtClean="0"/>
              <a:t>Words are vertices</a:t>
            </a:r>
          </a:p>
          <a:p>
            <a:pPr lvl="1"/>
            <a:r>
              <a:rPr lang="en-US" sz="2400" dirty="0" smtClean="0"/>
              <a:t>8660 words</a:t>
            </a:r>
          </a:p>
          <a:p>
            <a:r>
              <a:rPr lang="en-US" sz="2800" dirty="0" smtClean="0"/>
              <a:t>Edge exists between word if they are one letter different</a:t>
            </a:r>
          </a:p>
          <a:p>
            <a:pPr lvl="1"/>
            <a:r>
              <a:rPr lang="en-US" sz="2400" dirty="0" smtClean="0"/>
              <a:t>24,942 edges</a:t>
            </a:r>
          </a:p>
          <a:p>
            <a:pPr marL="0" indent="0">
              <a:buNone/>
            </a:pPr>
            <a:r>
              <a:rPr lang="en-US" dirty="0" smtClean="0"/>
              <a:t>Is this graph sparse or dense?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Sparse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Dense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95800" y="4863405"/>
            <a:ext cx="43434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Max number of edges = </a:t>
            </a:r>
            <a:br>
              <a:rPr lang="en-US" dirty="0" smtClean="0"/>
            </a:br>
            <a:r>
              <a:rPr lang="en-US" dirty="0" smtClean="0"/>
              <a:t>N * (N - 1) / 2</a:t>
            </a:r>
            <a:br>
              <a:rPr lang="en-US" dirty="0" smtClean="0"/>
            </a:br>
            <a:r>
              <a:rPr lang="en-US" dirty="0" smtClean="0"/>
              <a:t>37,493,470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2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9220200" cy="1143000"/>
          </a:xfrm>
        </p:spPr>
        <p:txBody>
          <a:bodyPr/>
          <a:lstStyle/>
          <a:p>
            <a:r>
              <a:rPr lang="en-US" sz="3600" dirty="0" smtClean="0"/>
              <a:t>Clicker 5 - Unweighted Shortest </a:t>
            </a:r>
            <a:br>
              <a:rPr lang="en-US" sz="3600" dirty="0" smtClean="0"/>
            </a:br>
            <a:r>
              <a:rPr lang="en-US" sz="3600" dirty="0" smtClean="0"/>
              <a:t>Path Algorithm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r>
              <a:rPr lang="en-US" dirty="0" smtClean="0"/>
              <a:t>Problem: Find the </a:t>
            </a:r>
            <a:r>
              <a:rPr lang="en-US" b="1" dirty="0" smtClean="0"/>
              <a:t>shortest word ladder </a:t>
            </a:r>
            <a:r>
              <a:rPr lang="en-US" dirty="0" smtClean="0"/>
              <a:t>between two words if one exists</a:t>
            </a:r>
          </a:p>
          <a:p>
            <a:r>
              <a:rPr lang="en-US" dirty="0" smtClean="0"/>
              <a:t>What kind of search should we use?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Breadth First Search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Depth First Search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Either one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Unweighted</a:t>
            </a:r>
            <a:r>
              <a:rPr lang="en-US" sz="3600" dirty="0" smtClean="0"/>
              <a:t> Shortest Path Algorithm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distance of start to itself to 0</a:t>
            </a:r>
          </a:p>
          <a:p>
            <a:r>
              <a:rPr lang="en-US" dirty="0" smtClean="0"/>
              <a:t>Create a queue and add the start vertex</a:t>
            </a:r>
          </a:p>
          <a:p>
            <a:r>
              <a:rPr lang="en-US" dirty="0" smtClean="0"/>
              <a:t>while the queue is not empty</a:t>
            </a:r>
          </a:p>
          <a:p>
            <a:pPr lvl="1"/>
            <a:r>
              <a:rPr lang="en-US" dirty="0" smtClean="0"/>
              <a:t>remove front </a:t>
            </a:r>
          </a:p>
          <a:p>
            <a:pPr lvl="1"/>
            <a:r>
              <a:rPr lang="en-US" dirty="0" smtClean="0"/>
              <a:t>loop through all edges of current vertex</a:t>
            </a:r>
          </a:p>
          <a:p>
            <a:pPr lvl="2"/>
            <a:r>
              <a:rPr lang="en-US" dirty="0" smtClean="0"/>
              <a:t>get vertex edge connects to</a:t>
            </a:r>
          </a:p>
          <a:p>
            <a:pPr lvl="2"/>
            <a:r>
              <a:rPr lang="en-US" dirty="0" smtClean="0"/>
              <a:t>if this vertex has not been </a:t>
            </a:r>
            <a:r>
              <a:rPr lang="en-US" dirty="0" smtClean="0"/>
              <a:t>visited (have not found path to the destination of the edge)</a:t>
            </a:r>
            <a:endParaRPr lang="en-US" dirty="0" smtClean="0"/>
          </a:p>
          <a:p>
            <a:pPr lvl="3"/>
            <a:r>
              <a:rPr lang="en-US" dirty="0" smtClean="0"/>
              <a:t>sets its distance to current distance + 1</a:t>
            </a:r>
          </a:p>
          <a:p>
            <a:pPr lvl="3"/>
            <a:r>
              <a:rPr lang="en-US" dirty="0" smtClean="0"/>
              <a:t>sets its previous vertex to current vertex</a:t>
            </a:r>
          </a:p>
          <a:p>
            <a:pPr lvl="3"/>
            <a:r>
              <a:rPr lang="en-US" dirty="0" smtClean="0"/>
              <a:t>add new vertex to queue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724677" y="5334000"/>
            <a:ext cx="2823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Portion of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How many solutions does the Seven Bridges of Konigsberg Problem have?</a:t>
            </a:r>
          </a:p>
          <a:p>
            <a:pPr marL="514350" indent="-514350" eaLnBrk="1" hangingPunct="1">
              <a:buFont typeface="+mj-lt"/>
              <a:buAutoNum type="alphaUcPeriod"/>
              <a:defRPr/>
            </a:pPr>
            <a:r>
              <a:rPr lang="en-US" dirty="0" smtClean="0"/>
              <a:t>0</a:t>
            </a:r>
          </a:p>
          <a:p>
            <a:pPr marL="514350" indent="-514350" eaLnBrk="1" hangingPunct="1">
              <a:buFont typeface="+mj-lt"/>
              <a:buAutoNum type="alphaUcPeriod"/>
              <a:defRPr/>
            </a:pPr>
            <a:r>
              <a:rPr lang="en-US" dirty="0" smtClean="0"/>
              <a:t>1</a:t>
            </a:r>
          </a:p>
          <a:p>
            <a:pPr marL="514350" indent="-514350" eaLnBrk="1" hangingPunct="1">
              <a:buFont typeface="+mj-lt"/>
              <a:buAutoNum type="alphaUcPeriod"/>
              <a:defRPr/>
            </a:pPr>
            <a:r>
              <a:rPr lang="en-US" dirty="0" smtClean="0"/>
              <a:t>2</a:t>
            </a:r>
          </a:p>
          <a:p>
            <a:pPr marL="514350" indent="-514350" eaLnBrk="1" hangingPunct="1">
              <a:buFont typeface="+mj-lt"/>
              <a:buAutoNum type="alphaUcPeriod"/>
              <a:defRPr/>
            </a:pPr>
            <a:r>
              <a:rPr lang="en-US" dirty="0" smtClean="0"/>
              <a:t>3</a:t>
            </a:r>
          </a:p>
          <a:p>
            <a:pPr marL="514350" indent="-514350" eaLnBrk="1" hangingPunct="1">
              <a:buFont typeface="+mj-lt"/>
              <a:buAutoNum type="alphaUcPeriod"/>
              <a:defRPr/>
            </a:pPr>
            <a:r>
              <a:rPr lang="en-US" dirty="0" smtClean="0"/>
              <a:t>&gt;= 4</a:t>
            </a:r>
          </a:p>
          <a:p>
            <a:pPr marL="0" indent="0" eaLnBrk="1" hangingPunct="1">
              <a:buFont typeface="Marlett" pitchFamily="2" charset="2"/>
              <a:buNone/>
              <a:defRPr/>
            </a:pPr>
            <a:endParaRPr lang="en-US" dirty="0" smtClean="0"/>
          </a:p>
        </p:txBody>
      </p:sp>
      <p:sp>
        <p:nvSpPr>
          <p:cNvPr id="512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512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pic>
        <p:nvPicPr>
          <p:cNvPr id="7" name="Picture 4" descr="http://www-groups.dcs.st-and.ac.uk/~history/Diagrams/Konigsberg_colou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5943600" cy="475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907EFE-0971-499A-9E25-A2A511555829}" type="slidenum">
              <a:rPr lang="en-US" sz="1800"/>
              <a:pPr eaLnBrk="1" hangingPunct="1"/>
              <a:t>4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724677" y="5105400"/>
            <a:ext cx="50786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at "smart" and </a:t>
            </a:r>
            <a:r>
              <a:rPr lang="en-US" dirty="0" err="1" smtClean="0"/>
              <a:t>enqueue</a:t>
            </a:r>
            <a:r>
              <a:rPr lang="en-US" dirty="0" smtClean="0"/>
              <a:t> it</a:t>
            </a:r>
            <a:br>
              <a:rPr lang="en-US" dirty="0" smtClean="0"/>
            </a:br>
            <a:r>
              <a:rPr lang="en-US" dirty="0" smtClean="0"/>
              <a:t>[smart]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4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167073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Dequeue</a:t>
            </a:r>
            <a:r>
              <a:rPr lang="en-US" dirty="0" smtClean="0"/>
              <a:t> (smart), loop through edges</a:t>
            </a:r>
          </a:p>
          <a:p>
            <a:r>
              <a:rPr lang="en-US" dirty="0" smtClean="0"/>
              <a:t>[swart]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2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167073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Dequeue</a:t>
            </a:r>
            <a:r>
              <a:rPr lang="en-US" dirty="0" smtClean="0"/>
              <a:t> (smart), loop through edges</a:t>
            </a:r>
          </a:p>
          <a:p>
            <a:r>
              <a:rPr lang="en-US" dirty="0" smtClean="0"/>
              <a:t>[swart, start]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167073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Dequeue</a:t>
            </a:r>
            <a:r>
              <a:rPr lang="en-US" dirty="0" smtClean="0"/>
              <a:t> (smart), loop through edges</a:t>
            </a:r>
          </a:p>
          <a:p>
            <a:r>
              <a:rPr lang="en-US" dirty="0" smtClean="0"/>
              <a:t>[swart, start, </a:t>
            </a:r>
            <a:r>
              <a:rPr lang="en-US" dirty="0" err="1" smtClean="0"/>
              <a:t>scart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5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167073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Dequeue</a:t>
            </a:r>
            <a:r>
              <a:rPr lang="en-US" dirty="0" smtClean="0"/>
              <a:t> (smart), loop through edges</a:t>
            </a:r>
          </a:p>
          <a:p>
            <a:r>
              <a:rPr lang="en-US" dirty="0" smtClean="0"/>
              <a:t>[swart, 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167073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Dequeue</a:t>
            </a:r>
            <a:r>
              <a:rPr lang="en-US" dirty="0" smtClean="0"/>
              <a:t> (smart), loop through edges</a:t>
            </a:r>
          </a:p>
          <a:p>
            <a:r>
              <a:rPr lang="en-US" dirty="0" smtClean="0"/>
              <a:t>[swart, 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5583580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Done with smart, </a:t>
            </a:r>
            <a:r>
              <a:rPr lang="en-US" dirty="0" err="1" smtClean="0"/>
              <a:t>dequeue</a:t>
            </a:r>
            <a:r>
              <a:rPr lang="en-US" dirty="0" smtClean="0"/>
              <a:t> (swart)</a:t>
            </a:r>
          </a:p>
          <a:p>
            <a:r>
              <a:rPr lang="en-US" dirty="0" smtClean="0"/>
              <a:t>[start,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8244565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through edges of swart (start already present)</a:t>
            </a:r>
          </a:p>
          <a:p>
            <a:r>
              <a:rPr lang="en-US" dirty="0" smtClean="0"/>
              <a:t>[start,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8324715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through edges of swart (</a:t>
            </a:r>
            <a:r>
              <a:rPr lang="en-US" dirty="0" err="1" smtClean="0"/>
              <a:t>scart</a:t>
            </a:r>
            <a:r>
              <a:rPr lang="en-US" dirty="0" smtClean="0"/>
              <a:t> already present)</a:t>
            </a:r>
          </a:p>
          <a:p>
            <a:r>
              <a:rPr lang="en-US" dirty="0" smtClean="0"/>
              <a:t>[start,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2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5875326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through edges of swart</a:t>
            </a:r>
          </a:p>
          <a:p>
            <a:r>
              <a:rPr lang="en-US" dirty="0" smtClean="0"/>
              <a:t>[start,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smarm, swarm]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7412182" y="1661374"/>
            <a:ext cx="1320451" cy="914400"/>
            <a:chOff x="3581400" y="2362200"/>
            <a:chExt cx="1320451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9" name="Oval 48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657600" y="2514600"/>
              <a:ext cx="12442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172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0CD60-817F-41BF-A0A5-117D9F5ABE19}" type="slidenum">
              <a:rPr lang="en-US" sz="1800"/>
              <a:pPr eaLnBrk="1" hangingPunct="1"/>
              <a:t>5</a:t>
            </a:fld>
            <a:endParaRPr lang="en-US" sz="18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Solve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Brute Force?</a:t>
            </a:r>
          </a:p>
          <a:p>
            <a:pPr eaLnBrk="1" hangingPunct="1"/>
            <a:r>
              <a:rPr lang="en-US" dirty="0" smtClean="0"/>
              <a:t>Euler's Solution</a:t>
            </a:r>
          </a:p>
          <a:p>
            <a:pPr lvl="1" eaLnBrk="1" hangingPunct="1"/>
            <a:r>
              <a:rPr lang="en-US" dirty="0" smtClean="0"/>
              <a:t>Redraw the map as a graph </a:t>
            </a:r>
            <a:br>
              <a:rPr lang="en-US" dirty="0" smtClean="0"/>
            </a:br>
            <a:r>
              <a:rPr lang="en-US" dirty="0" smtClean="0"/>
              <a:t>(really a </a:t>
            </a:r>
            <a:r>
              <a:rPr lang="en-US" i="1" dirty="0" smtClean="0"/>
              <a:t>multigraph as opposed</a:t>
            </a:r>
            <a:br>
              <a:rPr lang="en-US" i="1" dirty="0" smtClean="0"/>
            </a:br>
            <a:r>
              <a:rPr lang="en-US" i="1" dirty="0" smtClean="0"/>
              <a:t>to a simple graph, 1 or 0 edges</a:t>
            </a:r>
            <a:br>
              <a:rPr lang="en-US" i="1" dirty="0" smtClean="0"/>
            </a:br>
            <a:r>
              <a:rPr lang="en-US" i="1" dirty="0" smtClean="0"/>
              <a:t>per pair of vertices</a:t>
            </a:r>
            <a:r>
              <a:rPr lang="en-US" dirty="0" smtClean="0"/>
              <a:t>)</a:t>
            </a:r>
            <a:endParaRPr lang="en-US" dirty="0" smtClean="0"/>
          </a:p>
        </p:txBody>
      </p:sp>
      <p:grpSp>
        <p:nvGrpSpPr>
          <p:cNvPr id="6150" name="Group 2"/>
          <p:cNvGrpSpPr>
            <a:grpSpLocks/>
          </p:cNvGrpSpPr>
          <p:nvPr/>
        </p:nvGrpSpPr>
        <p:grpSpPr bwMode="auto">
          <a:xfrm>
            <a:off x="4720419" y="3817937"/>
            <a:ext cx="3048000" cy="2359025"/>
            <a:chOff x="4191000" y="3341688"/>
            <a:chExt cx="3048000" cy="2359025"/>
          </a:xfrm>
        </p:grpSpPr>
        <p:sp>
          <p:nvSpPr>
            <p:cNvPr id="6154" name="Oval 4"/>
            <p:cNvSpPr>
              <a:spLocks noChangeArrowheads="1"/>
            </p:cNvSpPr>
            <p:nvPr/>
          </p:nvSpPr>
          <p:spPr bwMode="auto">
            <a:xfrm>
              <a:off x="4419600" y="34290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Oval 5"/>
            <p:cNvSpPr>
              <a:spLocks noChangeArrowheads="1"/>
            </p:cNvSpPr>
            <p:nvPr/>
          </p:nvSpPr>
          <p:spPr bwMode="auto">
            <a:xfrm>
              <a:off x="4419600" y="5257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Oval 6"/>
            <p:cNvSpPr>
              <a:spLocks noChangeArrowheads="1"/>
            </p:cNvSpPr>
            <p:nvPr/>
          </p:nvSpPr>
          <p:spPr bwMode="auto">
            <a:xfrm>
              <a:off x="4419600" y="43434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Oval 7"/>
            <p:cNvSpPr>
              <a:spLocks noChangeArrowheads="1"/>
            </p:cNvSpPr>
            <p:nvPr/>
          </p:nvSpPr>
          <p:spPr bwMode="auto">
            <a:xfrm>
              <a:off x="6858000" y="43434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Freeform 8"/>
            <p:cNvSpPr>
              <a:spLocks/>
            </p:cNvSpPr>
            <p:nvPr/>
          </p:nvSpPr>
          <p:spPr bwMode="auto">
            <a:xfrm>
              <a:off x="4800600" y="3657600"/>
              <a:ext cx="228600" cy="762000"/>
            </a:xfrm>
            <a:custGeom>
              <a:avLst/>
              <a:gdLst>
                <a:gd name="T0" fmla="*/ 0 w 144"/>
                <a:gd name="T1" fmla="*/ 0 h 480"/>
                <a:gd name="T2" fmla="*/ 228600 w 144"/>
                <a:gd name="T3" fmla="*/ 304800 h 480"/>
                <a:gd name="T4" fmla="*/ 0 w 144"/>
                <a:gd name="T5" fmla="*/ 762000 h 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480">
                  <a:moveTo>
                    <a:pt x="0" y="0"/>
                  </a:moveTo>
                  <a:cubicBezTo>
                    <a:pt x="72" y="56"/>
                    <a:pt x="144" y="112"/>
                    <a:pt x="144" y="192"/>
                  </a:cubicBezTo>
                  <a:cubicBezTo>
                    <a:pt x="144" y="272"/>
                    <a:pt x="24" y="432"/>
                    <a:pt x="0" y="48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Freeform 9"/>
            <p:cNvSpPr>
              <a:spLocks/>
            </p:cNvSpPr>
            <p:nvPr/>
          </p:nvSpPr>
          <p:spPr bwMode="auto">
            <a:xfrm flipH="1">
              <a:off x="4191000" y="3657600"/>
              <a:ext cx="228600" cy="762000"/>
            </a:xfrm>
            <a:custGeom>
              <a:avLst/>
              <a:gdLst>
                <a:gd name="T0" fmla="*/ 0 w 144"/>
                <a:gd name="T1" fmla="*/ 0 h 480"/>
                <a:gd name="T2" fmla="*/ 228600 w 144"/>
                <a:gd name="T3" fmla="*/ 304800 h 480"/>
                <a:gd name="T4" fmla="*/ 0 w 144"/>
                <a:gd name="T5" fmla="*/ 762000 h 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480">
                  <a:moveTo>
                    <a:pt x="0" y="0"/>
                  </a:moveTo>
                  <a:cubicBezTo>
                    <a:pt x="72" y="56"/>
                    <a:pt x="144" y="112"/>
                    <a:pt x="144" y="192"/>
                  </a:cubicBezTo>
                  <a:cubicBezTo>
                    <a:pt x="144" y="272"/>
                    <a:pt x="24" y="432"/>
                    <a:pt x="0" y="48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Freeform 10"/>
            <p:cNvSpPr>
              <a:spLocks/>
            </p:cNvSpPr>
            <p:nvPr/>
          </p:nvSpPr>
          <p:spPr bwMode="auto">
            <a:xfrm>
              <a:off x="4800600" y="4648200"/>
              <a:ext cx="228600" cy="762000"/>
            </a:xfrm>
            <a:custGeom>
              <a:avLst/>
              <a:gdLst>
                <a:gd name="T0" fmla="*/ 0 w 144"/>
                <a:gd name="T1" fmla="*/ 0 h 480"/>
                <a:gd name="T2" fmla="*/ 228600 w 144"/>
                <a:gd name="T3" fmla="*/ 304800 h 480"/>
                <a:gd name="T4" fmla="*/ 0 w 144"/>
                <a:gd name="T5" fmla="*/ 762000 h 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480">
                  <a:moveTo>
                    <a:pt x="0" y="0"/>
                  </a:moveTo>
                  <a:cubicBezTo>
                    <a:pt x="72" y="56"/>
                    <a:pt x="144" y="112"/>
                    <a:pt x="144" y="192"/>
                  </a:cubicBezTo>
                  <a:cubicBezTo>
                    <a:pt x="144" y="272"/>
                    <a:pt x="24" y="432"/>
                    <a:pt x="0" y="48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Freeform 11"/>
            <p:cNvSpPr>
              <a:spLocks/>
            </p:cNvSpPr>
            <p:nvPr/>
          </p:nvSpPr>
          <p:spPr bwMode="auto">
            <a:xfrm flipH="1">
              <a:off x="4191000" y="4648200"/>
              <a:ext cx="228600" cy="762000"/>
            </a:xfrm>
            <a:custGeom>
              <a:avLst/>
              <a:gdLst>
                <a:gd name="T0" fmla="*/ 0 w 144"/>
                <a:gd name="T1" fmla="*/ 0 h 480"/>
                <a:gd name="T2" fmla="*/ 228600 w 144"/>
                <a:gd name="T3" fmla="*/ 304800 h 480"/>
                <a:gd name="T4" fmla="*/ 0 w 144"/>
                <a:gd name="T5" fmla="*/ 762000 h 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480">
                  <a:moveTo>
                    <a:pt x="0" y="0"/>
                  </a:moveTo>
                  <a:cubicBezTo>
                    <a:pt x="72" y="56"/>
                    <a:pt x="144" y="112"/>
                    <a:pt x="144" y="192"/>
                  </a:cubicBezTo>
                  <a:cubicBezTo>
                    <a:pt x="144" y="272"/>
                    <a:pt x="24" y="432"/>
                    <a:pt x="0" y="48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2"/>
            <p:cNvSpPr>
              <a:spLocks noChangeShapeType="1"/>
            </p:cNvSpPr>
            <p:nvPr/>
          </p:nvSpPr>
          <p:spPr bwMode="auto">
            <a:xfrm>
              <a:off x="4800600" y="3581400"/>
              <a:ext cx="2133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3"/>
            <p:cNvSpPr>
              <a:spLocks noChangeShapeType="1"/>
            </p:cNvSpPr>
            <p:nvPr/>
          </p:nvSpPr>
          <p:spPr bwMode="auto">
            <a:xfrm>
              <a:off x="4800600" y="4572000"/>
              <a:ext cx="2057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14"/>
            <p:cNvSpPr>
              <a:spLocks noChangeShapeType="1"/>
            </p:cNvSpPr>
            <p:nvPr/>
          </p:nvSpPr>
          <p:spPr bwMode="auto">
            <a:xfrm flipV="1">
              <a:off x="4800600" y="4724400"/>
              <a:ext cx="2133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Text Box 15"/>
            <p:cNvSpPr txBox="1">
              <a:spLocks noChangeArrowheads="1"/>
            </p:cNvSpPr>
            <p:nvPr/>
          </p:nvSpPr>
          <p:spPr bwMode="auto">
            <a:xfrm>
              <a:off x="4479925" y="3341688"/>
              <a:ext cx="3825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  <p:sp>
          <p:nvSpPr>
            <p:cNvPr id="6166" name="Text Box 16"/>
            <p:cNvSpPr txBox="1">
              <a:spLocks noChangeArrowheads="1"/>
            </p:cNvSpPr>
            <p:nvPr/>
          </p:nvSpPr>
          <p:spPr bwMode="auto">
            <a:xfrm>
              <a:off x="4419600" y="4267200"/>
              <a:ext cx="3825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b</a:t>
              </a:r>
            </a:p>
          </p:txBody>
        </p:sp>
        <p:sp>
          <p:nvSpPr>
            <p:cNvPr id="6167" name="Text Box 17"/>
            <p:cNvSpPr txBox="1">
              <a:spLocks noChangeArrowheads="1"/>
            </p:cNvSpPr>
            <p:nvPr/>
          </p:nvSpPr>
          <p:spPr bwMode="auto">
            <a:xfrm>
              <a:off x="4419600" y="5181600"/>
              <a:ext cx="36195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  <p:sp>
          <p:nvSpPr>
            <p:cNvPr id="6168" name="Text Box 18"/>
            <p:cNvSpPr txBox="1">
              <a:spLocks noChangeArrowheads="1"/>
            </p:cNvSpPr>
            <p:nvPr/>
          </p:nvSpPr>
          <p:spPr bwMode="auto">
            <a:xfrm>
              <a:off x="6856413" y="4267200"/>
              <a:ext cx="3825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</p:grpSp>
      <p:sp>
        <p:nvSpPr>
          <p:cNvPr id="615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pic>
        <p:nvPicPr>
          <p:cNvPr id="6152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2" y="4118473"/>
            <a:ext cx="3148013" cy="250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776" y="883043"/>
            <a:ext cx="2382257" cy="2929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352800" y="13716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" name="Oval 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2514600"/>
              <a:ext cx="108395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smart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92982" y="72390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" name="Oval 10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swart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3841" y="19661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7600" y="2514600"/>
              <a:ext cx="88357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0" y="457200"/>
            <a:ext cx="1360526" cy="914400"/>
            <a:chOff x="3581400" y="2362200"/>
            <a:chExt cx="1360526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57600" y="2514600"/>
              <a:ext cx="12843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smarm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1600" y="2750127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2514600"/>
              <a:ext cx="104387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smalt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03351" y="3690610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3" name="Oval 22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57600" y="2514600"/>
              <a:ext cx="96372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scart</a:t>
              </a:r>
              <a:endParaRPr lang="en-US" dirty="0"/>
            </a:p>
          </p:txBody>
        </p:sp>
      </p:grpSp>
      <p:cxnSp>
        <p:nvCxnSpPr>
          <p:cNvPr id="26" name="Straight Connector 25"/>
          <p:cNvCxnSpPr>
            <a:stCxn id="7" idx="7"/>
            <a:endCxn id="11" idx="2"/>
          </p:cNvCxnSpPr>
          <p:nvPr/>
        </p:nvCxnSpPr>
        <p:spPr bwMode="auto">
          <a:xfrm flipV="1">
            <a:off x="4393452" y="1181100"/>
            <a:ext cx="1799530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7" idx="1"/>
          </p:cNvCxnSpPr>
          <p:nvPr/>
        </p:nvCxnSpPr>
        <p:spPr bwMode="auto">
          <a:xfrm flipH="1" flipV="1">
            <a:off x="2819400" y="1066800"/>
            <a:ext cx="711948" cy="4387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7" idx="3"/>
            <a:endCxn id="20" idx="7"/>
          </p:cNvCxnSpPr>
          <p:nvPr/>
        </p:nvCxnSpPr>
        <p:spPr bwMode="auto">
          <a:xfrm flipH="1">
            <a:off x="2412252" y="2152089"/>
            <a:ext cx="1119096" cy="7319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endCxn id="23" idx="0"/>
          </p:cNvCxnSpPr>
          <p:nvPr/>
        </p:nvCxnSpPr>
        <p:spPr bwMode="auto">
          <a:xfrm>
            <a:off x="4114800" y="2286000"/>
            <a:ext cx="398151" cy="140461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7" idx="6"/>
          </p:cNvCxnSpPr>
          <p:nvPr/>
        </p:nvCxnSpPr>
        <p:spPr bwMode="auto">
          <a:xfrm>
            <a:off x="4572000" y="1828800"/>
            <a:ext cx="681301" cy="28977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stCxn id="14" idx="7"/>
          </p:cNvCxnSpPr>
          <p:nvPr/>
        </p:nvCxnSpPr>
        <p:spPr bwMode="auto">
          <a:xfrm flipV="1">
            <a:off x="6184493" y="1638300"/>
            <a:ext cx="292507" cy="4617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23" idx="7"/>
          </p:cNvCxnSpPr>
          <p:nvPr/>
        </p:nvCxnSpPr>
        <p:spPr bwMode="auto">
          <a:xfrm flipV="1">
            <a:off x="4944003" y="2884038"/>
            <a:ext cx="618597" cy="94048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23" idx="6"/>
          </p:cNvCxnSpPr>
          <p:nvPr/>
        </p:nvCxnSpPr>
        <p:spPr bwMode="auto">
          <a:xfrm flipV="1">
            <a:off x="5122551" y="3425747"/>
            <a:ext cx="1964049" cy="7220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 flipV="1">
            <a:off x="7010400" y="1638300"/>
            <a:ext cx="76200" cy="178744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7" idx="0"/>
          </p:cNvCxnSpPr>
          <p:nvPr/>
        </p:nvCxnSpPr>
        <p:spPr bwMode="auto">
          <a:xfrm flipV="1">
            <a:off x="2209800" y="152400"/>
            <a:ext cx="0" cy="304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1371600" y="723900"/>
            <a:ext cx="3048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371600" y="1181100"/>
            <a:ext cx="304800" cy="190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1"/>
          </p:cNvCxnSpPr>
          <p:nvPr/>
        </p:nvCxnSpPr>
        <p:spPr bwMode="auto">
          <a:xfrm flipH="1" flipV="1">
            <a:off x="1219200" y="2750127"/>
            <a:ext cx="330948" cy="1339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20" idx="4"/>
          </p:cNvCxnSpPr>
          <p:nvPr/>
        </p:nvCxnSpPr>
        <p:spPr bwMode="auto">
          <a:xfrm>
            <a:off x="1981200" y="3664527"/>
            <a:ext cx="0" cy="44009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</p:cNvCxnSpPr>
          <p:nvPr/>
        </p:nvCxnSpPr>
        <p:spPr bwMode="auto">
          <a:xfrm flipH="1">
            <a:off x="914400" y="3530616"/>
            <a:ext cx="635748" cy="35395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/>
          <p:nvPr/>
        </p:nvCxnSpPr>
        <p:spPr bwMode="auto">
          <a:xfrm flipV="1">
            <a:off x="7057820" y="457200"/>
            <a:ext cx="226458" cy="3429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Connector 75"/>
          <p:cNvCxnSpPr>
            <a:stCxn id="11" idx="6"/>
          </p:cNvCxnSpPr>
          <p:nvPr/>
        </p:nvCxnSpPr>
        <p:spPr bwMode="auto">
          <a:xfrm>
            <a:off x="7412182" y="1181100"/>
            <a:ext cx="436418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Straight Connector 77"/>
          <p:cNvCxnSpPr>
            <a:stCxn id="11" idx="5"/>
          </p:cNvCxnSpPr>
          <p:nvPr/>
        </p:nvCxnSpPr>
        <p:spPr bwMode="auto">
          <a:xfrm>
            <a:off x="7233634" y="1504389"/>
            <a:ext cx="396757" cy="32441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14" idx="5"/>
          </p:cNvCxnSpPr>
          <p:nvPr/>
        </p:nvCxnSpPr>
        <p:spPr bwMode="auto">
          <a:xfrm>
            <a:off x="6184493" y="2746663"/>
            <a:ext cx="292507" cy="1558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4"/>
          </p:cNvCxnSpPr>
          <p:nvPr/>
        </p:nvCxnSpPr>
        <p:spPr bwMode="auto">
          <a:xfrm>
            <a:off x="5753441" y="2880574"/>
            <a:ext cx="0" cy="32675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5105400" y="4343400"/>
            <a:ext cx="287649" cy="23878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4800600" y="4582180"/>
            <a:ext cx="112050" cy="3708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23" idx="4"/>
          </p:cNvCxnSpPr>
          <p:nvPr/>
        </p:nvCxnSpPr>
        <p:spPr bwMode="auto">
          <a:xfrm flipH="1">
            <a:off x="4267200" y="4605010"/>
            <a:ext cx="245751" cy="2717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H="1">
            <a:off x="3657600" y="4366230"/>
            <a:ext cx="313375" cy="965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Box 90"/>
          <p:cNvSpPr txBox="1"/>
          <p:nvPr/>
        </p:nvSpPr>
        <p:spPr>
          <a:xfrm>
            <a:off x="636057" y="5105400"/>
            <a:ext cx="6833922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 through edges of swart</a:t>
            </a:r>
          </a:p>
          <a:p>
            <a:r>
              <a:rPr lang="en-US" dirty="0" smtClean="0"/>
              <a:t>[start, </a:t>
            </a:r>
            <a:r>
              <a:rPr lang="en-US" dirty="0" err="1" smtClean="0"/>
              <a:t>scart</a:t>
            </a:r>
            <a:r>
              <a:rPr lang="en-US" dirty="0" smtClean="0"/>
              <a:t>, </a:t>
            </a:r>
            <a:r>
              <a:rPr lang="en-US" dirty="0" err="1" smtClean="0"/>
              <a:t>smalt</a:t>
            </a:r>
            <a:r>
              <a:rPr lang="en-US" dirty="0" smtClean="0"/>
              <a:t>, smarm, swarm, </a:t>
            </a:r>
            <a:r>
              <a:rPr lang="en-US" dirty="0" err="1" smtClean="0"/>
              <a:t>sware</a:t>
            </a:r>
            <a:r>
              <a:rPr lang="en-US" dirty="0" smtClean="0"/>
              <a:t>]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7412182" y="1661374"/>
            <a:ext cx="1219200" cy="914400"/>
            <a:chOff x="3581400" y="2362200"/>
            <a:chExt cx="1219200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9" name="Oval 48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657600" y="2514600"/>
              <a:ext cx="11430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swarm</a:t>
              </a:r>
              <a:endParaRPr lang="en-US" sz="24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823549" y="589989"/>
            <a:ext cx="1221065" cy="914400"/>
            <a:chOff x="3581400" y="2362200"/>
            <a:chExt cx="1221065" cy="9144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5" name="Oval 54"/>
            <p:cNvSpPr/>
            <p:nvPr/>
          </p:nvSpPr>
          <p:spPr bwMode="auto">
            <a:xfrm>
              <a:off x="3581400" y="2362200"/>
              <a:ext cx="1219200" cy="9144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57600" y="2514600"/>
              <a:ext cx="11448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sware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9886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Unweighted</a:t>
            </a:r>
            <a:r>
              <a:rPr lang="en-US" dirty="0" smtClean="0"/>
              <a:t> Shortest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/>
          <a:lstStyle/>
          <a:p>
            <a:r>
              <a:rPr lang="en-US" dirty="0" smtClean="0"/>
              <a:t>Implement method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how is path printed?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diameter </a:t>
            </a:r>
            <a:r>
              <a:rPr lang="en-US" dirty="0" smtClean="0"/>
              <a:t>of a graph is the longest shortest past in the graph</a:t>
            </a:r>
          </a:p>
          <a:p>
            <a:r>
              <a:rPr lang="en-US" dirty="0" smtClean="0"/>
              <a:t>How to find?</a:t>
            </a:r>
          </a:p>
          <a:p>
            <a:r>
              <a:rPr lang="en-US" dirty="0" smtClean="0"/>
              <a:t>How to find </a:t>
            </a:r>
            <a:r>
              <a:rPr lang="en-US" i="1" dirty="0" smtClean="0"/>
              <a:t>center </a:t>
            </a:r>
            <a:r>
              <a:rPr lang="en-US" dirty="0" smtClean="0"/>
              <a:t>of graph?</a:t>
            </a:r>
          </a:p>
          <a:p>
            <a:pPr lvl="1"/>
            <a:r>
              <a:rPr lang="en-US" dirty="0" smtClean="0"/>
              <a:t>many measures of centrality</a:t>
            </a:r>
          </a:p>
          <a:p>
            <a:pPr lvl="1"/>
            <a:r>
              <a:rPr lang="en-US" dirty="0" smtClean="0"/>
              <a:t>ours: vertex connected to the largest number of other vertices with the shortest average path length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Positive Weighted Shortest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Edges in graph are weighted and all weights are positive</a:t>
            </a:r>
          </a:p>
          <a:p>
            <a:r>
              <a:rPr lang="en-US" dirty="0" smtClean="0"/>
              <a:t>Similar solution to unweighted shortest path</a:t>
            </a:r>
          </a:p>
          <a:p>
            <a:r>
              <a:rPr lang="en-US" dirty="0" err="1" smtClean="0"/>
              <a:t>Dijkstra's</a:t>
            </a:r>
            <a:r>
              <a:rPr lang="en-US" dirty="0" smtClean="0"/>
              <a:t> algorithm</a:t>
            </a:r>
          </a:p>
          <a:p>
            <a:r>
              <a:rPr lang="en-US" dirty="0" err="1"/>
              <a:t>Edsger</a:t>
            </a:r>
            <a:r>
              <a:rPr lang="en-US" dirty="0"/>
              <a:t> W. </a:t>
            </a:r>
            <a:r>
              <a:rPr lang="en-US" dirty="0" err="1" smtClean="0"/>
              <a:t>Dijkstra</a:t>
            </a:r>
            <a:r>
              <a:rPr lang="en-US" dirty="0" smtClean="0"/>
              <a:t> (1930–2002)</a:t>
            </a:r>
          </a:p>
          <a:p>
            <a:r>
              <a:rPr lang="en-US" dirty="0" smtClean="0"/>
              <a:t>UT Professor 1984 - 2000</a:t>
            </a:r>
          </a:p>
          <a:p>
            <a:r>
              <a:rPr lang="en-US" dirty="0" smtClean="0"/>
              <a:t>Algorithm developed in 1956</a:t>
            </a:r>
            <a:br>
              <a:rPr lang="en-US" dirty="0" smtClean="0"/>
            </a:br>
            <a:r>
              <a:rPr lang="en-US" dirty="0" smtClean="0"/>
              <a:t>and published in 1959.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590800"/>
            <a:ext cx="2590800" cy="333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6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Dijkstra</a:t>
            </a:r>
            <a:r>
              <a:rPr lang="en-US" sz="3600" dirty="0"/>
              <a:t> </a:t>
            </a:r>
            <a:r>
              <a:rPr lang="en-US" sz="3600" dirty="0" smtClean="0"/>
              <a:t>on Creating the Algorithm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/>
          <a:lstStyle/>
          <a:p>
            <a:r>
              <a:rPr lang="en-US" sz="2200" dirty="0"/>
              <a:t>What is the shortest way to travel from Rotterdam to Groningen, in general: from given city to given city. It is the algorithm for the shortest path, which </a:t>
            </a:r>
            <a:r>
              <a:rPr lang="en-US" sz="2200" b="1" dirty="0"/>
              <a:t>I designed in about twenty minutes</a:t>
            </a:r>
            <a:r>
              <a:rPr lang="en-US" sz="2200" dirty="0"/>
              <a:t>. One morning I was shopping in Amsterdam with my young fiancée, and tired, we sat down on the café terrace to drink a cup of coffee and I was just thinking about whether I could do this, and I then designed the algorithm for the shortest path. As I said, it was a twenty-minute invention. In fact, it was published in ’59, three years later. The publication is still readable, it is, in fact, quite nice. </a:t>
            </a:r>
            <a:r>
              <a:rPr lang="en-US" sz="2200" b="1" dirty="0"/>
              <a:t>One of the reasons that it is so nice was that I designed it without pencil and paper</a:t>
            </a:r>
            <a:r>
              <a:rPr lang="en-US" sz="2200" dirty="0"/>
              <a:t>. I learned later that one of the advantages of designing without pencil and paper is that you are almost forced to avoid all avoidable complexities. </a:t>
            </a:r>
            <a:r>
              <a:rPr lang="en-US" sz="2200" b="1" dirty="0"/>
              <a:t>Eventually that algorithm became, to my great amazement, one of the cornerstones of my fame.</a:t>
            </a:r>
          </a:p>
          <a:p>
            <a:r>
              <a:rPr lang="en-US" sz="2200" dirty="0"/>
              <a:t>— </a:t>
            </a:r>
            <a:r>
              <a:rPr lang="en-US" sz="2200" dirty="0" err="1">
                <a:hlinkClick r:id="rId2"/>
              </a:rPr>
              <a:t>Edsger</a:t>
            </a:r>
            <a:r>
              <a:rPr lang="en-US" sz="2200" dirty="0">
                <a:hlinkClick r:id="rId2"/>
              </a:rPr>
              <a:t> </a:t>
            </a:r>
            <a:r>
              <a:rPr lang="en-US" sz="2200" dirty="0" err="1">
                <a:hlinkClick r:id="rId2"/>
              </a:rPr>
              <a:t>Dijkstra</a:t>
            </a:r>
            <a:r>
              <a:rPr lang="en-US" sz="2200" dirty="0">
                <a:hlinkClick r:id="rId2"/>
              </a:rPr>
              <a:t>, in an interview with Philip L. </a:t>
            </a:r>
            <a:r>
              <a:rPr lang="en-US" sz="2200" dirty="0" err="1">
                <a:hlinkClick r:id="rId2"/>
              </a:rPr>
              <a:t>Frana</a:t>
            </a:r>
            <a:r>
              <a:rPr lang="en-US" sz="2200" dirty="0">
                <a:hlinkClick r:id="rId2"/>
              </a:rPr>
              <a:t>, Communications of the ACM, </a:t>
            </a:r>
            <a:r>
              <a:rPr lang="en-US" sz="2200" dirty="0" smtClean="0">
                <a:hlinkClick r:id="rId2"/>
              </a:rPr>
              <a:t>2001</a:t>
            </a:r>
            <a:r>
              <a:rPr lang="en-US" sz="2200" dirty="0" smtClean="0"/>
              <a:t> (wiki page on the algorithm)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4387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8001000" cy="1143000"/>
          </a:xfrm>
        </p:spPr>
        <p:txBody>
          <a:bodyPr/>
          <a:lstStyle/>
          <a:p>
            <a:r>
              <a:rPr lang="en-US" dirty="0" smtClean="0"/>
              <a:t>Vertex Class</a:t>
            </a:r>
            <a:r>
              <a:rPr lang="en-US" dirty="0"/>
              <a:t> </a:t>
            </a:r>
            <a:r>
              <a:rPr lang="en-US" dirty="0" smtClean="0"/>
              <a:t>(nested in Graph)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986135"/>
            <a:ext cx="8077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static class Vertex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String name;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List&lt;Edge&gt; adjacent;</a:t>
            </a:r>
          </a:p>
          <a:p>
            <a:pPr>
              <a:spcBef>
                <a:spcPts val="0"/>
              </a:spcBef>
            </a:pP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Vertex(String n)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// for shortest path algorithms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private double distance;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Vertex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prev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scratch;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// call before finding new paths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public void reset()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Dijkstra's</a:t>
            </a:r>
            <a:r>
              <a:rPr lang="en-US" dirty="0"/>
              <a:t>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Pick the start vertex</a:t>
            </a:r>
          </a:p>
          <a:p>
            <a:r>
              <a:rPr lang="en-US" sz="2800" dirty="0" smtClean="0"/>
              <a:t>Set the cost of the start vertex to 0 and all other vertices to INFINITY</a:t>
            </a:r>
          </a:p>
          <a:p>
            <a:r>
              <a:rPr lang="en-US" sz="2800" dirty="0" smtClean="0"/>
              <a:t>While there are unvisited vertices:</a:t>
            </a:r>
          </a:p>
          <a:p>
            <a:pPr lvl="1"/>
            <a:r>
              <a:rPr lang="en-US" sz="2400" dirty="0" smtClean="0"/>
              <a:t>Let the current vertex be the vertex with the lowest cost path from start to it that has </a:t>
            </a:r>
            <a:r>
              <a:rPr lang="en-US" sz="2400" b="1" dirty="0" smtClean="0"/>
              <a:t>not yet been visited </a:t>
            </a:r>
          </a:p>
          <a:p>
            <a:pPr lvl="1"/>
            <a:r>
              <a:rPr lang="en-US" sz="2400" dirty="0" smtClean="0"/>
              <a:t>mark current vertex as visited</a:t>
            </a:r>
          </a:p>
          <a:p>
            <a:pPr lvl="1"/>
            <a:r>
              <a:rPr lang="en-US" sz="2400" dirty="0" smtClean="0"/>
              <a:t>for each edge from the current vertex</a:t>
            </a:r>
          </a:p>
          <a:p>
            <a:pPr lvl="2"/>
            <a:r>
              <a:rPr lang="en-US" sz="2000" dirty="0" smtClean="0"/>
              <a:t>if the sum of the cost of the current vertex and the cost of the edge is less than the cost of the destination vertex</a:t>
            </a:r>
          </a:p>
          <a:p>
            <a:pPr lvl="3"/>
            <a:r>
              <a:rPr lang="en-US" sz="1800" dirty="0" smtClean="0"/>
              <a:t>update the cost of the destination vertex</a:t>
            </a:r>
          </a:p>
          <a:p>
            <a:pPr lvl="3"/>
            <a:r>
              <a:rPr lang="en-US" sz="1800" dirty="0" smtClean="0"/>
              <a:t>set the previous of the destination vertex to the current vertex</a:t>
            </a:r>
          </a:p>
          <a:p>
            <a:pPr lvl="3"/>
            <a:r>
              <a:rPr lang="en-US" sz="1800" b="1" dirty="0" smtClean="0"/>
              <a:t>THIS IS NOT VISITING THE NEIGHBORING VERTEX</a:t>
            </a:r>
          </a:p>
          <a:p>
            <a:pPr lvl="3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8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Dijkstra's</a:t>
            </a:r>
            <a:r>
              <a:rPr lang="en-US" dirty="0"/>
              <a:t>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a </a:t>
            </a:r>
            <a:r>
              <a:rPr lang="en-US" i="1" dirty="0" smtClean="0"/>
              <a:t>Greedy Algorithm</a:t>
            </a:r>
          </a:p>
          <a:p>
            <a:pPr lvl="1"/>
            <a:r>
              <a:rPr lang="en-US" dirty="0" smtClean="0"/>
              <a:t>A Greedy Algorithm does what appears to be the best thing at each stage of solving a problem</a:t>
            </a:r>
          </a:p>
          <a:p>
            <a:r>
              <a:rPr lang="en-US" dirty="0" smtClean="0"/>
              <a:t>Gives best solution in </a:t>
            </a:r>
            <a:r>
              <a:rPr lang="en-US" dirty="0" err="1"/>
              <a:t>Dijkstra's</a:t>
            </a:r>
            <a:r>
              <a:rPr lang="en-US" dirty="0"/>
              <a:t>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Does NOT always lead to best answer</a:t>
            </a:r>
          </a:p>
          <a:p>
            <a:r>
              <a:rPr lang="en-US" dirty="0" smtClean="0"/>
              <a:t>Fair teams: </a:t>
            </a:r>
          </a:p>
          <a:p>
            <a:pPr lvl="1"/>
            <a:r>
              <a:rPr lang="en-US" dirty="0" smtClean="0"/>
              <a:t>(10, 10, 8, 8, 8), 2 teams</a:t>
            </a:r>
          </a:p>
          <a:p>
            <a:r>
              <a:rPr lang="en-US" dirty="0" smtClean="0"/>
              <a:t>Making change with fewest coins</a:t>
            </a:r>
          </a:p>
          <a:p>
            <a:pPr marL="457200" lvl="1" indent="0">
              <a:buNone/>
            </a:pPr>
            <a:r>
              <a:rPr lang="en-US" dirty="0" smtClean="0"/>
              <a:t>(1, 5, 10) 15 cents</a:t>
            </a:r>
          </a:p>
          <a:p>
            <a:pPr marL="457200" lvl="1" indent="0">
              <a:buNone/>
            </a:pPr>
            <a:r>
              <a:rPr lang="en-US" dirty="0" smtClean="0"/>
              <a:t>(1, 5, 12) 15 cents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209800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15376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-76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6096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19983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3446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91000" y="3030471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057400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7620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3429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4478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4174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7"/>
          </p:cNvCxnSpPr>
          <p:nvPr/>
        </p:nvCxnSpPr>
        <p:spPr bwMode="auto">
          <a:xfrm flipH="1">
            <a:off x="4841408" y="2836508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19567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2925248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18099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685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863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15978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2954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0574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276886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010371" y="289161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7721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3429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812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182" y="3791367"/>
            <a:ext cx="7267836" cy="3172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Clicker 6 </a:t>
            </a:r>
            <a:r>
              <a:rPr lang="en-US" dirty="0" smtClean="0"/>
              <a:t>- What is the cost of the lowest cost path from A to E?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dirty="0"/>
              <a:t>5</a:t>
            </a:r>
            <a:endParaRPr lang="en-US" dirty="0" smtClean="0"/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dirty="0" smtClean="0"/>
              <a:t>17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dirty="0" smtClean="0"/>
              <a:t>20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dirty="0" smtClean="0"/>
              <a:t>28</a:t>
            </a:r>
          </a:p>
          <a:p>
            <a:pPr marL="514350" indent="-514350">
              <a:spcBef>
                <a:spcPts val="100"/>
              </a:spcBef>
              <a:buFont typeface="+mj-lt"/>
              <a:buAutoNum type="alphaUcPeriod"/>
            </a:pPr>
            <a:r>
              <a:rPr lang="en-US" dirty="0" smtClean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05831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84310" y="4610100"/>
            <a:ext cx="6531403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is start vertex</a:t>
            </a:r>
          </a:p>
          <a:p>
            <a:r>
              <a:rPr lang="en-US" dirty="0" smtClean="0"/>
              <a:t>Set cost of A to 0, all others to INFINITY</a:t>
            </a:r>
          </a:p>
          <a:p>
            <a:r>
              <a:rPr lang="en-US" dirty="0" smtClean="0"/>
              <a:t>Place A in a priority queue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23150" y="32120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0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290135" y="927312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0135" y="927312"/>
                <a:ext cx="44435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2505483" y="253644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483" y="2536448"/>
                <a:ext cx="44435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254824" y="162402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24024"/>
                <a:ext cx="44435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724400" y="298122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981228"/>
                <a:ext cx="44435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620864" y="335056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0864" y="3350560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102515" y="4662109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515" y="4662109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4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84310" y="4610100"/>
            <a:ext cx="2881366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[(A,0)]</a:t>
            </a:r>
            <a:r>
              <a:rPr lang="en-US" dirty="0"/>
              <a:t> </a:t>
            </a:r>
            <a:r>
              <a:rPr lang="en-US" dirty="0" err="1" smtClean="0"/>
              <a:t>pq</a:t>
            </a:r>
            <a:endParaRPr lang="en-US" dirty="0" smtClean="0"/>
          </a:p>
          <a:p>
            <a:r>
              <a:rPr lang="en-US" dirty="0" err="1" smtClean="0"/>
              <a:t>dequeue</a:t>
            </a:r>
            <a:r>
              <a:rPr lang="en-US" dirty="0" smtClean="0"/>
              <a:t> (A,0)</a:t>
            </a:r>
          </a:p>
          <a:p>
            <a:r>
              <a:rPr lang="en-US" dirty="0" smtClean="0"/>
              <a:t>Mark A as visited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506068" y="251806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068" y="2518064"/>
                <a:ext cx="44435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5121478" y="4650356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478" y="4650356"/>
                <a:ext cx="44435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602939" y="334599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45990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200475" y="159175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475" y="1591758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734136" y="303954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136" y="303954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377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312E09-67A8-45B6-BBD1-CC188D390FD9}" type="slidenum">
              <a:rPr lang="en-US" sz="1800"/>
              <a:pPr eaLnBrk="1" hangingPunct="1"/>
              <a:t>6</a:t>
            </a:fld>
            <a:endParaRPr lang="en-US" sz="18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Euler's Proposal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868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A connected graph has an Euler tour (cross every edge exactly one time and end up at starting node) if and only if every vertex has an even number of edges</a:t>
            </a:r>
          </a:p>
          <a:p>
            <a:pPr lvl="1" eaLnBrk="1" hangingPunct="1"/>
            <a:r>
              <a:rPr lang="en-US" i="1" dirty="0" smtClean="0"/>
              <a:t>Eulerian</a:t>
            </a:r>
            <a:r>
              <a:rPr lang="en-US" i="1" dirty="0"/>
              <a:t> </a:t>
            </a:r>
            <a:r>
              <a:rPr lang="en-US" i="1" dirty="0" smtClean="0"/>
              <a:t>Circuit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Clicker 2 </a:t>
            </a:r>
            <a:r>
              <a:rPr lang="en-US" dirty="0" smtClean="0"/>
              <a:t>- What if we reduce the problem to only crossing each edge (bridge) exactly once?</a:t>
            </a:r>
          </a:p>
          <a:p>
            <a:pPr lvl="1" eaLnBrk="1" hangingPunct="1"/>
            <a:r>
              <a:rPr lang="en-US" dirty="0" smtClean="0"/>
              <a:t>Doesn't matter if we end up where we started</a:t>
            </a:r>
          </a:p>
          <a:p>
            <a:pPr lvl="1" eaLnBrk="1" hangingPunct="1"/>
            <a:r>
              <a:rPr lang="en-US" i="1" dirty="0"/>
              <a:t>Eulerian </a:t>
            </a:r>
            <a:r>
              <a:rPr lang="en-US" i="1" dirty="0" smtClean="0"/>
              <a:t>Trail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A. 0    B. 1   C. 2   D. 3   E. &gt;= 4</a:t>
            </a:r>
            <a:endParaRPr lang="en-US" dirty="0"/>
          </a:p>
          <a:p>
            <a:pPr lvl="1" eaLnBrk="1" hangingPunct="1"/>
            <a:endParaRPr lang="en-US" i="1" dirty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8472640" cy="2591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 ] </a:t>
            </a:r>
            <a:r>
              <a:rPr lang="en-US" dirty="0" err="1" smtClean="0"/>
              <a:t>pq</a:t>
            </a:r>
            <a:endParaRPr lang="en-US" dirty="0" smtClean="0"/>
          </a:p>
          <a:p>
            <a:r>
              <a:rPr lang="en-US" dirty="0" smtClean="0"/>
              <a:t>current vertex A:</a:t>
            </a:r>
          </a:p>
          <a:p>
            <a:r>
              <a:rPr lang="en-US" dirty="0" smtClean="0"/>
              <a:t>loop through A's edges</a:t>
            </a:r>
          </a:p>
          <a:p>
            <a:r>
              <a:rPr lang="en-US" dirty="0" smtClean="0"/>
              <a:t>if sum of cost from A to </a:t>
            </a:r>
            <a:r>
              <a:rPr lang="en-US" dirty="0" err="1" smtClean="0"/>
              <a:t>dest</a:t>
            </a:r>
            <a:r>
              <a:rPr lang="en-US" dirty="0" smtClean="0"/>
              <a:t> is less than current cost</a:t>
            </a:r>
          </a:p>
          <a:p>
            <a:r>
              <a:rPr lang="en-US" dirty="0"/>
              <a:t>	</a:t>
            </a:r>
            <a:r>
              <a:rPr lang="en-US" dirty="0" smtClean="0"/>
              <a:t>update cost and </a:t>
            </a:r>
            <a:r>
              <a:rPr lang="en-US" dirty="0" err="1" smtClean="0"/>
              <a:t>prev</a:t>
            </a:r>
            <a:endParaRPr lang="en-US" dirty="0" smtClean="0"/>
          </a:p>
        </p:txBody>
      </p:sp>
      <p:grpSp>
        <p:nvGrpSpPr>
          <p:cNvPr id="48" name="Group 4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7" name="Oval 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64" name="Oval 6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7" name="Oval 6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70" name="Oval 6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3" name="Oval 7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6" name="Oval 7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9" name="Oval 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81" name="Straight Connector 80"/>
          <p:cNvCxnSpPr>
            <a:stCxn id="57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4" idx="7"/>
            <a:endCxn id="67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67" idx="6"/>
            <a:endCxn id="70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0" idx="4"/>
            <a:endCxn id="73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73" idx="6"/>
            <a:endCxn id="76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73" idx="4"/>
            <a:endCxn id="79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Straight Connector 86"/>
          <p:cNvCxnSpPr>
            <a:stCxn id="64" idx="6"/>
            <a:endCxn id="73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>
            <a:stCxn id="57" idx="5"/>
            <a:endCxn id="79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7" name="Straight Connector 96"/>
          <p:cNvCxnSpPr>
            <a:stCxn id="57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>
            <a:endCxn id="67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TextBox 98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2506068" y="251806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068" y="2518064"/>
                <a:ext cx="44435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/>
              <p:cNvSpPr txBox="1"/>
              <p:nvPr/>
            </p:nvSpPr>
            <p:spPr>
              <a:xfrm>
                <a:off x="5121478" y="4650356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478" y="4650356"/>
                <a:ext cx="44435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6602939" y="334599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45990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/>
              <p:cNvSpPr txBox="1"/>
              <p:nvPr/>
            </p:nvSpPr>
            <p:spPr>
              <a:xfrm>
                <a:off x="6200475" y="159175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475" y="1591758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4734136" y="303954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136" y="303954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42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4084195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 ] </a:t>
            </a:r>
            <a:r>
              <a:rPr lang="en-US" dirty="0" err="1" smtClean="0"/>
              <a:t>pq</a:t>
            </a:r>
            <a:endParaRPr lang="en-US" dirty="0" smtClean="0"/>
          </a:p>
          <a:p>
            <a:r>
              <a:rPr lang="en-US" dirty="0" smtClean="0"/>
              <a:t>A -&gt; B, 0 + 1 &lt; INFINITY</a:t>
            </a:r>
          </a:p>
          <a:p>
            <a:r>
              <a:rPr lang="en-US" dirty="0" smtClean="0"/>
              <a:t>[(B,1)] </a:t>
            </a:r>
            <a:r>
              <a:rPr lang="en-US" dirty="0" err="1" smtClean="0"/>
              <a:t>pq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327" y="931282"/>
                <a:ext cx="44435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254824" y="161698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16984"/>
                <a:ext cx="44435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701440" y="300253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1440" y="3002534"/>
                <a:ext cx="44435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582101" y="339673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2101" y="3396734"/>
                <a:ext cx="44435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064592" y="4684572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4592" y="4684572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477834" y="254692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834" y="2546926"/>
                <a:ext cx="3770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4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4105035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[(B,1)]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A -&gt; C, 0 + 7 &lt; INFINITY</a:t>
            </a:r>
          </a:p>
          <a:p>
            <a:r>
              <a:rPr lang="en-US" dirty="0" smtClean="0"/>
              <a:t>[(B,1), (C, 7)] </a:t>
            </a:r>
            <a:r>
              <a:rPr lang="en-US" dirty="0" err="1" smtClean="0"/>
              <a:t>pq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477834" y="254692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834" y="2546926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249327" y="931282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327" y="931282"/>
                <a:ext cx="37702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228363" y="156719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363" y="1567190"/>
                <a:ext cx="44435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602939" y="3355841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5841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5111824" y="4653927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824" y="4653927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3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4324645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[(B,1), (C, 7)]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A -&gt; G, 0 + 17 &lt; INFINITY</a:t>
            </a:r>
          </a:p>
          <a:p>
            <a:r>
              <a:rPr lang="en-US" dirty="0" smtClean="0"/>
              <a:t>[(B,1), (C, 7), (G, 17)] </a:t>
            </a:r>
            <a:r>
              <a:rPr lang="en-US" dirty="0" err="1" smtClean="0"/>
              <a:t>pq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543443" y="254519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43" y="2545198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302999" y="93798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99" y="937980"/>
                <a:ext cx="37702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5145487" y="4661383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487" y="4661383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284259" y="158698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259" y="1586984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602939" y="3346939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46939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5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8594469" cy="2591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[(B,1), (C, 7</a:t>
            </a:r>
            <a:r>
              <a:rPr lang="en-US" dirty="0" smtClean="0"/>
              <a:t>), (G, 17)]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current vertex </a:t>
            </a:r>
            <a:r>
              <a:rPr lang="en-US" dirty="0" smtClean="0"/>
              <a:t>B:</a:t>
            </a:r>
            <a:endParaRPr lang="en-US" dirty="0"/>
          </a:p>
          <a:p>
            <a:r>
              <a:rPr lang="en-US" dirty="0"/>
              <a:t>loop through </a:t>
            </a:r>
            <a:r>
              <a:rPr lang="en-US" dirty="0" smtClean="0"/>
              <a:t>B's </a:t>
            </a:r>
            <a:r>
              <a:rPr lang="en-US" dirty="0"/>
              <a:t>edges</a:t>
            </a:r>
          </a:p>
          <a:p>
            <a:r>
              <a:rPr lang="en-US" dirty="0"/>
              <a:t>if sum of cost from </a:t>
            </a:r>
            <a:r>
              <a:rPr lang="en-US" dirty="0" smtClean="0"/>
              <a:t>B </a:t>
            </a:r>
            <a:r>
              <a:rPr lang="en-US" dirty="0"/>
              <a:t>to edge is less than current cost</a:t>
            </a:r>
          </a:p>
          <a:p>
            <a:r>
              <a:rPr lang="en-US" dirty="0"/>
              <a:t>	update cost and </a:t>
            </a:r>
            <a:r>
              <a:rPr lang="en-US" dirty="0" err="1"/>
              <a:t>prev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64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114121"/>
            <a:ext cx="481253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[(C</a:t>
            </a:r>
            <a:r>
              <a:rPr lang="en-US" dirty="0"/>
              <a:t>, 7</a:t>
            </a:r>
            <a:r>
              <a:rPr lang="en-US" dirty="0" smtClean="0"/>
              <a:t>), (G, 17)]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B </a:t>
            </a:r>
            <a:r>
              <a:rPr lang="en-US" dirty="0"/>
              <a:t>-&gt; </a:t>
            </a:r>
            <a:r>
              <a:rPr lang="en-US" dirty="0" smtClean="0"/>
              <a:t>C, 1 </a:t>
            </a:r>
            <a:r>
              <a:rPr lang="en-US" dirty="0"/>
              <a:t>+ </a:t>
            </a:r>
            <a:r>
              <a:rPr lang="en-US" dirty="0" smtClean="0"/>
              <a:t>3 </a:t>
            </a:r>
            <a:r>
              <a:rPr lang="en-US" dirty="0"/>
              <a:t>&lt; </a:t>
            </a:r>
            <a:r>
              <a:rPr lang="en-US" dirty="0" smtClean="0"/>
              <a:t>7</a:t>
            </a:r>
            <a:endParaRPr lang="en-US" dirty="0"/>
          </a:p>
          <a:p>
            <a:r>
              <a:rPr lang="en-US" dirty="0" smtClean="0"/>
              <a:t>update C's cost and previous</a:t>
            </a:r>
          </a:p>
          <a:p>
            <a:r>
              <a:rPr lang="en-US" dirty="0"/>
              <a:t>[(C, 4</a:t>
            </a:r>
            <a:r>
              <a:rPr lang="en-US" dirty="0" smtClean="0"/>
              <a:t>), (</a:t>
            </a:r>
            <a:r>
              <a:rPr lang="en-US" dirty="0"/>
              <a:t>C, 7), </a:t>
            </a:r>
            <a:r>
              <a:rPr lang="en-US" dirty="0" smtClean="0"/>
              <a:t>(</a:t>
            </a:r>
            <a:r>
              <a:rPr lang="en-US" dirty="0"/>
              <a:t>G, </a:t>
            </a:r>
            <a:r>
              <a:rPr lang="en-US" dirty="0" smtClean="0"/>
              <a:t>17)] </a:t>
            </a:r>
            <a:r>
              <a:rPr lang="en-US" dirty="0" err="1" smtClean="0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/>
              <p:cNvSpPr txBox="1"/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44435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95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614851"/>
            <a:ext cx="5497018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[(C, 4), (C, 7), (G, </a:t>
            </a:r>
            <a:r>
              <a:rPr lang="en-US" dirty="0" smtClean="0"/>
              <a:t>17)]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B </a:t>
            </a:r>
            <a:r>
              <a:rPr lang="en-US" dirty="0"/>
              <a:t>-&gt; </a:t>
            </a:r>
            <a:r>
              <a:rPr lang="en-US" dirty="0" smtClean="0"/>
              <a:t>D, 1 </a:t>
            </a:r>
            <a:r>
              <a:rPr lang="en-US" dirty="0"/>
              <a:t>+ </a:t>
            </a:r>
            <a:r>
              <a:rPr lang="en-US" dirty="0" smtClean="0"/>
              <a:t>21 </a:t>
            </a:r>
            <a:r>
              <a:rPr lang="en-US" dirty="0"/>
              <a:t>&lt; </a:t>
            </a:r>
            <a:r>
              <a:rPr lang="en-US" dirty="0" smtClean="0"/>
              <a:t>INFINITY</a:t>
            </a:r>
            <a:endParaRPr lang="en-US" dirty="0"/>
          </a:p>
          <a:p>
            <a:r>
              <a:rPr lang="en-US" dirty="0" smtClean="0"/>
              <a:t>[(</a:t>
            </a:r>
            <a:r>
              <a:rPr lang="en-US" dirty="0"/>
              <a:t>C, 4</a:t>
            </a:r>
            <a:r>
              <a:rPr lang="en-US" dirty="0" smtClean="0"/>
              <a:t>), (</a:t>
            </a:r>
            <a:r>
              <a:rPr lang="en-US" dirty="0"/>
              <a:t>C, 7), </a:t>
            </a:r>
            <a:r>
              <a:rPr lang="en-US" dirty="0" smtClean="0"/>
              <a:t>(</a:t>
            </a:r>
            <a:r>
              <a:rPr lang="en-US" dirty="0"/>
              <a:t>G, </a:t>
            </a:r>
            <a:r>
              <a:rPr lang="en-US" dirty="0" smtClean="0"/>
              <a:t>17), (D, 22)] </a:t>
            </a:r>
            <a:r>
              <a:rPr lang="en-US" dirty="0" err="1" smtClean="0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370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5497018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[(C, 4), (C,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current vertex is C, cost 4</a:t>
            </a:r>
          </a:p>
          <a:p>
            <a:r>
              <a:rPr lang="en-US" dirty="0" smtClean="0"/>
              <a:t>loop </a:t>
            </a:r>
            <a:r>
              <a:rPr lang="en-US" dirty="0"/>
              <a:t>through </a:t>
            </a:r>
            <a:r>
              <a:rPr lang="en-US" dirty="0" smtClean="0"/>
              <a:t>C's edges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27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4398961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[(C</a:t>
            </a:r>
            <a:r>
              <a:rPr lang="en-US" dirty="0"/>
              <a:t>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 -&gt; A, 7 + 4 !&lt; 0, skip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610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4398961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[(C</a:t>
            </a:r>
            <a:r>
              <a:rPr lang="en-US" dirty="0"/>
              <a:t>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 -&gt; B, 4 + 3 !&lt; 1, skip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44435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08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3AED99-C1AC-4445-81FD-6C4E172B242E}" type="slidenum">
              <a:rPr lang="en-US" sz="1800"/>
              <a:pPr eaLnBrk="1" hangingPunct="1"/>
              <a:t>7</a:t>
            </a:fld>
            <a:endParaRPr lang="en-US" sz="1800"/>
          </a:p>
        </p:txBody>
      </p:sp>
      <p:sp>
        <p:nvSpPr>
          <p:cNvPr id="819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Definitions</a:t>
            </a:r>
          </a:p>
        </p:txBody>
      </p:sp>
      <p:sp>
        <p:nvSpPr>
          <p:cNvPr id="819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graph is comprised of a set of </a:t>
            </a:r>
            <a:r>
              <a:rPr lang="en-US" i="1" dirty="0" smtClean="0"/>
              <a:t>vertices</a:t>
            </a:r>
            <a:r>
              <a:rPr lang="en-US" dirty="0" smtClean="0"/>
              <a:t> (nodes) and a set of </a:t>
            </a:r>
            <a:r>
              <a:rPr lang="en-US" i="1" dirty="0" smtClean="0"/>
              <a:t>edges</a:t>
            </a:r>
            <a:r>
              <a:rPr lang="en-US" dirty="0" smtClean="0"/>
              <a:t> (links, arcs) connecting the vertices</a:t>
            </a:r>
          </a:p>
          <a:p>
            <a:pPr lvl="1" eaLnBrk="1" hangingPunct="1"/>
            <a:r>
              <a:rPr lang="en-US" dirty="0" smtClean="0"/>
              <a:t>An edge connects 2 vertices</a:t>
            </a:r>
          </a:p>
          <a:p>
            <a:pPr eaLnBrk="1" hangingPunct="1"/>
            <a:r>
              <a:rPr lang="en-US" dirty="0" smtClean="0"/>
              <a:t>in a </a:t>
            </a:r>
            <a:r>
              <a:rPr lang="en-US" i="1" dirty="0" smtClean="0"/>
              <a:t>directed </a:t>
            </a:r>
            <a:r>
              <a:rPr lang="en-US" dirty="0" smtClean="0"/>
              <a:t>graph edges are one-way</a:t>
            </a:r>
          </a:p>
          <a:p>
            <a:pPr lvl="1" eaLnBrk="1" hangingPunct="1"/>
            <a:r>
              <a:rPr lang="en-US" dirty="0" smtClean="0"/>
              <a:t>movement allowed from first node to second, but not second to first</a:t>
            </a:r>
          </a:p>
          <a:p>
            <a:pPr lvl="1" eaLnBrk="1" hangingPunct="1"/>
            <a:r>
              <a:rPr lang="en-US" dirty="0" smtClean="0"/>
              <a:t>directed graphs also called </a:t>
            </a:r>
            <a:r>
              <a:rPr lang="en-US" i="1" dirty="0" smtClean="0"/>
              <a:t>digraphs</a:t>
            </a:r>
            <a:endParaRPr lang="en-US" dirty="0" smtClean="0"/>
          </a:p>
          <a:p>
            <a:pPr eaLnBrk="1" hangingPunct="1"/>
            <a:r>
              <a:rPr lang="en-US" dirty="0" smtClean="0"/>
              <a:t>in an </a:t>
            </a:r>
            <a:r>
              <a:rPr lang="en-US" i="1" dirty="0" smtClean="0"/>
              <a:t>undirected</a:t>
            </a:r>
            <a:r>
              <a:rPr lang="en-US" dirty="0" smtClean="0"/>
              <a:t> graph edges are two-way</a:t>
            </a:r>
          </a:p>
          <a:p>
            <a:pPr lvl="1" eaLnBrk="1" hangingPunct="1"/>
            <a:r>
              <a:rPr lang="en-US" dirty="0" smtClean="0"/>
              <a:t>movement allowed in either direction</a:t>
            </a:r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5417124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[(C</a:t>
            </a:r>
            <a:r>
              <a:rPr lang="en-US" dirty="0"/>
              <a:t>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 -&gt; F, 4 + 3 &lt; INFINITY</a:t>
            </a:r>
          </a:p>
          <a:p>
            <a:r>
              <a:rPr lang="en-US" dirty="0"/>
              <a:t>[(C, 7), </a:t>
            </a:r>
            <a:r>
              <a:rPr lang="en-US" dirty="0" smtClean="0"/>
              <a:t>(F, 7), (G</a:t>
            </a:r>
            <a:r>
              <a:rPr lang="en-US" dirty="0"/>
              <a:t>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 smtClean="0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08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5417124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[(C, 7), (F,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current vertex is C</a:t>
            </a:r>
          </a:p>
          <a:p>
            <a:r>
              <a:rPr lang="en-US" dirty="0" smtClean="0"/>
              <a:t>Already visited so skip</a:t>
            </a:r>
            <a:endParaRPr lang="en-US" dirty="0"/>
          </a:p>
        </p:txBody>
      </p:sp>
      <p:grpSp>
        <p:nvGrpSpPr>
          <p:cNvPr id="176" name="Group 175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7" name="Oval 1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0" name="Oval 17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3" name="Oval 18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6" name="Oval 18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89" name="Oval 18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2" name="Oval 19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5" name="Oval 19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7" name="Straight Connector 196"/>
          <p:cNvCxnSpPr>
            <a:stCxn id="177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Straight Connector 197"/>
          <p:cNvCxnSpPr>
            <a:stCxn id="180" idx="7"/>
            <a:endCxn id="183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Straight Connector 198"/>
          <p:cNvCxnSpPr>
            <a:stCxn id="183" idx="6"/>
            <a:endCxn id="186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6" idx="4"/>
            <a:endCxn id="189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9" idx="6"/>
            <a:endCxn id="192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9" idx="4"/>
            <a:endCxn id="195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80" idx="6"/>
            <a:endCxn id="189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77" idx="5"/>
            <a:endCxn id="195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" name="TextBox 204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6" name="TextBox 205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7" name="TextBox 206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3" name="Straight Connector 212"/>
          <p:cNvCxnSpPr>
            <a:stCxn id="177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4" name="Straight Connector 213"/>
          <p:cNvCxnSpPr>
            <a:endCxn id="183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5" name="TextBox 214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6" name="Group 215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7" name="Oval 2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0" name="Oval 2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223" name="Oval 2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6" name="Oval 2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29" name="Oval 22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2" name="Oval 23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5" name="Oval 23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7" name="Straight Connector 236"/>
          <p:cNvCxnSpPr>
            <a:stCxn id="217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8" name="Straight Connector 237"/>
          <p:cNvCxnSpPr>
            <a:stCxn id="220" idx="7"/>
            <a:endCxn id="223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" name="Straight Connector 238"/>
          <p:cNvCxnSpPr>
            <a:stCxn id="223" idx="6"/>
            <a:endCxn id="226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6" idx="4"/>
            <a:endCxn id="229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9" idx="6"/>
            <a:endCxn id="232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9" idx="4"/>
            <a:endCxn id="235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20" idx="6"/>
            <a:endCxn id="229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17" idx="5"/>
            <a:endCxn id="235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" name="TextBox 244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6" name="TextBox 245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7" name="TextBox 246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3" name="Straight Connector 252"/>
          <p:cNvCxnSpPr>
            <a:stCxn id="217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4" name="Straight Connector 253"/>
          <p:cNvCxnSpPr>
            <a:endCxn id="223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5" name="TextBox 254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56" name="Group 255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57" name="Oval 2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59" name="Group 258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0" name="Oval 25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63" name="Oval 26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66" name="Oval 26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69" name="Oval 26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2" name="Oval 27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75" name="Oval 27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77" name="Straight Connector 276"/>
          <p:cNvCxnSpPr>
            <a:stCxn id="257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8" name="Straight Connector 277"/>
          <p:cNvCxnSpPr>
            <a:stCxn id="260" idx="7"/>
            <a:endCxn id="263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9" name="Straight Connector 278"/>
          <p:cNvCxnSpPr>
            <a:stCxn id="263" idx="6"/>
            <a:endCxn id="266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0" name="Straight Connector 279"/>
          <p:cNvCxnSpPr>
            <a:stCxn id="266" idx="4"/>
            <a:endCxn id="269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1" name="Straight Connector 280"/>
          <p:cNvCxnSpPr>
            <a:stCxn id="269" idx="6"/>
            <a:endCxn id="272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Straight Connector 281"/>
          <p:cNvCxnSpPr>
            <a:stCxn id="269" idx="4"/>
            <a:endCxn id="275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3" name="Straight Connector 282"/>
          <p:cNvCxnSpPr>
            <a:stCxn id="260" idx="6"/>
            <a:endCxn id="269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4" name="Straight Connector 283"/>
          <p:cNvCxnSpPr>
            <a:stCxn id="257" idx="5"/>
            <a:endCxn id="275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5" name="TextBox 284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6" name="TextBox 285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7" name="TextBox 286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8" name="TextBox 287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89" name="TextBox 288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0" name="TextBox 289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1" name="TextBox 290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93" name="Straight Connector 292"/>
          <p:cNvCxnSpPr>
            <a:stCxn id="257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4" name="Straight Connector 293"/>
          <p:cNvCxnSpPr>
            <a:endCxn id="263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5" name="TextBox 294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6" name="TextBox 295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6" name="TextBox 2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7" name="TextBox 296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7" name="TextBox 2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8" name="TextBox 297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8" name="TextBox 2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9" name="TextBox 298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9" name="TextBox 2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0" name="TextBox 299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0" name="TextBox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1" name="TextBox 300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1" name="TextBox 3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TextBox 301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2" name="TextBox 3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678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4319067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[(F</a:t>
            </a:r>
            <a:r>
              <a:rPr lang="en-US" dirty="0"/>
              <a:t>, 7), (G,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urrent vertex is F</a:t>
            </a:r>
          </a:p>
          <a:p>
            <a:r>
              <a:rPr lang="en-US" dirty="0"/>
              <a:t>loop through </a:t>
            </a:r>
            <a:r>
              <a:rPr lang="en-US" dirty="0" smtClean="0"/>
              <a:t>F's edges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9" name="TextBox 17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79" name="TextBox 1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TextBox 17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0" name="TextBox 1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TextBox 18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1" name="TextBox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2" name="TextBox 1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3" name="TextBox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4" name="TextBox 1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720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979515"/>
            <a:ext cx="4227439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</a:t>
            </a:r>
            <a:r>
              <a:rPr lang="en-US" dirty="0"/>
              <a:t>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F -&gt; C, 7 + 3 !&lt; 4, so skip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0" name="TextBox 2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2" name="TextBox 2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TextBox 22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3" name="TextBox 2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TextBox 22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4" name="TextBox 2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77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419600"/>
            <a:ext cx="481253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</a:t>
            </a:r>
            <a:r>
              <a:rPr lang="en-US" dirty="0"/>
              <a:t>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F -&gt; D, 7 + 4 &lt; 22</a:t>
            </a:r>
          </a:p>
          <a:p>
            <a:r>
              <a:rPr lang="en-US" dirty="0"/>
              <a:t>update </a:t>
            </a:r>
            <a:r>
              <a:rPr lang="en-US" dirty="0" smtClean="0"/>
              <a:t>D's </a:t>
            </a:r>
            <a:r>
              <a:rPr lang="en-US" dirty="0"/>
              <a:t>cost and previous</a:t>
            </a:r>
          </a:p>
          <a:p>
            <a:r>
              <a:rPr lang="en-US" dirty="0" smtClean="0"/>
              <a:t>[(D, 11), (G</a:t>
            </a:r>
            <a:r>
              <a:rPr lang="en-US" dirty="0"/>
              <a:t>, </a:t>
            </a:r>
            <a:r>
              <a:rPr lang="en-US" dirty="0" smtClean="0"/>
              <a:t>17), (D</a:t>
            </a:r>
            <a:r>
              <a:rPr lang="en-US" dirty="0"/>
              <a:t>, 22)] </a:t>
            </a:r>
            <a:r>
              <a:rPr lang="en-US" dirty="0" err="1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0" name="TextBox 2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2" name="TextBox 2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TextBox 22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3" name="TextBox 2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TextBox 22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24" name="TextBox 2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6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4572662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[(D, </a:t>
            </a:r>
            <a:r>
              <a:rPr lang="en-US" dirty="0" smtClean="0"/>
              <a:t>11), </a:t>
            </a:r>
            <a:r>
              <a:rPr lang="en-US" dirty="0"/>
              <a:t>(G, </a:t>
            </a:r>
            <a:r>
              <a:rPr lang="en-US" dirty="0" smtClean="0"/>
              <a:t>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current vertex is </a:t>
            </a:r>
            <a:r>
              <a:rPr lang="en-US" dirty="0" smtClean="0"/>
              <a:t>D</a:t>
            </a:r>
            <a:endParaRPr lang="en-US" dirty="0"/>
          </a:p>
          <a:p>
            <a:r>
              <a:rPr lang="en-US" dirty="0"/>
              <a:t>loop through </a:t>
            </a:r>
            <a:r>
              <a:rPr lang="en-US" dirty="0" smtClean="0"/>
              <a:t>D's </a:t>
            </a:r>
            <a:r>
              <a:rPr lang="en-US" dirty="0"/>
              <a:t>edges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TextBox 25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8" name="TextBox 2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9" name="TextBox 25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9" name="TextBox 2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TextBox 25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0" name="TextBox 2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TextBox 26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1" name="TextBox 2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TextBox 26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2" name="TextBox 2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TextBox 262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3" name="TextBox 2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TextBox 26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4" name="TextBox 2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88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4620752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</a:t>
            </a:r>
            <a:r>
              <a:rPr lang="en-US" dirty="0"/>
              <a:t>, </a:t>
            </a:r>
            <a:r>
              <a:rPr lang="en-US" dirty="0" smtClean="0"/>
              <a:t>17), </a:t>
            </a:r>
            <a:r>
              <a:rPr lang="en-US" dirty="0"/>
              <a:t>(D, </a:t>
            </a:r>
            <a:r>
              <a:rPr lang="en-US" dirty="0" smtClean="0"/>
              <a:t>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D -&gt; B, 11 </a:t>
            </a:r>
            <a:r>
              <a:rPr lang="en-US" dirty="0"/>
              <a:t>+ </a:t>
            </a:r>
            <a:r>
              <a:rPr lang="en-US" dirty="0" smtClean="0"/>
              <a:t>21 </a:t>
            </a:r>
            <a:r>
              <a:rPr lang="en-US" dirty="0"/>
              <a:t>!&lt; </a:t>
            </a:r>
            <a:r>
              <a:rPr lang="en-US" dirty="0" smtClean="0"/>
              <a:t>1, </a:t>
            </a:r>
            <a:r>
              <a:rPr lang="en-US" dirty="0"/>
              <a:t>so skip</a:t>
            </a:r>
          </a:p>
        </p:txBody>
      </p:sp>
      <p:grpSp>
        <p:nvGrpSpPr>
          <p:cNvPr id="472" name="Group 471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73" name="Oval 47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475" name="Group 474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76" name="Oval 47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7" name="TextBox 47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478" name="Group 477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79" name="Oval 4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481" name="Group 480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482" name="Oval 4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484" name="Group 483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485" name="Oval 4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6" name="TextBox 4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487" name="Group 486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488" name="Oval 4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490" name="Group 489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491" name="Oval 4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493" name="Straight Connector 492"/>
          <p:cNvCxnSpPr>
            <a:stCxn id="473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4" name="Straight Connector 493"/>
          <p:cNvCxnSpPr>
            <a:stCxn id="476" idx="7"/>
            <a:endCxn id="479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5" name="Straight Connector 494"/>
          <p:cNvCxnSpPr>
            <a:stCxn id="479" idx="6"/>
            <a:endCxn id="482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6" name="Straight Connector 495"/>
          <p:cNvCxnSpPr>
            <a:stCxn id="482" idx="4"/>
            <a:endCxn id="485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7" name="Straight Connector 496"/>
          <p:cNvCxnSpPr>
            <a:stCxn id="485" idx="6"/>
            <a:endCxn id="488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8" name="Straight Connector 497"/>
          <p:cNvCxnSpPr>
            <a:stCxn id="485" idx="4"/>
            <a:endCxn id="491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9" name="Straight Connector 498"/>
          <p:cNvCxnSpPr>
            <a:stCxn id="476" idx="6"/>
            <a:endCxn id="485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0" name="Straight Connector 499"/>
          <p:cNvCxnSpPr>
            <a:stCxn id="473" idx="5"/>
            <a:endCxn id="491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1" name="TextBox 500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2" name="TextBox 501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03" name="TextBox 502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04" name="TextBox 503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05" name="TextBox 504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06" name="TextBox 505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07" name="TextBox 506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08" name="TextBox 507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09" name="Straight Connector 508"/>
          <p:cNvCxnSpPr>
            <a:stCxn id="473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0" name="Straight Connector 509"/>
          <p:cNvCxnSpPr>
            <a:endCxn id="479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1" name="TextBox 51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512" name="Group 511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13" name="Oval 51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4" name="TextBox 51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15" name="Group 514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16" name="Oval 51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7" name="TextBox 51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518" name="Group 517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19" name="Oval 5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521" name="Group 520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522" name="Oval 5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524" name="Group 523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525" name="Oval 5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527" name="Group 526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528" name="Oval 5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9" name="TextBox 52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530" name="Group 529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531" name="Oval 5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2" name="TextBox 531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533" name="Straight Connector 532"/>
          <p:cNvCxnSpPr>
            <a:stCxn id="513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4" name="Straight Connector 533"/>
          <p:cNvCxnSpPr>
            <a:stCxn id="516" idx="7"/>
            <a:endCxn id="519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5" name="Straight Connector 534"/>
          <p:cNvCxnSpPr>
            <a:stCxn id="519" idx="6"/>
            <a:endCxn id="522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6" name="Straight Connector 535"/>
          <p:cNvCxnSpPr>
            <a:stCxn id="522" idx="4"/>
            <a:endCxn id="525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7" name="Straight Connector 536"/>
          <p:cNvCxnSpPr>
            <a:stCxn id="525" idx="6"/>
            <a:endCxn id="528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8" name="Straight Connector 537"/>
          <p:cNvCxnSpPr>
            <a:stCxn id="525" idx="4"/>
            <a:endCxn id="531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9" name="Straight Connector 538"/>
          <p:cNvCxnSpPr>
            <a:stCxn id="516" idx="6"/>
            <a:endCxn id="525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0" name="Straight Connector 539"/>
          <p:cNvCxnSpPr>
            <a:stCxn id="513" idx="5"/>
            <a:endCxn id="531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1" name="TextBox 540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42" name="TextBox 541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43" name="TextBox 542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44" name="TextBox 543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45" name="TextBox 544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6" name="TextBox 545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47" name="TextBox 546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48" name="TextBox 547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49" name="Straight Connector 548"/>
          <p:cNvCxnSpPr>
            <a:stCxn id="513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0" name="Straight Connector 549"/>
          <p:cNvCxnSpPr>
            <a:endCxn id="519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1" name="TextBox 55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552" name="Group 551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53" name="Oval 55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4" name="TextBox 55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55" name="Group 554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56" name="Oval 55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7" name="TextBox 55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558" name="Group 557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59" name="Oval 5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0" name="TextBox 55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561" name="Group 560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562" name="Oval 56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3" name="TextBox 562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564" name="Group 563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565" name="Oval 5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6" name="TextBox 5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568" name="Oval 5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9" name="TextBox 56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571" name="Oval 5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2" name="TextBox 571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573" name="Straight Connector 572"/>
          <p:cNvCxnSpPr>
            <a:stCxn id="553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4" name="Straight Connector 573"/>
          <p:cNvCxnSpPr>
            <a:stCxn id="556" idx="7"/>
            <a:endCxn id="559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5" name="Straight Connector 574"/>
          <p:cNvCxnSpPr>
            <a:stCxn id="559" idx="6"/>
            <a:endCxn id="562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6" name="Straight Connector 575"/>
          <p:cNvCxnSpPr>
            <a:stCxn id="562" idx="4"/>
            <a:endCxn id="565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7" name="Straight Connector 576"/>
          <p:cNvCxnSpPr>
            <a:stCxn id="565" idx="6"/>
            <a:endCxn id="568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8" name="Straight Connector 577"/>
          <p:cNvCxnSpPr>
            <a:stCxn id="565" idx="4"/>
            <a:endCxn id="571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9" name="Straight Connector 578"/>
          <p:cNvCxnSpPr>
            <a:stCxn id="556" idx="6"/>
            <a:endCxn id="565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0" name="Straight Connector 579"/>
          <p:cNvCxnSpPr>
            <a:stCxn id="553" idx="5"/>
            <a:endCxn id="571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1" name="TextBox 580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82" name="TextBox 581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83" name="TextBox 582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84" name="TextBox 583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85" name="TextBox 584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86" name="TextBox 585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87" name="TextBox 586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88" name="TextBox 587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9" name="Straight Connector 588"/>
          <p:cNvCxnSpPr>
            <a:stCxn id="553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0" name="Straight Connector 589"/>
          <p:cNvCxnSpPr>
            <a:endCxn id="559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1" name="TextBox 59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592" name="Group 591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3" name="Oval 59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95" name="Group 594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6" name="Oval 59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7" name="TextBox 59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598" name="Group 597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599" name="Oval 5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0" name="TextBox 59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01" name="Group 600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02" name="Oval 6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3" name="TextBox 602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604" name="Group 603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605" name="Oval 6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6" name="TextBox 6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607" name="Group 606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608" name="Oval 6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9" name="TextBox 60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611" name="Oval 6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2" name="TextBox 611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613" name="Straight Connector 612"/>
          <p:cNvCxnSpPr>
            <a:stCxn id="593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4" name="Straight Connector 613"/>
          <p:cNvCxnSpPr>
            <a:stCxn id="596" idx="7"/>
            <a:endCxn id="599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" name="Straight Connector 614"/>
          <p:cNvCxnSpPr>
            <a:stCxn id="599" idx="6"/>
            <a:endCxn id="602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" name="Straight Connector 615"/>
          <p:cNvCxnSpPr>
            <a:stCxn id="602" idx="4"/>
            <a:endCxn id="605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7" name="Straight Connector 616"/>
          <p:cNvCxnSpPr>
            <a:stCxn id="605" idx="6"/>
            <a:endCxn id="608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8" name="Straight Connector 617"/>
          <p:cNvCxnSpPr>
            <a:stCxn id="605" idx="4"/>
            <a:endCxn id="611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9" name="Straight Connector 618"/>
          <p:cNvCxnSpPr>
            <a:stCxn id="596" idx="6"/>
            <a:endCxn id="605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" name="Straight Connector 619"/>
          <p:cNvCxnSpPr>
            <a:stCxn id="593" idx="5"/>
            <a:endCxn id="611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1" name="TextBox 620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22" name="TextBox 621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23" name="TextBox 622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24" name="TextBox 623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625" name="TextBox 624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26" name="TextBox 625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27" name="TextBox 626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628" name="TextBox 627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629" name="Straight Connector 628"/>
          <p:cNvCxnSpPr>
            <a:stCxn id="593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0" name="Straight Connector 629"/>
          <p:cNvCxnSpPr>
            <a:endCxn id="599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1" name="TextBox 63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632" name="Group 631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33" name="Oval 63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4" name="TextBox 63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635" name="Group 634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36" name="Oval 63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7" name="TextBox 636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38" name="Group 637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639" name="Oval 6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0" name="TextBox 639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41" name="Group 640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42" name="Oval 6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3" name="TextBox 642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644" name="Group 643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645" name="Oval 6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6" name="TextBox 6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647" name="Group 646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648" name="Oval 6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9" name="TextBox 64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651" name="Oval 6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2" name="TextBox 651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653" name="Straight Connector 652"/>
          <p:cNvCxnSpPr>
            <a:stCxn id="633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4" name="Straight Connector 653"/>
          <p:cNvCxnSpPr>
            <a:stCxn id="636" idx="7"/>
            <a:endCxn id="639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5" name="Straight Connector 654"/>
          <p:cNvCxnSpPr>
            <a:stCxn id="639" idx="6"/>
            <a:endCxn id="642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6" name="Straight Connector 655"/>
          <p:cNvCxnSpPr>
            <a:stCxn id="642" idx="4"/>
            <a:endCxn id="645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7" name="Straight Connector 656"/>
          <p:cNvCxnSpPr>
            <a:stCxn id="645" idx="6"/>
            <a:endCxn id="648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8" name="Straight Connector 657"/>
          <p:cNvCxnSpPr>
            <a:stCxn id="645" idx="4"/>
            <a:endCxn id="651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9" name="Straight Connector 658"/>
          <p:cNvCxnSpPr>
            <a:stCxn id="636" idx="6"/>
            <a:endCxn id="645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0" name="Straight Connector 659"/>
          <p:cNvCxnSpPr>
            <a:stCxn id="633" idx="5"/>
            <a:endCxn id="651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1" name="TextBox 660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62" name="TextBox 661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63" name="TextBox 662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64" name="TextBox 663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665" name="TextBox 664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66" name="TextBox 665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67" name="TextBox 666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668" name="TextBox 667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669" name="Straight Connector 668"/>
          <p:cNvCxnSpPr>
            <a:stCxn id="633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0" name="Straight Connector 669"/>
          <p:cNvCxnSpPr>
            <a:endCxn id="639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1" name="TextBox 67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2" name="TextBox 671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2" name="TextBox 6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3" name="TextBox 672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3" name="TextBox 6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4" name="TextBox 673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4" name="TextBox 6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5" name="TextBox 674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5" name="TextBox 6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6" name="TextBox 675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6" name="TextBox 6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7" name="TextBox 676"/>
              <p:cNvSpPr txBox="1"/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7" name="TextBox 6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44435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8" name="TextBox 677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78" name="TextBox 6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7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479169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</a:t>
            </a:r>
            <a:r>
              <a:rPr lang="en-US" dirty="0"/>
              <a:t>, </a:t>
            </a:r>
            <a:r>
              <a:rPr lang="en-US" dirty="0" smtClean="0"/>
              <a:t>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D -&gt; E, 11 + 6 &lt; INFINITY</a:t>
            </a:r>
          </a:p>
          <a:p>
            <a:r>
              <a:rPr lang="en-US" dirty="0"/>
              <a:t>update </a:t>
            </a:r>
            <a:r>
              <a:rPr lang="en-US" dirty="0" smtClean="0"/>
              <a:t>E's </a:t>
            </a:r>
            <a:r>
              <a:rPr lang="en-US" dirty="0"/>
              <a:t>cost and previous</a:t>
            </a:r>
          </a:p>
          <a:p>
            <a:r>
              <a:rPr lang="en-US" dirty="0" smtClean="0"/>
              <a:t>[(</a:t>
            </a:r>
            <a:r>
              <a:rPr lang="en-US" dirty="0"/>
              <a:t>G, 1</a:t>
            </a:r>
            <a:r>
              <a:rPr lang="en-US" dirty="0" smtClean="0"/>
              <a:t>7), </a:t>
            </a:r>
            <a:r>
              <a:rPr lang="en-US" dirty="0"/>
              <a:t>(E, 17), </a:t>
            </a:r>
            <a:r>
              <a:rPr lang="en-US" dirty="0" smtClean="0"/>
              <a:t>(D</a:t>
            </a:r>
            <a:r>
              <a:rPr lang="en-US" dirty="0"/>
              <a:t>, 22)] </a:t>
            </a:r>
            <a:r>
              <a:rPr lang="en-US" dirty="0" err="1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TextBox 25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8" name="TextBox 2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9" name="TextBox 25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9" name="TextBox 2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TextBox 25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0" name="TextBox 2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TextBox 26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1" name="TextBox 2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TextBox 26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2" name="TextBox 2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TextBox 26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3" name="TextBox 2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TextBox 26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4" name="TextBox 2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52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4677884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 </a:t>
            </a:r>
            <a:r>
              <a:rPr lang="en-US" dirty="0" smtClean="0"/>
              <a:t>(G, </a:t>
            </a:r>
            <a:r>
              <a:rPr lang="en-US" dirty="0"/>
              <a:t>17), </a:t>
            </a:r>
            <a:r>
              <a:rPr lang="en-US" dirty="0" smtClean="0"/>
              <a:t>(E, 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D -&gt; F, 4 </a:t>
            </a:r>
            <a:r>
              <a:rPr lang="en-US" dirty="0"/>
              <a:t>+ </a:t>
            </a:r>
            <a:r>
              <a:rPr lang="en-US" dirty="0" smtClean="0"/>
              <a:t>11 </a:t>
            </a:r>
            <a:r>
              <a:rPr lang="en-US" dirty="0"/>
              <a:t>!&lt; </a:t>
            </a:r>
            <a:r>
              <a:rPr lang="en-US" dirty="0" smtClean="0"/>
              <a:t>7, </a:t>
            </a:r>
            <a:r>
              <a:rPr lang="en-US" dirty="0"/>
              <a:t>so skip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TextBox 25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8" name="TextBox 2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9" name="TextBox 25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9" name="TextBox 2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TextBox 25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0" name="TextBox 2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TextBox 26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1" name="TextBox 2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TextBox 26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2" name="TextBox 2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TextBox 26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3" name="TextBox 2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TextBox 26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4" name="TextBox 2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22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589616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[(G, </a:t>
            </a:r>
            <a:r>
              <a:rPr lang="en-US" dirty="0"/>
              <a:t>17), </a:t>
            </a:r>
            <a:r>
              <a:rPr lang="en-US" dirty="0" smtClean="0"/>
              <a:t>(E, 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D -&gt; G, 11 + 5 &lt; 17</a:t>
            </a:r>
          </a:p>
          <a:p>
            <a:r>
              <a:rPr lang="en-US" dirty="0"/>
              <a:t>update </a:t>
            </a:r>
            <a:r>
              <a:rPr lang="en-US" dirty="0" smtClean="0"/>
              <a:t>G's </a:t>
            </a:r>
            <a:r>
              <a:rPr lang="en-US" dirty="0"/>
              <a:t>cost and previous</a:t>
            </a:r>
          </a:p>
          <a:p>
            <a:r>
              <a:rPr lang="en-US" dirty="0" smtClean="0"/>
              <a:t>[(G, 16), (G, </a:t>
            </a:r>
            <a:r>
              <a:rPr lang="en-US" dirty="0"/>
              <a:t>17), </a:t>
            </a:r>
            <a:r>
              <a:rPr lang="en-US" dirty="0" smtClean="0"/>
              <a:t>(E, 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TextBox 25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8" name="TextBox 2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9" name="TextBox 25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59" name="TextBox 2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TextBox 25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0" name="TextBox 2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1" name="TextBox 26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1" name="TextBox 2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TextBox 26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2" name="TextBox 2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TextBox 26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3" name="TextBox 2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TextBox 26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4" name="TextBox 2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4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 a </a:t>
            </a:r>
            <a:r>
              <a:rPr lang="en-US" sz="2800" i="1" smtClean="0"/>
              <a:t>weighted </a:t>
            </a:r>
            <a:r>
              <a:rPr lang="en-US" sz="2800" smtClean="0"/>
              <a:t>graph the edge has cost or weight that measures the cost of traveling along the edge</a:t>
            </a:r>
          </a:p>
          <a:p>
            <a:pPr eaLnBrk="1" hangingPunct="1"/>
            <a:r>
              <a:rPr lang="en-US" sz="2800" smtClean="0"/>
              <a:t>A </a:t>
            </a:r>
            <a:r>
              <a:rPr lang="en-US" sz="2800" i="1" smtClean="0"/>
              <a:t>path </a:t>
            </a:r>
            <a:r>
              <a:rPr lang="en-US" sz="2800" smtClean="0"/>
              <a:t>is a sequence of vertices connected by edges</a:t>
            </a:r>
          </a:p>
          <a:p>
            <a:pPr lvl="1" eaLnBrk="1" hangingPunct="1"/>
            <a:r>
              <a:rPr lang="en-US" sz="2400" smtClean="0"/>
              <a:t>The </a:t>
            </a:r>
            <a:r>
              <a:rPr lang="en-US" sz="2400" i="1" smtClean="0"/>
              <a:t>path length </a:t>
            </a:r>
            <a:r>
              <a:rPr lang="en-US" sz="2400" smtClean="0"/>
              <a:t>is the number of edges</a:t>
            </a:r>
          </a:p>
          <a:p>
            <a:pPr lvl="1" eaLnBrk="1" hangingPunct="1"/>
            <a:r>
              <a:rPr lang="en-US" sz="2400" smtClean="0"/>
              <a:t>The </a:t>
            </a:r>
            <a:r>
              <a:rPr lang="en-US" sz="2400" i="1" smtClean="0"/>
              <a:t>weighted </a:t>
            </a:r>
            <a:r>
              <a:rPr lang="en-US" sz="2400" smtClean="0"/>
              <a:t>path length is the sum of the cost of the edges in a path</a:t>
            </a:r>
          </a:p>
          <a:p>
            <a:pPr eaLnBrk="1" hangingPunct="1"/>
            <a:r>
              <a:rPr lang="en-US" sz="2800" smtClean="0"/>
              <a:t>A </a:t>
            </a:r>
            <a:r>
              <a:rPr lang="en-US" sz="2800" i="1" smtClean="0"/>
              <a:t>cycle </a:t>
            </a:r>
            <a:r>
              <a:rPr lang="en-US" sz="2800" smtClean="0"/>
              <a:t>is a path of length 1 or more that starts and ends at the same vertex</a:t>
            </a:r>
          </a:p>
          <a:p>
            <a:pPr lvl="1" eaLnBrk="1" hangingPunct="1"/>
            <a:r>
              <a:rPr lang="en-US" sz="2400" smtClean="0"/>
              <a:t>a </a:t>
            </a:r>
            <a:r>
              <a:rPr lang="en-US" sz="2400" i="1" smtClean="0"/>
              <a:t>directed acyclic graph </a:t>
            </a:r>
            <a:r>
              <a:rPr lang="en-US" sz="2400" smtClean="0"/>
              <a:t>is a directed graph with no cycles</a:t>
            </a:r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2C4816-A5BC-4F8A-B9FC-67836234C256}" type="slidenum">
              <a:rPr lang="en-US" sz="1800"/>
              <a:pPr eaLnBrk="1" hangingPunct="1"/>
              <a:t>8</a:t>
            </a:fld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5" name="Oval 1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" name="Oval 1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1" name="Oval 2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4" name="Oval 2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" name="Oval 2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30" name="Oval 2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3" name="Straight Connector 32"/>
          <p:cNvCxnSpPr>
            <a:stCxn id="8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5" idx="7"/>
            <a:endCxn id="18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18" idx="6"/>
            <a:endCxn id="21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1" idx="4"/>
            <a:endCxn id="24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24" idx="6"/>
            <a:endCxn id="27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24" idx="4"/>
            <a:endCxn id="30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stCxn id="15" idx="6"/>
            <a:endCxn id="24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>
            <a:stCxn id="8" idx="5"/>
            <a:endCxn id="30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58" name="Straight Connector 57"/>
          <p:cNvCxnSpPr>
            <a:stCxn id="8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endCxn id="18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7787709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[(G, </a:t>
            </a:r>
            <a:r>
              <a:rPr lang="en-US" dirty="0"/>
              <a:t>17), </a:t>
            </a:r>
            <a:r>
              <a:rPr lang="en-US" dirty="0" smtClean="0"/>
              <a:t>(E, 17), </a:t>
            </a:r>
            <a:r>
              <a:rPr lang="en-US" dirty="0"/>
              <a:t>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 smtClean="0"/>
              <a:t>current vertex is G</a:t>
            </a:r>
          </a:p>
          <a:p>
            <a:r>
              <a:rPr lang="en-US" dirty="0" smtClean="0"/>
              <a:t>loop though edges, already visited all neighbors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58" name="Group 25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59" name="Oval 2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2" name="Oval 26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265" name="Oval 2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68" name="Oval 2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71" name="Oval 2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4" name="Oval 2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77" name="Oval 2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79" name="Straight Connector 278"/>
          <p:cNvCxnSpPr>
            <a:stCxn id="25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0" name="Straight Connector 279"/>
          <p:cNvCxnSpPr>
            <a:stCxn id="262" idx="7"/>
            <a:endCxn id="2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1" name="Straight Connector 280"/>
          <p:cNvCxnSpPr>
            <a:stCxn id="265" idx="6"/>
            <a:endCxn id="2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Straight Connector 281"/>
          <p:cNvCxnSpPr>
            <a:stCxn id="268" idx="4"/>
            <a:endCxn id="2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3" name="Straight Connector 282"/>
          <p:cNvCxnSpPr>
            <a:stCxn id="271" idx="6"/>
            <a:endCxn id="2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4" name="Straight Connector 283"/>
          <p:cNvCxnSpPr>
            <a:stCxn id="271" idx="4"/>
            <a:endCxn id="2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5" name="Straight Connector 284"/>
          <p:cNvCxnSpPr>
            <a:stCxn id="262" idx="6"/>
            <a:endCxn id="2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" name="Straight Connector 285"/>
          <p:cNvCxnSpPr>
            <a:stCxn id="259" idx="5"/>
            <a:endCxn id="2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7" name="TextBox 2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8" name="TextBox 2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9" name="TextBox 2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0" name="TextBox 2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91" name="TextBox 2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3" name="TextBox 2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94" name="TextBox 2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95" name="Straight Connector 294"/>
          <p:cNvCxnSpPr>
            <a:stCxn id="25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6" name="Straight Connector 295"/>
          <p:cNvCxnSpPr>
            <a:endCxn id="2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" name="TextBox 2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8" name="TextBox 29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8" name="TextBox 2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9" name="TextBox 29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99" name="TextBox 2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0" name="TextBox 29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0" name="TextBox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1" name="TextBox 30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1" name="TextBox 3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TextBox 30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2" name="TextBox 3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3" name="TextBox 30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3" name="TextBox 3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4" name="TextBox 30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04" name="TextBox 3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644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538651"/>
            <a:ext cx="7787709" cy="1557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[(</a:t>
            </a:r>
            <a:r>
              <a:rPr lang="en-US" dirty="0"/>
              <a:t>E, 17), (D, 22)] 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current vertex is </a:t>
            </a:r>
            <a:r>
              <a:rPr lang="en-US" dirty="0" smtClean="0"/>
              <a:t>E</a:t>
            </a:r>
            <a:endParaRPr lang="en-US" dirty="0"/>
          </a:p>
          <a:p>
            <a:r>
              <a:rPr lang="en-US" dirty="0"/>
              <a:t>loop though edges, already visited all neighbors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58" name="Group 25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59" name="Oval 2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2" name="Oval 26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265" name="Oval 2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68" name="Oval 2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71" name="Oval 2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4" name="Oval 2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77" name="Oval 2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79" name="Straight Connector 278"/>
          <p:cNvCxnSpPr>
            <a:stCxn id="25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0" name="Straight Connector 279"/>
          <p:cNvCxnSpPr>
            <a:stCxn id="262" idx="7"/>
            <a:endCxn id="2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1" name="Straight Connector 280"/>
          <p:cNvCxnSpPr>
            <a:stCxn id="265" idx="6"/>
            <a:endCxn id="2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Straight Connector 281"/>
          <p:cNvCxnSpPr>
            <a:stCxn id="268" idx="4"/>
            <a:endCxn id="2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3" name="Straight Connector 282"/>
          <p:cNvCxnSpPr>
            <a:stCxn id="271" idx="6"/>
            <a:endCxn id="2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4" name="Straight Connector 283"/>
          <p:cNvCxnSpPr>
            <a:stCxn id="271" idx="4"/>
            <a:endCxn id="2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5" name="Straight Connector 284"/>
          <p:cNvCxnSpPr>
            <a:stCxn id="262" idx="6"/>
            <a:endCxn id="2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" name="Straight Connector 285"/>
          <p:cNvCxnSpPr>
            <a:stCxn id="259" idx="5"/>
            <a:endCxn id="2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7" name="TextBox 2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8" name="TextBox 2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9" name="TextBox 2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0" name="TextBox 2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91" name="TextBox 2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3" name="TextBox 2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94" name="TextBox 2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95" name="Straight Connector 294"/>
          <p:cNvCxnSpPr>
            <a:stCxn id="25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6" name="Straight Connector 295"/>
          <p:cNvCxnSpPr>
            <a:endCxn id="2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" name="TextBox 2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98" name="Group 2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99" name="Oval 2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302" name="Oval 3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304" name="Group 3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05" name="Oval 3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308" name="Oval 3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311" name="Oval 3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14" name="Oval 3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17" name="Oval 3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19" name="Straight Connector 318"/>
          <p:cNvCxnSpPr>
            <a:stCxn id="2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0" name="Straight Connector 319"/>
          <p:cNvCxnSpPr>
            <a:stCxn id="302" idx="7"/>
            <a:endCxn id="3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" name="Straight Connector 320"/>
          <p:cNvCxnSpPr>
            <a:stCxn id="305" idx="6"/>
            <a:endCxn id="3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" name="Straight Connector 321"/>
          <p:cNvCxnSpPr>
            <a:stCxn id="308" idx="4"/>
            <a:endCxn id="3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" name="Straight Connector 322"/>
          <p:cNvCxnSpPr>
            <a:stCxn id="311" idx="6"/>
            <a:endCxn id="3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" name="Straight Connector 323"/>
          <p:cNvCxnSpPr>
            <a:stCxn id="311" idx="4"/>
            <a:endCxn id="3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5" name="Straight Connector 324"/>
          <p:cNvCxnSpPr>
            <a:stCxn id="302" idx="6"/>
            <a:endCxn id="3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Straight Connector 325"/>
          <p:cNvCxnSpPr>
            <a:stCxn id="299" idx="5"/>
            <a:endCxn id="3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7" name="TextBox 3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8" name="TextBox 3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29" name="TextBox 3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30" name="TextBox 3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331" name="TextBox 3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32" name="TextBox 3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33" name="TextBox 3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334" name="TextBox 3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335" name="Straight Connector 334"/>
          <p:cNvCxnSpPr>
            <a:stCxn id="2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" name="Straight Connector 335"/>
          <p:cNvCxnSpPr>
            <a:endCxn id="3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7" name="TextBox 3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8" name="TextBox 3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38" name="TextBox 3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TextBox 3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39" name="TextBox 3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0" name="TextBox 3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0" name="TextBox 3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1" name="TextBox 3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1" name="TextBox 3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2" name="TextBox 3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2" name="TextBox 3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3" name="TextBox 34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3" name="TextBox 3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4" name="TextBox 34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4" name="TextBox 3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47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75040" y="4402586"/>
            <a:ext cx="813658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unvisited vertices.</a:t>
            </a:r>
          </a:p>
          <a:p>
            <a:r>
              <a:rPr lang="en-US" dirty="0" smtClean="0"/>
              <a:t>Each Vertex stores cost (distance) of lowest cost </a:t>
            </a:r>
          </a:p>
          <a:p>
            <a:r>
              <a:rPr lang="en-US" dirty="0"/>
              <a:t>p</a:t>
            </a:r>
            <a:r>
              <a:rPr lang="en-US" dirty="0" smtClean="0"/>
              <a:t>ath from start Vertex to itself and previous vertex</a:t>
            </a:r>
          </a:p>
          <a:p>
            <a:r>
              <a:rPr lang="en-US" dirty="0"/>
              <a:t>i</a:t>
            </a:r>
            <a:r>
              <a:rPr lang="en-US" dirty="0" smtClean="0"/>
              <a:t>n path from start vertex to itself.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6" name="Oval 4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9" name="Oval 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5" name="Oval 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68" name="Oval 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1" name="Oval 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74" name="Oval 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77" name="Oval 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79" name="Straight Connector 78"/>
          <p:cNvCxnSpPr>
            <a:stCxn id="46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>
            <a:stCxn id="59" idx="7"/>
            <a:endCxn id="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>
            <a:stCxn id="65" idx="6"/>
            <a:endCxn id="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68" idx="4"/>
            <a:endCxn id="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stCxn id="71" idx="6"/>
            <a:endCxn id="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>
            <a:stCxn id="71" idx="4"/>
            <a:endCxn id="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Connector 84"/>
          <p:cNvCxnSpPr>
            <a:stCxn id="59" idx="6"/>
            <a:endCxn id="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46" idx="5"/>
            <a:endCxn id="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Box 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95" name="Straight Connector 94"/>
          <p:cNvCxnSpPr>
            <a:stCxn id="46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>
            <a:endCxn id="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99" name="Oval 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2" name="Oval 1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05" name="Oval 1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08" name="Oval 1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11" name="Oval 1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14" name="Oval 1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17" name="Oval 1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19" name="Straight Connector 118"/>
          <p:cNvCxnSpPr>
            <a:stCxn id="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>
            <a:stCxn id="102" idx="7"/>
            <a:endCxn id="1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>
            <a:stCxn id="105" idx="6"/>
            <a:endCxn id="1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>
            <a:stCxn id="108" idx="4"/>
            <a:endCxn id="1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Straight Connector 122"/>
          <p:cNvCxnSpPr>
            <a:stCxn id="111" idx="6"/>
            <a:endCxn id="1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Connector 123"/>
          <p:cNvCxnSpPr>
            <a:stCxn id="111" idx="4"/>
            <a:endCxn id="1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stCxn id="102" idx="6"/>
            <a:endCxn id="1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>
            <a:stCxn id="99" idx="5"/>
            <a:endCxn id="1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TextBox 1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35" name="Straight Connector 134"/>
          <p:cNvCxnSpPr>
            <a:stCxn id="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endCxn id="1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39" name="Oval 13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2" name="Oval 14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5" name="Oval 14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48" name="Oval 14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51" name="Oval 15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54" name="Oval 15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57" name="Oval 15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59" name="Straight Connector 158"/>
          <p:cNvCxnSpPr>
            <a:stCxn id="13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159"/>
          <p:cNvCxnSpPr>
            <a:stCxn id="142" idx="7"/>
            <a:endCxn id="14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160"/>
          <p:cNvCxnSpPr>
            <a:stCxn id="145" idx="6"/>
            <a:endCxn id="14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161"/>
          <p:cNvCxnSpPr>
            <a:stCxn id="148" idx="4"/>
            <a:endCxn id="15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stCxn id="151" idx="6"/>
            <a:endCxn id="15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Connector 163"/>
          <p:cNvCxnSpPr>
            <a:stCxn id="151" idx="4"/>
            <a:endCxn id="15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stCxn id="142" idx="6"/>
            <a:endCxn id="15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Connector 165"/>
          <p:cNvCxnSpPr>
            <a:stCxn id="139" idx="5"/>
            <a:endCxn id="15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29197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175" name="Straight Connector 174"/>
          <p:cNvCxnSpPr>
            <a:stCxn id="13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" name="Straight Connector 175"/>
          <p:cNvCxnSpPr>
            <a:endCxn id="14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" name="TextBox 17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9" name="Oval 17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2" name="Oval 18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85" name="Oval 18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188" name="Oval 18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9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191" name="Oval 19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194" name="Oval 19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197" name="Oval 19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199" name="Straight Connector 198"/>
          <p:cNvCxnSpPr>
            <a:stCxn id="17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Straight Connector 199"/>
          <p:cNvCxnSpPr>
            <a:stCxn id="182" idx="7"/>
            <a:endCxn id="18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/>
          <p:cNvCxnSpPr>
            <a:stCxn id="185" idx="6"/>
            <a:endCxn id="18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2" name="Straight Connector 201"/>
          <p:cNvCxnSpPr>
            <a:stCxn id="188" idx="4"/>
            <a:endCxn id="19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Straight Connector 202"/>
          <p:cNvCxnSpPr>
            <a:stCxn id="191" idx="6"/>
            <a:endCxn id="19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Straight Connector 203"/>
          <p:cNvCxnSpPr>
            <a:stCxn id="191" idx="4"/>
            <a:endCxn id="19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Straight Connector 204"/>
          <p:cNvCxnSpPr>
            <a:stCxn id="182" idx="6"/>
            <a:endCxn id="19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Connector 205"/>
          <p:cNvCxnSpPr>
            <a:stCxn id="179" idx="5"/>
            <a:endCxn id="19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TextBox 20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15" name="Straight Connector 214"/>
          <p:cNvCxnSpPr>
            <a:stCxn id="17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6" name="Straight Connector 215"/>
          <p:cNvCxnSpPr>
            <a:endCxn id="18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" name="TextBox 21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18" name="Group 21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19" name="Oval 21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2" name="Oval 22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25" name="Oval 22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28" name="Oval 22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31" name="Oval 23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34" name="Oval 23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37" name="Oval 23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39" name="Straight Connector 238"/>
          <p:cNvCxnSpPr>
            <a:stCxn id="21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222" idx="7"/>
            <a:endCxn id="22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240"/>
          <p:cNvCxnSpPr>
            <a:stCxn id="225" idx="6"/>
            <a:endCxn id="22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2" name="Straight Connector 241"/>
          <p:cNvCxnSpPr>
            <a:stCxn id="228" idx="4"/>
            <a:endCxn id="23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242"/>
          <p:cNvCxnSpPr>
            <a:stCxn id="231" idx="6"/>
            <a:endCxn id="23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Connector 243"/>
          <p:cNvCxnSpPr>
            <a:stCxn id="231" idx="4"/>
            <a:endCxn id="23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" name="Straight Connector 244"/>
          <p:cNvCxnSpPr>
            <a:stCxn id="222" idx="6"/>
            <a:endCxn id="23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219" idx="5"/>
            <a:endCxn id="23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7" name="TextBox 24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8" name="TextBox 24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49" name="TextBox 24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0" name="TextBox 24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51" name="TextBox 25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52" name="TextBox 25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53" name="TextBox 25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54" name="TextBox 25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55" name="Straight Connector 254"/>
          <p:cNvCxnSpPr>
            <a:stCxn id="21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Straight Connector 255"/>
          <p:cNvCxnSpPr>
            <a:endCxn id="22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TextBox 25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58" name="Group 25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59" name="Oval 25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62" name="Oval 26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</p:grpSpPr>
        <p:sp>
          <p:nvSpPr>
            <p:cNvPr id="265" name="Oval 26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268" name="Oval 26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271" name="Oval 27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</p:grpSpPr>
        <p:sp>
          <p:nvSpPr>
            <p:cNvPr id="274" name="Oval 27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277" name="Oval 27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79" name="Straight Connector 278"/>
          <p:cNvCxnSpPr>
            <a:stCxn id="25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0" name="Straight Connector 279"/>
          <p:cNvCxnSpPr>
            <a:stCxn id="262" idx="7"/>
            <a:endCxn id="26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1" name="Straight Connector 280"/>
          <p:cNvCxnSpPr>
            <a:stCxn id="265" idx="6"/>
            <a:endCxn id="26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Straight Connector 281"/>
          <p:cNvCxnSpPr>
            <a:stCxn id="268" idx="4"/>
            <a:endCxn id="27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3" name="Straight Connector 282"/>
          <p:cNvCxnSpPr>
            <a:stCxn id="271" idx="6"/>
            <a:endCxn id="27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4" name="Straight Connector 283"/>
          <p:cNvCxnSpPr>
            <a:stCxn id="271" idx="4"/>
            <a:endCxn id="27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5" name="Straight Connector 284"/>
          <p:cNvCxnSpPr>
            <a:stCxn id="262" idx="6"/>
            <a:endCxn id="27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" name="Straight Connector 285"/>
          <p:cNvCxnSpPr>
            <a:stCxn id="259" idx="5"/>
            <a:endCxn id="27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7" name="TextBox 28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8" name="TextBox 28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9" name="TextBox 28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0" name="TextBox 28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291" name="TextBox 29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3" name="TextBox 29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94" name="TextBox 29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295" name="Straight Connector 294"/>
          <p:cNvCxnSpPr>
            <a:stCxn id="25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6" name="Straight Connector 295"/>
          <p:cNvCxnSpPr>
            <a:endCxn id="26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" name="TextBox 29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pSp>
        <p:nvGrpSpPr>
          <p:cNvPr id="298" name="Group 297"/>
          <p:cNvGrpSpPr/>
          <p:nvPr/>
        </p:nvGrpSpPr>
        <p:grpSpPr>
          <a:xfrm>
            <a:off x="609600" y="2743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99" name="Oval 298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2362200" y="2071044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302" name="Oval 301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304" name="Group 303"/>
          <p:cNvGrpSpPr/>
          <p:nvPr/>
        </p:nvGrpSpPr>
        <p:grpSpPr>
          <a:xfrm>
            <a:off x="3124200" y="457200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05" name="Oval 304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6096000" y="1143000"/>
            <a:ext cx="762000" cy="838200"/>
            <a:chOff x="1600200" y="457200"/>
            <a:chExt cx="762000" cy="838200"/>
          </a:xfrm>
        </p:grpSpPr>
        <p:sp>
          <p:nvSpPr>
            <p:cNvPr id="308" name="Oval 30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4572000" y="2531708"/>
            <a:ext cx="762000" cy="838200"/>
            <a:chOff x="1600200" y="457200"/>
            <a:chExt cx="762000" cy="838200"/>
          </a:xfrm>
        </p:grpSpPr>
        <p:sp>
          <p:nvSpPr>
            <p:cNvPr id="311" name="Oval 3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6450539" y="2878071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grpSpPr>
        <p:sp>
          <p:nvSpPr>
            <p:cNvPr id="314" name="Oval 3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953000" y="4191000"/>
            <a:ext cx="762000" cy="838200"/>
            <a:chOff x="1600200" y="457200"/>
            <a:chExt cx="762000" cy="838200"/>
          </a:xfrm>
        </p:grpSpPr>
        <p:sp>
          <p:nvSpPr>
            <p:cNvPr id="317" name="Oval 3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319" name="Straight Connector 318"/>
          <p:cNvCxnSpPr>
            <a:stCxn id="299" idx="6"/>
          </p:cNvCxnSpPr>
          <p:nvPr/>
        </p:nvCxnSpPr>
        <p:spPr bwMode="auto">
          <a:xfrm flipV="1">
            <a:off x="1371600" y="2590800"/>
            <a:ext cx="990600" cy="5715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0" name="Straight Connector 319"/>
          <p:cNvCxnSpPr>
            <a:stCxn id="302" idx="7"/>
            <a:endCxn id="305" idx="4"/>
          </p:cNvCxnSpPr>
          <p:nvPr/>
        </p:nvCxnSpPr>
        <p:spPr bwMode="auto">
          <a:xfrm flipV="1">
            <a:off x="3012608" y="1295400"/>
            <a:ext cx="492592" cy="898396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" name="Straight Connector 320"/>
          <p:cNvCxnSpPr>
            <a:stCxn id="305" idx="6"/>
            <a:endCxn id="308" idx="2"/>
          </p:cNvCxnSpPr>
          <p:nvPr/>
        </p:nvCxnSpPr>
        <p:spPr bwMode="auto">
          <a:xfrm>
            <a:off x="3886200" y="876300"/>
            <a:ext cx="2209800" cy="685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" name="Straight Connector 321"/>
          <p:cNvCxnSpPr>
            <a:stCxn id="308" idx="4"/>
            <a:endCxn id="311" idx="7"/>
          </p:cNvCxnSpPr>
          <p:nvPr/>
        </p:nvCxnSpPr>
        <p:spPr bwMode="auto">
          <a:xfrm flipH="1">
            <a:off x="5222408" y="1981200"/>
            <a:ext cx="1254592" cy="67326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" name="Straight Connector 322"/>
          <p:cNvCxnSpPr>
            <a:stCxn id="311" idx="6"/>
            <a:endCxn id="314" idx="2"/>
          </p:cNvCxnSpPr>
          <p:nvPr/>
        </p:nvCxnSpPr>
        <p:spPr bwMode="auto">
          <a:xfrm>
            <a:off x="5334000" y="2950808"/>
            <a:ext cx="1116539" cy="34636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" name="Straight Connector 323"/>
          <p:cNvCxnSpPr>
            <a:stCxn id="311" idx="4"/>
            <a:endCxn id="317" idx="1"/>
          </p:cNvCxnSpPr>
          <p:nvPr/>
        </p:nvCxnSpPr>
        <p:spPr bwMode="auto">
          <a:xfrm>
            <a:off x="4953000" y="3369908"/>
            <a:ext cx="111592" cy="94384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5" name="Straight Connector 324"/>
          <p:cNvCxnSpPr>
            <a:stCxn id="302" idx="6"/>
            <a:endCxn id="311" idx="2"/>
          </p:cNvCxnSpPr>
          <p:nvPr/>
        </p:nvCxnSpPr>
        <p:spPr bwMode="auto">
          <a:xfrm>
            <a:off x="3124200" y="2490144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Straight Connector 325"/>
          <p:cNvCxnSpPr>
            <a:stCxn id="299" idx="5"/>
            <a:endCxn id="317" idx="2"/>
          </p:cNvCxnSpPr>
          <p:nvPr/>
        </p:nvCxnSpPr>
        <p:spPr bwMode="auto">
          <a:xfrm>
            <a:off x="1260008" y="3458648"/>
            <a:ext cx="3692992" cy="115145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7" name="TextBox 326"/>
          <p:cNvSpPr txBox="1"/>
          <p:nvPr/>
        </p:nvSpPr>
        <p:spPr>
          <a:xfrm>
            <a:off x="1676400" y="23433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8" name="TextBox 327"/>
          <p:cNvSpPr txBox="1"/>
          <p:nvPr/>
        </p:nvSpPr>
        <p:spPr>
          <a:xfrm>
            <a:off x="2913983" y="12192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29" name="TextBox 328"/>
          <p:cNvSpPr txBox="1"/>
          <p:nvPr/>
        </p:nvSpPr>
        <p:spPr>
          <a:xfrm>
            <a:off x="5029887" y="61978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30" name="TextBox 329"/>
          <p:cNvSpPr txBox="1"/>
          <p:nvPr/>
        </p:nvSpPr>
        <p:spPr>
          <a:xfrm>
            <a:off x="3693679" y="21312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331" name="TextBox 330"/>
          <p:cNvSpPr txBox="1"/>
          <p:nvPr/>
        </p:nvSpPr>
        <p:spPr>
          <a:xfrm>
            <a:off x="5414929" y="1828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32" name="TextBox 331"/>
          <p:cNvSpPr txBox="1"/>
          <p:nvPr/>
        </p:nvSpPr>
        <p:spPr>
          <a:xfrm>
            <a:off x="5996803" y="25908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33" name="TextBox 332"/>
          <p:cNvSpPr txBox="1"/>
          <p:nvPr/>
        </p:nvSpPr>
        <p:spPr>
          <a:xfrm>
            <a:off x="2913983" y="343918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334" name="TextBox 333"/>
          <p:cNvSpPr txBox="1"/>
          <p:nvPr/>
        </p:nvSpPr>
        <p:spPr>
          <a:xfrm>
            <a:off x="5161825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335" name="Straight Connector 334"/>
          <p:cNvCxnSpPr>
            <a:stCxn id="299" idx="0"/>
          </p:cNvCxnSpPr>
          <p:nvPr/>
        </p:nvCxnSpPr>
        <p:spPr bwMode="auto">
          <a:xfrm flipV="1">
            <a:off x="990600" y="1305580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" name="Straight Connector 335"/>
          <p:cNvCxnSpPr>
            <a:endCxn id="305" idx="2"/>
          </p:cNvCxnSpPr>
          <p:nvPr/>
        </p:nvCxnSpPr>
        <p:spPr bwMode="auto">
          <a:xfrm flipV="1">
            <a:off x="1260008" y="876300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7" name="TextBox 336"/>
          <p:cNvSpPr txBox="1"/>
          <p:nvPr/>
        </p:nvSpPr>
        <p:spPr>
          <a:xfrm>
            <a:off x="943535" y="61469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8" name="TextBox 337"/>
              <p:cNvSpPr txBox="1"/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38" name="TextBox 3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50" y="3245875"/>
                <a:ext cx="3770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TextBox 338"/>
              <p:cNvSpPr txBox="1"/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39" name="TextBox 3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078" y="2554715"/>
                <a:ext cx="37702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0" name="TextBox 339"/>
              <p:cNvSpPr txBox="1"/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0" name="TextBox 3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74" y="977802"/>
                <a:ext cx="4097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1" name="TextBox 340"/>
              <p:cNvSpPr txBox="1"/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1" name="TextBox 3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681927"/>
                <a:ext cx="5052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2" name="TextBox 341"/>
              <p:cNvSpPr txBox="1"/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2" name="TextBox 3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48" y="2994635"/>
                <a:ext cx="5052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3" name="TextBox 342"/>
              <p:cNvSpPr txBox="1"/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3" name="TextBox 3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939" y="3356440"/>
                <a:ext cx="5052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4" name="TextBox 343"/>
              <p:cNvSpPr txBox="1"/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44" name="TextBox 3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824" y="1607578"/>
                <a:ext cx="37702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42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</a:t>
            </a:r>
            <a:r>
              <a:rPr lang="en-US" dirty="0" err="1"/>
              <a:t>Dijkstra's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Path class to allow for multiple distances to a given vertex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static class Path 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implements Comparable&lt;Path&gt; {</a:t>
            </a:r>
          </a:p>
          <a:p>
            <a:pPr marL="0" indent="0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private Vertex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dest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double cost;</a:t>
            </a:r>
          </a:p>
          <a:p>
            <a:r>
              <a:rPr lang="en-US" dirty="0" smtClean="0">
                <a:cs typeface="Courier New" pitchFamily="49" charset="0"/>
              </a:rPr>
              <a:t>Use a priority queue of Paths to store the vertices and distances</a:t>
            </a:r>
            <a:endParaRPr lang="en-US" dirty="0">
              <a:cs typeface="Courier New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References!!!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28822"/>
            <a:ext cx="8686800" cy="5486400"/>
          </a:xfrm>
        </p:spPr>
        <p:txBody>
          <a:bodyPr/>
          <a:lstStyle/>
          <a:p>
            <a:r>
              <a:rPr lang="en-US" dirty="0" smtClean="0"/>
              <a:t>Slide 74 and 75, adding new, lower cost path to Vertex D</a:t>
            </a:r>
          </a:p>
          <a:p>
            <a:r>
              <a:rPr lang="en-US" dirty="0" smtClean="0"/>
              <a:t>Abstractly: [(G, 17), (D, 22)] became</a:t>
            </a:r>
            <a:br>
              <a:rPr lang="en-US" dirty="0" smtClean="0"/>
            </a:br>
            <a:r>
              <a:rPr lang="en-US" dirty="0" smtClean="0"/>
              <a:t>                  [(D, 11) (G</a:t>
            </a:r>
            <a:r>
              <a:rPr lang="en-US" dirty="0"/>
              <a:t>, 17), (D, 22</a:t>
            </a:r>
            <a:r>
              <a:rPr lang="en-US" dirty="0" smtClean="0"/>
              <a:t>)]</a:t>
            </a:r>
          </a:p>
          <a:p>
            <a:r>
              <a:rPr lang="en-US" dirty="0" smtClean="0"/>
              <a:t>What does priority queue store? </a:t>
            </a:r>
            <a:r>
              <a:rPr lang="en-US" b="1" i="1" dirty="0" smtClean="0"/>
              <a:t>References to Vertex Objects</a:t>
            </a:r>
          </a:p>
          <a:p>
            <a:r>
              <a:rPr lang="en-US" dirty="0" smtClean="0"/>
              <a:t>[ , 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914400" y="4343400"/>
            <a:ext cx="0" cy="68580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066800" y="4419600"/>
            <a:ext cx="1400159" cy="58747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 bwMode="auto">
          <a:xfrm>
            <a:off x="533400" y="5105400"/>
            <a:ext cx="1676400" cy="1676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6194329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distance    17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533400" y="5562600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1676400" y="5562600"/>
            <a:ext cx="0" cy="12192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533400" y="6096000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685800" y="5080368"/>
            <a:ext cx="1323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52635" y="5562599"/>
            <a:ext cx="188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     G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2514600" y="5018103"/>
            <a:ext cx="1676400" cy="1676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38400" y="6107032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distance    22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514600" y="5475303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3657600" y="5475303"/>
            <a:ext cx="0" cy="12192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2514600" y="6008703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2667000" y="4993071"/>
            <a:ext cx="1323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533835" y="5475302"/>
            <a:ext cx="188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    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3163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Cost Path to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1295400"/>
          </a:xfrm>
        </p:spPr>
        <p:txBody>
          <a:bodyPr/>
          <a:lstStyle/>
          <a:p>
            <a:r>
              <a:rPr lang="en-US" dirty="0" smtClean="0"/>
              <a:t>New, lower cost path to D. Alter Vertex D's distance to 11 and add to </a:t>
            </a:r>
            <a:r>
              <a:rPr lang="en-US" dirty="0"/>
              <a:t> </a:t>
            </a:r>
            <a:r>
              <a:rPr lang="en-US" dirty="0" smtClean="0"/>
              <a:t>priority queue</a:t>
            </a:r>
          </a:p>
          <a:p>
            <a:r>
              <a:rPr lang="en-US" dirty="0"/>
              <a:t> </a:t>
            </a:r>
            <a:r>
              <a:rPr lang="en-US" dirty="0" smtClean="0"/>
              <a:t>    [     ,       ,       ]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PROBLEMS?????</a:t>
            </a:r>
          </a:p>
          <a:p>
            <a:r>
              <a:rPr lang="en-US" dirty="0" smtClean="0"/>
              <a:t>Abstractly [(D, 11), (G, 17), (D, 11)]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590800" y="2286000"/>
            <a:ext cx="0" cy="68580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3325275" y="2359981"/>
            <a:ext cx="1400159" cy="58747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1990818" y="2971800"/>
            <a:ext cx="1676400" cy="1676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62335" y="4099521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distance    17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990818" y="3429000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3133818" y="3429000"/>
            <a:ext cx="0" cy="12192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990818" y="3962400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143218" y="2946768"/>
            <a:ext cx="1323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10053" y="3428999"/>
            <a:ext cx="188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     G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4701173" y="2946768"/>
            <a:ext cx="1676400" cy="1676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Marlett" pitchFamily="2" charset="2"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54565" y="4031743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distance    11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701173" y="3403968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5844173" y="3403968"/>
            <a:ext cx="0" cy="12192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4701173" y="3937368"/>
            <a:ext cx="1676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4853573" y="2921736"/>
            <a:ext cx="1323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20408" y="3403967"/>
            <a:ext cx="188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     D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 bwMode="auto">
          <a:xfrm flipH="1">
            <a:off x="1219200" y="2359981"/>
            <a:ext cx="457200" cy="266921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1227861" y="5029200"/>
            <a:ext cx="3701912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4953000" y="4623168"/>
            <a:ext cx="76200" cy="40603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8059161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 smtClean="0"/>
              <a:t>Alternatives to </a:t>
            </a:r>
            <a:r>
              <a:rPr lang="en-US" dirty="0" err="1"/>
              <a:t>Dijkstra's</a:t>
            </a:r>
            <a:r>
              <a:rPr lang="en-US" dirty="0"/>
              <a:t> Algorithm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2800" dirty="0" smtClean="0"/>
              <a:t>A*, pronounced "A Star"</a:t>
            </a:r>
          </a:p>
          <a:p>
            <a:r>
              <a:rPr lang="en-US" sz="2800" dirty="0" smtClean="0"/>
              <a:t>A heuristic, goal of finding shortest weighted path from single start vertex to goal vertex</a:t>
            </a:r>
          </a:p>
          <a:p>
            <a:r>
              <a:rPr lang="en-US" sz="2800" dirty="0" smtClean="0"/>
              <a:t>Uses actual distance like </a:t>
            </a:r>
            <a:r>
              <a:rPr lang="en-US" sz="2800" dirty="0" err="1" smtClean="0"/>
              <a:t>Dijkstra's</a:t>
            </a:r>
            <a:r>
              <a:rPr lang="en-US" sz="2800" dirty="0" smtClean="0"/>
              <a:t> but also estimates </a:t>
            </a:r>
            <a:r>
              <a:rPr lang="en-US" sz="2800" i="1" dirty="0" smtClean="0"/>
              <a:t>remaining cost or distance</a:t>
            </a:r>
          </a:p>
          <a:p>
            <a:pPr lvl="1"/>
            <a:r>
              <a:rPr lang="en-US" sz="2400" i="1" dirty="0" smtClean="0"/>
              <a:t>distance is set to current distance from start PLUS the </a:t>
            </a:r>
            <a:r>
              <a:rPr lang="en-US" sz="2400" b="1" i="1" dirty="0" smtClean="0"/>
              <a:t>estimated distance </a:t>
            </a:r>
            <a:r>
              <a:rPr lang="en-US" sz="2400" i="1" dirty="0" smtClean="0"/>
              <a:t>to the goal</a:t>
            </a:r>
          </a:p>
          <a:p>
            <a:r>
              <a:rPr lang="en-US" sz="2800" dirty="0" smtClean="0"/>
              <a:t>For example when finding a path between towns, estimate the remaining distance as the straight-line (</a:t>
            </a:r>
            <a:r>
              <a:rPr lang="en-US" sz="2800" i="1" dirty="0" smtClean="0"/>
              <a:t>as the </a:t>
            </a:r>
            <a:r>
              <a:rPr lang="en-US" sz="2800" i="1" smtClean="0"/>
              <a:t>crow flies</a:t>
            </a:r>
            <a:r>
              <a:rPr lang="en-US" sz="2800" i="1" dirty="0" smtClean="0"/>
              <a:t>) </a:t>
            </a:r>
            <a:r>
              <a:rPr lang="en-US" sz="2800" dirty="0" smtClean="0"/>
              <a:t>distance between current location and goal.</a:t>
            </a:r>
          </a:p>
          <a:p>
            <a:endParaRPr lang="en-US" dirty="0" smtClean="0"/>
          </a:p>
          <a:p>
            <a:endParaRPr lang="en-US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5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86400"/>
          </a:xfrm>
        </p:spPr>
        <p:txBody>
          <a:bodyPr/>
          <a:lstStyle/>
          <a:p>
            <a:r>
              <a:rPr lang="en-US" i="1" dirty="0" smtClean="0"/>
              <a:t>Spanning Tree: </a:t>
            </a:r>
            <a:r>
              <a:rPr lang="en-US" dirty="0" smtClean="0"/>
              <a:t>A tree of edges that connects all the vertices in a graph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17061" y="45133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69661" y="3841173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31661" y="222732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503461" y="2913129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79461" y="4301837"/>
            <a:ext cx="762000" cy="838200"/>
            <a:chOff x="1600200" y="457200"/>
            <a:chExt cx="762000" cy="838200"/>
          </a:xfrm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858000" y="46482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98461" y="53340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779061" y="43609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420069" y="30655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4293661" y="26464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629869" y="3751329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741461" y="4720937"/>
            <a:ext cx="1116539" cy="34636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5248869" y="51400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667469" y="5228777"/>
            <a:ext cx="2930992" cy="52432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2083861" y="41135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321444" y="29893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437348" y="23899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101140" y="39013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822390" y="3598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404264" y="4360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321444" y="50723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417832" y="51951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1398061" y="3075709"/>
            <a:ext cx="269408" cy="143762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667469" y="2646429"/>
            <a:ext cx="1864192" cy="4191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1350996" y="23848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50" name="Straight Connector 49"/>
          <p:cNvCxnSpPr>
            <a:endCxn id="20" idx="2"/>
          </p:cNvCxnSpPr>
          <p:nvPr/>
        </p:nvCxnSpPr>
        <p:spPr bwMode="auto">
          <a:xfrm>
            <a:off x="3513965" y="4386590"/>
            <a:ext cx="1465496" cy="334347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897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Clicker 7 - </a:t>
            </a:r>
            <a:br>
              <a:rPr lang="en-US" dirty="0" smtClean="0"/>
            </a:br>
            <a:r>
              <a:rPr lang="en-US" dirty="0" smtClean="0"/>
              <a:t>Minimum Spanning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/>
          <a:lstStyle/>
          <a:p>
            <a:pPr marL="342900" lvl="1" indent="-342900">
              <a:buFont typeface="Marlett" pitchFamily="2" charset="2"/>
              <a:buChar char="8"/>
            </a:pPr>
            <a:r>
              <a:rPr lang="en-US" sz="3200" i="1" dirty="0" smtClean="0"/>
              <a:t>Minimum Spanning Tree</a:t>
            </a:r>
            <a:r>
              <a:rPr lang="en-US" sz="3200" dirty="0" smtClean="0"/>
              <a:t>: A spanning tree in a weighted graph with the lowest total cost</a:t>
            </a:r>
            <a:endParaRPr lang="en-US" sz="3200" i="1" dirty="0" smtClean="0"/>
          </a:p>
          <a:p>
            <a:pPr marL="742950" lvl="2" indent="-342900">
              <a:buFont typeface="Marlett" pitchFamily="2" charset="2"/>
              <a:buChar char="8"/>
            </a:pPr>
            <a:r>
              <a:rPr lang="en-US" dirty="0" smtClean="0"/>
              <a:t>used </a:t>
            </a:r>
            <a:r>
              <a:rPr lang="en-US" dirty="0"/>
              <a:t>in network design, taxonomy, Image registration, and more!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50467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52600" y="4374573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14600" y="276072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86400" y="3446529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62400" y="4835237"/>
            <a:ext cx="762000" cy="838200"/>
            <a:chOff x="1600200" y="457200"/>
            <a:chExt cx="762000" cy="838200"/>
          </a:xfrm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840939" y="51816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81400" y="58674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762000" y="48943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2403008" y="3598929"/>
            <a:ext cx="492592" cy="898396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276600" y="31798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4612808" y="4284729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4724400" y="5254337"/>
            <a:ext cx="1116539" cy="34636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231808" y="56734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2514600" y="4793673"/>
            <a:ext cx="1447800" cy="460664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650408" y="5762177"/>
            <a:ext cx="2930992" cy="524323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066800" y="46469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04383" y="35227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420287" y="29233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084079" y="44347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805329" y="41323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387203" y="48943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304383" y="56057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400771" y="57285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381000" y="3609109"/>
            <a:ext cx="269408" cy="143762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650408" y="3179829"/>
            <a:ext cx="1864192" cy="4191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333935" y="29182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595319" y="2737211"/>
            <a:ext cx="2573974" cy="28253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Cost of spanning</a:t>
            </a:r>
            <a:br>
              <a:rPr lang="en-US" sz="2400" dirty="0" smtClean="0"/>
            </a:br>
            <a:r>
              <a:rPr lang="en-US" sz="2400" dirty="0" smtClean="0"/>
              <a:t>tree shown?</a:t>
            </a:r>
            <a:br>
              <a:rPr lang="en-US" sz="2400" dirty="0" smtClean="0"/>
            </a:br>
            <a:r>
              <a:rPr lang="en-US" sz="2400" dirty="0" smtClean="0"/>
              <a:t>A. 6</a:t>
            </a:r>
          </a:p>
          <a:p>
            <a:r>
              <a:rPr lang="en-US" sz="2400" dirty="0" smtClean="0"/>
              <a:t>B. 7</a:t>
            </a:r>
            <a:br>
              <a:rPr lang="en-US" sz="2400" dirty="0" smtClean="0"/>
            </a:br>
            <a:r>
              <a:rPr lang="en-US" sz="2400" dirty="0" smtClean="0"/>
              <a:t>C. 29</a:t>
            </a:r>
            <a:br>
              <a:rPr lang="en-US" sz="2400" dirty="0" smtClean="0"/>
            </a:br>
            <a:r>
              <a:rPr lang="en-US" sz="2400" dirty="0" smtClean="0"/>
              <a:t>D. 61</a:t>
            </a:r>
          </a:p>
          <a:p>
            <a:r>
              <a:rPr lang="en-US" sz="2400" dirty="0" smtClean="0"/>
              <a:t>E. None of These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872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vertex arbitrarily from graph</a:t>
            </a:r>
          </a:p>
          <a:p>
            <a:pPr lvl="1"/>
            <a:r>
              <a:rPr lang="en-US" dirty="0" smtClean="0"/>
              <a:t>In other words, it doesn't matter which one</a:t>
            </a:r>
          </a:p>
          <a:p>
            <a:r>
              <a:rPr lang="en-US" dirty="0" smtClean="0"/>
              <a:t>Add lowest cost edge between the tree and a vertex that is not part of the tree UNTIL every vertex is part of the tree</a:t>
            </a:r>
          </a:p>
          <a:p>
            <a:r>
              <a:rPr lang="en-US" dirty="0" smtClean="0"/>
              <a:t>Greedy Algorithm, very similar </a:t>
            </a:r>
            <a:r>
              <a:rPr lang="en-US" dirty="0"/>
              <a:t>to </a:t>
            </a:r>
            <a:r>
              <a:rPr lang="en-US" dirty="0" err="1"/>
              <a:t>Dijkstra's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6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CS314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4470A9-896B-4FD4-A3C0-8FA95DE1C2C2}" type="slidenum">
              <a:rPr lang="en-US" sz="1800"/>
              <a:pPr eaLnBrk="1" hangingPunct="1"/>
              <a:t>9</a:t>
            </a:fld>
            <a:endParaRPr lang="en-US" sz="18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Graphs We've Seen</a:t>
            </a:r>
          </a:p>
        </p:txBody>
      </p:sp>
      <p:grpSp>
        <p:nvGrpSpPr>
          <p:cNvPr id="10246" name="Group 4"/>
          <p:cNvGrpSpPr>
            <a:grpSpLocks/>
          </p:cNvGrpSpPr>
          <p:nvPr/>
        </p:nvGrpSpPr>
        <p:grpSpPr bwMode="auto">
          <a:xfrm>
            <a:off x="304800" y="1752600"/>
            <a:ext cx="762000" cy="533400"/>
            <a:chOff x="288" y="1008"/>
            <a:chExt cx="480" cy="336"/>
          </a:xfrm>
        </p:grpSpPr>
        <p:sp>
          <p:nvSpPr>
            <p:cNvPr id="10302" name="Rectangle 5"/>
            <p:cNvSpPr>
              <a:spLocks noChangeArrowheads="1"/>
            </p:cNvSpPr>
            <p:nvPr/>
          </p:nvSpPr>
          <p:spPr bwMode="auto">
            <a:xfrm>
              <a:off x="288" y="10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3" name="Line 6"/>
            <p:cNvSpPr>
              <a:spLocks noChangeShapeType="1"/>
            </p:cNvSpPr>
            <p:nvPr/>
          </p:nvSpPr>
          <p:spPr bwMode="auto">
            <a:xfrm>
              <a:off x="624" y="10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346200" y="1752600"/>
            <a:ext cx="762000" cy="533400"/>
            <a:chOff x="288" y="1008"/>
            <a:chExt cx="480" cy="336"/>
          </a:xfrm>
        </p:grpSpPr>
        <p:sp>
          <p:nvSpPr>
            <p:cNvPr id="10300" name="Rectangle 8"/>
            <p:cNvSpPr>
              <a:spLocks noChangeArrowheads="1"/>
            </p:cNvSpPr>
            <p:nvPr/>
          </p:nvSpPr>
          <p:spPr bwMode="auto">
            <a:xfrm>
              <a:off x="288" y="10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9"/>
            <p:cNvSpPr>
              <a:spLocks noChangeShapeType="1"/>
            </p:cNvSpPr>
            <p:nvPr/>
          </p:nvSpPr>
          <p:spPr bwMode="auto">
            <a:xfrm>
              <a:off x="624" y="10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2387600" y="1752600"/>
            <a:ext cx="762000" cy="533400"/>
            <a:chOff x="288" y="1008"/>
            <a:chExt cx="480" cy="336"/>
          </a:xfrm>
        </p:grpSpPr>
        <p:sp>
          <p:nvSpPr>
            <p:cNvPr id="10298" name="Rectangle 11"/>
            <p:cNvSpPr>
              <a:spLocks noChangeArrowheads="1"/>
            </p:cNvSpPr>
            <p:nvPr/>
          </p:nvSpPr>
          <p:spPr bwMode="auto">
            <a:xfrm>
              <a:off x="288" y="100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9" name="Line 12"/>
            <p:cNvSpPr>
              <a:spLocks noChangeShapeType="1"/>
            </p:cNvSpPr>
            <p:nvPr/>
          </p:nvSpPr>
          <p:spPr bwMode="auto">
            <a:xfrm>
              <a:off x="624" y="10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9" name="Line 13"/>
          <p:cNvSpPr>
            <a:spLocks noChangeShapeType="1"/>
          </p:cNvSpPr>
          <p:nvPr/>
        </p:nvSpPr>
        <p:spPr bwMode="auto">
          <a:xfrm>
            <a:off x="990600" y="20193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14"/>
          <p:cNvSpPr>
            <a:spLocks noChangeShapeType="1"/>
          </p:cNvSpPr>
          <p:nvPr/>
        </p:nvSpPr>
        <p:spPr bwMode="auto">
          <a:xfrm>
            <a:off x="2057400" y="20193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15"/>
          <p:cNvSpPr>
            <a:spLocks noChangeShapeType="1"/>
          </p:cNvSpPr>
          <p:nvPr/>
        </p:nvSpPr>
        <p:spPr bwMode="auto">
          <a:xfrm>
            <a:off x="3048000" y="20193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Text Box 16"/>
          <p:cNvSpPr txBox="1">
            <a:spLocks noChangeArrowheads="1"/>
          </p:cNvSpPr>
          <p:nvPr/>
        </p:nvSpPr>
        <p:spPr bwMode="auto">
          <a:xfrm>
            <a:off x="304800" y="1820863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sp>
        <p:nvSpPr>
          <p:cNvPr id="10253" name="Text Box 17"/>
          <p:cNvSpPr txBox="1">
            <a:spLocks noChangeArrowheads="1"/>
          </p:cNvSpPr>
          <p:nvPr/>
        </p:nvSpPr>
        <p:spPr bwMode="auto">
          <a:xfrm>
            <a:off x="1371600" y="1820863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sp>
        <p:nvSpPr>
          <p:cNvPr id="10254" name="Text Box 18"/>
          <p:cNvSpPr txBox="1">
            <a:spLocks noChangeArrowheads="1"/>
          </p:cNvSpPr>
          <p:nvPr/>
        </p:nvSpPr>
        <p:spPr bwMode="auto">
          <a:xfrm>
            <a:off x="2405063" y="1820863"/>
            <a:ext cx="566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grpSp>
        <p:nvGrpSpPr>
          <p:cNvPr id="10255" name="Group 19"/>
          <p:cNvGrpSpPr>
            <a:grpSpLocks/>
          </p:cNvGrpSpPr>
          <p:nvPr/>
        </p:nvGrpSpPr>
        <p:grpSpPr bwMode="auto">
          <a:xfrm>
            <a:off x="3429000" y="1752600"/>
            <a:ext cx="762000" cy="533400"/>
            <a:chOff x="2160" y="1008"/>
            <a:chExt cx="480" cy="336"/>
          </a:xfrm>
        </p:grpSpPr>
        <p:grpSp>
          <p:nvGrpSpPr>
            <p:cNvPr id="10294" name="Group 20"/>
            <p:cNvGrpSpPr>
              <a:grpSpLocks/>
            </p:cNvGrpSpPr>
            <p:nvPr/>
          </p:nvGrpSpPr>
          <p:grpSpPr bwMode="auto">
            <a:xfrm>
              <a:off x="2160" y="1008"/>
              <a:ext cx="480" cy="336"/>
              <a:chOff x="288" y="1008"/>
              <a:chExt cx="480" cy="336"/>
            </a:xfrm>
          </p:grpSpPr>
          <p:sp>
            <p:nvSpPr>
              <p:cNvPr id="10296" name="Rectangle 21"/>
              <p:cNvSpPr>
                <a:spLocks noChangeArrowheads="1"/>
              </p:cNvSpPr>
              <p:nvPr/>
            </p:nvSpPr>
            <p:spPr bwMode="auto">
              <a:xfrm>
                <a:off x="288" y="1008"/>
                <a:ext cx="480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7" name="Line 22"/>
              <p:cNvSpPr>
                <a:spLocks noChangeShapeType="1"/>
              </p:cNvSpPr>
              <p:nvPr/>
            </p:nvSpPr>
            <p:spPr bwMode="auto">
              <a:xfrm>
                <a:off x="624" y="1008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95" name="Text Box 23"/>
            <p:cNvSpPr txBox="1">
              <a:spLocks noChangeArrowheads="1"/>
            </p:cNvSpPr>
            <p:nvPr/>
          </p:nvSpPr>
          <p:spPr bwMode="auto">
            <a:xfrm>
              <a:off x="2160" y="1051"/>
              <a:ext cx="35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/>
                <a:t>link</a:t>
              </a:r>
            </a:p>
          </p:txBody>
        </p:sp>
      </p:grpSp>
      <p:sp>
        <p:nvSpPr>
          <p:cNvPr id="10256" name="Rectangle 24"/>
          <p:cNvSpPr>
            <a:spLocks noChangeArrowheads="1"/>
          </p:cNvSpPr>
          <p:nvPr/>
        </p:nvSpPr>
        <p:spPr bwMode="auto">
          <a:xfrm>
            <a:off x="685800" y="4968875"/>
            <a:ext cx="1150938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Line 25"/>
          <p:cNvSpPr>
            <a:spLocks noChangeShapeType="1"/>
          </p:cNvSpPr>
          <p:nvPr/>
        </p:nvSpPr>
        <p:spPr bwMode="auto">
          <a:xfrm>
            <a:off x="1676400" y="49688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8" name="Line 26"/>
          <p:cNvSpPr>
            <a:spLocks noChangeShapeType="1"/>
          </p:cNvSpPr>
          <p:nvPr/>
        </p:nvSpPr>
        <p:spPr bwMode="auto">
          <a:xfrm>
            <a:off x="1828800" y="51133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9" name="Text Box 27"/>
          <p:cNvSpPr txBox="1">
            <a:spLocks noChangeArrowheads="1"/>
          </p:cNvSpPr>
          <p:nvPr/>
        </p:nvSpPr>
        <p:spPr bwMode="auto">
          <a:xfrm>
            <a:off x="990600" y="5037138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sp>
        <p:nvSpPr>
          <p:cNvPr id="10260" name="Line 28"/>
          <p:cNvSpPr>
            <a:spLocks noChangeShapeType="1"/>
          </p:cNvSpPr>
          <p:nvPr/>
        </p:nvSpPr>
        <p:spPr bwMode="auto">
          <a:xfrm>
            <a:off x="914400" y="496093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1" name="Rectangle 29"/>
          <p:cNvSpPr>
            <a:spLocks noChangeArrowheads="1"/>
          </p:cNvSpPr>
          <p:nvPr/>
        </p:nvSpPr>
        <p:spPr bwMode="auto">
          <a:xfrm>
            <a:off x="2209800" y="4968875"/>
            <a:ext cx="1150938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Line 30"/>
          <p:cNvSpPr>
            <a:spLocks noChangeShapeType="1"/>
          </p:cNvSpPr>
          <p:nvPr/>
        </p:nvSpPr>
        <p:spPr bwMode="auto">
          <a:xfrm>
            <a:off x="3200400" y="49688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3" name="Line 31"/>
          <p:cNvSpPr>
            <a:spLocks noChangeShapeType="1"/>
          </p:cNvSpPr>
          <p:nvPr/>
        </p:nvSpPr>
        <p:spPr bwMode="auto">
          <a:xfrm>
            <a:off x="3309938" y="5113338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Text Box 32"/>
          <p:cNvSpPr txBox="1">
            <a:spLocks noChangeArrowheads="1"/>
          </p:cNvSpPr>
          <p:nvPr/>
        </p:nvSpPr>
        <p:spPr bwMode="auto">
          <a:xfrm>
            <a:off x="2514600" y="5037138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sp>
        <p:nvSpPr>
          <p:cNvPr id="10265" name="Line 33"/>
          <p:cNvSpPr>
            <a:spLocks noChangeShapeType="1"/>
          </p:cNvSpPr>
          <p:nvPr/>
        </p:nvSpPr>
        <p:spPr bwMode="auto">
          <a:xfrm>
            <a:off x="2362200" y="496093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6" name="Rectangle 34"/>
          <p:cNvSpPr>
            <a:spLocks noChangeArrowheads="1"/>
          </p:cNvSpPr>
          <p:nvPr/>
        </p:nvSpPr>
        <p:spPr bwMode="auto">
          <a:xfrm>
            <a:off x="3733800" y="4960938"/>
            <a:ext cx="1150938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Line 35"/>
          <p:cNvSpPr>
            <a:spLocks noChangeShapeType="1"/>
          </p:cNvSpPr>
          <p:nvPr/>
        </p:nvSpPr>
        <p:spPr bwMode="auto">
          <a:xfrm>
            <a:off x="4724400" y="496093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Text Box 36"/>
          <p:cNvSpPr txBox="1">
            <a:spLocks noChangeArrowheads="1"/>
          </p:cNvSpPr>
          <p:nvPr/>
        </p:nvSpPr>
        <p:spPr bwMode="auto">
          <a:xfrm>
            <a:off x="4038600" y="5029200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link</a:t>
            </a:r>
          </a:p>
        </p:txBody>
      </p:sp>
      <p:sp>
        <p:nvSpPr>
          <p:cNvPr id="10269" name="Line 37"/>
          <p:cNvSpPr>
            <a:spLocks noChangeShapeType="1"/>
          </p:cNvSpPr>
          <p:nvPr/>
        </p:nvSpPr>
        <p:spPr bwMode="auto">
          <a:xfrm>
            <a:off x="3886200" y="4953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0" name="Line 38"/>
          <p:cNvSpPr>
            <a:spLocks noChangeShapeType="1"/>
          </p:cNvSpPr>
          <p:nvPr/>
        </p:nvSpPr>
        <p:spPr bwMode="auto">
          <a:xfrm flipH="1">
            <a:off x="3352800" y="5341938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1" name="Line 39"/>
          <p:cNvSpPr>
            <a:spLocks noChangeShapeType="1"/>
          </p:cNvSpPr>
          <p:nvPr/>
        </p:nvSpPr>
        <p:spPr bwMode="auto">
          <a:xfrm flipH="1">
            <a:off x="1828800" y="5341938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2" name="Oval 40"/>
          <p:cNvSpPr>
            <a:spLocks noChangeArrowheads="1"/>
          </p:cNvSpPr>
          <p:nvPr/>
        </p:nvSpPr>
        <p:spPr bwMode="auto">
          <a:xfrm>
            <a:off x="5368925" y="1968500"/>
            <a:ext cx="823913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3" name="Text Box 41"/>
          <p:cNvSpPr txBox="1">
            <a:spLocks noChangeArrowheads="1"/>
          </p:cNvSpPr>
          <p:nvPr/>
        </p:nvSpPr>
        <p:spPr bwMode="auto">
          <a:xfrm>
            <a:off x="5475288" y="1995488"/>
            <a:ext cx="579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19</a:t>
            </a:r>
          </a:p>
        </p:txBody>
      </p:sp>
      <p:sp>
        <p:nvSpPr>
          <p:cNvPr id="10274" name="Oval 42"/>
          <p:cNvSpPr>
            <a:spLocks noChangeArrowheads="1"/>
          </p:cNvSpPr>
          <p:nvPr/>
        </p:nvSpPr>
        <p:spPr bwMode="auto">
          <a:xfrm>
            <a:off x="4168775" y="2671763"/>
            <a:ext cx="825500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5" name="Text Box 43"/>
          <p:cNvSpPr txBox="1">
            <a:spLocks noChangeArrowheads="1"/>
          </p:cNvSpPr>
          <p:nvPr/>
        </p:nvSpPr>
        <p:spPr bwMode="auto">
          <a:xfrm>
            <a:off x="4332288" y="2757488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12</a:t>
            </a:r>
          </a:p>
        </p:txBody>
      </p:sp>
      <p:sp>
        <p:nvSpPr>
          <p:cNvPr id="10276" name="Oval 44"/>
          <p:cNvSpPr>
            <a:spLocks noChangeArrowheads="1"/>
          </p:cNvSpPr>
          <p:nvPr/>
        </p:nvSpPr>
        <p:spPr bwMode="auto">
          <a:xfrm>
            <a:off x="6492875" y="2671763"/>
            <a:ext cx="825500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7" name="Text Box 45"/>
          <p:cNvSpPr txBox="1">
            <a:spLocks noChangeArrowheads="1"/>
          </p:cNvSpPr>
          <p:nvPr/>
        </p:nvSpPr>
        <p:spPr bwMode="auto">
          <a:xfrm>
            <a:off x="6618288" y="27432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35</a:t>
            </a:r>
          </a:p>
        </p:txBody>
      </p:sp>
      <p:grpSp>
        <p:nvGrpSpPr>
          <p:cNvPr id="10278" name="Group 46"/>
          <p:cNvGrpSpPr>
            <a:grpSpLocks/>
          </p:cNvGrpSpPr>
          <p:nvPr/>
        </p:nvGrpSpPr>
        <p:grpSpPr bwMode="auto">
          <a:xfrm>
            <a:off x="3494088" y="3427413"/>
            <a:ext cx="823912" cy="660400"/>
            <a:chOff x="2640" y="816"/>
            <a:chExt cx="528" cy="586"/>
          </a:xfrm>
        </p:grpSpPr>
        <p:sp>
          <p:nvSpPr>
            <p:cNvPr id="10292" name="Oval 47"/>
            <p:cNvSpPr>
              <a:spLocks noChangeArrowheads="1"/>
            </p:cNvSpPr>
            <p:nvPr/>
          </p:nvSpPr>
          <p:spPr bwMode="auto">
            <a:xfrm>
              <a:off x="2640" y="816"/>
              <a:ext cx="528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Text Box 48"/>
            <p:cNvSpPr txBox="1">
              <a:spLocks noChangeArrowheads="1"/>
            </p:cNvSpPr>
            <p:nvPr/>
          </p:nvSpPr>
          <p:spPr bwMode="auto">
            <a:xfrm>
              <a:off x="2772" y="941"/>
              <a:ext cx="245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Marlett" pitchFamily="2" charset="2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3</a:t>
              </a:r>
            </a:p>
          </p:txBody>
        </p:sp>
      </p:grpSp>
      <p:sp>
        <p:nvSpPr>
          <p:cNvPr id="10279" name="Oval 49"/>
          <p:cNvSpPr>
            <a:spLocks noChangeArrowheads="1"/>
          </p:cNvSpPr>
          <p:nvPr/>
        </p:nvSpPr>
        <p:spPr bwMode="auto">
          <a:xfrm>
            <a:off x="4694238" y="3427413"/>
            <a:ext cx="823912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0" name="Text Box 50"/>
          <p:cNvSpPr txBox="1">
            <a:spLocks noChangeArrowheads="1"/>
          </p:cNvSpPr>
          <p:nvPr/>
        </p:nvSpPr>
        <p:spPr bwMode="auto">
          <a:xfrm>
            <a:off x="4789488" y="3519488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16</a:t>
            </a:r>
          </a:p>
        </p:txBody>
      </p:sp>
      <p:sp>
        <p:nvSpPr>
          <p:cNvPr id="10281" name="Oval 51"/>
          <p:cNvSpPr>
            <a:spLocks noChangeArrowheads="1"/>
          </p:cNvSpPr>
          <p:nvPr/>
        </p:nvSpPr>
        <p:spPr bwMode="auto">
          <a:xfrm>
            <a:off x="7685088" y="3643313"/>
            <a:ext cx="825500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2" name="Text Box 52"/>
          <p:cNvSpPr txBox="1">
            <a:spLocks noChangeArrowheads="1"/>
          </p:cNvSpPr>
          <p:nvPr/>
        </p:nvSpPr>
        <p:spPr bwMode="auto">
          <a:xfrm>
            <a:off x="7837488" y="36576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56</a:t>
            </a:r>
          </a:p>
        </p:txBody>
      </p:sp>
      <p:sp>
        <p:nvSpPr>
          <p:cNvPr id="10283" name="Line 53"/>
          <p:cNvSpPr>
            <a:spLocks noChangeShapeType="1"/>
          </p:cNvSpPr>
          <p:nvPr/>
        </p:nvSpPr>
        <p:spPr bwMode="auto">
          <a:xfrm flipH="1">
            <a:off x="4543425" y="2508250"/>
            <a:ext cx="900113" cy="163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4" name="Line 54"/>
          <p:cNvSpPr>
            <a:spLocks noChangeShapeType="1"/>
          </p:cNvSpPr>
          <p:nvPr/>
        </p:nvSpPr>
        <p:spPr bwMode="auto">
          <a:xfrm>
            <a:off x="6118225" y="2508250"/>
            <a:ext cx="600075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5" name="Line 55"/>
          <p:cNvSpPr>
            <a:spLocks noChangeShapeType="1"/>
          </p:cNvSpPr>
          <p:nvPr/>
        </p:nvSpPr>
        <p:spPr bwMode="auto">
          <a:xfrm flipH="1">
            <a:off x="4019550" y="3265488"/>
            <a:ext cx="29845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6" name="Line 56"/>
          <p:cNvSpPr>
            <a:spLocks noChangeShapeType="1"/>
          </p:cNvSpPr>
          <p:nvPr/>
        </p:nvSpPr>
        <p:spPr bwMode="auto">
          <a:xfrm>
            <a:off x="4768850" y="3319463"/>
            <a:ext cx="300038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7" name="Line 57"/>
          <p:cNvSpPr>
            <a:spLocks noChangeShapeType="1"/>
          </p:cNvSpPr>
          <p:nvPr/>
        </p:nvSpPr>
        <p:spPr bwMode="auto">
          <a:xfrm>
            <a:off x="7304088" y="32004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8" name="Oval 60"/>
          <p:cNvSpPr>
            <a:spLocks noChangeArrowheads="1"/>
          </p:cNvSpPr>
          <p:nvPr/>
        </p:nvSpPr>
        <p:spPr bwMode="auto">
          <a:xfrm>
            <a:off x="5703888" y="3429000"/>
            <a:ext cx="825500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9" name="Text Box 61"/>
          <p:cNvSpPr txBox="1">
            <a:spLocks noChangeArrowheads="1"/>
          </p:cNvSpPr>
          <p:nvPr/>
        </p:nvSpPr>
        <p:spPr bwMode="auto">
          <a:xfrm>
            <a:off x="5829300" y="3500438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21</a:t>
            </a:r>
          </a:p>
        </p:txBody>
      </p:sp>
      <p:sp>
        <p:nvSpPr>
          <p:cNvPr id="10290" name="Line 62"/>
          <p:cNvSpPr>
            <a:spLocks noChangeShapeType="1"/>
          </p:cNvSpPr>
          <p:nvPr/>
        </p:nvSpPr>
        <p:spPr bwMode="auto">
          <a:xfrm flipH="1">
            <a:off x="6313488" y="32766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Pick D as root 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13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2 </a:t>
            </a:r>
            <a:r>
              <a:rPr lang="en-US" dirty="0"/>
              <a:t>from </a:t>
            </a:r>
            <a:r>
              <a:rPr lang="en-US" dirty="0" smtClean="0"/>
              <a:t>D </a:t>
            </a:r>
            <a:r>
              <a:rPr lang="en-US" dirty="0"/>
              <a:t>to </a:t>
            </a:r>
            <a:r>
              <a:rPr lang="en-US" dirty="0" smtClean="0"/>
              <a:t>A (or C)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97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  <a:solidFill>
            <a:schemeClr val="accent1">
              <a:alpha val="49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2 </a:t>
            </a:r>
            <a:r>
              <a:rPr lang="en-US" dirty="0"/>
              <a:t>from </a:t>
            </a:r>
            <a:r>
              <a:rPr lang="en-US" dirty="0" smtClean="0"/>
              <a:t>D </a:t>
            </a:r>
            <a:r>
              <a:rPr lang="en-US" dirty="0"/>
              <a:t>to C</a:t>
            </a:r>
            <a:r>
              <a:rPr lang="en-US" dirty="0" smtClean="0"/>
              <a:t> (OR from A o B)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1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  <a:solidFill>
            <a:schemeClr val="accent1">
              <a:alpha val="41000"/>
            </a:schemeClr>
          </a:soli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  <a:solidFill>
            <a:schemeClr val="accent1">
              <a:alpha val="49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2 </a:t>
            </a:r>
            <a:r>
              <a:rPr lang="en-US" dirty="0"/>
              <a:t>from </a:t>
            </a:r>
            <a:r>
              <a:rPr lang="en-US" dirty="0" smtClean="0"/>
              <a:t>A to B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9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  <a:solidFill>
            <a:schemeClr val="accent1">
              <a:alpha val="41000"/>
            </a:schemeClr>
          </a:soli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  <a:solidFill>
            <a:schemeClr val="accent1">
              <a:alpha val="49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  <a:solidFill>
            <a:schemeClr val="accent1">
              <a:alpha val="54000"/>
            </a:schemeClr>
          </a:soli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5 </a:t>
            </a:r>
            <a:r>
              <a:rPr lang="en-US" dirty="0"/>
              <a:t>from </a:t>
            </a:r>
            <a:r>
              <a:rPr lang="en-US" dirty="0" smtClean="0"/>
              <a:t>D to G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  <a:solidFill>
            <a:schemeClr val="accent1">
              <a:alpha val="41000"/>
            </a:schemeClr>
          </a:soli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  <a:solidFill>
            <a:schemeClr val="accent1">
              <a:alpha val="49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  <a:solidFill>
            <a:schemeClr val="accent1">
              <a:alpha val="53000"/>
            </a:schemeClr>
          </a:soli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  <a:solidFill>
            <a:schemeClr val="accent1">
              <a:alpha val="54000"/>
            </a:schemeClr>
          </a:soli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1 </a:t>
            </a:r>
            <a:r>
              <a:rPr lang="en-US" dirty="0"/>
              <a:t>from </a:t>
            </a:r>
            <a:r>
              <a:rPr lang="en-US" dirty="0" smtClean="0"/>
              <a:t>G to F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0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33600" y="123672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7954" y="1241819"/>
            <a:ext cx="762000" cy="838200"/>
            <a:chOff x="1600200" y="457200"/>
            <a:chExt cx="762000" cy="838200"/>
          </a:xfrm>
          <a:solidFill>
            <a:schemeClr val="accent1">
              <a:alpha val="41000"/>
            </a:schemeClr>
          </a:solidFill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27039"/>
            <a:ext cx="762000" cy="838200"/>
            <a:chOff x="1600200" y="457200"/>
            <a:chExt cx="762000" cy="838200"/>
          </a:xfrm>
          <a:solidFill>
            <a:schemeClr val="accent1">
              <a:alpha val="49000"/>
            </a:schemeClr>
          </a:soli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05000" y="4262110"/>
            <a:ext cx="762000" cy="838200"/>
            <a:chOff x="1600200" y="457200"/>
            <a:chExt cx="762000" cy="838200"/>
          </a:xfrm>
          <a:solidFill>
            <a:schemeClr val="accent1">
              <a:alpha val="53000"/>
            </a:schemeClr>
          </a:soli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6366" y="26083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79064" y="2527039"/>
            <a:ext cx="762000" cy="838200"/>
            <a:chOff x="1600200" y="457200"/>
            <a:chExt cx="762000" cy="838200"/>
          </a:xfrm>
          <a:solidFill>
            <a:schemeClr val="accent1">
              <a:alpha val="51000"/>
            </a:schemeClr>
          </a:solidFill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17064" y="4204542"/>
            <a:ext cx="762000" cy="838200"/>
            <a:chOff x="1600200" y="457200"/>
            <a:chExt cx="762000" cy="838200"/>
          </a:xfrm>
          <a:solidFill>
            <a:schemeClr val="accent1">
              <a:alpha val="54000"/>
            </a:schemeClr>
          </a:solidFill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680567" y="20851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774253" y="188421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3875" y="1655829"/>
            <a:ext cx="55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81357" y="11326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84422" y="300242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5070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93291" y="291887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6808" y="468879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581150" y="17320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Lowest cost edge from tree to vertex not in Tree?</a:t>
            </a:r>
            <a:br>
              <a:rPr lang="en-US" dirty="0"/>
            </a:br>
            <a:r>
              <a:rPr lang="en-US" dirty="0" smtClean="0"/>
              <a:t>6 </a:t>
            </a:r>
            <a:r>
              <a:rPr lang="en-US" dirty="0"/>
              <a:t>from </a:t>
            </a:r>
            <a:r>
              <a:rPr lang="en-US" dirty="0" smtClean="0"/>
              <a:t>G to E</a:t>
            </a:r>
            <a:endParaRPr lang="en-US" dirty="0"/>
          </a:p>
        </p:txBody>
      </p:sp>
      <p:cxnSp>
        <p:nvCxnSpPr>
          <p:cNvPr id="48" name="Straight Connector 47"/>
          <p:cNvCxnSpPr>
            <a:stCxn id="8" idx="6"/>
            <a:endCxn id="11" idx="2"/>
          </p:cNvCxnSpPr>
          <p:nvPr/>
        </p:nvCxnSpPr>
        <p:spPr bwMode="auto">
          <a:xfrm>
            <a:off x="2895600" y="1655829"/>
            <a:ext cx="1392354" cy="50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>
            <a:endCxn id="23" idx="1"/>
          </p:cNvCxnSpPr>
          <p:nvPr/>
        </p:nvCxnSpPr>
        <p:spPr bwMode="auto">
          <a:xfrm>
            <a:off x="5078715" y="1732029"/>
            <a:ext cx="1111941" cy="91776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8" idx="3"/>
            <a:endCxn id="14" idx="7"/>
          </p:cNvCxnSpPr>
          <p:nvPr/>
        </p:nvCxnSpPr>
        <p:spPr bwMode="auto">
          <a:xfrm flipH="1">
            <a:off x="1488608" y="1952177"/>
            <a:ext cx="756584" cy="6976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4" idx="4"/>
            <a:endCxn id="17" idx="1"/>
          </p:cNvCxnSpPr>
          <p:nvPr/>
        </p:nvCxnSpPr>
        <p:spPr bwMode="auto">
          <a:xfrm>
            <a:off x="1219200" y="3365239"/>
            <a:ext cx="797392" cy="10196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>
            <a:stCxn id="17" idx="6"/>
            <a:endCxn id="26" idx="2"/>
          </p:cNvCxnSpPr>
          <p:nvPr/>
        </p:nvCxnSpPr>
        <p:spPr bwMode="auto">
          <a:xfrm flipV="1">
            <a:off x="2667000" y="4623642"/>
            <a:ext cx="2650064" cy="5756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>
            <a:stCxn id="14" idx="6"/>
            <a:endCxn id="20" idx="2"/>
          </p:cNvCxnSpPr>
          <p:nvPr/>
        </p:nvCxnSpPr>
        <p:spPr bwMode="auto">
          <a:xfrm>
            <a:off x="1600200" y="2946139"/>
            <a:ext cx="1716166" cy="8129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20" idx="6"/>
            <a:endCxn id="23" idx="2"/>
          </p:cNvCxnSpPr>
          <p:nvPr/>
        </p:nvCxnSpPr>
        <p:spPr bwMode="auto">
          <a:xfrm flipV="1">
            <a:off x="4078366" y="2946139"/>
            <a:ext cx="2000698" cy="8129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23" idx="4"/>
            <a:endCxn id="26" idx="7"/>
          </p:cNvCxnSpPr>
          <p:nvPr/>
        </p:nvCxnSpPr>
        <p:spPr bwMode="auto">
          <a:xfrm flipH="1">
            <a:off x="5967472" y="3365239"/>
            <a:ext cx="492592" cy="96205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>
            <a:stCxn id="20" idx="7"/>
            <a:endCxn id="11" idx="3"/>
          </p:cNvCxnSpPr>
          <p:nvPr/>
        </p:nvCxnSpPr>
        <p:spPr bwMode="auto">
          <a:xfrm flipV="1">
            <a:off x="3966774" y="1957267"/>
            <a:ext cx="432772" cy="77381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stCxn id="8" idx="5"/>
            <a:endCxn id="20" idx="1"/>
          </p:cNvCxnSpPr>
          <p:nvPr/>
        </p:nvCxnSpPr>
        <p:spPr bwMode="auto">
          <a:xfrm>
            <a:off x="2784008" y="1952177"/>
            <a:ext cx="643950" cy="77890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20" idx="3"/>
            <a:endCxn id="17" idx="7"/>
          </p:cNvCxnSpPr>
          <p:nvPr/>
        </p:nvCxnSpPr>
        <p:spPr bwMode="auto">
          <a:xfrm flipH="1">
            <a:off x="2555408" y="3323777"/>
            <a:ext cx="872550" cy="106108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20" idx="5"/>
            <a:endCxn id="26" idx="1"/>
          </p:cNvCxnSpPr>
          <p:nvPr/>
        </p:nvCxnSpPr>
        <p:spPr bwMode="auto">
          <a:xfrm>
            <a:off x="3966774" y="3323777"/>
            <a:ext cx="1461882" cy="1003517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1234558" y="386827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971090" y="370813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12673" y="3664771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8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Pick D as root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br>
              <a:rPr lang="en-US" dirty="0" smtClean="0"/>
            </a:br>
            <a:r>
              <a:rPr lang="en-US" dirty="0" smtClean="0"/>
              <a:t>4 from D to 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Prim's Algorithm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426D4-216D-4023-AEE4-67E69849549E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09600" y="3598929"/>
            <a:ext cx="762000" cy="838200"/>
            <a:chOff x="1600200" y="457200"/>
            <a:chExt cx="762000" cy="838200"/>
          </a:xfrm>
        </p:grpSpPr>
        <p:sp>
          <p:nvSpPr>
            <p:cNvPr id="8" name="Oval 7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2200" y="2926773"/>
            <a:ext cx="762000" cy="838200"/>
            <a:chOff x="1600200" y="457200"/>
            <a:chExt cx="762000" cy="838200"/>
          </a:xfrm>
        </p:grpSpPr>
        <p:sp>
          <p:nvSpPr>
            <p:cNvPr id="11" name="Oval 10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3129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4" name="Oval 13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0" y="1998729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17" name="Oval 16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2600" y="619780"/>
              <a:ext cx="40427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3387437"/>
            <a:ext cx="762000" cy="838200"/>
            <a:chOff x="1600200" y="457200"/>
            <a:chExt cx="762000" cy="838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0" name="Oval 19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52600" y="619780"/>
              <a:ext cx="44435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50539" y="3733800"/>
            <a:ext cx="762000" cy="838200"/>
            <a:chOff x="1600200" y="457200"/>
            <a:chExt cx="762000" cy="838200"/>
          </a:xfrm>
        </p:grpSpPr>
        <p:sp>
          <p:nvSpPr>
            <p:cNvPr id="23" name="Oval 22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600" y="6197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191000" y="4419600"/>
            <a:ext cx="762000" cy="838200"/>
            <a:chOff x="1600200" y="457200"/>
            <a:chExt cx="762000" cy="838200"/>
          </a:xfrm>
        </p:grpSpPr>
        <p:sp>
          <p:nvSpPr>
            <p:cNvPr id="26" name="Oval 25"/>
            <p:cNvSpPr/>
            <p:nvPr/>
          </p:nvSpPr>
          <p:spPr bwMode="auto">
            <a:xfrm>
              <a:off x="1600200" y="457200"/>
              <a:ext cx="762000" cy="8382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Marlett" pitchFamily="2" charset="2"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61978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</p:grpSp>
      <p:cxnSp>
        <p:nvCxnSpPr>
          <p:cNvPr id="28" name="Straight Connector 27"/>
          <p:cNvCxnSpPr>
            <a:stCxn id="8" idx="6"/>
          </p:cNvCxnSpPr>
          <p:nvPr/>
        </p:nvCxnSpPr>
        <p:spPr bwMode="auto">
          <a:xfrm flipV="1">
            <a:off x="1371600" y="3446529"/>
            <a:ext cx="990600" cy="5715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1" idx="7"/>
            <a:endCxn id="14" idx="4"/>
          </p:cNvCxnSpPr>
          <p:nvPr/>
        </p:nvCxnSpPr>
        <p:spPr bwMode="auto">
          <a:xfrm flipV="1">
            <a:off x="3012608" y="2151129"/>
            <a:ext cx="492592" cy="898396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14" idx="6"/>
            <a:endCxn id="17" idx="2"/>
          </p:cNvCxnSpPr>
          <p:nvPr/>
        </p:nvCxnSpPr>
        <p:spPr bwMode="auto">
          <a:xfrm>
            <a:off x="3886200" y="1732029"/>
            <a:ext cx="2209800" cy="68580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7" idx="4"/>
            <a:endCxn id="20" idx="7"/>
          </p:cNvCxnSpPr>
          <p:nvPr/>
        </p:nvCxnSpPr>
        <p:spPr bwMode="auto">
          <a:xfrm flipH="1">
            <a:off x="5222408" y="2836929"/>
            <a:ext cx="1254592" cy="673260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20" idx="6"/>
            <a:endCxn id="23" idx="2"/>
          </p:cNvCxnSpPr>
          <p:nvPr/>
        </p:nvCxnSpPr>
        <p:spPr bwMode="auto">
          <a:xfrm>
            <a:off x="5334000" y="3806537"/>
            <a:ext cx="1116539" cy="34636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0" idx="4"/>
            <a:endCxn id="26" idx="7"/>
          </p:cNvCxnSpPr>
          <p:nvPr/>
        </p:nvCxnSpPr>
        <p:spPr bwMode="auto">
          <a:xfrm flipH="1">
            <a:off x="4841408" y="4225637"/>
            <a:ext cx="111592" cy="316715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>
            <a:stCxn id="11" idx="6"/>
            <a:endCxn id="20" idx="2"/>
          </p:cNvCxnSpPr>
          <p:nvPr/>
        </p:nvCxnSpPr>
        <p:spPr bwMode="auto">
          <a:xfrm>
            <a:off x="3124200" y="3345873"/>
            <a:ext cx="1447800" cy="460664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8" idx="5"/>
            <a:endCxn id="26" idx="2"/>
          </p:cNvCxnSpPr>
          <p:nvPr/>
        </p:nvCxnSpPr>
        <p:spPr bwMode="auto">
          <a:xfrm>
            <a:off x="1260008" y="4314377"/>
            <a:ext cx="2930992" cy="5243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1676400" y="31991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13983" y="20749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29887" y="14755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93679" y="298696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414929" y="2684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996803" y="344652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13983" y="415799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10371" y="42807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cxnSp>
        <p:nvCxnSpPr>
          <p:cNvPr id="44" name="Straight Connector 43"/>
          <p:cNvCxnSpPr>
            <a:stCxn id="8" idx="0"/>
          </p:cNvCxnSpPr>
          <p:nvPr/>
        </p:nvCxnSpPr>
        <p:spPr bwMode="auto">
          <a:xfrm flipV="1">
            <a:off x="990600" y="2161309"/>
            <a:ext cx="269408" cy="143762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14" idx="2"/>
          </p:cNvCxnSpPr>
          <p:nvPr/>
        </p:nvCxnSpPr>
        <p:spPr bwMode="auto">
          <a:xfrm flipV="1">
            <a:off x="1260008" y="1732029"/>
            <a:ext cx="1864192" cy="4191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43535" y="147041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87104" y="5300990"/>
            <a:ext cx="92202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Lowest cost edge from tree to vertex not in Tree?</a:t>
            </a:r>
            <a:endParaRPr lang="en-US" dirty="0"/>
          </a:p>
          <a:p>
            <a:r>
              <a:rPr lang="en-US" dirty="0" smtClean="0"/>
              <a:t>3 from F </a:t>
            </a:r>
            <a:r>
              <a:rPr lang="en-US" dirty="0"/>
              <a:t>t</a:t>
            </a:r>
            <a:r>
              <a:rPr lang="en-US" dirty="0" smtClean="0"/>
              <a:t>o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64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8063</TotalTime>
  <Words>5189</Words>
  <Application>Microsoft Office PowerPoint</Application>
  <PresentationFormat>On-screen Show (4:3)</PresentationFormat>
  <Paragraphs>2667</Paragraphs>
  <Slides>105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1" baseType="lpstr">
      <vt:lpstr>Arial</vt:lpstr>
      <vt:lpstr>Cambria Math</vt:lpstr>
      <vt:lpstr>Courier New</vt:lpstr>
      <vt:lpstr>Marlett</vt:lpstr>
      <vt:lpstr>Times New Roman</vt:lpstr>
      <vt:lpstr>Default Design</vt:lpstr>
      <vt:lpstr>Graphs Topic 21</vt:lpstr>
      <vt:lpstr>An Early Problem in  Graph Theory</vt:lpstr>
      <vt:lpstr>Konigsberg and the River Pregel</vt:lpstr>
      <vt:lpstr>Clicker 1</vt:lpstr>
      <vt:lpstr>How to Solve</vt:lpstr>
      <vt:lpstr>Euler's Proposal </vt:lpstr>
      <vt:lpstr>Graph Definitions</vt:lpstr>
      <vt:lpstr>Definitions</vt:lpstr>
      <vt:lpstr>Graphs We've Seen</vt:lpstr>
      <vt:lpstr>Example Graph</vt:lpstr>
      <vt:lpstr>Example Graph</vt:lpstr>
      <vt:lpstr>Roman Land  Transportation Network</vt:lpstr>
      <vt:lpstr>Example Graph </vt:lpstr>
      <vt:lpstr>Example Graph </vt:lpstr>
      <vt:lpstr>Example Graph</vt:lpstr>
      <vt:lpstr>Example Graph</vt:lpstr>
      <vt:lpstr>Representing Graphs</vt:lpstr>
      <vt:lpstr>Adjacency Matrix Representation</vt:lpstr>
      <vt:lpstr>Undirected Graph?</vt:lpstr>
      <vt:lpstr>The Map Coloring Problem</vt:lpstr>
      <vt:lpstr>Example</vt:lpstr>
      <vt:lpstr>A Solution</vt:lpstr>
      <vt:lpstr>What About the Ocean?</vt:lpstr>
      <vt:lpstr>Make the Ocean Blue</vt:lpstr>
      <vt:lpstr>More Definitions</vt:lpstr>
      <vt:lpstr>Graph Representation</vt:lpstr>
      <vt:lpstr>Graph Implementation</vt:lpstr>
      <vt:lpstr>Graph Class</vt:lpstr>
      <vt:lpstr>Vertex Class (nested in Graph)</vt:lpstr>
      <vt:lpstr>Edge Class (nested in Graph)</vt:lpstr>
      <vt:lpstr>Unweighted Shortest Path</vt:lpstr>
      <vt:lpstr>6 Degrees of Wikipedia</vt:lpstr>
      <vt:lpstr>Word Ladders</vt:lpstr>
      <vt:lpstr>Clicker 3 - Graph Representation</vt:lpstr>
      <vt:lpstr>PowerPoint Presentation</vt:lpstr>
      <vt:lpstr>Clicker 4 - Size of Graph</vt:lpstr>
      <vt:lpstr>Clicker 5 - Unweighted Shortest  Path Algorithm</vt:lpstr>
      <vt:lpstr>Unweighted Shortest Path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Unweighted Shortest Path</vt:lpstr>
      <vt:lpstr>Positive Weighted Shortest Path</vt:lpstr>
      <vt:lpstr>Dijkstra on Creating the Algorithm</vt:lpstr>
      <vt:lpstr>Vertex Class (nested in Graph)</vt:lpstr>
      <vt:lpstr>Dijkstra's Algorithm</vt:lpstr>
      <vt:lpstr>Dijkstra's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Implementing Dijkstra's</vt:lpstr>
      <vt:lpstr>Why? References!!!</vt:lpstr>
      <vt:lpstr>Lower Cost Path to D</vt:lpstr>
      <vt:lpstr>Alternatives to Dijkstra's Algorithm </vt:lpstr>
      <vt:lpstr>Spanning Tree</vt:lpstr>
      <vt:lpstr>Clicker 7 -  Minimum Spanning Tree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Prim's Algorithm</vt:lpstr>
      <vt:lpstr>Other Graph Algorithms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195</cp:revision>
  <cp:lastPrinted>2011-11-18T15:21:41Z</cp:lastPrinted>
  <dcterms:created xsi:type="dcterms:W3CDTF">2001-06-29T19:12:00Z</dcterms:created>
  <dcterms:modified xsi:type="dcterms:W3CDTF">2021-04-29T17:20:10Z</dcterms:modified>
</cp:coreProperties>
</file>