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6"/>
  </p:notesMasterIdLst>
  <p:sldIdLst>
    <p:sldId id="256" r:id="rId2"/>
    <p:sldId id="296" r:id="rId3"/>
    <p:sldId id="257" r:id="rId4"/>
    <p:sldId id="258" r:id="rId5"/>
    <p:sldId id="259" r:id="rId6"/>
    <p:sldId id="260" r:id="rId7"/>
    <p:sldId id="261" r:id="rId8"/>
    <p:sldId id="262" r:id="rId9"/>
    <p:sldId id="297" r:id="rId10"/>
    <p:sldId id="263" r:id="rId11"/>
    <p:sldId id="298" r:id="rId12"/>
    <p:sldId id="264" r:id="rId13"/>
    <p:sldId id="265" r:id="rId14"/>
    <p:sldId id="266" r:id="rId15"/>
    <p:sldId id="267" r:id="rId16"/>
    <p:sldId id="269" r:id="rId17"/>
    <p:sldId id="270" r:id="rId18"/>
    <p:sldId id="271" r:id="rId19"/>
    <p:sldId id="272" r:id="rId20"/>
    <p:sldId id="273" r:id="rId21"/>
    <p:sldId id="274" r:id="rId22"/>
    <p:sldId id="299" r:id="rId23"/>
    <p:sldId id="275" r:id="rId24"/>
    <p:sldId id="276" r:id="rId25"/>
    <p:sldId id="277" r:id="rId26"/>
    <p:sldId id="268"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Lst>
  <p:sldSz cx="9144000" cy="6858000" type="screen4x3"/>
  <p:notesSz cx="7315200" cy="9601200"/>
  <p:defaultTextStyle>
    <a:defPPr>
      <a:defRPr lang="en-US"/>
    </a:defPPr>
    <a:lvl1pPr algn="l" rtl="0" fontAlgn="base">
      <a:spcBef>
        <a:spcPct val="20000"/>
      </a:spcBef>
      <a:spcAft>
        <a:spcPct val="0"/>
      </a:spcAft>
      <a:buFont typeface="Marlett" pitchFamily="2" charset="2"/>
      <a:defRPr sz="2800" b="1" kern="1200">
        <a:solidFill>
          <a:schemeClr val="tx1"/>
        </a:solidFill>
        <a:latin typeface="Arial" charset="0"/>
        <a:ea typeface="+mn-ea"/>
        <a:cs typeface="+mn-cs"/>
      </a:defRPr>
    </a:lvl1pPr>
    <a:lvl2pPr marL="457200" algn="l" rtl="0" fontAlgn="base">
      <a:spcBef>
        <a:spcPct val="20000"/>
      </a:spcBef>
      <a:spcAft>
        <a:spcPct val="0"/>
      </a:spcAft>
      <a:buFont typeface="Marlett" pitchFamily="2" charset="2"/>
      <a:defRPr sz="2800" b="1" kern="1200">
        <a:solidFill>
          <a:schemeClr val="tx1"/>
        </a:solidFill>
        <a:latin typeface="Arial" charset="0"/>
        <a:ea typeface="+mn-ea"/>
        <a:cs typeface="+mn-cs"/>
      </a:defRPr>
    </a:lvl2pPr>
    <a:lvl3pPr marL="914400" algn="l" rtl="0" fontAlgn="base">
      <a:spcBef>
        <a:spcPct val="20000"/>
      </a:spcBef>
      <a:spcAft>
        <a:spcPct val="0"/>
      </a:spcAft>
      <a:buFont typeface="Marlett" pitchFamily="2" charset="2"/>
      <a:defRPr sz="2800" b="1" kern="1200">
        <a:solidFill>
          <a:schemeClr val="tx1"/>
        </a:solidFill>
        <a:latin typeface="Arial" charset="0"/>
        <a:ea typeface="+mn-ea"/>
        <a:cs typeface="+mn-cs"/>
      </a:defRPr>
    </a:lvl3pPr>
    <a:lvl4pPr marL="1371600" algn="l" rtl="0" fontAlgn="base">
      <a:spcBef>
        <a:spcPct val="20000"/>
      </a:spcBef>
      <a:spcAft>
        <a:spcPct val="0"/>
      </a:spcAft>
      <a:buFont typeface="Marlett" pitchFamily="2" charset="2"/>
      <a:defRPr sz="2800" b="1" kern="1200">
        <a:solidFill>
          <a:schemeClr val="tx1"/>
        </a:solidFill>
        <a:latin typeface="Arial" charset="0"/>
        <a:ea typeface="+mn-ea"/>
        <a:cs typeface="+mn-cs"/>
      </a:defRPr>
    </a:lvl4pPr>
    <a:lvl5pPr marL="1828800" algn="l" rtl="0" fontAlgn="base">
      <a:spcBef>
        <a:spcPct val="20000"/>
      </a:spcBef>
      <a:spcAft>
        <a:spcPct val="0"/>
      </a:spcAft>
      <a:buFont typeface="Marlett" pitchFamily="2" charset="2"/>
      <a:defRPr sz="2800" b="1" kern="1200">
        <a:solidFill>
          <a:schemeClr val="tx1"/>
        </a:solidFill>
        <a:latin typeface="Arial" charset="0"/>
        <a:ea typeface="+mn-ea"/>
        <a:cs typeface="+mn-cs"/>
      </a:defRPr>
    </a:lvl5pPr>
    <a:lvl6pPr marL="2286000" algn="l" defTabSz="914400" rtl="0" eaLnBrk="1" latinLnBrk="0" hangingPunct="1">
      <a:defRPr sz="2800" b="1" kern="1200">
        <a:solidFill>
          <a:schemeClr val="tx1"/>
        </a:solidFill>
        <a:latin typeface="Arial" charset="0"/>
        <a:ea typeface="+mn-ea"/>
        <a:cs typeface="+mn-cs"/>
      </a:defRPr>
    </a:lvl6pPr>
    <a:lvl7pPr marL="2743200" algn="l" defTabSz="914400" rtl="0" eaLnBrk="1" latinLnBrk="0" hangingPunct="1">
      <a:defRPr sz="2800" b="1" kern="1200">
        <a:solidFill>
          <a:schemeClr val="tx1"/>
        </a:solidFill>
        <a:latin typeface="Arial" charset="0"/>
        <a:ea typeface="+mn-ea"/>
        <a:cs typeface="+mn-cs"/>
      </a:defRPr>
    </a:lvl7pPr>
    <a:lvl8pPr marL="3200400" algn="l" defTabSz="914400" rtl="0" eaLnBrk="1" latinLnBrk="0" hangingPunct="1">
      <a:defRPr sz="2800" b="1" kern="1200">
        <a:solidFill>
          <a:schemeClr val="tx1"/>
        </a:solidFill>
        <a:latin typeface="Arial" charset="0"/>
        <a:ea typeface="+mn-ea"/>
        <a:cs typeface="+mn-cs"/>
      </a:defRPr>
    </a:lvl8pPr>
    <a:lvl9pPr marL="3657600" algn="l" defTabSz="914400" rtl="0" eaLnBrk="1" latinLnBrk="0" hangingPunct="1">
      <a:defRPr sz="28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autoAdjust="0"/>
  </p:normalViewPr>
  <p:slideViewPr>
    <p:cSldViewPr>
      <p:cViewPr varScale="1">
        <p:scale>
          <a:sx n="86" d="100"/>
          <a:sy n="86" d="100"/>
        </p:scale>
        <p:origin x="1104" y="96"/>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_rels/viewProps.xml.rels><?xml version="1.0" encoding="UTF-8" standalone="yes"?>
<Relationships xmlns="http://schemas.openxmlformats.org/package/2006/relationships"><Relationship Id="rId3" Type="http://schemas.openxmlformats.org/officeDocument/2006/relationships/slide" Target="slides/slide10.xml"/><Relationship Id="rId2" Type="http://schemas.openxmlformats.org/officeDocument/2006/relationships/slide" Target="slides/slide8.xml"/><Relationship Id="rId1" Type="http://schemas.openxmlformats.org/officeDocument/2006/relationships/slide" Target="slides/slide1.xml"/><Relationship Id="rId6" Type="http://schemas.openxmlformats.org/officeDocument/2006/relationships/slide" Target="slides/slide28.xml"/><Relationship Id="rId5" Type="http://schemas.openxmlformats.org/officeDocument/2006/relationships/slide" Target="slides/slide24.xml"/><Relationship Id="rId4" Type="http://schemas.openxmlformats.org/officeDocument/2006/relationships/slide" Target="slides/slide1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spcBef>
                <a:spcPct val="0"/>
              </a:spcBef>
              <a:buFontTx/>
              <a:buNone/>
              <a:defRPr sz="1300" b="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spcBef>
                <a:spcPct val="0"/>
              </a:spcBef>
              <a:buFontTx/>
              <a:buNone/>
              <a:defRPr sz="1300" b="0">
                <a:latin typeface="Times New Roman" pitchFamily="18" charset="0"/>
              </a:defRPr>
            </a:lvl1pPr>
          </a:lstStyle>
          <a:p>
            <a:pPr>
              <a:defRPr/>
            </a:pPr>
            <a:endParaRPr lang="en-US"/>
          </a:p>
        </p:txBody>
      </p:sp>
      <p:sp>
        <p:nvSpPr>
          <p:cNvPr id="57348"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spcBef>
                <a:spcPct val="0"/>
              </a:spcBef>
              <a:buFontTx/>
              <a:buNone/>
              <a:defRPr sz="1300" b="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spcBef>
                <a:spcPct val="0"/>
              </a:spcBef>
              <a:buFontTx/>
              <a:buNone/>
              <a:defRPr sz="1300" b="0">
                <a:latin typeface="Times New Roman" pitchFamily="18" charset="0"/>
              </a:defRPr>
            </a:lvl1pPr>
          </a:lstStyle>
          <a:p>
            <a:pPr>
              <a:defRPr/>
            </a:pPr>
            <a:fld id="{BB9C04F3-B1C3-49D1-9BA8-5A4A7462C43C}" type="slidenum">
              <a:rPr lang="en-US"/>
              <a:pPr>
                <a:defRPr/>
              </a:pPr>
              <a:t>‹#›</a:t>
            </a:fld>
            <a:endParaRPr lang="en-US"/>
          </a:p>
        </p:txBody>
      </p:sp>
    </p:spTree>
    <p:extLst>
      <p:ext uri="{BB962C8B-B14F-4D97-AF65-F5344CB8AC3E}">
        <p14:creationId xmlns:p14="http://schemas.microsoft.com/office/powerpoint/2010/main" val="801781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800" b="1">
                <a:solidFill>
                  <a:schemeClr val="tx1"/>
                </a:solidFill>
                <a:latin typeface="Arial" charset="0"/>
              </a:defRPr>
            </a:lvl1pPr>
            <a:lvl2pPr marL="742950" indent="-285750" defTabSz="966788" eaLnBrk="0" hangingPunct="0">
              <a:defRPr sz="2800" b="1">
                <a:solidFill>
                  <a:schemeClr val="tx1"/>
                </a:solidFill>
                <a:latin typeface="Arial" charset="0"/>
              </a:defRPr>
            </a:lvl2pPr>
            <a:lvl3pPr marL="1143000" indent="-228600" defTabSz="966788" eaLnBrk="0" hangingPunct="0">
              <a:defRPr sz="2800" b="1">
                <a:solidFill>
                  <a:schemeClr val="tx1"/>
                </a:solidFill>
                <a:latin typeface="Arial" charset="0"/>
              </a:defRPr>
            </a:lvl3pPr>
            <a:lvl4pPr marL="1600200" indent="-228600" defTabSz="966788" eaLnBrk="0" hangingPunct="0">
              <a:defRPr sz="2800" b="1">
                <a:solidFill>
                  <a:schemeClr val="tx1"/>
                </a:solidFill>
                <a:latin typeface="Arial" charset="0"/>
              </a:defRPr>
            </a:lvl4pPr>
            <a:lvl5pPr marL="2057400" indent="-228600" defTabSz="966788" eaLnBrk="0" hangingPunct="0">
              <a:defRPr sz="2800" b="1">
                <a:solidFill>
                  <a:schemeClr val="tx1"/>
                </a:solidFill>
                <a:latin typeface="Arial" charset="0"/>
              </a:defRPr>
            </a:lvl5pPr>
            <a:lvl6pPr marL="2514600" indent="-228600" defTabSz="966788"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defTabSz="966788"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defTabSz="966788"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defTabSz="966788"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F8826EEC-1D6C-4D3A-B168-23FEA85335D3}" type="slidenum">
              <a:rPr lang="en-US" sz="1300" b="0" smtClean="0">
                <a:latin typeface="Times New Roman" pitchFamily="18" charset="0"/>
              </a:rPr>
              <a:pPr eaLnBrk="1" hangingPunct="1"/>
              <a:t>1</a:t>
            </a:fld>
            <a:endParaRPr lang="en-US" sz="1300" b="0">
              <a:latin typeface="Times New Roman"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CS314</a:t>
            </a:r>
          </a:p>
        </p:txBody>
      </p:sp>
      <p:sp>
        <p:nvSpPr>
          <p:cNvPr id="5" name="Footer Placeholder 4"/>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6" name="Slide Number Placeholder 5"/>
          <p:cNvSpPr>
            <a:spLocks noGrp="1"/>
          </p:cNvSpPr>
          <p:nvPr>
            <p:ph type="sldNum" sz="quarter" idx="12"/>
          </p:nvPr>
        </p:nvSpPr>
        <p:spPr/>
        <p:txBody>
          <a:bodyPr/>
          <a:lstStyle>
            <a:lvl1pPr>
              <a:defRPr/>
            </a:lvl1pPr>
          </a:lstStyle>
          <a:p>
            <a:pPr>
              <a:defRPr/>
            </a:pPr>
            <a:fld id="{BF52F4B2-30F0-48D5-8AD0-087286783722}" type="slidenum">
              <a:rPr lang="en-US"/>
              <a:pPr>
                <a:defRPr/>
              </a:pPr>
              <a:t>‹#›</a:t>
            </a:fld>
            <a:endParaRPr lang="en-US"/>
          </a:p>
        </p:txBody>
      </p:sp>
    </p:spTree>
    <p:extLst>
      <p:ext uri="{BB962C8B-B14F-4D97-AF65-F5344CB8AC3E}">
        <p14:creationId xmlns:p14="http://schemas.microsoft.com/office/powerpoint/2010/main" val="85870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CS314</a:t>
            </a:r>
          </a:p>
        </p:txBody>
      </p:sp>
      <p:sp>
        <p:nvSpPr>
          <p:cNvPr id="5" name="Footer Placeholder 4"/>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6" name="Slide Number Placeholder 5"/>
          <p:cNvSpPr>
            <a:spLocks noGrp="1"/>
          </p:cNvSpPr>
          <p:nvPr>
            <p:ph type="sldNum" sz="quarter" idx="12"/>
          </p:nvPr>
        </p:nvSpPr>
        <p:spPr/>
        <p:txBody>
          <a:bodyPr/>
          <a:lstStyle>
            <a:lvl1pPr>
              <a:defRPr/>
            </a:lvl1pPr>
          </a:lstStyle>
          <a:p>
            <a:pPr>
              <a:defRPr/>
            </a:pPr>
            <a:fld id="{8A5CED24-4B54-4706-AC09-BBC4B106175D}" type="slidenum">
              <a:rPr lang="en-US"/>
              <a:pPr>
                <a:defRPr/>
              </a:pPr>
              <a:t>‹#›</a:t>
            </a:fld>
            <a:endParaRPr lang="en-US"/>
          </a:p>
        </p:txBody>
      </p:sp>
    </p:spTree>
    <p:extLst>
      <p:ext uri="{BB962C8B-B14F-4D97-AF65-F5344CB8AC3E}">
        <p14:creationId xmlns:p14="http://schemas.microsoft.com/office/powerpoint/2010/main" val="24598568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2400"/>
            <a:ext cx="2171700"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152400"/>
            <a:ext cx="63627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CS314</a:t>
            </a:r>
          </a:p>
        </p:txBody>
      </p:sp>
      <p:sp>
        <p:nvSpPr>
          <p:cNvPr id="5" name="Footer Placeholder 4"/>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6" name="Slide Number Placeholder 5"/>
          <p:cNvSpPr>
            <a:spLocks noGrp="1"/>
          </p:cNvSpPr>
          <p:nvPr>
            <p:ph type="sldNum" sz="quarter" idx="12"/>
          </p:nvPr>
        </p:nvSpPr>
        <p:spPr/>
        <p:txBody>
          <a:bodyPr/>
          <a:lstStyle>
            <a:lvl1pPr>
              <a:defRPr/>
            </a:lvl1pPr>
          </a:lstStyle>
          <a:p>
            <a:pPr>
              <a:defRPr/>
            </a:pPr>
            <a:fld id="{BEB7AC74-68E0-4FC1-9403-DF2FF05571B2}" type="slidenum">
              <a:rPr lang="en-US"/>
              <a:pPr>
                <a:defRPr/>
              </a:pPr>
              <a:t>‹#›</a:t>
            </a:fld>
            <a:endParaRPr lang="en-US"/>
          </a:p>
        </p:txBody>
      </p:sp>
    </p:spTree>
    <p:extLst>
      <p:ext uri="{BB962C8B-B14F-4D97-AF65-F5344CB8AC3E}">
        <p14:creationId xmlns:p14="http://schemas.microsoft.com/office/powerpoint/2010/main" val="4238941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CS314</a:t>
            </a:r>
          </a:p>
        </p:txBody>
      </p:sp>
      <p:sp>
        <p:nvSpPr>
          <p:cNvPr id="5" name="Footer Placeholder 4"/>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6" name="Slide Number Placeholder 5"/>
          <p:cNvSpPr>
            <a:spLocks noGrp="1"/>
          </p:cNvSpPr>
          <p:nvPr>
            <p:ph type="sldNum" sz="quarter" idx="12"/>
          </p:nvPr>
        </p:nvSpPr>
        <p:spPr/>
        <p:txBody>
          <a:bodyPr/>
          <a:lstStyle>
            <a:lvl1pPr>
              <a:defRPr/>
            </a:lvl1pPr>
          </a:lstStyle>
          <a:p>
            <a:pPr>
              <a:defRPr/>
            </a:pPr>
            <a:fld id="{0D4F31B7-9060-42E4-BB86-9DFA13B43B24}" type="slidenum">
              <a:rPr lang="en-US"/>
              <a:pPr>
                <a:defRPr/>
              </a:pPr>
              <a:t>‹#›</a:t>
            </a:fld>
            <a:endParaRPr lang="en-US"/>
          </a:p>
        </p:txBody>
      </p:sp>
    </p:spTree>
    <p:extLst>
      <p:ext uri="{BB962C8B-B14F-4D97-AF65-F5344CB8AC3E}">
        <p14:creationId xmlns:p14="http://schemas.microsoft.com/office/powerpoint/2010/main" val="2134635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CS314</a:t>
            </a:r>
          </a:p>
        </p:txBody>
      </p:sp>
      <p:sp>
        <p:nvSpPr>
          <p:cNvPr id="5" name="Footer Placeholder 4"/>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6" name="Slide Number Placeholder 5"/>
          <p:cNvSpPr>
            <a:spLocks noGrp="1"/>
          </p:cNvSpPr>
          <p:nvPr>
            <p:ph type="sldNum" sz="quarter" idx="12"/>
          </p:nvPr>
        </p:nvSpPr>
        <p:spPr/>
        <p:txBody>
          <a:bodyPr/>
          <a:lstStyle>
            <a:lvl1pPr>
              <a:defRPr/>
            </a:lvl1pPr>
          </a:lstStyle>
          <a:p>
            <a:pPr>
              <a:defRPr/>
            </a:pPr>
            <a:fld id="{28DE3774-C5E8-40EC-A6F4-CE57C5FFFDD3}" type="slidenum">
              <a:rPr lang="en-US"/>
              <a:pPr>
                <a:defRPr/>
              </a:pPr>
              <a:t>‹#›</a:t>
            </a:fld>
            <a:endParaRPr lang="en-US"/>
          </a:p>
        </p:txBody>
      </p:sp>
    </p:spTree>
    <p:extLst>
      <p:ext uri="{BB962C8B-B14F-4D97-AF65-F5344CB8AC3E}">
        <p14:creationId xmlns:p14="http://schemas.microsoft.com/office/powerpoint/2010/main" val="2812369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838200"/>
            <a:ext cx="42672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838200"/>
            <a:ext cx="42672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r>
              <a:rPr lang="en-US"/>
              <a:t>CS314</a:t>
            </a:r>
          </a:p>
        </p:txBody>
      </p:sp>
      <p:sp>
        <p:nvSpPr>
          <p:cNvPr id="6" name="Footer Placeholder 5"/>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7" name="Slide Number Placeholder 6"/>
          <p:cNvSpPr>
            <a:spLocks noGrp="1"/>
          </p:cNvSpPr>
          <p:nvPr>
            <p:ph type="sldNum" sz="quarter" idx="12"/>
          </p:nvPr>
        </p:nvSpPr>
        <p:spPr/>
        <p:txBody>
          <a:bodyPr/>
          <a:lstStyle>
            <a:lvl1pPr>
              <a:defRPr/>
            </a:lvl1pPr>
          </a:lstStyle>
          <a:p>
            <a:pPr>
              <a:defRPr/>
            </a:pPr>
            <a:fld id="{D47EA0F5-F4B1-4995-9FE4-4B602279649B}" type="slidenum">
              <a:rPr lang="en-US"/>
              <a:pPr>
                <a:defRPr/>
              </a:pPr>
              <a:t>‹#›</a:t>
            </a:fld>
            <a:endParaRPr lang="en-US"/>
          </a:p>
        </p:txBody>
      </p:sp>
    </p:spTree>
    <p:extLst>
      <p:ext uri="{BB962C8B-B14F-4D97-AF65-F5344CB8AC3E}">
        <p14:creationId xmlns:p14="http://schemas.microsoft.com/office/powerpoint/2010/main" val="2358740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r>
              <a:rPr lang="en-US"/>
              <a:t>CS314</a:t>
            </a:r>
          </a:p>
        </p:txBody>
      </p:sp>
      <p:sp>
        <p:nvSpPr>
          <p:cNvPr id="8" name="Footer Placeholder 7"/>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9" name="Slide Number Placeholder 8"/>
          <p:cNvSpPr>
            <a:spLocks noGrp="1"/>
          </p:cNvSpPr>
          <p:nvPr>
            <p:ph type="sldNum" sz="quarter" idx="12"/>
          </p:nvPr>
        </p:nvSpPr>
        <p:spPr/>
        <p:txBody>
          <a:bodyPr/>
          <a:lstStyle>
            <a:lvl1pPr>
              <a:defRPr/>
            </a:lvl1pPr>
          </a:lstStyle>
          <a:p>
            <a:pPr>
              <a:defRPr/>
            </a:pPr>
            <a:fld id="{C8D2E831-B63C-44BF-8BB4-9ED556E7A320}" type="slidenum">
              <a:rPr lang="en-US"/>
              <a:pPr>
                <a:defRPr/>
              </a:pPr>
              <a:t>‹#›</a:t>
            </a:fld>
            <a:endParaRPr lang="en-US"/>
          </a:p>
        </p:txBody>
      </p:sp>
    </p:spTree>
    <p:extLst>
      <p:ext uri="{BB962C8B-B14F-4D97-AF65-F5344CB8AC3E}">
        <p14:creationId xmlns:p14="http://schemas.microsoft.com/office/powerpoint/2010/main" val="1718928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r>
              <a:rPr lang="en-US"/>
              <a:t>CS314</a:t>
            </a:r>
          </a:p>
        </p:txBody>
      </p:sp>
      <p:sp>
        <p:nvSpPr>
          <p:cNvPr id="4" name="Footer Placeholder 3"/>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5" name="Slide Number Placeholder 4"/>
          <p:cNvSpPr>
            <a:spLocks noGrp="1"/>
          </p:cNvSpPr>
          <p:nvPr>
            <p:ph type="sldNum" sz="quarter" idx="12"/>
          </p:nvPr>
        </p:nvSpPr>
        <p:spPr/>
        <p:txBody>
          <a:bodyPr/>
          <a:lstStyle>
            <a:lvl1pPr>
              <a:defRPr/>
            </a:lvl1pPr>
          </a:lstStyle>
          <a:p>
            <a:pPr>
              <a:defRPr/>
            </a:pPr>
            <a:fld id="{6CE4661E-959B-41F6-A2B4-2D9284F0878A}" type="slidenum">
              <a:rPr lang="en-US"/>
              <a:pPr>
                <a:defRPr/>
              </a:pPr>
              <a:t>‹#›</a:t>
            </a:fld>
            <a:endParaRPr lang="en-US"/>
          </a:p>
        </p:txBody>
      </p:sp>
    </p:spTree>
    <p:extLst>
      <p:ext uri="{BB962C8B-B14F-4D97-AF65-F5344CB8AC3E}">
        <p14:creationId xmlns:p14="http://schemas.microsoft.com/office/powerpoint/2010/main" val="119842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a:t>CS314</a:t>
            </a:r>
          </a:p>
        </p:txBody>
      </p:sp>
      <p:sp>
        <p:nvSpPr>
          <p:cNvPr id="3" name="Footer Placeholder 2"/>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4" name="Slide Number Placeholder 3"/>
          <p:cNvSpPr>
            <a:spLocks noGrp="1"/>
          </p:cNvSpPr>
          <p:nvPr>
            <p:ph type="sldNum" sz="quarter" idx="12"/>
          </p:nvPr>
        </p:nvSpPr>
        <p:spPr/>
        <p:txBody>
          <a:bodyPr/>
          <a:lstStyle>
            <a:lvl1pPr>
              <a:defRPr/>
            </a:lvl1pPr>
          </a:lstStyle>
          <a:p>
            <a:pPr>
              <a:defRPr/>
            </a:pPr>
            <a:fld id="{FEB368D4-5768-483F-A9BA-B0B5200FB1BB}" type="slidenum">
              <a:rPr lang="en-US"/>
              <a:pPr>
                <a:defRPr/>
              </a:pPr>
              <a:t>‹#›</a:t>
            </a:fld>
            <a:endParaRPr lang="en-US"/>
          </a:p>
        </p:txBody>
      </p:sp>
    </p:spTree>
    <p:extLst>
      <p:ext uri="{BB962C8B-B14F-4D97-AF65-F5344CB8AC3E}">
        <p14:creationId xmlns:p14="http://schemas.microsoft.com/office/powerpoint/2010/main" val="3005930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CS314</a:t>
            </a:r>
          </a:p>
        </p:txBody>
      </p:sp>
      <p:sp>
        <p:nvSpPr>
          <p:cNvPr id="6" name="Footer Placeholder 5"/>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7" name="Slide Number Placeholder 6"/>
          <p:cNvSpPr>
            <a:spLocks noGrp="1"/>
          </p:cNvSpPr>
          <p:nvPr>
            <p:ph type="sldNum" sz="quarter" idx="12"/>
          </p:nvPr>
        </p:nvSpPr>
        <p:spPr/>
        <p:txBody>
          <a:bodyPr/>
          <a:lstStyle>
            <a:lvl1pPr>
              <a:defRPr/>
            </a:lvl1pPr>
          </a:lstStyle>
          <a:p>
            <a:pPr>
              <a:defRPr/>
            </a:pPr>
            <a:fld id="{4209D807-6774-4031-B438-A81B7246F15F}" type="slidenum">
              <a:rPr lang="en-US"/>
              <a:pPr>
                <a:defRPr/>
              </a:pPr>
              <a:t>‹#›</a:t>
            </a:fld>
            <a:endParaRPr lang="en-US"/>
          </a:p>
        </p:txBody>
      </p:sp>
    </p:spTree>
    <p:extLst>
      <p:ext uri="{BB962C8B-B14F-4D97-AF65-F5344CB8AC3E}">
        <p14:creationId xmlns:p14="http://schemas.microsoft.com/office/powerpoint/2010/main" val="3227756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r>
              <a:rPr lang="en-US"/>
              <a:t>CS314</a:t>
            </a:r>
          </a:p>
        </p:txBody>
      </p:sp>
      <p:sp>
        <p:nvSpPr>
          <p:cNvPr id="6" name="Footer Placeholder 5"/>
          <p:cNvSpPr>
            <a:spLocks noGrp="1"/>
          </p:cNvSpPr>
          <p:nvPr>
            <p:ph type="ftr" sz="quarter" idx="11"/>
          </p:nvPr>
        </p:nvSpPr>
        <p:spPr/>
        <p:txBody>
          <a:bodyPr/>
          <a:lstStyle>
            <a:lvl1pPr>
              <a:defRPr>
                <a:solidFill>
                  <a:schemeClr val="tx1"/>
                </a:solidFill>
              </a:defRPr>
            </a:lvl1pPr>
          </a:lstStyle>
          <a:p>
            <a:pPr>
              <a:defRPr/>
            </a:pPr>
            <a:endParaRPr lang="en-US"/>
          </a:p>
          <a:p>
            <a:pPr>
              <a:defRPr/>
            </a:pPr>
            <a:r>
              <a:rPr lang="en-US"/>
              <a:t>Red Black Trees</a:t>
            </a:r>
          </a:p>
        </p:txBody>
      </p:sp>
      <p:sp>
        <p:nvSpPr>
          <p:cNvPr id="7" name="Slide Number Placeholder 6"/>
          <p:cNvSpPr>
            <a:spLocks noGrp="1"/>
          </p:cNvSpPr>
          <p:nvPr>
            <p:ph type="sldNum" sz="quarter" idx="12"/>
          </p:nvPr>
        </p:nvSpPr>
        <p:spPr/>
        <p:txBody>
          <a:bodyPr/>
          <a:lstStyle>
            <a:lvl1pPr>
              <a:defRPr/>
            </a:lvl1pPr>
          </a:lstStyle>
          <a:p>
            <a:pPr>
              <a:defRPr/>
            </a:pPr>
            <a:fld id="{6FD19B1A-CD36-4EF2-80D2-FA294E60AE8D}" type="slidenum">
              <a:rPr lang="en-US"/>
              <a:pPr>
                <a:defRPr/>
              </a:pPr>
              <a:t>‹#›</a:t>
            </a:fld>
            <a:endParaRPr lang="en-US"/>
          </a:p>
        </p:txBody>
      </p:sp>
    </p:spTree>
    <p:extLst>
      <p:ext uri="{BB962C8B-B14F-4D97-AF65-F5344CB8AC3E}">
        <p14:creationId xmlns:p14="http://schemas.microsoft.com/office/powerpoint/2010/main" val="4071650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228600" y="838200"/>
            <a:ext cx="86868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8400"/>
            <a:ext cx="2286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buFontTx/>
              <a:buNone/>
              <a:defRPr sz="1400" b="0">
                <a:latin typeface="Arial" charset="0"/>
              </a:defRPr>
            </a:lvl1pPr>
          </a:lstStyle>
          <a:p>
            <a:pPr>
              <a:defRPr/>
            </a:pPr>
            <a:r>
              <a:rPr lang="en-US"/>
              <a:t>CS314</a:t>
            </a:r>
          </a:p>
        </p:txBody>
      </p:sp>
      <p:sp>
        <p:nvSpPr>
          <p:cNvPr id="1029" name="Rectangle 5"/>
          <p:cNvSpPr>
            <a:spLocks noGrp="1" noChangeArrowheads="1"/>
          </p:cNvSpPr>
          <p:nvPr>
            <p:ph type="ftr" sz="quarter" idx="3"/>
          </p:nvPr>
        </p:nvSpPr>
        <p:spPr bwMode="auto">
          <a:xfrm>
            <a:off x="2819400" y="6248400"/>
            <a:ext cx="3505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buFontTx/>
              <a:buNone/>
              <a:defRPr sz="1400" b="0">
                <a:solidFill>
                  <a:schemeClr val="folHlink"/>
                </a:solidFill>
                <a:latin typeface="Arial" charset="0"/>
              </a:defRPr>
            </a:lvl1pPr>
          </a:lstStyle>
          <a:p>
            <a:pPr>
              <a:defRPr/>
            </a:pPr>
            <a:endParaRPr lang="en-US"/>
          </a:p>
          <a:p>
            <a:pPr>
              <a:defRPr/>
            </a:pPr>
            <a:r>
              <a:rPr lang="en-US"/>
              <a:t>Red Black Trees</a:t>
            </a:r>
          </a:p>
        </p:txBody>
      </p:sp>
      <p:sp>
        <p:nvSpPr>
          <p:cNvPr id="1030" name="Rectangle 6"/>
          <p:cNvSpPr>
            <a:spLocks noGrp="1" noChangeArrowheads="1"/>
          </p:cNvSpPr>
          <p:nvPr>
            <p:ph type="sldNum" sz="quarter" idx="4"/>
          </p:nvPr>
        </p:nvSpPr>
        <p:spPr bwMode="auto">
          <a:xfrm>
            <a:off x="6781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FontTx/>
              <a:buNone/>
              <a:defRPr sz="1800">
                <a:latin typeface="Arial" charset="0"/>
              </a:defRPr>
            </a:lvl1pPr>
          </a:lstStyle>
          <a:p>
            <a:pPr>
              <a:defRPr/>
            </a:pPr>
            <a:fld id="{7A0F919F-830A-4564-8801-D255A0EC0BA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Font typeface="Marlett" pitchFamily="2" charset="2"/>
        <a:buChar char="8"/>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tone-dead.asn.au/movies/holy-grail/ra/18-05.r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oldSlides/Click%20to%20liste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7" name="Rectangle 2"/>
          <p:cNvSpPr>
            <a:spLocks noGrp="1" noChangeArrowheads="1"/>
          </p:cNvSpPr>
          <p:nvPr>
            <p:ph type="ctrTitle"/>
          </p:nvPr>
        </p:nvSpPr>
        <p:spPr>
          <a:xfrm>
            <a:off x="685800" y="152400"/>
            <a:ext cx="7772400" cy="1143000"/>
          </a:xfrm>
        </p:spPr>
        <p:txBody>
          <a:bodyPr/>
          <a:lstStyle/>
          <a:p>
            <a:pPr eaLnBrk="1" hangingPunct="1"/>
            <a:r>
              <a:rPr lang="en-US" sz="4000" dirty="0"/>
              <a:t>Topic 23</a:t>
            </a:r>
            <a:r>
              <a:rPr lang="en-US" sz="4000" dirty="0">
                <a:solidFill>
                  <a:schemeClr val="folHlink"/>
                </a:solidFill>
              </a:rPr>
              <a:t> </a:t>
            </a:r>
            <a:br>
              <a:rPr lang="en-US" sz="4000" dirty="0">
                <a:solidFill>
                  <a:schemeClr val="folHlink"/>
                </a:solidFill>
              </a:rPr>
            </a:br>
            <a:r>
              <a:rPr lang="en-US" sz="4000" dirty="0">
                <a:solidFill>
                  <a:schemeClr val="folHlink"/>
                </a:solidFill>
              </a:rPr>
              <a:t>Red</a:t>
            </a:r>
            <a:r>
              <a:rPr lang="en-US" sz="4000" dirty="0"/>
              <a:t> Black Trees</a:t>
            </a:r>
          </a:p>
        </p:txBody>
      </p:sp>
      <p:sp>
        <p:nvSpPr>
          <p:cNvPr id="13318" name="Rectangle 3"/>
          <p:cNvSpPr>
            <a:spLocks noGrp="1" noChangeArrowheads="1"/>
          </p:cNvSpPr>
          <p:nvPr>
            <p:ph type="subTitle" idx="1"/>
          </p:nvPr>
        </p:nvSpPr>
        <p:spPr>
          <a:xfrm>
            <a:off x="304800" y="1600200"/>
            <a:ext cx="8534400" cy="4495800"/>
          </a:xfrm>
          <a:ln>
            <a:solidFill>
              <a:schemeClr val="tx1"/>
            </a:solidFill>
            <a:miter lim="800000"/>
            <a:headEnd/>
            <a:tailEnd/>
          </a:ln>
        </p:spPr>
        <p:txBody>
          <a:bodyPr/>
          <a:lstStyle/>
          <a:p>
            <a:pPr algn="l" eaLnBrk="1" hangingPunct="1">
              <a:lnSpc>
                <a:spcPct val="90000"/>
              </a:lnSpc>
              <a:spcBef>
                <a:spcPct val="0"/>
              </a:spcBef>
            </a:pPr>
            <a:r>
              <a:rPr lang="en-US" sz="2400" dirty="0"/>
              <a:t>"People in every direction </a:t>
            </a:r>
            <a:br>
              <a:rPr lang="en-US" sz="2400" dirty="0"/>
            </a:br>
            <a:r>
              <a:rPr lang="en-US" sz="2400" dirty="0"/>
              <a:t> No words exchanged </a:t>
            </a:r>
            <a:br>
              <a:rPr lang="en-US" sz="2400" dirty="0"/>
            </a:br>
            <a:r>
              <a:rPr lang="en-US" sz="2400" dirty="0"/>
              <a:t> No time to exchange </a:t>
            </a:r>
            <a:br>
              <a:rPr lang="en-US" sz="2400" dirty="0"/>
            </a:br>
            <a:r>
              <a:rPr lang="en-US" sz="2400" dirty="0"/>
              <a:t> And all the little ants are marching </a:t>
            </a:r>
            <a:br>
              <a:rPr lang="en-US" sz="2400" dirty="0"/>
            </a:br>
            <a:r>
              <a:rPr lang="en-US" sz="2400" dirty="0"/>
              <a:t> </a:t>
            </a:r>
            <a:r>
              <a:rPr lang="en-US" sz="2400" dirty="0">
                <a:solidFill>
                  <a:schemeClr val="folHlink"/>
                </a:solidFill>
              </a:rPr>
              <a:t>Red</a:t>
            </a:r>
            <a:r>
              <a:rPr lang="en-US" sz="2400" dirty="0"/>
              <a:t> and </a:t>
            </a:r>
            <a:r>
              <a:rPr lang="en-US" sz="2400" b="1" dirty="0"/>
              <a:t>Black</a:t>
            </a:r>
            <a:r>
              <a:rPr lang="en-US" sz="2400" dirty="0"/>
              <a:t> antennas waving" </a:t>
            </a:r>
            <a:endParaRPr lang="en-US" sz="2400" dirty="0">
              <a:hlinkClick r:id="rId3"/>
              <a:hlinkMouseOver r:id="rId4" action="ppaction://hlinkfile"/>
            </a:endParaRPr>
          </a:p>
          <a:p>
            <a:pPr algn="l" eaLnBrk="1" hangingPunct="1">
              <a:lnSpc>
                <a:spcPct val="90000"/>
              </a:lnSpc>
              <a:spcBef>
                <a:spcPct val="0"/>
              </a:spcBef>
            </a:pPr>
            <a:r>
              <a:rPr lang="en-US" sz="2400" dirty="0"/>
              <a:t>	-</a:t>
            </a:r>
            <a:r>
              <a:rPr lang="en-US" sz="2400" i="1" dirty="0"/>
              <a:t>Ants Marching, </a:t>
            </a:r>
            <a:r>
              <a:rPr lang="en-US" sz="2400" dirty="0"/>
              <a:t>Dave Matthew's Band</a:t>
            </a:r>
          </a:p>
          <a:p>
            <a:pPr algn="l" eaLnBrk="1" hangingPunct="1">
              <a:lnSpc>
                <a:spcPct val="90000"/>
              </a:lnSpc>
              <a:spcBef>
                <a:spcPct val="0"/>
              </a:spcBef>
            </a:pPr>
            <a:endParaRPr lang="en-US" sz="2400" dirty="0"/>
          </a:p>
          <a:p>
            <a:pPr algn="l" eaLnBrk="1" hangingPunct="1"/>
            <a:r>
              <a:rPr lang="en-US" sz="2000" dirty="0"/>
              <a:t>"Welcome to L.A.'s Automated Traffic Surveillance and Control Operations Center. See, they use video feeds from intersections and specifically designed algorithms to predict traffic conditions, and thereby control traffic lights. So all I did was come up with my own... </a:t>
            </a:r>
            <a:r>
              <a:rPr lang="en-US" sz="2000" b="1" dirty="0"/>
              <a:t>kick ass algorithm </a:t>
            </a:r>
            <a:r>
              <a:rPr lang="en-US" sz="2000" dirty="0"/>
              <a:t>to sneak in, and now we own the place."</a:t>
            </a:r>
          </a:p>
          <a:p>
            <a:pPr algn="l" eaLnBrk="1" hangingPunct="1"/>
            <a:r>
              <a:rPr lang="en-US" sz="2000" dirty="0"/>
              <a:t>	-Lyle, the Napster, (Seth Green), </a:t>
            </a:r>
            <a:r>
              <a:rPr lang="en-US" sz="2000" i="1" dirty="0"/>
              <a:t>The Italian Job</a:t>
            </a:r>
            <a:endParaRPr lang="en-US"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69B7366E-1F26-4556-8BE3-2F0C4211969E}" type="slidenum">
              <a:rPr lang="en-US" sz="1800" smtClean="0"/>
              <a:pPr eaLnBrk="1" hangingPunct="1"/>
              <a:t>10</a:t>
            </a:fld>
            <a:endParaRPr lang="en-US" sz="1800"/>
          </a:p>
        </p:txBody>
      </p:sp>
      <p:sp>
        <p:nvSpPr>
          <p:cNvPr id="22533" name="Rectangle 2"/>
          <p:cNvSpPr>
            <a:spLocks noGrp="1" noChangeArrowheads="1"/>
          </p:cNvSpPr>
          <p:nvPr>
            <p:ph type="title"/>
          </p:nvPr>
        </p:nvSpPr>
        <p:spPr/>
        <p:txBody>
          <a:bodyPr/>
          <a:lstStyle/>
          <a:p>
            <a:pPr eaLnBrk="1" hangingPunct="1"/>
            <a:r>
              <a:rPr lang="en-US">
                <a:solidFill>
                  <a:schemeClr val="folHlink"/>
                </a:solidFill>
              </a:rPr>
              <a:t>Red</a:t>
            </a:r>
            <a:r>
              <a:rPr lang="en-US"/>
              <a:t> Black Tree?</a:t>
            </a:r>
          </a:p>
        </p:txBody>
      </p:sp>
      <p:sp>
        <p:nvSpPr>
          <p:cNvPr id="22534" name="Oval 4"/>
          <p:cNvSpPr>
            <a:spLocks noChangeArrowheads="1"/>
          </p:cNvSpPr>
          <p:nvPr/>
        </p:nvSpPr>
        <p:spPr bwMode="auto">
          <a:xfrm>
            <a:off x="4160838" y="11430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35" name="Text Box 5"/>
          <p:cNvSpPr txBox="1">
            <a:spLocks noChangeArrowheads="1"/>
          </p:cNvSpPr>
          <p:nvPr/>
        </p:nvSpPr>
        <p:spPr bwMode="auto">
          <a:xfrm>
            <a:off x="4267200" y="1169988"/>
            <a:ext cx="579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19</a:t>
            </a:r>
          </a:p>
        </p:txBody>
      </p:sp>
      <p:sp>
        <p:nvSpPr>
          <p:cNvPr id="22536" name="Oval 6"/>
          <p:cNvSpPr>
            <a:spLocks noChangeArrowheads="1"/>
          </p:cNvSpPr>
          <p:nvPr/>
        </p:nvSpPr>
        <p:spPr bwMode="auto">
          <a:xfrm>
            <a:off x="2960688" y="18462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37" name="Text Box 7"/>
          <p:cNvSpPr txBox="1">
            <a:spLocks noChangeArrowheads="1"/>
          </p:cNvSpPr>
          <p:nvPr/>
        </p:nvSpPr>
        <p:spPr bwMode="auto">
          <a:xfrm>
            <a:off x="3124200" y="19319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12</a:t>
            </a:r>
          </a:p>
        </p:txBody>
      </p:sp>
      <p:sp>
        <p:nvSpPr>
          <p:cNvPr id="22538" name="Oval 8"/>
          <p:cNvSpPr>
            <a:spLocks noChangeArrowheads="1"/>
          </p:cNvSpPr>
          <p:nvPr/>
        </p:nvSpPr>
        <p:spPr bwMode="auto">
          <a:xfrm>
            <a:off x="5284788" y="18462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39" name="Text Box 9"/>
          <p:cNvSpPr txBox="1">
            <a:spLocks noChangeArrowheads="1"/>
          </p:cNvSpPr>
          <p:nvPr/>
        </p:nvSpPr>
        <p:spPr bwMode="auto">
          <a:xfrm>
            <a:off x="5410200" y="19177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35</a:t>
            </a:r>
          </a:p>
        </p:txBody>
      </p:sp>
      <p:grpSp>
        <p:nvGrpSpPr>
          <p:cNvPr id="22540" name="Group 10"/>
          <p:cNvGrpSpPr>
            <a:grpSpLocks/>
          </p:cNvGrpSpPr>
          <p:nvPr/>
        </p:nvGrpSpPr>
        <p:grpSpPr bwMode="auto">
          <a:xfrm>
            <a:off x="2286000" y="2601913"/>
            <a:ext cx="823913" cy="660400"/>
            <a:chOff x="2640" y="816"/>
            <a:chExt cx="528" cy="586"/>
          </a:xfrm>
        </p:grpSpPr>
        <p:sp>
          <p:nvSpPr>
            <p:cNvPr id="22552" name="Oval 11"/>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53" name="Text Box 12"/>
            <p:cNvSpPr txBox="1">
              <a:spLocks noChangeArrowheads="1"/>
            </p:cNvSpPr>
            <p:nvPr/>
          </p:nvSpPr>
          <p:spPr bwMode="auto">
            <a:xfrm>
              <a:off x="2772" y="941"/>
              <a:ext cx="245"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22541" name="Oval 13"/>
          <p:cNvSpPr>
            <a:spLocks noChangeArrowheads="1"/>
          </p:cNvSpPr>
          <p:nvPr/>
        </p:nvSpPr>
        <p:spPr bwMode="auto">
          <a:xfrm>
            <a:off x="3486150" y="2601913"/>
            <a:ext cx="823913" cy="6492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42" name="Text Box 14"/>
          <p:cNvSpPr txBox="1">
            <a:spLocks noChangeArrowheads="1"/>
          </p:cNvSpPr>
          <p:nvPr/>
        </p:nvSpPr>
        <p:spPr bwMode="auto">
          <a:xfrm>
            <a:off x="3581400" y="26939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16</a:t>
            </a:r>
          </a:p>
        </p:txBody>
      </p:sp>
      <p:sp>
        <p:nvSpPr>
          <p:cNvPr id="22543" name="Line 17"/>
          <p:cNvSpPr>
            <a:spLocks noChangeShapeType="1"/>
          </p:cNvSpPr>
          <p:nvPr/>
        </p:nvSpPr>
        <p:spPr bwMode="auto">
          <a:xfrm flipH="1">
            <a:off x="3335338" y="1682750"/>
            <a:ext cx="900112" cy="1635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4" name="Line 18"/>
          <p:cNvSpPr>
            <a:spLocks noChangeShapeType="1"/>
          </p:cNvSpPr>
          <p:nvPr/>
        </p:nvSpPr>
        <p:spPr bwMode="auto">
          <a:xfrm>
            <a:off x="4910138" y="16827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5" name="Line 19"/>
          <p:cNvSpPr>
            <a:spLocks noChangeShapeType="1"/>
          </p:cNvSpPr>
          <p:nvPr/>
        </p:nvSpPr>
        <p:spPr bwMode="auto">
          <a:xfrm flipH="1">
            <a:off x="2811463" y="2439988"/>
            <a:ext cx="298450" cy="161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6" name="Line 20"/>
          <p:cNvSpPr>
            <a:spLocks noChangeShapeType="1"/>
          </p:cNvSpPr>
          <p:nvPr/>
        </p:nvSpPr>
        <p:spPr bwMode="auto">
          <a:xfrm>
            <a:off x="3560763" y="2493963"/>
            <a:ext cx="300037" cy="107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2547" name="Group 28"/>
          <p:cNvGrpSpPr>
            <a:grpSpLocks/>
          </p:cNvGrpSpPr>
          <p:nvPr/>
        </p:nvGrpSpPr>
        <p:grpSpPr bwMode="auto">
          <a:xfrm>
            <a:off x="1600200" y="3378200"/>
            <a:ext cx="823913" cy="660400"/>
            <a:chOff x="2640" y="816"/>
            <a:chExt cx="528" cy="586"/>
          </a:xfrm>
        </p:grpSpPr>
        <p:sp>
          <p:nvSpPr>
            <p:cNvPr id="22550" name="Oval 29"/>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551" name="Text Box 30"/>
            <p:cNvSpPr txBox="1">
              <a:spLocks noChangeArrowheads="1"/>
            </p:cNvSpPr>
            <p:nvPr/>
          </p:nvSpPr>
          <p:spPr bwMode="auto">
            <a:xfrm>
              <a:off x="2772" y="941"/>
              <a:ext cx="245"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0</a:t>
              </a:r>
            </a:p>
          </p:txBody>
        </p:sp>
      </p:grpSp>
      <p:sp>
        <p:nvSpPr>
          <p:cNvPr id="22548" name="Line 31"/>
          <p:cNvSpPr>
            <a:spLocks noChangeShapeType="1"/>
          </p:cNvSpPr>
          <p:nvPr/>
        </p:nvSpPr>
        <p:spPr bwMode="auto">
          <a:xfrm flipH="1">
            <a:off x="2125663" y="3216275"/>
            <a:ext cx="298450" cy="161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2549" name="Text Box 32"/>
          <p:cNvSpPr txBox="1">
            <a:spLocks noChangeArrowheads="1"/>
          </p:cNvSpPr>
          <p:nvPr/>
        </p:nvSpPr>
        <p:spPr bwMode="auto">
          <a:xfrm>
            <a:off x="7315200" y="4648200"/>
            <a:ext cx="1908175" cy="1458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Perfect?</a:t>
            </a:r>
            <a:br>
              <a:rPr lang="en-US" b="0" dirty="0"/>
            </a:br>
            <a:r>
              <a:rPr lang="en-US" b="0" dirty="0"/>
              <a:t>Full?</a:t>
            </a:r>
          </a:p>
          <a:p>
            <a:pPr eaLnBrk="1" hangingPunct="1"/>
            <a:r>
              <a:rPr lang="en-US" b="0" dirty="0"/>
              <a:t>Complete?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dirty="0">
                <a:solidFill>
                  <a:srgbClr val="FF0000"/>
                </a:solidFill>
              </a:rPr>
              <a:t>Clicker 3</a:t>
            </a:r>
          </a:p>
        </p:txBody>
      </p:sp>
      <p:sp>
        <p:nvSpPr>
          <p:cNvPr id="3" name="Content Placeholder 2"/>
          <p:cNvSpPr>
            <a:spLocks noGrp="1"/>
          </p:cNvSpPr>
          <p:nvPr>
            <p:ph idx="1"/>
          </p:nvPr>
        </p:nvSpPr>
        <p:spPr/>
        <p:txBody>
          <a:bodyPr/>
          <a:lstStyle/>
          <a:p>
            <a:pPr eaLnBrk="1" hangingPunct="1">
              <a:defRPr/>
            </a:pPr>
            <a:r>
              <a:rPr lang="en-US" dirty="0"/>
              <a:t>Is the tree on the previous slide a binary search tree? Is it a red black tree?</a:t>
            </a:r>
            <a:br>
              <a:rPr lang="en-US" dirty="0"/>
            </a:br>
            <a:r>
              <a:rPr lang="en-US" dirty="0"/>
              <a:t>	BST?		Red-Black?</a:t>
            </a:r>
          </a:p>
          <a:p>
            <a:pPr marL="514350" indent="-514350" eaLnBrk="1" hangingPunct="1">
              <a:buFont typeface="Marlett" pitchFamily="2" charset="2"/>
              <a:buAutoNum type="alphaUcPeriod"/>
              <a:defRPr/>
            </a:pPr>
            <a:r>
              <a:rPr lang="en-US" dirty="0"/>
              <a:t>	No			</a:t>
            </a:r>
            <a:r>
              <a:rPr lang="en-US" dirty="0" err="1"/>
              <a:t>No</a:t>
            </a:r>
            <a:endParaRPr lang="en-US" dirty="0"/>
          </a:p>
          <a:p>
            <a:pPr marL="514350" indent="-514350" eaLnBrk="1" hangingPunct="1">
              <a:buFont typeface="Marlett" pitchFamily="2" charset="2"/>
              <a:buAutoNum type="alphaUcPeriod"/>
              <a:defRPr/>
            </a:pPr>
            <a:r>
              <a:rPr lang="en-US" dirty="0"/>
              <a:t>	No			Yes</a:t>
            </a:r>
          </a:p>
          <a:p>
            <a:pPr marL="514350" indent="-514350" eaLnBrk="1" hangingPunct="1">
              <a:buFont typeface="Marlett" pitchFamily="2" charset="2"/>
              <a:buAutoNum type="alphaUcPeriod"/>
              <a:defRPr/>
            </a:pPr>
            <a:r>
              <a:rPr lang="en-US" dirty="0"/>
              <a:t>	Yes			No</a:t>
            </a:r>
          </a:p>
          <a:p>
            <a:pPr marL="514350" indent="-514350" eaLnBrk="1" hangingPunct="1">
              <a:buFont typeface="Marlett" pitchFamily="2" charset="2"/>
              <a:buAutoNum type="alphaUcPeriod"/>
              <a:defRPr/>
            </a:pPr>
            <a:r>
              <a:rPr lang="en-US" dirty="0"/>
              <a:t>	Yes			</a:t>
            </a:r>
            <a:r>
              <a:rPr lang="en-US" dirty="0" err="1"/>
              <a:t>Yes</a:t>
            </a:r>
            <a:endParaRPr lang="en-US" dirty="0"/>
          </a:p>
          <a:p>
            <a:pPr eaLnBrk="1" hangingPunct="1">
              <a:defRPr/>
            </a:pPr>
            <a:endParaRPr lang="en-US" dirty="0"/>
          </a:p>
        </p:txBody>
      </p:sp>
      <p:sp>
        <p:nvSpPr>
          <p:cNvPr id="2355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355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t>Red Black Trees</a:t>
            </a:r>
          </a:p>
        </p:txBody>
      </p:sp>
      <p:sp>
        <p:nvSpPr>
          <p:cNvPr id="235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FEEB88D5-58F8-4F05-A9C5-CD79992AF7B8}" type="slidenum">
              <a:rPr lang="en-US" sz="1800" smtClean="0"/>
              <a:pPr eaLnBrk="1" hangingPunct="1"/>
              <a:t>11</a:t>
            </a:fld>
            <a:endParaRPr lang="en-US" sz="1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457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2458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0EE2892B-E45B-475E-8A42-813460BA86CB}" type="slidenum">
              <a:rPr lang="en-US" sz="1800" smtClean="0"/>
              <a:pPr eaLnBrk="1" hangingPunct="1"/>
              <a:t>12</a:t>
            </a:fld>
            <a:endParaRPr lang="en-US" sz="1800"/>
          </a:p>
        </p:txBody>
      </p:sp>
      <p:sp>
        <p:nvSpPr>
          <p:cNvPr id="24581" name="Rectangle 2"/>
          <p:cNvSpPr>
            <a:spLocks noGrp="1" noChangeArrowheads="1"/>
          </p:cNvSpPr>
          <p:nvPr>
            <p:ph type="title"/>
          </p:nvPr>
        </p:nvSpPr>
        <p:spPr/>
        <p:txBody>
          <a:bodyPr/>
          <a:lstStyle/>
          <a:p>
            <a:pPr eaLnBrk="1" hangingPunct="1"/>
            <a:r>
              <a:rPr lang="en-US"/>
              <a:t>Implications of the Rules</a:t>
            </a:r>
          </a:p>
        </p:txBody>
      </p:sp>
      <p:sp>
        <p:nvSpPr>
          <p:cNvPr id="24582" name="Rectangle 3"/>
          <p:cNvSpPr>
            <a:spLocks noGrp="1" noChangeArrowheads="1"/>
          </p:cNvSpPr>
          <p:nvPr>
            <p:ph type="body" idx="1"/>
          </p:nvPr>
        </p:nvSpPr>
        <p:spPr/>
        <p:txBody>
          <a:bodyPr/>
          <a:lstStyle/>
          <a:p>
            <a:pPr eaLnBrk="1" hangingPunct="1"/>
            <a:r>
              <a:rPr lang="en-US"/>
              <a:t>If a </a:t>
            </a:r>
            <a:r>
              <a:rPr lang="en-US">
                <a:solidFill>
                  <a:schemeClr val="folHlink"/>
                </a:solidFill>
              </a:rPr>
              <a:t>Red</a:t>
            </a:r>
            <a:r>
              <a:rPr lang="en-US"/>
              <a:t> node has any children, it must have two children and they must be Black. (Why?)</a:t>
            </a:r>
          </a:p>
          <a:p>
            <a:pPr eaLnBrk="1" hangingPunct="1"/>
            <a:r>
              <a:rPr lang="en-US"/>
              <a:t>If a Black node has only one child that child must be a </a:t>
            </a:r>
            <a:r>
              <a:rPr lang="en-US">
                <a:solidFill>
                  <a:schemeClr val="folHlink"/>
                </a:solidFill>
              </a:rPr>
              <a:t>Red</a:t>
            </a:r>
            <a:r>
              <a:rPr lang="en-US"/>
              <a:t> leaf. (Why?)</a:t>
            </a:r>
          </a:p>
          <a:p>
            <a:pPr eaLnBrk="1" hangingPunct="1"/>
            <a:r>
              <a:rPr lang="en-US"/>
              <a:t>Due to the rules there are limits on how unbalanced a </a:t>
            </a:r>
            <a:r>
              <a:rPr lang="en-US">
                <a:solidFill>
                  <a:schemeClr val="folHlink"/>
                </a:solidFill>
              </a:rPr>
              <a:t>Red</a:t>
            </a:r>
            <a:r>
              <a:rPr lang="en-US"/>
              <a:t> Black tree may become.</a:t>
            </a:r>
          </a:p>
          <a:p>
            <a:pPr lvl="1" eaLnBrk="1" hangingPunct="1"/>
            <a:r>
              <a:rPr lang="en-US"/>
              <a:t>on the previous example may we hang a new node off of the leaf node that contains </a:t>
            </a:r>
            <a:r>
              <a:rPr lang="en-US">
                <a:solidFill>
                  <a:schemeClr val="folHlink"/>
                </a:solidFill>
              </a:rPr>
              <a:t>0</a:t>
            </a:r>
            <a:r>
              <a:rPr lang="en-US"/>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pPr eaLnBrk="1" hangingPunct="1"/>
            <a:r>
              <a:rPr lang="en-US"/>
              <a:t>Properties of </a:t>
            </a:r>
            <a:r>
              <a:rPr lang="en-US">
                <a:solidFill>
                  <a:schemeClr val="folHlink"/>
                </a:solidFill>
              </a:rPr>
              <a:t>Red</a:t>
            </a:r>
            <a:r>
              <a:rPr lang="en-US"/>
              <a:t> Black Trees</a:t>
            </a:r>
          </a:p>
        </p:txBody>
      </p:sp>
      <p:sp>
        <p:nvSpPr>
          <p:cNvPr id="25606" name="Rectangle 3"/>
          <p:cNvSpPr>
            <a:spLocks noGrp="1" noChangeArrowheads="1"/>
          </p:cNvSpPr>
          <p:nvPr>
            <p:ph type="body" idx="1"/>
          </p:nvPr>
        </p:nvSpPr>
        <p:spPr/>
        <p:txBody>
          <a:bodyPr/>
          <a:lstStyle/>
          <a:p>
            <a:pPr eaLnBrk="1" hangingPunct="1"/>
            <a:r>
              <a:rPr lang="en-US" dirty="0"/>
              <a:t>If a </a:t>
            </a:r>
            <a:r>
              <a:rPr lang="en-US" dirty="0">
                <a:solidFill>
                  <a:schemeClr val="folHlink"/>
                </a:solidFill>
              </a:rPr>
              <a:t>Red</a:t>
            </a:r>
            <a:r>
              <a:rPr lang="en-US" dirty="0"/>
              <a:t> Black Tree is complete, with all Black nodes except for </a:t>
            </a:r>
            <a:r>
              <a:rPr lang="en-US" dirty="0">
                <a:solidFill>
                  <a:schemeClr val="folHlink"/>
                </a:solidFill>
              </a:rPr>
              <a:t>Red</a:t>
            </a:r>
            <a:r>
              <a:rPr lang="en-US" dirty="0"/>
              <a:t> leaves at the lowest level the height will be minimal, ~log N</a:t>
            </a:r>
          </a:p>
          <a:p>
            <a:pPr eaLnBrk="1" hangingPunct="1"/>
            <a:r>
              <a:rPr lang="en-US" dirty="0"/>
              <a:t>To get the max height for N elements there should be as many </a:t>
            </a:r>
            <a:r>
              <a:rPr lang="en-US" dirty="0">
                <a:solidFill>
                  <a:schemeClr val="folHlink"/>
                </a:solidFill>
              </a:rPr>
              <a:t>Red</a:t>
            </a:r>
            <a:r>
              <a:rPr lang="en-US" dirty="0"/>
              <a:t> nodes as possible down one path and all other nodes are Black</a:t>
            </a:r>
          </a:p>
          <a:p>
            <a:pPr lvl="1" eaLnBrk="1" hangingPunct="1"/>
            <a:r>
              <a:rPr lang="en-US" sz="2400" dirty="0"/>
              <a:t>This means the max height would b </a:t>
            </a:r>
            <a:r>
              <a:rPr lang="en-US" sz="2400" b="1" u="sng" dirty="0"/>
              <a:t>approximately</a:t>
            </a:r>
            <a:r>
              <a:rPr lang="en-US" sz="2400" dirty="0"/>
              <a:t> </a:t>
            </a:r>
            <a:br>
              <a:rPr lang="en-US" sz="2400" dirty="0"/>
            </a:br>
            <a:r>
              <a:rPr lang="en-US" sz="2400" dirty="0"/>
              <a:t>2 * log N (don't use this as a formula)</a:t>
            </a:r>
          </a:p>
          <a:p>
            <a:pPr lvl="1" eaLnBrk="1" hangingPunct="1"/>
            <a:r>
              <a:rPr lang="en-US" sz="2400" dirty="0"/>
              <a:t>typically less than this</a:t>
            </a:r>
          </a:p>
          <a:p>
            <a:pPr lvl="1" eaLnBrk="1" hangingPunct="1"/>
            <a:r>
              <a:rPr lang="en-US" sz="2400" dirty="0"/>
              <a:t>see example on next slide</a:t>
            </a:r>
          </a:p>
          <a:p>
            <a:pPr lvl="1" eaLnBrk="1" hangingPunct="1"/>
            <a:r>
              <a:rPr lang="en-US" sz="2400" dirty="0"/>
              <a:t>interesting exercise, draw max height tree with N nodes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662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2662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ECD4114B-BF9E-4DBC-B453-39DAFBC1BD43}" type="slidenum">
              <a:rPr lang="en-US" sz="1800" smtClean="0"/>
              <a:pPr eaLnBrk="1" hangingPunct="1"/>
              <a:t>14</a:t>
            </a:fld>
            <a:endParaRPr lang="en-US" sz="1800"/>
          </a:p>
        </p:txBody>
      </p:sp>
      <p:sp>
        <p:nvSpPr>
          <p:cNvPr id="26629" name="Rectangle 2"/>
          <p:cNvSpPr>
            <a:spLocks noGrp="1" noChangeArrowheads="1"/>
          </p:cNvSpPr>
          <p:nvPr>
            <p:ph type="title"/>
          </p:nvPr>
        </p:nvSpPr>
        <p:spPr/>
        <p:txBody>
          <a:bodyPr/>
          <a:lstStyle/>
          <a:p>
            <a:pPr eaLnBrk="1" hangingPunct="1"/>
            <a:r>
              <a:rPr lang="en-US"/>
              <a:t>Max Height </a:t>
            </a:r>
            <a:r>
              <a:rPr lang="en-US">
                <a:solidFill>
                  <a:schemeClr val="folHlink"/>
                </a:solidFill>
              </a:rPr>
              <a:t>Red</a:t>
            </a:r>
            <a:r>
              <a:rPr lang="en-US"/>
              <a:t> Black Tree</a:t>
            </a:r>
          </a:p>
        </p:txBody>
      </p:sp>
      <p:sp>
        <p:nvSpPr>
          <p:cNvPr id="26630" name="Oval 3"/>
          <p:cNvSpPr>
            <a:spLocks noChangeArrowheads="1"/>
          </p:cNvSpPr>
          <p:nvPr/>
        </p:nvSpPr>
        <p:spPr bwMode="auto">
          <a:xfrm>
            <a:off x="4237038" y="9906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1" name="Text Box 4"/>
          <p:cNvSpPr txBox="1">
            <a:spLocks noChangeArrowheads="1"/>
          </p:cNvSpPr>
          <p:nvPr/>
        </p:nvSpPr>
        <p:spPr bwMode="auto">
          <a:xfrm>
            <a:off x="4343400" y="10175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14</a:t>
            </a:r>
          </a:p>
        </p:txBody>
      </p:sp>
      <p:sp>
        <p:nvSpPr>
          <p:cNvPr id="26632" name="Oval 5"/>
          <p:cNvSpPr>
            <a:spLocks noChangeArrowheads="1"/>
          </p:cNvSpPr>
          <p:nvPr/>
        </p:nvSpPr>
        <p:spPr bwMode="auto">
          <a:xfrm>
            <a:off x="2057400" y="16938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3" name="Text Box 6"/>
          <p:cNvSpPr txBox="1">
            <a:spLocks noChangeArrowheads="1"/>
          </p:cNvSpPr>
          <p:nvPr/>
        </p:nvSpPr>
        <p:spPr bwMode="auto">
          <a:xfrm>
            <a:off x="2220913" y="17795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12</a:t>
            </a:r>
          </a:p>
        </p:txBody>
      </p:sp>
      <p:sp>
        <p:nvSpPr>
          <p:cNvPr id="26634" name="Oval 7"/>
          <p:cNvSpPr>
            <a:spLocks noChangeArrowheads="1"/>
          </p:cNvSpPr>
          <p:nvPr/>
        </p:nvSpPr>
        <p:spPr bwMode="auto">
          <a:xfrm>
            <a:off x="5360988" y="16938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5" name="Text Box 8"/>
          <p:cNvSpPr txBox="1">
            <a:spLocks noChangeArrowheads="1"/>
          </p:cNvSpPr>
          <p:nvPr/>
        </p:nvSpPr>
        <p:spPr bwMode="auto">
          <a:xfrm>
            <a:off x="5486400" y="17653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35</a:t>
            </a:r>
          </a:p>
        </p:txBody>
      </p:sp>
      <p:sp>
        <p:nvSpPr>
          <p:cNvPr id="26636" name="Oval 14"/>
          <p:cNvSpPr>
            <a:spLocks noChangeArrowheads="1"/>
          </p:cNvSpPr>
          <p:nvPr/>
        </p:nvSpPr>
        <p:spPr bwMode="auto">
          <a:xfrm>
            <a:off x="6553200" y="2665413"/>
            <a:ext cx="825500" cy="6492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7" name="Text Box 15"/>
          <p:cNvSpPr txBox="1">
            <a:spLocks noChangeArrowheads="1"/>
          </p:cNvSpPr>
          <p:nvPr/>
        </p:nvSpPr>
        <p:spPr bwMode="auto">
          <a:xfrm>
            <a:off x="6705600" y="26797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56</a:t>
            </a:r>
          </a:p>
        </p:txBody>
      </p:sp>
      <p:sp>
        <p:nvSpPr>
          <p:cNvPr id="26638" name="Oval 16"/>
          <p:cNvSpPr>
            <a:spLocks noChangeArrowheads="1"/>
          </p:cNvSpPr>
          <p:nvPr/>
        </p:nvSpPr>
        <p:spPr bwMode="auto">
          <a:xfrm>
            <a:off x="6108700" y="33528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39" name="Text Box 17"/>
          <p:cNvSpPr txBox="1">
            <a:spLocks noChangeArrowheads="1"/>
          </p:cNvSpPr>
          <p:nvPr/>
        </p:nvSpPr>
        <p:spPr bwMode="auto">
          <a:xfrm>
            <a:off x="6200775" y="33670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43</a:t>
            </a:r>
          </a:p>
        </p:txBody>
      </p:sp>
      <p:sp>
        <p:nvSpPr>
          <p:cNvPr id="26640" name="Oval 18"/>
          <p:cNvSpPr>
            <a:spLocks noChangeArrowheads="1"/>
          </p:cNvSpPr>
          <p:nvPr/>
        </p:nvSpPr>
        <p:spPr bwMode="auto">
          <a:xfrm>
            <a:off x="7329488" y="33147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41" name="Text Box 19"/>
          <p:cNvSpPr txBox="1">
            <a:spLocks noChangeArrowheads="1"/>
          </p:cNvSpPr>
          <p:nvPr/>
        </p:nvSpPr>
        <p:spPr bwMode="auto">
          <a:xfrm>
            <a:off x="7467600" y="33655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99</a:t>
            </a:r>
          </a:p>
        </p:txBody>
      </p:sp>
      <p:sp>
        <p:nvSpPr>
          <p:cNvPr id="26642" name="Line 20"/>
          <p:cNvSpPr>
            <a:spLocks noChangeShapeType="1"/>
          </p:cNvSpPr>
          <p:nvPr/>
        </p:nvSpPr>
        <p:spPr bwMode="auto">
          <a:xfrm flipH="1">
            <a:off x="2895600" y="153035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43" name="Line 21"/>
          <p:cNvSpPr>
            <a:spLocks noChangeShapeType="1"/>
          </p:cNvSpPr>
          <p:nvPr/>
        </p:nvSpPr>
        <p:spPr bwMode="auto">
          <a:xfrm>
            <a:off x="4986338" y="15303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44" name="Line 24"/>
          <p:cNvSpPr>
            <a:spLocks noChangeShapeType="1"/>
          </p:cNvSpPr>
          <p:nvPr/>
        </p:nvSpPr>
        <p:spPr bwMode="auto">
          <a:xfrm>
            <a:off x="6172200" y="22225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45" name="Line 25"/>
          <p:cNvSpPr>
            <a:spLocks noChangeShapeType="1"/>
          </p:cNvSpPr>
          <p:nvPr/>
        </p:nvSpPr>
        <p:spPr bwMode="auto">
          <a:xfrm flipH="1">
            <a:off x="6705600" y="3260725"/>
            <a:ext cx="23813" cy="1682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46" name="Line 26"/>
          <p:cNvSpPr>
            <a:spLocks noChangeShapeType="1"/>
          </p:cNvSpPr>
          <p:nvPr/>
        </p:nvSpPr>
        <p:spPr bwMode="auto">
          <a:xfrm>
            <a:off x="7253288" y="3260725"/>
            <a:ext cx="225425" cy="161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47" name="Oval 27"/>
          <p:cNvSpPr>
            <a:spLocks noChangeArrowheads="1"/>
          </p:cNvSpPr>
          <p:nvPr/>
        </p:nvSpPr>
        <p:spPr bwMode="auto">
          <a:xfrm>
            <a:off x="4203700" y="25527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48" name="Text Box 28"/>
          <p:cNvSpPr txBox="1">
            <a:spLocks noChangeArrowheads="1"/>
          </p:cNvSpPr>
          <p:nvPr/>
        </p:nvSpPr>
        <p:spPr bwMode="auto">
          <a:xfrm>
            <a:off x="4356100" y="262413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21</a:t>
            </a:r>
          </a:p>
        </p:txBody>
      </p:sp>
      <p:sp>
        <p:nvSpPr>
          <p:cNvPr id="26649" name="Line 29"/>
          <p:cNvSpPr>
            <a:spLocks noChangeShapeType="1"/>
          </p:cNvSpPr>
          <p:nvPr/>
        </p:nvSpPr>
        <p:spPr bwMode="auto">
          <a:xfrm flipH="1">
            <a:off x="4876800" y="22987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50" name="Line 30"/>
          <p:cNvSpPr>
            <a:spLocks noChangeShapeType="1"/>
          </p:cNvSpPr>
          <p:nvPr/>
        </p:nvSpPr>
        <p:spPr bwMode="auto">
          <a:xfrm flipH="1">
            <a:off x="1676400" y="22860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6651" name="Group 31"/>
          <p:cNvGrpSpPr>
            <a:grpSpLocks/>
          </p:cNvGrpSpPr>
          <p:nvPr/>
        </p:nvGrpSpPr>
        <p:grpSpPr bwMode="auto">
          <a:xfrm>
            <a:off x="1066800" y="2692400"/>
            <a:ext cx="823913" cy="660400"/>
            <a:chOff x="2640" y="816"/>
            <a:chExt cx="528" cy="586"/>
          </a:xfrm>
        </p:grpSpPr>
        <p:sp>
          <p:nvSpPr>
            <p:cNvPr id="26674" name="Oval 32"/>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75" name="Text Box 33"/>
            <p:cNvSpPr txBox="1">
              <a:spLocks noChangeArrowheads="1"/>
            </p:cNvSpPr>
            <p:nvPr/>
          </p:nvSpPr>
          <p:spPr bwMode="auto">
            <a:xfrm>
              <a:off x="2772" y="941"/>
              <a:ext cx="245"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26652" name="Oval 35"/>
          <p:cNvSpPr>
            <a:spLocks noChangeArrowheads="1"/>
          </p:cNvSpPr>
          <p:nvPr/>
        </p:nvSpPr>
        <p:spPr bwMode="auto">
          <a:xfrm>
            <a:off x="2833688" y="2616200"/>
            <a:ext cx="823912" cy="6492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53" name="Text Box 36"/>
          <p:cNvSpPr txBox="1">
            <a:spLocks noChangeArrowheads="1"/>
          </p:cNvSpPr>
          <p:nvPr/>
        </p:nvSpPr>
        <p:spPr bwMode="auto">
          <a:xfrm>
            <a:off x="2924175" y="26670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13</a:t>
            </a:r>
          </a:p>
        </p:txBody>
      </p:sp>
      <p:sp>
        <p:nvSpPr>
          <p:cNvPr id="26654" name="Line 37"/>
          <p:cNvSpPr>
            <a:spLocks noChangeShapeType="1"/>
          </p:cNvSpPr>
          <p:nvPr/>
        </p:nvSpPr>
        <p:spPr bwMode="auto">
          <a:xfrm>
            <a:off x="2743200" y="22860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55" name="Line 54"/>
          <p:cNvSpPr>
            <a:spLocks noChangeShapeType="1"/>
          </p:cNvSpPr>
          <p:nvPr/>
        </p:nvSpPr>
        <p:spPr bwMode="auto">
          <a:xfrm flipH="1">
            <a:off x="4191000" y="31242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6656" name="Group 55"/>
          <p:cNvGrpSpPr>
            <a:grpSpLocks/>
          </p:cNvGrpSpPr>
          <p:nvPr/>
        </p:nvGrpSpPr>
        <p:grpSpPr bwMode="auto">
          <a:xfrm>
            <a:off x="3748088" y="3429000"/>
            <a:ext cx="823912" cy="660400"/>
            <a:chOff x="2640" y="816"/>
            <a:chExt cx="528" cy="586"/>
          </a:xfrm>
        </p:grpSpPr>
        <p:sp>
          <p:nvSpPr>
            <p:cNvPr id="26672" name="Oval 56"/>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73" name="Text Box 57"/>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15</a:t>
              </a:r>
            </a:p>
          </p:txBody>
        </p:sp>
      </p:grpSp>
      <p:grpSp>
        <p:nvGrpSpPr>
          <p:cNvPr id="26657" name="Group 58"/>
          <p:cNvGrpSpPr>
            <a:grpSpLocks/>
          </p:cNvGrpSpPr>
          <p:nvPr/>
        </p:nvGrpSpPr>
        <p:grpSpPr bwMode="auto">
          <a:xfrm>
            <a:off x="5043488" y="3454400"/>
            <a:ext cx="823912" cy="660400"/>
            <a:chOff x="2640" y="816"/>
            <a:chExt cx="528" cy="586"/>
          </a:xfrm>
        </p:grpSpPr>
        <p:sp>
          <p:nvSpPr>
            <p:cNvPr id="26670" name="Oval 59"/>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71" name="Text Box 60"/>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25</a:t>
              </a:r>
            </a:p>
          </p:txBody>
        </p:sp>
      </p:grpSp>
      <p:sp>
        <p:nvSpPr>
          <p:cNvPr id="26658" name="Line 61"/>
          <p:cNvSpPr>
            <a:spLocks noChangeShapeType="1"/>
          </p:cNvSpPr>
          <p:nvPr/>
        </p:nvSpPr>
        <p:spPr bwMode="auto">
          <a:xfrm>
            <a:off x="4938713" y="31242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59" name="Line 74"/>
          <p:cNvSpPr>
            <a:spLocks noChangeShapeType="1"/>
          </p:cNvSpPr>
          <p:nvPr/>
        </p:nvSpPr>
        <p:spPr bwMode="auto">
          <a:xfrm flipH="1">
            <a:off x="7072313" y="39370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6660" name="Group 75"/>
          <p:cNvGrpSpPr>
            <a:grpSpLocks/>
          </p:cNvGrpSpPr>
          <p:nvPr/>
        </p:nvGrpSpPr>
        <p:grpSpPr bwMode="auto">
          <a:xfrm>
            <a:off x="6462713" y="4343400"/>
            <a:ext cx="823912" cy="660400"/>
            <a:chOff x="2640" y="816"/>
            <a:chExt cx="528" cy="586"/>
          </a:xfrm>
        </p:grpSpPr>
        <p:sp>
          <p:nvSpPr>
            <p:cNvPr id="26668" name="Oval 76"/>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69" name="Text Box 77"/>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80</a:t>
              </a:r>
            </a:p>
          </p:txBody>
        </p:sp>
      </p:grpSp>
      <p:sp>
        <p:nvSpPr>
          <p:cNvPr id="26661" name="Oval 79"/>
          <p:cNvSpPr>
            <a:spLocks noChangeArrowheads="1"/>
          </p:cNvSpPr>
          <p:nvPr/>
        </p:nvSpPr>
        <p:spPr bwMode="auto">
          <a:xfrm>
            <a:off x="8077200" y="4292600"/>
            <a:ext cx="949325" cy="8128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62" name="Text Box 80"/>
          <p:cNvSpPr txBox="1">
            <a:spLocks noChangeArrowheads="1"/>
          </p:cNvSpPr>
          <p:nvPr/>
        </p:nvSpPr>
        <p:spPr bwMode="auto">
          <a:xfrm>
            <a:off x="8210550" y="4468813"/>
            <a:ext cx="7810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100</a:t>
            </a:r>
          </a:p>
        </p:txBody>
      </p:sp>
      <p:sp>
        <p:nvSpPr>
          <p:cNvPr id="26663" name="Line 81"/>
          <p:cNvSpPr>
            <a:spLocks noChangeShapeType="1"/>
          </p:cNvSpPr>
          <p:nvPr/>
        </p:nvSpPr>
        <p:spPr bwMode="auto">
          <a:xfrm>
            <a:off x="7986713" y="39624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664" name="Line 82"/>
          <p:cNvSpPr>
            <a:spLocks noChangeShapeType="1"/>
          </p:cNvSpPr>
          <p:nvPr/>
        </p:nvSpPr>
        <p:spPr bwMode="auto">
          <a:xfrm flipH="1">
            <a:off x="6477000" y="5003800"/>
            <a:ext cx="228600" cy="40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6665" name="Group 83"/>
          <p:cNvGrpSpPr>
            <a:grpSpLocks/>
          </p:cNvGrpSpPr>
          <p:nvPr/>
        </p:nvGrpSpPr>
        <p:grpSpPr bwMode="auto">
          <a:xfrm>
            <a:off x="6096000" y="5334000"/>
            <a:ext cx="823913" cy="660400"/>
            <a:chOff x="2640" y="816"/>
            <a:chExt cx="528" cy="586"/>
          </a:xfrm>
        </p:grpSpPr>
        <p:sp>
          <p:nvSpPr>
            <p:cNvPr id="26666" name="Oval 84"/>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6667" name="Text Box 85"/>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70</a:t>
              </a:r>
            </a:p>
          </p:txBody>
        </p:sp>
      </p:grpSp>
      <p:sp>
        <p:nvSpPr>
          <p:cNvPr id="2" name="TextBox 1"/>
          <p:cNvSpPr txBox="1"/>
          <p:nvPr/>
        </p:nvSpPr>
        <p:spPr>
          <a:xfrm>
            <a:off x="762000" y="4987925"/>
            <a:ext cx="3321743" cy="523220"/>
          </a:xfrm>
          <a:prstGeom prst="rect">
            <a:avLst/>
          </a:prstGeom>
          <a:noFill/>
        </p:spPr>
        <p:txBody>
          <a:bodyPr wrap="none" rtlCol="0">
            <a:spAutoFit/>
          </a:bodyPr>
          <a:lstStyle/>
          <a:p>
            <a:r>
              <a:rPr lang="en-US" dirty="0"/>
              <a:t>14 nodes, height 5</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765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2765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28FE51F5-5310-406F-9F3D-19FA096A4B10}" type="slidenum">
              <a:rPr lang="en-US" sz="1800" smtClean="0"/>
              <a:pPr eaLnBrk="1" hangingPunct="1"/>
              <a:t>15</a:t>
            </a:fld>
            <a:endParaRPr lang="en-US" sz="1800"/>
          </a:p>
        </p:txBody>
      </p:sp>
      <p:sp>
        <p:nvSpPr>
          <p:cNvPr id="27653" name="Rectangle 2"/>
          <p:cNvSpPr>
            <a:spLocks noGrp="1" noChangeArrowheads="1"/>
          </p:cNvSpPr>
          <p:nvPr>
            <p:ph type="title"/>
          </p:nvPr>
        </p:nvSpPr>
        <p:spPr>
          <a:xfrm>
            <a:off x="685800" y="76200"/>
            <a:ext cx="7772400" cy="1143000"/>
          </a:xfrm>
        </p:spPr>
        <p:txBody>
          <a:bodyPr/>
          <a:lstStyle/>
          <a:p>
            <a:pPr eaLnBrk="1" hangingPunct="1"/>
            <a:r>
              <a:rPr lang="en-US"/>
              <a:t>Maintaining the </a:t>
            </a:r>
            <a:r>
              <a:rPr lang="en-US">
                <a:solidFill>
                  <a:schemeClr val="folHlink"/>
                </a:solidFill>
              </a:rPr>
              <a:t>Red</a:t>
            </a:r>
            <a:r>
              <a:rPr lang="en-US"/>
              <a:t> Black Properties in a Tree</a:t>
            </a:r>
          </a:p>
        </p:txBody>
      </p:sp>
      <p:sp>
        <p:nvSpPr>
          <p:cNvPr id="27654" name="Rectangle 3"/>
          <p:cNvSpPr>
            <a:spLocks noGrp="1" noChangeArrowheads="1"/>
          </p:cNvSpPr>
          <p:nvPr>
            <p:ph type="body" idx="1"/>
          </p:nvPr>
        </p:nvSpPr>
        <p:spPr>
          <a:xfrm>
            <a:off x="228600" y="1371600"/>
            <a:ext cx="8686800" cy="5486400"/>
          </a:xfrm>
        </p:spPr>
        <p:txBody>
          <a:bodyPr/>
          <a:lstStyle/>
          <a:p>
            <a:pPr eaLnBrk="1" hangingPunct="1"/>
            <a:r>
              <a:rPr lang="en-US"/>
              <a:t>Insertions</a:t>
            </a:r>
          </a:p>
          <a:p>
            <a:pPr eaLnBrk="1" hangingPunct="1"/>
            <a:r>
              <a:rPr lang="en-US"/>
              <a:t>Must maintain rules of </a:t>
            </a:r>
            <a:r>
              <a:rPr lang="en-US">
                <a:solidFill>
                  <a:schemeClr val="folHlink"/>
                </a:solidFill>
              </a:rPr>
              <a:t>Red</a:t>
            </a:r>
            <a:r>
              <a:rPr lang="en-US"/>
              <a:t> Black Tree.</a:t>
            </a:r>
          </a:p>
          <a:p>
            <a:pPr eaLnBrk="1" hangingPunct="1"/>
            <a:r>
              <a:rPr lang="en-US"/>
              <a:t>New Node always a leaf</a:t>
            </a:r>
          </a:p>
          <a:p>
            <a:pPr lvl="1" eaLnBrk="1" hangingPunct="1"/>
            <a:r>
              <a:rPr lang="en-US"/>
              <a:t>can't be black or we will violate rule 4</a:t>
            </a:r>
          </a:p>
          <a:p>
            <a:pPr lvl="1" eaLnBrk="1" hangingPunct="1"/>
            <a:r>
              <a:rPr lang="en-US"/>
              <a:t>therefore the new leaf must be </a:t>
            </a:r>
            <a:r>
              <a:rPr lang="en-US">
                <a:solidFill>
                  <a:schemeClr val="hlink"/>
                </a:solidFill>
              </a:rPr>
              <a:t>red</a:t>
            </a:r>
          </a:p>
          <a:p>
            <a:pPr lvl="1" eaLnBrk="1" hangingPunct="1"/>
            <a:r>
              <a:rPr lang="en-US"/>
              <a:t>If parent is black, done (trivial case)</a:t>
            </a:r>
          </a:p>
          <a:p>
            <a:pPr lvl="1" eaLnBrk="1" hangingPunct="1"/>
            <a:r>
              <a:rPr lang="en-US"/>
              <a:t>if parent </a:t>
            </a:r>
            <a:r>
              <a:rPr lang="en-US">
                <a:solidFill>
                  <a:schemeClr val="hlink"/>
                </a:solidFill>
              </a:rPr>
              <a:t>red</a:t>
            </a:r>
            <a:r>
              <a:rPr lang="en-US"/>
              <a:t>, things get interesting because a </a:t>
            </a:r>
            <a:r>
              <a:rPr lang="en-US">
                <a:solidFill>
                  <a:schemeClr val="hlink"/>
                </a:solidFill>
              </a:rPr>
              <a:t>red</a:t>
            </a:r>
            <a:r>
              <a:rPr lang="en-US"/>
              <a:t> leaf with a </a:t>
            </a:r>
            <a:r>
              <a:rPr lang="en-US">
                <a:solidFill>
                  <a:schemeClr val="hlink"/>
                </a:solidFill>
              </a:rPr>
              <a:t>red</a:t>
            </a:r>
            <a:r>
              <a:rPr lang="en-US"/>
              <a:t> parent violates rule 3</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86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286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120A2B9B-DA82-4D9C-9543-73D35A2B4110}" type="slidenum">
              <a:rPr lang="en-US" sz="1800" smtClean="0"/>
              <a:pPr eaLnBrk="1" hangingPunct="1"/>
              <a:t>16</a:t>
            </a:fld>
            <a:endParaRPr lang="en-US" sz="1800"/>
          </a:p>
        </p:txBody>
      </p:sp>
      <p:sp>
        <p:nvSpPr>
          <p:cNvPr id="28677" name="Rectangle 2"/>
          <p:cNvSpPr>
            <a:spLocks noGrp="1" noChangeArrowheads="1"/>
          </p:cNvSpPr>
          <p:nvPr>
            <p:ph type="title"/>
          </p:nvPr>
        </p:nvSpPr>
        <p:spPr/>
        <p:txBody>
          <a:bodyPr/>
          <a:lstStyle/>
          <a:p>
            <a:pPr eaLnBrk="1" hangingPunct="1"/>
            <a:r>
              <a:rPr lang="en-US" sz="4000"/>
              <a:t>Insertions with </a:t>
            </a:r>
            <a:r>
              <a:rPr lang="en-US" sz="4000">
                <a:solidFill>
                  <a:schemeClr val="folHlink"/>
                </a:solidFill>
              </a:rPr>
              <a:t>Red</a:t>
            </a:r>
            <a:r>
              <a:rPr lang="en-US" sz="4000"/>
              <a:t> Parent - Child</a:t>
            </a:r>
          </a:p>
        </p:txBody>
      </p:sp>
      <p:sp>
        <p:nvSpPr>
          <p:cNvPr id="28678" name="Oval 5"/>
          <p:cNvSpPr>
            <a:spLocks noChangeArrowheads="1"/>
          </p:cNvSpPr>
          <p:nvPr/>
        </p:nvSpPr>
        <p:spPr bwMode="auto">
          <a:xfrm>
            <a:off x="4465638" y="23876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79" name="Text Box 6"/>
          <p:cNvSpPr txBox="1">
            <a:spLocks noChangeArrowheads="1"/>
          </p:cNvSpPr>
          <p:nvPr/>
        </p:nvSpPr>
        <p:spPr bwMode="auto">
          <a:xfrm>
            <a:off x="4572000" y="24145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30</a:t>
            </a:r>
          </a:p>
        </p:txBody>
      </p:sp>
      <p:sp>
        <p:nvSpPr>
          <p:cNvPr id="28680" name="Oval 7"/>
          <p:cNvSpPr>
            <a:spLocks noChangeArrowheads="1"/>
          </p:cNvSpPr>
          <p:nvPr/>
        </p:nvSpPr>
        <p:spPr bwMode="auto">
          <a:xfrm>
            <a:off x="2286000" y="30908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81" name="Text Box 8"/>
          <p:cNvSpPr txBox="1">
            <a:spLocks noChangeArrowheads="1"/>
          </p:cNvSpPr>
          <p:nvPr/>
        </p:nvSpPr>
        <p:spPr bwMode="auto">
          <a:xfrm>
            <a:off x="2449513" y="31765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15</a:t>
            </a:r>
          </a:p>
        </p:txBody>
      </p:sp>
      <p:sp>
        <p:nvSpPr>
          <p:cNvPr id="28682" name="Oval 9"/>
          <p:cNvSpPr>
            <a:spLocks noChangeArrowheads="1"/>
          </p:cNvSpPr>
          <p:nvPr/>
        </p:nvSpPr>
        <p:spPr bwMode="auto">
          <a:xfrm>
            <a:off x="5589588" y="30908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83" name="Text Box 10"/>
          <p:cNvSpPr txBox="1">
            <a:spLocks noChangeArrowheads="1"/>
          </p:cNvSpPr>
          <p:nvPr/>
        </p:nvSpPr>
        <p:spPr bwMode="auto">
          <a:xfrm>
            <a:off x="5715000" y="31623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70</a:t>
            </a:r>
          </a:p>
        </p:txBody>
      </p:sp>
      <p:sp>
        <p:nvSpPr>
          <p:cNvPr id="28684" name="Oval 11"/>
          <p:cNvSpPr>
            <a:spLocks noChangeArrowheads="1"/>
          </p:cNvSpPr>
          <p:nvPr/>
        </p:nvSpPr>
        <p:spPr bwMode="auto">
          <a:xfrm>
            <a:off x="6781800" y="4062413"/>
            <a:ext cx="825500" cy="6492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85" name="Text Box 12"/>
          <p:cNvSpPr txBox="1">
            <a:spLocks noChangeArrowheads="1"/>
          </p:cNvSpPr>
          <p:nvPr/>
        </p:nvSpPr>
        <p:spPr bwMode="auto">
          <a:xfrm>
            <a:off x="6934200" y="40767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85</a:t>
            </a:r>
          </a:p>
        </p:txBody>
      </p:sp>
      <p:sp>
        <p:nvSpPr>
          <p:cNvPr id="28686" name="Oval 13"/>
          <p:cNvSpPr>
            <a:spLocks noChangeArrowheads="1"/>
          </p:cNvSpPr>
          <p:nvPr/>
        </p:nvSpPr>
        <p:spPr bwMode="auto">
          <a:xfrm>
            <a:off x="6337300" y="47498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87" name="Text Box 14"/>
          <p:cNvSpPr txBox="1">
            <a:spLocks noChangeArrowheads="1"/>
          </p:cNvSpPr>
          <p:nvPr/>
        </p:nvSpPr>
        <p:spPr bwMode="auto">
          <a:xfrm>
            <a:off x="6429375" y="47640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80</a:t>
            </a:r>
          </a:p>
        </p:txBody>
      </p:sp>
      <p:sp>
        <p:nvSpPr>
          <p:cNvPr id="28688" name="Oval 15"/>
          <p:cNvSpPr>
            <a:spLocks noChangeArrowheads="1"/>
          </p:cNvSpPr>
          <p:nvPr/>
        </p:nvSpPr>
        <p:spPr bwMode="auto">
          <a:xfrm>
            <a:off x="7558088" y="47117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89" name="Text Box 16"/>
          <p:cNvSpPr txBox="1">
            <a:spLocks noChangeArrowheads="1"/>
          </p:cNvSpPr>
          <p:nvPr/>
        </p:nvSpPr>
        <p:spPr bwMode="auto">
          <a:xfrm>
            <a:off x="7696200" y="47625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90</a:t>
            </a:r>
          </a:p>
        </p:txBody>
      </p:sp>
      <p:sp>
        <p:nvSpPr>
          <p:cNvPr id="28690" name="Line 17"/>
          <p:cNvSpPr>
            <a:spLocks noChangeShapeType="1"/>
          </p:cNvSpPr>
          <p:nvPr/>
        </p:nvSpPr>
        <p:spPr bwMode="auto">
          <a:xfrm flipH="1">
            <a:off x="3048000" y="29210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1" name="Line 18"/>
          <p:cNvSpPr>
            <a:spLocks noChangeShapeType="1"/>
          </p:cNvSpPr>
          <p:nvPr/>
        </p:nvSpPr>
        <p:spPr bwMode="auto">
          <a:xfrm>
            <a:off x="5214938" y="29273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2" name="Line 19"/>
          <p:cNvSpPr>
            <a:spLocks noChangeShapeType="1"/>
          </p:cNvSpPr>
          <p:nvPr/>
        </p:nvSpPr>
        <p:spPr bwMode="auto">
          <a:xfrm>
            <a:off x="6400800" y="36195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3" name="Line 20"/>
          <p:cNvSpPr>
            <a:spLocks noChangeShapeType="1"/>
          </p:cNvSpPr>
          <p:nvPr/>
        </p:nvSpPr>
        <p:spPr bwMode="auto">
          <a:xfrm flipH="1">
            <a:off x="6934200" y="4657725"/>
            <a:ext cx="23813" cy="1682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4" name="Line 21"/>
          <p:cNvSpPr>
            <a:spLocks noChangeShapeType="1"/>
          </p:cNvSpPr>
          <p:nvPr/>
        </p:nvSpPr>
        <p:spPr bwMode="auto">
          <a:xfrm>
            <a:off x="7481888" y="4657725"/>
            <a:ext cx="225425" cy="161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5" name="Oval 22"/>
          <p:cNvSpPr>
            <a:spLocks noChangeArrowheads="1"/>
          </p:cNvSpPr>
          <p:nvPr/>
        </p:nvSpPr>
        <p:spPr bwMode="auto">
          <a:xfrm>
            <a:off x="4432300" y="39497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696" name="Text Box 23"/>
          <p:cNvSpPr txBox="1">
            <a:spLocks noChangeArrowheads="1"/>
          </p:cNvSpPr>
          <p:nvPr/>
        </p:nvSpPr>
        <p:spPr bwMode="auto">
          <a:xfrm>
            <a:off x="4584700" y="402113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60</a:t>
            </a:r>
          </a:p>
        </p:txBody>
      </p:sp>
      <p:sp>
        <p:nvSpPr>
          <p:cNvPr id="28697" name="Line 24"/>
          <p:cNvSpPr>
            <a:spLocks noChangeShapeType="1"/>
          </p:cNvSpPr>
          <p:nvPr/>
        </p:nvSpPr>
        <p:spPr bwMode="auto">
          <a:xfrm flipH="1">
            <a:off x="5105400" y="36957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698" name="Line 25"/>
          <p:cNvSpPr>
            <a:spLocks noChangeShapeType="1"/>
          </p:cNvSpPr>
          <p:nvPr/>
        </p:nvSpPr>
        <p:spPr bwMode="auto">
          <a:xfrm flipH="1">
            <a:off x="1905000" y="36830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8699" name="Group 26"/>
          <p:cNvGrpSpPr>
            <a:grpSpLocks/>
          </p:cNvGrpSpPr>
          <p:nvPr/>
        </p:nvGrpSpPr>
        <p:grpSpPr bwMode="auto">
          <a:xfrm>
            <a:off x="1295400" y="4089400"/>
            <a:ext cx="823913" cy="660400"/>
            <a:chOff x="2640" y="816"/>
            <a:chExt cx="528" cy="586"/>
          </a:xfrm>
        </p:grpSpPr>
        <p:sp>
          <p:nvSpPr>
            <p:cNvPr id="28724" name="Oval 27"/>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25" name="Text Box 28"/>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10</a:t>
              </a:r>
            </a:p>
          </p:txBody>
        </p:sp>
      </p:grpSp>
      <p:sp>
        <p:nvSpPr>
          <p:cNvPr id="28700" name="Oval 29"/>
          <p:cNvSpPr>
            <a:spLocks noChangeArrowheads="1"/>
          </p:cNvSpPr>
          <p:nvPr/>
        </p:nvSpPr>
        <p:spPr bwMode="auto">
          <a:xfrm>
            <a:off x="3062288" y="4013200"/>
            <a:ext cx="823912" cy="6492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01" name="Text Box 30"/>
          <p:cNvSpPr txBox="1">
            <a:spLocks noChangeArrowheads="1"/>
          </p:cNvSpPr>
          <p:nvPr/>
        </p:nvSpPr>
        <p:spPr bwMode="auto">
          <a:xfrm>
            <a:off x="3152775" y="40640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20</a:t>
            </a:r>
          </a:p>
        </p:txBody>
      </p:sp>
      <p:sp>
        <p:nvSpPr>
          <p:cNvPr id="28702" name="Line 31"/>
          <p:cNvSpPr>
            <a:spLocks noChangeShapeType="1"/>
          </p:cNvSpPr>
          <p:nvPr/>
        </p:nvSpPr>
        <p:spPr bwMode="auto">
          <a:xfrm>
            <a:off x="2971800" y="36830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03" name="Line 32"/>
          <p:cNvSpPr>
            <a:spLocks noChangeShapeType="1"/>
          </p:cNvSpPr>
          <p:nvPr/>
        </p:nvSpPr>
        <p:spPr bwMode="auto">
          <a:xfrm flipH="1">
            <a:off x="4419600" y="4521200"/>
            <a:ext cx="2286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8704" name="Group 33"/>
          <p:cNvGrpSpPr>
            <a:grpSpLocks/>
          </p:cNvGrpSpPr>
          <p:nvPr/>
        </p:nvGrpSpPr>
        <p:grpSpPr bwMode="auto">
          <a:xfrm>
            <a:off x="3976688" y="4826000"/>
            <a:ext cx="823912" cy="660400"/>
            <a:chOff x="2640" y="816"/>
            <a:chExt cx="528" cy="586"/>
          </a:xfrm>
        </p:grpSpPr>
        <p:sp>
          <p:nvSpPr>
            <p:cNvPr id="28722" name="Oval 34"/>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23" name="Text Box 35"/>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50</a:t>
              </a:r>
            </a:p>
          </p:txBody>
        </p:sp>
      </p:grpSp>
      <p:grpSp>
        <p:nvGrpSpPr>
          <p:cNvPr id="28705" name="Group 36"/>
          <p:cNvGrpSpPr>
            <a:grpSpLocks/>
          </p:cNvGrpSpPr>
          <p:nvPr/>
        </p:nvGrpSpPr>
        <p:grpSpPr bwMode="auto">
          <a:xfrm>
            <a:off x="5272088" y="4851400"/>
            <a:ext cx="823912" cy="660400"/>
            <a:chOff x="2640" y="816"/>
            <a:chExt cx="528" cy="586"/>
          </a:xfrm>
        </p:grpSpPr>
        <p:sp>
          <p:nvSpPr>
            <p:cNvPr id="28720" name="Oval 37"/>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21" name="Text Box 38"/>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65</a:t>
              </a:r>
            </a:p>
          </p:txBody>
        </p:sp>
      </p:grpSp>
      <p:sp>
        <p:nvSpPr>
          <p:cNvPr id="28706" name="Line 39"/>
          <p:cNvSpPr>
            <a:spLocks noChangeShapeType="1"/>
          </p:cNvSpPr>
          <p:nvPr/>
        </p:nvSpPr>
        <p:spPr bwMode="auto">
          <a:xfrm>
            <a:off x="5167313" y="45212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8707" name="Line 52"/>
          <p:cNvSpPr>
            <a:spLocks noChangeShapeType="1"/>
          </p:cNvSpPr>
          <p:nvPr/>
        </p:nvSpPr>
        <p:spPr bwMode="auto">
          <a:xfrm flipH="1">
            <a:off x="1219200" y="4648200"/>
            <a:ext cx="228600" cy="40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8708" name="Group 53"/>
          <p:cNvGrpSpPr>
            <a:grpSpLocks/>
          </p:cNvGrpSpPr>
          <p:nvPr/>
        </p:nvGrpSpPr>
        <p:grpSpPr bwMode="auto">
          <a:xfrm>
            <a:off x="762000" y="5054600"/>
            <a:ext cx="823913" cy="660400"/>
            <a:chOff x="2640" y="816"/>
            <a:chExt cx="528" cy="586"/>
          </a:xfrm>
        </p:grpSpPr>
        <p:sp>
          <p:nvSpPr>
            <p:cNvPr id="28718" name="Oval 54"/>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19" name="Text Box 55"/>
            <p:cNvSpPr txBox="1">
              <a:spLocks noChangeArrowheads="1"/>
            </p:cNvSpPr>
            <p:nvPr/>
          </p:nvSpPr>
          <p:spPr bwMode="auto">
            <a:xfrm>
              <a:off x="2772" y="941"/>
              <a:ext cx="245"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5</a:t>
              </a:r>
            </a:p>
          </p:txBody>
        </p:sp>
      </p:grpSp>
      <p:sp>
        <p:nvSpPr>
          <p:cNvPr id="28709" name="Line 56"/>
          <p:cNvSpPr>
            <a:spLocks noChangeShapeType="1"/>
          </p:cNvSpPr>
          <p:nvPr/>
        </p:nvSpPr>
        <p:spPr bwMode="auto">
          <a:xfrm flipH="1">
            <a:off x="3886200" y="5410200"/>
            <a:ext cx="228600" cy="406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8710" name="Group 57"/>
          <p:cNvGrpSpPr>
            <a:grpSpLocks/>
          </p:cNvGrpSpPr>
          <p:nvPr/>
        </p:nvGrpSpPr>
        <p:grpSpPr bwMode="auto">
          <a:xfrm>
            <a:off x="3429000" y="5816600"/>
            <a:ext cx="823913" cy="660400"/>
            <a:chOff x="2640" y="816"/>
            <a:chExt cx="528" cy="586"/>
          </a:xfrm>
        </p:grpSpPr>
        <p:sp>
          <p:nvSpPr>
            <p:cNvPr id="28716" name="Oval 58"/>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17" name="Text Box 59"/>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40</a:t>
              </a:r>
            </a:p>
          </p:txBody>
        </p:sp>
      </p:grpSp>
      <p:sp>
        <p:nvSpPr>
          <p:cNvPr id="28711" name="Line 60"/>
          <p:cNvSpPr>
            <a:spLocks noChangeShapeType="1"/>
          </p:cNvSpPr>
          <p:nvPr/>
        </p:nvSpPr>
        <p:spPr bwMode="auto">
          <a:xfrm>
            <a:off x="4572000" y="54356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8712" name="Group 61"/>
          <p:cNvGrpSpPr>
            <a:grpSpLocks/>
          </p:cNvGrpSpPr>
          <p:nvPr/>
        </p:nvGrpSpPr>
        <p:grpSpPr bwMode="auto">
          <a:xfrm>
            <a:off x="4495800" y="5816600"/>
            <a:ext cx="823913" cy="660400"/>
            <a:chOff x="2640" y="816"/>
            <a:chExt cx="528" cy="586"/>
          </a:xfrm>
        </p:grpSpPr>
        <p:sp>
          <p:nvSpPr>
            <p:cNvPr id="28714" name="Oval 62"/>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715" name="Text Box 63"/>
            <p:cNvSpPr txBox="1">
              <a:spLocks noChangeArrowheads="1"/>
            </p:cNvSpPr>
            <p:nvPr/>
          </p:nvSpPr>
          <p:spPr bwMode="auto">
            <a:xfrm>
              <a:off x="2772" y="941"/>
              <a:ext cx="373"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55</a:t>
              </a:r>
            </a:p>
          </p:txBody>
        </p:sp>
      </p:grpSp>
      <p:sp>
        <p:nvSpPr>
          <p:cNvPr id="28713" name="Text Box 64"/>
          <p:cNvSpPr txBox="1">
            <a:spLocks noChangeArrowheads="1"/>
          </p:cNvSpPr>
          <p:nvPr/>
        </p:nvSpPr>
        <p:spPr bwMode="auto">
          <a:xfrm>
            <a:off x="517525" y="1055688"/>
            <a:ext cx="7770813" cy="154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Must modify tree when insertion would result in </a:t>
            </a:r>
          </a:p>
          <a:p>
            <a:pPr eaLnBrk="1" hangingPunct="1"/>
            <a:r>
              <a:rPr lang="en-US" b="0">
                <a:solidFill>
                  <a:schemeClr val="folHlink"/>
                </a:solidFill>
              </a:rPr>
              <a:t>Red</a:t>
            </a:r>
            <a:r>
              <a:rPr lang="en-US" b="0">
                <a:solidFill>
                  <a:schemeClr val="tx2"/>
                </a:solidFill>
              </a:rPr>
              <a:t> Parent - Child pair using color changes and</a:t>
            </a:r>
          </a:p>
          <a:p>
            <a:pPr eaLnBrk="1" hangingPunct="1"/>
            <a:r>
              <a:rPr lang="en-US" b="0" i="1">
                <a:solidFill>
                  <a:schemeClr val="tx2"/>
                </a:solidFill>
              </a:rPr>
              <a:t>rotations.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96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297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AF4F2DB2-8E7B-492E-8112-0B2EA3997CF1}" type="slidenum">
              <a:rPr lang="en-US" sz="1800" smtClean="0"/>
              <a:pPr eaLnBrk="1" hangingPunct="1"/>
              <a:t>17</a:t>
            </a:fld>
            <a:endParaRPr lang="en-US" sz="1800"/>
          </a:p>
        </p:txBody>
      </p:sp>
      <p:sp>
        <p:nvSpPr>
          <p:cNvPr id="29701" name="Rectangle 2"/>
          <p:cNvSpPr>
            <a:spLocks noGrp="1" noChangeArrowheads="1"/>
          </p:cNvSpPr>
          <p:nvPr>
            <p:ph type="title"/>
          </p:nvPr>
        </p:nvSpPr>
        <p:spPr/>
        <p:txBody>
          <a:bodyPr/>
          <a:lstStyle/>
          <a:p>
            <a:pPr eaLnBrk="1" hangingPunct="1"/>
            <a:r>
              <a:rPr lang="en-US"/>
              <a:t>Case 1</a:t>
            </a:r>
          </a:p>
        </p:txBody>
      </p:sp>
      <p:sp>
        <p:nvSpPr>
          <p:cNvPr id="29702" name="Rectangle 3"/>
          <p:cNvSpPr>
            <a:spLocks noGrp="1" noChangeArrowheads="1"/>
          </p:cNvSpPr>
          <p:nvPr>
            <p:ph type="body" idx="1"/>
          </p:nvPr>
        </p:nvSpPr>
        <p:spPr/>
        <p:txBody>
          <a:bodyPr/>
          <a:lstStyle/>
          <a:p>
            <a:pPr eaLnBrk="1" hangingPunct="1"/>
            <a:r>
              <a:rPr lang="en-US"/>
              <a:t>Suppose sibling of parent is Black.</a:t>
            </a:r>
          </a:p>
          <a:p>
            <a:pPr lvl="1" eaLnBrk="1" hangingPunct="1"/>
            <a:r>
              <a:rPr lang="en-US"/>
              <a:t>by convention null nodes are black</a:t>
            </a:r>
          </a:p>
          <a:p>
            <a:pPr eaLnBrk="1" hangingPunct="1"/>
            <a:r>
              <a:rPr lang="en-US"/>
              <a:t>In the previous tree, true if we are inserting a 3 or an 8. </a:t>
            </a:r>
          </a:p>
          <a:p>
            <a:pPr lvl="1" eaLnBrk="1" hangingPunct="1"/>
            <a:r>
              <a:rPr lang="en-US"/>
              <a:t>What about inserting a 99? Same case?</a:t>
            </a:r>
          </a:p>
          <a:p>
            <a:pPr eaLnBrk="1" hangingPunct="1"/>
            <a:r>
              <a:rPr lang="en-US"/>
              <a:t>Let X be the new leaf Node, P be its </a:t>
            </a:r>
            <a:r>
              <a:rPr lang="en-US">
                <a:solidFill>
                  <a:schemeClr val="hlink"/>
                </a:solidFill>
              </a:rPr>
              <a:t>Red</a:t>
            </a:r>
            <a:r>
              <a:rPr lang="en-US"/>
              <a:t> Parent, S the Black sibling and G, P's and S's parent and X's grandparent</a:t>
            </a:r>
          </a:p>
          <a:p>
            <a:pPr lvl="1" eaLnBrk="1" hangingPunct="1"/>
            <a:r>
              <a:rPr lang="en-US"/>
              <a:t>What color is 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072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072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096AB35F-39C1-445F-8A25-727C356D915A}" type="slidenum">
              <a:rPr lang="en-US" sz="1800" smtClean="0"/>
              <a:pPr eaLnBrk="1" hangingPunct="1"/>
              <a:t>18</a:t>
            </a:fld>
            <a:endParaRPr lang="en-US" sz="1800"/>
          </a:p>
        </p:txBody>
      </p:sp>
      <p:sp>
        <p:nvSpPr>
          <p:cNvPr id="30725" name="Rectangle 2"/>
          <p:cNvSpPr>
            <a:spLocks noGrp="1" noChangeArrowheads="1"/>
          </p:cNvSpPr>
          <p:nvPr>
            <p:ph type="title"/>
          </p:nvPr>
        </p:nvSpPr>
        <p:spPr/>
        <p:txBody>
          <a:bodyPr/>
          <a:lstStyle/>
          <a:p>
            <a:pPr eaLnBrk="1" hangingPunct="1"/>
            <a:r>
              <a:rPr lang="en-US"/>
              <a:t>Case 1 - The Picture</a:t>
            </a:r>
          </a:p>
        </p:txBody>
      </p:sp>
      <p:sp>
        <p:nvSpPr>
          <p:cNvPr id="30726" name="Oval 3"/>
          <p:cNvSpPr>
            <a:spLocks noChangeArrowheads="1"/>
          </p:cNvSpPr>
          <p:nvPr/>
        </p:nvSpPr>
        <p:spPr bwMode="auto">
          <a:xfrm>
            <a:off x="4237038" y="12192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27" name="Text Box 4"/>
          <p:cNvSpPr txBox="1">
            <a:spLocks noChangeArrowheads="1"/>
          </p:cNvSpPr>
          <p:nvPr/>
        </p:nvSpPr>
        <p:spPr bwMode="auto">
          <a:xfrm>
            <a:off x="4343400" y="1246188"/>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G</a:t>
            </a:r>
          </a:p>
        </p:txBody>
      </p:sp>
      <p:sp>
        <p:nvSpPr>
          <p:cNvPr id="30728" name="Oval 5"/>
          <p:cNvSpPr>
            <a:spLocks noChangeArrowheads="1"/>
          </p:cNvSpPr>
          <p:nvPr/>
        </p:nvSpPr>
        <p:spPr bwMode="auto">
          <a:xfrm>
            <a:off x="2057400" y="19224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29" name="Text Box 6"/>
          <p:cNvSpPr txBox="1">
            <a:spLocks noChangeArrowheads="1"/>
          </p:cNvSpPr>
          <p:nvPr/>
        </p:nvSpPr>
        <p:spPr bwMode="auto">
          <a:xfrm>
            <a:off x="2220913" y="200818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P</a:t>
            </a:r>
          </a:p>
        </p:txBody>
      </p:sp>
      <p:sp>
        <p:nvSpPr>
          <p:cNvPr id="30730" name="Oval 7"/>
          <p:cNvSpPr>
            <a:spLocks noChangeArrowheads="1"/>
          </p:cNvSpPr>
          <p:nvPr/>
        </p:nvSpPr>
        <p:spPr bwMode="auto">
          <a:xfrm>
            <a:off x="5360988" y="19224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31" name="Text Box 8"/>
          <p:cNvSpPr txBox="1">
            <a:spLocks noChangeArrowheads="1"/>
          </p:cNvSpPr>
          <p:nvPr/>
        </p:nvSpPr>
        <p:spPr bwMode="auto">
          <a:xfrm>
            <a:off x="5486400" y="19939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S</a:t>
            </a:r>
          </a:p>
        </p:txBody>
      </p:sp>
      <p:sp>
        <p:nvSpPr>
          <p:cNvPr id="30732" name="Text Box 10"/>
          <p:cNvSpPr txBox="1">
            <a:spLocks noChangeArrowheads="1"/>
          </p:cNvSpPr>
          <p:nvPr/>
        </p:nvSpPr>
        <p:spPr bwMode="auto">
          <a:xfrm>
            <a:off x="6705600" y="29083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E</a:t>
            </a:r>
          </a:p>
        </p:txBody>
      </p:sp>
      <p:sp>
        <p:nvSpPr>
          <p:cNvPr id="30733" name="Line 11"/>
          <p:cNvSpPr>
            <a:spLocks noChangeShapeType="1"/>
          </p:cNvSpPr>
          <p:nvPr/>
        </p:nvSpPr>
        <p:spPr bwMode="auto">
          <a:xfrm flipH="1">
            <a:off x="2819400" y="17526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4" name="Line 12"/>
          <p:cNvSpPr>
            <a:spLocks noChangeShapeType="1"/>
          </p:cNvSpPr>
          <p:nvPr/>
        </p:nvSpPr>
        <p:spPr bwMode="auto">
          <a:xfrm>
            <a:off x="4986338" y="17589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5" name="Line 13"/>
          <p:cNvSpPr>
            <a:spLocks noChangeShapeType="1"/>
          </p:cNvSpPr>
          <p:nvPr/>
        </p:nvSpPr>
        <p:spPr bwMode="auto">
          <a:xfrm>
            <a:off x="6172200" y="24511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6" name="Text Box 17"/>
          <p:cNvSpPr txBox="1">
            <a:spLocks noChangeArrowheads="1"/>
          </p:cNvSpPr>
          <p:nvPr/>
        </p:nvSpPr>
        <p:spPr bwMode="auto">
          <a:xfrm>
            <a:off x="4356100" y="28527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D</a:t>
            </a:r>
          </a:p>
        </p:txBody>
      </p:sp>
      <p:sp>
        <p:nvSpPr>
          <p:cNvPr id="30737" name="Line 18"/>
          <p:cNvSpPr>
            <a:spLocks noChangeShapeType="1"/>
          </p:cNvSpPr>
          <p:nvPr/>
        </p:nvSpPr>
        <p:spPr bwMode="auto">
          <a:xfrm flipH="1">
            <a:off x="4876800" y="25273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38" name="Line 19"/>
          <p:cNvSpPr>
            <a:spLocks noChangeShapeType="1"/>
          </p:cNvSpPr>
          <p:nvPr/>
        </p:nvSpPr>
        <p:spPr bwMode="auto">
          <a:xfrm flipH="1">
            <a:off x="1676400" y="25146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0739" name="Group 20"/>
          <p:cNvGrpSpPr>
            <a:grpSpLocks/>
          </p:cNvGrpSpPr>
          <p:nvPr/>
        </p:nvGrpSpPr>
        <p:grpSpPr bwMode="auto">
          <a:xfrm>
            <a:off x="1066800" y="2921000"/>
            <a:ext cx="823913" cy="660400"/>
            <a:chOff x="2640" y="816"/>
            <a:chExt cx="528" cy="586"/>
          </a:xfrm>
        </p:grpSpPr>
        <p:sp>
          <p:nvSpPr>
            <p:cNvPr id="30747" name="Oval 21"/>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748" name="Text Box 22"/>
            <p:cNvSpPr txBox="1">
              <a:spLocks noChangeArrowheads="1"/>
            </p:cNvSpPr>
            <p:nvPr/>
          </p:nvSpPr>
          <p:spPr bwMode="auto">
            <a:xfrm>
              <a:off x="2772" y="941"/>
              <a:ext cx="270"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X</a:t>
              </a:r>
            </a:p>
          </p:txBody>
        </p:sp>
      </p:grpSp>
      <p:sp>
        <p:nvSpPr>
          <p:cNvPr id="30740" name="Text Box 24"/>
          <p:cNvSpPr txBox="1">
            <a:spLocks noChangeArrowheads="1"/>
          </p:cNvSpPr>
          <p:nvPr/>
        </p:nvSpPr>
        <p:spPr bwMode="auto">
          <a:xfrm>
            <a:off x="2924175" y="289560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C</a:t>
            </a:r>
          </a:p>
        </p:txBody>
      </p:sp>
      <p:sp>
        <p:nvSpPr>
          <p:cNvPr id="30741" name="Line 25"/>
          <p:cNvSpPr>
            <a:spLocks noChangeShapeType="1"/>
          </p:cNvSpPr>
          <p:nvPr/>
        </p:nvSpPr>
        <p:spPr bwMode="auto">
          <a:xfrm>
            <a:off x="2743200" y="25146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42" name="Line 28"/>
          <p:cNvSpPr>
            <a:spLocks noChangeShapeType="1"/>
          </p:cNvSpPr>
          <p:nvPr/>
        </p:nvSpPr>
        <p:spPr bwMode="auto">
          <a:xfrm flipH="1">
            <a:off x="990600" y="3429000"/>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43" name="Line 29"/>
          <p:cNvSpPr>
            <a:spLocks noChangeShapeType="1"/>
          </p:cNvSpPr>
          <p:nvPr/>
        </p:nvSpPr>
        <p:spPr bwMode="auto">
          <a:xfrm>
            <a:off x="1752600" y="34290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0744" name="Text Box 30"/>
          <p:cNvSpPr txBox="1">
            <a:spLocks noChangeArrowheads="1"/>
          </p:cNvSpPr>
          <p:nvPr/>
        </p:nvSpPr>
        <p:spPr bwMode="auto">
          <a:xfrm>
            <a:off x="685800" y="38862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a:t>
            </a:r>
          </a:p>
        </p:txBody>
      </p:sp>
      <p:sp>
        <p:nvSpPr>
          <p:cNvPr id="30745" name="Text Box 31"/>
          <p:cNvSpPr txBox="1">
            <a:spLocks noChangeArrowheads="1"/>
          </p:cNvSpPr>
          <p:nvPr/>
        </p:nvSpPr>
        <p:spPr bwMode="auto">
          <a:xfrm>
            <a:off x="1941513" y="382428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B</a:t>
            </a:r>
          </a:p>
        </p:txBody>
      </p:sp>
      <p:sp>
        <p:nvSpPr>
          <p:cNvPr id="30746" name="Text Box 32"/>
          <p:cNvSpPr txBox="1">
            <a:spLocks noChangeArrowheads="1"/>
          </p:cNvSpPr>
          <p:nvPr/>
        </p:nvSpPr>
        <p:spPr bwMode="auto">
          <a:xfrm>
            <a:off x="746125" y="4560888"/>
            <a:ext cx="8301038" cy="137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Relative to G, </a:t>
            </a:r>
            <a:r>
              <a:rPr lang="en-US" b="0">
                <a:solidFill>
                  <a:schemeClr val="folHlink"/>
                </a:solidFill>
              </a:rPr>
              <a:t>X</a:t>
            </a:r>
            <a:r>
              <a:rPr lang="en-US" b="0"/>
              <a:t> could be an </a:t>
            </a:r>
            <a:r>
              <a:rPr lang="en-US" b="0" i="1"/>
              <a:t>inside</a:t>
            </a:r>
            <a:r>
              <a:rPr lang="en-US" b="0"/>
              <a:t> or </a:t>
            </a:r>
            <a:r>
              <a:rPr lang="en-US" b="0" i="1"/>
              <a:t>outside</a:t>
            </a:r>
            <a:r>
              <a:rPr lang="en-US" b="0"/>
              <a:t> node.</a:t>
            </a:r>
            <a:br>
              <a:rPr lang="en-US" b="0"/>
            </a:br>
            <a:r>
              <a:rPr lang="en-US" b="0"/>
              <a:t>Outside -&gt; left left or right right moves</a:t>
            </a:r>
            <a:br>
              <a:rPr lang="en-US" b="0"/>
            </a:br>
            <a:r>
              <a:rPr lang="en-US" b="0"/>
              <a:t>Inside -&gt; left right or right left moves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174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174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BACA6BE2-E709-46C1-BB0E-C368CD87FDD0}" type="slidenum">
              <a:rPr lang="en-US" sz="1800" smtClean="0"/>
              <a:pPr eaLnBrk="1" hangingPunct="1"/>
              <a:t>19</a:t>
            </a:fld>
            <a:endParaRPr lang="en-US" sz="1800"/>
          </a:p>
        </p:txBody>
      </p:sp>
      <p:sp>
        <p:nvSpPr>
          <p:cNvPr id="31749" name="Rectangle 2"/>
          <p:cNvSpPr>
            <a:spLocks noGrp="1" noChangeArrowheads="1"/>
          </p:cNvSpPr>
          <p:nvPr>
            <p:ph type="title"/>
          </p:nvPr>
        </p:nvSpPr>
        <p:spPr/>
        <p:txBody>
          <a:bodyPr/>
          <a:lstStyle/>
          <a:p>
            <a:pPr eaLnBrk="1" hangingPunct="1"/>
            <a:r>
              <a:rPr lang="en-US"/>
              <a:t>Fixing the Problem</a:t>
            </a:r>
          </a:p>
        </p:txBody>
      </p:sp>
      <p:sp>
        <p:nvSpPr>
          <p:cNvPr id="31750" name="Oval 3"/>
          <p:cNvSpPr>
            <a:spLocks noChangeArrowheads="1"/>
          </p:cNvSpPr>
          <p:nvPr/>
        </p:nvSpPr>
        <p:spPr bwMode="auto">
          <a:xfrm>
            <a:off x="4237038" y="12192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51" name="Text Box 4"/>
          <p:cNvSpPr txBox="1">
            <a:spLocks noChangeArrowheads="1"/>
          </p:cNvSpPr>
          <p:nvPr/>
        </p:nvSpPr>
        <p:spPr bwMode="auto">
          <a:xfrm>
            <a:off x="4343400" y="1246188"/>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G</a:t>
            </a:r>
          </a:p>
        </p:txBody>
      </p:sp>
      <p:sp>
        <p:nvSpPr>
          <p:cNvPr id="31752" name="Oval 5"/>
          <p:cNvSpPr>
            <a:spLocks noChangeArrowheads="1"/>
          </p:cNvSpPr>
          <p:nvPr/>
        </p:nvSpPr>
        <p:spPr bwMode="auto">
          <a:xfrm>
            <a:off x="2057400" y="19224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53" name="Text Box 6"/>
          <p:cNvSpPr txBox="1">
            <a:spLocks noChangeArrowheads="1"/>
          </p:cNvSpPr>
          <p:nvPr/>
        </p:nvSpPr>
        <p:spPr bwMode="auto">
          <a:xfrm>
            <a:off x="2220913" y="200818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P</a:t>
            </a:r>
          </a:p>
        </p:txBody>
      </p:sp>
      <p:sp>
        <p:nvSpPr>
          <p:cNvPr id="31754" name="Oval 7"/>
          <p:cNvSpPr>
            <a:spLocks noChangeArrowheads="1"/>
          </p:cNvSpPr>
          <p:nvPr/>
        </p:nvSpPr>
        <p:spPr bwMode="auto">
          <a:xfrm>
            <a:off x="5360988" y="19224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55" name="Text Box 8"/>
          <p:cNvSpPr txBox="1">
            <a:spLocks noChangeArrowheads="1"/>
          </p:cNvSpPr>
          <p:nvPr/>
        </p:nvSpPr>
        <p:spPr bwMode="auto">
          <a:xfrm>
            <a:off x="5486400" y="19939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S</a:t>
            </a:r>
          </a:p>
        </p:txBody>
      </p:sp>
      <p:sp>
        <p:nvSpPr>
          <p:cNvPr id="31756" name="Text Box 9"/>
          <p:cNvSpPr txBox="1">
            <a:spLocks noChangeArrowheads="1"/>
          </p:cNvSpPr>
          <p:nvPr/>
        </p:nvSpPr>
        <p:spPr bwMode="auto">
          <a:xfrm>
            <a:off x="6705600" y="29083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E</a:t>
            </a:r>
          </a:p>
        </p:txBody>
      </p:sp>
      <p:sp>
        <p:nvSpPr>
          <p:cNvPr id="31757" name="Line 10"/>
          <p:cNvSpPr>
            <a:spLocks noChangeShapeType="1"/>
          </p:cNvSpPr>
          <p:nvPr/>
        </p:nvSpPr>
        <p:spPr bwMode="auto">
          <a:xfrm flipH="1">
            <a:off x="2819400" y="17526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8" name="Line 11"/>
          <p:cNvSpPr>
            <a:spLocks noChangeShapeType="1"/>
          </p:cNvSpPr>
          <p:nvPr/>
        </p:nvSpPr>
        <p:spPr bwMode="auto">
          <a:xfrm>
            <a:off x="4986338" y="17589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59" name="Line 12"/>
          <p:cNvSpPr>
            <a:spLocks noChangeShapeType="1"/>
          </p:cNvSpPr>
          <p:nvPr/>
        </p:nvSpPr>
        <p:spPr bwMode="auto">
          <a:xfrm>
            <a:off x="6172200" y="24511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0" name="Text Box 13"/>
          <p:cNvSpPr txBox="1">
            <a:spLocks noChangeArrowheads="1"/>
          </p:cNvSpPr>
          <p:nvPr/>
        </p:nvSpPr>
        <p:spPr bwMode="auto">
          <a:xfrm>
            <a:off x="4356100" y="28527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D</a:t>
            </a:r>
          </a:p>
        </p:txBody>
      </p:sp>
      <p:sp>
        <p:nvSpPr>
          <p:cNvPr id="31761" name="Line 14"/>
          <p:cNvSpPr>
            <a:spLocks noChangeShapeType="1"/>
          </p:cNvSpPr>
          <p:nvPr/>
        </p:nvSpPr>
        <p:spPr bwMode="auto">
          <a:xfrm flipH="1">
            <a:off x="4876800" y="25273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2" name="Line 15"/>
          <p:cNvSpPr>
            <a:spLocks noChangeShapeType="1"/>
          </p:cNvSpPr>
          <p:nvPr/>
        </p:nvSpPr>
        <p:spPr bwMode="auto">
          <a:xfrm flipH="1">
            <a:off x="1676400" y="25146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1763" name="Group 16"/>
          <p:cNvGrpSpPr>
            <a:grpSpLocks/>
          </p:cNvGrpSpPr>
          <p:nvPr/>
        </p:nvGrpSpPr>
        <p:grpSpPr bwMode="auto">
          <a:xfrm>
            <a:off x="1066800" y="2921000"/>
            <a:ext cx="823913" cy="660400"/>
            <a:chOff x="2640" y="816"/>
            <a:chExt cx="528" cy="586"/>
          </a:xfrm>
        </p:grpSpPr>
        <p:sp>
          <p:nvSpPr>
            <p:cNvPr id="31771" name="Oval 17"/>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772" name="Text Box 18"/>
            <p:cNvSpPr txBox="1">
              <a:spLocks noChangeArrowheads="1"/>
            </p:cNvSpPr>
            <p:nvPr/>
          </p:nvSpPr>
          <p:spPr bwMode="auto">
            <a:xfrm>
              <a:off x="2772" y="941"/>
              <a:ext cx="270"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X</a:t>
              </a:r>
            </a:p>
          </p:txBody>
        </p:sp>
      </p:grpSp>
      <p:sp>
        <p:nvSpPr>
          <p:cNvPr id="31764" name="Text Box 19"/>
          <p:cNvSpPr txBox="1">
            <a:spLocks noChangeArrowheads="1"/>
          </p:cNvSpPr>
          <p:nvPr/>
        </p:nvSpPr>
        <p:spPr bwMode="auto">
          <a:xfrm>
            <a:off x="2924175" y="289560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C</a:t>
            </a:r>
          </a:p>
        </p:txBody>
      </p:sp>
      <p:sp>
        <p:nvSpPr>
          <p:cNvPr id="31765" name="Line 20"/>
          <p:cNvSpPr>
            <a:spLocks noChangeShapeType="1"/>
          </p:cNvSpPr>
          <p:nvPr/>
        </p:nvSpPr>
        <p:spPr bwMode="auto">
          <a:xfrm>
            <a:off x="2743200" y="25146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6" name="Line 21"/>
          <p:cNvSpPr>
            <a:spLocks noChangeShapeType="1"/>
          </p:cNvSpPr>
          <p:nvPr/>
        </p:nvSpPr>
        <p:spPr bwMode="auto">
          <a:xfrm flipH="1">
            <a:off x="990600" y="3429000"/>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7" name="Line 22"/>
          <p:cNvSpPr>
            <a:spLocks noChangeShapeType="1"/>
          </p:cNvSpPr>
          <p:nvPr/>
        </p:nvSpPr>
        <p:spPr bwMode="auto">
          <a:xfrm>
            <a:off x="1752600" y="34290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1768" name="Text Box 23"/>
          <p:cNvSpPr txBox="1">
            <a:spLocks noChangeArrowheads="1"/>
          </p:cNvSpPr>
          <p:nvPr/>
        </p:nvSpPr>
        <p:spPr bwMode="auto">
          <a:xfrm>
            <a:off x="685800" y="38862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a:t>
            </a:r>
          </a:p>
        </p:txBody>
      </p:sp>
      <p:sp>
        <p:nvSpPr>
          <p:cNvPr id="31769" name="Text Box 24"/>
          <p:cNvSpPr txBox="1">
            <a:spLocks noChangeArrowheads="1"/>
          </p:cNvSpPr>
          <p:nvPr/>
        </p:nvSpPr>
        <p:spPr bwMode="auto">
          <a:xfrm>
            <a:off x="1941513" y="382428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B</a:t>
            </a:r>
          </a:p>
        </p:txBody>
      </p:sp>
      <p:sp>
        <p:nvSpPr>
          <p:cNvPr id="31770" name="Text Box 25"/>
          <p:cNvSpPr txBox="1">
            <a:spLocks noChangeArrowheads="1"/>
          </p:cNvSpPr>
          <p:nvPr/>
        </p:nvSpPr>
        <p:spPr bwMode="auto">
          <a:xfrm>
            <a:off x="304800" y="4027488"/>
            <a:ext cx="8602663" cy="274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                          If </a:t>
            </a:r>
            <a:r>
              <a:rPr lang="en-US" b="0">
                <a:solidFill>
                  <a:schemeClr val="folHlink"/>
                </a:solidFill>
              </a:rPr>
              <a:t>X</a:t>
            </a:r>
            <a:r>
              <a:rPr lang="en-US" b="0"/>
              <a:t> is an outside node a single </a:t>
            </a:r>
            <a:br>
              <a:rPr lang="en-US" b="0"/>
            </a:br>
            <a:r>
              <a:rPr lang="en-US" b="0" i="1"/>
              <a:t>rotation</a:t>
            </a:r>
            <a:r>
              <a:rPr lang="en-US" b="0"/>
              <a:t> between </a:t>
            </a:r>
            <a:r>
              <a:rPr lang="en-US" b="0">
                <a:solidFill>
                  <a:schemeClr val="folHlink"/>
                </a:solidFill>
              </a:rPr>
              <a:t>P</a:t>
            </a:r>
            <a:r>
              <a:rPr lang="en-US" b="0"/>
              <a:t> and G fixes the problem.</a:t>
            </a:r>
            <a:br>
              <a:rPr lang="en-US" b="0"/>
            </a:br>
            <a:r>
              <a:rPr lang="en-US" b="0"/>
              <a:t>A rotation is an exchange of roles between a parent</a:t>
            </a:r>
            <a:br>
              <a:rPr lang="en-US" b="0"/>
            </a:br>
            <a:r>
              <a:rPr lang="en-US" b="0"/>
              <a:t>and child node. So P becomes G's parent. Also must </a:t>
            </a:r>
            <a:br>
              <a:rPr lang="en-US" b="0"/>
            </a:br>
            <a:r>
              <a:rPr lang="en-US" b="0"/>
              <a:t>recolor </a:t>
            </a:r>
            <a:r>
              <a:rPr lang="en-US" b="0">
                <a:solidFill>
                  <a:schemeClr val="folHlink"/>
                </a:solidFill>
              </a:rPr>
              <a:t>P</a:t>
            </a:r>
            <a:r>
              <a:rPr lang="en-US" b="0"/>
              <a:t> and G.</a:t>
            </a:r>
          </a:p>
          <a:p>
            <a:pPr eaLnBrk="1" hangingPunct="1"/>
            <a:endParaRPr lang="en-US"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dirty="0">
                <a:solidFill>
                  <a:srgbClr val="FF0000"/>
                </a:solidFill>
              </a:rPr>
              <a:t>Clicker 1</a:t>
            </a:r>
          </a:p>
        </p:txBody>
      </p:sp>
      <p:sp>
        <p:nvSpPr>
          <p:cNvPr id="3" name="Content Placeholder 2"/>
          <p:cNvSpPr>
            <a:spLocks noGrp="1"/>
          </p:cNvSpPr>
          <p:nvPr>
            <p:ph idx="1"/>
          </p:nvPr>
        </p:nvSpPr>
        <p:spPr/>
        <p:txBody>
          <a:bodyPr/>
          <a:lstStyle/>
          <a:p>
            <a:pPr eaLnBrk="1" hangingPunct="1">
              <a:defRPr/>
            </a:pPr>
            <a:r>
              <a:rPr lang="en-US" dirty="0"/>
              <a:t>2000 elements are inserted one at a time into an initially empty binary search tree using the </a:t>
            </a:r>
            <a:r>
              <a:rPr lang="en-US" dirty="0" err="1"/>
              <a:t>simplenaive</a:t>
            </a:r>
            <a:r>
              <a:rPr lang="en-US" dirty="0"/>
              <a:t>  algorithm. What is the maximum possible height of the </a:t>
            </a:r>
            <a:br>
              <a:rPr lang="en-US" dirty="0"/>
            </a:br>
            <a:r>
              <a:rPr lang="en-US" dirty="0"/>
              <a:t>resulting tree?</a:t>
            </a:r>
          </a:p>
          <a:p>
            <a:pPr marL="514350" indent="-514350" eaLnBrk="1" hangingPunct="1">
              <a:buFont typeface="Marlett" pitchFamily="2" charset="2"/>
              <a:buAutoNum type="alphaUcPeriod"/>
              <a:defRPr/>
            </a:pPr>
            <a:r>
              <a:rPr lang="en-US" dirty="0"/>
              <a:t>1</a:t>
            </a:r>
          </a:p>
          <a:p>
            <a:pPr marL="514350" indent="-514350" eaLnBrk="1" hangingPunct="1">
              <a:buFont typeface="Marlett" pitchFamily="2" charset="2"/>
              <a:buAutoNum type="alphaUcPeriod"/>
              <a:defRPr/>
            </a:pPr>
            <a:r>
              <a:rPr lang="en-US" dirty="0"/>
              <a:t>11</a:t>
            </a:r>
          </a:p>
          <a:p>
            <a:pPr marL="514350" indent="-514350" eaLnBrk="1" hangingPunct="1">
              <a:buFont typeface="Marlett" pitchFamily="2" charset="2"/>
              <a:buAutoNum type="alphaUcPeriod"/>
              <a:defRPr/>
            </a:pPr>
            <a:r>
              <a:rPr lang="en-US" dirty="0"/>
              <a:t>21</a:t>
            </a:r>
          </a:p>
          <a:p>
            <a:pPr marL="514350" indent="-514350" eaLnBrk="1" hangingPunct="1">
              <a:buFont typeface="Marlett" pitchFamily="2" charset="2"/>
              <a:buAutoNum type="alphaUcPeriod"/>
              <a:defRPr/>
            </a:pPr>
            <a:r>
              <a:rPr lang="en-US" dirty="0"/>
              <a:t>500</a:t>
            </a:r>
          </a:p>
          <a:p>
            <a:pPr marL="514350" indent="-514350" eaLnBrk="1" hangingPunct="1">
              <a:buFont typeface="Marlett" pitchFamily="2" charset="2"/>
              <a:buAutoNum type="alphaUcPeriod"/>
              <a:defRPr/>
            </a:pPr>
            <a:r>
              <a:rPr lang="en-US" dirty="0"/>
              <a:t>1999</a:t>
            </a:r>
          </a:p>
          <a:p>
            <a:pPr marL="514350" indent="-514350" eaLnBrk="1" hangingPunct="1">
              <a:buFont typeface="Marlett" pitchFamily="2" charset="2"/>
              <a:buAutoNum type="alphaUcPeriod"/>
              <a:defRPr/>
            </a:pPr>
            <a:endParaRPr lang="en-US" dirty="0"/>
          </a:p>
        </p:txBody>
      </p:sp>
      <p:sp>
        <p:nvSpPr>
          <p:cNvPr id="1434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dirty="0"/>
              <a:t>CS314</a:t>
            </a:r>
          </a:p>
        </p:txBody>
      </p:sp>
      <p:sp>
        <p:nvSpPr>
          <p:cNvPr id="1434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t>Red Black Trees</a:t>
            </a:r>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C7FF610F-51D9-42F3-B09F-DCF0B7D579F9}" type="slidenum">
              <a:rPr lang="en-US" sz="1800" smtClean="0"/>
              <a:pPr eaLnBrk="1" hangingPunct="1"/>
              <a:t>2</a:t>
            </a:fld>
            <a:endParaRPr lang="en-US" sz="1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277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277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DDF83C21-2789-4D18-B903-11E702BCB3FB}" type="slidenum">
              <a:rPr lang="en-US" sz="1800" smtClean="0"/>
              <a:pPr eaLnBrk="1" hangingPunct="1"/>
              <a:t>20</a:t>
            </a:fld>
            <a:endParaRPr lang="en-US" sz="1800"/>
          </a:p>
        </p:txBody>
      </p:sp>
      <p:sp>
        <p:nvSpPr>
          <p:cNvPr id="32773" name="Rectangle 2"/>
          <p:cNvSpPr>
            <a:spLocks noGrp="1" noChangeArrowheads="1"/>
          </p:cNvSpPr>
          <p:nvPr>
            <p:ph type="title"/>
          </p:nvPr>
        </p:nvSpPr>
        <p:spPr/>
        <p:txBody>
          <a:bodyPr/>
          <a:lstStyle/>
          <a:p>
            <a:pPr eaLnBrk="1" hangingPunct="1"/>
            <a:r>
              <a:rPr lang="en-US"/>
              <a:t>Single Rotation</a:t>
            </a:r>
          </a:p>
        </p:txBody>
      </p:sp>
      <p:sp>
        <p:nvSpPr>
          <p:cNvPr id="32774" name="Oval 3"/>
          <p:cNvSpPr>
            <a:spLocks noChangeArrowheads="1"/>
          </p:cNvSpPr>
          <p:nvPr/>
        </p:nvSpPr>
        <p:spPr bwMode="auto">
          <a:xfrm>
            <a:off x="4237038" y="9906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2775" name="Text Box 4"/>
          <p:cNvSpPr txBox="1">
            <a:spLocks noChangeArrowheads="1"/>
          </p:cNvSpPr>
          <p:nvPr/>
        </p:nvSpPr>
        <p:spPr bwMode="auto">
          <a:xfrm>
            <a:off x="4343400" y="101758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P</a:t>
            </a:r>
          </a:p>
        </p:txBody>
      </p:sp>
      <p:sp>
        <p:nvSpPr>
          <p:cNvPr id="32776" name="Oval 5"/>
          <p:cNvSpPr>
            <a:spLocks noChangeArrowheads="1"/>
          </p:cNvSpPr>
          <p:nvPr/>
        </p:nvSpPr>
        <p:spPr bwMode="auto">
          <a:xfrm>
            <a:off x="2057400" y="16938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2777" name="Text Box 6"/>
          <p:cNvSpPr txBox="1">
            <a:spLocks noChangeArrowheads="1"/>
          </p:cNvSpPr>
          <p:nvPr/>
        </p:nvSpPr>
        <p:spPr bwMode="auto">
          <a:xfrm>
            <a:off x="2220913" y="177958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X</a:t>
            </a:r>
          </a:p>
        </p:txBody>
      </p:sp>
      <p:sp>
        <p:nvSpPr>
          <p:cNvPr id="32778" name="Oval 7"/>
          <p:cNvSpPr>
            <a:spLocks noChangeArrowheads="1"/>
          </p:cNvSpPr>
          <p:nvPr/>
        </p:nvSpPr>
        <p:spPr bwMode="auto">
          <a:xfrm>
            <a:off x="5360988" y="16938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2779" name="Text Box 8"/>
          <p:cNvSpPr txBox="1">
            <a:spLocks noChangeArrowheads="1"/>
          </p:cNvSpPr>
          <p:nvPr/>
        </p:nvSpPr>
        <p:spPr bwMode="auto">
          <a:xfrm>
            <a:off x="5486400" y="1765300"/>
            <a:ext cx="460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G</a:t>
            </a:r>
          </a:p>
        </p:txBody>
      </p:sp>
      <p:sp>
        <p:nvSpPr>
          <p:cNvPr id="32780" name="Text Box 9"/>
          <p:cNvSpPr txBox="1">
            <a:spLocks noChangeArrowheads="1"/>
          </p:cNvSpPr>
          <p:nvPr/>
        </p:nvSpPr>
        <p:spPr bwMode="auto">
          <a:xfrm>
            <a:off x="6705600" y="283368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S</a:t>
            </a:r>
          </a:p>
        </p:txBody>
      </p:sp>
      <p:sp>
        <p:nvSpPr>
          <p:cNvPr id="32781" name="Line 10"/>
          <p:cNvSpPr>
            <a:spLocks noChangeShapeType="1"/>
          </p:cNvSpPr>
          <p:nvPr/>
        </p:nvSpPr>
        <p:spPr bwMode="auto">
          <a:xfrm flipH="1">
            <a:off x="2819400" y="15240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2" name="Line 11"/>
          <p:cNvSpPr>
            <a:spLocks noChangeShapeType="1"/>
          </p:cNvSpPr>
          <p:nvPr/>
        </p:nvSpPr>
        <p:spPr bwMode="auto">
          <a:xfrm>
            <a:off x="4986338" y="15303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3" name="Line 12"/>
          <p:cNvSpPr>
            <a:spLocks noChangeShapeType="1"/>
          </p:cNvSpPr>
          <p:nvPr/>
        </p:nvSpPr>
        <p:spPr bwMode="auto">
          <a:xfrm>
            <a:off x="6172200" y="22225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4" name="Text Box 13"/>
          <p:cNvSpPr txBox="1">
            <a:spLocks noChangeArrowheads="1"/>
          </p:cNvSpPr>
          <p:nvPr/>
        </p:nvSpPr>
        <p:spPr bwMode="auto">
          <a:xfrm>
            <a:off x="4356100" y="26241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C</a:t>
            </a:r>
          </a:p>
        </p:txBody>
      </p:sp>
      <p:sp>
        <p:nvSpPr>
          <p:cNvPr id="32785" name="Line 14"/>
          <p:cNvSpPr>
            <a:spLocks noChangeShapeType="1"/>
          </p:cNvSpPr>
          <p:nvPr/>
        </p:nvSpPr>
        <p:spPr bwMode="auto">
          <a:xfrm flipH="1">
            <a:off x="4876800" y="22987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6" name="Line 15"/>
          <p:cNvSpPr>
            <a:spLocks noChangeShapeType="1"/>
          </p:cNvSpPr>
          <p:nvPr/>
        </p:nvSpPr>
        <p:spPr bwMode="auto">
          <a:xfrm flipH="1">
            <a:off x="1676400" y="22860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7" name="Text Box 19"/>
          <p:cNvSpPr txBox="1">
            <a:spLocks noChangeArrowheads="1"/>
          </p:cNvSpPr>
          <p:nvPr/>
        </p:nvSpPr>
        <p:spPr bwMode="auto">
          <a:xfrm>
            <a:off x="1447800" y="2667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a:t>
            </a:r>
          </a:p>
        </p:txBody>
      </p:sp>
      <p:sp>
        <p:nvSpPr>
          <p:cNvPr id="32788" name="Line 20"/>
          <p:cNvSpPr>
            <a:spLocks noChangeShapeType="1"/>
          </p:cNvSpPr>
          <p:nvPr/>
        </p:nvSpPr>
        <p:spPr bwMode="auto">
          <a:xfrm>
            <a:off x="2743200" y="22860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89" name="Text Box 24"/>
          <p:cNvSpPr txBox="1">
            <a:spLocks noChangeArrowheads="1"/>
          </p:cNvSpPr>
          <p:nvPr/>
        </p:nvSpPr>
        <p:spPr bwMode="auto">
          <a:xfrm>
            <a:off x="2971800" y="268128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B</a:t>
            </a:r>
          </a:p>
        </p:txBody>
      </p:sp>
      <p:sp>
        <p:nvSpPr>
          <p:cNvPr id="32790" name="Oval 25"/>
          <p:cNvSpPr>
            <a:spLocks noChangeArrowheads="1"/>
          </p:cNvSpPr>
          <p:nvPr/>
        </p:nvSpPr>
        <p:spPr bwMode="auto">
          <a:xfrm>
            <a:off x="6477000" y="27432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2791" name="Line 26"/>
          <p:cNvSpPr>
            <a:spLocks noChangeShapeType="1"/>
          </p:cNvSpPr>
          <p:nvPr/>
        </p:nvSpPr>
        <p:spPr bwMode="auto">
          <a:xfrm flipH="1">
            <a:off x="6440488" y="3414713"/>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92" name="Line 27"/>
          <p:cNvSpPr>
            <a:spLocks noChangeShapeType="1"/>
          </p:cNvSpPr>
          <p:nvPr/>
        </p:nvSpPr>
        <p:spPr bwMode="auto">
          <a:xfrm>
            <a:off x="7202488" y="3414713"/>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2793" name="Text Box 28"/>
          <p:cNvSpPr txBox="1">
            <a:spLocks noChangeArrowheads="1"/>
          </p:cNvSpPr>
          <p:nvPr/>
        </p:nvSpPr>
        <p:spPr bwMode="auto">
          <a:xfrm>
            <a:off x="7391400" y="3810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E</a:t>
            </a:r>
          </a:p>
        </p:txBody>
      </p:sp>
      <p:sp>
        <p:nvSpPr>
          <p:cNvPr id="32794" name="Text Box 29"/>
          <p:cNvSpPr txBox="1">
            <a:spLocks noChangeArrowheads="1"/>
          </p:cNvSpPr>
          <p:nvPr/>
        </p:nvSpPr>
        <p:spPr bwMode="auto">
          <a:xfrm>
            <a:off x="6172200" y="388620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D</a:t>
            </a:r>
          </a:p>
        </p:txBody>
      </p:sp>
      <p:sp>
        <p:nvSpPr>
          <p:cNvPr id="32795" name="Text Box 30"/>
          <p:cNvSpPr txBox="1">
            <a:spLocks noChangeArrowheads="1"/>
          </p:cNvSpPr>
          <p:nvPr/>
        </p:nvSpPr>
        <p:spPr bwMode="auto">
          <a:xfrm>
            <a:off x="228600" y="4140083"/>
            <a:ext cx="8516499" cy="1902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Apparent rule violation?</a:t>
            </a:r>
            <a:br>
              <a:rPr lang="en-US" b="0" dirty="0"/>
            </a:br>
            <a:r>
              <a:rPr lang="en-US" b="0" dirty="0"/>
              <a:t>Recall, S is null if X is a leaf, so no problem</a:t>
            </a:r>
          </a:p>
          <a:p>
            <a:pPr eaLnBrk="1" hangingPunct="1"/>
            <a:r>
              <a:rPr lang="en-US" b="0" dirty="0"/>
              <a:t>If this occurs higher in the tree (why?) subtrees A, B,</a:t>
            </a:r>
            <a:br>
              <a:rPr lang="en-US" b="0" dirty="0"/>
            </a:br>
            <a:r>
              <a:rPr lang="en-US" b="0" dirty="0"/>
              <a:t>and C will have one more black node than D and 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37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37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CA58D38E-E152-468D-96F6-500A712DE1FA}" type="slidenum">
              <a:rPr lang="en-US" sz="1800" smtClean="0"/>
              <a:pPr eaLnBrk="1" hangingPunct="1"/>
              <a:t>21</a:t>
            </a:fld>
            <a:endParaRPr lang="en-US" sz="1800"/>
          </a:p>
        </p:txBody>
      </p:sp>
      <p:sp>
        <p:nvSpPr>
          <p:cNvPr id="33797" name="Rectangle 2"/>
          <p:cNvSpPr>
            <a:spLocks noGrp="1" noChangeArrowheads="1"/>
          </p:cNvSpPr>
          <p:nvPr>
            <p:ph type="title"/>
          </p:nvPr>
        </p:nvSpPr>
        <p:spPr/>
        <p:txBody>
          <a:bodyPr/>
          <a:lstStyle/>
          <a:p>
            <a:pPr eaLnBrk="1" hangingPunct="1"/>
            <a:r>
              <a:rPr lang="en-US"/>
              <a:t>Case 2</a:t>
            </a:r>
          </a:p>
        </p:txBody>
      </p:sp>
      <p:sp>
        <p:nvSpPr>
          <p:cNvPr id="33798" name="Rectangle 3"/>
          <p:cNvSpPr>
            <a:spLocks noGrp="1" noChangeArrowheads="1"/>
          </p:cNvSpPr>
          <p:nvPr>
            <p:ph type="body" idx="1"/>
          </p:nvPr>
        </p:nvSpPr>
        <p:spPr/>
        <p:txBody>
          <a:bodyPr/>
          <a:lstStyle/>
          <a:p>
            <a:pPr eaLnBrk="1" hangingPunct="1"/>
            <a:r>
              <a:rPr lang="en-US" dirty="0"/>
              <a:t>What if </a:t>
            </a:r>
            <a:r>
              <a:rPr lang="en-US" dirty="0">
                <a:solidFill>
                  <a:schemeClr val="folHlink"/>
                </a:solidFill>
              </a:rPr>
              <a:t>X</a:t>
            </a:r>
            <a:r>
              <a:rPr lang="en-US" dirty="0"/>
              <a:t> is an inside node relative to G?</a:t>
            </a:r>
          </a:p>
          <a:p>
            <a:pPr lvl="1" eaLnBrk="1" hangingPunct="1"/>
            <a:r>
              <a:rPr lang="en-US" dirty="0"/>
              <a:t>a single rotation will not work</a:t>
            </a:r>
          </a:p>
          <a:p>
            <a:pPr eaLnBrk="1" hangingPunct="1"/>
            <a:r>
              <a:rPr lang="en-US" dirty="0"/>
              <a:t>Must perform a double rotation</a:t>
            </a:r>
          </a:p>
          <a:p>
            <a:pPr lvl="1" eaLnBrk="1" hangingPunct="1"/>
            <a:r>
              <a:rPr lang="en-US" dirty="0"/>
              <a:t>rotate </a:t>
            </a:r>
            <a:r>
              <a:rPr lang="en-US" dirty="0">
                <a:solidFill>
                  <a:schemeClr val="folHlink"/>
                </a:solidFill>
              </a:rPr>
              <a:t>X</a:t>
            </a:r>
            <a:r>
              <a:rPr lang="en-US" dirty="0"/>
              <a:t> and </a:t>
            </a:r>
            <a:r>
              <a:rPr lang="en-US" dirty="0">
                <a:solidFill>
                  <a:schemeClr val="folHlink"/>
                </a:solidFill>
              </a:rPr>
              <a:t>P</a:t>
            </a:r>
            <a:r>
              <a:rPr lang="en-US" dirty="0"/>
              <a:t> </a:t>
            </a:r>
          </a:p>
          <a:p>
            <a:pPr lvl="1" eaLnBrk="1" hangingPunct="1"/>
            <a:r>
              <a:rPr lang="en-US" dirty="0"/>
              <a:t>rotate </a:t>
            </a:r>
            <a:r>
              <a:rPr lang="en-US" dirty="0">
                <a:solidFill>
                  <a:schemeClr val="folHlink"/>
                </a:solidFill>
              </a:rPr>
              <a:t>X</a:t>
            </a:r>
            <a:r>
              <a:rPr lang="en-US" dirty="0"/>
              <a:t> and G</a:t>
            </a:r>
          </a:p>
          <a:p>
            <a:pPr lvl="1" eaLnBrk="1" hangingPunct="1"/>
            <a:endParaRPr lang="en-US" dirty="0"/>
          </a:p>
        </p:txBody>
      </p:sp>
      <p:sp>
        <p:nvSpPr>
          <p:cNvPr id="33799" name="Oval 4"/>
          <p:cNvSpPr>
            <a:spLocks noChangeArrowheads="1"/>
          </p:cNvSpPr>
          <p:nvPr/>
        </p:nvSpPr>
        <p:spPr bwMode="auto">
          <a:xfrm>
            <a:off x="4883150" y="2819400"/>
            <a:ext cx="823913"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00" name="Text Box 5"/>
          <p:cNvSpPr txBox="1">
            <a:spLocks noChangeArrowheads="1"/>
          </p:cNvSpPr>
          <p:nvPr/>
        </p:nvSpPr>
        <p:spPr bwMode="auto">
          <a:xfrm>
            <a:off x="4989513" y="2846388"/>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G</a:t>
            </a:r>
          </a:p>
        </p:txBody>
      </p:sp>
      <p:sp>
        <p:nvSpPr>
          <p:cNvPr id="33801" name="Oval 6"/>
          <p:cNvSpPr>
            <a:spLocks noChangeArrowheads="1"/>
          </p:cNvSpPr>
          <p:nvPr/>
        </p:nvSpPr>
        <p:spPr bwMode="auto">
          <a:xfrm>
            <a:off x="2703513" y="35226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02" name="Text Box 7"/>
          <p:cNvSpPr txBox="1">
            <a:spLocks noChangeArrowheads="1"/>
          </p:cNvSpPr>
          <p:nvPr/>
        </p:nvSpPr>
        <p:spPr bwMode="auto">
          <a:xfrm>
            <a:off x="2867025" y="360838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P</a:t>
            </a:r>
          </a:p>
        </p:txBody>
      </p:sp>
      <p:sp>
        <p:nvSpPr>
          <p:cNvPr id="33803" name="Oval 8"/>
          <p:cNvSpPr>
            <a:spLocks noChangeArrowheads="1"/>
          </p:cNvSpPr>
          <p:nvPr/>
        </p:nvSpPr>
        <p:spPr bwMode="auto">
          <a:xfrm>
            <a:off x="6007100" y="35226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04" name="Text Box 9"/>
          <p:cNvSpPr txBox="1">
            <a:spLocks noChangeArrowheads="1"/>
          </p:cNvSpPr>
          <p:nvPr/>
        </p:nvSpPr>
        <p:spPr bwMode="auto">
          <a:xfrm>
            <a:off x="6132513" y="3594100"/>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S</a:t>
            </a:r>
          </a:p>
        </p:txBody>
      </p:sp>
      <p:sp>
        <p:nvSpPr>
          <p:cNvPr id="33805" name="Text Box 10"/>
          <p:cNvSpPr txBox="1">
            <a:spLocks noChangeArrowheads="1"/>
          </p:cNvSpPr>
          <p:nvPr/>
        </p:nvSpPr>
        <p:spPr bwMode="auto">
          <a:xfrm>
            <a:off x="7351713" y="4508500"/>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E</a:t>
            </a:r>
          </a:p>
        </p:txBody>
      </p:sp>
      <p:sp>
        <p:nvSpPr>
          <p:cNvPr id="33806" name="Line 11"/>
          <p:cNvSpPr>
            <a:spLocks noChangeShapeType="1"/>
          </p:cNvSpPr>
          <p:nvPr/>
        </p:nvSpPr>
        <p:spPr bwMode="auto">
          <a:xfrm flipH="1">
            <a:off x="3465513" y="33528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7" name="Line 12"/>
          <p:cNvSpPr>
            <a:spLocks noChangeShapeType="1"/>
          </p:cNvSpPr>
          <p:nvPr/>
        </p:nvSpPr>
        <p:spPr bwMode="auto">
          <a:xfrm>
            <a:off x="5632450" y="33591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8" name="Line 13"/>
          <p:cNvSpPr>
            <a:spLocks noChangeShapeType="1"/>
          </p:cNvSpPr>
          <p:nvPr/>
        </p:nvSpPr>
        <p:spPr bwMode="auto">
          <a:xfrm>
            <a:off x="6818313" y="40513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09" name="Text Box 14"/>
          <p:cNvSpPr txBox="1">
            <a:spLocks noChangeArrowheads="1"/>
          </p:cNvSpPr>
          <p:nvPr/>
        </p:nvSpPr>
        <p:spPr bwMode="auto">
          <a:xfrm>
            <a:off x="5002213" y="44529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D</a:t>
            </a:r>
          </a:p>
        </p:txBody>
      </p:sp>
      <p:sp>
        <p:nvSpPr>
          <p:cNvPr id="33810" name="Line 15"/>
          <p:cNvSpPr>
            <a:spLocks noChangeShapeType="1"/>
          </p:cNvSpPr>
          <p:nvPr/>
        </p:nvSpPr>
        <p:spPr bwMode="auto">
          <a:xfrm flipH="1">
            <a:off x="5522913" y="41275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1" name="Line 16"/>
          <p:cNvSpPr>
            <a:spLocks noChangeShapeType="1"/>
          </p:cNvSpPr>
          <p:nvPr/>
        </p:nvSpPr>
        <p:spPr bwMode="auto">
          <a:xfrm flipH="1">
            <a:off x="2322513" y="41148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3812" name="Group 17"/>
          <p:cNvGrpSpPr>
            <a:grpSpLocks/>
          </p:cNvGrpSpPr>
          <p:nvPr/>
        </p:nvGrpSpPr>
        <p:grpSpPr bwMode="auto">
          <a:xfrm>
            <a:off x="3429000" y="4495800"/>
            <a:ext cx="823913" cy="660400"/>
            <a:chOff x="2640" y="816"/>
            <a:chExt cx="528" cy="586"/>
          </a:xfrm>
        </p:grpSpPr>
        <p:sp>
          <p:nvSpPr>
            <p:cNvPr id="33819" name="Oval 18"/>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3820" name="Text Box 19"/>
            <p:cNvSpPr txBox="1">
              <a:spLocks noChangeArrowheads="1"/>
            </p:cNvSpPr>
            <p:nvPr/>
          </p:nvSpPr>
          <p:spPr bwMode="auto">
            <a:xfrm>
              <a:off x="2772" y="941"/>
              <a:ext cx="270"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X</a:t>
              </a:r>
            </a:p>
          </p:txBody>
        </p:sp>
      </p:grpSp>
      <p:sp>
        <p:nvSpPr>
          <p:cNvPr id="33813" name="Text Box 20"/>
          <p:cNvSpPr txBox="1">
            <a:spLocks noChangeArrowheads="1"/>
          </p:cNvSpPr>
          <p:nvPr/>
        </p:nvSpPr>
        <p:spPr bwMode="auto">
          <a:xfrm>
            <a:off x="2057400" y="4572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a:t>
            </a:r>
          </a:p>
        </p:txBody>
      </p:sp>
      <p:sp>
        <p:nvSpPr>
          <p:cNvPr id="33814" name="Line 21"/>
          <p:cNvSpPr>
            <a:spLocks noChangeShapeType="1"/>
          </p:cNvSpPr>
          <p:nvPr/>
        </p:nvSpPr>
        <p:spPr bwMode="auto">
          <a:xfrm>
            <a:off x="3389313" y="41148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5" name="Line 22"/>
          <p:cNvSpPr>
            <a:spLocks noChangeShapeType="1"/>
          </p:cNvSpPr>
          <p:nvPr/>
        </p:nvSpPr>
        <p:spPr bwMode="auto">
          <a:xfrm flipH="1">
            <a:off x="3352800" y="5003800"/>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6" name="Line 23"/>
          <p:cNvSpPr>
            <a:spLocks noChangeShapeType="1"/>
          </p:cNvSpPr>
          <p:nvPr/>
        </p:nvSpPr>
        <p:spPr bwMode="auto">
          <a:xfrm>
            <a:off x="4114800" y="50038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3817" name="Text Box 24"/>
          <p:cNvSpPr txBox="1">
            <a:spLocks noChangeArrowheads="1"/>
          </p:cNvSpPr>
          <p:nvPr/>
        </p:nvSpPr>
        <p:spPr bwMode="auto">
          <a:xfrm>
            <a:off x="3048000" y="5461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B</a:t>
            </a:r>
          </a:p>
        </p:txBody>
      </p:sp>
      <p:sp>
        <p:nvSpPr>
          <p:cNvPr id="33818" name="Text Box 25"/>
          <p:cNvSpPr txBox="1">
            <a:spLocks noChangeArrowheads="1"/>
          </p:cNvSpPr>
          <p:nvPr/>
        </p:nvSpPr>
        <p:spPr bwMode="auto">
          <a:xfrm>
            <a:off x="4303713" y="539908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C</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Rotation</a:t>
            </a:r>
          </a:p>
        </p:txBody>
      </p:sp>
      <p:sp>
        <p:nvSpPr>
          <p:cNvPr id="3" name="Content Placeholder 2"/>
          <p:cNvSpPr>
            <a:spLocks noGrp="1"/>
          </p:cNvSpPr>
          <p:nvPr>
            <p:ph idx="1"/>
          </p:nvPr>
        </p:nvSpPr>
        <p:spPr/>
        <p:txBody>
          <a:bodyPr/>
          <a:lstStyle/>
          <a:p>
            <a:r>
              <a:rPr lang="en-US" dirty="0"/>
              <a:t>Rotate </a:t>
            </a:r>
            <a:r>
              <a:rPr lang="en-US" dirty="0">
                <a:solidFill>
                  <a:srgbClr val="FF0000"/>
                </a:solidFill>
              </a:rPr>
              <a:t>P</a:t>
            </a:r>
            <a:r>
              <a:rPr lang="en-US" dirty="0"/>
              <a:t> and </a:t>
            </a:r>
            <a:r>
              <a:rPr lang="en-US" dirty="0">
                <a:solidFill>
                  <a:srgbClr val="FF0000"/>
                </a:solidFill>
              </a:rPr>
              <a:t>X</a:t>
            </a:r>
            <a:r>
              <a:rPr lang="en-US" dirty="0"/>
              <a:t>, no color change</a:t>
            </a:r>
          </a:p>
          <a:p>
            <a:endParaRPr lang="en-US" dirty="0"/>
          </a:p>
          <a:p>
            <a:endParaRPr lang="en-US" dirty="0"/>
          </a:p>
          <a:p>
            <a:endParaRPr lang="en-US" dirty="0"/>
          </a:p>
          <a:p>
            <a:endParaRPr lang="en-US" dirty="0"/>
          </a:p>
          <a:p>
            <a:endParaRPr lang="en-US" dirty="0"/>
          </a:p>
          <a:p>
            <a:endParaRPr lang="en-US" dirty="0"/>
          </a:p>
          <a:p>
            <a:endParaRPr lang="en-US" dirty="0"/>
          </a:p>
          <a:p>
            <a:r>
              <a:rPr lang="en-US" dirty="0"/>
              <a:t>What does this actually do?</a:t>
            </a:r>
          </a:p>
          <a:p>
            <a:endParaRPr lang="en-US" dirty="0"/>
          </a:p>
        </p:txBody>
      </p:sp>
      <p:sp>
        <p:nvSpPr>
          <p:cNvPr id="4" name="Date Placeholder 3"/>
          <p:cNvSpPr>
            <a:spLocks noGrp="1"/>
          </p:cNvSpPr>
          <p:nvPr>
            <p:ph type="dt" sz="half" idx="10"/>
          </p:nvPr>
        </p:nvSpPr>
        <p:spPr/>
        <p:txBody>
          <a:bodyPr/>
          <a:lstStyle/>
          <a:p>
            <a:pPr>
              <a:defRPr/>
            </a:pPr>
            <a:r>
              <a:rPr lang="en-US"/>
              <a:t>CS314</a:t>
            </a:r>
          </a:p>
        </p:txBody>
      </p:sp>
      <p:sp>
        <p:nvSpPr>
          <p:cNvPr id="5" name="Footer Placeholder 4"/>
          <p:cNvSpPr>
            <a:spLocks noGrp="1"/>
          </p:cNvSpPr>
          <p:nvPr>
            <p:ph type="ftr" sz="quarter" idx="11"/>
          </p:nvPr>
        </p:nvSpPr>
        <p:spPr/>
        <p:txBody>
          <a:bodyPr/>
          <a:lstStyle/>
          <a:p>
            <a:pPr>
              <a:defRPr/>
            </a:pPr>
            <a:endParaRPr lang="en-US"/>
          </a:p>
          <a:p>
            <a:pPr>
              <a:defRPr/>
            </a:pPr>
            <a:r>
              <a:rPr lang="en-US"/>
              <a:t>Red Black Trees</a:t>
            </a:r>
          </a:p>
        </p:txBody>
      </p:sp>
      <p:sp>
        <p:nvSpPr>
          <p:cNvPr id="6" name="Slide Number Placeholder 5"/>
          <p:cNvSpPr>
            <a:spLocks noGrp="1"/>
          </p:cNvSpPr>
          <p:nvPr>
            <p:ph type="sldNum" sz="quarter" idx="12"/>
          </p:nvPr>
        </p:nvSpPr>
        <p:spPr/>
        <p:txBody>
          <a:bodyPr/>
          <a:lstStyle/>
          <a:p>
            <a:pPr>
              <a:defRPr/>
            </a:pPr>
            <a:fld id="{0D4F31B7-9060-42E4-BB86-9DFA13B43B24}" type="slidenum">
              <a:rPr lang="en-US" smtClean="0"/>
              <a:pPr>
                <a:defRPr/>
              </a:pPr>
              <a:t>22</a:t>
            </a:fld>
            <a:endParaRPr lang="en-US"/>
          </a:p>
        </p:txBody>
      </p:sp>
      <p:sp>
        <p:nvSpPr>
          <p:cNvPr id="7" name="Oval 4"/>
          <p:cNvSpPr>
            <a:spLocks noChangeArrowheads="1"/>
          </p:cNvSpPr>
          <p:nvPr/>
        </p:nvSpPr>
        <p:spPr bwMode="auto">
          <a:xfrm>
            <a:off x="4883150" y="1752600"/>
            <a:ext cx="823913"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8" name="Text Box 5"/>
          <p:cNvSpPr txBox="1">
            <a:spLocks noChangeArrowheads="1"/>
          </p:cNvSpPr>
          <p:nvPr/>
        </p:nvSpPr>
        <p:spPr bwMode="auto">
          <a:xfrm>
            <a:off x="4989513" y="1779588"/>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G</a:t>
            </a:r>
          </a:p>
        </p:txBody>
      </p:sp>
      <p:sp>
        <p:nvSpPr>
          <p:cNvPr id="9" name="Oval 6"/>
          <p:cNvSpPr>
            <a:spLocks noChangeArrowheads="1"/>
          </p:cNvSpPr>
          <p:nvPr/>
        </p:nvSpPr>
        <p:spPr bwMode="auto">
          <a:xfrm>
            <a:off x="1947901" y="331549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 name="Text Box 7"/>
          <p:cNvSpPr txBox="1">
            <a:spLocks noChangeArrowheads="1"/>
          </p:cNvSpPr>
          <p:nvPr/>
        </p:nvSpPr>
        <p:spPr bwMode="auto">
          <a:xfrm>
            <a:off x="2092363" y="3386931"/>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P</a:t>
            </a:r>
          </a:p>
        </p:txBody>
      </p:sp>
      <p:sp>
        <p:nvSpPr>
          <p:cNvPr id="11" name="Oval 8"/>
          <p:cNvSpPr>
            <a:spLocks noChangeArrowheads="1"/>
          </p:cNvSpPr>
          <p:nvPr/>
        </p:nvSpPr>
        <p:spPr bwMode="auto">
          <a:xfrm>
            <a:off x="6007100" y="24558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 name="Text Box 9"/>
          <p:cNvSpPr txBox="1">
            <a:spLocks noChangeArrowheads="1"/>
          </p:cNvSpPr>
          <p:nvPr/>
        </p:nvSpPr>
        <p:spPr bwMode="auto">
          <a:xfrm>
            <a:off x="6132513" y="2527300"/>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S</a:t>
            </a:r>
          </a:p>
        </p:txBody>
      </p:sp>
      <p:sp>
        <p:nvSpPr>
          <p:cNvPr id="13" name="Text Box 10"/>
          <p:cNvSpPr txBox="1">
            <a:spLocks noChangeArrowheads="1"/>
          </p:cNvSpPr>
          <p:nvPr/>
        </p:nvSpPr>
        <p:spPr bwMode="auto">
          <a:xfrm>
            <a:off x="7351713" y="3441700"/>
            <a:ext cx="4206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E</a:t>
            </a:r>
          </a:p>
        </p:txBody>
      </p:sp>
      <p:sp>
        <p:nvSpPr>
          <p:cNvPr id="14" name="Line 11"/>
          <p:cNvSpPr>
            <a:spLocks noChangeShapeType="1"/>
          </p:cNvSpPr>
          <p:nvPr/>
        </p:nvSpPr>
        <p:spPr bwMode="auto">
          <a:xfrm flipH="1">
            <a:off x="3465513" y="22860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5" name="Line 12"/>
          <p:cNvSpPr>
            <a:spLocks noChangeShapeType="1"/>
          </p:cNvSpPr>
          <p:nvPr/>
        </p:nvSpPr>
        <p:spPr bwMode="auto">
          <a:xfrm>
            <a:off x="5632450" y="22923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Line 13"/>
          <p:cNvSpPr>
            <a:spLocks noChangeShapeType="1"/>
          </p:cNvSpPr>
          <p:nvPr/>
        </p:nvSpPr>
        <p:spPr bwMode="auto">
          <a:xfrm>
            <a:off x="6818313" y="29845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 name="Text Box 14"/>
          <p:cNvSpPr txBox="1">
            <a:spLocks noChangeArrowheads="1"/>
          </p:cNvSpPr>
          <p:nvPr/>
        </p:nvSpPr>
        <p:spPr bwMode="auto">
          <a:xfrm>
            <a:off x="5002213" y="33861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D</a:t>
            </a:r>
          </a:p>
        </p:txBody>
      </p:sp>
      <p:sp>
        <p:nvSpPr>
          <p:cNvPr id="18" name="Line 15"/>
          <p:cNvSpPr>
            <a:spLocks noChangeShapeType="1"/>
          </p:cNvSpPr>
          <p:nvPr/>
        </p:nvSpPr>
        <p:spPr bwMode="auto">
          <a:xfrm flipH="1">
            <a:off x="5522913" y="30607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Line 16"/>
          <p:cNvSpPr>
            <a:spLocks noChangeShapeType="1"/>
          </p:cNvSpPr>
          <p:nvPr/>
        </p:nvSpPr>
        <p:spPr bwMode="auto">
          <a:xfrm flipH="1">
            <a:off x="1547851" y="3893343"/>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20" name="Group 17"/>
          <p:cNvGrpSpPr>
            <a:grpSpLocks/>
          </p:cNvGrpSpPr>
          <p:nvPr/>
        </p:nvGrpSpPr>
        <p:grpSpPr bwMode="auto">
          <a:xfrm>
            <a:off x="2704474" y="2495550"/>
            <a:ext cx="823913" cy="660400"/>
            <a:chOff x="2640" y="816"/>
            <a:chExt cx="528" cy="586"/>
          </a:xfrm>
        </p:grpSpPr>
        <p:sp>
          <p:nvSpPr>
            <p:cNvPr id="21" name="Oval 18"/>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2" name="Text Box 19"/>
            <p:cNvSpPr txBox="1">
              <a:spLocks noChangeArrowheads="1"/>
            </p:cNvSpPr>
            <p:nvPr/>
          </p:nvSpPr>
          <p:spPr bwMode="auto">
            <a:xfrm>
              <a:off x="2772" y="941"/>
              <a:ext cx="270"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X</a:t>
              </a:r>
            </a:p>
          </p:txBody>
        </p:sp>
      </p:grpSp>
      <p:sp>
        <p:nvSpPr>
          <p:cNvPr id="23" name="Text Box 20"/>
          <p:cNvSpPr txBox="1">
            <a:spLocks noChangeArrowheads="1"/>
          </p:cNvSpPr>
          <p:nvPr/>
        </p:nvSpPr>
        <p:spPr bwMode="auto">
          <a:xfrm>
            <a:off x="1282738" y="4350543"/>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a:t>
            </a:r>
          </a:p>
        </p:txBody>
      </p:sp>
      <p:sp>
        <p:nvSpPr>
          <p:cNvPr id="24" name="Line 21"/>
          <p:cNvSpPr>
            <a:spLocks noChangeShapeType="1"/>
          </p:cNvSpPr>
          <p:nvPr/>
        </p:nvSpPr>
        <p:spPr bwMode="auto">
          <a:xfrm>
            <a:off x="2614651" y="3893343"/>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5" name="Line 22"/>
          <p:cNvSpPr>
            <a:spLocks noChangeShapeType="1"/>
          </p:cNvSpPr>
          <p:nvPr/>
        </p:nvSpPr>
        <p:spPr bwMode="auto">
          <a:xfrm flipH="1">
            <a:off x="2628274" y="3003550"/>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6" name="Line 23"/>
          <p:cNvSpPr>
            <a:spLocks noChangeShapeType="1"/>
          </p:cNvSpPr>
          <p:nvPr/>
        </p:nvSpPr>
        <p:spPr bwMode="auto">
          <a:xfrm>
            <a:off x="3390274" y="300355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7" name="Text Box 24"/>
          <p:cNvSpPr txBox="1">
            <a:spLocks noChangeArrowheads="1"/>
          </p:cNvSpPr>
          <p:nvPr/>
        </p:nvSpPr>
        <p:spPr bwMode="auto">
          <a:xfrm>
            <a:off x="2878344" y="4283867"/>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B</a:t>
            </a:r>
          </a:p>
        </p:txBody>
      </p:sp>
      <p:sp>
        <p:nvSpPr>
          <p:cNvPr id="28" name="Text Box 25"/>
          <p:cNvSpPr txBox="1">
            <a:spLocks noChangeArrowheads="1"/>
          </p:cNvSpPr>
          <p:nvPr/>
        </p:nvSpPr>
        <p:spPr bwMode="auto">
          <a:xfrm>
            <a:off x="3579187" y="33988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C</a:t>
            </a:r>
          </a:p>
        </p:txBody>
      </p:sp>
    </p:spTree>
    <p:extLst>
      <p:ext uri="{BB962C8B-B14F-4D97-AF65-F5344CB8AC3E}">
        <p14:creationId xmlns:p14="http://schemas.microsoft.com/office/powerpoint/2010/main" val="41807602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481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482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A7AF55A2-A392-43B9-8F27-B4422D6BDF3F}" type="slidenum">
              <a:rPr lang="en-US" sz="1800" smtClean="0"/>
              <a:pPr eaLnBrk="1" hangingPunct="1"/>
              <a:t>23</a:t>
            </a:fld>
            <a:endParaRPr lang="en-US" sz="1800"/>
          </a:p>
        </p:txBody>
      </p:sp>
      <p:sp>
        <p:nvSpPr>
          <p:cNvPr id="34821" name="Rectangle 2"/>
          <p:cNvSpPr>
            <a:spLocks noGrp="1" noChangeArrowheads="1"/>
          </p:cNvSpPr>
          <p:nvPr>
            <p:ph type="title"/>
          </p:nvPr>
        </p:nvSpPr>
        <p:spPr/>
        <p:txBody>
          <a:bodyPr/>
          <a:lstStyle/>
          <a:p>
            <a:pPr eaLnBrk="1" hangingPunct="1"/>
            <a:r>
              <a:rPr lang="en-US" dirty="0"/>
              <a:t>After Double Rotation</a:t>
            </a:r>
          </a:p>
        </p:txBody>
      </p:sp>
      <p:sp>
        <p:nvSpPr>
          <p:cNvPr id="34823" name="Oval 4"/>
          <p:cNvSpPr>
            <a:spLocks noChangeArrowheads="1"/>
          </p:cNvSpPr>
          <p:nvPr/>
        </p:nvSpPr>
        <p:spPr bwMode="auto">
          <a:xfrm>
            <a:off x="4237038" y="10668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24" name="Text Box 5"/>
          <p:cNvSpPr txBox="1">
            <a:spLocks noChangeArrowheads="1"/>
          </p:cNvSpPr>
          <p:nvPr/>
        </p:nvSpPr>
        <p:spPr bwMode="auto">
          <a:xfrm>
            <a:off x="4343400" y="109378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X</a:t>
            </a:r>
          </a:p>
        </p:txBody>
      </p:sp>
      <p:sp>
        <p:nvSpPr>
          <p:cNvPr id="34825" name="Oval 6"/>
          <p:cNvSpPr>
            <a:spLocks noChangeArrowheads="1"/>
          </p:cNvSpPr>
          <p:nvPr/>
        </p:nvSpPr>
        <p:spPr bwMode="auto">
          <a:xfrm>
            <a:off x="2057400" y="17700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26" name="Text Box 7"/>
          <p:cNvSpPr txBox="1">
            <a:spLocks noChangeArrowheads="1"/>
          </p:cNvSpPr>
          <p:nvPr/>
        </p:nvSpPr>
        <p:spPr bwMode="auto">
          <a:xfrm>
            <a:off x="2220913" y="185578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P</a:t>
            </a:r>
          </a:p>
        </p:txBody>
      </p:sp>
      <p:sp>
        <p:nvSpPr>
          <p:cNvPr id="34827" name="Oval 8"/>
          <p:cNvSpPr>
            <a:spLocks noChangeArrowheads="1"/>
          </p:cNvSpPr>
          <p:nvPr/>
        </p:nvSpPr>
        <p:spPr bwMode="auto">
          <a:xfrm>
            <a:off x="5360988" y="17700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28" name="Text Box 9"/>
          <p:cNvSpPr txBox="1">
            <a:spLocks noChangeArrowheads="1"/>
          </p:cNvSpPr>
          <p:nvPr/>
        </p:nvSpPr>
        <p:spPr bwMode="auto">
          <a:xfrm>
            <a:off x="5486400" y="1841500"/>
            <a:ext cx="460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G</a:t>
            </a:r>
          </a:p>
        </p:txBody>
      </p:sp>
      <p:sp>
        <p:nvSpPr>
          <p:cNvPr id="34829" name="Text Box 10"/>
          <p:cNvSpPr txBox="1">
            <a:spLocks noChangeArrowheads="1"/>
          </p:cNvSpPr>
          <p:nvPr/>
        </p:nvSpPr>
        <p:spPr bwMode="auto">
          <a:xfrm>
            <a:off x="6705600" y="290988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S</a:t>
            </a:r>
          </a:p>
        </p:txBody>
      </p:sp>
      <p:sp>
        <p:nvSpPr>
          <p:cNvPr id="34830" name="Line 11"/>
          <p:cNvSpPr>
            <a:spLocks noChangeShapeType="1"/>
          </p:cNvSpPr>
          <p:nvPr/>
        </p:nvSpPr>
        <p:spPr bwMode="auto">
          <a:xfrm flipH="1">
            <a:off x="2819400" y="16002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1" name="Line 12"/>
          <p:cNvSpPr>
            <a:spLocks noChangeShapeType="1"/>
          </p:cNvSpPr>
          <p:nvPr/>
        </p:nvSpPr>
        <p:spPr bwMode="auto">
          <a:xfrm>
            <a:off x="4986338" y="16065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2" name="Line 13"/>
          <p:cNvSpPr>
            <a:spLocks noChangeShapeType="1"/>
          </p:cNvSpPr>
          <p:nvPr/>
        </p:nvSpPr>
        <p:spPr bwMode="auto">
          <a:xfrm>
            <a:off x="6172200" y="22987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3" name="Text Box 14"/>
          <p:cNvSpPr txBox="1">
            <a:spLocks noChangeArrowheads="1"/>
          </p:cNvSpPr>
          <p:nvPr/>
        </p:nvSpPr>
        <p:spPr bwMode="auto">
          <a:xfrm>
            <a:off x="4356100" y="27003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C</a:t>
            </a:r>
          </a:p>
        </p:txBody>
      </p:sp>
      <p:sp>
        <p:nvSpPr>
          <p:cNvPr id="34834" name="Line 15"/>
          <p:cNvSpPr>
            <a:spLocks noChangeShapeType="1"/>
          </p:cNvSpPr>
          <p:nvPr/>
        </p:nvSpPr>
        <p:spPr bwMode="auto">
          <a:xfrm flipH="1">
            <a:off x="4876800" y="23749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5" name="Line 16"/>
          <p:cNvSpPr>
            <a:spLocks noChangeShapeType="1"/>
          </p:cNvSpPr>
          <p:nvPr/>
        </p:nvSpPr>
        <p:spPr bwMode="auto">
          <a:xfrm flipH="1">
            <a:off x="1676400" y="2362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6" name="Text Box 17"/>
          <p:cNvSpPr txBox="1">
            <a:spLocks noChangeArrowheads="1"/>
          </p:cNvSpPr>
          <p:nvPr/>
        </p:nvSpPr>
        <p:spPr bwMode="auto">
          <a:xfrm>
            <a:off x="1447800" y="27432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a:t>
            </a:r>
          </a:p>
        </p:txBody>
      </p:sp>
      <p:sp>
        <p:nvSpPr>
          <p:cNvPr id="34837" name="Line 18"/>
          <p:cNvSpPr>
            <a:spLocks noChangeShapeType="1"/>
          </p:cNvSpPr>
          <p:nvPr/>
        </p:nvSpPr>
        <p:spPr bwMode="auto">
          <a:xfrm>
            <a:off x="2743200" y="23622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38" name="Text Box 19"/>
          <p:cNvSpPr txBox="1">
            <a:spLocks noChangeArrowheads="1"/>
          </p:cNvSpPr>
          <p:nvPr/>
        </p:nvSpPr>
        <p:spPr bwMode="auto">
          <a:xfrm>
            <a:off x="2971800" y="275748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B</a:t>
            </a:r>
          </a:p>
        </p:txBody>
      </p:sp>
      <p:sp>
        <p:nvSpPr>
          <p:cNvPr id="34839" name="Oval 20"/>
          <p:cNvSpPr>
            <a:spLocks noChangeArrowheads="1"/>
          </p:cNvSpPr>
          <p:nvPr/>
        </p:nvSpPr>
        <p:spPr bwMode="auto">
          <a:xfrm>
            <a:off x="6477000" y="28194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4840" name="Line 21"/>
          <p:cNvSpPr>
            <a:spLocks noChangeShapeType="1"/>
          </p:cNvSpPr>
          <p:nvPr/>
        </p:nvSpPr>
        <p:spPr bwMode="auto">
          <a:xfrm flipH="1">
            <a:off x="6440488" y="3490913"/>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1" name="Line 22"/>
          <p:cNvSpPr>
            <a:spLocks noChangeShapeType="1"/>
          </p:cNvSpPr>
          <p:nvPr/>
        </p:nvSpPr>
        <p:spPr bwMode="auto">
          <a:xfrm>
            <a:off x="7202488" y="3490913"/>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4842" name="Text Box 23"/>
          <p:cNvSpPr txBox="1">
            <a:spLocks noChangeArrowheads="1"/>
          </p:cNvSpPr>
          <p:nvPr/>
        </p:nvSpPr>
        <p:spPr bwMode="auto">
          <a:xfrm>
            <a:off x="7391400" y="38862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E</a:t>
            </a:r>
          </a:p>
        </p:txBody>
      </p:sp>
      <p:sp>
        <p:nvSpPr>
          <p:cNvPr id="34843" name="Text Box 24"/>
          <p:cNvSpPr txBox="1">
            <a:spLocks noChangeArrowheads="1"/>
          </p:cNvSpPr>
          <p:nvPr/>
        </p:nvSpPr>
        <p:spPr bwMode="auto">
          <a:xfrm>
            <a:off x="6172200" y="396240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58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58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A8198C04-D2C5-49D0-B2D0-AC5CA4305B6D}" type="slidenum">
              <a:rPr lang="en-US" sz="1800" smtClean="0"/>
              <a:pPr eaLnBrk="1" hangingPunct="1"/>
              <a:t>24</a:t>
            </a:fld>
            <a:endParaRPr lang="en-US" sz="1800"/>
          </a:p>
        </p:txBody>
      </p:sp>
      <p:sp>
        <p:nvSpPr>
          <p:cNvPr id="35845" name="Rectangle 2"/>
          <p:cNvSpPr>
            <a:spLocks noGrp="1" noChangeArrowheads="1"/>
          </p:cNvSpPr>
          <p:nvPr>
            <p:ph type="title"/>
          </p:nvPr>
        </p:nvSpPr>
        <p:spPr>
          <a:xfrm>
            <a:off x="685800" y="228600"/>
            <a:ext cx="7772400" cy="1143000"/>
          </a:xfrm>
        </p:spPr>
        <p:txBody>
          <a:bodyPr/>
          <a:lstStyle/>
          <a:p>
            <a:pPr eaLnBrk="1" hangingPunct="1"/>
            <a:r>
              <a:rPr lang="en-US"/>
              <a:t>Case 3 </a:t>
            </a:r>
            <a:br>
              <a:rPr lang="en-US"/>
            </a:br>
            <a:r>
              <a:rPr lang="en-US"/>
              <a:t>Sibling is </a:t>
            </a:r>
            <a:r>
              <a:rPr lang="en-US">
                <a:solidFill>
                  <a:schemeClr val="hlink"/>
                </a:solidFill>
              </a:rPr>
              <a:t>Red</a:t>
            </a:r>
            <a:r>
              <a:rPr lang="en-US"/>
              <a:t>, not Black</a:t>
            </a:r>
          </a:p>
        </p:txBody>
      </p:sp>
      <p:sp>
        <p:nvSpPr>
          <p:cNvPr id="35846" name="Oval 5"/>
          <p:cNvSpPr>
            <a:spLocks noChangeArrowheads="1"/>
          </p:cNvSpPr>
          <p:nvPr/>
        </p:nvSpPr>
        <p:spPr bwMode="auto">
          <a:xfrm>
            <a:off x="4694238" y="18288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47" name="Text Box 6"/>
          <p:cNvSpPr txBox="1">
            <a:spLocks noChangeArrowheads="1"/>
          </p:cNvSpPr>
          <p:nvPr/>
        </p:nvSpPr>
        <p:spPr bwMode="auto">
          <a:xfrm>
            <a:off x="4800600" y="1855788"/>
            <a:ext cx="46037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G</a:t>
            </a:r>
          </a:p>
        </p:txBody>
      </p:sp>
      <p:sp>
        <p:nvSpPr>
          <p:cNvPr id="35848" name="Oval 7"/>
          <p:cNvSpPr>
            <a:spLocks noChangeArrowheads="1"/>
          </p:cNvSpPr>
          <p:nvPr/>
        </p:nvSpPr>
        <p:spPr bwMode="auto">
          <a:xfrm>
            <a:off x="2514600" y="25320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49" name="Text Box 8"/>
          <p:cNvSpPr txBox="1">
            <a:spLocks noChangeArrowheads="1"/>
          </p:cNvSpPr>
          <p:nvPr/>
        </p:nvSpPr>
        <p:spPr bwMode="auto">
          <a:xfrm>
            <a:off x="2678113" y="261778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P</a:t>
            </a:r>
          </a:p>
        </p:txBody>
      </p:sp>
      <p:sp>
        <p:nvSpPr>
          <p:cNvPr id="35850" name="Oval 9"/>
          <p:cNvSpPr>
            <a:spLocks noChangeArrowheads="1"/>
          </p:cNvSpPr>
          <p:nvPr/>
        </p:nvSpPr>
        <p:spPr bwMode="auto">
          <a:xfrm>
            <a:off x="5818188" y="25320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51" name="Text Box 10"/>
          <p:cNvSpPr txBox="1">
            <a:spLocks noChangeArrowheads="1"/>
          </p:cNvSpPr>
          <p:nvPr/>
        </p:nvSpPr>
        <p:spPr bwMode="auto">
          <a:xfrm>
            <a:off x="5943600" y="26035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S</a:t>
            </a:r>
          </a:p>
        </p:txBody>
      </p:sp>
      <p:sp>
        <p:nvSpPr>
          <p:cNvPr id="35852" name="Text Box 11"/>
          <p:cNvSpPr txBox="1">
            <a:spLocks noChangeArrowheads="1"/>
          </p:cNvSpPr>
          <p:nvPr/>
        </p:nvSpPr>
        <p:spPr bwMode="auto">
          <a:xfrm>
            <a:off x="7162800" y="35179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E</a:t>
            </a:r>
          </a:p>
        </p:txBody>
      </p:sp>
      <p:sp>
        <p:nvSpPr>
          <p:cNvPr id="35853" name="Line 12"/>
          <p:cNvSpPr>
            <a:spLocks noChangeShapeType="1"/>
          </p:cNvSpPr>
          <p:nvPr/>
        </p:nvSpPr>
        <p:spPr bwMode="auto">
          <a:xfrm flipH="1">
            <a:off x="3276600" y="23622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4" name="Line 13"/>
          <p:cNvSpPr>
            <a:spLocks noChangeShapeType="1"/>
          </p:cNvSpPr>
          <p:nvPr/>
        </p:nvSpPr>
        <p:spPr bwMode="auto">
          <a:xfrm>
            <a:off x="5443538" y="23685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5" name="Line 14"/>
          <p:cNvSpPr>
            <a:spLocks noChangeShapeType="1"/>
          </p:cNvSpPr>
          <p:nvPr/>
        </p:nvSpPr>
        <p:spPr bwMode="auto">
          <a:xfrm>
            <a:off x="6629400" y="30607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6" name="Text Box 15"/>
          <p:cNvSpPr txBox="1">
            <a:spLocks noChangeArrowheads="1"/>
          </p:cNvSpPr>
          <p:nvPr/>
        </p:nvSpPr>
        <p:spPr bwMode="auto">
          <a:xfrm>
            <a:off x="4813300" y="34623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D</a:t>
            </a:r>
          </a:p>
        </p:txBody>
      </p:sp>
      <p:sp>
        <p:nvSpPr>
          <p:cNvPr id="35857" name="Line 16"/>
          <p:cNvSpPr>
            <a:spLocks noChangeShapeType="1"/>
          </p:cNvSpPr>
          <p:nvPr/>
        </p:nvSpPr>
        <p:spPr bwMode="auto">
          <a:xfrm flipH="1">
            <a:off x="5334000" y="31369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58" name="Line 17"/>
          <p:cNvSpPr>
            <a:spLocks noChangeShapeType="1"/>
          </p:cNvSpPr>
          <p:nvPr/>
        </p:nvSpPr>
        <p:spPr bwMode="auto">
          <a:xfrm flipH="1">
            <a:off x="2133600" y="3124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5859" name="Group 18"/>
          <p:cNvGrpSpPr>
            <a:grpSpLocks/>
          </p:cNvGrpSpPr>
          <p:nvPr/>
        </p:nvGrpSpPr>
        <p:grpSpPr bwMode="auto">
          <a:xfrm>
            <a:off x="1524000" y="3581400"/>
            <a:ext cx="823913" cy="660400"/>
            <a:chOff x="2640" y="816"/>
            <a:chExt cx="528" cy="586"/>
          </a:xfrm>
        </p:grpSpPr>
        <p:sp>
          <p:nvSpPr>
            <p:cNvPr id="35867" name="Oval 19"/>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5868" name="Text Box 20"/>
            <p:cNvSpPr txBox="1">
              <a:spLocks noChangeArrowheads="1"/>
            </p:cNvSpPr>
            <p:nvPr/>
          </p:nvSpPr>
          <p:spPr bwMode="auto">
            <a:xfrm>
              <a:off x="2772" y="941"/>
              <a:ext cx="270"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X</a:t>
              </a:r>
            </a:p>
          </p:txBody>
        </p:sp>
      </p:grpSp>
      <p:sp>
        <p:nvSpPr>
          <p:cNvPr id="35860" name="Line 21"/>
          <p:cNvSpPr>
            <a:spLocks noChangeShapeType="1"/>
          </p:cNvSpPr>
          <p:nvPr/>
        </p:nvSpPr>
        <p:spPr bwMode="auto">
          <a:xfrm>
            <a:off x="3200400" y="31242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1" name="Line 22"/>
          <p:cNvSpPr>
            <a:spLocks noChangeShapeType="1"/>
          </p:cNvSpPr>
          <p:nvPr/>
        </p:nvSpPr>
        <p:spPr bwMode="auto">
          <a:xfrm flipH="1">
            <a:off x="1447800" y="4089400"/>
            <a:ext cx="2286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2" name="Line 23"/>
          <p:cNvSpPr>
            <a:spLocks noChangeShapeType="1"/>
          </p:cNvSpPr>
          <p:nvPr/>
        </p:nvSpPr>
        <p:spPr bwMode="auto">
          <a:xfrm>
            <a:off x="2209800" y="40894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5863" name="Text Box 24"/>
          <p:cNvSpPr txBox="1">
            <a:spLocks noChangeArrowheads="1"/>
          </p:cNvSpPr>
          <p:nvPr/>
        </p:nvSpPr>
        <p:spPr bwMode="auto">
          <a:xfrm>
            <a:off x="2362200" y="4572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B</a:t>
            </a:r>
          </a:p>
        </p:txBody>
      </p:sp>
      <p:sp>
        <p:nvSpPr>
          <p:cNvPr id="35864" name="Text Box 25"/>
          <p:cNvSpPr txBox="1">
            <a:spLocks noChangeArrowheads="1"/>
          </p:cNvSpPr>
          <p:nvPr/>
        </p:nvSpPr>
        <p:spPr bwMode="auto">
          <a:xfrm>
            <a:off x="3429000" y="358140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C</a:t>
            </a:r>
          </a:p>
        </p:txBody>
      </p:sp>
      <p:sp>
        <p:nvSpPr>
          <p:cNvPr id="35865" name="Text Box 26"/>
          <p:cNvSpPr txBox="1">
            <a:spLocks noChangeArrowheads="1"/>
          </p:cNvSpPr>
          <p:nvPr/>
        </p:nvSpPr>
        <p:spPr bwMode="auto">
          <a:xfrm>
            <a:off x="1219200" y="4572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a:t>
            </a:r>
          </a:p>
        </p:txBody>
      </p:sp>
      <p:sp>
        <p:nvSpPr>
          <p:cNvPr id="35866" name="Text Box 27"/>
          <p:cNvSpPr txBox="1">
            <a:spLocks noChangeArrowheads="1"/>
          </p:cNvSpPr>
          <p:nvPr/>
        </p:nvSpPr>
        <p:spPr bwMode="auto">
          <a:xfrm>
            <a:off x="822325" y="5170488"/>
            <a:ext cx="25606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Any problems?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68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68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FAA53174-3F88-4743-8269-DDD891B87240}" type="slidenum">
              <a:rPr lang="en-US" sz="1800" smtClean="0"/>
              <a:pPr eaLnBrk="1" hangingPunct="1"/>
              <a:t>25</a:t>
            </a:fld>
            <a:endParaRPr lang="en-US" sz="1800"/>
          </a:p>
        </p:txBody>
      </p:sp>
      <p:sp>
        <p:nvSpPr>
          <p:cNvPr id="36869" name="Rectangle 2"/>
          <p:cNvSpPr>
            <a:spLocks noGrp="1" noChangeArrowheads="1"/>
          </p:cNvSpPr>
          <p:nvPr>
            <p:ph type="title"/>
          </p:nvPr>
        </p:nvSpPr>
        <p:spPr/>
        <p:txBody>
          <a:bodyPr/>
          <a:lstStyle/>
          <a:p>
            <a:pPr eaLnBrk="1" hangingPunct="1"/>
            <a:r>
              <a:rPr lang="en-US"/>
              <a:t>Fixing Tree when S is </a:t>
            </a:r>
            <a:r>
              <a:rPr lang="en-US">
                <a:solidFill>
                  <a:schemeClr val="hlink"/>
                </a:solidFill>
              </a:rPr>
              <a:t>Red</a:t>
            </a:r>
          </a:p>
        </p:txBody>
      </p:sp>
      <p:sp>
        <p:nvSpPr>
          <p:cNvPr id="36870" name="Rectangle 3"/>
          <p:cNvSpPr>
            <a:spLocks noGrp="1" noChangeArrowheads="1"/>
          </p:cNvSpPr>
          <p:nvPr>
            <p:ph type="body" idx="1"/>
          </p:nvPr>
        </p:nvSpPr>
        <p:spPr/>
        <p:txBody>
          <a:bodyPr/>
          <a:lstStyle/>
          <a:p>
            <a:pPr eaLnBrk="1" hangingPunct="1"/>
            <a:r>
              <a:rPr lang="en-US"/>
              <a:t>Must perform single rotation between parent, P and grandparent, G, and then make appropriate color changes</a:t>
            </a:r>
          </a:p>
        </p:txBody>
      </p:sp>
      <p:sp>
        <p:nvSpPr>
          <p:cNvPr id="36871" name="Oval 5"/>
          <p:cNvSpPr>
            <a:spLocks noChangeArrowheads="1"/>
          </p:cNvSpPr>
          <p:nvPr/>
        </p:nvSpPr>
        <p:spPr bwMode="auto">
          <a:xfrm>
            <a:off x="4694238" y="24638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2" name="Text Box 6"/>
          <p:cNvSpPr txBox="1">
            <a:spLocks noChangeArrowheads="1"/>
          </p:cNvSpPr>
          <p:nvPr/>
        </p:nvSpPr>
        <p:spPr bwMode="auto">
          <a:xfrm>
            <a:off x="4800600" y="2490788"/>
            <a:ext cx="4206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P</a:t>
            </a:r>
          </a:p>
        </p:txBody>
      </p:sp>
      <p:sp>
        <p:nvSpPr>
          <p:cNvPr id="36873" name="Oval 7"/>
          <p:cNvSpPr>
            <a:spLocks noChangeArrowheads="1"/>
          </p:cNvSpPr>
          <p:nvPr/>
        </p:nvSpPr>
        <p:spPr bwMode="auto">
          <a:xfrm>
            <a:off x="2514600" y="31670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4" name="Text Box 8"/>
          <p:cNvSpPr txBox="1">
            <a:spLocks noChangeArrowheads="1"/>
          </p:cNvSpPr>
          <p:nvPr/>
        </p:nvSpPr>
        <p:spPr bwMode="auto">
          <a:xfrm>
            <a:off x="2678113" y="3252788"/>
            <a:ext cx="4206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solidFill>
                  <a:schemeClr val="tx2"/>
                </a:solidFill>
              </a:rPr>
              <a:t>X</a:t>
            </a:r>
          </a:p>
        </p:txBody>
      </p:sp>
      <p:sp>
        <p:nvSpPr>
          <p:cNvPr id="36875" name="Oval 9"/>
          <p:cNvSpPr>
            <a:spLocks noChangeArrowheads="1"/>
          </p:cNvSpPr>
          <p:nvPr/>
        </p:nvSpPr>
        <p:spPr bwMode="auto">
          <a:xfrm>
            <a:off x="5818188" y="31670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76" name="Text Box 10"/>
          <p:cNvSpPr txBox="1">
            <a:spLocks noChangeArrowheads="1"/>
          </p:cNvSpPr>
          <p:nvPr/>
        </p:nvSpPr>
        <p:spPr bwMode="auto">
          <a:xfrm>
            <a:off x="5943600" y="3238500"/>
            <a:ext cx="4603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solidFill>
                  <a:schemeClr val="tx2"/>
                </a:solidFill>
              </a:rPr>
              <a:t>G</a:t>
            </a:r>
          </a:p>
        </p:txBody>
      </p:sp>
      <p:sp>
        <p:nvSpPr>
          <p:cNvPr id="36877" name="Text Box 11"/>
          <p:cNvSpPr txBox="1">
            <a:spLocks noChangeArrowheads="1"/>
          </p:cNvSpPr>
          <p:nvPr/>
        </p:nvSpPr>
        <p:spPr bwMode="auto">
          <a:xfrm>
            <a:off x="8229600" y="51816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E</a:t>
            </a:r>
          </a:p>
        </p:txBody>
      </p:sp>
      <p:sp>
        <p:nvSpPr>
          <p:cNvPr id="36878" name="Line 12"/>
          <p:cNvSpPr>
            <a:spLocks noChangeShapeType="1"/>
          </p:cNvSpPr>
          <p:nvPr/>
        </p:nvSpPr>
        <p:spPr bwMode="auto">
          <a:xfrm flipH="1">
            <a:off x="3276600" y="2997200"/>
            <a:ext cx="1416050" cy="3746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79" name="Line 13"/>
          <p:cNvSpPr>
            <a:spLocks noChangeShapeType="1"/>
          </p:cNvSpPr>
          <p:nvPr/>
        </p:nvSpPr>
        <p:spPr bwMode="auto">
          <a:xfrm>
            <a:off x="5443538" y="30035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0" name="Line 14"/>
          <p:cNvSpPr>
            <a:spLocks noChangeShapeType="1"/>
          </p:cNvSpPr>
          <p:nvPr/>
        </p:nvSpPr>
        <p:spPr bwMode="auto">
          <a:xfrm>
            <a:off x="6629400" y="36957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1" name="Text Box 15"/>
          <p:cNvSpPr txBox="1">
            <a:spLocks noChangeArrowheads="1"/>
          </p:cNvSpPr>
          <p:nvPr/>
        </p:nvSpPr>
        <p:spPr bwMode="auto">
          <a:xfrm>
            <a:off x="4813300" y="4097338"/>
            <a:ext cx="4413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C</a:t>
            </a:r>
          </a:p>
        </p:txBody>
      </p:sp>
      <p:sp>
        <p:nvSpPr>
          <p:cNvPr id="36882" name="Line 16"/>
          <p:cNvSpPr>
            <a:spLocks noChangeShapeType="1"/>
          </p:cNvSpPr>
          <p:nvPr/>
        </p:nvSpPr>
        <p:spPr bwMode="auto">
          <a:xfrm flipH="1">
            <a:off x="5334000" y="37719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3" name="Line 17"/>
          <p:cNvSpPr>
            <a:spLocks noChangeShapeType="1"/>
          </p:cNvSpPr>
          <p:nvPr/>
        </p:nvSpPr>
        <p:spPr bwMode="auto">
          <a:xfrm flipH="1">
            <a:off x="2133600" y="3759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4" name="Line 21"/>
          <p:cNvSpPr>
            <a:spLocks noChangeShapeType="1"/>
          </p:cNvSpPr>
          <p:nvPr/>
        </p:nvSpPr>
        <p:spPr bwMode="auto">
          <a:xfrm>
            <a:off x="3200400" y="37592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85" name="Text Box 24"/>
          <p:cNvSpPr txBox="1">
            <a:spLocks noChangeArrowheads="1"/>
          </p:cNvSpPr>
          <p:nvPr/>
        </p:nvSpPr>
        <p:spPr bwMode="auto">
          <a:xfrm>
            <a:off x="3429000" y="42672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B</a:t>
            </a:r>
          </a:p>
        </p:txBody>
      </p:sp>
      <p:sp>
        <p:nvSpPr>
          <p:cNvPr id="36886" name="Text Box 26"/>
          <p:cNvSpPr txBox="1">
            <a:spLocks noChangeArrowheads="1"/>
          </p:cNvSpPr>
          <p:nvPr/>
        </p:nvSpPr>
        <p:spPr bwMode="auto">
          <a:xfrm>
            <a:off x="1828800" y="42926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a:t>
            </a:r>
          </a:p>
        </p:txBody>
      </p:sp>
      <p:sp>
        <p:nvSpPr>
          <p:cNvPr id="36887" name="Oval 28"/>
          <p:cNvSpPr>
            <a:spLocks noChangeArrowheads="1"/>
          </p:cNvSpPr>
          <p:nvPr/>
        </p:nvSpPr>
        <p:spPr bwMode="auto">
          <a:xfrm>
            <a:off x="6934200" y="41910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6888" name="Text Box 29"/>
          <p:cNvSpPr txBox="1">
            <a:spLocks noChangeArrowheads="1"/>
          </p:cNvSpPr>
          <p:nvPr/>
        </p:nvSpPr>
        <p:spPr bwMode="auto">
          <a:xfrm>
            <a:off x="7086600" y="4191000"/>
            <a:ext cx="4206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S</a:t>
            </a:r>
          </a:p>
        </p:txBody>
      </p:sp>
      <p:sp>
        <p:nvSpPr>
          <p:cNvPr id="36889" name="Line 30"/>
          <p:cNvSpPr>
            <a:spLocks noChangeShapeType="1"/>
          </p:cNvSpPr>
          <p:nvPr/>
        </p:nvSpPr>
        <p:spPr bwMode="auto">
          <a:xfrm>
            <a:off x="7696200" y="4648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90" name="Line 31"/>
          <p:cNvSpPr>
            <a:spLocks noChangeShapeType="1"/>
          </p:cNvSpPr>
          <p:nvPr/>
        </p:nvSpPr>
        <p:spPr bwMode="auto">
          <a:xfrm flipH="1">
            <a:off x="6400800" y="4724400"/>
            <a:ext cx="609600" cy="3683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6891" name="Text Box 34"/>
          <p:cNvSpPr txBox="1">
            <a:spLocks noChangeArrowheads="1"/>
          </p:cNvSpPr>
          <p:nvPr/>
        </p:nvSpPr>
        <p:spPr bwMode="auto">
          <a:xfrm>
            <a:off x="6172200" y="5181600"/>
            <a:ext cx="441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D</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789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78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74A42693-64A3-4116-991C-333DB57205D9}" type="slidenum">
              <a:rPr lang="en-US" sz="1800" smtClean="0"/>
              <a:pPr eaLnBrk="1" hangingPunct="1"/>
              <a:t>26</a:t>
            </a:fld>
            <a:endParaRPr lang="en-US" sz="1800"/>
          </a:p>
        </p:txBody>
      </p:sp>
      <p:sp>
        <p:nvSpPr>
          <p:cNvPr id="37893" name="Rectangle 2"/>
          <p:cNvSpPr>
            <a:spLocks noGrp="1" noChangeArrowheads="1"/>
          </p:cNvSpPr>
          <p:nvPr>
            <p:ph type="title"/>
          </p:nvPr>
        </p:nvSpPr>
        <p:spPr/>
        <p:txBody>
          <a:bodyPr/>
          <a:lstStyle/>
          <a:p>
            <a:pPr eaLnBrk="1" hangingPunct="1"/>
            <a:r>
              <a:rPr lang="en-US"/>
              <a:t>More on Insert</a:t>
            </a:r>
          </a:p>
        </p:txBody>
      </p:sp>
      <p:sp>
        <p:nvSpPr>
          <p:cNvPr id="37894" name="Rectangle 3"/>
          <p:cNvSpPr>
            <a:spLocks noGrp="1" noChangeArrowheads="1"/>
          </p:cNvSpPr>
          <p:nvPr>
            <p:ph type="body" idx="1"/>
          </p:nvPr>
        </p:nvSpPr>
        <p:spPr/>
        <p:txBody>
          <a:bodyPr/>
          <a:lstStyle/>
          <a:p>
            <a:pPr eaLnBrk="1" hangingPunct="1">
              <a:lnSpc>
                <a:spcPct val="90000"/>
              </a:lnSpc>
            </a:pPr>
            <a:r>
              <a:rPr lang="en-US" dirty="0"/>
              <a:t>Problem: What if on the previous example G's parent (GG!) had been </a:t>
            </a:r>
            <a:r>
              <a:rPr lang="en-US" dirty="0">
                <a:solidFill>
                  <a:srgbClr val="FF0000"/>
                </a:solidFill>
              </a:rPr>
              <a:t>red</a:t>
            </a:r>
            <a:r>
              <a:rPr lang="en-US" dirty="0"/>
              <a:t>?</a:t>
            </a:r>
          </a:p>
          <a:p>
            <a:pPr eaLnBrk="1" hangingPunct="1">
              <a:lnSpc>
                <a:spcPct val="90000"/>
              </a:lnSpc>
            </a:pPr>
            <a:r>
              <a:rPr lang="en-US" dirty="0"/>
              <a:t>Easier to never let Case 3 ever occur!</a:t>
            </a:r>
          </a:p>
          <a:p>
            <a:pPr eaLnBrk="1" hangingPunct="1">
              <a:lnSpc>
                <a:spcPct val="90000"/>
              </a:lnSpc>
            </a:pPr>
            <a:r>
              <a:rPr lang="en-US" sz="2800" dirty="0"/>
              <a:t>On the way down the tree, if we see a node X that has 2 </a:t>
            </a:r>
            <a:r>
              <a:rPr lang="en-US" sz="2800" dirty="0">
                <a:solidFill>
                  <a:schemeClr val="folHlink"/>
                </a:solidFill>
              </a:rPr>
              <a:t>Red</a:t>
            </a:r>
            <a:r>
              <a:rPr lang="en-US" sz="2800" dirty="0"/>
              <a:t> children, we make X </a:t>
            </a:r>
            <a:r>
              <a:rPr lang="en-US" sz="2800" dirty="0">
                <a:solidFill>
                  <a:schemeClr val="folHlink"/>
                </a:solidFill>
              </a:rPr>
              <a:t>Red</a:t>
            </a:r>
            <a:r>
              <a:rPr lang="en-US" sz="2800" dirty="0"/>
              <a:t> and its two children black.</a:t>
            </a:r>
          </a:p>
          <a:p>
            <a:pPr lvl="1" eaLnBrk="1" hangingPunct="1">
              <a:lnSpc>
                <a:spcPct val="90000"/>
              </a:lnSpc>
            </a:pPr>
            <a:r>
              <a:rPr lang="en-US" sz="2400" dirty="0"/>
              <a:t>if recolor the root, recolor it to black</a:t>
            </a:r>
          </a:p>
          <a:p>
            <a:pPr lvl="1" eaLnBrk="1" hangingPunct="1">
              <a:lnSpc>
                <a:spcPct val="90000"/>
              </a:lnSpc>
            </a:pPr>
            <a:r>
              <a:rPr lang="en-US" sz="2400" dirty="0"/>
              <a:t>the number of black nodes on paths below X remains unchanged</a:t>
            </a:r>
          </a:p>
          <a:p>
            <a:pPr lvl="1" eaLnBrk="1" hangingPunct="1">
              <a:lnSpc>
                <a:spcPct val="90000"/>
              </a:lnSpc>
            </a:pPr>
            <a:r>
              <a:rPr lang="en-US" sz="2400" dirty="0"/>
              <a:t>If X's parent was </a:t>
            </a:r>
            <a:r>
              <a:rPr lang="en-US" sz="2400" dirty="0">
                <a:solidFill>
                  <a:schemeClr val="folHlink"/>
                </a:solidFill>
              </a:rPr>
              <a:t>Red</a:t>
            </a:r>
            <a:r>
              <a:rPr lang="en-US" sz="2400" dirty="0"/>
              <a:t> then we have introduced 2 consecutive </a:t>
            </a:r>
            <a:r>
              <a:rPr lang="en-US" sz="2400" dirty="0">
                <a:solidFill>
                  <a:schemeClr val="folHlink"/>
                </a:solidFill>
              </a:rPr>
              <a:t>Red</a:t>
            </a:r>
            <a:r>
              <a:rPr lang="en-US" sz="2400" dirty="0"/>
              <a:t> nodes.(violation of rule)</a:t>
            </a:r>
          </a:p>
          <a:p>
            <a:pPr lvl="1" eaLnBrk="1" hangingPunct="1">
              <a:lnSpc>
                <a:spcPct val="90000"/>
              </a:lnSpc>
            </a:pPr>
            <a:r>
              <a:rPr lang="en-US" sz="2400" dirty="0"/>
              <a:t>to fix, apply rotations to the tree, same as inserting node</a:t>
            </a:r>
          </a:p>
          <a:p>
            <a:pPr lvl="1" eaLnBrk="1" hangingPunct="1">
              <a:lnSpc>
                <a:spcPct val="90000"/>
              </a:lnSpc>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891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89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0F6D86E2-26C1-4C85-BA70-7B589FB990E9}" type="slidenum">
              <a:rPr lang="en-US" sz="1800" smtClean="0"/>
              <a:pPr eaLnBrk="1" hangingPunct="1"/>
              <a:t>27</a:t>
            </a:fld>
            <a:endParaRPr lang="en-US" sz="1800"/>
          </a:p>
        </p:txBody>
      </p:sp>
      <p:sp>
        <p:nvSpPr>
          <p:cNvPr id="38917" name="Rectangle 2"/>
          <p:cNvSpPr>
            <a:spLocks noGrp="1" noChangeArrowheads="1"/>
          </p:cNvSpPr>
          <p:nvPr>
            <p:ph type="title"/>
          </p:nvPr>
        </p:nvSpPr>
        <p:spPr>
          <a:xfrm>
            <a:off x="152400" y="-152400"/>
            <a:ext cx="8763000" cy="1143000"/>
          </a:xfrm>
        </p:spPr>
        <p:txBody>
          <a:bodyPr/>
          <a:lstStyle/>
          <a:p>
            <a:pPr eaLnBrk="1" hangingPunct="1"/>
            <a:r>
              <a:rPr lang="en-US" sz="4000"/>
              <a:t>Example of Inserting Sorted Numbers</a:t>
            </a:r>
          </a:p>
        </p:txBody>
      </p:sp>
      <p:sp>
        <p:nvSpPr>
          <p:cNvPr id="38918" name="Rectangle 3"/>
          <p:cNvSpPr>
            <a:spLocks noGrp="1" noChangeArrowheads="1"/>
          </p:cNvSpPr>
          <p:nvPr>
            <p:ph type="body" idx="1"/>
          </p:nvPr>
        </p:nvSpPr>
        <p:spPr/>
        <p:txBody>
          <a:bodyPr/>
          <a:lstStyle/>
          <a:p>
            <a:pPr eaLnBrk="1" hangingPunct="1"/>
            <a:r>
              <a:rPr lang="en-US"/>
              <a:t>1 2 3 4 5 6 7 8 9 10</a:t>
            </a:r>
          </a:p>
        </p:txBody>
      </p:sp>
      <p:grpSp>
        <p:nvGrpSpPr>
          <p:cNvPr id="38919" name="Group 6"/>
          <p:cNvGrpSpPr>
            <a:grpSpLocks/>
          </p:cNvGrpSpPr>
          <p:nvPr/>
        </p:nvGrpSpPr>
        <p:grpSpPr bwMode="auto">
          <a:xfrm>
            <a:off x="4129088" y="2209800"/>
            <a:ext cx="823912" cy="647700"/>
            <a:chOff x="2601" y="1392"/>
            <a:chExt cx="519" cy="408"/>
          </a:xfrm>
        </p:grpSpPr>
        <p:sp>
          <p:nvSpPr>
            <p:cNvPr id="38926"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27"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1</a:t>
              </a:r>
            </a:p>
          </p:txBody>
        </p:sp>
      </p:grpSp>
      <p:sp>
        <p:nvSpPr>
          <p:cNvPr id="38920" name="Line 7"/>
          <p:cNvSpPr>
            <a:spLocks noChangeShapeType="1"/>
          </p:cNvSpPr>
          <p:nvPr/>
        </p:nvSpPr>
        <p:spPr bwMode="auto">
          <a:xfrm>
            <a:off x="4572000" y="17526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8921" name="Text Box 8"/>
          <p:cNvSpPr txBox="1">
            <a:spLocks noChangeArrowheads="1"/>
          </p:cNvSpPr>
          <p:nvPr/>
        </p:nvSpPr>
        <p:spPr bwMode="auto">
          <a:xfrm>
            <a:off x="5546725" y="1512888"/>
            <a:ext cx="3051175"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Insert 1. A leaf so </a:t>
            </a:r>
          </a:p>
          <a:p>
            <a:pPr eaLnBrk="1" hangingPunct="1"/>
            <a:r>
              <a:rPr lang="en-US" b="0"/>
              <a:t>red. Realize it is</a:t>
            </a:r>
          </a:p>
          <a:p>
            <a:pPr eaLnBrk="1" hangingPunct="1"/>
            <a:r>
              <a:rPr lang="en-US" b="0"/>
              <a:t>root so recolor</a:t>
            </a:r>
          </a:p>
          <a:p>
            <a:pPr eaLnBrk="1" hangingPunct="1"/>
            <a:r>
              <a:rPr lang="en-US" b="0"/>
              <a:t>to black.</a:t>
            </a:r>
          </a:p>
        </p:txBody>
      </p:sp>
      <p:grpSp>
        <p:nvGrpSpPr>
          <p:cNvPr id="38922" name="Group 9"/>
          <p:cNvGrpSpPr>
            <a:grpSpLocks/>
          </p:cNvGrpSpPr>
          <p:nvPr/>
        </p:nvGrpSpPr>
        <p:grpSpPr bwMode="auto">
          <a:xfrm>
            <a:off x="4159250" y="4038600"/>
            <a:ext cx="823913" cy="647700"/>
            <a:chOff x="2601" y="1392"/>
            <a:chExt cx="519" cy="408"/>
          </a:xfrm>
        </p:grpSpPr>
        <p:sp>
          <p:nvSpPr>
            <p:cNvPr id="38924" name="Oval 10"/>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25" name="Text Box 11"/>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38923" name="Line 12"/>
          <p:cNvSpPr>
            <a:spLocks noChangeShapeType="1"/>
          </p:cNvSpPr>
          <p:nvPr/>
        </p:nvSpPr>
        <p:spPr bwMode="auto">
          <a:xfrm>
            <a:off x="4602163" y="35814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399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399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5D11ACF4-A488-4326-ABB7-1CAEBBCC6AF5}" type="slidenum">
              <a:rPr lang="en-US" sz="1800" smtClean="0"/>
              <a:pPr eaLnBrk="1" hangingPunct="1"/>
              <a:t>28</a:t>
            </a:fld>
            <a:endParaRPr lang="en-US" sz="1800"/>
          </a:p>
        </p:txBody>
      </p:sp>
      <p:sp>
        <p:nvSpPr>
          <p:cNvPr id="39941" name="Rectangle 2"/>
          <p:cNvSpPr>
            <a:spLocks noGrp="1" noChangeArrowheads="1"/>
          </p:cNvSpPr>
          <p:nvPr>
            <p:ph type="title"/>
          </p:nvPr>
        </p:nvSpPr>
        <p:spPr/>
        <p:txBody>
          <a:bodyPr/>
          <a:lstStyle/>
          <a:p>
            <a:pPr eaLnBrk="1" hangingPunct="1"/>
            <a:r>
              <a:rPr lang="en-US"/>
              <a:t>Insert 2</a:t>
            </a:r>
          </a:p>
        </p:txBody>
      </p:sp>
      <p:grpSp>
        <p:nvGrpSpPr>
          <p:cNvPr id="39942" name="Group 4"/>
          <p:cNvGrpSpPr>
            <a:grpSpLocks/>
          </p:cNvGrpSpPr>
          <p:nvPr/>
        </p:nvGrpSpPr>
        <p:grpSpPr bwMode="auto">
          <a:xfrm>
            <a:off x="4114800" y="1409700"/>
            <a:ext cx="823913" cy="647700"/>
            <a:chOff x="2601" y="1392"/>
            <a:chExt cx="519" cy="408"/>
          </a:xfrm>
        </p:grpSpPr>
        <p:sp>
          <p:nvSpPr>
            <p:cNvPr id="39949" name="Oval 5"/>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9950" name="Text Box 6"/>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39943" name="Line 7"/>
          <p:cNvSpPr>
            <a:spLocks noChangeShapeType="1"/>
          </p:cNvSpPr>
          <p:nvPr/>
        </p:nvSpPr>
        <p:spPr bwMode="auto">
          <a:xfrm>
            <a:off x="4557713" y="9525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39944" name="Line 8"/>
          <p:cNvSpPr>
            <a:spLocks noChangeShapeType="1"/>
          </p:cNvSpPr>
          <p:nvPr/>
        </p:nvSpPr>
        <p:spPr bwMode="auto">
          <a:xfrm>
            <a:off x="4800600" y="19812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39945" name="Group 9"/>
          <p:cNvGrpSpPr>
            <a:grpSpLocks/>
          </p:cNvGrpSpPr>
          <p:nvPr/>
        </p:nvGrpSpPr>
        <p:grpSpPr bwMode="auto">
          <a:xfrm>
            <a:off x="5029200" y="2362200"/>
            <a:ext cx="823913" cy="647700"/>
            <a:chOff x="2601" y="1392"/>
            <a:chExt cx="519" cy="408"/>
          </a:xfrm>
        </p:grpSpPr>
        <p:sp>
          <p:nvSpPr>
            <p:cNvPr id="39947" name="Oval 10"/>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9948" name="Text Box 11"/>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2</a:t>
              </a:r>
            </a:p>
          </p:txBody>
        </p:sp>
      </p:grpSp>
      <p:sp>
        <p:nvSpPr>
          <p:cNvPr id="39946" name="Text Box 12"/>
          <p:cNvSpPr txBox="1">
            <a:spLocks noChangeArrowheads="1"/>
          </p:cNvSpPr>
          <p:nvPr/>
        </p:nvSpPr>
        <p:spPr bwMode="auto">
          <a:xfrm>
            <a:off x="685800" y="1219200"/>
            <a:ext cx="3213100"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make 2 red. Parent</a:t>
            </a:r>
          </a:p>
          <a:p>
            <a:pPr eaLnBrk="1" hangingPunct="1"/>
            <a:r>
              <a:rPr lang="en-US" b="0"/>
              <a:t>is black so done.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096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09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181B013E-9DEC-45E8-9750-A769164A6E98}" type="slidenum">
              <a:rPr lang="en-US" sz="1800" smtClean="0"/>
              <a:pPr eaLnBrk="1" hangingPunct="1"/>
              <a:t>29</a:t>
            </a:fld>
            <a:endParaRPr lang="en-US" sz="1800"/>
          </a:p>
        </p:txBody>
      </p:sp>
      <p:sp>
        <p:nvSpPr>
          <p:cNvPr id="40965" name="Rectangle 2"/>
          <p:cNvSpPr>
            <a:spLocks noGrp="1" noChangeArrowheads="1"/>
          </p:cNvSpPr>
          <p:nvPr>
            <p:ph type="title"/>
          </p:nvPr>
        </p:nvSpPr>
        <p:spPr/>
        <p:txBody>
          <a:bodyPr/>
          <a:lstStyle/>
          <a:p>
            <a:pPr eaLnBrk="1" hangingPunct="1"/>
            <a:r>
              <a:rPr lang="en-US"/>
              <a:t>Insert 3</a:t>
            </a:r>
          </a:p>
        </p:txBody>
      </p:sp>
      <p:grpSp>
        <p:nvGrpSpPr>
          <p:cNvPr id="40966" name="Group 3"/>
          <p:cNvGrpSpPr>
            <a:grpSpLocks/>
          </p:cNvGrpSpPr>
          <p:nvPr/>
        </p:nvGrpSpPr>
        <p:grpSpPr bwMode="auto">
          <a:xfrm>
            <a:off x="4114800" y="1409700"/>
            <a:ext cx="823913" cy="647700"/>
            <a:chOff x="2601" y="1392"/>
            <a:chExt cx="519" cy="408"/>
          </a:xfrm>
        </p:grpSpPr>
        <p:sp>
          <p:nvSpPr>
            <p:cNvPr id="40989"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90"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40967" name="Line 6"/>
          <p:cNvSpPr>
            <a:spLocks noChangeShapeType="1"/>
          </p:cNvSpPr>
          <p:nvPr/>
        </p:nvSpPr>
        <p:spPr bwMode="auto">
          <a:xfrm>
            <a:off x="4557713" y="9525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68" name="Line 7"/>
          <p:cNvSpPr>
            <a:spLocks noChangeShapeType="1"/>
          </p:cNvSpPr>
          <p:nvPr/>
        </p:nvSpPr>
        <p:spPr bwMode="auto">
          <a:xfrm>
            <a:off x="4800600" y="19812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0969" name="Group 8"/>
          <p:cNvGrpSpPr>
            <a:grpSpLocks/>
          </p:cNvGrpSpPr>
          <p:nvPr/>
        </p:nvGrpSpPr>
        <p:grpSpPr bwMode="auto">
          <a:xfrm>
            <a:off x="5029200" y="2362200"/>
            <a:ext cx="823913" cy="647700"/>
            <a:chOff x="2601" y="1392"/>
            <a:chExt cx="519" cy="408"/>
          </a:xfrm>
        </p:grpSpPr>
        <p:sp>
          <p:nvSpPr>
            <p:cNvPr id="40987"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8"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2</a:t>
              </a:r>
            </a:p>
          </p:txBody>
        </p:sp>
      </p:grpSp>
      <p:sp>
        <p:nvSpPr>
          <p:cNvPr id="40970" name="Line 11"/>
          <p:cNvSpPr>
            <a:spLocks noChangeShapeType="1"/>
          </p:cNvSpPr>
          <p:nvPr/>
        </p:nvSpPr>
        <p:spPr bwMode="auto">
          <a:xfrm>
            <a:off x="5791200" y="28956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0971" name="Group 12"/>
          <p:cNvGrpSpPr>
            <a:grpSpLocks/>
          </p:cNvGrpSpPr>
          <p:nvPr/>
        </p:nvGrpSpPr>
        <p:grpSpPr bwMode="auto">
          <a:xfrm>
            <a:off x="6019800" y="3276600"/>
            <a:ext cx="823913" cy="647700"/>
            <a:chOff x="2601" y="1392"/>
            <a:chExt cx="519" cy="408"/>
          </a:xfrm>
        </p:grpSpPr>
        <p:sp>
          <p:nvSpPr>
            <p:cNvPr id="40985" name="Oval 1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6" name="Text Box 1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3</a:t>
              </a:r>
            </a:p>
          </p:txBody>
        </p:sp>
      </p:grpSp>
      <p:sp>
        <p:nvSpPr>
          <p:cNvPr id="40972" name="Text Box 16"/>
          <p:cNvSpPr txBox="1">
            <a:spLocks noChangeArrowheads="1"/>
          </p:cNvSpPr>
          <p:nvPr/>
        </p:nvSpPr>
        <p:spPr bwMode="auto">
          <a:xfrm>
            <a:off x="152400" y="1600200"/>
            <a:ext cx="4224338" cy="231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Insert 3. Parent is red. </a:t>
            </a:r>
            <a:br>
              <a:rPr lang="en-US" b="0"/>
            </a:br>
            <a:r>
              <a:rPr lang="en-US" b="0"/>
              <a:t>Parent's sibling is black</a:t>
            </a:r>
            <a:br>
              <a:rPr lang="en-US" b="0"/>
            </a:br>
            <a:r>
              <a:rPr lang="en-US" b="0"/>
              <a:t>(null) 3 is outside relative </a:t>
            </a:r>
            <a:br>
              <a:rPr lang="en-US" b="0"/>
            </a:br>
            <a:r>
              <a:rPr lang="en-US" b="0"/>
              <a:t>to grandparent. Rotate</a:t>
            </a:r>
          </a:p>
          <a:p>
            <a:pPr eaLnBrk="1" hangingPunct="1"/>
            <a:r>
              <a:rPr lang="en-US" b="0"/>
              <a:t>parent and grandparent</a:t>
            </a:r>
          </a:p>
        </p:txBody>
      </p:sp>
      <p:grpSp>
        <p:nvGrpSpPr>
          <p:cNvPr id="40973" name="Group 17"/>
          <p:cNvGrpSpPr>
            <a:grpSpLocks/>
          </p:cNvGrpSpPr>
          <p:nvPr/>
        </p:nvGrpSpPr>
        <p:grpSpPr bwMode="auto">
          <a:xfrm>
            <a:off x="4343400" y="3771900"/>
            <a:ext cx="823913" cy="647700"/>
            <a:chOff x="2601" y="1392"/>
            <a:chExt cx="519" cy="408"/>
          </a:xfrm>
        </p:grpSpPr>
        <p:sp>
          <p:nvSpPr>
            <p:cNvPr id="40983" name="Oval 1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4" name="Text Box 1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0974" name="Line 20"/>
          <p:cNvSpPr>
            <a:spLocks noChangeShapeType="1"/>
          </p:cNvSpPr>
          <p:nvPr/>
        </p:nvSpPr>
        <p:spPr bwMode="auto">
          <a:xfrm>
            <a:off x="4786313" y="33147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975" name="Line 21"/>
          <p:cNvSpPr>
            <a:spLocks noChangeShapeType="1"/>
          </p:cNvSpPr>
          <p:nvPr/>
        </p:nvSpPr>
        <p:spPr bwMode="auto">
          <a:xfrm>
            <a:off x="5029200" y="43434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0976" name="Group 22"/>
          <p:cNvGrpSpPr>
            <a:grpSpLocks/>
          </p:cNvGrpSpPr>
          <p:nvPr/>
        </p:nvGrpSpPr>
        <p:grpSpPr bwMode="auto">
          <a:xfrm>
            <a:off x="3352800" y="4724400"/>
            <a:ext cx="823913" cy="647700"/>
            <a:chOff x="2601" y="1392"/>
            <a:chExt cx="519" cy="408"/>
          </a:xfrm>
        </p:grpSpPr>
        <p:sp>
          <p:nvSpPr>
            <p:cNvPr id="40981" name="Oval 2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2" name="Text Box 2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1</a:t>
              </a:r>
            </a:p>
          </p:txBody>
        </p:sp>
      </p:grpSp>
      <p:grpSp>
        <p:nvGrpSpPr>
          <p:cNvPr id="40977" name="Group 26"/>
          <p:cNvGrpSpPr>
            <a:grpSpLocks/>
          </p:cNvGrpSpPr>
          <p:nvPr/>
        </p:nvGrpSpPr>
        <p:grpSpPr bwMode="auto">
          <a:xfrm>
            <a:off x="5272088" y="4686300"/>
            <a:ext cx="823912" cy="647700"/>
            <a:chOff x="2601" y="1392"/>
            <a:chExt cx="519" cy="408"/>
          </a:xfrm>
        </p:grpSpPr>
        <p:sp>
          <p:nvSpPr>
            <p:cNvPr id="40979" name="Oval 2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0" name="Text Box 2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3</a:t>
              </a:r>
            </a:p>
          </p:txBody>
        </p:sp>
      </p:grpSp>
      <p:sp>
        <p:nvSpPr>
          <p:cNvPr id="40978" name="Line 29"/>
          <p:cNvSpPr>
            <a:spLocks noChangeShapeType="1"/>
          </p:cNvSpPr>
          <p:nvPr/>
        </p:nvSpPr>
        <p:spPr bwMode="auto">
          <a:xfrm flipH="1">
            <a:off x="4038600" y="43434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EFB6B925-9A66-487D-8A99-B6E784E5018D}" type="slidenum">
              <a:rPr lang="en-US" sz="1800" smtClean="0"/>
              <a:pPr eaLnBrk="1" hangingPunct="1"/>
              <a:t>3</a:t>
            </a:fld>
            <a:endParaRPr lang="en-US" sz="1800"/>
          </a:p>
        </p:txBody>
      </p:sp>
      <p:sp>
        <p:nvSpPr>
          <p:cNvPr id="15365" name="Rectangle 2"/>
          <p:cNvSpPr>
            <a:spLocks noGrp="1" noChangeArrowheads="1"/>
          </p:cNvSpPr>
          <p:nvPr>
            <p:ph type="title"/>
          </p:nvPr>
        </p:nvSpPr>
        <p:spPr/>
        <p:txBody>
          <a:bodyPr/>
          <a:lstStyle/>
          <a:p>
            <a:pPr eaLnBrk="1" hangingPunct="1"/>
            <a:r>
              <a:rPr lang="en-US"/>
              <a:t>Binary Search Trees</a:t>
            </a:r>
          </a:p>
        </p:txBody>
      </p:sp>
      <p:sp>
        <p:nvSpPr>
          <p:cNvPr id="15366" name="Rectangle 3"/>
          <p:cNvSpPr>
            <a:spLocks noGrp="1" noChangeArrowheads="1"/>
          </p:cNvSpPr>
          <p:nvPr>
            <p:ph type="body" idx="1"/>
          </p:nvPr>
        </p:nvSpPr>
        <p:spPr/>
        <p:txBody>
          <a:bodyPr/>
          <a:lstStyle/>
          <a:p>
            <a:pPr eaLnBrk="1" hangingPunct="1"/>
            <a:r>
              <a:rPr lang="en-US"/>
              <a:t>Average case and worst case Big O for</a:t>
            </a:r>
          </a:p>
          <a:p>
            <a:pPr lvl="1" eaLnBrk="1" hangingPunct="1"/>
            <a:r>
              <a:rPr lang="en-US"/>
              <a:t>insertion</a:t>
            </a:r>
          </a:p>
          <a:p>
            <a:pPr lvl="1" eaLnBrk="1" hangingPunct="1"/>
            <a:r>
              <a:rPr lang="en-US"/>
              <a:t>deletion</a:t>
            </a:r>
          </a:p>
          <a:p>
            <a:pPr lvl="1" eaLnBrk="1" hangingPunct="1"/>
            <a:r>
              <a:rPr lang="en-US"/>
              <a:t>access</a:t>
            </a:r>
          </a:p>
          <a:p>
            <a:pPr eaLnBrk="1" hangingPunct="1"/>
            <a:r>
              <a:rPr lang="en-US"/>
              <a:t>Balance is important. Unbalanced trees give worse than log N times for the basic tree operations</a:t>
            </a:r>
          </a:p>
          <a:p>
            <a:pPr eaLnBrk="1" hangingPunct="1"/>
            <a:r>
              <a:rPr lang="en-US"/>
              <a:t>Can balance be guaranteed?</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6" name="Text Box 15"/>
          <p:cNvSpPr txBox="1">
            <a:spLocks noChangeArrowheads="1"/>
          </p:cNvSpPr>
          <p:nvPr/>
        </p:nvSpPr>
        <p:spPr bwMode="auto">
          <a:xfrm>
            <a:off x="212725" y="979488"/>
            <a:ext cx="3504486"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On way down see</a:t>
            </a:r>
            <a:br>
              <a:rPr lang="en-US" b="0" dirty="0"/>
            </a:br>
            <a:r>
              <a:rPr lang="en-US" b="0" dirty="0"/>
              <a:t>2 with 2 red children.</a:t>
            </a:r>
            <a:br>
              <a:rPr lang="en-US" b="0" dirty="0"/>
            </a:br>
            <a:r>
              <a:rPr lang="en-US" b="0" dirty="0"/>
              <a:t>Recolor 2 red and</a:t>
            </a:r>
            <a:br>
              <a:rPr lang="en-US" b="0" dirty="0"/>
            </a:br>
            <a:r>
              <a:rPr lang="en-US" b="0" dirty="0"/>
              <a:t>children black.</a:t>
            </a:r>
            <a:br>
              <a:rPr lang="en-US" b="0" dirty="0"/>
            </a:br>
            <a:endParaRPr lang="en-US" b="0" dirty="0"/>
          </a:p>
        </p:txBody>
      </p:sp>
      <p:sp>
        <p:nvSpPr>
          <p:cNvPr id="4198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198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19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E030EC18-7DDC-42F6-BFDB-DFD3504A6F81}" type="slidenum">
              <a:rPr lang="en-US" sz="1800" smtClean="0"/>
              <a:pPr eaLnBrk="1" hangingPunct="1"/>
              <a:t>30</a:t>
            </a:fld>
            <a:endParaRPr lang="en-US" sz="1800"/>
          </a:p>
        </p:txBody>
      </p:sp>
      <p:sp>
        <p:nvSpPr>
          <p:cNvPr id="41989" name="Rectangle 2"/>
          <p:cNvSpPr>
            <a:spLocks noGrp="1" noChangeArrowheads="1"/>
          </p:cNvSpPr>
          <p:nvPr>
            <p:ph type="title"/>
          </p:nvPr>
        </p:nvSpPr>
        <p:spPr/>
        <p:txBody>
          <a:bodyPr/>
          <a:lstStyle/>
          <a:p>
            <a:pPr eaLnBrk="1" hangingPunct="1"/>
            <a:r>
              <a:rPr lang="en-US" dirty="0"/>
              <a:t>Insert 4</a:t>
            </a:r>
          </a:p>
        </p:txBody>
      </p:sp>
      <p:grpSp>
        <p:nvGrpSpPr>
          <p:cNvPr id="41990" name="Group 3"/>
          <p:cNvGrpSpPr>
            <a:grpSpLocks/>
          </p:cNvGrpSpPr>
          <p:nvPr/>
        </p:nvGrpSpPr>
        <p:grpSpPr bwMode="auto">
          <a:xfrm>
            <a:off x="4159250" y="1524000"/>
            <a:ext cx="823913" cy="647700"/>
            <a:chOff x="2601" y="1392"/>
            <a:chExt cx="519" cy="408"/>
          </a:xfrm>
        </p:grpSpPr>
        <p:sp>
          <p:nvSpPr>
            <p:cNvPr id="42018"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9"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1991" name="Line 6"/>
          <p:cNvSpPr>
            <a:spLocks noChangeShapeType="1"/>
          </p:cNvSpPr>
          <p:nvPr/>
        </p:nvSpPr>
        <p:spPr bwMode="auto">
          <a:xfrm>
            <a:off x="4602163" y="1066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992" name="Line 7"/>
          <p:cNvSpPr>
            <a:spLocks noChangeShapeType="1"/>
          </p:cNvSpPr>
          <p:nvPr/>
        </p:nvSpPr>
        <p:spPr bwMode="auto">
          <a:xfrm>
            <a:off x="4845050" y="20955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1993" name="Group 8"/>
          <p:cNvGrpSpPr>
            <a:grpSpLocks/>
          </p:cNvGrpSpPr>
          <p:nvPr/>
        </p:nvGrpSpPr>
        <p:grpSpPr bwMode="auto">
          <a:xfrm>
            <a:off x="3168650" y="2476500"/>
            <a:ext cx="823913" cy="647700"/>
            <a:chOff x="2601" y="1392"/>
            <a:chExt cx="519" cy="408"/>
          </a:xfrm>
        </p:grpSpPr>
        <p:sp>
          <p:nvSpPr>
            <p:cNvPr id="42016"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7"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1</a:t>
              </a:r>
            </a:p>
          </p:txBody>
        </p:sp>
      </p:grpSp>
      <p:grpSp>
        <p:nvGrpSpPr>
          <p:cNvPr id="41994" name="Group 11"/>
          <p:cNvGrpSpPr>
            <a:grpSpLocks/>
          </p:cNvGrpSpPr>
          <p:nvPr/>
        </p:nvGrpSpPr>
        <p:grpSpPr bwMode="auto">
          <a:xfrm>
            <a:off x="5087938" y="2438400"/>
            <a:ext cx="823912" cy="647700"/>
            <a:chOff x="2601" y="1392"/>
            <a:chExt cx="519" cy="408"/>
          </a:xfrm>
        </p:grpSpPr>
        <p:sp>
          <p:nvSpPr>
            <p:cNvPr id="42014"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5"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3</a:t>
              </a:r>
            </a:p>
          </p:txBody>
        </p:sp>
      </p:grpSp>
      <p:sp>
        <p:nvSpPr>
          <p:cNvPr id="41995" name="Line 14"/>
          <p:cNvSpPr>
            <a:spLocks noChangeShapeType="1"/>
          </p:cNvSpPr>
          <p:nvPr/>
        </p:nvSpPr>
        <p:spPr bwMode="auto">
          <a:xfrm flipH="1">
            <a:off x="3854450" y="20955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1997" name="Group 16"/>
          <p:cNvGrpSpPr>
            <a:grpSpLocks/>
          </p:cNvGrpSpPr>
          <p:nvPr/>
        </p:nvGrpSpPr>
        <p:grpSpPr bwMode="auto">
          <a:xfrm>
            <a:off x="4159250" y="3657600"/>
            <a:ext cx="823913" cy="647700"/>
            <a:chOff x="2601" y="1392"/>
            <a:chExt cx="519" cy="408"/>
          </a:xfrm>
        </p:grpSpPr>
        <p:sp>
          <p:nvSpPr>
            <p:cNvPr id="42012"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3"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1998" name="Line 19"/>
          <p:cNvSpPr>
            <a:spLocks noChangeShapeType="1"/>
          </p:cNvSpPr>
          <p:nvPr/>
        </p:nvSpPr>
        <p:spPr bwMode="auto">
          <a:xfrm>
            <a:off x="4602163" y="32004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999" name="Line 20"/>
          <p:cNvSpPr>
            <a:spLocks noChangeShapeType="1"/>
          </p:cNvSpPr>
          <p:nvPr/>
        </p:nvSpPr>
        <p:spPr bwMode="auto">
          <a:xfrm>
            <a:off x="4845050" y="42291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2000" name="Group 21"/>
          <p:cNvGrpSpPr>
            <a:grpSpLocks/>
          </p:cNvGrpSpPr>
          <p:nvPr/>
        </p:nvGrpSpPr>
        <p:grpSpPr bwMode="auto">
          <a:xfrm>
            <a:off x="3168650" y="4610100"/>
            <a:ext cx="823913" cy="647700"/>
            <a:chOff x="2601" y="1392"/>
            <a:chExt cx="519" cy="408"/>
          </a:xfrm>
        </p:grpSpPr>
        <p:sp>
          <p:nvSpPr>
            <p:cNvPr id="42010" name="Oval 2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11" name="Text Box 2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42001" name="Group 24"/>
          <p:cNvGrpSpPr>
            <a:grpSpLocks/>
          </p:cNvGrpSpPr>
          <p:nvPr/>
        </p:nvGrpSpPr>
        <p:grpSpPr bwMode="auto">
          <a:xfrm>
            <a:off x="5087938" y="4572000"/>
            <a:ext cx="823912" cy="647700"/>
            <a:chOff x="2601" y="1392"/>
            <a:chExt cx="519" cy="408"/>
          </a:xfrm>
        </p:grpSpPr>
        <p:sp>
          <p:nvSpPr>
            <p:cNvPr id="42008" name="Oval 25"/>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09" name="Text Box 26"/>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42002" name="Line 27"/>
          <p:cNvSpPr>
            <a:spLocks noChangeShapeType="1"/>
          </p:cNvSpPr>
          <p:nvPr/>
        </p:nvSpPr>
        <p:spPr bwMode="auto">
          <a:xfrm flipH="1">
            <a:off x="3854450" y="42291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2003" name="Line 28"/>
          <p:cNvSpPr>
            <a:spLocks noChangeShapeType="1"/>
          </p:cNvSpPr>
          <p:nvPr/>
        </p:nvSpPr>
        <p:spPr bwMode="auto">
          <a:xfrm>
            <a:off x="5853113" y="50673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2004" name="Group 29"/>
          <p:cNvGrpSpPr>
            <a:grpSpLocks/>
          </p:cNvGrpSpPr>
          <p:nvPr/>
        </p:nvGrpSpPr>
        <p:grpSpPr bwMode="auto">
          <a:xfrm>
            <a:off x="6096000" y="5410200"/>
            <a:ext cx="823913" cy="647700"/>
            <a:chOff x="2601" y="1392"/>
            <a:chExt cx="519" cy="408"/>
          </a:xfrm>
        </p:grpSpPr>
        <p:sp>
          <p:nvSpPr>
            <p:cNvPr id="42006" name="Oval 30"/>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2007" name="Text Box 31"/>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4</a:t>
              </a:r>
            </a:p>
          </p:txBody>
        </p:sp>
      </p:grpSp>
      <p:sp>
        <p:nvSpPr>
          <p:cNvPr id="42005" name="Text Box 32"/>
          <p:cNvSpPr txBox="1">
            <a:spLocks noChangeArrowheads="1"/>
          </p:cNvSpPr>
          <p:nvPr/>
        </p:nvSpPr>
        <p:spPr bwMode="auto">
          <a:xfrm>
            <a:off x="517525" y="4179888"/>
            <a:ext cx="2880917" cy="19020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When adding 4</a:t>
            </a:r>
            <a:br>
              <a:rPr lang="en-US" b="0" dirty="0"/>
            </a:br>
            <a:r>
              <a:rPr lang="en-US" b="0" dirty="0"/>
              <a:t>parent is black</a:t>
            </a:r>
            <a:br>
              <a:rPr lang="en-US" b="0" dirty="0"/>
            </a:br>
            <a:r>
              <a:rPr lang="en-US" b="0" dirty="0"/>
              <a:t>so done.</a:t>
            </a:r>
          </a:p>
          <a:p>
            <a:pPr eaLnBrk="1" hangingPunct="1"/>
            <a:r>
              <a:rPr lang="en-US" b="0" dirty="0"/>
              <a:t>Set root to black!</a:t>
            </a:r>
          </a:p>
        </p:txBody>
      </p:sp>
      <p:grpSp>
        <p:nvGrpSpPr>
          <p:cNvPr id="36" name="Group 3"/>
          <p:cNvGrpSpPr>
            <a:grpSpLocks/>
          </p:cNvGrpSpPr>
          <p:nvPr/>
        </p:nvGrpSpPr>
        <p:grpSpPr bwMode="auto">
          <a:xfrm>
            <a:off x="6903751" y="2424113"/>
            <a:ext cx="823913" cy="647700"/>
            <a:chOff x="2601" y="1392"/>
            <a:chExt cx="519" cy="408"/>
          </a:xfrm>
        </p:grpSpPr>
        <p:sp>
          <p:nvSpPr>
            <p:cNvPr id="37"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rgbClr val="FF0000"/>
                  </a:solidFill>
                </a:rPr>
                <a:t>2</a:t>
              </a:r>
            </a:p>
          </p:txBody>
        </p:sp>
      </p:grpSp>
      <p:sp>
        <p:nvSpPr>
          <p:cNvPr id="39" name="Line 6"/>
          <p:cNvSpPr>
            <a:spLocks noChangeShapeType="1"/>
          </p:cNvSpPr>
          <p:nvPr/>
        </p:nvSpPr>
        <p:spPr bwMode="auto">
          <a:xfrm>
            <a:off x="7346664" y="1966913"/>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0" name="Line 7"/>
          <p:cNvSpPr>
            <a:spLocks noChangeShapeType="1"/>
          </p:cNvSpPr>
          <p:nvPr/>
        </p:nvSpPr>
        <p:spPr bwMode="auto">
          <a:xfrm>
            <a:off x="7589551" y="2995613"/>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1" name="Group 8"/>
          <p:cNvGrpSpPr>
            <a:grpSpLocks/>
          </p:cNvGrpSpPr>
          <p:nvPr/>
        </p:nvGrpSpPr>
        <p:grpSpPr bwMode="auto">
          <a:xfrm>
            <a:off x="5913151" y="3376613"/>
            <a:ext cx="823913" cy="647700"/>
            <a:chOff x="2601" y="1392"/>
            <a:chExt cx="519" cy="408"/>
          </a:xfrm>
        </p:grpSpPr>
        <p:sp>
          <p:nvSpPr>
            <p:cNvPr id="42"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1</a:t>
              </a:r>
            </a:p>
          </p:txBody>
        </p:sp>
      </p:grpSp>
      <p:grpSp>
        <p:nvGrpSpPr>
          <p:cNvPr id="44" name="Group 11"/>
          <p:cNvGrpSpPr>
            <a:grpSpLocks/>
          </p:cNvGrpSpPr>
          <p:nvPr/>
        </p:nvGrpSpPr>
        <p:grpSpPr bwMode="auto">
          <a:xfrm>
            <a:off x="7832439" y="3338513"/>
            <a:ext cx="823912" cy="647700"/>
            <a:chOff x="2601" y="1392"/>
            <a:chExt cx="519" cy="408"/>
          </a:xfrm>
        </p:grpSpPr>
        <p:sp>
          <p:nvSpPr>
            <p:cNvPr id="45"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3</a:t>
              </a:r>
            </a:p>
          </p:txBody>
        </p:sp>
      </p:grpSp>
      <p:sp>
        <p:nvSpPr>
          <p:cNvPr id="47" name="Line 14"/>
          <p:cNvSpPr>
            <a:spLocks noChangeShapeType="1"/>
          </p:cNvSpPr>
          <p:nvPr/>
        </p:nvSpPr>
        <p:spPr bwMode="auto">
          <a:xfrm flipH="1">
            <a:off x="6598951" y="2995613"/>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cxnSp>
        <p:nvCxnSpPr>
          <p:cNvPr id="3" name="Straight Arrow Connector 2"/>
          <p:cNvCxnSpPr/>
          <p:nvPr/>
        </p:nvCxnSpPr>
        <p:spPr bwMode="auto">
          <a:xfrm>
            <a:off x="5638800" y="1809750"/>
            <a:ext cx="838200" cy="266700"/>
          </a:xfrm>
          <a:prstGeom prst="straightConnector1">
            <a:avLst/>
          </a:prstGeom>
          <a:noFill/>
          <a:ln w="63500" cap="flat" cmpd="sng" algn="ctr">
            <a:solidFill>
              <a:schemeClr val="tx1"/>
            </a:solidFill>
            <a:prstDash val="solid"/>
            <a:round/>
            <a:headEnd type="none" w="med" len="med"/>
            <a:tailEnd type="triangle"/>
          </a:ln>
          <a:effectLst/>
        </p:spPr>
      </p:cxnSp>
      <p:cxnSp>
        <p:nvCxnSpPr>
          <p:cNvPr id="50" name="Straight Arrow Connector 49"/>
          <p:cNvCxnSpPr/>
          <p:nvPr/>
        </p:nvCxnSpPr>
        <p:spPr bwMode="auto">
          <a:xfrm flipH="1">
            <a:off x="6321711" y="4114800"/>
            <a:ext cx="598202" cy="552450"/>
          </a:xfrm>
          <a:prstGeom prst="straightConnector1">
            <a:avLst/>
          </a:prstGeom>
          <a:noFill/>
          <a:ln w="63500" cap="flat" cmpd="sng" algn="ctr">
            <a:solidFill>
              <a:schemeClr val="tx1"/>
            </a:solidFill>
            <a:prstDash val="solid"/>
            <a:round/>
            <a:headEnd type="none" w="med" len="med"/>
            <a:tailEnd type="triangle"/>
          </a:ln>
          <a:effectLst/>
        </p:spPr>
      </p:cxn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301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30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31FC2ACF-079B-4571-BDFF-5DBBF9173AD4}" type="slidenum">
              <a:rPr lang="en-US" sz="1800" smtClean="0"/>
              <a:pPr eaLnBrk="1" hangingPunct="1"/>
              <a:t>31</a:t>
            </a:fld>
            <a:endParaRPr lang="en-US" sz="1800"/>
          </a:p>
        </p:txBody>
      </p:sp>
      <p:sp>
        <p:nvSpPr>
          <p:cNvPr id="43013" name="Rectangle 2"/>
          <p:cNvSpPr>
            <a:spLocks noGrp="1" noChangeArrowheads="1"/>
          </p:cNvSpPr>
          <p:nvPr>
            <p:ph type="title"/>
          </p:nvPr>
        </p:nvSpPr>
        <p:spPr/>
        <p:txBody>
          <a:bodyPr/>
          <a:lstStyle/>
          <a:p>
            <a:pPr eaLnBrk="1" hangingPunct="1"/>
            <a:r>
              <a:rPr lang="en-US"/>
              <a:t>Insert 5</a:t>
            </a:r>
          </a:p>
        </p:txBody>
      </p:sp>
      <p:grpSp>
        <p:nvGrpSpPr>
          <p:cNvPr id="43014" name="Group 3"/>
          <p:cNvGrpSpPr>
            <a:grpSpLocks/>
          </p:cNvGrpSpPr>
          <p:nvPr/>
        </p:nvGrpSpPr>
        <p:grpSpPr bwMode="auto">
          <a:xfrm>
            <a:off x="4159250" y="1295400"/>
            <a:ext cx="823913" cy="647700"/>
            <a:chOff x="2601" y="1392"/>
            <a:chExt cx="519" cy="408"/>
          </a:xfrm>
        </p:grpSpPr>
        <p:sp>
          <p:nvSpPr>
            <p:cNvPr id="43033"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4"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3015" name="Line 6"/>
          <p:cNvSpPr>
            <a:spLocks noChangeShapeType="1"/>
          </p:cNvSpPr>
          <p:nvPr/>
        </p:nvSpPr>
        <p:spPr bwMode="auto">
          <a:xfrm>
            <a:off x="460216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16" name="Line 7"/>
          <p:cNvSpPr>
            <a:spLocks noChangeShapeType="1"/>
          </p:cNvSpPr>
          <p:nvPr/>
        </p:nvSpPr>
        <p:spPr bwMode="auto">
          <a:xfrm>
            <a:off x="4845050" y="18669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3017" name="Group 8"/>
          <p:cNvGrpSpPr>
            <a:grpSpLocks/>
          </p:cNvGrpSpPr>
          <p:nvPr/>
        </p:nvGrpSpPr>
        <p:grpSpPr bwMode="auto">
          <a:xfrm>
            <a:off x="3168650" y="2247900"/>
            <a:ext cx="823913" cy="647700"/>
            <a:chOff x="2601" y="1392"/>
            <a:chExt cx="519" cy="408"/>
          </a:xfrm>
        </p:grpSpPr>
        <p:sp>
          <p:nvSpPr>
            <p:cNvPr id="43031"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2"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43018" name="Group 11"/>
          <p:cNvGrpSpPr>
            <a:grpSpLocks/>
          </p:cNvGrpSpPr>
          <p:nvPr/>
        </p:nvGrpSpPr>
        <p:grpSpPr bwMode="auto">
          <a:xfrm>
            <a:off x="5087938" y="2209800"/>
            <a:ext cx="823912" cy="647700"/>
            <a:chOff x="2601" y="1392"/>
            <a:chExt cx="519" cy="408"/>
          </a:xfrm>
        </p:grpSpPr>
        <p:sp>
          <p:nvSpPr>
            <p:cNvPr id="43029"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0"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43019" name="Line 14"/>
          <p:cNvSpPr>
            <a:spLocks noChangeShapeType="1"/>
          </p:cNvSpPr>
          <p:nvPr/>
        </p:nvSpPr>
        <p:spPr bwMode="auto">
          <a:xfrm flipH="1">
            <a:off x="385445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3020" name="Line 15"/>
          <p:cNvSpPr>
            <a:spLocks noChangeShapeType="1"/>
          </p:cNvSpPr>
          <p:nvPr/>
        </p:nvSpPr>
        <p:spPr bwMode="auto">
          <a:xfrm>
            <a:off x="5853113" y="27051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3021" name="Group 16"/>
          <p:cNvGrpSpPr>
            <a:grpSpLocks/>
          </p:cNvGrpSpPr>
          <p:nvPr/>
        </p:nvGrpSpPr>
        <p:grpSpPr bwMode="auto">
          <a:xfrm>
            <a:off x="6096000" y="3048000"/>
            <a:ext cx="823913" cy="647700"/>
            <a:chOff x="2601" y="1392"/>
            <a:chExt cx="519" cy="408"/>
          </a:xfrm>
        </p:grpSpPr>
        <p:sp>
          <p:nvSpPr>
            <p:cNvPr id="43027"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8"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4</a:t>
              </a:r>
            </a:p>
          </p:txBody>
        </p:sp>
      </p:grpSp>
      <p:sp>
        <p:nvSpPr>
          <p:cNvPr id="43022" name="Line 19"/>
          <p:cNvSpPr>
            <a:spLocks noChangeShapeType="1"/>
          </p:cNvSpPr>
          <p:nvPr/>
        </p:nvSpPr>
        <p:spPr bwMode="auto">
          <a:xfrm>
            <a:off x="6843713" y="36195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3023" name="Group 20"/>
          <p:cNvGrpSpPr>
            <a:grpSpLocks/>
          </p:cNvGrpSpPr>
          <p:nvPr/>
        </p:nvGrpSpPr>
        <p:grpSpPr bwMode="auto">
          <a:xfrm>
            <a:off x="7086600" y="3962400"/>
            <a:ext cx="823913" cy="647700"/>
            <a:chOff x="2601" y="1392"/>
            <a:chExt cx="519" cy="408"/>
          </a:xfrm>
        </p:grpSpPr>
        <p:sp>
          <p:nvSpPr>
            <p:cNvPr id="43025"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6"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5</a:t>
              </a:r>
            </a:p>
          </p:txBody>
        </p:sp>
      </p:grpSp>
      <p:sp>
        <p:nvSpPr>
          <p:cNvPr id="43024" name="Text Box 23"/>
          <p:cNvSpPr txBox="1">
            <a:spLocks noChangeArrowheads="1"/>
          </p:cNvSpPr>
          <p:nvPr/>
        </p:nvSpPr>
        <p:spPr bwMode="auto">
          <a:xfrm>
            <a:off x="288925" y="1284288"/>
            <a:ext cx="4703763" cy="3081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5's parent is red.</a:t>
            </a:r>
            <a:br>
              <a:rPr lang="en-US" b="0"/>
            </a:br>
            <a:r>
              <a:rPr lang="en-US" b="0"/>
              <a:t>Parent's sibling is</a:t>
            </a:r>
            <a:br>
              <a:rPr lang="en-US" b="0"/>
            </a:br>
            <a:r>
              <a:rPr lang="en-US" b="0"/>
              <a:t>black (null). 5 is</a:t>
            </a:r>
            <a:br>
              <a:rPr lang="en-US" b="0"/>
            </a:br>
            <a:r>
              <a:rPr lang="en-US" b="0"/>
              <a:t>outside relative to</a:t>
            </a:r>
            <a:br>
              <a:rPr lang="en-US" b="0"/>
            </a:br>
            <a:r>
              <a:rPr lang="en-US" b="0"/>
              <a:t>grandparent (3) so rotate</a:t>
            </a:r>
            <a:br>
              <a:rPr lang="en-US" b="0"/>
            </a:br>
            <a:r>
              <a:rPr lang="en-US" b="0"/>
              <a:t>parent and grandparent then</a:t>
            </a:r>
            <a:br>
              <a:rPr lang="en-US" b="0"/>
            </a:br>
            <a:r>
              <a:rPr lang="en-US" b="0"/>
              <a:t>recolor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403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40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5AFF8371-4861-4FFE-8C87-02BB8A97388B}" type="slidenum">
              <a:rPr lang="en-US" sz="1800" smtClean="0"/>
              <a:pPr eaLnBrk="1" hangingPunct="1"/>
              <a:t>32</a:t>
            </a:fld>
            <a:endParaRPr lang="en-US" sz="1800"/>
          </a:p>
        </p:txBody>
      </p:sp>
      <p:sp>
        <p:nvSpPr>
          <p:cNvPr id="44037" name="Rectangle 2"/>
          <p:cNvSpPr>
            <a:spLocks noGrp="1" noChangeArrowheads="1"/>
          </p:cNvSpPr>
          <p:nvPr>
            <p:ph type="title"/>
          </p:nvPr>
        </p:nvSpPr>
        <p:spPr/>
        <p:txBody>
          <a:bodyPr/>
          <a:lstStyle/>
          <a:p>
            <a:pPr eaLnBrk="1" hangingPunct="1"/>
            <a:r>
              <a:rPr lang="en-US"/>
              <a:t>Finish insert of 5</a:t>
            </a:r>
          </a:p>
        </p:txBody>
      </p:sp>
      <p:grpSp>
        <p:nvGrpSpPr>
          <p:cNvPr id="44038" name="Group 3"/>
          <p:cNvGrpSpPr>
            <a:grpSpLocks/>
          </p:cNvGrpSpPr>
          <p:nvPr/>
        </p:nvGrpSpPr>
        <p:grpSpPr bwMode="auto">
          <a:xfrm>
            <a:off x="4159250" y="1295400"/>
            <a:ext cx="823913" cy="647700"/>
            <a:chOff x="2601" y="1392"/>
            <a:chExt cx="519" cy="408"/>
          </a:xfrm>
        </p:grpSpPr>
        <p:sp>
          <p:nvSpPr>
            <p:cNvPr id="44056"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57"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4039" name="Line 6"/>
          <p:cNvSpPr>
            <a:spLocks noChangeShapeType="1"/>
          </p:cNvSpPr>
          <p:nvPr/>
        </p:nvSpPr>
        <p:spPr bwMode="auto">
          <a:xfrm>
            <a:off x="460216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0" name="Line 7"/>
          <p:cNvSpPr>
            <a:spLocks noChangeShapeType="1"/>
          </p:cNvSpPr>
          <p:nvPr/>
        </p:nvSpPr>
        <p:spPr bwMode="auto">
          <a:xfrm>
            <a:off x="4845050" y="18669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4041" name="Group 8"/>
          <p:cNvGrpSpPr>
            <a:grpSpLocks/>
          </p:cNvGrpSpPr>
          <p:nvPr/>
        </p:nvGrpSpPr>
        <p:grpSpPr bwMode="auto">
          <a:xfrm>
            <a:off x="3168650" y="2247900"/>
            <a:ext cx="823913" cy="647700"/>
            <a:chOff x="2601" y="1392"/>
            <a:chExt cx="519" cy="408"/>
          </a:xfrm>
        </p:grpSpPr>
        <p:sp>
          <p:nvSpPr>
            <p:cNvPr id="44054"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55"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44042" name="Group 11"/>
          <p:cNvGrpSpPr>
            <a:grpSpLocks/>
          </p:cNvGrpSpPr>
          <p:nvPr/>
        </p:nvGrpSpPr>
        <p:grpSpPr bwMode="auto">
          <a:xfrm>
            <a:off x="5105400" y="2209800"/>
            <a:ext cx="823913" cy="647700"/>
            <a:chOff x="2601" y="1392"/>
            <a:chExt cx="519" cy="408"/>
          </a:xfrm>
        </p:grpSpPr>
        <p:sp>
          <p:nvSpPr>
            <p:cNvPr id="44052"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53"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a:t>
              </a:r>
            </a:p>
          </p:txBody>
        </p:sp>
      </p:grpSp>
      <p:sp>
        <p:nvSpPr>
          <p:cNvPr id="44043" name="Line 14"/>
          <p:cNvSpPr>
            <a:spLocks noChangeShapeType="1"/>
          </p:cNvSpPr>
          <p:nvPr/>
        </p:nvSpPr>
        <p:spPr bwMode="auto">
          <a:xfrm flipH="1">
            <a:off x="385445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4044" name="Line 15"/>
          <p:cNvSpPr>
            <a:spLocks noChangeShapeType="1"/>
          </p:cNvSpPr>
          <p:nvPr/>
        </p:nvSpPr>
        <p:spPr bwMode="auto">
          <a:xfrm>
            <a:off x="5867400" y="2743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4045" name="Group 16"/>
          <p:cNvGrpSpPr>
            <a:grpSpLocks/>
          </p:cNvGrpSpPr>
          <p:nvPr/>
        </p:nvGrpSpPr>
        <p:grpSpPr bwMode="auto">
          <a:xfrm>
            <a:off x="4114800" y="3162300"/>
            <a:ext cx="823913" cy="647700"/>
            <a:chOff x="2601" y="1392"/>
            <a:chExt cx="519" cy="408"/>
          </a:xfrm>
        </p:grpSpPr>
        <p:sp>
          <p:nvSpPr>
            <p:cNvPr id="44050"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51"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3</a:t>
              </a:r>
            </a:p>
          </p:txBody>
        </p:sp>
      </p:grpSp>
      <p:sp>
        <p:nvSpPr>
          <p:cNvPr id="44046" name="Line 19"/>
          <p:cNvSpPr>
            <a:spLocks noChangeShapeType="1"/>
          </p:cNvSpPr>
          <p:nvPr/>
        </p:nvSpPr>
        <p:spPr bwMode="auto">
          <a:xfrm flipH="1">
            <a:off x="4724400" y="2743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4047" name="Group 20"/>
          <p:cNvGrpSpPr>
            <a:grpSpLocks/>
          </p:cNvGrpSpPr>
          <p:nvPr/>
        </p:nvGrpSpPr>
        <p:grpSpPr bwMode="auto">
          <a:xfrm>
            <a:off x="6172200" y="3200400"/>
            <a:ext cx="823913" cy="647700"/>
            <a:chOff x="2601" y="1392"/>
            <a:chExt cx="519" cy="408"/>
          </a:xfrm>
        </p:grpSpPr>
        <p:sp>
          <p:nvSpPr>
            <p:cNvPr id="44048"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4049"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5</a:t>
              </a:r>
            </a:p>
          </p:txBody>
        </p:sp>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5059"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506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F6E13248-D722-47C2-8181-CAD40E6BA0CE}" type="slidenum">
              <a:rPr lang="en-US" sz="1800" smtClean="0"/>
              <a:pPr eaLnBrk="1" hangingPunct="1"/>
              <a:t>33</a:t>
            </a:fld>
            <a:endParaRPr lang="en-US" sz="1800"/>
          </a:p>
        </p:txBody>
      </p:sp>
      <p:sp>
        <p:nvSpPr>
          <p:cNvPr id="45061" name="Rectangle 2"/>
          <p:cNvSpPr>
            <a:spLocks noGrp="1" noChangeArrowheads="1"/>
          </p:cNvSpPr>
          <p:nvPr>
            <p:ph type="title"/>
          </p:nvPr>
        </p:nvSpPr>
        <p:spPr/>
        <p:txBody>
          <a:bodyPr/>
          <a:lstStyle/>
          <a:p>
            <a:pPr eaLnBrk="1" hangingPunct="1"/>
            <a:r>
              <a:rPr lang="en-US"/>
              <a:t>Insert 6</a:t>
            </a:r>
          </a:p>
        </p:txBody>
      </p:sp>
      <p:grpSp>
        <p:nvGrpSpPr>
          <p:cNvPr id="45062" name="Group 3"/>
          <p:cNvGrpSpPr>
            <a:grpSpLocks/>
          </p:cNvGrpSpPr>
          <p:nvPr/>
        </p:nvGrpSpPr>
        <p:grpSpPr bwMode="auto">
          <a:xfrm>
            <a:off x="4159250" y="1295400"/>
            <a:ext cx="823913" cy="647700"/>
            <a:chOff x="2601" y="1392"/>
            <a:chExt cx="519" cy="408"/>
          </a:xfrm>
        </p:grpSpPr>
        <p:sp>
          <p:nvSpPr>
            <p:cNvPr id="45081"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082"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5063" name="Line 6"/>
          <p:cNvSpPr>
            <a:spLocks noChangeShapeType="1"/>
          </p:cNvSpPr>
          <p:nvPr/>
        </p:nvSpPr>
        <p:spPr bwMode="auto">
          <a:xfrm>
            <a:off x="460216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64" name="Line 7"/>
          <p:cNvSpPr>
            <a:spLocks noChangeShapeType="1"/>
          </p:cNvSpPr>
          <p:nvPr/>
        </p:nvSpPr>
        <p:spPr bwMode="auto">
          <a:xfrm>
            <a:off x="4845050" y="18669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5065" name="Group 8"/>
          <p:cNvGrpSpPr>
            <a:grpSpLocks/>
          </p:cNvGrpSpPr>
          <p:nvPr/>
        </p:nvGrpSpPr>
        <p:grpSpPr bwMode="auto">
          <a:xfrm>
            <a:off x="3168650" y="2247900"/>
            <a:ext cx="823913" cy="647700"/>
            <a:chOff x="2601" y="1392"/>
            <a:chExt cx="519" cy="408"/>
          </a:xfrm>
        </p:grpSpPr>
        <p:sp>
          <p:nvSpPr>
            <p:cNvPr id="45079"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080"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45066" name="Group 11"/>
          <p:cNvGrpSpPr>
            <a:grpSpLocks/>
          </p:cNvGrpSpPr>
          <p:nvPr/>
        </p:nvGrpSpPr>
        <p:grpSpPr bwMode="auto">
          <a:xfrm>
            <a:off x="5105400" y="2209800"/>
            <a:ext cx="823913" cy="647700"/>
            <a:chOff x="2601" y="1392"/>
            <a:chExt cx="519" cy="408"/>
          </a:xfrm>
        </p:grpSpPr>
        <p:sp>
          <p:nvSpPr>
            <p:cNvPr id="45077"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078"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a:t>
              </a:r>
            </a:p>
          </p:txBody>
        </p:sp>
      </p:grpSp>
      <p:sp>
        <p:nvSpPr>
          <p:cNvPr id="45067" name="Line 14"/>
          <p:cNvSpPr>
            <a:spLocks noChangeShapeType="1"/>
          </p:cNvSpPr>
          <p:nvPr/>
        </p:nvSpPr>
        <p:spPr bwMode="auto">
          <a:xfrm flipH="1">
            <a:off x="385445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5068" name="Line 15"/>
          <p:cNvSpPr>
            <a:spLocks noChangeShapeType="1"/>
          </p:cNvSpPr>
          <p:nvPr/>
        </p:nvSpPr>
        <p:spPr bwMode="auto">
          <a:xfrm>
            <a:off x="5867400" y="2743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5069" name="Group 16"/>
          <p:cNvGrpSpPr>
            <a:grpSpLocks/>
          </p:cNvGrpSpPr>
          <p:nvPr/>
        </p:nvGrpSpPr>
        <p:grpSpPr bwMode="auto">
          <a:xfrm>
            <a:off x="4114800" y="3162300"/>
            <a:ext cx="823913" cy="647700"/>
            <a:chOff x="2601" y="1392"/>
            <a:chExt cx="519" cy="408"/>
          </a:xfrm>
        </p:grpSpPr>
        <p:sp>
          <p:nvSpPr>
            <p:cNvPr id="45075"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076"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3</a:t>
              </a:r>
            </a:p>
          </p:txBody>
        </p:sp>
      </p:grpSp>
      <p:sp>
        <p:nvSpPr>
          <p:cNvPr id="45070" name="Line 19"/>
          <p:cNvSpPr>
            <a:spLocks noChangeShapeType="1"/>
          </p:cNvSpPr>
          <p:nvPr/>
        </p:nvSpPr>
        <p:spPr bwMode="auto">
          <a:xfrm flipH="1">
            <a:off x="4724400" y="2743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5071" name="Group 20"/>
          <p:cNvGrpSpPr>
            <a:grpSpLocks/>
          </p:cNvGrpSpPr>
          <p:nvPr/>
        </p:nvGrpSpPr>
        <p:grpSpPr bwMode="auto">
          <a:xfrm>
            <a:off x="6172200" y="3200400"/>
            <a:ext cx="823913" cy="647700"/>
            <a:chOff x="2601" y="1392"/>
            <a:chExt cx="519" cy="408"/>
          </a:xfrm>
        </p:grpSpPr>
        <p:sp>
          <p:nvSpPr>
            <p:cNvPr id="45073"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5074"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5</a:t>
              </a:r>
            </a:p>
          </p:txBody>
        </p:sp>
      </p:grpSp>
      <p:sp>
        <p:nvSpPr>
          <p:cNvPr id="45072" name="Text Box 23"/>
          <p:cNvSpPr txBox="1">
            <a:spLocks noChangeArrowheads="1"/>
          </p:cNvSpPr>
          <p:nvPr/>
        </p:nvSpPr>
        <p:spPr bwMode="auto">
          <a:xfrm>
            <a:off x="152400" y="1019175"/>
            <a:ext cx="3471863" cy="265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On way down see</a:t>
            </a:r>
            <a:br>
              <a:rPr lang="en-US" b="0"/>
            </a:br>
            <a:r>
              <a:rPr lang="en-US" b="0"/>
              <a:t>4 with 2 red</a:t>
            </a:r>
            <a:br>
              <a:rPr lang="en-US" b="0"/>
            </a:br>
            <a:r>
              <a:rPr lang="en-US" b="0"/>
              <a:t>children. Make</a:t>
            </a:r>
            <a:br>
              <a:rPr lang="en-US" b="0"/>
            </a:br>
            <a:r>
              <a:rPr lang="en-US" b="0"/>
              <a:t>4 red and children</a:t>
            </a:r>
            <a:br>
              <a:rPr lang="en-US" b="0"/>
            </a:br>
            <a:r>
              <a:rPr lang="en-US" b="0"/>
              <a:t>black. 4's parent is</a:t>
            </a:r>
            <a:br>
              <a:rPr lang="en-US" b="0"/>
            </a:br>
            <a:r>
              <a:rPr lang="en-US" b="0"/>
              <a:t>black so no problem.</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608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608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5CB2F689-AA25-47A7-803E-88906F5C2719}" type="slidenum">
              <a:rPr lang="en-US" sz="1800" smtClean="0"/>
              <a:pPr eaLnBrk="1" hangingPunct="1"/>
              <a:t>34</a:t>
            </a:fld>
            <a:endParaRPr lang="en-US" sz="1800"/>
          </a:p>
        </p:txBody>
      </p:sp>
      <p:sp>
        <p:nvSpPr>
          <p:cNvPr id="46085" name="Rectangle 2"/>
          <p:cNvSpPr>
            <a:spLocks noGrp="1" noChangeArrowheads="1"/>
          </p:cNvSpPr>
          <p:nvPr>
            <p:ph type="title"/>
          </p:nvPr>
        </p:nvSpPr>
        <p:spPr/>
        <p:txBody>
          <a:bodyPr/>
          <a:lstStyle/>
          <a:p>
            <a:pPr eaLnBrk="1" hangingPunct="1"/>
            <a:r>
              <a:rPr lang="en-US"/>
              <a:t>Finishing insert of 6</a:t>
            </a:r>
          </a:p>
        </p:txBody>
      </p:sp>
      <p:grpSp>
        <p:nvGrpSpPr>
          <p:cNvPr id="46086" name="Group 3"/>
          <p:cNvGrpSpPr>
            <a:grpSpLocks/>
          </p:cNvGrpSpPr>
          <p:nvPr/>
        </p:nvGrpSpPr>
        <p:grpSpPr bwMode="auto">
          <a:xfrm>
            <a:off x="4159250" y="1295400"/>
            <a:ext cx="823913" cy="647700"/>
            <a:chOff x="2601" y="1392"/>
            <a:chExt cx="519" cy="408"/>
          </a:xfrm>
        </p:grpSpPr>
        <p:sp>
          <p:nvSpPr>
            <p:cNvPr id="46109"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10"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6087" name="Line 6"/>
          <p:cNvSpPr>
            <a:spLocks noChangeShapeType="1"/>
          </p:cNvSpPr>
          <p:nvPr/>
        </p:nvSpPr>
        <p:spPr bwMode="auto">
          <a:xfrm>
            <a:off x="460216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88" name="Line 7"/>
          <p:cNvSpPr>
            <a:spLocks noChangeShapeType="1"/>
          </p:cNvSpPr>
          <p:nvPr/>
        </p:nvSpPr>
        <p:spPr bwMode="auto">
          <a:xfrm>
            <a:off x="4845050" y="18669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6089" name="Group 8"/>
          <p:cNvGrpSpPr>
            <a:grpSpLocks/>
          </p:cNvGrpSpPr>
          <p:nvPr/>
        </p:nvGrpSpPr>
        <p:grpSpPr bwMode="auto">
          <a:xfrm>
            <a:off x="3168650" y="2247900"/>
            <a:ext cx="823913" cy="647700"/>
            <a:chOff x="2601" y="1392"/>
            <a:chExt cx="519" cy="408"/>
          </a:xfrm>
        </p:grpSpPr>
        <p:sp>
          <p:nvSpPr>
            <p:cNvPr id="46107"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08"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46090" name="Group 11"/>
          <p:cNvGrpSpPr>
            <a:grpSpLocks/>
          </p:cNvGrpSpPr>
          <p:nvPr/>
        </p:nvGrpSpPr>
        <p:grpSpPr bwMode="auto">
          <a:xfrm>
            <a:off x="5105400" y="2209800"/>
            <a:ext cx="823913" cy="647700"/>
            <a:chOff x="2601" y="1392"/>
            <a:chExt cx="519" cy="408"/>
          </a:xfrm>
        </p:grpSpPr>
        <p:sp>
          <p:nvSpPr>
            <p:cNvPr id="46105"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06"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4</a:t>
              </a:r>
            </a:p>
          </p:txBody>
        </p:sp>
      </p:grpSp>
      <p:sp>
        <p:nvSpPr>
          <p:cNvPr id="46091" name="Line 14"/>
          <p:cNvSpPr>
            <a:spLocks noChangeShapeType="1"/>
          </p:cNvSpPr>
          <p:nvPr/>
        </p:nvSpPr>
        <p:spPr bwMode="auto">
          <a:xfrm flipH="1">
            <a:off x="385445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2" name="Line 15"/>
          <p:cNvSpPr>
            <a:spLocks noChangeShapeType="1"/>
          </p:cNvSpPr>
          <p:nvPr/>
        </p:nvSpPr>
        <p:spPr bwMode="auto">
          <a:xfrm>
            <a:off x="5867400" y="2743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6093" name="Group 16"/>
          <p:cNvGrpSpPr>
            <a:grpSpLocks/>
          </p:cNvGrpSpPr>
          <p:nvPr/>
        </p:nvGrpSpPr>
        <p:grpSpPr bwMode="auto">
          <a:xfrm>
            <a:off x="4114800" y="3162300"/>
            <a:ext cx="823913" cy="647700"/>
            <a:chOff x="2601" y="1392"/>
            <a:chExt cx="519" cy="408"/>
          </a:xfrm>
        </p:grpSpPr>
        <p:sp>
          <p:nvSpPr>
            <p:cNvPr id="46103"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04"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46094" name="Line 19"/>
          <p:cNvSpPr>
            <a:spLocks noChangeShapeType="1"/>
          </p:cNvSpPr>
          <p:nvPr/>
        </p:nvSpPr>
        <p:spPr bwMode="auto">
          <a:xfrm flipH="1">
            <a:off x="4724400" y="2743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6095" name="Group 20"/>
          <p:cNvGrpSpPr>
            <a:grpSpLocks/>
          </p:cNvGrpSpPr>
          <p:nvPr/>
        </p:nvGrpSpPr>
        <p:grpSpPr bwMode="auto">
          <a:xfrm>
            <a:off x="6172200" y="3200400"/>
            <a:ext cx="823913" cy="647700"/>
            <a:chOff x="2601" y="1392"/>
            <a:chExt cx="519" cy="408"/>
          </a:xfrm>
        </p:grpSpPr>
        <p:sp>
          <p:nvSpPr>
            <p:cNvPr id="46101"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02"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grpSp>
        <p:nvGrpSpPr>
          <p:cNvPr id="46096" name="Group 23"/>
          <p:cNvGrpSpPr>
            <a:grpSpLocks/>
          </p:cNvGrpSpPr>
          <p:nvPr/>
        </p:nvGrpSpPr>
        <p:grpSpPr bwMode="auto">
          <a:xfrm>
            <a:off x="7162800" y="4038600"/>
            <a:ext cx="823913" cy="647700"/>
            <a:chOff x="2601" y="1392"/>
            <a:chExt cx="519" cy="408"/>
          </a:xfrm>
        </p:grpSpPr>
        <p:sp>
          <p:nvSpPr>
            <p:cNvPr id="46099" name="Oval 2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6100" name="Text Box 2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6</a:t>
              </a:r>
            </a:p>
          </p:txBody>
        </p:sp>
      </p:grpSp>
      <p:sp>
        <p:nvSpPr>
          <p:cNvPr id="46097" name="Line 26"/>
          <p:cNvSpPr>
            <a:spLocks noChangeShapeType="1"/>
          </p:cNvSpPr>
          <p:nvPr/>
        </p:nvSpPr>
        <p:spPr bwMode="auto">
          <a:xfrm>
            <a:off x="6934200" y="37338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6098" name="Text Box 27"/>
          <p:cNvSpPr txBox="1">
            <a:spLocks noChangeArrowheads="1"/>
          </p:cNvSpPr>
          <p:nvPr/>
        </p:nvSpPr>
        <p:spPr bwMode="auto">
          <a:xfrm>
            <a:off x="136525" y="1436688"/>
            <a:ext cx="30241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6's parent is black</a:t>
            </a:r>
            <a:br>
              <a:rPr lang="en-US" b="0"/>
            </a:br>
            <a:r>
              <a:rPr lang="en-US" b="0"/>
              <a:t>so done.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710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710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C22641F0-6732-48A3-9ABC-444D2544499E}" type="slidenum">
              <a:rPr lang="en-US" sz="1800" smtClean="0"/>
              <a:pPr eaLnBrk="1" hangingPunct="1"/>
              <a:t>35</a:t>
            </a:fld>
            <a:endParaRPr lang="en-US" sz="1800"/>
          </a:p>
        </p:txBody>
      </p:sp>
      <p:sp>
        <p:nvSpPr>
          <p:cNvPr id="47109" name="Rectangle 2"/>
          <p:cNvSpPr>
            <a:spLocks noGrp="1" noChangeArrowheads="1"/>
          </p:cNvSpPr>
          <p:nvPr>
            <p:ph type="title"/>
          </p:nvPr>
        </p:nvSpPr>
        <p:spPr/>
        <p:txBody>
          <a:bodyPr/>
          <a:lstStyle/>
          <a:p>
            <a:pPr eaLnBrk="1" hangingPunct="1"/>
            <a:r>
              <a:rPr lang="en-US"/>
              <a:t>Insert 7</a:t>
            </a:r>
          </a:p>
        </p:txBody>
      </p:sp>
      <p:grpSp>
        <p:nvGrpSpPr>
          <p:cNvPr id="47110" name="Group 3"/>
          <p:cNvGrpSpPr>
            <a:grpSpLocks/>
          </p:cNvGrpSpPr>
          <p:nvPr/>
        </p:nvGrpSpPr>
        <p:grpSpPr bwMode="auto">
          <a:xfrm>
            <a:off x="4114800" y="1295400"/>
            <a:ext cx="823913" cy="647700"/>
            <a:chOff x="2601" y="1392"/>
            <a:chExt cx="519" cy="408"/>
          </a:xfrm>
        </p:grpSpPr>
        <p:sp>
          <p:nvSpPr>
            <p:cNvPr id="47137"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38"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7111" name="Line 6"/>
          <p:cNvSpPr>
            <a:spLocks noChangeShapeType="1"/>
          </p:cNvSpPr>
          <p:nvPr/>
        </p:nvSpPr>
        <p:spPr bwMode="auto">
          <a:xfrm>
            <a:off x="455771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12" name="Line 7"/>
          <p:cNvSpPr>
            <a:spLocks noChangeShapeType="1"/>
          </p:cNvSpPr>
          <p:nvPr/>
        </p:nvSpPr>
        <p:spPr bwMode="auto">
          <a:xfrm>
            <a:off x="4800600" y="18669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7113" name="Group 8"/>
          <p:cNvGrpSpPr>
            <a:grpSpLocks/>
          </p:cNvGrpSpPr>
          <p:nvPr/>
        </p:nvGrpSpPr>
        <p:grpSpPr bwMode="auto">
          <a:xfrm>
            <a:off x="3124200" y="2247900"/>
            <a:ext cx="823913" cy="647700"/>
            <a:chOff x="2601" y="1392"/>
            <a:chExt cx="519" cy="408"/>
          </a:xfrm>
        </p:grpSpPr>
        <p:sp>
          <p:nvSpPr>
            <p:cNvPr id="47135"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36"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47114" name="Group 11"/>
          <p:cNvGrpSpPr>
            <a:grpSpLocks/>
          </p:cNvGrpSpPr>
          <p:nvPr/>
        </p:nvGrpSpPr>
        <p:grpSpPr bwMode="auto">
          <a:xfrm>
            <a:off x="5060950" y="2209800"/>
            <a:ext cx="823913" cy="647700"/>
            <a:chOff x="2601" y="1392"/>
            <a:chExt cx="519" cy="408"/>
          </a:xfrm>
        </p:grpSpPr>
        <p:sp>
          <p:nvSpPr>
            <p:cNvPr id="47133"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34"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4</a:t>
              </a:r>
            </a:p>
          </p:txBody>
        </p:sp>
      </p:grpSp>
      <p:sp>
        <p:nvSpPr>
          <p:cNvPr id="47115" name="Line 14"/>
          <p:cNvSpPr>
            <a:spLocks noChangeShapeType="1"/>
          </p:cNvSpPr>
          <p:nvPr/>
        </p:nvSpPr>
        <p:spPr bwMode="auto">
          <a:xfrm flipH="1">
            <a:off x="381000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16" name="Line 15"/>
          <p:cNvSpPr>
            <a:spLocks noChangeShapeType="1"/>
          </p:cNvSpPr>
          <p:nvPr/>
        </p:nvSpPr>
        <p:spPr bwMode="auto">
          <a:xfrm>
            <a:off x="5822950" y="2743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7117" name="Group 16"/>
          <p:cNvGrpSpPr>
            <a:grpSpLocks/>
          </p:cNvGrpSpPr>
          <p:nvPr/>
        </p:nvGrpSpPr>
        <p:grpSpPr bwMode="auto">
          <a:xfrm>
            <a:off x="4070350" y="3162300"/>
            <a:ext cx="823913" cy="647700"/>
            <a:chOff x="2601" y="1392"/>
            <a:chExt cx="519" cy="408"/>
          </a:xfrm>
        </p:grpSpPr>
        <p:sp>
          <p:nvSpPr>
            <p:cNvPr id="47131"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32"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47118" name="Line 19"/>
          <p:cNvSpPr>
            <a:spLocks noChangeShapeType="1"/>
          </p:cNvSpPr>
          <p:nvPr/>
        </p:nvSpPr>
        <p:spPr bwMode="auto">
          <a:xfrm flipH="1">
            <a:off x="4679950" y="2743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7119" name="Group 20"/>
          <p:cNvGrpSpPr>
            <a:grpSpLocks/>
          </p:cNvGrpSpPr>
          <p:nvPr/>
        </p:nvGrpSpPr>
        <p:grpSpPr bwMode="auto">
          <a:xfrm>
            <a:off x="6127750" y="3200400"/>
            <a:ext cx="823913" cy="647700"/>
            <a:chOff x="2601" y="1392"/>
            <a:chExt cx="519" cy="408"/>
          </a:xfrm>
        </p:grpSpPr>
        <p:sp>
          <p:nvSpPr>
            <p:cNvPr id="47129"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30"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grpSp>
        <p:nvGrpSpPr>
          <p:cNvPr id="47120" name="Group 23"/>
          <p:cNvGrpSpPr>
            <a:grpSpLocks/>
          </p:cNvGrpSpPr>
          <p:nvPr/>
        </p:nvGrpSpPr>
        <p:grpSpPr bwMode="auto">
          <a:xfrm>
            <a:off x="7118350" y="4038600"/>
            <a:ext cx="823913" cy="647700"/>
            <a:chOff x="2601" y="1392"/>
            <a:chExt cx="519" cy="408"/>
          </a:xfrm>
        </p:grpSpPr>
        <p:sp>
          <p:nvSpPr>
            <p:cNvPr id="47127" name="Oval 2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28" name="Text Box 2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6</a:t>
              </a:r>
            </a:p>
          </p:txBody>
        </p:sp>
      </p:grpSp>
      <p:sp>
        <p:nvSpPr>
          <p:cNvPr id="47121" name="Line 26"/>
          <p:cNvSpPr>
            <a:spLocks noChangeShapeType="1"/>
          </p:cNvSpPr>
          <p:nvPr/>
        </p:nvSpPr>
        <p:spPr bwMode="auto">
          <a:xfrm>
            <a:off x="6889750" y="37338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7122" name="Group 27"/>
          <p:cNvGrpSpPr>
            <a:grpSpLocks/>
          </p:cNvGrpSpPr>
          <p:nvPr/>
        </p:nvGrpSpPr>
        <p:grpSpPr bwMode="auto">
          <a:xfrm>
            <a:off x="8077200" y="4876800"/>
            <a:ext cx="823913" cy="647700"/>
            <a:chOff x="2601" y="1392"/>
            <a:chExt cx="519" cy="408"/>
          </a:xfrm>
        </p:grpSpPr>
        <p:sp>
          <p:nvSpPr>
            <p:cNvPr id="47125" name="Oval 2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7126" name="Text Box 2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7</a:t>
              </a:r>
            </a:p>
          </p:txBody>
        </p:sp>
      </p:grpSp>
      <p:sp>
        <p:nvSpPr>
          <p:cNvPr id="47123" name="Line 30"/>
          <p:cNvSpPr>
            <a:spLocks noChangeShapeType="1"/>
          </p:cNvSpPr>
          <p:nvPr/>
        </p:nvSpPr>
        <p:spPr bwMode="auto">
          <a:xfrm>
            <a:off x="7848600" y="45720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7124" name="Rectangle 31"/>
          <p:cNvSpPr>
            <a:spLocks noChangeArrowheads="1"/>
          </p:cNvSpPr>
          <p:nvPr/>
        </p:nvSpPr>
        <p:spPr bwMode="auto">
          <a:xfrm>
            <a:off x="304800" y="1447800"/>
            <a:ext cx="4089400" cy="308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b="0"/>
              <a:t>7's parent is red.</a:t>
            </a:r>
            <a:br>
              <a:rPr lang="en-US" b="0"/>
            </a:br>
            <a:r>
              <a:rPr lang="en-US" b="0"/>
              <a:t>Parent's sibling is</a:t>
            </a:r>
            <a:br>
              <a:rPr lang="en-US" b="0"/>
            </a:br>
            <a:r>
              <a:rPr lang="en-US" b="0"/>
              <a:t>black (null). 7 is</a:t>
            </a:r>
            <a:br>
              <a:rPr lang="en-US" b="0"/>
            </a:br>
            <a:r>
              <a:rPr lang="en-US" b="0"/>
              <a:t>outside relative to</a:t>
            </a:r>
            <a:br>
              <a:rPr lang="en-US" b="0"/>
            </a:br>
            <a:r>
              <a:rPr lang="en-US" b="0"/>
              <a:t>grandparent (5) so </a:t>
            </a:r>
            <a:br>
              <a:rPr lang="en-US" b="0"/>
            </a:br>
            <a:r>
              <a:rPr lang="en-US" b="0"/>
              <a:t>rotate parent and </a:t>
            </a:r>
            <a:br>
              <a:rPr lang="en-US" b="0"/>
            </a:br>
            <a:r>
              <a:rPr lang="en-US" b="0"/>
              <a:t>grandparent then recolor</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813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813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359699A2-73C3-46F2-8A6A-B41D6840F641}" type="slidenum">
              <a:rPr lang="en-US" sz="1800" smtClean="0"/>
              <a:pPr eaLnBrk="1" hangingPunct="1"/>
              <a:t>36</a:t>
            </a:fld>
            <a:endParaRPr lang="en-US" sz="1800"/>
          </a:p>
        </p:txBody>
      </p:sp>
      <p:sp>
        <p:nvSpPr>
          <p:cNvPr id="48133" name="Rectangle 2"/>
          <p:cNvSpPr>
            <a:spLocks noGrp="1" noChangeArrowheads="1"/>
          </p:cNvSpPr>
          <p:nvPr>
            <p:ph type="title"/>
          </p:nvPr>
        </p:nvSpPr>
        <p:spPr/>
        <p:txBody>
          <a:bodyPr/>
          <a:lstStyle/>
          <a:p>
            <a:pPr eaLnBrk="1" hangingPunct="1"/>
            <a:r>
              <a:rPr lang="en-US"/>
              <a:t>Finish insert of 7</a:t>
            </a:r>
          </a:p>
        </p:txBody>
      </p:sp>
      <p:grpSp>
        <p:nvGrpSpPr>
          <p:cNvPr id="48134" name="Group 3"/>
          <p:cNvGrpSpPr>
            <a:grpSpLocks/>
          </p:cNvGrpSpPr>
          <p:nvPr/>
        </p:nvGrpSpPr>
        <p:grpSpPr bwMode="auto">
          <a:xfrm>
            <a:off x="2895600" y="1295400"/>
            <a:ext cx="823913" cy="647700"/>
            <a:chOff x="2601" y="1392"/>
            <a:chExt cx="519" cy="408"/>
          </a:xfrm>
        </p:grpSpPr>
        <p:sp>
          <p:nvSpPr>
            <p:cNvPr id="48160"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61"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8135" name="Line 6"/>
          <p:cNvSpPr>
            <a:spLocks noChangeShapeType="1"/>
          </p:cNvSpPr>
          <p:nvPr/>
        </p:nvSpPr>
        <p:spPr bwMode="auto">
          <a:xfrm>
            <a:off x="333851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36" name="Line 7"/>
          <p:cNvSpPr>
            <a:spLocks noChangeShapeType="1"/>
          </p:cNvSpPr>
          <p:nvPr/>
        </p:nvSpPr>
        <p:spPr bwMode="auto">
          <a:xfrm>
            <a:off x="3581400" y="18669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8137" name="Group 8"/>
          <p:cNvGrpSpPr>
            <a:grpSpLocks/>
          </p:cNvGrpSpPr>
          <p:nvPr/>
        </p:nvGrpSpPr>
        <p:grpSpPr bwMode="auto">
          <a:xfrm>
            <a:off x="1905000" y="2247900"/>
            <a:ext cx="823913" cy="647700"/>
            <a:chOff x="2601" y="1392"/>
            <a:chExt cx="519" cy="408"/>
          </a:xfrm>
        </p:grpSpPr>
        <p:sp>
          <p:nvSpPr>
            <p:cNvPr id="48158"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59"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48138" name="Group 11"/>
          <p:cNvGrpSpPr>
            <a:grpSpLocks/>
          </p:cNvGrpSpPr>
          <p:nvPr/>
        </p:nvGrpSpPr>
        <p:grpSpPr bwMode="auto">
          <a:xfrm>
            <a:off x="3841750" y="2209800"/>
            <a:ext cx="823913" cy="647700"/>
            <a:chOff x="2601" y="1392"/>
            <a:chExt cx="519" cy="408"/>
          </a:xfrm>
        </p:grpSpPr>
        <p:sp>
          <p:nvSpPr>
            <p:cNvPr id="48156"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57"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4</a:t>
              </a:r>
            </a:p>
          </p:txBody>
        </p:sp>
      </p:grpSp>
      <p:sp>
        <p:nvSpPr>
          <p:cNvPr id="48139" name="Line 14"/>
          <p:cNvSpPr>
            <a:spLocks noChangeShapeType="1"/>
          </p:cNvSpPr>
          <p:nvPr/>
        </p:nvSpPr>
        <p:spPr bwMode="auto">
          <a:xfrm flipH="1">
            <a:off x="259080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8140" name="Line 15"/>
          <p:cNvSpPr>
            <a:spLocks noChangeShapeType="1"/>
          </p:cNvSpPr>
          <p:nvPr/>
        </p:nvSpPr>
        <p:spPr bwMode="auto">
          <a:xfrm>
            <a:off x="4603750" y="2743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8141" name="Group 16"/>
          <p:cNvGrpSpPr>
            <a:grpSpLocks/>
          </p:cNvGrpSpPr>
          <p:nvPr/>
        </p:nvGrpSpPr>
        <p:grpSpPr bwMode="auto">
          <a:xfrm>
            <a:off x="2851150" y="3162300"/>
            <a:ext cx="823913" cy="647700"/>
            <a:chOff x="2601" y="1392"/>
            <a:chExt cx="519" cy="408"/>
          </a:xfrm>
        </p:grpSpPr>
        <p:sp>
          <p:nvSpPr>
            <p:cNvPr id="48154"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55"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48142" name="Line 19"/>
          <p:cNvSpPr>
            <a:spLocks noChangeShapeType="1"/>
          </p:cNvSpPr>
          <p:nvPr/>
        </p:nvSpPr>
        <p:spPr bwMode="auto">
          <a:xfrm flipH="1">
            <a:off x="3460750" y="2743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8143" name="Group 20"/>
          <p:cNvGrpSpPr>
            <a:grpSpLocks/>
          </p:cNvGrpSpPr>
          <p:nvPr/>
        </p:nvGrpSpPr>
        <p:grpSpPr bwMode="auto">
          <a:xfrm>
            <a:off x="4908550" y="3200400"/>
            <a:ext cx="823913" cy="647700"/>
            <a:chOff x="2601" y="1392"/>
            <a:chExt cx="519" cy="408"/>
          </a:xfrm>
        </p:grpSpPr>
        <p:sp>
          <p:nvSpPr>
            <p:cNvPr id="48152"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53"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a:t>
              </a:r>
            </a:p>
          </p:txBody>
        </p:sp>
      </p:grpSp>
      <p:grpSp>
        <p:nvGrpSpPr>
          <p:cNvPr id="48144" name="Group 23"/>
          <p:cNvGrpSpPr>
            <a:grpSpLocks/>
          </p:cNvGrpSpPr>
          <p:nvPr/>
        </p:nvGrpSpPr>
        <p:grpSpPr bwMode="auto">
          <a:xfrm>
            <a:off x="3962400" y="4114800"/>
            <a:ext cx="823913" cy="647700"/>
            <a:chOff x="2601" y="1392"/>
            <a:chExt cx="519" cy="408"/>
          </a:xfrm>
        </p:grpSpPr>
        <p:sp>
          <p:nvSpPr>
            <p:cNvPr id="48150" name="Oval 2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51" name="Text Box 2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5</a:t>
              </a:r>
            </a:p>
          </p:txBody>
        </p:sp>
      </p:grpSp>
      <p:sp>
        <p:nvSpPr>
          <p:cNvPr id="48145" name="Line 26"/>
          <p:cNvSpPr>
            <a:spLocks noChangeShapeType="1"/>
          </p:cNvSpPr>
          <p:nvPr/>
        </p:nvSpPr>
        <p:spPr bwMode="auto">
          <a:xfrm flipH="1">
            <a:off x="4724400" y="38100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8146" name="Group 27"/>
          <p:cNvGrpSpPr>
            <a:grpSpLocks/>
          </p:cNvGrpSpPr>
          <p:nvPr/>
        </p:nvGrpSpPr>
        <p:grpSpPr bwMode="auto">
          <a:xfrm>
            <a:off x="5943600" y="4038600"/>
            <a:ext cx="823913" cy="647700"/>
            <a:chOff x="2601" y="1392"/>
            <a:chExt cx="519" cy="408"/>
          </a:xfrm>
        </p:grpSpPr>
        <p:sp>
          <p:nvSpPr>
            <p:cNvPr id="48148" name="Oval 2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8149" name="Text Box 2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7</a:t>
              </a:r>
            </a:p>
          </p:txBody>
        </p:sp>
      </p:grpSp>
      <p:sp>
        <p:nvSpPr>
          <p:cNvPr id="48147" name="Line 30"/>
          <p:cNvSpPr>
            <a:spLocks noChangeShapeType="1"/>
          </p:cNvSpPr>
          <p:nvPr/>
        </p:nvSpPr>
        <p:spPr bwMode="auto">
          <a:xfrm>
            <a:off x="5638800" y="37338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4915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4915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6645645E-548C-4624-84A3-411C92C1876D}" type="slidenum">
              <a:rPr lang="en-US" sz="1800" smtClean="0"/>
              <a:pPr eaLnBrk="1" hangingPunct="1"/>
              <a:t>37</a:t>
            </a:fld>
            <a:endParaRPr lang="en-US" sz="1800"/>
          </a:p>
        </p:txBody>
      </p:sp>
      <p:sp>
        <p:nvSpPr>
          <p:cNvPr id="49157" name="Rectangle 2"/>
          <p:cNvSpPr>
            <a:spLocks noGrp="1" noChangeArrowheads="1"/>
          </p:cNvSpPr>
          <p:nvPr>
            <p:ph type="title"/>
          </p:nvPr>
        </p:nvSpPr>
        <p:spPr/>
        <p:txBody>
          <a:bodyPr/>
          <a:lstStyle/>
          <a:p>
            <a:pPr eaLnBrk="1" hangingPunct="1"/>
            <a:r>
              <a:rPr lang="en-US"/>
              <a:t>Insert 8</a:t>
            </a:r>
          </a:p>
        </p:txBody>
      </p:sp>
      <p:grpSp>
        <p:nvGrpSpPr>
          <p:cNvPr id="49158" name="Group 3"/>
          <p:cNvGrpSpPr>
            <a:grpSpLocks/>
          </p:cNvGrpSpPr>
          <p:nvPr/>
        </p:nvGrpSpPr>
        <p:grpSpPr bwMode="auto">
          <a:xfrm>
            <a:off x="4540250" y="1219200"/>
            <a:ext cx="823913" cy="647700"/>
            <a:chOff x="2601" y="1392"/>
            <a:chExt cx="519" cy="408"/>
          </a:xfrm>
        </p:grpSpPr>
        <p:sp>
          <p:nvSpPr>
            <p:cNvPr id="49185"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86"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49159" name="Line 6"/>
          <p:cNvSpPr>
            <a:spLocks noChangeShapeType="1"/>
          </p:cNvSpPr>
          <p:nvPr/>
        </p:nvSpPr>
        <p:spPr bwMode="auto">
          <a:xfrm>
            <a:off x="4983163" y="7620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60" name="Line 7"/>
          <p:cNvSpPr>
            <a:spLocks noChangeShapeType="1"/>
          </p:cNvSpPr>
          <p:nvPr/>
        </p:nvSpPr>
        <p:spPr bwMode="auto">
          <a:xfrm>
            <a:off x="5226050" y="17907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9161" name="Group 8"/>
          <p:cNvGrpSpPr>
            <a:grpSpLocks/>
          </p:cNvGrpSpPr>
          <p:nvPr/>
        </p:nvGrpSpPr>
        <p:grpSpPr bwMode="auto">
          <a:xfrm>
            <a:off x="3549650" y="2171700"/>
            <a:ext cx="823913" cy="647700"/>
            <a:chOff x="2601" y="1392"/>
            <a:chExt cx="519" cy="408"/>
          </a:xfrm>
        </p:grpSpPr>
        <p:sp>
          <p:nvSpPr>
            <p:cNvPr id="49183"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84"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49162" name="Group 11"/>
          <p:cNvGrpSpPr>
            <a:grpSpLocks/>
          </p:cNvGrpSpPr>
          <p:nvPr/>
        </p:nvGrpSpPr>
        <p:grpSpPr bwMode="auto">
          <a:xfrm>
            <a:off x="5486400" y="2133600"/>
            <a:ext cx="823913" cy="647700"/>
            <a:chOff x="2601" y="1392"/>
            <a:chExt cx="519" cy="408"/>
          </a:xfrm>
        </p:grpSpPr>
        <p:sp>
          <p:nvSpPr>
            <p:cNvPr id="49181"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82"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4</a:t>
              </a:r>
            </a:p>
          </p:txBody>
        </p:sp>
      </p:grpSp>
      <p:sp>
        <p:nvSpPr>
          <p:cNvPr id="49163" name="Line 14"/>
          <p:cNvSpPr>
            <a:spLocks noChangeShapeType="1"/>
          </p:cNvSpPr>
          <p:nvPr/>
        </p:nvSpPr>
        <p:spPr bwMode="auto">
          <a:xfrm flipH="1">
            <a:off x="4235450" y="17907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64" name="Line 15"/>
          <p:cNvSpPr>
            <a:spLocks noChangeShapeType="1"/>
          </p:cNvSpPr>
          <p:nvPr/>
        </p:nvSpPr>
        <p:spPr bwMode="auto">
          <a:xfrm>
            <a:off x="6248400" y="26670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9165" name="Group 16"/>
          <p:cNvGrpSpPr>
            <a:grpSpLocks/>
          </p:cNvGrpSpPr>
          <p:nvPr/>
        </p:nvGrpSpPr>
        <p:grpSpPr bwMode="auto">
          <a:xfrm>
            <a:off x="4495800" y="3086100"/>
            <a:ext cx="823913" cy="647700"/>
            <a:chOff x="2601" y="1392"/>
            <a:chExt cx="519" cy="408"/>
          </a:xfrm>
        </p:grpSpPr>
        <p:sp>
          <p:nvSpPr>
            <p:cNvPr id="49179"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80"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49166" name="Line 19"/>
          <p:cNvSpPr>
            <a:spLocks noChangeShapeType="1"/>
          </p:cNvSpPr>
          <p:nvPr/>
        </p:nvSpPr>
        <p:spPr bwMode="auto">
          <a:xfrm flipH="1">
            <a:off x="5105400" y="26670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9167" name="Group 20"/>
          <p:cNvGrpSpPr>
            <a:grpSpLocks/>
          </p:cNvGrpSpPr>
          <p:nvPr/>
        </p:nvGrpSpPr>
        <p:grpSpPr bwMode="auto">
          <a:xfrm>
            <a:off x="6553200" y="3124200"/>
            <a:ext cx="823913" cy="647700"/>
            <a:chOff x="2601" y="1392"/>
            <a:chExt cx="519" cy="408"/>
          </a:xfrm>
        </p:grpSpPr>
        <p:sp>
          <p:nvSpPr>
            <p:cNvPr id="49177"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8"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a:t>
              </a:r>
            </a:p>
          </p:txBody>
        </p:sp>
      </p:grpSp>
      <p:grpSp>
        <p:nvGrpSpPr>
          <p:cNvPr id="49168" name="Group 23"/>
          <p:cNvGrpSpPr>
            <a:grpSpLocks/>
          </p:cNvGrpSpPr>
          <p:nvPr/>
        </p:nvGrpSpPr>
        <p:grpSpPr bwMode="auto">
          <a:xfrm>
            <a:off x="5607050" y="4038600"/>
            <a:ext cx="823913" cy="647700"/>
            <a:chOff x="2601" y="1392"/>
            <a:chExt cx="519" cy="408"/>
          </a:xfrm>
        </p:grpSpPr>
        <p:sp>
          <p:nvSpPr>
            <p:cNvPr id="49175" name="Oval 2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6" name="Text Box 2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5</a:t>
              </a:r>
            </a:p>
          </p:txBody>
        </p:sp>
      </p:grpSp>
      <p:sp>
        <p:nvSpPr>
          <p:cNvPr id="49169" name="Line 26"/>
          <p:cNvSpPr>
            <a:spLocks noChangeShapeType="1"/>
          </p:cNvSpPr>
          <p:nvPr/>
        </p:nvSpPr>
        <p:spPr bwMode="auto">
          <a:xfrm flipH="1">
            <a:off x="6369050" y="37338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49170" name="Group 27"/>
          <p:cNvGrpSpPr>
            <a:grpSpLocks/>
          </p:cNvGrpSpPr>
          <p:nvPr/>
        </p:nvGrpSpPr>
        <p:grpSpPr bwMode="auto">
          <a:xfrm>
            <a:off x="7588250" y="3962400"/>
            <a:ext cx="823913" cy="647700"/>
            <a:chOff x="2601" y="1392"/>
            <a:chExt cx="519" cy="408"/>
          </a:xfrm>
        </p:grpSpPr>
        <p:sp>
          <p:nvSpPr>
            <p:cNvPr id="49173" name="Oval 2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9174" name="Text Box 2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7</a:t>
              </a:r>
            </a:p>
          </p:txBody>
        </p:sp>
      </p:grpSp>
      <p:sp>
        <p:nvSpPr>
          <p:cNvPr id="49171" name="Line 30"/>
          <p:cNvSpPr>
            <a:spLocks noChangeShapeType="1"/>
          </p:cNvSpPr>
          <p:nvPr/>
        </p:nvSpPr>
        <p:spPr bwMode="auto">
          <a:xfrm>
            <a:off x="7283450" y="36576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9172" name="Text Box 31"/>
          <p:cNvSpPr txBox="1">
            <a:spLocks noChangeArrowheads="1"/>
          </p:cNvSpPr>
          <p:nvPr/>
        </p:nvSpPr>
        <p:spPr bwMode="auto">
          <a:xfrm>
            <a:off x="246844" y="893790"/>
            <a:ext cx="4071949" cy="54353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The caveat!!!</a:t>
            </a:r>
            <a:br>
              <a:rPr lang="en-US" b="0" dirty="0"/>
            </a:br>
            <a:r>
              <a:rPr lang="en-US" b="0" dirty="0"/>
              <a:t>Getting unbalanced</a:t>
            </a:r>
            <a:br>
              <a:rPr lang="en-US" b="0" dirty="0"/>
            </a:br>
            <a:r>
              <a:rPr lang="en-US" b="0" dirty="0"/>
              <a:t>on that right subtree?!?</a:t>
            </a:r>
          </a:p>
          <a:p>
            <a:pPr eaLnBrk="1" hangingPunct="1"/>
            <a:endParaRPr lang="en-US" b="0" dirty="0"/>
          </a:p>
          <a:p>
            <a:pPr eaLnBrk="1" hangingPunct="1"/>
            <a:r>
              <a:rPr lang="en-US" b="0" dirty="0"/>
              <a:t>On way down see 6</a:t>
            </a:r>
            <a:br>
              <a:rPr lang="en-US" b="0" dirty="0"/>
            </a:br>
            <a:r>
              <a:rPr lang="en-US" b="0" dirty="0"/>
              <a:t>with 2 red children.</a:t>
            </a:r>
            <a:br>
              <a:rPr lang="en-US" b="0" dirty="0"/>
            </a:br>
            <a:r>
              <a:rPr lang="en-US" b="0" dirty="0"/>
              <a:t>Make 6 red and</a:t>
            </a:r>
            <a:br>
              <a:rPr lang="en-US" b="0" dirty="0"/>
            </a:br>
            <a:r>
              <a:rPr lang="en-US" b="0" dirty="0"/>
              <a:t>children black. This</a:t>
            </a:r>
            <a:br>
              <a:rPr lang="en-US" b="0" dirty="0"/>
            </a:br>
            <a:r>
              <a:rPr lang="en-US" b="0" dirty="0"/>
              <a:t>creates a problem</a:t>
            </a:r>
            <a:br>
              <a:rPr lang="en-US" b="0" dirty="0"/>
            </a:br>
            <a:r>
              <a:rPr lang="en-US" b="0" dirty="0"/>
              <a:t>because 6's parent, 4, is</a:t>
            </a:r>
            <a:br>
              <a:rPr lang="en-US" b="0" dirty="0"/>
            </a:br>
            <a:r>
              <a:rPr lang="en-US" b="0" dirty="0"/>
              <a:t>also red. Must perform</a:t>
            </a:r>
            <a:br>
              <a:rPr lang="en-US" b="0" dirty="0"/>
            </a:br>
            <a:r>
              <a:rPr lang="en-US" b="0" dirty="0"/>
              <a:t>rotation.</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50179"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5018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B2936DF8-33DF-469B-9CBA-B440EEA719E5}" type="slidenum">
              <a:rPr lang="en-US" sz="1800" smtClean="0"/>
              <a:pPr eaLnBrk="1" hangingPunct="1"/>
              <a:t>38</a:t>
            </a:fld>
            <a:endParaRPr lang="en-US" sz="1800"/>
          </a:p>
        </p:txBody>
      </p:sp>
      <p:sp>
        <p:nvSpPr>
          <p:cNvPr id="50181" name="Rectangle 2"/>
          <p:cNvSpPr>
            <a:spLocks noGrp="1" noChangeArrowheads="1"/>
          </p:cNvSpPr>
          <p:nvPr>
            <p:ph type="title"/>
          </p:nvPr>
        </p:nvSpPr>
        <p:spPr/>
        <p:txBody>
          <a:bodyPr/>
          <a:lstStyle/>
          <a:p>
            <a:pPr eaLnBrk="1" hangingPunct="1"/>
            <a:r>
              <a:rPr lang="en-US"/>
              <a:t>Still Inserting 8</a:t>
            </a:r>
          </a:p>
        </p:txBody>
      </p:sp>
      <p:grpSp>
        <p:nvGrpSpPr>
          <p:cNvPr id="50182" name="Group 3"/>
          <p:cNvGrpSpPr>
            <a:grpSpLocks/>
          </p:cNvGrpSpPr>
          <p:nvPr/>
        </p:nvGrpSpPr>
        <p:grpSpPr bwMode="auto">
          <a:xfrm>
            <a:off x="4159250" y="1295400"/>
            <a:ext cx="823913" cy="647700"/>
            <a:chOff x="2601" y="1392"/>
            <a:chExt cx="519" cy="408"/>
          </a:xfrm>
        </p:grpSpPr>
        <p:sp>
          <p:nvSpPr>
            <p:cNvPr id="50209"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10"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50183" name="Line 6"/>
          <p:cNvSpPr>
            <a:spLocks noChangeShapeType="1"/>
          </p:cNvSpPr>
          <p:nvPr/>
        </p:nvSpPr>
        <p:spPr bwMode="auto">
          <a:xfrm>
            <a:off x="460216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84" name="Line 7"/>
          <p:cNvSpPr>
            <a:spLocks noChangeShapeType="1"/>
          </p:cNvSpPr>
          <p:nvPr/>
        </p:nvSpPr>
        <p:spPr bwMode="auto">
          <a:xfrm>
            <a:off x="4845050" y="18669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0185" name="Group 8"/>
          <p:cNvGrpSpPr>
            <a:grpSpLocks/>
          </p:cNvGrpSpPr>
          <p:nvPr/>
        </p:nvGrpSpPr>
        <p:grpSpPr bwMode="auto">
          <a:xfrm>
            <a:off x="3168650" y="2247900"/>
            <a:ext cx="823913" cy="647700"/>
            <a:chOff x="2601" y="1392"/>
            <a:chExt cx="519" cy="408"/>
          </a:xfrm>
        </p:grpSpPr>
        <p:sp>
          <p:nvSpPr>
            <p:cNvPr id="50207"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08"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grpSp>
        <p:nvGrpSpPr>
          <p:cNvPr id="50186" name="Group 11"/>
          <p:cNvGrpSpPr>
            <a:grpSpLocks/>
          </p:cNvGrpSpPr>
          <p:nvPr/>
        </p:nvGrpSpPr>
        <p:grpSpPr bwMode="auto">
          <a:xfrm>
            <a:off x="5105400" y="2209800"/>
            <a:ext cx="823913" cy="647700"/>
            <a:chOff x="2601" y="1392"/>
            <a:chExt cx="519" cy="408"/>
          </a:xfrm>
        </p:grpSpPr>
        <p:sp>
          <p:nvSpPr>
            <p:cNvPr id="50205" name="Oval 1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06" name="Text Box 1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4</a:t>
              </a:r>
            </a:p>
          </p:txBody>
        </p:sp>
      </p:grpSp>
      <p:sp>
        <p:nvSpPr>
          <p:cNvPr id="50187" name="Line 14"/>
          <p:cNvSpPr>
            <a:spLocks noChangeShapeType="1"/>
          </p:cNvSpPr>
          <p:nvPr/>
        </p:nvSpPr>
        <p:spPr bwMode="auto">
          <a:xfrm flipH="1">
            <a:off x="385445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88" name="Line 15"/>
          <p:cNvSpPr>
            <a:spLocks noChangeShapeType="1"/>
          </p:cNvSpPr>
          <p:nvPr/>
        </p:nvSpPr>
        <p:spPr bwMode="auto">
          <a:xfrm>
            <a:off x="5867400" y="2743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0189" name="Group 16"/>
          <p:cNvGrpSpPr>
            <a:grpSpLocks/>
          </p:cNvGrpSpPr>
          <p:nvPr/>
        </p:nvGrpSpPr>
        <p:grpSpPr bwMode="auto">
          <a:xfrm>
            <a:off x="4114800" y="3162300"/>
            <a:ext cx="823913" cy="647700"/>
            <a:chOff x="2601" y="1392"/>
            <a:chExt cx="519" cy="408"/>
          </a:xfrm>
        </p:grpSpPr>
        <p:sp>
          <p:nvSpPr>
            <p:cNvPr id="50203"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04"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50190" name="Line 19"/>
          <p:cNvSpPr>
            <a:spLocks noChangeShapeType="1"/>
          </p:cNvSpPr>
          <p:nvPr/>
        </p:nvSpPr>
        <p:spPr bwMode="auto">
          <a:xfrm flipH="1">
            <a:off x="4724400" y="27432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0191" name="Group 20"/>
          <p:cNvGrpSpPr>
            <a:grpSpLocks/>
          </p:cNvGrpSpPr>
          <p:nvPr/>
        </p:nvGrpSpPr>
        <p:grpSpPr bwMode="auto">
          <a:xfrm>
            <a:off x="6172200" y="3200400"/>
            <a:ext cx="823913" cy="647700"/>
            <a:chOff x="2601" y="1392"/>
            <a:chExt cx="519" cy="408"/>
          </a:xfrm>
        </p:grpSpPr>
        <p:sp>
          <p:nvSpPr>
            <p:cNvPr id="50201"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02"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6</a:t>
              </a:r>
            </a:p>
          </p:txBody>
        </p:sp>
      </p:grpSp>
      <p:grpSp>
        <p:nvGrpSpPr>
          <p:cNvPr id="50192" name="Group 23"/>
          <p:cNvGrpSpPr>
            <a:grpSpLocks/>
          </p:cNvGrpSpPr>
          <p:nvPr/>
        </p:nvGrpSpPr>
        <p:grpSpPr bwMode="auto">
          <a:xfrm>
            <a:off x="5226050" y="4114800"/>
            <a:ext cx="823913" cy="647700"/>
            <a:chOff x="2601" y="1392"/>
            <a:chExt cx="519" cy="408"/>
          </a:xfrm>
        </p:grpSpPr>
        <p:sp>
          <p:nvSpPr>
            <p:cNvPr id="50199" name="Oval 2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200" name="Text Box 2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sp>
        <p:nvSpPr>
          <p:cNvPr id="50193" name="Line 26"/>
          <p:cNvSpPr>
            <a:spLocks noChangeShapeType="1"/>
          </p:cNvSpPr>
          <p:nvPr/>
        </p:nvSpPr>
        <p:spPr bwMode="auto">
          <a:xfrm flipH="1">
            <a:off x="5988050" y="38100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0194" name="Group 27"/>
          <p:cNvGrpSpPr>
            <a:grpSpLocks/>
          </p:cNvGrpSpPr>
          <p:nvPr/>
        </p:nvGrpSpPr>
        <p:grpSpPr bwMode="auto">
          <a:xfrm>
            <a:off x="7207250" y="4038600"/>
            <a:ext cx="823913" cy="647700"/>
            <a:chOff x="2601" y="1392"/>
            <a:chExt cx="519" cy="408"/>
          </a:xfrm>
        </p:grpSpPr>
        <p:sp>
          <p:nvSpPr>
            <p:cNvPr id="50197" name="Oval 2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0198" name="Text Box 2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7</a:t>
              </a:r>
            </a:p>
          </p:txBody>
        </p:sp>
      </p:grpSp>
      <p:sp>
        <p:nvSpPr>
          <p:cNvPr id="50195" name="Line 30"/>
          <p:cNvSpPr>
            <a:spLocks noChangeShapeType="1"/>
          </p:cNvSpPr>
          <p:nvPr/>
        </p:nvSpPr>
        <p:spPr bwMode="auto">
          <a:xfrm>
            <a:off x="6902450" y="37338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0196" name="Text Box 31"/>
          <p:cNvSpPr txBox="1">
            <a:spLocks noChangeArrowheads="1"/>
          </p:cNvSpPr>
          <p:nvPr/>
        </p:nvSpPr>
        <p:spPr bwMode="auto">
          <a:xfrm>
            <a:off x="669925" y="1589088"/>
            <a:ext cx="3363421" cy="3280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Recolored now</a:t>
            </a:r>
            <a:br>
              <a:rPr lang="en-US" b="0" dirty="0"/>
            </a:br>
            <a:r>
              <a:rPr lang="en-US" b="0" dirty="0"/>
              <a:t>need to</a:t>
            </a:r>
            <a:br>
              <a:rPr lang="en-US" b="0" dirty="0"/>
            </a:br>
            <a:r>
              <a:rPr lang="en-US" b="0" dirty="0"/>
              <a:t>rotate.</a:t>
            </a:r>
          </a:p>
          <a:p>
            <a:pPr eaLnBrk="1" hangingPunct="1"/>
            <a:endParaRPr lang="en-US" b="0" dirty="0"/>
          </a:p>
          <a:p>
            <a:pPr eaLnBrk="1" hangingPunct="1"/>
            <a:r>
              <a:rPr lang="en-US" b="0" dirty="0"/>
              <a:t>Recall, the subtrees</a:t>
            </a:r>
            <a:br>
              <a:rPr lang="en-US" b="0" dirty="0"/>
            </a:br>
            <a:r>
              <a:rPr lang="en-US" b="0" dirty="0"/>
              <a:t>and the one extra</a:t>
            </a:r>
            <a:br>
              <a:rPr lang="en-US" b="0" dirty="0"/>
            </a:br>
            <a:r>
              <a:rPr lang="en-US" b="0" dirty="0"/>
              <a:t>black node.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5120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5120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4AAA6F04-D594-452C-9DE5-DE67AB5E1AF1}" type="slidenum">
              <a:rPr lang="en-US" sz="1800" smtClean="0"/>
              <a:pPr eaLnBrk="1" hangingPunct="1"/>
              <a:t>39</a:t>
            </a:fld>
            <a:endParaRPr lang="en-US" sz="1800"/>
          </a:p>
        </p:txBody>
      </p:sp>
      <p:sp>
        <p:nvSpPr>
          <p:cNvPr id="51205" name="Rectangle 2"/>
          <p:cNvSpPr>
            <a:spLocks noGrp="1" noChangeArrowheads="1"/>
          </p:cNvSpPr>
          <p:nvPr>
            <p:ph type="title"/>
          </p:nvPr>
        </p:nvSpPr>
        <p:spPr/>
        <p:txBody>
          <a:bodyPr/>
          <a:lstStyle/>
          <a:p>
            <a:pPr eaLnBrk="1" hangingPunct="1"/>
            <a:r>
              <a:rPr lang="en-US"/>
              <a:t>Finish inserting 8</a:t>
            </a:r>
          </a:p>
        </p:txBody>
      </p:sp>
      <p:grpSp>
        <p:nvGrpSpPr>
          <p:cNvPr id="51206" name="Group 3"/>
          <p:cNvGrpSpPr>
            <a:grpSpLocks/>
          </p:cNvGrpSpPr>
          <p:nvPr/>
        </p:nvGrpSpPr>
        <p:grpSpPr bwMode="auto">
          <a:xfrm>
            <a:off x="3352800" y="1295400"/>
            <a:ext cx="823913" cy="647700"/>
            <a:chOff x="2601" y="1392"/>
            <a:chExt cx="519" cy="408"/>
          </a:xfrm>
        </p:grpSpPr>
        <p:sp>
          <p:nvSpPr>
            <p:cNvPr id="51237"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38"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a:t>
              </a:r>
            </a:p>
          </p:txBody>
        </p:sp>
      </p:grpSp>
      <p:sp>
        <p:nvSpPr>
          <p:cNvPr id="51207" name="Line 6"/>
          <p:cNvSpPr>
            <a:spLocks noChangeShapeType="1"/>
          </p:cNvSpPr>
          <p:nvPr/>
        </p:nvSpPr>
        <p:spPr bwMode="auto">
          <a:xfrm>
            <a:off x="379571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1208" name="Group 8"/>
          <p:cNvGrpSpPr>
            <a:grpSpLocks/>
          </p:cNvGrpSpPr>
          <p:nvPr/>
        </p:nvGrpSpPr>
        <p:grpSpPr bwMode="auto">
          <a:xfrm>
            <a:off x="2362200" y="2247900"/>
            <a:ext cx="823913" cy="647700"/>
            <a:chOff x="2601" y="1392"/>
            <a:chExt cx="519" cy="408"/>
          </a:xfrm>
        </p:grpSpPr>
        <p:sp>
          <p:nvSpPr>
            <p:cNvPr id="51235" name="Oval 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36" name="Text Box 1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2</a:t>
              </a:r>
            </a:p>
          </p:txBody>
        </p:sp>
      </p:grpSp>
      <p:sp>
        <p:nvSpPr>
          <p:cNvPr id="51209" name="Line 14"/>
          <p:cNvSpPr>
            <a:spLocks noChangeShapeType="1"/>
          </p:cNvSpPr>
          <p:nvPr/>
        </p:nvSpPr>
        <p:spPr bwMode="auto">
          <a:xfrm flipH="1">
            <a:off x="304800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10" name="Line 15"/>
          <p:cNvSpPr>
            <a:spLocks noChangeShapeType="1"/>
          </p:cNvSpPr>
          <p:nvPr/>
        </p:nvSpPr>
        <p:spPr bwMode="auto">
          <a:xfrm>
            <a:off x="4114800" y="1828800"/>
            <a:ext cx="9906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1211" name="Group 16"/>
          <p:cNvGrpSpPr>
            <a:grpSpLocks/>
          </p:cNvGrpSpPr>
          <p:nvPr/>
        </p:nvGrpSpPr>
        <p:grpSpPr bwMode="auto">
          <a:xfrm>
            <a:off x="2971800" y="3162300"/>
            <a:ext cx="823913" cy="647700"/>
            <a:chOff x="2601" y="1392"/>
            <a:chExt cx="519" cy="408"/>
          </a:xfrm>
        </p:grpSpPr>
        <p:sp>
          <p:nvSpPr>
            <p:cNvPr id="51233" name="Oval 1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34" name="Text Box 1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grpSp>
        <p:nvGrpSpPr>
          <p:cNvPr id="51212" name="Group 20"/>
          <p:cNvGrpSpPr>
            <a:grpSpLocks/>
          </p:cNvGrpSpPr>
          <p:nvPr/>
        </p:nvGrpSpPr>
        <p:grpSpPr bwMode="auto">
          <a:xfrm>
            <a:off x="4999038" y="2286000"/>
            <a:ext cx="823912" cy="647700"/>
            <a:chOff x="2601" y="1392"/>
            <a:chExt cx="519" cy="408"/>
          </a:xfrm>
        </p:grpSpPr>
        <p:sp>
          <p:nvSpPr>
            <p:cNvPr id="51231" name="Oval 2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32" name="Text Box 2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6</a:t>
              </a:r>
            </a:p>
          </p:txBody>
        </p:sp>
      </p:grpSp>
      <p:grpSp>
        <p:nvGrpSpPr>
          <p:cNvPr id="51213" name="Group 23"/>
          <p:cNvGrpSpPr>
            <a:grpSpLocks/>
          </p:cNvGrpSpPr>
          <p:nvPr/>
        </p:nvGrpSpPr>
        <p:grpSpPr bwMode="auto">
          <a:xfrm>
            <a:off x="4052888" y="3200400"/>
            <a:ext cx="823912" cy="647700"/>
            <a:chOff x="2601" y="1392"/>
            <a:chExt cx="519" cy="408"/>
          </a:xfrm>
        </p:grpSpPr>
        <p:sp>
          <p:nvSpPr>
            <p:cNvPr id="51229" name="Oval 2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30" name="Text Box 2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sp>
        <p:nvSpPr>
          <p:cNvPr id="51214" name="Line 26"/>
          <p:cNvSpPr>
            <a:spLocks noChangeShapeType="1"/>
          </p:cNvSpPr>
          <p:nvPr/>
        </p:nvSpPr>
        <p:spPr bwMode="auto">
          <a:xfrm flipH="1">
            <a:off x="4814888" y="28956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1215" name="Group 27"/>
          <p:cNvGrpSpPr>
            <a:grpSpLocks/>
          </p:cNvGrpSpPr>
          <p:nvPr/>
        </p:nvGrpSpPr>
        <p:grpSpPr bwMode="auto">
          <a:xfrm>
            <a:off x="6034088" y="3124200"/>
            <a:ext cx="823912" cy="647700"/>
            <a:chOff x="2601" y="1392"/>
            <a:chExt cx="519" cy="408"/>
          </a:xfrm>
        </p:grpSpPr>
        <p:sp>
          <p:nvSpPr>
            <p:cNvPr id="51227" name="Oval 2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28" name="Text Box 2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7</a:t>
              </a:r>
            </a:p>
          </p:txBody>
        </p:sp>
      </p:grpSp>
      <p:sp>
        <p:nvSpPr>
          <p:cNvPr id="51216" name="Line 30"/>
          <p:cNvSpPr>
            <a:spLocks noChangeShapeType="1"/>
          </p:cNvSpPr>
          <p:nvPr/>
        </p:nvSpPr>
        <p:spPr bwMode="auto">
          <a:xfrm>
            <a:off x="5729288" y="28194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1217" name="Group 31"/>
          <p:cNvGrpSpPr>
            <a:grpSpLocks/>
          </p:cNvGrpSpPr>
          <p:nvPr/>
        </p:nvGrpSpPr>
        <p:grpSpPr bwMode="auto">
          <a:xfrm>
            <a:off x="1219200" y="3162300"/>
            <a:ext cx="823913" cy="647700"/>
            <a:chOff x="2601" y="1392"/>
            <a:chExt cx="519" cy="408"/>
          </a:xfrm>
        </p:grpSpPr>
        <p:sp>
          <p:nvSpPr>
            <p:cNvPr id="51225" name="Oval 3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26" name="Text Box 3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51218" name="Line 34"/>
          <p:cNvSpPr>
            <a:spLocks noChangeShapeType="1"/>
          </p:cNvSpPr>
          <p:nvPr/>
        </p:nvSpPr>
        <p:spPr bwMode="auto">
          <a:xfrm flipH="1">
            <a:off x="1905000" y="27813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19" name="Line 35"/>
          <p:cNvSpPr>
            <a:spLocks noChangeShapeType="1"/>
          </p:cNvSpPr>
          <p:nvPr/>
        </p:nvSpPr>
        <p:spPr bwMode="auto">
          <a:xfrm>
            <a:off x="3048000" y="28194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1220" name="Group 40"/>
          <p:cNvGrpSpPr>
            <a:grpSpLocks/>
          </p:cNvGrpSpPr>
          <p:nvPr/>
        </p:nvGrpSpPr>
        <p:grpSpPr bwMode="auto">
          <a:xfrm>
            <a:off x="7086600" y="3962400"/>
            <a:ext cx="823913" cy="647700"/>
            <a:chOff x="2601" y="1392"/>
            <a:chExt cx="519" cy="408"/>
          </a:xfrm>
        </p:grpSpPr>
        <p:sp>
          <p:nvSpPr>
            <p:cNvPr id="51223" name="Oval 41"/>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1224" name="Text Box 42"/>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8</a:t>
              </a:r>
            </a:p>
          </p:txBody>
        </p:sp>
      </p:grpSp>
      <p:sp>
        <p:nvSpPr>
          <p:cNvPr id="51221" name="Line 43"/>
          <p:cNvSpPr>
            <a:spLocks noChangeShapeType="1"/>
          </p:cNvSpPr>
          <p:nvPr/>
        </p:nvSpPr>
        <p:spPr bwMode="auto">
          <a:xfrm>
            <a:off x="6781800" y="36576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1222" name="Text Box 44"/>
          <p:cNvSpPr txBox="1">
            <a:spLocks noChangeArrowheads="1"/>
          </p:cNvSpPr>
          <p:nvPr/>
        </p:nvSpPr>
        <p:spPr bwMode="auto">
          <a:xfrm>
            <a:off x="523875" y="921739"/>
            <a:ext cx="1603324"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dirty="0"/>
              <a:t>Result of</a:t>
            </a:r>
            <a:br>
              <a:rPr lang="en-US" b="0" dirty="0"/>
            </a:br>
            <a:r>
              <a:rPr lang="en-US" b="0" dirty="0"/>
              <a:t>rotation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1638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163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286E3B2F-AFB1-40D1-8A72-451674C86DA4}" type="slidenum">
              <a:rPr lang="en-US" sz="1800" smtClean="0"/>
              <a:pPr eaLnBrk="1" hangingPunct="1"/>
              <a:t>4</a:t>
            </a:fld>
            <a:endParaRPr lang="en-US" sz="1800"/>
          </a:p>
        </p:txBody>
      </p:sp>
      <p:sp>
        <p:nvSpPr>
          <p:cNvPr id="16389" name="Rectangle 2"/>
          <p:cNvSpPr>
            <a:spLocks noGrp="1" noChangeArrowheads="1"/>
          </p:cNvSpPr>
          <p:nvPr>
            <p:ph type="title"/>
          </p:nvPr>
        </p:nvSpPr>
        <p:spPr/>
        <p:txBody>
          <a:bodyPr/>
          <a:lstStyle/>
          <a:p>
            <a:pPr eaLnBrk="1" hangingPunct="1"/>
            <a:r>
              <a:rPr lang="en-US">
                <a:solidFill>
                  <a:schemeClr val="folHlink"/>
                </a:solidFill>
              </a:rPr>
              <a:t>Red</a:t>
            </a:r>
            <a:r>
              <a:rPr lang="en-US"/>
              <a:t> Black Trees</a:t>
            </a:r>
          </a:p>
        </p:txBody>
      </p:sp>
      <p:sp>
        <p:nvSpPr>
          <p:cNvPr id="16390" name="Rectangle 3"/>
          <p:cNvSpPr>
            <a:spLocks noGrp="1" noChangeArrowheads="1"/>
          </p:cNvSpPr>
          <p:nvPr>
            <p:ph type="body" idx="1"/>
          </p:nvPr>
        </p:nvSpPr>
        <p:spPr/>
        <p:txBody>
          <a:bodyPr/>
          <a:lstStyle/>
          <a:p>
            <a:pPr eaLnBrk="1" hangingPunct="1"/>
            <a:r>
              <a:rPr lang="en-US"/>
              <a:t>A BST with more complex algorithms to ensure balance</a:t>
            </a:r>
          </a:p>
          <a:p>
            <a:pPr eaLnBrk="1" hangingPunct="1"/>
            <a:r>
              <a:rPr lang="en-US"/>
              <a:t>Each node is labeled as </a:t>
            </a:r>
            <a:r>
              <a:rPr lang="en-US">
                <a:solidFill>
                  <a:schemeClr val="folHlink"/>
                </a:solidFill>
              </a:rPr>
              <a:t>Red</a:t>
            </a:r>
            <a:r>
              <a:rPr lang="en-US"/>
              <a:t> or Black.</a:t>
            </a:r>
          </a:p>
          <a:p>
            <a:pPr eaLnBrk="1" hangingPunct="1"/>
            <a:r>
              <a:rPr lang="en-US"/>
              <a:t>Path: A unique series of links (edges) traverses from the root to each node. </a:t>
            </a:r>
          </a:p>
          <a:p>
            <a:pPr lvl="1" eaLnBrk="1" hangingPunct="1"/>
            <a:r>
              <a:rPr lang="en-US"/>
              <a:t>The number of edges (links) that must be followed is the path length</a:t>
            </a:r>
          </a:p>
          <a:p>
            <a:pPr eaLnBrk="1" hangingPunct="1"/>
            <a:r>
              <a:rPr lang="en-US"/>
              <a:t>In </a:t>
            </a:r>
            <a:r>
              <a:rPr lang="en-US">
                <a:solidFill>
                  <a:schemeClr val="folHlink"/>
                </a:solidFill>
              </a:rPr>
              <a:t>Red</a:t>
            </a:r>
            <a:r>
              <a:rPr lang="en-US"/>
              <a:t> Black trees paths from the root to elements with 0 or 1 child are of particular interest</a:t>
            </a:r>
          </a:p>
          <a:p>
            <a:pPr eaLnBrk="1" hangingPunct="1"/>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52227"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5222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9325D263-FC5C-4404-9949-AC3CF566635A}" type="slidenum">
              <a:rPr lang="en-US" sz="1800" smtClean="0"/>
              <a:pPr eaLnBrk="1" hangingPunct="1"/>
              <a:t>40</a:t>
            </a:fld>
            <a:endParaRPr lang="en-US" sz="1800"/>
          </a:p>
        </p:txBody>
      </p:sp>
      <p:sp>
        <p:nvSpPr>
          <p:cNvPr id="52229" name="Rectangle 2"/>
          <p:cNvSpPr>
            <a:spLocks noGrp="1" noChangeArrowheads="1"/>
          </p:cNvSpPr>
          <p:nvPr>
            <p:ph type="title"/>
          </p:nvPr>
        </p:nvSpPr>
        <p:spPr/>
        <p:txBody>
          <a:bodyPr/>
          <a:lstStyle/>
          <a:p>
            <a:pPr eaLnBrk="1" hangingPunct="1"/>
            <a:r>
              <a:rPr lang="en-US"/>
              <a:t>Insert 9</a:t>
            </a:r>
          </a:p>
        </p:txBody>
      </p:sp>
      <p:grpSp>
        <p:nvGrpSpPr>
          <p:cNvPr id="52230" name="Group 3"/>
          <p:cNvGrpSpPr>
            <a:grpSpLocks/>
          </p:cNvGrpSpPr>
          <p:nvPr/>
        </p:nvGrpSpPr>
        <p:grpSpPr bwMode="auto">
          <a:xfrm>
            <a:off x="3124200" y="1295400"/>
            <a:ext cx="823913" cy="647700"/>
            <a:chOff x="2601" y="1392"/>
            <a:chExt cx="519" cy="408"/>
          </a:xfrm>
        </p:grpSpPr>
        <p:sp>
          <p:nvSpPr>
            <p:cNvPr id="52265"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66"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a:t>
              </a:r>
            </a:p>
          </p:txBody>
        </p:sp>
      </p:grpSp>
      <p:sp>
        <p:nvSpPr>
          <p:cNvPr id="52231" name="Line 6"/>
          <p:cNvSpPr>
            <a:spLocks noChangeShapeType="1"/>
          </p:cNvSpPr>
          <p:nvPr/>
        </p:nvSpPr>
        <p:spPr bwMode="auto">
          <a:xfrm>
            <a:off x="356711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2232" name="Group 7"/>
          <p:cNvGrpSpPr>
            <a:grpSpLocks/>
          </p:cNvGrpSpPr>
          <p:nvPr/>
        </p:nvGrpSpPr>
        <p:grpSpPr bwMode="auto">
          <a:xfrm>
            <a:off x="2133600" y="2247900"/>
            <a:ext cx="823913" cy="647700"/>
            <a:chOff x="2601" y="1392"/>
            <a:chExt cx="519" cy="408"/>
          </a:xfrm>
        </p:grpSpPr>
        <p:sp>
          <p:nvSpPr>
            <p:cNvPr id="52263" name="Oval 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64" name="Text Box 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52233" name="Line 10"/>
          <p:cNvSpPr>
            <a:spLocks noChangeShapeType="1"/>
          </p:cNvSpPr>
          <p:nvPr/>
        </p:nvSpPr>
        <p:spPr bwMode="auto">
          <a:xfrm flipH="1">
            <a:off x="281940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34" name="Line 11"/>
          <p:cNvSpPr>
            <a:spLocks noChangeShapeType="1"/>
          </p:cNvSpPr>
          <p:nvPr/>
        </p:nvSpPr>
        <p:spPr bwMode="auto">
          <a:xfrm>
            <a:off x="3886200" y="1828800"/>
            <a:ext cx="9906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2235" name="Group 12"/>
          <p:cNvGrpSpPr>
            <a:grpSpLocks/>
          </p:cNvGrpSpPr>
          <p:nvPr/>
        </p:nvGrpSpPr>
        <p:grpSpPr bwMode="auto">
          <a:xfrm>
            <a:off x="2743200" y="3162300"/>
            <a:ext cx="823913" cy="647700"/>
            <a:chOff x="2601" y="1392"/>
            <a:chExt cx="519" cy="408"/>
          </a:xfrm>
        </p:grpSpPr>
        <p:sp>
          <p:nvSpPr>
            <p:cNvPr id="52261" name="Oval 1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62" name="Text Box 1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grpSp>
        <p:nvGrpSpPr>
          <p:cNvPr id="52236" name="Group 15"/>
          <p:cNvGrpSpPr>
            <a:grpSpLocks/>
          </p:cNvGrpSpPr>
          <p:nvPr/>
        </p:nvGrpSpPr>
        <p:grpSpPr bwMode="auto">
          <a:xfrm>
            <a:off x="4770438" y="2286000"/>
            <a:ext cx="823912" cy="647700"/>
            <a:chOff x="2601" y="1392"/>
            <a:chExt cx="519" cy="408"/>
          </a:xfrm>
        </p:grpSpPr>
        <p:sp>
          <p:nvSpPr>
            <p:cNvPr id="52259" name="Oval 1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60" name="Text Box 1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a:t>
              </a:r>
            </a:p>
          </p:txBody>
        </p:sp>
      </p:grpSp>
      <p:grpSp>
        <p:nvGrpSpPr>
          <p:cNvPr id="52237" name="Group 18"/>
          <p:cNvGrpSpPr>
            <a:grpSpLocks/>
          </p:cNvGrpSpPr>
          <p:nvPr/>
        </p:nvGrpSpPr>
        <p:grpSpPr bwMode="auto">
          <a:xfrm>
            <a:off x="3824288" y="3200400"/>
            <a:ext cx="823912" cy="647700"/>
            <a:chOff x="2601" y="1392"/>
            <a:chExt cx="519" cy="408"/>
          </a:xfrm>
        </p:grpSpPr>
        <p:sp>
          <p:nvSpPr>
            <p:cNvPr id="52257" name="Oval 1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58" name="Text Box 2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sp>
        <p:nvSpPr>
          <p:cNvPr id="52238" name="Line 21"/>
          <p:cNvSpPr>
            <a:spLocks noChangeShapeType="1"/>
          </p:cNvSpPr>
          <p:nvPr/>
        </p:nvSpPr>
        <p:spPr bwMode="auto">
          <a:xfrm flipH="1">
            <a:off x="4586288" y="28956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2239" name="Group 22"/>
          <p:cNvGrpSpPr>
            <a:grpSpLocks/>
          </p:cNvGrpSpPr>
          <p:nvPr/>
        </p:nvGrpSpPr>
        <p:grpSpPr bwMode="auto">
          <a:xfrm>
            <a:off x="5805488" y="3124200"/>
            <a:ext cx="823912" cy="647700"/>
            <a:chOff x="2601" y="1392"/>
            <a:chExt cx="519" cy="408"/>
          </a:xfrm>
        </p:grpSpPr>
        <p:sp>
          <p:nvSpPr>
            <p:cNvPr id="52255" name="Oval 2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56" name="Text Box 2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7</a:t>
              </a:r>
            </a:p>
          </p:txBody>
        </p:sp>
      </p:grpSp>
      <p:sp>
        <p:nvSpPr>
          <p:cNvPr id="52240" name="Line 25"/>
          <p:cNvSpPr>
            <a:spLocks noChangeShapeType="1"/>
          </p:cNvSpPr>
          <p:nvPr/>
        </p:nvSpPr>
        <p:spPr bwMode="auto">
          <a:xfrm>
            <a:off x="5500688" y="28194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2241" name="Group 26"/>
          <p:cNvGrpSpPr>
            <a:grpSpLocks/>
          </p:cNvGrpSpPr>
          <p:nvPr/>
        </p:nvGrpSpPr>
        <p:grpSpPr bwMode="auto">
          <a:xfrm>
            <a:off x="990600" y="3162300"/>
            <a:ext cx="823913" cy="647700"/>
            <a:chOff x="2601" y="1392"/>
            <a:chExt cx="519" cy="408"/>
          </a:xfrm>
        </p:grpSpPr>
        <p:sp>
          <p:nvSpPr>
            <p:cNvPr id="52253" name="Oval 2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54" name="Text Box 2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52242" name="Line 29"/>
          <p:cNvSpPr>
            <a:spLocks noChangeShapeType="1"/>
          </p:cNvSpPr>
          <p:nvPr/>
        </p:nvSpPr>
        <p:spPr bwMode="auto">
          <a:xfrm flipH="1">
            <a:off x="1676400" y="27813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43" name="Line 30"/>
          <p:cNvSpPr>
            <a:spLocks noChangeShapeType="1"/>
          </p:cNvSpPr>
          <p:nvPr/>
        </p:nvSpPr>
        <p:spPr bwMode="auto">
          <a:xfrm>
            <a:off x="2819400" y="28194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2244" name="Group 31"/>
          <p:cNvGrpSpPr>
            <a:grpSpLocks/>
          </p:cNvGrpSpPr>
          <p:nvPr/>
        </p:nvGrpSpPr>
        <p:grpSpPr bwMode="auto">
          <a:xfrm>
            <a:off x="6858000" y="3962400"/>
            <a:ext cx="823913" cy="647700"/>
            <a:chOff x="2601" y="1392"/>
            <a:chExt cx="519" cy="408"/>
          </a:xfrm>
        </p:grpSpPr>
        <p:sp>
          <p:nvSpPr>
            <p:cNvPr id="52251" name="Oval 3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52" name="Text Box 3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8</a:t>
              </a:r>
            </a:p>
          </p:txBody>
        </p:sp>
      </p:grpSp>
      <p:sp>
        <p:nvSpPr>
          <p:cNvPr id="52245" name="Line 34"/>
          <p:cNvSpPr>
            <a:spLocks noChangeShapeType="1"/>
          </p:cNvSpPr>
          <p:nvPr/>
        </p:nvSpPr>
        <p:spPr bwMode="auto">
          <a:xfrm>
            <a:off x="6553200" y="36576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2246" name="Group 35"/>
          <p:cNvGrpSpPr>
            <a:grpSpLocks/>
          </p:cNvGrpSpPr>
          <p:nvPr/>
        </p:nvGrpSpPr>
        <p:grpSpPr bwMode="auto">
          <a:xfrm>
            <a:off x="7848600" y="4800600"/>
            <a:ext cx="823913" cy="647700"/>
            <a:chOff x="2601" y="1392"/>
            <a:chExt cx="519" cy="408"/>
          </a:xfrm>
        </p:grpSpPr>
        <p:sp>
          <p:nvSpPr>
            <p:cNvPr id="52249" name="Oval 3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2250" name="Text Box 3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9</a:t>
              </a:r>
            </a:p>
          </p:txBody>
        </p:sp>
      </p:grpSp>
      <p:sp>
        <p:nvSpPr>
          <p:cNvPr id="52247" name="Line 38"/>
          <p:cNvSpPr>
            <a:spLocks noChangeShapeType="1"/>
          </p:cNvSpPr>
          <p:nvPr/>
        </p:nvSpPr>
        <p:spPr bwMode="auto">
          <a:xfrm>
            <a:off x="7543800" y="44958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2248" name="Text Box 40"/>
          <p:cNvSpPr txBox="1">
            <a:spLocks noChangeArrowheads="1"/>
          </p:cNvSpPr>
          <p:nvPr/>
        </p:nvSpPr>
        <p:spPr bwMode="auto">
          <a:xfrm>
            <a:off x="304800" y="3962400"/>
            <a:ext cx="6599238"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On way down see 4 has two red children</a:t>
            </a:r>
            <a:br>
              <a:rPr lang="en-US" b="0"/>
            </a:br>
            <a:r>
              <a:rPr lang="en-US" b="0"/>
              <a:t>so recolor 4 red and children black. </a:t>
            </a:r>
            <a:br>
              <a:rPr lang="en-US" b="0"/>
            </a:br>
            <a:r>
              <a:rPr lang="en-US" b="0"/>
              <a:t>Realize 4 is the root so recolor black</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53251"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5325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6BEB1AAB-1104-4C55-BF36-BA65CCBDB7CA}" type="slidenum">
              <a:rPr lang="en-US" sz="1800" smtClean="0"/>
              <a:pPr eaLnBrk="1" hangingPunct="1"/>
              <a:t>41</a:t>
            </a:fld>
            <a:endParaRPr lang="en-US" sz="1800"/>
          </a:p>
        </p:txBody>
      </p:sp>
      <p:sp>
        <p:nvSpPr>
          <p:cNvPr id="53253" name="Rectangle 2"/>
          <p:cNvSpPr>
            <a:spLocks noGrp="1" noChangeArrowheads="1"/>
          </p:cNvSpPr>
          <p:nvPr>
            <p:ph type="title"/>
          </p:nvPr>
        </p:nvSpPr>
        <p:spPr/>
        <p:txBody>
          <a:bodyPr/>
          <a:lstStyle/>
          <a:p>
            <a:pPr eaLnBrk="1" hangingPunct="1"/>
            <a:r>
              <a:rPr lang="en-US"/>
              <a:t>Finish Inserting 9</a:t>
            </a:r>
          </a:p>
        </p:txBody>
      </p:sp>
      <p:grpSp>
        <p:nvGrpSpPr>
          <p:cNvPr id="53254" name="Group 3"/>
          <p:cNvGrpSpPr>
            <a:grpSpLocks/>
          </p:cNvGrpSpPr>
          <p:nvPr/>
        </p:nvGrpSpPr>
        <p:grpSpPr bwMode="auto">
          <a:xfrm>
            <a:off x="3124200" y="1295400"/>
            <a:ext cx="823913" cy="647700"/>
            <a:chOff x="2601" y="1392"/>
            <a:chExt cx="519" cy="408"/>
          </a:xfrm>
        </p:grpSpPr>
        <p:sp>
          <p:nvSpPr>
            <p:cNvPr id="53290"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91"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a:t>
              </a:r>
            </a:p>
          </p:txBody>
        </p:sp>
      </p:grpSp>
      <p:sp>
        <p:nvSpPr>
          <p:cNvPr id="53255" name="Line 6"/>
          <p:cNvSpPr>
            <a:spLocks noChangeShapeType="1"/>
          </p:cNvSpPr>
          <p:nvPr/>
        </p:nvSpPr>
        <p:spPr bwMode="auto">
          <a:xfrm>
            <a:off x="356711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3256" name="Group 7"/>
          <p:cNvGrpSpPr>
            <a:grpSpLocks/>
          </p:cNvGrpSpPr>
          <p:nvPr/>
        </p:nvGrpSpPr>
        <p:grpSpPr bwMode="auto">
          <a:xfrm>
            <a:off x="2133600" y="2247900"/>
            <a:ext cx="823913" cy="647700"/>
            <a:chOff x="2601" y="1392"/>
            <a:chExt cx="519" cy="408"/>
          </a:xfrm>
        </p:grpSpPr>
        <p:sp>
          <p:nvSpPr>
            <p:cNvPr id="53288" name="Oval 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89" name="Text Box 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53257" name="Line 10"/>
          <p:cNvSpPr>
            <a:spLocks noChangeShapeType="1"/>
          </p:cNvSpPr>
          <p:nvPr/>
        </p:nvSpPr>
        <p:spPr bwMode="auto">
          <a:xfrm flipH="1">
            <a:off x="281940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258" name="Line 11"/>
          <p:cNvSpPr>
            <a:spLocks noChangeShapeType="1"/>
          </p:cNvSpPr>
          <p:nvPr/>
        </p:nvSpPr>
        <p:spPr bwMode="auto">
          <a:xfrm>
            <a:off x="3886200" y="1828800"/>
            <a:ext cx="9906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3259" name="Group 12"/>
          <p:cNvGrpSpPr>
            <a:grpSpLocks/>
          </p:cNvGrpSpPr>
          <p:nvPr/>
        </p:nvGrpSpPr>
        <p:grpSpPr bwMode="auto">
          <a:xfrm>
            <a:off x="2743200" y="3162300"/>
            <a:ext cx="823913" cy="647700"/>
            <a:chOff x="2601" y="1392"/>
            <a:chExt cx="519" cy="408"/>
          </a:xfrm>
        </p:grpSpPr>
        <p:sp>
          <p:nvSpPr>
            <p:cNvPr id="53286" name="Oval 1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87" name="Text Box 1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grpSp>
        <p:nvGrpSpPr>
          <p:cNvPr id="53260" name="Group 15"/>
          <p:cNvGrpSpPr>
            <a:grpSpLocks/>
          </p:cNvGrpSpPr>
          <p:nvPr/>
        </p:nvGrpSpPr>
        <p:grpSpPr bwMode="auto">
          <a:xfrm>
            <a:off x="4770438" y="2286000"/>
            <a:ext cx="823912" cy="647700"/>
            <a:chOff x="2601" y="1392"/>
            <a:chExt cx="519" cy="408"/>
          </a:xfrm>
        </p:grpSpPr>
        <p:sp>
          <p:nvSpPr>
            <p:cNvPr id="53284" name="Oval 1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85" name="Text Box 1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a:t>
              </a:r>
            </a:p>
          </p:txBody>
        </p:sp>
      </p:grpSp>
      <p:grpSp>
        <p:nvGrpSpPr>
          <p:cNvPr id="53261" name="Group 18"/>
          <p:cNvGrpSpPr>
            <a:grpSpLocks/>
          </p:cNvGrpSpPr>
          <p:nvPr/>
        </p:nvGrpSpPr>
        <p:grpSpPr bwMode="auto">
          <a:xfrm>
            <a:off x="3824288" y="3200400"/>
            <a:ext cx="823912" cy="647700"/>
            <a:chOff x="2601" y="1392"/>
            <a:chExt cx="519" cy="408"/>
          </a:xfrm>
        </p:grpSpPr>
        <p:sp>
          <p:nvSpPr>
            <p:cNvPr id="53282" name="Oval 1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83" name="Text Box 2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sp>
        <p:nvSpPr>
          <p:cNvPr id="53262" name="Line 21"/>
          <p:cNvSpPr>
            <a:spLocks noChangeShapeType="1"/>
          </p:cNvSpPr>
          <p:nvPr/>
        </p:nvSpPr>
        <p:spPr bwMode="auto">
          <a:xfrm flipH="1">
            <a:off x="4586288" y="28956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3263" name="Group 22"/>
          <p:cNvGrpSpPr>
            <a:grpSpLocks/>
          </p:cNvGrpSpPr>
          <p:nvPr/>
        </p:nvGrpSpPr>
        <p:grpSpPr bwMode="auto">
          <a:xfrm>
            <a:off x="5805488" y="3124200"/>
            <a:ext cx="823912" cy="647700"/>
            <a:chOff x="2601" y="1392"/>
            <a:chExt cx="519" cy="408"/>
          </a:xfrm>
        </p:grpSpPr>
        <p:sp>
          <p:nvSpPr>
            <p:cNvPr id="53280" name="Oval 2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81" name="Text Box 2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8</a:t>
              </a:r>
            </a:p>
          </p:txBody>
        </p:sp>
      </p:grpSp>
      <p:sp>
        <p:nvSpPr>
          <p:cNvPr id="53264" name="Line 25"/>
          <p:cNvSpPr>
            <a:spLocks noChangeShapeType="1"/>
          </p:cNvSpPr>
          <p:nvPr/>
        </p:nvSpPr>
        <p:spPr bwMode="auto">
          <a:xfrm>
            <a:off x="5500688" y="28194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3265" name="Group 26"/>
          <p:cNvGrpSpPr>
            <a:grpSpLocks/>
          </p:cNvGrpSpPr>
          <p:nvPr/>
        </p:nvGrpSpPr>
        <p:grpSpPr bwMode="auto">
          <a:xfrm>
            <a:off x="990600" y="3162300"/>
            <a:ext cx="823913" cy="647700"/>
            <a:chOff x="2601" y="1392"/>
            <a:chExt cx="519" cy="408"/>
          </a:xfrm>
        </p:grpSpPr>
        <p:sp>
          <p:nvSpPr>
            <p:cNvPr id="53278" name="Oval 2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79" name="Text Box 2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53266" name="Line 29"/>
          <p:cNvSpPr>
            <a:spLocks noChangeShapeType="1"/>
          </p:cNvSpPr>
          <p:nvPr/>
        </p:nvSpPr>
        <p:spPr bwMode="auto">
          <a:xfrm flipH="1">
            <a:off x="1676400" y="27813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267" name="Line 30"/>
          <p:cNvSpPr>
            <a:spLocks noChangeShapeType="1"/>
          </p:cNvSpPr>
          <p:nvPr/>
        </p:nvSpPr>
        <p:spPr bwMode="auto">
          <a:xfrm>
            <a:off x="2819400" y="28194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3268" name="Group 31"/>
          <p:cNvGrpSpPr>
            <a:grpSpLocks/>
          </p:cNvGrpSpPr>
          <p:nvPr/>
        </p:nvGrpSpPr>
        <p:grpSpPr bwMode="auto">
          <a:xfrm>
            <a:off x="5029200" y="4114800"/>
            <a:ext cx="823913" cy="647700"/>
            <a:chOff x="2601" y="1392"/>
            <a:chExt cx="519" cy="408"/>
          </a:xfrm>
        </p:grpSpPr>
        <p:sp>
          <p:nvSpPr>
            <p:cNvPr id="53276" name="Oval 3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77" name="Text Box 3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7</a:t>
              </a:r>
            </a:p>
          </p:txBody>
        </p:sp>
      </p:grpSp>
      <p:sp>
        <p:nvSpPr>
          <p:cNvPr id="53269" name="Line 34"/>
          <p:cNvSpPr>
            <a:spLocks noChangeShapeType="1"/>
          </p:cNvSpPr>
          <p:nvPr/>
        </p:nvSpPr>
        <p:spPr bwMode="auto">
          <a:xfrm flipH="1">
            <a:off x="5638800" y="37338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3270" name="Group 35"/>
          <p:cNvGrpSpPr>
            <a:grpSpLocks/>
          </p:cNvGrpSpPr>
          <p:nvPr/>
        </p:nvGrpSpPr>
        <p:grpSpPr bwMode="auto">
          <a:xfrm>
            <a:off x="6858000" y="4114800"/>
            <a:ext cx="823913" cy="647700"/>
            <a:chOff x="2601" y="1392"/>
            <a:chExt cx="519" cy="408"/>
          </a:xfrm>
        </p:grpSpPr>
        <p:sp>
          <p:nvSpPr>
            <p:cNvPr id="53274" name="Oval 3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3275" name="Text Box 3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9</a:t>
              </a:r>
            </a:p>
          </p:txBody>
        </p:sp>
      </p:grpSp>
      <p:sp>
        <p:nvSpPr>
          <p:cNvPr id="53271" name="Line 38"/>
          <p:cNvSpPr>
            <a:spLocks noChangeShapeType="1"/>
          </p:cNvSpPr>
          <p:nvPr/>
        </p:nvSpPr>
        <p:spPr bwMode="auto">
          <a:xfrm>
            <a:off x="6477000" y="36576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3272" name="Text Box 40"/>
          <p:cNvSpPr txBox="1">
            <a:spLocks noChangeArrowheads="1"/>
          </p:cNvSpPr>
          <p:nvPr/>
        </p:nvSpPr>
        <p:spPr bwMode="auto">
          <a:xfrm>
            <a:off x="517525" y="4560888"/>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a:p>
        </p:txBody>
      </p:sp>
      <p:sp>
        <p:nvSpPr>
          <p:cNvPr id="53273" name="Text Box 41"/>
          <p:cNvSpPr txBox="1">
            <a:spLocks noChangeArrowheads="1"/>
          </p:cNvSpPr>
          <p:nvPr/>
        </p:nvSpPr>
        <p:spPr bwMode="auto">
          <a:xfrm>
            <a:off x="381000" y="4495800"/>
            <a:ext cx="47593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After rotations and recoloring</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5427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5427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FEF69E5D-522E-411F-8F1C-3D6C606818CC}" type="slidenum">
              <a:rPr lang="en-US" sz="1800" smtClean="0"/>
              <a:pPr eaLnBrk="1" hangingPunct="1"/>
              <a:t>42</a:t>
            </a:fld>
            <a:endParaRPr lang="en-US" sz="1800"/>
          </a:p>
        </p:txBody>
      </p:sp>
      <p:sp>
        <p:nvSpPr>
          <p:cNvPr id="54277" name="Rectangle 2"/>
          <p:cNvSpPr>
            <a:spLocks noGrp="1" noChangeArrowheads="1"/>
          </p:cNvSpPr>
          <p:nvPr>
            <p:ph type="title"/>
          </p:nvPr>
        </p:nvSpPr>
        <p:spPr/>
        <p:txBody>
          <a:bodyPr/>
          <a:lstStyle/>
          <a:p>
            <a:pPr eaLnBrk="1" hangingPunct="1"/>
            <a:r>
              <a:rPr lang="en-US"/>
              <a:t>Insert 10</a:t>
            </a:r>
          </a:p>
        </p:txBody>
      </p:sp>
      <p:grpSp>
        <p:nvGrpSpPr>
          <p:cNvPr id="54278" name="Group 3"/>
          <p:cNvGrpSpPr>
            <a:grpSpLocks/>
          </p:cNvGrpSpPr>
          <p:nvPr/>
        </p:nvGrpSpPr>
        <p:grpSpPr bwMode="auto">
          <a:xfrm>
            <a:off x="3124200" y="1295400"/>
            <a:ext cx="823913" cy="647700"/>
            <a:chOff x="2601" y="1392"/>
            <a:chExt cx="519" cy="408"/>
          </a:xfrm>
        </p:grpSpPr>
        <p:sp>
          <p:nvSpPr>
            <p:cNvPr id="54318"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19"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a:t>
              </a:r>
            </a:p>
          </p:txBody>
        </p:sp>
      </p:grpSp>
      <p:sp>
        <p:nvSpPr>
          <p:cNvPr id="54279" name="Line 6"/>
          <p:cNvSpPr>
            <a:spLocks noChangeShapeType="1"/>
          </p:cNvSpPr>
          <p:nvPr/>
        </p:nvSpPr>
        <p:spPr bwMode="auto">
          <a:xfrm>
            <a:off x="3567113" y="8382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4280" name="Group 7"/>
          <p:cNvGrpSpPr>
            <a:grpSpLocks/>
          </p:cNvGrpSpPr>
          <p:nvPr/>
        </p:nvGrpSpPr>
        <p:grpSpPr bwMode="auto">
          <a:xfrm>
            <a:off x="2133600" y="2247900"/>
            <a:ext cx="823913" cy="647700"/>
            <a:chOff x="2601" y="1392"/>
            <a:chExt cx="519" cy="408"/>
          </a:xfrm>
        </p:grpSpPr>
        <p:sp>
          <p:nvSpPr>
            <p:cNvPr id="54316" name="Oval 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17" name="Text Box 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54281" name="Line 10"/>
          <p:cNvSpPr>
            <a:spLocks noChangeShapeType="1"/>
          </p:cNvSpPr>
          <p:nvPr/>
        </p:nvSpPr>
        <p:spPr bwMode="auto">
          <a:xfrm flipH="1">
            <a:off x="2819400" y="1866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4282" name="Line 11"/>
          <p:cNvSpPr>
            <a:spLocks noChangeShapeType="1"/>
          </p:cNvSpPr>
          <p:nvPr/>
        </p:nvSpPr>
        <p:spPr bwMode="auto">
          <a:xfrm>
            <a:off x="3886200" y="1828800"/>
            <a:ext cx="9906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4283" name="Group 12"/>
          <p:cNvGrpSpPr>
            <a:grpSpLocks/>
          </p:cNvGrpSpPr>
          <p:nvPr/>
        </p:nvGrpSpPr>
        <p:grpSpPr bwMode="auto">
          <a:xfrm>
            <a:off x="2743200" y="3162300"/>
            <a:ext cx="823913" cy="647700"/>
            <a:chOff x="2601" y="1392"/>
            <a:chExt cx="519" cy="408"/>
          </a:xfrm>
        </p:grpSpPr>
        <p:sp>
          <p:nvSpPr>
            <p:cNvPr id="54314" name="Oval 1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15" name="Text Box 1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grpSp>
        <p:nvGrpSpPr>
          <p:cNvPr id="54284" name="Group 15"/>
          <p:cNvGrpSpPr>
            <a:grpSpLocks/>
          </p:cNvGrpSpPr>
          <p:nvPr/>
        </p:nvGrpSpPr>
        <p:grpSpPr bwMode="auto">
          <a:xfrm>
            <a:off x="4770438" y="2286000"/>
            <a:ext cx="823912" cy="647700"/>
            <a:chOff x="2601" y="1392"/>
            <a:chExt cx="519" cy="408"/>
          </a:xfrm>
        </p:grpSpPr>
        <p:sp>
          <p:nvSpPr>
            <p:cNvPr id="54312" name="Oval 1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13" name="Text Box 1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a:t>
              </a:r>
            </a:p>
          </p:txBody>
        </p:sp>
      </p:grpSp>
      <p:grpSp>
        <p:nvGrpSpPr>
          <p:cNvPr id="54285" name="Group 18"/>
          <p:cNvGrpSpPr>
            <a:grpSpLocks/>
          </p:cNvGrpSpPr>
          <p:nvPr/>
        </p:nvGrpSpPr>
        <p:grpSpPr bwMode="auto">
          <a:xfrm>
            <a:off x="3824288" y="3200400"/>
            <a:ext cx="823912" cy="647700"/>
            <a:chOff x="2601" y="1392"/>
            <a:chExt cx="519" cy="408"/>
          </a:xfrm>
        </p:grpSpPr>
        <p:sp>
          <p:nvSpPr>
            <p:cNvPr id="54310" name="Oval 1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11" name="Text Box 2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sp>
        <p:nvSpPr>
          <p:cNvPr id="54286" name="Line 21"/>
          <p:cNvSpPr>
            <a:spLocks noChangeShapeType="1"/>
          </p:cNvSpPr>
          <p:nvPr/>
        </p:nvSpPr>
        <p:spPr bwMode="auto">
          <a:xfrm flipH="1">
            <a:off x="4586288" y="28956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4287" name="Group 22"/>
          <p:cNvGrpSpPr>
            <a:grpSpLocks/>
          </p:cNvGrpSpPr>
          <p:nvPr/>
        </p:nvGrpSpPr>
        <p:grpSpPr bwMode="auto">
          <a:xfrm>
            <a:off x="5805488" y="3124200"/>
            <a:ext cx="823912" cy="647700"/>
            <a:chOff x="2601" y="1392"/>
            <a:chExt cx="519" cy="408"/>
          </a:xfrm>
        </p:grpSpPr>
        <p:sp>
          <p:nvSpPr>
            <p:cNvPr id="54308" name="Oval 2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09" name="Text Box 2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8</a:t>
              </a:r>
            </a:p>
          </p:txBody>
        </p:sp>
      </p:grpSp>
      <p:sp>
        <p:nvSpPr>
          <p:cNvPr id="54288" name="Line 25"/>
          <p:cNvSpPr>
            <a:spLocks noChangeShapeType="1"/>
          </p:cNvSpPr>
          <p:nvPr/>
        </p:nvSpPr>
        <p:spPr bwMode="auto">
          <a:xfrm>
            <a:off x="5500688" y="28194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4289" name="Group 26"/>
          <p:cNvGrpSpPr>
            <a:grpSpLocks/>
          </p:cNvGrpSpPr>
          <p:nvPr/>
        </p:nvGrpSpPr>
        <p:grpSpPr bwMode="auto">
          <a:xfrm>
            <a:off x="990600" y="3162300"/>
            <a:ext cx="823913" cy="647700"/>
            <a:chOff x="2601" y="1392"/>
            <a:chExt cx="519" cy="408"/>
          </a:xfrm>
        </p:grpSpPr>
        <p:sp>
          <p:nvSpPr>
            <p:cNvPr id="54306" name="Oval 2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07" name="Text Box 2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54290" name="Line 29"/>
          <p:cNvSpPr>
            <a:spLocks noChangeShapeType="1"/>
          </p:cNvSpPr>
          <p:nvPr/>
        </p:nvSpPr>
        <p:spPr bwMode="auto">
          <a:xfrm flipH="1">
            <a:off x="1676400" y="27813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4291" name="Line 30"/>
          <p:cNvSpPr>
            <a:spLocks noChangeShapeType="1"/>
          </p:cNvSpPr>
          <p:nvPr/>
        </p:nvSpPr>
        <p:spPr bwMode="auto">
          <a:xfrm>
            <a:off x="2819400" y="28194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4292" name="Group 31"/>
          <p:cNvGrpSpPr>
            <a:grpSpLocks/>
          </p:cNvGrpSpPr>
          <p:nvPr/>
        </p:nvGrpSpPr>
        <p:grpSpPr bwMode="auto">
          <a:xfrm>
            <a:off x="5029200" y="4114800"/>
            <a:ext cx="823913" cy="647700"/>
            <a:chOff x="2601" y="1392"/>
            <a:chExt cx="519" cy="408"/>
          </a:xfrm>
        </p:grpSpPr>
        <p:sp>
          <p:nvSpPr>
            <p:cNvPr id="54304" name="Oval 3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05" name="Text Box 3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7</a:t>
              </a:r>
            </a:p>
          </p:txBody>
        </p:sp>
      </p:grpSp>
      <p:sp>
        <p:nvSpPr>
          <p:cNvPr id="54293" name="Line 34"/>
          <p:cNvSpPr>
            <a:spLocks noChangeShapeType="1"/>
          </p:cNvSpPr>
          <p:nvPr/>
        </p:nvSpPr>
        <p:spPr bwMode="auto">
          <a:xfrm flipH="1">
            <a:off x="5638800" y="37338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4294" name="Group 35"/>
          <p:cNvGrpSpPr>
            <a:grpSpLocks/>
          </p:cNvGrpSpPr>
          <p:nvPr/>
        </p:nvGrpSpPr>
        <p:grpSpPr bwMode="auto">
          <a:xfrm>
            <a:off x="6858000" y="4114800"/>
            <a:ext cx="823913" cy="647700"/>
            <a:chOff x="2601" y="1392"/>
            <a:chExt cx="519" cy="408"/>
          </a:xfrm>
        </p:grpSpPr>
        <p:sp>
          <p:nvSpPr>
            <p:cNvPr id="54302" name="Oval 3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03" name="Text Box 3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9</a:t>
              </a:r>
            </a:p>
          </p:txBody>
        </p:sp>
      </p:grpSp>
      <p:sp>
        <p:nvSpPr>
          <p:cNvPr id="54295" name="Line 38"/>
          <p:cNvSpPr>
            <a:spLocks noChangeShapeType="1"/>
          </p:cNvSpPr>
          <p:nvPr/>
        </p:nvSpPr>
        <p:spPr bwMode="auto">
          <a:xfrm>
            <a:off x="6477000" y="36576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4296" name="Text Box 39"/>
          <p:cNvSpPr txBox="1">
            <a:spLocks noChangeArrowheads="1"/>
          </p:cNvSpPr>
          <p:nvPr/>
        </p:nvSpPr>
        <p:spPr bwMode="auto">
          <a:xfrm>
            <a:off x="288925" y="4103688"/>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a:p>
        </p:txBody>
      </p:sp>
      <p:sp>
        <p:nvSpPr>
          <p:cNvPr id="54297" name="Text Box 40"/>
          <p:cNvSpPr txBox="1">
            <a:spLocks noChangeArrowheads="1"/>
          </p:cNvSpPr>
          <p:nvPr/>
        </p:nvSpPr>
        <p:spPr bwMode="auto">
          <a:xfrm>
            <a:off x="228600" y="4114800"/>
            <a:ext cx="4637088"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On way down see 8 has two</a:t>
            </a:r>
            <a:br>
              <a:rPr lang="en-US" b="0"/>
            </a:br>
            <a:r>
              <a:rPr lang="en-US" b="0"/>
              <a:t>red children so change 8 to</a:t>
            </a:r>
            <a:br>
              <a:rPr lang="en-US" b="0"/>
            </a:br>
            <a:r>
              <a:rPr lang="en-US" b="0"/>
              <a:t>red and children black</a:t>
            </a:r>
          </a:p>
        </p:txBody>
      </p:sp>
      <p:grpSp>
        <p:nvGrpSpPr>
          <p:cNvPr id="54298" name="Group 41"/>
          <p:cNvGrpSpPr>
            <a:grpSpLocks/>
          </p:cNvGrpSpPr>
          <p:nvPr/>
        </p:nvGrpSpPr>
        <p:grpSpPr bwMode="auto">
          <a:xfrm>
            <a:off x="7924800" y="5029200"/>
            <a:ext cx="823913" cy="647700"/>
            <a:chOff x="2601" y="1392"/>
            <a:chExt cx="519" cy="408"/>
          </a:xfrm>
        </p:grpSpPr>
        <p:sp>
          <p:nvSpPr>
            <p:cNvPr id="54300" name="Oval 4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4301" name="Text Box 43"/>
            <p:cNvSpPr txBox="1">
              <a:spLocks noChangeArrowheads="1"/>
            </p:cNvSpPr>
            <p:nvPr/>
          </p:nvSpPr>
          <p:spPr bwMode="auto">
            <a:xfrm>
              <a:off x="2736" y="1440"/>
              <a:ext cx="36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10</a:t>
              </a:r>
            </a:p>
          </p:txBody>
        </p:sp>
      </p:grpSp>
      <p:sp>
        <p:nvSpPr>
          <p:cNvPr id="54299" name="Line 44"/>
          <p:cNvSpPr>
            <a:spLocks noChangeShapeType="1"/>
          </p:cNvSpPr>
          <p:nvPr/>
        </p:nvSpPr>
        <p:spPr bwMode="auto">
          <a:xfrm>
            <a:off x="7620000" y="47244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55299"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5530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597C30F8-0C98-4066-AD3A-C8B28F7792FE}" type="slidenum">
              <a:rPr lang="en-US" sz="1800" smtClean="0"/>
              <a:pPr eaLnBrk="1" hangingPunct="1"/>
              <a:t>43</a:t>
            </a:fld>
            <a:endParaRPr lang="en-US" sz="1800"/>
          </a:p>
        </p:txBody>
      </p:sp>
      <p:sp>
        <p:nvSpPr>
          <p:cNvPr id="55301" name="Rectangle 2"/>
          <p:cNvSpPr>
            <a:spLocks noGrp="1" noChangeArrowheads="1"/>
          </p:cNvSpPr>
          <p:nvPr>
            <p:ph type="title"/>
          </p:nvPr>
        </p:nvSpPr>
        <p:spPr/>
        <p:txBody>
          <a:bodyPr/>
          <a:lstStyle/>
          <a:p>
            <a:pPr eaLnBrk="1" hangingPunct="1"/>
            <a:r>
              <a:rPr lang="en-US"/>
              <a:t>Insert 11</a:t>
            </a:r>
          </a:p>
        </p:txBody>
      </p:sp>
      <p:grpSp>
        <p:nvGrpSpPr>
          <p:cNvPr id="55302" name="Group 3"/>
          <p:cNvGrpSpPr>
            <a:grpSpLocks/>
          </p:cNvGrpSpPr>
          <p:nvPr/>
        </p:nvGrpSpPr>
        <p:grpSpPr bwMode="auto">
          <a:xfrm>
            <a:off x="2514600" y="1143000"/>
            <a:ext cx="823913" cy="647700"/>
            <a:chOff x="2601" y="1392"/>
            <a:chExt cx="519" cy="408"/>
          </a:xfrm>
        </p:grpSpPr>
        <p:sp>
          <p:nvSpPr>
            <p:cNvPr id="55345"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46"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a:t>
              </a:r>
            </a:p>
          </p:txBody>
        </p:sp>
      </p:grpSp>
      <p:sp>
        <p:nvSpPr>
          <p:cNvPr id="55303" name="Line 6"/>
          <p:cNvSpPr>
            <a:spLocks noChangeShapeType="1"/>
          </p:cNvSpPr>
          <p:nvPr/>
        </p:nvSpPr>
        <p:spPr bwMode="auto">
          <a:xfrm>
            <a:off x="2957513" y="685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5304" name="Group 7"/>
          <p:cNvGrpSpPr>
            <a:grpSpLocks/>
          </p:cNvGrpSpPr>
          <p:nvPr/>
        </p:nvGrpSpPr>
        <p:grpSpPr bwMode="auto">
          <a:xfrm>
            <a:off x="1524000" y="2095500"/>
            <a:ext cx="823913" cy="647700"/>
            <a:chOff x="2601" y="1392"/>
            <a:chExt cx="519" cy="408"/>
          </a:xfrm>
        </p:grpSpPr>
        <p:sp>
          <p:nvSpPr>
            <p:cNvPr id="55343" name="Oval 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44" name="Text Box 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55305" name="Line 10"/>
          <p:cNvSpPr>
            <a:spLocks noChangeShapeType="1"/>
          </p:cNvSpPr>
          <p:nvPr/>
        </p:nvSpPr>
        <p:spPr bwMode="auto">
          <a:xfrm flipH="1">
            <a:off x="2209800" y="17145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06" name="Line 11"/>
          <p:cNvSpPr>
            <a:spLocks noChangeShapeType="1"/>
          </p:cNvSpPr>
          <p:nvPr/>
        </p:nvSpPr>
        <p:spPr bwMode="auto">
          <a:xfrm>
            <a:off x="3276600" y="1676400"/>
            <a:ext cx="9906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5307" name="Group 12"/>
          <p:cNvGrpSpPr>
            <a:grpSpLocks/>
          </p:cNvGrpSpPr>
          <p:nvPr/>
        </p:nvGrpSpPr>
        <p:grpSpPr bwMode="auto">
          <a:xfrm>
            <a:off x="2133600" y="3009900"/>
            <a:ext cx="823913" cy="647700"/>
            <a:chOff x="2601" y="1392"/>
            <a:chExt cx="519" cy="408"/>
          </a:xfrm>
        </p:grpSpPr>
        <p:sp>
          <p:nvSpPr>
            <p:cNvPr id="55341" name="Oval 1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42" name="Text Box 1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grpSp>
        <p:nvGrpSpPr>
          <p:cNvPr id="55308" name="Group 15"/>
          <p:cNvGrpSpPr>
            <a:grpSpLocks/>
          </p:cNvGrpSpPr>
          <p:nvPr/>
        </p:nvGrpSpPr>
        <p:grpSpPr bwMode="auto">
          <a:xfrm>
            <a:off x="4160838" y="2133600"/>
            <a:ext cx="823912" cy="647700"/>
            <a:chOff x="2601" y="1392"/>
            <a:chExt cx="519" cy="408"/>
          </a:xfrm>
        </p:grpSpPr>
        <p:sp>
          <p:nvSpPr>
            <p:cNvPr id="55339" name="Oval 1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40" name="Text Box 1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a:t>
              </a:r>
            </a:p>
          </p:txBody>
        </p:sp>
      </p:grpSp>
      <p:grpSp>
        <p:nvGrpSpPr>
          <p:cNvPr id="55309" name="Group 18"/>
          <p:cNvGrpSpPr>
            <a:grpSpLocks/>
          </p:cNvGrpSpPr>
          <p:nvPr/>
        </p:nvGrpSpPr>
        <p:grpSpPr bwMode="auto">
          <a:xfrm>
            <a:off x="3214688" y="3048000"/>
            <a:ext cx="823912" cy="647700"/>
            <a:chOff x="2601" y="1392"/>
            <a:chExt cx="519" cy="408"/>
          </a:xfrm>
        </p:grpSpPr>
        <p:sp>
          <p:nvSpPr>
            <p:cNvPr id="55337" name="Oval 1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38" name="Text Box 2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sp>
        <p:nvSpPr>
          <p:cNvPr id="55310" name="Line 21"/>
          <p:cNvSpPr>
            <a:spLocks noChangeShapeType="1"/>
          </p:cNvSpPr>
          <p:nvPr/>
        </p:nvSpPr>
        <p:spPr bwMode="auto">
          <a:xfrm flipH="1">
            <a:off x="3976688" y="27432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5311" name="Group 22"/>
          <p:cNvGrpSpPr>
            <a:grpSpLocks/>
          </p:cNvGrpSpPr>
          <p:nvPr/>
        </p:nvGrpSpPr>
        <p:grpSpPr bwMode="auto">
          <a:xfrm>
            <a:off x="5195888" y="2971800"/>
            <a:ext cx="823912" cy="647700"/>
            <a:chOff x="2601" y="1392"/>
            <a:chExt cx="519" cy="408"/>
          </a:xfrm>
        </p:grpSpPr>
        <p:sp>
          <p:nvSpPr>
            <p:cNvPr id="55335" name="Oval 2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36" name="Text Box 2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8</a:t>
              </a:r>
            </a:p>
          </p:txBody>
        </p:sp>
      </p:grpSp>
      <p:sp>
        <p:nvSpPr>
          <p:cNvPr id="55312" name="Line 25"/>
          <p:cNvSpPr>
            <a:spLocks noChangeShapeType="1"/>
          </p:cNvSpPr>
          <p:nvPr/>
        </p:nvSpPr>
        <p:spPr bwMode="auto">
          <a:xfrm>
            <a:off x="4891088" y="26670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5313" name="Group 26"/>
          <p:cNvGrpSpPr>
            <a:grpSpLocks/>
          </p:cNvGrpSpPr>
          <p:nvPr/>
        </p:nvGrpSpPr>
        <p:grpSpPr bwMode="auto">
          <a:xfrm>
            <a:off x="381000" y="3009900"/>
            <a:ext cx="823913" cy="647700"/>
            <a:chOff x="2601" y="1392"/>
            <a:chExt cx="519" cy="408"/>
          </a:xfrm>
        </p:grpSpPr>
        <p:sp>
          <p:nvSpPr>
            <p:cNvPr id="55333" name="Oval 2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34" name="Text Box 2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55314" name="Line 29"/>
          <p:cNvSpPr>
            <a:spLocks noChangeShapeType="1"/>
          </p:cNvSpPr>
          <p:nvPr/>
        </p:nvSpPr>
        <p:spPr bwMode="auto">
          <a:xfrm flipH="1">
            <a:off x="1066800" y="2628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15" name="Line 30"/>
          <p:cNvSpPr>
            <a:spLocks noChangeShapeType="1"/>
          </p:cNvSpPr>
          <p:nvPr/>
        </p:nvSpPr>
        <p:spPr bwMode="auto">
          <a:xfrm>
            <a:off x="2209800" y="26670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5316" name="Group 31"/>
          <p:cNvGrpSpPr>
            <a:grpSpLocks/>
          </p:cNvGrpSpPr>
          <p:nvPr/>
        </p:nvGrpSpPr>
        <p:grpSpPr bwMode="auto">
          <a:xfrm>
            <a:off x="4419600" y="3962400"/>
            <a:ext cx="823913" cy="647700"/>
            <a:chOff x="2601" y="1392"/>
            <a:chExt cx="519" cy="408"/>
          </a:xfrm>
        </p:grpSpPr>
        <p:sp>
          <p:nvSpPr>
            <p:cNvPr id="55331" name="Oval 3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32" name="Text Box 3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7</a:t>
              </a:r>
            </a:p>
          </p:txBody>
        </p:sp>
      </p:grpSp>
      <p:sp>
        <p:nvSpPr>
          <p:cNvPr id="55317" name="Line 34"/>
          <p:cNvSpPr>
            <a:spLocks noChangeShapeType="1"/>
          </p:cNvSpPr>
          <p:nvPr/>
        </p:nvSpPr>
        <p:spPr bwMode="auto">
          <a:xfrm flipH="1">
            <a:off x="5029200" y="35814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5318" name="Group 35"/>
          <p:cNvGrpSpPr>
            <a:grpSpLocks/>
          </p:cNvGrpSpPr>
          <p:nvPr/>
        </p:nvGrpSpPr>
        <p:grpSpPr bwMode="auto">
          <a:xfrm>
            <a:off x="6248400" y="3962400"/>
            <a:ext cx="823913" cy="647700"/>
            <a:chOff x="2601" y="1392"/>
            <a:chExt cx="519" cy="408"/>
          </a:xfrm>
        </p:grpSpPr>
        <p:sp>
          <p:nvSpPr>
            <p:cNvPr id="55329" name="Oval 3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30" name="Text Box 3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9</a:t>
              </a:r>
            </a:p>
          </p:txBody>
        </p:sp>
      </p:grpSp>
      <p:sp>
        <p:nvSpPr>
          <p:cNvPr id="55319" name="Line 38"/>
          <p:cNvSpPr>
            <a:spLocks noChangeShapeType="1"/>
          </p:cNvSpPr>
          <p:nvPr/>
        </p:nvSpPr>
        <p:spPr bwMode="auto">
          <a:xfrm>
            <a:off x="5867400" y="3505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5320" name="Group 39"/>
          <p:cNvGrpSpPr>
            <a:grpSpLocks/>
          </p:cNvGrpSpPr>
          <p:nvPr/>
        </p:nvGrpSpPr>
        <p:grpSpPr bwMode="auto">
          <a:xfrm>
            <a:off x="7239000" y="4800600"/>
            <a:ext cx="823913" cy="647700"/>
            <a:chOff x="2601" y="1392"/>
            <a:chExt cx="519" cy="408"/>
          </a:xfrm>
        </p:grpSpPr>
        <p:sp>
          <p:nvSpPr>
            <p:cNvPr id="55327" name="Oval 40"/>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28" name="Text Box 41"/>
            <p:cNvSpPr txBox="1">
              <a:spLocks noChangeArrowheads="1"/>
            </p:cNvSpPr>
            <p:nvPr/>
          </p:nvSpPr>
          <p:spPr bwMode="auto">
            <a:xfrm>
              <a:off x="2736" y="1440"/>
              <a:ext cx="36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10</a:t>
              </a:r>
            </a:p>
          </p:txBody>
        </p:sp>
      </p:grpSp>
      <p:sp>
        <p:nvSpPr>
          <p:cNvPr id="55321" name="Line 42"/>
          <p:cNvSpPr>
            <a:spLocks noChangeShapeType="1"/>
          </p:cNvSpPr>
          <p:nvPr/>
        </p:nvSpPr>
        <p:spPr bwMode="auto">
          <a:xfrm>
            <a:off x="6934200" y="44958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5322" name="Group 43"/>
          <p:cNvGrpSpPr>
            <a:grpSpLocks/>
          </p:cNvGrpSpPr>
          <p:nvPr/>
        </p:nvGrpSpPr>
        <p:grpSpPr bwMode="auto">
          <a:xfrm>
            <a:off x="8091488" y="5486400"/>
            <a:ext cx="823912" cy="647700"/>
            <a:chOff x="2601" y="1392"/>
            <a:chExt cx="519" cy="408"/>
          </a:xfrm>
        </p:grpSpPr>
        <p:sp>
          <p:nvSpPr>
            <p:cNvPr id="55325" name="Oval 4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5326" name="Text Box 45"/>
            <p:cNvSpPr txBox="1">
              <a:spLocks noChangeArrowheads="1"/>
            </p:cNvSpPr>
            <p:nvPr/>
          </p:nvSpPr>
          <p:spPr bwMode="auto">
            <a:xfrm>
              <a:off x="2736" y="1440"/>
              <a:ext cx="35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11</a:t>
              </a:r>
            </a:p>
          </p:txBody>
        </p:sp>
      </p:grpSp>
      <p:sp>
        <p:nvSpPr>
          <p:cNvPr id="55323" name="Line 46"/>
          <p:cNvSpPr>
            <a:spLocks noChangeShapeType="1"/>
          </p:cNvSpPr>
          <p:nvPr/>
        </p:nvSpPr>
        <p:spPr bwMode="auto">
          <a:xfrm>
            <a:off x="8001000" y="5334000"/>
            <a:ext cx="3048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5324" name="Text Box 47"/>
          <p:cNvSpPr txBox="1">
            <a:spLocks noChangeArrowheads="1"/>
          </p:cNvSpPr>
          <p:nvPr/>
        </p:nvSpPr>
        <p:spPr bwMode="auto">
          <a:xfrm>
            <a:off x="1050925" y="4484688"/>
            <a:ext cx="30353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Again a rotation is</a:t>
            </a:r>
            <a:br>
              <a:rPr lang="en-US" b="0"/>
            </a:br>
            <a:r>
              <a:rPr lang="en-US" b="0"/>
              <a:t>needed.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2"/>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5632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5632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23A3B073-F19F-4A48-ADEE-5CA9E5D55C57}" type="slidenum">
              <a:rPr lang="en-US" sz="1800" smtClean="0"/>
              <a:pPr eaLnBrk="1" hangingPunct="1"/>
              <a:t>44</a:t>
            </a:fld>
            <a:endParaRPr lang="en-US" sz="1800"/>
          </a:p>
        </p:txBody>
      </p:sp>
      <p:sp>
        <p:nvSpPr>
          <p:cNvPr id="56325" name="Rectangle 2"/>
          <p:cNvSpPr>
            <a:spLocks noGrp="1" noChangeArrowheads="1"/>
          </p:cNvSpPr>
          <p:nvPr>
            <p:ph type="title"/>
          </p:nvPr>
        </p:nvSpPr>
        <p:spPr/>
        <p:txBody>
          <a:bodyPr/>
          <a:lstStyle/>
          <a:p>
            <a:pPr eaLnBrk="1" hangingPunct="1"/>
            <a:r>
              <a:rPr lang="en-US"/>
              <a:t>Finish inserting 11</a:t>
            </a:r>
          </a:p>
        </p:txBody>
      </p:sp>
      <p:grpSp>
        <p:nvGrpSpPr>
          <p:cNvPr id="56326" name="Group 3"/>
          <p:cNvGrpSpPr>
            <a:grpSpLocks/>
          </p:cNvGrpSpPr>
          <p:nvPr/>
        </p:nvGrpSpPr>
        <p:grpSpPr bwMode="auto">
          <a:xfrm>
            <a:off x="2514600" y="1143000"/>
            <a:ext cx="823913" cy="647700"/>
            <a:chOff x="2601" y="1392"/>
            <a:chExt cx="519" cy="408"/>
          </a:xfrm>
        </p:grpSpPr>
        <p:sp>
          <p:nvSpPr>
            <p:cNvPr id="56368" name="Oval 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69" name="Text Box 5"/>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4</a:t>
              </a:r>
            </a:p>
          </p:txBody>
        </p:sp>
      </p:grpSp>
      <p:sp>
        <p:nvSpPr>
          <p:cNvPr id="56327" name="Line 6"/>
          <p:cNvSpPr>
            <a:spLocks noChangeShapeType="1"/>
          </p:cNvSpPr>
          <p:nvPr/>
        </p:nvSpPr>
        <p:spPr bwMode="auto">
          <a:xfrm>
            <a:off x="2957513" y="685800"/>
            <a:ext cx="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6328" name="Group 7"/>
          <p:cNvGrpSpPr>
            <a:grpSpLocks/>
          </p:cNvGrpSpPr>
          <p:nvPr/>
        </p:nvGrpSpPr>
        <p:grpSpPr bwMode="auto">
          <a:xfrm>
            <a:off x="1524000" y="2095500"/>
            <a:ext cx="823913" cy="647700"/>
            <a:chOff x="2601" y="1392"/>
            <a:chExt cx="519" cy="408"/>
          </a:xfrm>
        </p:grpSpPr>
        <p:sp>
          <p:nvSpPr>
            <p:cNvPr id="56366" name="Oval 8"/>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67" name="Text Box 9"/>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a:t>
              </a:r>
            </a:p>
          </p:txBody>
        </p:sp>
      </p:grpSp>
      <p:sp>
        <p:nvSpPr>
          <p:cNvPr id="56329" name="Line 10"/>
          <p:cNvSpPr>
            <a:spLocks noChangeShapeType="1"/>
          </p:cNvSpPr>
          <p:nvPr/>
        </p:nvSpPr>
        <p:spPr bwMode="auto">
          <a:xfrm flipH="1">
            <a:off x="2209800" y="17145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30" name="Line 11"/>
          <p:cNvSpPr>
            <a:spLocks noChangeShapeType="1"/>
          </p:cNvSpPr>
          <p:nvPr/>
        </p:nvSpPr>
        <p:spPr bwMode="auto">
          <a:xfrm>
            <a:off x="3276600" y="1676400"/>
            <a:ext cx="9906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6331" name="Group 12"/>
          <p:cNvGrpSpPr>
            <a:grpSpLocks/>
          </p:cNvGrpSpPr>
          <p:nvPr/>
        </p:nvGrpSpPr>
        <p:grpSpPr bwMode="auto">
          <a:xfrm>
            <a:off x="2133600" y="3009900"/>
            <a:ext cx="823913" cy="647700"/>
            <a:chOff x="2601" y="1392"/>
            <a:chExt cx="519" cy="408"/>
          </a:xfrm>
        </p:grpSpPr>
        <p:sp>
          <p:nvSpPr>
            <p:cNvPr id="56364" name="Oval 1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65" name="Text Box 1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grpSp>
        <p:nvGrpSpPr>
          <p:cNvPr id="56332" name="Group 15"/>
          <p:cNvGrpSpPr>
            <a:grpSpLocks/>
          </p:cNvGrpSpPr>
          <p:nvPr/>
        </p:nvGrpSpPr>
        <p:grpSpPr bwMode="auto">
          <a:xfrm>
            <a:off x="4160838" y="2133600"/>
            <a:ext cx="823912" cy="647700"/>
            <a:chOff x="2601" y="1392"/>
            <a:chExt cx="519" cy="408"/>
          </a:xfrm>
        </p:grpSpPr>
        <p:sp>
          <p:nvSpPr>
            <p:cNvPr id="56362" name="Oval 1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63" name="Text Box 17"/>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6</a:t>
              </a:r>
            </a:p>
          </p:txBody>
        </p:sp>
      </p:grpSp>
      <p:grpSp>
        <p:nvGrpSpPr>
          <p:cNvPr id="56333" name="Group 18"/>
          <p:cNvGrpSpPr>
            <a:grpSpLocks/>
          </p:cNvGrpSpPr>
          <p:nvPr/>
        </p:nvGrpSpPr>
        <p:grpSpPr bwMode="auto">
          <a:xfrm>
            <a:off x="3214688" y="3048000"/>
            <a:ext cx="823912" cy="647700"/>
            <a:chOff x="2601" y="1392"/>
            <a:chExt cx="519" cy="408"/>
          </a:xfrm>
        </p:grpSpPr>
        <p:sp>
          <p:nvSpPr>
            <p:cNvPr id="56360" name="Oval 19"/>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61" name="Text Box 20"/>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a:t>
              </a:r>
            </a:p>
          </p:txBody>
        </p:sp>
      </p:grpSp>
      <p:sp>
        <p:nvSpPr>
          <p:cNvPr id="56334" name="Line 21"/>
          <p:cNvSpPr>
            <a:spLocks noChangeShapeType="1"/>
          </p:cNvSpPr>
          <p:nvPr/>
        </p:nvSpPr>
        <p:spPr bwMode="auto">
          <a:xfrm flipH="1">
            <a:off x="3976688" y="27432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6335" name="Group 22"/>
          <p:cNvGrpSpPr>
            <a:grpSpLocks/>
          </p:cNvGrpSpPr>
          <p:nvPr/>
        </p:nvGrpSpPr>
        <p:grpSpPr bwMode="auto">
          <a:xfrm>
            <a:off x="5195888" y="2971800"/>
            <a:ext cx="823912" cy="647700"/>
            <a:chOff x="2601" y="1392"/>
            <a:chExt cx="519" cy="408"/>
          </a:xfrm>
        </p:grpSpPr>
        <p:sp>
          <p:nvSpPr>
            <p:cNvPr id="56358" name="Oval 23"/>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59" name="Text Box 24"/>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8</a:t>
              </a:r>
            </a:p>
          </p:txBody>
        </p:sp>
      </p:grpSp>
      <p:sp>
        <p:nvSpPr>
          <p:cNvPr id="56336" name="Line 25"/>
          <p:cNvSpPr>
            <a:spLocks noChangeShapeType="1"/>
          </p:cNvSpPr>
          <p:nvPr/>
        </p:nvSpPr>
        <p:spPr bwMode="auto">
          <a:xfrm>
            <a:off x="4891088" y="2667000"/>
            <a:ext cx="4572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6337" name="Group 26"/>
          <p:cNvGrpSpPr>
            <a:grpSpLocks/>
          </p:cNvGrpSpPr>
          <p:nvPr/>
        </p:nvGrpSpPr>
        <p:grpSpPr bwMode="auto">
          <a:xfrm>
            <a:off x="381000" y="3009900"/>
            <a:ext cx="823913" cy="647700"/>
            <a:chOff x="2601" y="1392"/>
            <a:chExt cx="519" cy="408"/>
          </a:xfrm>
        </p:grpSpPr>
        <p:sp>
          <p:nvSpPr>
            <p:cNvPr id="56356" name="Oval 27"/>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57" name="Text Box 28"/>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
        <p:nvSpPr>
          <p:cNvPr id="56338" name="Line 29"/>
          <p:cNvSpPr>
            <a:spLocks noChangeShapeType="1"/>
          </p:cNvSpPr>
          <p:nvPr/>
        </p:nvSpPr>
        <p:spPr bwMode="auto">
          <a:xfrm flipH="1">
            <a:off x="1066800" y="26289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56339" name="Line 30"/>
          <p:cNvSpPr>
            <a:spLocks noChangeShapeType="1"/>
          </p:cNvSpPr>
          <p:nvPr/>
        </p:nvSpPr>
        <p:spPr bwMode="auto">
          <a:xfrm>
            <a:off x="2209800" y="2667000"/>
            <a:ext cx="3048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6340" name="Group 31"/>
          <p:cNvGrpSpPr>
            <a:grpSpLocks/>
          </p:cNvGrpSpPr>
          <p:nvPr/>
        </p:nvGrpSpPr>
        <p:grpSpPr bwMode="auto">
          <a:xfrm>
            <a:off x="4419600" y="3962400"/>
            <a:ext cx="823913" cy="647700"/>
            <a:chOff x="2601" y="1392"/>
            <a:chExt cx="519" cy="408"/>
          </a:xfrm>
        </p:grpSpPr>
        <p:sp>
          <p:nvSpPr>
            <p:cNvPr id="56354" name="Oval 32"/>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55" name="Text Box 33"/>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7</a:t>
              </a:r>
            </a:p>
          </p:txBody>
        </p:sp>
      </p:grpSp>
      <p:sp>
        <p:nvSpPr>
          <p:cNvPr id="56341" name="Line 34"/>
          <p:cNvSpPr>
            <a:spLocks noChangeShapeType="1"/>
          </p:cNvSpPr>
          <p:nvPr/>
        </p:nvSpPr>
        <p:spPr bwMode="auto">
          <a:xfrm flipH="1">
            <a:off x="5029200" y="3581400"/>
            <a:ext cx="381000" cy="381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6342" name="Group 35"/>
          <p:cNvGrpSpPr>
            <a:grpSpLocks/>
          </p:cNvGrpSpPr>
          <p:nvPr/>
        </p:nvGrpSpPr>
        <p:grpSpPr bwMode="auto">
          <a:xfrm>
            <a:off x="6248400" y="3962400"/>
            <a:ext cx="823913" cy="647700"/>
            <a:chOff x="2601" y="1392"/>
            <a:chExt cx="519" cy="408"/>
          </a:xfrm>
        </p:grpSpPr>
        <p:sp>
          <p:nvSpPr>
            <p:cNvPr id="56352" name="Oval 36"/>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53" name="Text Box 37"/>
            <p:cNvSpPr txBox="1">
              <a:spLocks noChangeArrowheads="1"/>
            </p:cNvSpPr>
            <p:nvPr/>
          </p:nvSpPr>
          <p:spPr bwMode="auto">
            <a:xfrm>
              <a:off x="2736" y="1440"/>
              <a:ext cx="366"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10</a:t>
              </a:r>
            </a:p>
          </p:txBody>
        </p:sp>
      </p:grpSp>
      <p:sp>
        <p:nvSpPr>
          <p:cNvPr id="56343" name="Line 38"/>
          <p:cNvSpPr>
            <a:spLocks noChangeShapeType="1"/>
          </p:cNvSpPr>
          <p:nvPr/>
        </p:nvSpPr>
        <p:spPr bwMode="auto">
          <a:xfrm>
            <a:off x="5867400" y="35052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6344" name="Group 39"/>
          <p:cNvGrpSpPr>
            <a:grpSpLocks/>
          </p:cNvGrpSpPr>
          <p:nvPr/>
        </p:nvGrpSpPr>
        <p:grpSpPr bwMode="auto">
          <a:xfrm>
            <a:off x="5410200" y="4800600"/>
            <a:ext cx="823913" cy="647700"/>
            <a:chOff x="2601" y="1392"/>
            <a:chExt cx="519" cy="408"/>
          </a:xfrm>
        </p:grpSpPr>
        <p:sp>
          <p:nvSpPr>
            <p:cNvPr id="56350" name="Oval 40"/>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51" name="Text Box 41"/>
            <p:cNvSpPr txBox="1">
              <a:spLocks noChangeArrowheads="1"/>
            </p:cNvSpPr>
            <p:nvPr/>
          </p:nvSpPr>
          <p:spPr bwMode="auto">
            <a:xfrm>
              <a:off x="2736" y="1440"/>
              <a:ext cx="24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9</a:t>
              </a:r>
            </a:p>
          </p:txBody>
        </p:sp>
      </p:grpSp>
      <p:sp>
        <p:nvSpPr>
          <p:cNvPr id="56345" name="Line 42"/>
          <p:cNvSpPr>
            <a:spLocks noChangeShapeType="1"/>
          </p:cNvSpPr>
          <p:nvPr/>
        </p:nvSpPr>
        <p:spPr bwMode="auto">
          <a:xfrm flipH="1">
            <a:off x="6019800" y="4572000"/>
            <a:ext cx="3810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56346" name="Group 43"/>
          <p:cNvGrpSpPr>
            <a:grpSpLocks/>
          </p:cNvGrpSpPr>
          <p:nvPr/>
        </p:nvGrpSpPr>
        <p:grpSpPr bwMode="auto">
          <a:xfrm>
            <a:off x="7177088" y="4762500"/>
            <a:ext cx="823912" cy="647700"/>
            <a:chOff x="2601" y="1392"/>
            <a:chExt cx="519" cy="408"/>
          </a:xfrm>
        </p:grpSpPr>
        <p:sp>
          <p:nvSpPr>
            <p:cNvPr id="56348" name="Oval 44"/>
            <p:cNvSpPr>
              <a:spLocks noChangeArrowheads="1"/>
            </p:cNvSpPr>
            <p:nvPr/>
          </p:nvSpPr>
          <p:spPr bwMode="auto">
            <a:xfrm>
              <a:off x="2601" y="1392"/>
              <a:ext cx="519" cy="40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56349" name="Text Box 45"/>
            <p:cNvSpPr txBox="1">
              <a:spLocks noChangeArrowheads="1"/>
            </p:cNvSpPr>
            <p:nvPr/>
          </p:nvSpPr>
          <p:spPr bwMode="auto">
            <a:xfrm>
              <a:off x="2736" y="1440"/>
              <a:ext cx="352" cy="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hlink"/>
                  </a:solidFill>
                </a:rPr>
                <a:t>11</a:t>
              </a:r>
            </a:p>
          </p:txBody>
        </p:sp>
      </p:grpSp>
      <p:sp>
        <p:nvSpPr>
          <p:cNvPr id="56347" name="Line 46"/>
          <p:cNvSpPr>
            <a:spLocks noChangeShapeType="1"/>
          </p:cNvSpPr>
          <p:nvPr/>
        </p:nvSpPr>
        <p:spPr bwMode="auto">
          <a:xfrm>
            <a:off x="7010400" y="4495800"/>
            <a:ext cx="381000" cy="3429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DCD33743-62E4-4695-90BD-39EE82DF7E6B}" type="slidenum">
              <a:rPr lang="en-US" sz="1800" smtClean="0"/>
              <a:pPr eaLnBrk="1" hangingPunct="1"/>
              <a:t>5</a:t>
            </a:fld>
            <a:endParaRPr lang="en-US" sz="1800"/>
          </a:p>
        </p:txBody>
      </p:sp>
      <p:sp>
        <p:nvSpPr>
          <p:cNvPr id="17413" name="Rectangle 2"/>
          <p:cNvSpPr>
            <a:spLocks noGrp="1" noChangeArrowheads="1"/>
          </p:cNvSpPr>
          <p:nvPr>
            <p:ph type="title"/>
          </p:nvPr>
        </p:nvSpPr>
        <p:spPr>
          <a:xfrm>
            <a:off x="685800" y="76200"/>
            <a:ext cx="7772400" cy="1143000"/>
          </a:xfrm>
        </p:spPr>
        <p:txBody>
          <a:bodyPr/>
          <a:lstStyle/>
          <a:p>
            <a:pPr eaLnBrk="1" hangingPunct="1"/>
            <a:r>
              <a:rPr lang="en-US"/>
              <a:t>Paths to Single or Zero Child Nodes</a:t>
            </a:r>
          </a:p>
        </p:txBody>
      </p:sp>
      <p:sp>
        <p:nvSpPr>
          <p:cNvPr id="17414" name="Rectangle 3"/>
          <p:cNvSpPr>
            <a:spLocks noGrp="1" noChangeArrowheads="1"/>
          </p:cNvSpPr>
          <p:nvPr>
            <p:ph type="body" idx="1"/>
          </p:nvPr>
        </p:nvSpPr>
        <p:spPr/>
        <p:txBody>
          <a:bodyPr/>
          <a:lstStyle/>
          <a:p>
            <a:pPr eaLnBrk="1" hangingPunct="1"/>
            <a:endParaRPr lang="en-US"/>
          </a:p>
          <a:p>
            <a:pPr eaLnBrk="1" hangingPunct="1"/>
            <a:endParaRPr lang="en-US"/>
          </a:p>
          <a:p>
            <a:pPr eaLnBrk="1" hangingPunct="1"/>
            <a:r>
              <a:rPr lang="en-US"/>
              <a:t>How many?</a:t>
            </a:r>
          </a:p>
        </p:txBody>
      </p:sp>
      <p:sp>
        <p:nvSpPr>
          <p:cNvPr id="17415" name="Oval 4"/>
          <p:cNvSpPr>
            <a:spLocks noChangeArrowheads="1"/>
          </p:cNvSpPr>
          <p:nvPr/>
        </p:nvSpPr>
        <p:spPr bwMode="auto">
          <a:xfrm>
            <a:off x="4160838" y="21971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16" name="Text Box 5"/>
          <p:cNvSpPr txBox="1">
            <a:spLocks noChangeArrowheads="1"/>
          </p:cNvSpPr>
          <p:nvPr/>
        </p:nvSpPr>
        <p:spPr bwMode="auto">
          <a:xfrm>
            <a:off x="4267200" y="2224088"/>
            <a:ext cx="579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19</a:t>
            </a:r>
          </a:p>
        </p:txBody>
      </p:sp>
      <p:sp>
        <p:nvSpPr>
          <p:cNvPr id="17417" name="Oval 6"/>
          <p:cNvSpPr>
            <a:spLocks noChangeArrowheads="1"/>
          </p:cNvSpPr>
          <p:nvPr/>
        </p:nvSpPr>
        <p:spPr bwMode="auto">
          <a:xfrm>
            <a:off x="2960688" y="29003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18" name="Text Box 7"/>
          <p:cNvSpPr txBox="1">
            <a:spLocks noChangeArrowheads="1"/>
          </p:cNvSpPr>
          <p:nvPr/>
        </p:nvSpPr>
        <p:spPr bwMode="auto">
          <a:xfrm>
            <a:off x="3124200" y="29860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12</a:t>
            </a:r>
          </a:p>
        </p:txBody>
      </p:sp>
      <p:sp>
        <p:nvSpPr>
          <p:cNvPr id="17419" name="Oval 8"/>
          <p:cNvSpPr>
            <a:spLocks noChangeArrowheads="1"/>
          </p:cNvSpPr>
          <p:nvPr/>
        </p:nvSpPr>
        <p:spPr bwMode="auto">
          <a:xfrm>
            <a:off x="5284788" y="290036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20" name="Text Box 9"/>
          <p:cNvSpPr txBox="1">
            <a:spLocks noChangeArrowheads="1"/>
          </p:cNvSpPr>
          <p:nvPr/>
        </p:nvSpPr>
        <p:spPr bwMode="auto">
          <a:xfrm>
            <a:off x="5410200" y="29718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35</a:t>
            </a:r>
          </a:p>
        </p:txBody>
      </p:sp>
      <p:grpSp>
        <p:nvGrpSpPr>
          <p:cNvPr id="17421" name="Group 10"/>
          <p:cNvGrpSpPr>
            <a:grpSpLocks/>
          </p:cNvGrpSpPr>
          <p:nvPr/>
        </p:nvGrpSpPr>
        <p:grpSpPr bwMode="auto">
          <a:xfrm>
            <a:off x="2286000" y="3656013"/>
            <a:ext cx="823913" cy="660400"/>
            <a:chOff x="2640" y="816"/>
            <a:chExt cx="528" cy="586"/>
          </a:xfrm>
        </p:grpSpPr>
        <p:sp>
          <p:nvSpPr>
            <p:cNvPr id="17438" name="Oval 11"/>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39" name="Text Box 12"/>
            <p:cNvSpPr txBox="1">
              <a:spLocks noChangeArrowheads="1"/>
            </p:cNvSpPr>
            <p:nvPr/>
          </p:nvSpPr>
          <p:spPr bwMode="auto">
            <a:xfrm>
              <a:off x="2772" y="941"/>
              <a:ext cx="245"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a:t>
              </a:r>
            </a:p>
          </p:txBody>
        </p:sp>
      </p:grpSp>
      <p:sp>
        <p:nvSpPr>
          <p:cNvPr id="17422" name="Oval 13"/>
          <p:cNvSpPr>
            <a:spLocks noChangeArrowheads="1"/>
          </p:cNvSpPr>
          <p:nvPr/>
        </p:nvSpPr>
        <p:spPr bwMode="auto">
          <a:xfrm>
            <a:off x="3486150" y="3656013"/>
            <a:ext cx="823913" cy="6492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23" name="Text Box 14"/>
          <p:cNvSpPr txBox="1">
            <a:spLocks noChangeArrowheads="1"/>
          </p:cNvSpPr>
          <p:nvPr/>
        </p:nvSpPr>
        <p:spPr bwMode="auto">
          <a:xfrm>
            <a:off x="3581400" y="37480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16</a:t>
            </a:r>
          </a:p>
        </p:txBody>
      </p:sp>
      <p:sp>
        <p:nvSpPr>
          <p:cNvPr id="17424" name="Oval 15"/>
          <p:cNvSpPr>
            <a:spLocks noChangeArrowheads="1"/>
          </p:cNvSpPr>
          <p:nvPr/>
        </p:nvSpPr>
        <p:spPr bwMode="auto">
          <a:xfrm>
            <a:off x="6477000" y="3871913"/>
            <a:ext cx="825500" cy="6492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25" name="Text Box 16"/>
          <p:cNvSpPr txBox="1">
            <a:spLocks noChangeArrowheads="1"/>
          </p:cNvSpPr>
          <p:nvPr/>
        </p:nvSpPr>
        <p:spPr bwMode="auto">
          <a:xfrm>
            <a:off x="6629400" y="38862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56</a:t>
            </a:r>
          </a:p>
        </p:txBody>
      </p:sp>
      <p:sp>
        <p:nvSpPr>
          <p:cNvPr id="17426" name="Line 21"/>
          <p:cNvSpPr>
            <a:spLocks noChangeShapeType="1"/>
          </p:cNvSpPr>
          <p:nvPr/>
        </p:nvSpPr>
        <p:spPr bwMode="auto">
          <a:xfrm flipH="1">
            <a:off x="3335338" y="2736850"/>
            <a:ext cx="900112" cy="163513"/>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7" name="Line 22"/>
          <p:cNvSpPr>
            <a:spLocks noChangeShapeType="1"/>
          </p:cNvSpPr>
          <p:nvPr/>
        </p:nvSpPr>
        <p:spPr bwMode="auto">
          <a:xfrm>
            <a:off x="4910138" y="2736850"/>
            <a:ext cx="600075" cy="2174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8" name="Line 23"/>
          <p:cNvSpPr>
            <a:spLocks noChangeShapeType="1"/>
          </p:cNvSpPr>
          <p:nvPr/>
        </p:nvSpPr>
        <p:spPr bwMode="auto">
          <a:xfrm flipH="1">
            <a:off x="2811463" y="3494088"/>
            <a:ext cx="298450" cy="161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29" name="Line 24"/>
          <p:cNvSpPr>
            <a:spLocks noChangeShapeType="1"/>
          </p:cNvSpPr>
          <p:nvPr/>
        </p:nvSpPr>
        <p:spPr bwMode="auto">
          <a:xfrm>
            <a:off x="3560763" y="3548063"/>
            <a:ext cx="300037" cy="107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0" name="Line 25"/>
          <p:cNvSpPr>
            <a:spLocks noChangeShapeType="1"/>
          </p:cNvSpPr>
          <p:nvPr/>
        </p:nvSpPr>
        <p:spPr bwMode="auto">
          <a:xfrm>
            <a:off x="6096000" y="3429000"/>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1" name="Oval 28"/>
          <p:cNvSpPr>
            <a:spLocks noChangeArrowheads="1"/>
          </p:cNvSpPr>
          <p:nvPr/>
        </p:nvSpPr>
        <p:spPr bwMode="auto">
          <a:xfrm>
            <a:off x="4495800" y="36576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32" name="Text Box 29"/>
          <p:cNvSpPr txBox="1">
            <a:spLocks noChangeArrowheads="1"/>
          </p:cNvSpPr>
          <p:nvPr/>
        </p:nvSpPr>
        <p:spPr bwMode="auto">
          <a:xfrm>
            <a:off x="4621213" y="372903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21</a:t>
            </a:r>
          </a:p>
        </p:txBody>
      </p:sp>
      <p:sp>
        <p:nvSpPr>
          <p:cNvPr id="17433" name="Line 30"/>
          <p:cNvSpPr>
            <a:spLocks noChangeShapeType="1"/>
          </p:cNvSpPr>
          <p:nvPr/>
        </p:nvSpPr>
        <p:spPr bwMode="auto">
          <a:xfrm flipH="1">
            <a:off x="5105400" y="3505200"/>
            <a:ext cx="3048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7434" name="Line 31"/>
          <p:cNvSpPr>
            <a:spLocks noChangeShapeType="1"/>
          </p:cNvSpPr>
          <p:nvPr/>
        </p:nvSpPr>
        <p:spPr bwMode="auto">
          <a:xfrm flipH="1">
            <a:off x="1905000" y="4191000"/>
            <a:ext cx="533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nvGrpSpPr>
          <p:cNvPr id="17435" name="Group 32"/>
          <p:cNvGrpSpPr>
            <a:grpSpLocks/>
          </p:cNvGrpSpPr>
          <p:nvPr/>
        </p:nvGrpSpPr>
        <p:grpSpPr bwMode="auto">
          <a:xfrm>
            <a:off x="1295400" y="4597400"/>
            <a:ext cx="823913" cy="660400"/>
            <a:chOff x="2640" y="816"/>
            <a:chExt cx="528" cy="586"/>
          </a:xfrm>
        </p:grpSpPr>
        <p:sp>
          <p:nvSpPr>
            <p:cNvPr id="17436" name="Oval 33"/>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437" name="Text Box 34"/>
            <p:cNvSpPr txBox="1">
              <a:spLocks noChangeArrowheads="1"/>
            </p:cNvSpPr>
            <p:nvPr/>
          </p:nvSpPr>
          <p:spPr bwMode="auto">
            <a:xfrm>
              <a:off x="2772" y="941"/>
              <a:ext cx="245"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a:t>
              </a: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1843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1843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8DAF7E35-D54F-4EA8-A8CE-7C4E934A6E6A}" type="slidenum">
              <a:rPr lang="en-US" sz="1800" smtClean="0"/>
              <a:pPr eaLnBrk="1" hangingPunct="1"/>
              <a:t>6</a:t>
            </a:fld>
            <a:endParaRPr lang="en-US" sz="1800"/>
          </a:p>
        </p:txBody>
      </p:sp>
      <p:sp>
        <p:nvSpPr>
          <p:cNvPr id="18437" name="Rectangle 2"/>
          <p:cNvSpPr>
            <a:spLocks noGrp="1" noChangeArrowheads="1"/>
          </p:cNvSpPr>
          <p:nvPr>
            <p:ph type="title"/>
          </p:nvPr>
        </p:nvSpPr>
        <p:spPr/>
        <p:txBody>
          <a:bodyPr/>
          <a:lstStyle/>
          <a:p>
            <a:pPr eaLnBrk="1" hangingPunct="1"/>
            <a:r>
              <a:rPr lang="en-US">
                <a:solidFill>
                  <a:schemeClr val="folHlink"/>
                </a:solidFill>
              </a:rPr>
              <a:t>Red</a:t>
            </a:r>
            <a:r>
              <a:rPr lang="en-US"/>
              <a:t> Black Tree Rules</a:t>
            </a:r>
          </a:p>
        </p:txBody>
      </p:sp>
      <p:sp>
        <p:nvSpPr>
          <p:cNvPr id="18438" name="Rectangle 3"/>
          <p:cNvSpPr>
            <a:spLocks noGrp="1" noChangeArrowheads="1"/>
          </p:cNvSpPr>
          <p:nvPr>
            <p:ph type="body" idx="1"/>
          </p:nvPr>
        </p:nvSpPr>
        <p:spPr>
          <a:xfrm>
            <a:off x="228600" y="838200"/>
            <a:ext cx="8839200" cy="5486400"/>
          </a:xfrm>
        </p:spPr>
        <p:txBody>
          <a:bodyPr/>
          <a:lstStyle/>
          <a:p>
            <a:pPr marL="609600" indent="-609600" eaLnBrk="1" hangingPunct="1">
              <a:buFont typeface="Marlett" pitchFamily="2" charset="2"/>
              <a:buAutoNum type="arabicPeriod"/>
            </a:pPr>
            <a:r>
              <a:rPr lang="en-US" sz="3600" dirty="0"/>
              <a:t>Is a binary search tree</a:t>
            </a:r>
          </a:p>
          <a:p>
            <a:pPr marL="609600" indent="-609600" eaLnBrk="1" hangingPunct="1">
              <a:buFont typeface="Marlett" pitchFamily="2" charset="2"/>
              <a:buAutoNum type="arabicPeriod"/>
            </a:pPr>
            <a:r>
              <a:rPr lang="en-US" sz="3600" dirty="0"/>
              <a:t>Every node is colored either </a:t>
            </a:r>
            <a:r>
              <a:rPr lang="en-US" sz="3600" dirty="0">
                <a:solidFill>
                  <a:schemeClr val="hlink"/>
                </a:solidFill>
              </a:rPr>
              <a:t>red</a:t>
            </a:r>
            <a:r>
              <a:rPr lang="en-US" sz="3600" dirty="0"/>
              <a:t> or black</a:t>
            </a:r>
          </a:p>
          <a:p>
            <a:pPr marL="609600" indent="-609600" eaLnBrk="1" hangingPunct="1">
              <a:buFont typeface="Marlett" pitchFamily="2" charset="2"/>
              <a:buAutoNum type="arabicPeriod"/>
            </a:pPr>
            <a:r>
              <a:rPr lang="en-US" sz="3600" dirty="0"/>
              <a:t>The root of the whole tree is black</a:t>
            </a:r>
          </a:p>
          <a:p>
            <a:pPr marL="609600" indent="-609600" eaLnBrk="1" hangingPunct="1">
              <a:buFont typeface="Marlett" pitchFamily="2" charset="2"/>
              <a:buAutoNum type="arabicPeriod"/>
            </a:pPr>
            <a:r>
              <a:rPr lang="en-US" sz="3600" dirty="0"/>
              <a:t>If a node is </a:t>
            </a:r>
            <a:r>
              <a:rPr lang="en-US" sz="3600" dirty="0">
                <a:solidFill>
                  <a:schemeClr val="folHlink"/>
                </a:solidFill>
              </a:rPr>
              <a:t>red</a:t>
            </a:r>
            <a:r>
              <a:rPr lang="en-US" sz="3600" dirty="0"/>
              <a:t> its children must be black. (a.k.a. the </a:t>
            </a:r>
            <a:r>
              <a:rPr lang="en-US" sz="3600" dirty="0">
                <a:solidFill>
                  <a:schemeClr val="folHlink"/>
                </a:solidFill>
              </a:rPr>
              <a:t>red</a:t>
            </a:r>
            <a:r>
              <a:rPr lang="en-US" sz="3600" dirty="0"/>
              <a:t> rule)</a:t>
            </a:r>
          </a:p>
          <a:p>
            <a:pPr marL="609600" indent="-609600" eaLnBrk="1" hangingPunct="1">
              <a:buFont typeface="Marlett" pitchFamily="2" charset="2"/>
              <a:buAutoNum type="arabicPeriod"/>
            </a:pPr>
            <a:r>
              <a:rPr lang="en-US" sz="3600" dirty="0"/>
              <a:t>Every path from a node to a null link must contain the same number of black nodes (a.k.a. the path rule)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3EC320D1-7FE5-4C07-9866-D99BC920BDC6}" type="slidenum">
              <a:rPr lang="en-US" sz="1800" smtClean="0"/>
              <a:pPr eaLnBrk="1" hangingPunct="1"/>
              <a:t>7</a:t>
            </a:fld>
            <a:endParaRPr lang="en-US" sz="1800"/>
          </a:p>
        </p:txBody>
      </p:sp>
      <p:sp>
        <p:nvSpPr>
          <p:cNvPr id="19461" name="Rectangle 2"/>
          <p:cNvSpPr>
            <a:spLocks noGrp="1" noChangeArrowheads="1"/>
          </p:cNvSpPr>
          <p:nvPr>
            <p:ph type="title"/>
          </p:nvPr>
        </p:nvSpPr>
        <p:spPr/>
        <p:txBody>
          <a:bodyPr/>
          <a:lstStyle/>
          <a:p>
            <a:pPr eaLnBrk="1" hangingPunct="1"/>
            <a:r>
              <a:rPr lang="en-US"/>
              <a:t>Example of a </a:t>
            </a:r>
            <a:r>
              <a:rPr lang="en-US">
                <a:solidFill>
                  <a:schemeClr val="folHlink"/>
                </a:solidFill>
              </a:rPr>
              <a:t>Red</a:t>
            </a:r>
            <a:r>
              <a:rPr lang="en-US"/>
              <a:t> Black Tree</a:t>
            </a:r>
          </a:p>
        </p:txBody>
      </p:sp>
      <p:sp>
        <p:nvSpPr>
          <p:cNvPr id="19462" name="Rectangle 3"/>
          <p:cNvSpPr>
            <a:spLocks noGrp="1" noChangeArrowheads="1"/>
          </p:cNvSpPr>
          <p:nvPr>
            <p:ph type="body" idx="1"/>
          </p:nvPr>
        </p:nvSpPr>
        <p:spPr/>
        <p:txBody>
          <a:bodyPr/>
          <a:lstStyle/>
          <a:p>
            <a:pPr eaLnBrk="1" hangingPunct="1"/>
            <a:endParaRPr lang="en-US" sz="2400"/>
          </a:p>
          <a:p>
            <a:pPr eaLnBrk="1" hangingPunct="1"/>
            <a:r>
              <a:rPr lang="en-US" sz="2400"/>
              <a:t>The root of a </a:t>
            </a:r>
            <a:r>
              <a:rPr lang="en-US" sz="2400">
                <a:solidFill>
                  <a:schemeClr val="folHlink"/>
                </a:solidFill>
              </a:rPr>
              <a:t>Red</a:t>
            </a:r>
            <a:r>
              <a:rPr lang="en-US"/>
              <a:t> </a:t>
            </a:r>
            <a:r>
              <a:rPr lang="en-US" sz="2400"/>
              <a:t>Black tree is black</a:t>
            </a:r>
          </a:p>
          <a:p>
            <a:pPr eaLnBrk="1" hangingPunct="1"/>
            <a:r>
              <a:rPr lang="en-US" sz="2400"/>
              <a:t>Every other node in the tree follows these rules:</a:t>
            </a:r>
          </a:p>
          <a:p>
            <a:pPr lvl="1" eaLnBrk="1" hangingPunct="1"/>
            <a:r>
              <a:rPr lang="en-US" sz="2000"/>
              <a:t>Rule 3: If a node is </a:t>
            </a:r>
            <a:r>
              <a:rPr lang="en-US" sz="2000">
                <a:solidFill>
                  <a:schemeClr val="folHlink"/>
                </a:solidFill>
              </a:rPr>
              <a:t>Red</a:t>
            </a:r>
            <a:r>
              <a:rPr lang="en-US" sz="2000"/>
              <a:t>, all of its children are Black</a:t>
            </a:r>
          </a:p>
          <a:p>
            <a:pPr lvl="1" eaLnBrk="1" hangingPunct="1"/>
            <a:r>
              <a:rPr lang="en-US" sz="2000"/>
              <a:t>Rule 4: The number of Black nodes must be the same in all paths from the root node to null nodes</a:t>
            </a:r>
            <a:endParaRPr lang="en-US"/>
          </a:p>
        </p:txBody>
      </p:sp>
      <p:sp>
        <p:nvSpPr>
          <p:cNvPr id="19463" name="Oval 4"/>
          <p:cNvSpPr>
            <a:spLocks noChangeArrowheads="1"/>
          </p:cNvSpPr>
          <p:nvPr/>
        </p:nvSpPr>
        <p:spPr bwMode="auto">
          <a:xfrm>
            <a:off x="4160838" y="3605213"/>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64" name="Text Box 5"/>
          <p:cNvSpPr txBox="1">
            <a:spLocks noChangeArrowheads="1"/>
          </p:cNvSpPr>
          <p:nvPr/>
        </p:nvSpPr>
        <p:spPr bwMode="auto">
          <a:xfrm>
            <a:off x="4267200" y="3632200"/>
            <a:ext cx="5794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19</a:t>
            </a:r>
          </a:p>
        </p:txBody>
      </p:sp>
      <p:sp>
        <p:nvSpPr>
          <p:cNvPr id="19465" name="Oval 6"/>
          <p:cNvSpPr>
            <a:spLocks noChangeArrowheads="1"/>
          </p:cNvSpPr>
          <p:nvPr/>
        </p:nvSpPr>
        <p:spPr bwMode="auto">
          <a:xfrm>
            <a:off x="2960688" y="4308475"/>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66" name="Text Box 7"/>
          <p:cNvSpPr txBox="1">
            <a:spLocks noChangeArrowheads="1"/>
          </p:cNvSpPr>
          <p:nvPr/>
        </p:nvSpPr>
        <p:spPr bwMode="auto">
          <a:xfrm>
            <a:off x="3124200" y="43942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12</a:t>
            </a:r>
          </a:p>
        </p:txBody>
      </p:sp>
      <p:sp>
        <p:nvSpPr>
          <p:cNvPr id="19467" name="Oval 8"/>
          <p:cNvSpPr>
            <a:spLocks noChangeArrowheads="1"/>
          </p:cNvSpPr>
          <p:nvPr/>
        </p:nvSpPr>
        <p:spPr bwMode="auto">
          <a:xfrm>
            <a:off x="5284788" y="4308475"/>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68" name="Text Box 9"/>
          <p:cNvSpPr txBox="1">
            <a:spLocks noChangeArrowheads="1"/>
          </p:cNvSpPr>
          <p:nvPr/>
        </p:nvSpPr>
        <p:spPr bwMode="auto">
          <a:xfrm>
            <a:off x="5410200" y="4379913"/>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35</a:t>
            </a:r>
          </a:p>
        </p:txBody>
      </p:sp>
      <p:grpSp>
        <p:nvGrpSpPr>
          <p:cNvPr id="19469" name="Group 10"/>
          <p:cNvGrpSpPr>
            <a:grpSpLocks/>
          </p:cNvGrpSpPr>
          <p:nvPr/>
        </p:nvGrpSpPr>
        <p:grpSpPr bwMode="auto">
          <a:xfrm>
            <a:off x="2286000" y="5064125"/>
            <a:ext cx="823913" cy="660400"/>
            <a:chOff x="2640" y="816"/>
            <a:chExt cx="528" cy="586"/>
          </a:xfrm>
        </p:grpSpPr>
        <p:sp>
          <p:nvSpPr>
            <p:cNvPr id="19485" name="Oval 11"/>
            <p:cNvSpPr>
              <a:spLocks noChangeArrowheads="1"/>
            </p:cNvSpPr>
            <p:nvPr/>
          </p:nvSpPr>
          <p:spPr bwMode="auto">
            <a:xfrm>
              <a:off x="2640" y="816"/>
              <a:ext cx="528" cy="576"/>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6" name="Text Box 12"/>
            <p:cNvSpPr txBox="1">
              <a:spLocks noChangeArrowheads="1"/>
            </p:cNvSpPr>
            <p:nvPr/>
          </p:nvSpPr>
          <p:spPr bwMode="auto">
            <a:xfrm>
              <a:off x="2772" y="941"/>
              <a:ext cx="245" cy="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3</a:t>
              </a:r>
            </a:p>
          </p:txBody>
        </p:sp>
      </p:grpSp>
      <p:sp>
        <p:nvSpPr>
          <p:cNvPr id="19470" name="Oval 13"/>
          <p:cNvSpPr>
            <a:spLocks noChangeArrowheads="1"/>
          </p:cNvSpPr>
          <p:nvPr/>
        </p:nvSpPr>
        <p:spPr bwMode="auto">
          <a:xfrm>
            <a:off x="3486150" y="5064125"/>
            <a:ext cx="823913" cy="6492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71" name="Text Box 14"/>
          <p:cNvSpPr txBox="1">
            <a:spLocks noChangeArrowheads="1"/>
          </p:cNvSpPr>
          <p:nvPr/>
        </p:nvSpPr>
        <p:spPr bwMode="auto">
          <a:xfrm>
            <a:off x="3581400" y="51562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16</a:t>
            </a:r>
          </a:p>
        </p:txBody>
      </p:sp>
      <p:sp>
        <p:nvSpPr>
          <p:cNvPr id="19472" name="Oval 15"/>
          <p:cNvSpPr>
            <a:spLocks noChangeArrowheads="1"/>
          </p:cNvSpPr>
          <p:nvPr/>
        </p:nvSpPr>
        <p:spPr bwMode="auto">
          <a:xfrm>
            <a:off x="6477000" y="5280025"/>
            <a:ext cx="825500" cy="6492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73" name="Text Box 16"/>
          <p:cNvSpPr txBox="1">
            <a:spLocks noChangeArrowheads="1"/>
          </p:cNvSpPr>
          <p:nvPr/>
        </p:nvSpPr>
        <p:spPr bwMode="auto">
          <a:xfrm>
            <a:off x="6629400" y="5294313"/>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56</a:t>
            </a:r>
          </a:p>
        </p:txBody>
      </p:sp>
      <p:sp>
        <p:nvSpPr>
          <p:cNvPr id="19474" name="Line 17"/>
          <p:cNvSpPr>
            <a:spLocks noChangeShapeType="1"/>
          </p:cNvSpPr>
          <p:nvPr/>
        </p:nvSpPr>
        <p:spPr bwMode="auto">
          <a:xfrm flipH="1">
            <a:off x="3335338" y="4144963"/>
            <a:ext cx="900112" cy="16351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5" name="Line 18"/>
          <p:cNvSpPr>
            <a:spLocks noChangeShapeType="1"/>
          </p:cNvSpPr>
          <p:nvPr/>
        </p:nvSpPr>
        <p:spPr bwMode="auto">
          <a:xfrm>
            <a:off x="4910138" y="4144963"/>
            <a:ext cx="600075" cy="2174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6" name="Line 19"/>
          <p:cNvSpPr>
            <a:spLocks noChangeShapeType="1"/>
          </p:cNvSpPr>
          <p:nvPr/>
        </p:nvSpPr>
        <p:spPr bwMode="auto">
          <a:xfrm flipH="1">
            <a:off x="2811463" y="4902200"/>
            <a:ext cx="298450" cy="16192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7" name="Line 20"/>
          <p:cNvSpPr>
            <a:spLocks noChangeShapeType="1"/>
          </p:cNvSpPr>
          <p:nvPr/>
        </p:nvSpPr>
        <p:spPr bwMode="auto">
          <a:xfrm>
            <a:off x="3560763" y="4956175"/>
            <a:ext cx="300037" cy="1079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8" name="Line 21"/>
          <p:cNvSpPr>
            <a:spLocks noChangeShapeType="1"/>
          </p:cNvSpPr>
          <p:nvPr/>
        </p:nvSpPr>
        <p:spPr bwMode="auto">
          <a:xfrm>
            <a:off x="6096000" y="4837113"/>
            <a:ext cx="5334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79" name="Oval 22"/>
          <p:cNvSpPr>
            <a:spLocks noChangeArrowheads="1"/>
          </p:cNvSpPr>
          <p:nvPr/>
        </p:nvSpPr>
        <p:spPr bwMode="auto">
          <a:xfrm>
            <a:off x="4495800" y="5065713"/>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0" name="Text Box 23"/>
          <p:cNvSpPr txBox="1">
            <a:spLocks noChangeArrowheads="1"/>
          </p:cNvSpPr>
          <p:nvPr/>
        </p:nvSpPr>
        <p:spPr bwMode="auto">
          <a:xfrm>
            <a:off x="4621213" y="513715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21</a:t>
            </a:r>
          </a:p>
        </p:txBody>
      </p:sp>
      <p:sp>
        <p:nvSpPr>
          <p:cNvPr id="19481" name="Line 24"/>
          <p:cNvSpPr>
            <a:spLocks noChangeShapeType="1"/>
          </p:cNvSpPr>
          <p:nvPr/>
        </p:nvSpPr>
        <p:spPr bwMode="auto">
          <a:xfrm flipH="1">
            <a:off x="5105400" y="4913313"/>
            <a:ext cx="3048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482" name="Oval 29"/>
          <p:cNvSpPr>
            <a:spLocks noChangeArrowheads="1"/>
          </p:cNvSpPr>
          <p:nvPr/>
        </p:nvSpPr>
        <p:spPr bwMode="auto">
          <a:xfrm>
            <a:off x="5257800" y="5827713"/>
            <a:ext cx="825500" cy="649287"/>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483" name="Text Box 30"/>
          <p:cNvSpPr txBox="1">
            <a:spLocks noChangeArrowheads="1"/>
          </p:cNvSpPr>
          <p:nvPr/>
        </p:nvSpPr>
        <p:spPr bwMode="auto">
          <a:xfrm>
            <a:off x="5410200" y="5842000"/>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30</a:t>
            </a:r>
          </a:p>
        </p:txBody>
      </p:sp>
      <p:sp>
        <p:nvSpPr>
          <p:cNvPr id="19484" name="Line 31"/>
          <p:cNvSpPr>
            <a:spLocks noChangeShapeType="1"/>
          </p:cNvSpPr>
          <p:nvPr/>
        </p:nvSpPr>
        <p:spPr bwMode="auto">
          <a:xfrm>
            <a:off x="5181600" y="5649913"/>
            <a:ext cx="228600" cy="254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solidFill>
                  <a:schemeClr val="folHlink"/>
                </a:solidFill>
              </a:rPr>
              <a:t>Red</a:t>
            </a:r>
            <a:r>
              <a:rPr lang="en-US" sz="1400" b="0"/>
              <a:t> Black Trees</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8123944F-58BF-4347-B130-9E0DF30A90CA}" type="slidenum">
              <a:rPr lang="en-US" sz="1800" smtClean="0"/>
              <a:pPr eaLnBrk="1" hangingPunct="1"/>
              <a:t>8</a:t>
            </a:fld>
            <a:endParaRPr lang="en-US" sz="1800"/>
          </a:p>
        </p:txBody>
      </p:sp>
      <p:sp>
        <p:nvSpPr>
          <p:cNvPr id="20485" name="Rectangle 2"/>
          <p:cNvSpPr>
            <a:spLocks noGrp="1" noChangeArrowheads="1"/>
          </p:cNvSpPr>
          <p:nvPr>
            <p:ph type="title"/>
          </p:nvPr>
        </p:nvSpPr>
        <p:spPr/>
        <p:txBody>
          <a:bodyPr/>
          <a:lstStyle/>
          <a:p>
            <a:pPr eaLnBrk="1" hangingPunct="1"/>
            <a:r>
              <a:rPr lang="en-US">
                <a:solidFill>
                  <a:schemeClr val="folHlink"/>
                </a:solidFill>
              </a:rPr>
              <a:t>Red</a:t>
            </a:r>
            <a:r>
              <a:rPr lang="en-US"/>
              <a:t> Black Tree?</a:t>
            </a:r>
          </a:p>
        </p:txBody>
      </p:sp>
      <p:sp>
        <p:nvSpPr>
          <p:cNvPr id="20486" name="Oval 4"/>
          <p:cNvSpPr>
            <a:spLocks noChangeArrowheads="1"/>
          </p:cNvSpPr>
          <p:nvPr/>
        </p:nvSpPr>
        <p:spPr bwMode="auto">
          <a:xfrm>
            <a:off x="4173538" y="838200"/>
            <a:ext cx="823912"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487" name="Text Box 5"/>
          <p:cNvSpPr txBox="1">
            <a:spLocks noChangeArrowheads="1"/>
          </p:cNvSpPr>
          <p:nvPr/>
        </p:nvSpPr>
        <p:spPr bwMode="auto">
          <a:xfrm>
            <a:off x="4279900" y="865188"/>
            <a:ext cx="5794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19</a:t>
            </a:r>
          </a:p>
        </p:txBody>
      </p:sp>
      <p:sp>
        <p:nvSpPr>
          <p:cNvPr id="20488" name="Oval 6"/>
          <p:cNvSpPr>
            <a:spLocks noChangeArrowheads="1"/>
          </p:cNvSpPr>
          <p:nvPr/>
        </p:nvSpPr>
        <p:spPr bwMode="auto">
          <a:xfrm>
            <a:off x="3517900" y="15240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489" name="Text Box 7"/>
          <p:cNvSpPr txBox="1">
            <a:spLocks noChangeArrowheads="1"/>
          </p:cNvSpPr>
          <p:nvPr/>
        </p:nvSpPr>
        <p:spPr bwMode="auto">
          <a:xfrm>
            <a:off x="3681413" y="1609725"/>
            <a:ext cx="581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12</a:t>
            </a:r>
          </a:p>
        </p:txBody>
      </p:sp>
      <p:sp>
        <p:nvSpPr>
          <p:cNvPr id="20490" name="Oval 8"/>
          <p:cNvSpPr>
            <a:spLocks noChangeArrowheads="1"/>
          </p:cNvSpPr>
          <p:nvPr/>
        </p:nvSpPr>
        <p:spPr bwMode="auto">
          <a:xfrm>
            <a:off x="4813300" y="14478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491" name="Text Box 9"/>
          <p:cNvSpPr txBox="1">
            <a:spLocks noChangeArrowheads="1"/>
          </p:cNvSpPr>
          <p:nvPr/>
        </p:nvSpPr>
        <p:spPr bwMode="auto">
          <a:xfrm>
            <a:off x="4938713" y="151923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35</a:t>
            </a:r>
          </a:p>
        </p:txBody>
      </p:sp>
      <p:sp>
        <p:nvSpPr>
          <p:cNvPr id="20492" name="Line 17"/>
          <p:cNvSpPr>
            <a:spLocks noChangeShapeType="1"/>
          </p:cNvSpPr>
          <p:nvPr/>
        </p:nvSpPr>
        <p:spPr bwMode="auto">
          <a:xfrm flipH="1">
            <a:off x="4114800" y="1377950"/>
            <a:ext cx="133350" cy="2222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3" name="Line 18"/>
          <p:cNvSpPr>
            <a:spLocks noChangeShapeType="1"/>
          </p:cNvSpPr>
          <p:nvPr/>
        </p:nvSpPr>
        <p:spPr bwMode="auto">
          <a:xfrm>
            <a:off x="4859338" y="1377950"/>
            <a:ext cx="182562" cy="146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4" name="Oval 31"/>
          <p:cNvSpPr>
            <a:spLocks noChangeArrowheads="1"/>
          </p:cNvSpPr>
          <p:nvPr/>
        </p:nvSpPr>
        <p:spPr bwMode="auto">
          <a:xfrm>
            <a:off x="2895600" y="22479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495" name="Text Box 32"/>
          <p:cNvSpPr txBox="1">
            <a:spLocks noChangeArrowheads="1"/>
          </p:cNvSpPr>
          <p:nvPr/>
        </p:nvSpPr>
        <p:spPr bwMode="auto">
          <a:xfrm>
            <a:off x="3059113" y="2333625"/>
            <a:ext cx="38258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0</a:t>
            </a:r>
          </a:p>
        </p:txBody>
      </p:sp>
      <p:sp>
        <p:nvSpPr>
          <p:cNvPr id="20496" name="Line 33"/>
          <p:cNvSpPr>
            <a:spLocks noChangeShapeType="1"/>
          </p:cNvSpPr>
          <p:nvPr/>
        </p:nvSpPr>
        <p:spPr bwMode="auto">
          <a:xfrm flipH="1">
            <a:off x="3492500" y="2101850"/>
            <a:ext cx="133350" cy="2222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497" name="Oval 34"/>
          <p:cNvSpPr>
            <a:spLocks noChangeArrowheads="1"/>
          </p:cNvSpPr>
          <p:nvPr/>
        </p:nvSpPr>
        <p:spPr bwMode="auto">
          <a:xfrm>
            <a:off x="2362200" y="30099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498" name="Text Box 35"/>
          <p:cNvSpPr txBox="1">
            <a:spLocks noChangeArrowheads="1"/>
          </p:cNvSpPr>
          <p:nvPr/>
        </p:nvSpPr>
        <p:spPr bwMode="auto">
          <a:xfrm>
            <a:off x="2362200" y="3095625"/>
            <a:ext cx="7000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-10</a:t>
            </a:r>
          </a:p>
        </p:txBody>
      </p:sp>
      <p:sp>
        <p:nvSpPr>
          <p:cNvPr id="20499" name="Line 36"/>
          <p:cNvSpPr>
            <a:spLocks noChangeShapeType="1"/>
          </p:cNvSpPr>
          <p:nvPr/>
        </p:nvSpPr>
        <p:spPr bwMode="auto">
          <a:xfrm flipH="1">
            <a:off x="2959100" y="2863850"/>
            <a:ext cx="133350" cy="2222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0" name="Oval 37"/>
          <p:cNvSpPr>
            <a:spLocks noChangeArrowheads="1"/>
          </p:cNvSpPr>
          <p:nvPr/>
        </p:nvSpPr>
        <p:spPr bwMode="auto">
          <a:xfrm>
            <a:off x="2971800" y="365125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01" name="Text Box 38"/>
          <p:cNvSpPr txBox="1">
            <a:spLocks noChangeArrowheads="1"/>
          </p:cNvSpPr>
          <p:nvPr/>
        </p:nvSpPr>
        <p:spPr bwMode="auto">
          <a:xfrm>
            <a:off x="3097213" y="3722688"/>
            <a:ext cx="5016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-5</a:t>
            </a:r>
          </a:p>
        </p:txBody>
      </p:sp>
      <p:sp>
        <p:nvSpPr>
          <p:cNvPr id="20502" name="Line 39"/>
          <p:cNvSpPr>
            <a:spLocks noChangeShapeType="1"/>
          </p:cNvSpPr>
          <p:nvPr/>
        </p:nvSpPr>
        <p:spPr bwMode="auto">
          <a:xfrm>
            <a:off x="3017838" y="3581400"/>
            <a:ext cx="182562" cy="146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09" name="Oval 46"/>
          <p:cNvSpPr>
            <a:spLocks noChangeArrowheads="1"/>
          </p:cNvSpPr>
          <p:nvPr/>
        </p:nvSpPr>
        <p:spPr bwMode="auto">
          <a:xfrm>
            <a:off x="5499100" y="205105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0" name="Text Box 47"/>
          <p:cNvSpPr txBox="1">
            <a:spLocks noChangeArrowheads="1"/>
          </p:cNvSpPr>
          <p:nvPr/>
        </p:nvSpPr>
        <p:spPr bwMode="auto">
          <a:xfrm>
            <a:off x="5624513" y="212248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50</a:t>
            </a:r>
          </a:p>
        </p:txBody>
      </p:sp>
      <p:sp>
        <p:nvSpPr>
          <p:cNvPr id="20511" name="Line 48"/>
          <p:cNvSpPr>
            <a:spLocks noChangeShapeType="1"/>
          </p:cNvSpPr>
          <p:nvPr/>
        </p:nvSpPr>
        <p:spPr bwMode="auto">
          <a:xfrm>
            <a:off x="5545138" y="1981200"/>
            <a:ext cx="182562" cy="146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12" name="Oval 49"/>
          <p:cNvSpPr>
            <a:spLocks noChangeArrowheads="1"/>
          </p:cNvSpPr>
          <p:nvPr/>
        </p:nvSpPr>
        <p:spPr bwMode="auto">
          <a:xfrm>
            <a:off x="6122988" y="278130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3" name="Text Box 50"/>
          <p:cNvSpPr txBox="1">
            <a:spLocks noChangeArrowheads="1"/>
          </p:cNvSpPr>
          <p:nvPr/>
        </p:nvSpPr>
        <p:spPr bwMode="auto">
          <a:xfrm>
            <a:off x="6248400" y="2852738"/>
            <a:ext cx="581025"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b="0"/>
              <a:t>75</a:t>
            </a:r>
          </a:p>
        </p:txBody>
      </p:sp>
      <p:sp>
        <p:nvSpPr>
          <p:cNvPr id="20514" name="Line 51"/>
          <p:cNvSpPr>
            <a:spLocks noChangeShapeType="1"/>
          </p:cNvSpPr>
          <p:nvPr/>
        </p:nvSpPr>
        <p:spPr bwMode="auto">
          <a:xfrm>
            <a:off x="6169025" y="2711450"/>
            <a:ext cx="182563" cy="146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0515" name="Oval 52"/>
          <p:cNvSpPr>
            <a:spLocks noChangeArrowheads="1"/>
          </p:cNvSpPr>
          <p:nvPr/>
        </p:nvSpPr>
        <p:spPr bwMode="auto">
          <a:xfrm>
            <a:off x="6732588" y="3498850"/>
            <a:ext cx="825500" cy="647700"/>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516" name="Text Box 53"/>
          <p:cNvSpPr txBox="1">
            <a:spLocks noChangeArrowheads="1"/>
          </p:cNvSpPr>
          <p:nvPr/>
        </p:nvSpPr>
        <p:spPr bwMode="auto">
          <a:xfrm>
            <a:off x="6781800" y="3570288"/>
            <a:ext cx="7794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i="1" u="sng" dirty="0">
                <a:solidFill>
                  <a:schemeClr val="folHlink"/>
                </a:solidFill>
              </a:rPr>
              <a:t>135</a:t>
            </a:r>
          </a:p>
        </p:txBody>
      </p:sp>
      <p:sp>
        <p:nvSpPr>
          <p:cNvPr id="20517" name="Line 54"/>
          <p:cNvSpPr>
            <a:spLocks noChangeShapeType="1"/>
          </p:cNvSpPr>
          <p:nvPr/>
        </p:nvSpPr>
        <p:spPr bwMode="auto">
          <a:xfrm>
            <a:off x="6778625" y="3429000"/>
            <a:ext cx="182563" cy="14605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 name="Rectangle 1">
            <a:extLst>
              <a:ext uri="{FF2B5EF4-FFF2-40B4-BE49-F238E27FC236}">
                <a16:creationId xmlns:a16="http://schemas.microsoft.com/office/drawing/2014/main" id="{BE62271E-0F23-4D58-B28F-907C35D48D5F}"/>
              </a:ext>
            </a:extLst>
          </p:cNvPr>
          <p:cNvSpPr/>
          <p:nvPr/>
        </p:nvSpPr>
        <p:spPr bwMode="auto">
          <a:xfrm>
            <a:off x="988219" y="2897981"/>
            <a:ext cx="7162800" cy="2662238"/>
          </a:xfrm>
          <a:prstGeom prst="rect">
            <a:avLst/>
          </a:prstGeom>
          <a:solidFill>
            <a:schemeClr val="bg1"/>
          </a:solidFill>
          <a:ln w="9525" cap="flat" cmpd="sng" algn="ctr">
            <a:no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 typeface="Marlett" pitchFamily="2" charset="2"/>
              <a:buNone/>
              <a:tabLst/>
            </a:pPr>
            <a:endParaRPr kumimoji="0" lang="en-US" sz="2800" b="1" i="0" u="none" strike="noStrike" cap="none" normalizeH="0" baseline="0">
              <a:ln>
                <a:noFill/>
              </a:ln>
              <a:solidFill>
                <a:schemeClr val="tx1"/>
              </a:solidFill>
              <a:effectLst/>
              <a:latin typeface="Arial"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dirty="0">
                <a:solidFill>
                  <a:srgbClr val="FF0000"/>
                </a:solidFill>
              </a:rPr>
              <a:t>Clicker 2</a:t>
            </a:r>
          </a:p>
        </p:txBody>
      </p:sp>
      <p:sp>
        <p:nvSpPr>
          <p:cNvPr id="3" name="Content Placeholder 2"/>
          <p:cNvSpPr>
            <a:spLocks noGrp="1"/>
          </p:cNvSpPr>
          <p:nvPr>
            <p:ph idx="1"/>
          </p:nvPr>
        </p:nvSpPr>
        <p:spPr/>
        <p:txBody>
          <a:bodyPr/>
          <a:lstStyle/>
          <a:p>
            <a:pPr eaLnBrk="1" hangingPunct="1">
              <a:defRPr/>
            </a:pPr>
            <a:r>
              <a:rPr lang="en-US" dirty="0"/>
              <a:t>Is the tree on the previous slide a binary search tree? Is it a red black tree?</a:t>
            </a:r>
            <a:br>
              <a:rPr lang="en-US" dirty="0"/>
            </a:br>
            <a:r>
              <a:rPr lang="en-US" dirty="0"/>
              <a:t>	BST?		Red-Black?</a:t>
            </a:r>
          </a:p>
          <a:p>
            <a:pPr marL="514350" indent="-514350" eaLnBrk="1" hangingPunct="1">
              <a:buFont typeface="Marlett" pitchFamily="2" charset="2"/>
              <a:buAutoNum type="alphaUcPeriod"/>
              <a:defRPr/>
            </a:pPr>
            <a:r>
              <a:rPr lang="en-US" dirty="0"/>
              <a:t>	No			</a:t>
            </a:r>
            <a:r>
              <a:rPr lang="en-US" dirty="0" err="1"/>
              <a:t>No</a:t>
            </a:r>
            <a:endParaRPr lang="en-US" dirty="0"/>
          </a:p>
          <a:p>
            <a:pPr marL="514350" indent="-514350" eaLnBrk="1" hangingPunct="1">
              <a:buFont typeface="Marlett" pitchFamily="2" charset="2"/>
              <a:buAutoNum type="alphaUcPeriod"/>
              <a:defRPr/>
            </a:pPr>
            <a:r>
              <a:rPr lang="en-US" dirty="0"/>
              <a:t>	No			Yes</a:t>
            </a:r>
          </a:p>
          <a:p>
            <a:pPr marL="514350" indent="-514350" eaLnBrk="1" hangingPunct="1">
              <a:buFont typeface="Marlett" pitchFamily="2" charset="2"/>
              <a:buAutoNum type="alphaUcPeriod"/>
              <a:defRPr/>
            </a:pPr>
            <a:r>
              <a:rPr lang="en-US" dirty="0"/>
              <a:t>	Yes			No</a:t>
            </a:r>
          </a:p>
          <a:p>
            <a:pPr marL="514350" indent="-514350" eaLnBrk="1" hangingPunct="1">
              <a:buFont typeface="Marlett" pitchFamily="2" charset="2"/>
              <a:buAutoNum type="alphaUcPeriod"/>
              <a:defRPr/>
            </a:pPr>
            <a:r>
              <a:rPr lang="en-US" dirty="0"/>
              <a:t>	Yes			</a:t>
            </a:r>
            <a:r>
              <a:rPr lang="en-US" dirty="0" err="1"/>
              <a:t>Yes</a:t>
            </a:r>
            <a:endParaRPr lang="en-US" dirty="0"/>
          </a:p>
        </p:txBody>
      </p:sp>
      <p:sp>
        <p:nvSpPr>
          <p:cNvPr id="2150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r>
              <a:rPr lang="en-US" sz="1400" b="0"/>
              <a:t>CS314</a:t>
            </a:r>
          </a:p>
        </p:txBody>
      </p:sp>
      <p:sp>
        <p:nvSpPr>
          <p:cNvPr id="2150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endParaRPr lang="en-US" sz="1400" b="0"/>
          </a:p>
          <a:p>
            <a:pPr eaLnBrk="1" hangingPunct="1"/>
            <a:r>
              <a:rPr lang="en-US" sz="1400" b="0"/>
              <a:t>Red Black Trees</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chemeClr val="tx1"/>
                </a:solidFill>
                <a:latin typeface="Arial" charset="0"/>
              </a:defRPr>
            </a:lvl1pPr>
            <a:lvl2pPr marL="742950" indent="-285750" eaLnBrk="0" hangingPunct="0">
              <a:defRPr sz="2800" b="1">
                <a:solidFill>
                  <a:schemeClr val="tx1"/>
                </a:solidFill>
                <a:latin typeface="Arial" charset="0"/>
              </a:defRPr>
            </a:lvl2pPr>
            <a:lvl3pPr marL="1143000" indent="-228600" eaLnBrk="0" hangingPunct="0">
              <a:defRPr sz="2800" b="1">
                <a:solidFill>
                  <a:schemeClr val="tx1"/>
                </a:solidFill>
                <a:latin typeface="Arial" charset="0"/>
              </a:defRPr>
            </a:lvl3pPr>
            <a:lvl4pPr marL="1600200" indent="-228600" eaLnBrk="0" hangingPunct="0">
              <a:defRPr sz="2800" b="1">
                <a:solidFill>
                  <a:schemeClr val="tx1"/>
                </a:solidFill>
                <a:latin typeface="Arial" charset="0"/>
              </a:defRPr>
            </a:lvl4pPr>
            <a:lvl5pPr marL="2057400" indent="-228600" eaLnBrk="0" hangingPunct="0">
              <a:defRPr sz="2800" b="1">
                <a:solidFill>
                  <a:schemeClr val="tx1"/>
                </a:solidFill>
                <a:latin typeface="Arial" charset="0"/>
              </a:defRPr>
            </a:lvl5pPr>
            <a:lvl6pPr marL="2514600" indent="-228600" eaLnBrk="0" fontAlgn="base" hangingPunct="0">
              <a:spcBef>
                <a:spcPct val="20000"/>
              </a:spcBef>
              <a:spcAft>
                <a:spcPct val="0"/>
              </a:spcAft>
              <a:buFont typeface="Marlett" pitchFamily="2" charset="2"/>
              <a:defRPr sz="2800" b="1">
                <a:solidFill>
                  <a:schemeClr val="tx1"/>
                </a:solidFill>
                <a:latin typeface="Arial" charset="0"/>
              </a:defRPr>
            </a:lvl6pPr>
            <a:lvl7pPr marL="2971800" indent="-228600" eaLnBrk="0" fontAlgn="base" hangingPunct="0">
              <a:spcBef>
                <a:spcPct val="20000"/>
              </a:spcBef>
              <a:spcAft>
                <a:spcPct val="0"/>
              </a:spcAft>
              <a:buFont typeface="Marlett" pitchFamily="2" charset="2"/>
              <a:defRPr sz="2800" b="1">
                <a:solidFill>
                  <a:schemeClr val="tx1"/>
                </a:solidFill>
                <a:latin typeface="Arial" charset="0"/>
              </a:defRPr>
            </a:lvl7pPr>
            <a:lvl8pPr marL="3429000" indent="-228600" eaLnBrk="0" fontAlgn="base" hangingPunct="0">
              <a:spcBef>
                <a:spcPct val="20000"/>
              </a:spcBef>
              <a:spcAft>
                <a:spcPct val="0"/>
              </a:spcAft>
              <a:buFont typeface="Marlett" pitchFamily="2" charset="2"/>
              <a:defRPr sz="2800" b="1">
                <a:solidFill>
                  <a:schemeClr val="tx1"/>
                </a:solidFill>
                <a:latin typeface="Arial" charset="0"/>
              </a:defRPr>
            </a:lvl8pPr>
            <a:lvl9pPr marL="3886200" indent="-228600" eaLnBrk="0" fontAlgn="base" hangingPunct="0">
              <a:spcBef>
                <a:spcPct val="20000"/>
              </a:spcBef>
              <a:spcAft>
                <a:spcPct val="0"/>
              </a:spcAft>
              <a:buFont typeface="Marlett" pitchFamily="2" charset="2"/>
              <a:defRPr sz="2800" b="1">
                <a:solidFill>
                  <a:schemeClr val="tx1"/>
                </a:solidFill>
                <a:latin typeface="Arial" charset="0"/>
              </a:defRPr>
            </a:lvl9pPr>
          </a:lstStyle>
          <a:p>
            <a:pPr eaLnBrk="1" hangingPunct="1"/>
            <a:fld id="{3680A9F9-6857-41E4-863B-6B254FD846D7}" type="slidenum">
              <a:rPr lang="en-US" sz="1800" smtClean="0"/>
              <a:pPr eaLnBrk="1" hangingPunct="1"/>
              <a:t>9</a:t>
            </a:fld>
            <a:endParaRPr lang="en-US" sz="180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FF0000"/>
      </a:hlink>
      <a:folHlink>
        <a:srgbClr val="FF00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 typeface="Marlett" pitchFamily="2" charset="2"/>
          <a:buNone/>
          <a:tabLst/>
          <a:defRPr kumimoji="0" lang="en-US" sz="28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 typeface="Marlett" pitchFamily="2" charset="2"/>
          <a:buNone/>
          <a:tabLst/>
          <a:defRPr kumimoji="0" lang="en-US" sz="2800" b="1"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5375</TotalTime>
  <Words>2095</Words>
  <Application>Microsoft Office PowerPoint</Application>
  <PresentationFormat>On-screen Show (4:3)</PresentationFormat>
  <Paragraphs>599</Paragraphs>
  <Slides>44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44</vt:i4>
      </vt:variant>
    </vt:vector>
  </HeadingPairs>
  <TitlesOfParts>
    <vt:vector size="48" baseType="lpstr">
      <vt:lpstr>Arial</vt:lpstr>
      <vt:lpstr>Marlett</vt:lpstr>
      <vt:lpstr>Times New Roman</vt:lpstr>
      <vt:lpstr>Default Design</vt:lpstr>
      <vt:lpstr>Topic 23  Red Black Trees</vt:lpstr>
      <vt:lpstr>Clicker 1</vt:lpstr>
      <vt:lpstr>Binary Search Trees</vt:lpstr>
      <vt:lpstr>Red Black Trees</vt:lpstr>
      <vt:lpstr>Paths to Single or Zero Child Nodes</vt:lpstr>
      <vt:lpstr>Red Black Tree Rules</vt:lpstr>
      <vt:lpstr>Example of a Red Black Tree</vt:lpstr>
      <vt:lpstr>Red Black Tree?</vt:lpstr>
      <vt:lpstr>Clicker 2</vt:lpstr>
      <vt:lpstr>Red Black Tree?</vt:lpstr>
      <vt:lpstr>Clicker 3</vt:lpstr>
      <vt:lpstr>Implications of the Rules</vt:lpstr>
      <vt:lpstr>Properties of Red Black Trees</vt:lpstr>
      <vt:lpstr>Max Height Red Black Tree</vt:lpstr>
      <vt:lpstr>Maintaining the Red Black Properties in a Tree</vt:lpstr>
      <vt:lpstr>Insertions with Red Parent - Child</vt:lpstr>
      <vt:lpstr>Case 1</vt:lpstr>
      <vt:lpstr>Case 1 - The Picture</vt:lpstr>
      <vt:lpstr>Fixing the Problem</vt:lpstr>
      <vt:lpstr>Single Rotation</vt:lpstr>
      <vt:lpstr>Case 2</vt:lpstr>
      <vt:lpstr>First Rotation</vt:lpstr>
      <vt:lpstr>After Double Rotation</vt:lpstr>
      <vt:lpstr>Case 3  Sibling is Red, not Black</vt:lpstr>
      <vt:lpstr>Fixing Tree when S is Red</vt:lpstr>
      <vt:lpstr>More on Insert</vt:lpstr>
      <vt:lpstr>Example of Inserting Sorted Numbers</vt:lpstr>
      <vt:lpstr>Insert 2</vt:lpstr>
      <vt:lpstr>Insert 3</vt:lpstr>
      <vt:lpstr>Insert 4</vt:lpstr>
      <vt:lpstr>Insert 5</vt:lpstr>
      <vt:lpstr>Finish insert of 5</vt:lpstr>
      <vt:lpstr>Insert 6</vt:lpstr>
      <vt:lpstr>Finishing insert of 6</vt:lpstr>
      <vt:lpstr>Insert 7</vt:lpstr>
      <vt:lpstr>Finish insert of 7</vt:lpstr>
      <vt:lpstr>Insert 8</vt:lpstr>
      <vt:lpstr>Still Inserting 8</vt:lpstr>
      <vt:lpstr>Finish inserting 8</vt:lpstr>
      <vt:lpstr>Insert 9</vt:lpstr>
      <vt:lpstr>Finish Inserting 9</vt:lpstr>
      <vt:lpstr>Insert 10</vt:lpstr>
      <vt:lpstr>Insert 11</vt:lpstr>
      <vt:lpstr>Finish inserting 11</vt:lpstr>
    </vt:vector>
  </TitlesOfParts>
  <Company>U of 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Scott</dc:creator>
  <cp:lastModifiedBy>Scott, Michael D</cp:lastModifiedBy>
  <cp:revision>95</cp:revision>
  <dcterms:created xsi:type="dcterms:W3CDTF">2001-06-29T19:12:00Z</dcterms:created>
  <dcterms:modified xsi:type="dcterms:W3CDTF">2022-10-28T17:44:47Z</dcterms:modified>
</cp:coreProperties>
</file>