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9"/>
  </p:notes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64" r:id="rId9"/>
    <p:sldId id="265" r:id="rId10"/>
    <p:sldId id="280" r:id="rId11"/>
    <p:sldId id="261" r:id="rId12"/>
    <p:sldId id="292" r:id="rId13"/>
    <p:sldId id="266" r:id="rId14"/>
    <p:sldId id="267" r:id="rId15"/>
    <p:sldId id="281" r:id="rId16"/>
    <p:sldId id="282" r:id="rId17"/>
    <p:sldId id="284" r:id="rId18"/>
    <p:sldId id="285" r:id="rId19"/>
    <p:sldId id="293" r:id="rId20"/>
    <p:sldId id="268" r:id="rId21"/>
    <p:sldId id="269" r:id="rId22"/>
    <p:sldId id="286" r:id="rId23"/>
    <p:sldId id="289" r:id="rId24"/>
    <p:sldId id="287" r:id="rId25"/>
    <p:sldId id="290" r:id="rId26"/>
    <p:sldId id="275" r:id="rId27"/>
    <p:sldId id="276" r:id="rId28"/>
  </p:sldIdLst>
  <p:sldSz cx="9144000" cy="6858000" type="screen4x3"/>
  <p:notesSz cx="7315200" cy="9601200"/>
  <p:defaultTextStyle>
    <a:defPPr>
      <a:defRPr lang="en-US"/>
    </a:defPPr>
    <a:lvl1pPr algn="l" rtl="0" fontAlgn="base">
      <a:spcBef>
        <a:spcPct val="20000"/>
      </a:spcBef>
      <a:spcAft>
        <a:spcPct val="0"/>
      </a:spcAft>
      <a:buFont typeface="Marlett" pitchFamily="2" charset="2"/>
      <a:defRPr sz="2800" b="1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20000"/>
      </a:spcBef>
      <a:spcAft>
        <a:spcPct val="0"/>
      </a:spcAft>
      <a:buFont typeface="Marlett" pitchFamily="2" charset="2"/>
      <a:defRPr sz="2800" b="1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20000"/>
      </a:spcBef>
      <a:spcAft>
        <a:spcPct val="0"/>
      </a:spcAft>
      <a:buFont typeface="Marlett" pitchFamily="2" charset="2"/>
      <a:defRPr sz="2800" b="1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20000"/>
      </a:spcBef>
      <a:spcAft>
        <a:spcPct val="0"/>
      </a:spcAft>
      <a:buFont typeface="Marlett" pitchFamily="2" charset="2"/>
      <a:defRPr sz="2800" b="1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20000"/>
      </a:spcBef>
      <a:spcAft>
        <a:spcPct val="0"/>
      </a:spcAft>
      <a:buFont typeface="Marlett" pitchFamily="2" charset="2"/>
      <a:defRPr sz="2800" b="1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800" b="1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800" b="1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800" b="1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800" b="1"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19" autoAdjust="0"/>
    <p:restoredTop sz="94660" autoAdjust="0"/>
  </p:normalViewPr>
  <p:slideViewPr>
    <p:cSldViewPr>
      <p:cViewPr varScale="1">
        <p:scale>
          <a:sx n="81" d="100"/>
          <a:sy n="81" d="100"/>
        </p:scale>
        <p:origin x="984" y="5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-1553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defTabSz="966788">
              <a:spcBef>
                <a:spcPct val="0"/>
              </a:spcBef>
              <a:buFontTx/>
              <a:buNone/>
              <a:defRPr sz="1300" b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4963" y="0"/>
            <a:ext cx="3170237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 defTabSz="966788">
              <a:spcBef>
                <a:spcPct val="0"/>
              </a:spcBef>
              <a:buFontTx/>
              <a:buNone/>
              <a:defRPr sz="1300" b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73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57300" y="720725"/>
            <a:ext cx="4800600" cy="3600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74725" y="4560888"/>
            <a:ext cx="5365750" cy="431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21775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defTabSz="966788">
              <a:spcBef>
                <a:spcPct val="0"/>
              </a:spcBef>
              <a:buFontTx/>
              <a:buNone/>
              <a:defRPr sz="1300" b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4963" y="9121775"/>
            <a:ext cx="3170237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 defTabSz="966788">
              <a:spcBef>
                <a:spcPct val="0"/>
              </a:spcBef>
              <a:buFontTx/>
              <a:buNone/>
              <a:defRPr sz="1300" b="0">
                <a:latin typeface="Times New Roman" pitchFamily="18" charset="0"/>
              </a:defRPr>
            </a:lvl1pPr>
          </a:lstStyle>
          <a:p>
            <a:pPr>
              <a:defRPr/>
            </a:pPr>
            <a:fld id="{BB9C04F3-B1C3-49D1-9BA8-5A4A7462C43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178131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 eaLnBrk="0" hangingPunct="0">
              <a:defRPr sz="2800" b="1">
                <a:solidFill>
                  <a:schemeClr val="tx1"/>
                </a:solidFill>
                <a:latin typeface="Arial" charset="0"/>
              </a:defRPr>
            </a:lvl1pPr>
            <a:lvl2pPr marL="742950" indent="-285750" defTabSz="966788" eaLnBrk="0" hangingPunct="0">
              <a:defRPr sz="2800" b="1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66788" eaLnBrk="0" hangingPunct="0">
              <a:defRPr sz="2800" b="1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66788" eaLnBrk="0" hangingPunct="0">
              <a:defRPr sz="2800" b="1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66788" eaLnBrk="0" hangingPunct="0">
              <a:defRPr sz="2800" b="1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 b="1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 b="1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 b="1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F8826EEC-1D6C-4D3A-B168-23FEA85335D3}" type="slidenum">
              <a:rPr lang="en-US" sz="1300" b="0" smtClean="0">
                <a:latin typeface="Times New Roman" pitchFamily="18" charset="0"/>
              </a:rPr>
              <a:pPr eaLnBrk="1" hangingPunct="1"/>
              <a:t>1</a:t>
            </a:fld>
            <a:endParaRPr lang="en-US" sz="1300" b="0" smtClean="0">
              <a:latin typeface="Times New Roman" pitchFamily="18" charset="0"/>
            </a:endParaRPr>
          </a:p>
        </p:txBody>
      </p:sp>
      <p:sp>
        <p:nvSpPr>
          <p:cNvPr id="583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83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CS314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 smtClean="0"/>
              <a:t>Heaps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52F4B2-30F0-48D5-8AD0-08728678372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87095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CS314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 smtClean="0"/>
              <a:t>Heaps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5CED24-4B54-4706-AC09-BBC4B106175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98568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43700" y="-152400"/>
            <a:ext cx="2171700" cy="6477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-152400"/>
            <a:ext cx="6362700" cy="6477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CS314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 smtClean="0"/>
              <a:t>Heaps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B7AC74-68E0-4FC1-9403-DF2FF05571B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89411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CS314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 smtClean="0"/>
              <a:t>Heaps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4F31B7-9060-42E4-BB86-9DFA13B43B2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46351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CS314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 smtClean="0"/>
              <a:t>Heaps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DE3774-C5E8-40EC-A6F4-CE57C5FFFDD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23698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838200"/>
            <a:ext cx="4267200" cy="5486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838200"/>
            <a:ext cx="4267200" cy="5486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CS314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 smtClean="0"/>
              <a:t>Heaps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7EA0F5-F4B1-4995-9FE4-4B602279649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87405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CS314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 smtClean="0"/>
              <a:t>Heaps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D2E831-B63C-44BF-8BB4-9ED556E7A32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89283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CS314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 smtClean="0"/>
              <a:t>Heaps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E4661E-959B-41F6-A2B4-2D9284F0878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84208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CS314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 smtClean="0"/>
              <a:t>Heaps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B368D4-5768-483F-A9BA-B0B5200FB1B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59300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CS314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 smtClean="0"/>
              <a:t>Heaps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09D807-6774-4031-B438-A81B7246F15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77565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CS314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 smtClean="0"/>
              <a:t>Heaps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D19B1A-CD36-4EF2-80D2-FA294E60AE8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16506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-1524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838200"/>
            <a:ext cx="8686800" cy="548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286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FontTx/>
              <a:buNone/>
              <a:defRPr sz="1400" b="0">
                <a:latin typeface="Arial" charset="0"/>
              </a:defRPr>
            </a:lvl1pPr>
          </a:lstStyle>
          <a:p>
            <a:pPr>
              <a:defRPr/>
            </a:pPr>
            <a:r>
              <a:rPr lang="en-US" smtClean="0"/>
              <a:t>CS314</a:t>
            </a: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819400" y="6248400"/>
            <a:ext cx="3505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0"/>
              </a:spcBef>
              <a:buFontTx/>
              <a:buNone/>
              <a:defRPr sz="1400" b="0">
                <a:solidFill>
                  <a:schemeClr val="folHlink"/>
                </a:solidFill>
                <a:latin typeface="Arial" charset="0"/>
              </a:defRPr>
            </a:lvl1pPr>
          </a:lstStyle>
          <a:p>
            <a:pPr>
              <a:defRPr/>
            </a:pPr>
            <a:r>
              <a:rPr lang="en-US" smtClean="0"/>
              <a:t>Heaps</a:t>
            </a:r>
            <a:endParaRPr 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1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FontTx/>
              <a:buNone/>
              <a:defRPr sz="1800">
                <a:latin typeface="Arial" charset="0"/>
              </a:defRPr>
            </a:lvl1pPr>
          </a:lstStyle>
          <a:p>
            <a:pPr>
              <a:defRPr/>
            </a:pPr>
            <a:fld id="{7A0F919F-830A-4564-8801-D255A0EC0BA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7" r:id="rId1"/>
    <p:sldLayoutId id="2147483738" r:id="rId2"/>
    <p:sldLayoutId id="2147483739" r:id="rId3"/>
    <p:sldLayoutId id="2147483740" r:id="rId4"/>
    <p:sldLayoutId id="2147483741" r:id="rId5"/>
    <p:sldLayoutId id="2147483742" r:id="rId6"/>
    <p:sldLayoutId id="2147483743" r:id="rId7"/>
    <p:sldLayoutId id="2147483744" r:id="rId8"/>
    <p:sldLayoutId id="2147483745" r:id="rId9"/>
    <p:sldLayoutId id="2147483746" r:id="rId10"/>
    <p:sldLayoutId id="2147483747" r:id="rId11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Marlett" pitchFamily="2" charset="2"/>
        <a:buChar char="8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7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"/>
            <a:ext cx="7772400" cy="1143000"/>
          </a:xfrm>
        </p:spPr>
        <p:txBody>
          <a:bodyPr/>
          <a:lstStyle/>
          <a:p>
            <a:pPr eaLnBrk="1" hangingPunct="1"/>
            <a:r>
              <a:rPr lang="en-US" sz="4000" dirty="0" smtClean="0">
                <a:solidFill>
                  <a:srgbClr val="FF0000"/>
                </a:solidFill>
              </a:rPr>
              <a:t>Topic 24</a:t>
            </a:r>
            <a:br>
              <a:rPr lang="en-US" sz="4000" dirty="0" smtClean="0">
                <a:solidFill>
                  <a:srgbClr val="FF0000"/>
                </a:solidFill>
              </a:rPr>
            </a:br>
            <a:r>
              <a:rPr lang="en-US" sz="4000" dirty="0" smtClean="0">
                <a:solidFill>
                  <a:srgbClr val="FF0000"/>
                </a:solidFill>
              </a:rPr>
              <a:t>Heaps </a:t>
            </a:r>
          </a:p>
        </p:txBody>
      </p:sp>
      <p:sp>
        <p:nvSpPr>
          <p:cNvPr id="13318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52400" y="1523999"/>
            <a:ext cx="8991600" cy="4220441"/>
          </a:xfrm>
          <a:ln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l" eaLnBrk="1" hangingPunct="1">
              <a:lnSpc>
                <a:spcPct val="90000"/>
              </a:lnSpc>
              <a:spcBef>
                <a:spcPct val="0"/>
              </a:spcBef>
            </a:pPr>
            <a:endParaRPr lang="en-US" sz="3600" dirty="0" smtClean="0"/>
          </a:p>
          <a:p>
            <a:pPr algn="l" eaLnBrk="1" hangingPunct="1">
              <a:lnSpc>
                <a:spcPct val="90000"/>
              </a:lnSpc>
              <a:spcBef>
                <a:spcPct val="0"/>
              </a:spcBef>
            </a:pPr>
            <a:r>
              <a:rPr lang="en-US" sz="3600" dirty="0" smtClean="0"/>
              <a:t>"</a:t>
            </a:r>
            <a:r>
              <a:rPr lang="en-US" sz="3600" dirty="0"/>
              <a:t>You think you know when you can </a:t>
            </a:r>
            <a:r>
              <a:rPr lang="en-US" sz="3600" b="1" dirty="0" smtClean="0"/>
              <a:t>learn</a:t>
            </a:r>
            <a:r>
              <a:rPr lang="en-US" sz="3600" dirty="0" smtClean="0"/>
              <a:t>,</a:t>
            </a:r>
          </a:p>
          <a:p>
            <a:pPr algn="l" eaLnBrk="1" hangingPunct="1">
              <a:lnSpc>
                <a:spcPct val="90000"/>
              </a:lnSpc>
              <a:spcBef>
                <a:spcPct val="0"/>
              </a:spcBef>
            </a:pPr>
            <a:r>
              <a:rPr lang="en-US" sz="3600" dirty="0" smtClean="0"/>
              <a:t>are </a:t>
            </a:r>
            <a:r>
              <a:rPr lang="en-US" sz="3600" dirty="0"/>
              <a:t>more sure when you can </a:t>
            </a:r>
            <a:r>
              <a:rPr lang="en-US" sz="3600" b="1" dirty="0" smtClean="0"/>
              <a:t>write,</a:t>
            </a:r>
          </a:p>
          <a:p>
            <a:pPr algn="l" eaLnBrk="1" hangingPunct="1">
              <a:lnSpc>
                <a:spcPct val="90000"/>
              </a:lnSpc>
              <a:spcBef>
                <a:spcPct val="0"/>
              </a:spcBef>
            </a:pPr>
            <a:r>
              <a:rPr lang="en-US" sz="3600" dirty="0" smtClean="0"/>
              <a:t>even </a:t>
            </a:r>
            <a:r>
              <a:rPr lang="en-US" sz="3600" dirty="0"/>
              <a:t>more when you can </a:t>
            </a:r>
            <a:r>
              <a:rPr lang="en-US" sz="3600" b="1" dirty="0"/>
              <a:t>teach</a:t>
            </a:r>
            <a:r>
              <a:rPr lang="en-US" sz="3600" dirty="0"/>
              <a:t>, </a:t>
            </a: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3600" dirty="0" smtClean="0"/>
              <a:t>but certain </a:t>
            </a:r>
            <a:r>
              <a:rPr lang="en-US" sz="3600" dirty="0"/>
              <a:t>when you can </a:t>
            </a:r>
            <a:r>
              <a:rPr lang="en-US" sz="3600" b="1" dirty="0"/>
              <a:t>program</a:t>
            </a:r>
            <a:r>
              <a:rPr lang="en-US" sz="3600" dirty="0" smtClean="0"/>
              <a:t>."</a:t>
            </a:r>
          </a:p>
          <a:p>
            <a:pPr algn="l" eaLnBrk="1" hangingPunct="1">
              <a:lnSpc>
                <a:spcPct val="90000"/>
              </a:lnSpc>
              <a:spcBef>
                <a:spcPct val="0"/>
              </a:spcBef>
            </a:pPr>
            <a:r>
              <a:rPr lang="en-US" sz="4400" dirty="0" smtClean="0"/>
              <a:t>	- </a:t>
            </a:r>
            <a:r>
              <a:rPr lang="en-US" sz="4400" dirty="0"/>
              <a:t>Alan Perlis</a:t>
            </a:r>
            <a:endParaRPr lang="en-US" sz="4000" dirty="0" smtClean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9400" y="4336473"/>
            <a:ext cx="2514600" cy="2514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62700" y="4208726"/>
            <a:ext cx="2781300" cy="26289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Enqueue 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Insert the following values 1 at a time into a </a:t>
            </a:r>
            <a:r>
              <a:rPr lang="en-US" dirty="0"/>
              <a:t>min heap:</a:t>
            </a:r>
            <a:br>
              <a:rPr lang="en-US" dirty="0"/>
            </a:br>
            <a:r>
              <a:rPr lang="en-US" dirty="0"/>
              <a:t>16  9  5  8  13  8  8  5  5  </a:t>
            </a:r>
            <a:r>
              <a:rPr lang="en-US" dirty="0" smtClean="0"/>
              <a:t>19  27  9  3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CS314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Heaps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D4F31B7-9060-42E4-BB86-9DFA13B43B24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8507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Internal Storage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838200"/>
            <a:ext cx="8686800" cy="5486400"/>
          </a:xfrm>
        </p:spPr>
        <p:txBody>
          <a:bodyPr/>
          <a:lstStyle/>
          <a:p>
            <a:r>
              <a:rPr lang="en-US" dirty="0" smtClean="0"/>
              <a:t>Interestingly heaps are often implemented with an array instead of nodes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CS314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Heaps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D4F31B7-9060-42E4-BB86-9DFA13B43B24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  <p:grpSp>
        <p:nvGrpSpPr>
          <p:cNvPr id="33" name="Group 32"/>
          <p:cNvGrpSpPr/>
          <p:nvPr/>
        </p:nvGrpSpPr>
        <p:grpSpPr>
          <a:xfrm>
            <a:off x="417576" y="1973638"/>
            <a:ext cx="4399945" cy="2899035"/>
            <a:chOff x="457200" y="1063336"/>
            <a:chExt cx="6298398" cy="4520032"/>
          </a:xfrm>
        </p:grpSpPr>
        <p:sp>
          <p:nvSpPr>
            <p:cNvPr id="7" name="Oval 6"/>
            <p:cNvSpPr/>
            <p:nvPr/>
          </p:nvSpPr>
          <p:spPr bwMode="auto">
            <a:xfrm>
              <a:off x="3733800" y="1063336"/>
              <a:ext cx="990600" cy="914400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3936391" y="1258926"/>
              <a:ext cx="585417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12</a:t>
              </a:r>
              <a:endParaRPr lang="en-US" dirty="0"/>
            </a:p>
          </p:txBody>
        </p:sp>
        <p:sp>
          <p:nvSpPr>
            <p:cNvPr id="9" name="Oval 8"/>
            <p:cNvSpPr/>
            <p:nvPr/>
          </p:nvSpPr>
          <p:spPr bwMode="auto">
            <a:xfrm>
              <a:off x="2388335" y="2119745"/>
              <a:ext cx="990600" cy="914400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2590800" y="2315335"/>
              <a:ext cx="585417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17</a:t>
              </a:r>
              <a:endParaRPr lang="en-US" dirty="0"/>
            </a:p>
          </p:txBody>
        </p:sp>
        <p:sp>
          <p:nvSpPr>
            <p:cNvPr id="11" name="Oval 10"/>
            <p:cNvSpPr/>
            <p:nvPr/>
          </p:nvSpPr>
          <p:spPr bwMode="auto">
            <a:xfrm>
              <a:off x="4876800" y="2119745"/>
              <a:ext cx="990600" cy="914400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5079390" y="2315336"/>
              <a:ext cx="838008" cy="81577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15</a:t>
              </a:r>
              <a:endParaRPr lang="en-US" dirty="0"/>
            </a:p>
          </p:txBody>
        </p:sp>
        <p:sp>
          <p:nvSpPr>
            <p:cNvPr id="13" name="Oval 12"/>
            <p:cNvSpPr/>
            <p:nvPr/>
          </p:nvSpPr>
          <p:spPr bwMode="auto">
            <a:xfrm>
              <a:off x="1143000" y="3414935"/>
              <a:ext cx="990600" cy="914400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1371601" y="3612362"/>
              <a:ext cx="585417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19</a:t>
              </a:r>
              <a:endParaRPr lang="en-US" dirty="0"/>
            </a:p>
          </p:txBody>
        </p:sp>
        <p:sp>
          <p:nvSpPr>
            <p:cNvPr id="15" name="Oval 14"/>
            <p:cNvSpPr/>
            <p:nvPr/>
          </p:nvSpPr>
          <p:spPr bwMode="auto">
            <a:xfrm>
              <a:off x="2895600" y="3427163"/>
              <a:ext cx="990600" cy="914400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3098191" y="3622753"/>
              <a:ext cx="585417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52</a:t>
              </a:r>
              <a:endParaRPr lang="en-US" dirty="0"/>
            </a:p>
          </p:txBody>
        </p:sp>
        <p:sp>
          <p:nvSpPr>
            <p:cNvPr id="17" name="Oval 16"/>
            <p:cNvSpPr/>
            <p:nvPr/>
          </p:nvSpPr>
          <p:spPr bwMode="auto">
            <a:xfrm>
              <a:off x="4345038" y="3416772"/>
              <a:ext cx="990600" cy="914400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4573639" y="3614199"/>
              <a:ext cx="585417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37</a:t>
              </a:r>
              <a:endParaRPr lang="en-US" dirty="0"/>
            </a:p>
          </p:txBody>
        </p:sp>
        <p:sp>
          <p:nvSpPr>
            <p:cNvPr id="19" name="Oval 18"/>
            <p:cNvSpPr/>
            <p:nvPr/>
          </p:nvSpPr>
          <p:spPr bwMode="auto">
            <a:xfrm>
              <a:off x="5715000" y="3429000"/>
              <a:ext cx="990600" cy="914400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5917590" y="3624590"/>
              <a:ext cx="838008" cy="81577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2</a:t>
              </a:r>
              <a:r>
                <a:rPr lang="en-US" dirty="0" smtClean="0"/>
                <a:t>5</a:t>
              </a:r>
              <a:endParaRPr lang="en-US" dirty="0"/>
            </a:p>
          </p:txBody>
        </p:sp>
        <p:sp>
          <p:nvSpPr>
            <p:cNvPr id="21" name="Oval 20"/>
            <p:cNvSpPr/>
            <p:nvPr/>
          </p:nvSpPr>
          <p:spPr bwMode="auto">
            <a:xfrm>
              <a:off x="457200" y="4559772"/>
              <a:ext cx="990600" cy="914400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685800" y="4757199"/>
              <a:ext cx="838008" cy="81577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45</a:t>
              </a:r>
              <a:endParaRPr lang="en-US" dirty="0"/>
            </a:p>
          </p:txBody>
        </p:sp>
        <p:sp>
          <p:nvSpPr>
            <p:cNvPr id="23" name="Oval 22"/>
            <p:cNvSpPr/>
            <p:nvPr/>
          </p:nvSpPr>
          <p:spPr bwMode="auto">
            <a:xfrm>
              <a:off x="1827162" y="4572000"/>
              <a:ext cx="990600" cy="914400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2029754" y="4767589"/>
              <a:ext cx="838008" cy="81577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21</a:t>
              </a:r>
              <a:endParaRPr lang="en-US" dirty="0"/>
            </a:p>
          </p:txBody>
        </p:sp>
        <p:cxnSp>
          <p:nvCxnSpPr>
            <p:cNvPr id="25" name="Straight Arrow Connector 24"/>
            <p:cNvCxnSpPr>
              <a:stCxn id="7" idx="3"/>
              <a:endCxn id="9" idx="7"/>
            </p:cNvCxnSpPr>
            <p:nvPr/>
          </p:nvCxnSpPr>
          <p:spPr bwMode="auto">
            <a:xfrm flipH="1">
              <a:off x="3233865" y="1843825"/>
              <a:ext cx="645005" cy="409831"/>
            </a:xfrm>
            <a:prstGeom prst="straightConnector1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26" name="Straight Arrow Connector 25"/>
            <p:cNvCxnSpPr>
              <a:stCxn id="7" idx="5"/>
              <a:endCxn id="11" idx="1"/>
            </p:cNvCxnSpPr>
            <p:nvPr/>
          </p:nvCxnSpPr>
          <p:spPr bwMode="auto">
            <a:xfrm>
              <a:off x="4579330" y="1843825"/>
              <a:ext cx="442540" cy="409831"/>
            </a:xfrm>
            <a:prstGeom prst="straightConnector1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27" name="Straight Arrow Connector 26"/>
            <p:cNvCxnSpPr>
              <a:stCxn id="9" idx="3"/>
              <a:endCxn id="13" idx="7"/>
            </p:cNvCxnSpPr>
            <p:nvPr/>
          </p:nvCxnSpPr>
          <p:spPr bwMode="auto">
            <a:xfrm flipH="1">
              <a:off x="1988530" y="2900234"/>
              <a:ext cx="544875" cy="648612"/>
            </a:xfrm>
            <a:prstGeom prst="straightConnector1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28" name="Straight Arrow Connector 27"/>
            <p:cNvCxnSpPr/>
            <p:nvPr/>
          </p:nvCxnSpPr>
          <p:spPr bwMode="auto">
            <a:xfrm>
              <a:off x="3020353" y="3034145"/>
              <a:ext cx="213512" cy="394855"/>
            </a:xfrm>
            <a:prstGeom prst="straightConnector1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29" name="Straight Arrow Connector 28"/>
            <p:cNvCxnSpPr/>
            <p:nvPr/>
          </p:nvCxnSpPr>
          <p:spPr bwMode="auto">
            <a:xfrm flipH="1">
              <a:off x="4876800" y="3034145"/>
              <a:ext cx="381000" cy="380790"/>
            </a:xfrm>
            <a:prstGeom prst="straightConnector1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30" name="Straight Arrow Connector 29"/>
            <p:cNvCxnSpPr/>
            <p:nvPr/>
          </p:nvCxnSpPr>
          <p:spPr bwMode="auto">
            <a:xfrm>
              <a:off x="5664808" y="3034145"/>
              <a:ext cx="431192" cy="394855"/>
            </a:xfrm>
            <a:prstGeom prst="straightConnector1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31" name="Straight Arrow Connector 30"/>
            <p:cNvCxnSpPr/>
            <p:nvPr/>
          </p:nvCxnSpPr>
          <p:spPr bwMode="auto">
            <a:xfrm flipH="1">
              <a:off x="1271218" y="4329335"/>
              <a:ext cx="176582" cy="242665"/>
            </a:xfrm>
            <a:prstGeom prst="straightConnector1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32" name="Straight Arrow Connector 31"/>
            <p:cNvCxnSpPr>
              <a:stCxn id="13" idx="5"/>
              <a:endCxn id="23" idx="0"/>
            </p:cNvCxnSpPr>
            <p:nvPr/>
          </p:nvCxnSpPr>
          <p:spPr bwMode="auto">
            <a:xfrm>
              <a:off x="1988530" y="4195424"/>
              <a:ext cx="333932" cy="376576"/>
            </a:xfrm>
            <a:prstGeom prst="straightConnector1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</p:grpSp>
      <p:sp>
        <p:nvSpPr>
          <p:cNvPr id="34" name="Rectangle 33"/>
          <p:cNvSpPr/>
          <p:nvPr/>
        </p:nvSpPr>
        <p:spPr bwMode="auto">
          <a:xfrm>
            <a:off x="417576" y="5105400"/>
            <a:ext cx="7964424" cy="914400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38" name="Straight Connector 37"/>
          <p:cNvCxnSpPr>
            <a:stCxn id="34" idx="1"/>
            <a:endCxn id="34" idx="3"/>
          </p:cNvCxnSpPr>
          <p:nvPr/>
        </p:nvCxnSpPr>
        <p:spPr bwMode="auto">
          <a:xfrm>
            <a:off x="417576" y="5562600"/>
            <a:ext cx="7964424" cy="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0" name="Straight Connector 39"/>
          <p:cNvCxnSpPr/>
          <p:nvPr/>
        </p:nvCxnSpPr>
        <p:spPr bwMode="auto">
          <a:xfrm>
            <a:off x="986234" y="5105400"/>
            <a:ext cx="0" cy="9144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1" name="Straight Connector 40"/>
          <p:cNvCxnSpPr/>
          <p:nvPr/>
        </p:nvCxnSpPr>
        <p:spPr bwMode="auto">
          <a:xfrm>
            <a:off x="1966572" y="5105400"/>
            <a:ext cx="0" cy="9144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2" name="Straight Connector 41"/>
          <p:cNvCxnSpPr/>
          <p:nvPr/>
        </p:nvCxnSpPr>
        <p:spPr bwMode="auto">
          <a:xfrm>
            <a:off x="1476403" y="5105400"/>
            <a:ext cx="0" cy="9144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3" name="Straight Connector 42"/>
          <p:cNvCxnSpPr/>
          <p:nvPr/>
        </p:nvCxnSpPr>
        <p:spPr bwMode="auto">
          <a:xfrm>
            <a:off x="2456741" y="5105400"/>
            <a:ext cx="0" cy="9144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4" name="Straight Connector 43"/>
          <p:cNvCxnSpPr/>
          <p:nvPr/>
        </p:nvCxnSpPr>
        <p:spPr bwMode="auto">
          <a:xfrm>
            <a:off x="3437079" y="5105400"/>
            <a:ext cx="0" cy="9144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5" name="Straight Connector 44"/>
          <p:cNvCxnSpPr/>
          <p:nvPr/>
        </p:nvCxnSpPr>
        <p:spPr bwMode="auto">
          <a:xfrm>
            <a:off x="2946910" y="5105400"/>
            <a:ext cx="0" cy="9144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6" name="Straight Connector 45"/>
          <p:cNvCxnSpPr/>
          <p:nvPr/>
        </p:nvCxnSpPr>
        <p:spPr bwMode="auto">
          <a:xfrm>
            <a:off x="3927248" y="5105400"/>
            <a:ext cx="0" cy="9144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7" name="Straight Connector 46"/>
          <p:cNvCxnSpPr/>
          <p:nvPr/>
        </p:nvCxnSpPr>
        <p:spPr bwMode="auto">
          <a:xfrm>
            <a:off x="4907586" y="5105400"/>
            <a:ext cx="0" cy="9144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8" name="Straight Connector 47"/>
          <p:cNvCxnSpPr/>
          <p:nvPr/>
        </p:nvCxnSpPr>
        <p:spPr bwMode="auto">
          <a:xfrm>
            <a:off x="4417417" y="5105400"/>
            <a:ext cx="0" cy="9144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9" name="Straight Connector 48"/>
          <p:cNvCxnSpPr/>
          <p:nvPr/>
        </p:nvCxnSpPr>
        <p:spPr bwMode="auto">
          <a:xfrm>
            <a:off x="5397755" y="5105400"/>
            <a:ext cx="0" cy="9144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0" name="Straight Connector 49"/>
          <p:cNvCxnSpPr/>
          <p:nvPr/>
        </p:nvCxnSpPr>
        <p:spPr bwMode="auto">
          <a:xfrm>
            <a:off x="6378093" y="5105400"/>
            <a:ext cx="0" cy="9144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1" name="Straight Connector 50"/>
          <p:cNvCxnSpPr/>
          <p:nvPr/>
        </p:nvCxnSpPr>
        <p:spPr bwMode="auto">
          <a:xfrm>
            <a:off x="5887924" y="5105400"/>
            <a:ext cx="0" cy="9144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2" name="Straight Connector 51"/>
          <p:cNvCxnSpPr/>
          <p:nvPr/>
        </p:nvCxnSpPr>
        <p:spPr bwMode="auto">
          <a:xfrm>
            <a:off x="6868262" y="5105400"/>
            <a:ext cx="0" cy="9144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3" name="Straight Connector 52"/>
          <p:cNvCxnSpPr/>
          <p:nvPr/>
        </p:nvCxnSpPr>
        <p:spPr bwMode="auto">
          <a:xfrm>
            <a:off x="7848600" y="5105400"/>
            <a:ext cx="0" cy="9144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4" name="Straight Connector 53"/>
          <p:cNvCxnSpPr/>
          <p:nvPr/>
        </p:nvCxnSpPr>
        <p:spPr bwMode="auto">
          <a:xfrm>
            <a:off x="7358431" y="5105400"/>
            <a:ext cx="0" cy="9144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5" name="TextBox 54"/>
          <p:cNvSpPr txBox="1"/>
          <p:nvPr/>
        </p:nvSpPr>
        <p:spPr>
          <a:xfrm>
            <a:off x="531500" y="5039380"/>
            <a:ext cx="804476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0" dirty="0" smtClean="0"/>
              <a:t>0   1   2   3   4   5   6   7   8   9  10 11 12 13 14 15</a:t>
            </a:r>
            <a:endParaRPr lang="en-US" b="0" dirty="0"/>
          </a:p>
        </p:txBody>
      </p:sp>
      <p:sp>
        <p:nvSpPr>
          <p:cNvPr id="57" name="TextBox 56"/>
          <p:cNvSpPr txBox="1"/>
          <p:nvPr/>
        </p:nvSpPr>
        <p:spPr>
          <a:xfrm>
            <a:off x="533400" y="5496580"/>
            <a:ext cx="49840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 </a:t>
            </a:r>
            <a:r>
              <a:rPr lang="en-US" dirty="0" smtClean="0"/>
              <a:t>   12 17 15 19 52 37 25 </a:t>
            </a:r>
            <a:r>
              <a:rPr lang="en-US" dirty="0" smtClean="0"/>
              <a:t>45 21</a:t>
            </a:r>
            <a:endParaRPr lang="en-US" dirty="0"/>
          </a:p>
        </p:txBody>
      </p:sp>
      <p:cxnSp>
        <p:nvCxnSpPr>
          <p:cNvPr id="58" name="Straight Connector 57"/>
          <p:cNvCxnSpPr/>
          <p:nvPr/>
        </p:nvCxnSpPr>
        <p:spPr bwMode="auto">
          <a:xfrm>
            <a:off x="8382000" y="5105400"/>
            <a:ext cx="0" cy="9144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61" name="TextBox 60"/>
          <p:cNvSpPr txBox="1"/>
          <p:nvPr/>
        </p:nvSpPr>
        <p:spPr>
          <a:xfrm>
            <a:off x="4897195" y="1948995"/>
            <a:ext cx="3632726" cy="17912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0" dirty="0" smtClean="0"/>
              <a:t>for element at </a:t>
            </a:r>
            <a:r>
              <a:rPr lang="en-US" sz="2400" b="0" dirty="0" smtClean="0"/>
              <a:t>index </a:t>
            </a:r>
            <a:r>
              <a:rPr lang="en-US" sz="2400" b="0" dirty="0" smtClean="0"/>
              <a:t>i:</a:t>
            </a:r>
          </a:p>
          <a:p>
            <a:r>
              <a:rPr lang="en-US" sz="2400" b="0" dirty="0" smtClean="0"/>
              <a:t>parent index: </a:t>
            </a:r>
            <a:r>
              <a:rPr lang="en-US" sz="2400" b="0" i="1" dirty="0" err="1"/>
              <a:t>i</a:t>
            </a:r>
            <a:r>
              <a:rPr lang="en-US" sz="2400" b="0" i="1" dirty="0"/>
              <a:t> / 2</a:t>
            </a:r>
            <a:r>
              <a:rPr lang="en-US" sz="2400" b="0" dirty="0"/>
              <a:t> </a:t>
            </a:r>
          </a:p>
          <a:p>
            <a:r>
              <a:rPr lang="en-US" sz="2400" b="0" dirty="0"/>
              <a:t>left </a:t>
            </a:r>
            <a:r>
              <a:rPr lang="en-US" sz="2400" b="0" dirty="0" smtClean="0"/>
              <a:t>child index: </a:t>
            </a:r>
            <a:r>
              <a:rPr lang="en-US" sz="2400" b="0" i="1" dirty="0" smtClean="0"/>
              <a:t>i </a:t>
            </a:r>
            <a:r>
              <a:rPr lang="en-US" sz="2400" b="0" i="1" dirty="0"/>
              <a:t>* </a:t>
            </a:r>
            <a:r>
              <a:rPr lang="en-US" sz="2400" b="0" i="1" dirty="0" smtClean="0"/>
              <a:t>2</a:t>
            </a:r>
            <a:r>
              <a:rPr lang="en-US" sz="2400" b="0" dirty="0" smtClean="0"/>
              <a:t> </a:t>
            </a:r>
            <a:endParaRPr lang="en-US" sz="2400" b="0" dirty="0"/>
          </a:p>
          <a:p>
            <a:r>
              <a:rPr lang="en-US" sz="2400" b="0" dirty="0"/>
              <a:t>right </a:t>
            </a:r>
            <a:r>
              <a:rPr lang="en-US" sz="2400" b="0" dirty="0" smtClean="0"/>
              <a:t>child index: </a:t>
            </a:r>
            <a:r>
              <a:rPr lang="en-US" sz="2400" b="0" i="1" dirty="0" smtClean="0"/>
              <a:t>i </a:t>
            </a:r>
            <a:r>
              <a:rPr lang="en-US" sz="2400" b="0" i="1" dirty="0"/>
              <a:t>* </a:t>
            </a:r>
            <a:r>
              <a:rPr lang="en-US" sz="2400" b="0" i="1" dirty="0" smtClean="0"/>
              <a:t>2 </a:t>
            </a:r>
            <a:r>
              <a:rPr lang="en-US" sz="2400" b="0" i="1" dirty="0"/>
              <a:t>+ 1</a:t>
            </a:r>
            <a:r>
              <a:rPr lang="en-US" sz="2400" b="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536656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CS314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Heaps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D4F31B7-9060-42E4-BB86-9DFA13B43B24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-10159"/>
            <a:ext cx="6096000" cy="6868159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6301740" y="2438400"/>
            <a:ext cx="2971800" cy="19020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In Honor of</a:t>
            </a:r>
            <a:br>
              <a:rPr lang="en-US" dirty="0" smtClean="0"/>
            </a:br>
            <a:r>
              <a:rPr lang="en-US" dirty="0" smtClean="0"/>
              <a:t>Elijah, </a:t>
            </a:r>
            <a:br>
              <a:rPr lang="en-US" dirty="0" smtClean="0"/>
            </a:br>
            <a:r>
              <a:rPr lang="en-US" dirty="0" smtClean="0"/>
              <a:t>The Meme King,</a:t>
            </a:r>
          </a:p>
          <a:p>
            <a:r>
              <a:rPr lang="en-US" dirty="0" smtClean="0"/>
              <a:t>Spring 2020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0731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PriorityQueue</a:t>
            </a:r>
            <a:r>
              <a:rPr lang="en-US" dirty="0" smtClean="0"/>
              <a:t> Class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CS314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Heaps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D4F31B7-9060-42E4-BB86-9DFA13B43B24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533400" y="990600"/>
            <a:ext cx="8305800" cy="43027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b="0" dirty="0">
                <a:latin typeface="Courier New" pitchFamily="49" charset="0"/>
                <a:cs typeface="Courier New" pitchFamily="49" charset="0"/>
              </a:rPr>
              <a:t>public class </a:t>
            </a:r>
            <a:r>
              <a:rPr lang="en-US" sz="1800" b="0" dirty="0" err="1">
                <a:latin typeface="Courier New" pitchFamily="49" charset="0"/>
                <a:cs typeface="Courier New" pitchFamily="49" charset="0"/>
              </a:rPr>
              <a:t>PriorityQueue</a:t>
            </a:r>
            <a:r>
              <a:rPr lang="en-US" sz="1800" b="0" dirty="0">
                <a:latin typeface="Courier New" pitchFamily="49" charset="0"/>
                <a:cs typeface="Courier New" pitchFamily="49" charset="0"/>
              </a:rPr>
              <a:t>&lt;E extends Comparable</a:t>
            </a:r>
            <a:r>
              <a:rPr lang="en-US" sz="1800" b="0" dirty="0" smtClean="0">
                <a:latin typeface="Courier New" pitchFamily="49" charset="0"/>
                <a:cs typeface="Courier New" pitchFamily="49" charset="0"/>
              </a:rPr>
              <a:t>&lt;? </a:t>
            </a:r>
            <a:r>
              <a:rPr lang="en-US" sz="1800" b="0" dirty="0">
                <a:latin typeface="Courier New" pitchFamily="49" charset="0"/>
                <a:cs typeface="Courier New" pitchFamily="49" charset="0"/>
              </a:rPr>
              <a:t>s</a:t>
            </a:r>
            <a:r>
              <a:rPr lang="en-US" sz="1800" b="0" dirty="0" smtClean="0">
                <a:latin typeface="Courier New" pitchFamily="49" charset="0"/>
                <a:cs typeface="Courier New" pitchFamily="49" charset="0"/>
              </a:rPr>
              <a:t>uper E&gt;&gt; </a:t>
            </a:r>
            <a:r>
              <a:rPr lang="en-US" sz="1800" b="0" dirty="0">
                <a:latin typeface="Courier New" pitchFamily="49" charset="0"/>
                <a:cs typeface="Courier New" pitchFamily="49" charset="0"/>
              </a:rPr>
              <a:t>{</a:t>
            </a:r>
          </a:p>
          <a:p>
            <a:endParaRPr lang="en-US" sz="1800" b="0" dirty="0">
              <a:latin typeface="Courier New" pitchFamily="49" charset="0"/>
              <a:cs typeface="Courier New" pitchFamily="49" charset="0"/>
            </a:endParaRPr>
          </a:p>
          <a:p>
            <a:r>
              <a:rPr lang="en-US" sz="1800" b="0" dirty="0">
                <a:latin typeface="Courier New" pitchFamily="49" charset="0"/>
                <a:cs typeface="Courier New" pitchFamily="49" charset="0"/>
              </a:rPr>
              <a:t>    private </a:t>
            </a:r>
            <a:r>
              <a:rPr lang="en-US" sz="1800" b="0" dirty="0" err="1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800" b="0" dirty="0">
                <a:latin typeface="Courier New" pitchFamily="49" charset="0"/>
                <a:cs typeface="Courier New" pitchFamily="49" charset="0"/>
              </a:rPr>
              <a:t> size;</a:t>
            </a:r>
          </a:p>
          <a:p>
            <a:r>
              <a:rPr lang="en-US" sz="1800" b="0" dirty="0">
                <a:latin typeface="Courier New" pitchFamily="49" charset="0"/>
                <a:cs typeface="Courier New" pitchFamily="49" charset="0"/>
              </a:rPr>
              <a:t>    private E[] </a:t>
            </a:r>
            <a:r>
              <a:rPr lang="en-US" sz="1800" b="0" dirty="0" smtClean="0">
                <a:latin typeface="Courier New" pitchFamily="49" charset="0"/>
                <a:cs typeface="Courier New" pitchFamily="49" charset="0"/>
              </a:rPr>
              <a:t>con;</a:t>
            </a:r>
            <a:endParaRPr lang="en-US" sz="1800" b="0" dirty="0">
              <a:latin typeface="Courier New" pitchFamily="49" charset="0"/>
              <a:cs typeface="Courier New" pitchFamily="49" charset="0"/>
            </a:endParaRPr>
          </a:p>
          <a:p>
            <a:endParaRPr lang="en-US" sz="1800" b="0" dirty="0">
              <a:latin typeface="Courier New" pitchFamily="49" charset="0"/>
              <a:cs typeface="Courier New" pitchFamily="49" charset="0"/>
            </a:endParaRPr>
          </a:p>
          <a:p>
            <a:r>
              <a:rPr lang="en-US" sz="1800" b="0" dirty="0">
                <a:latin typeface="Courier New" pitchFamily="49" charset="0"/>
                <a:cs typeface="Courier New" pitchFamily="49" charset="0"/>
              </a:rPr>
              <a:t>    public </a:t>
            </a:r>
            <a:r>
              <a:rPr lang="en-US" sz="1800" b="0" dirty="0" err="1">
                <a:latin typeface="Courier New" pitchFamily="49" charset="0"/>
                <a:cs typeface="Courier New" pitchFamily="49" charset="0"/>
              </a:rPr>
              <a:t>PriorityQueue</a:t>
            </a:r>
            <a:r>
              <a:rPr lang="en-US" sz="1800" b="0" dirty="0">
                <a:latin typeface="Courier New" pitchFamily="49" charset="0"/>
                <a:cs typeface="Courier New" pitchFamily="49" charset="0"/>
              </a:rPr>
              <a:t>() {</a:t>
            </a:r>
          </a:p>
          <a:p>
            <a:r>
              <a:rPr lang="en-US" sz="1800" b="0" dirty="0">
                <a:latin typeface="Courier New" pitchFamily="49" charset="0"/>
                <a:cs typeface="Courier New" pitchFamily="49" charset="0"/>
              </a:rPr>
              <a:t>        </a:t>
            </a:r>
            <a:r>
              <a:rPr lang="en-US" sz="1800" b="0" dirty="0" smtClean="0">
                <a:latin typeface="Courier New" pitchFamily="49" charset="0"/>
                <a:cs typeface="Courier New" pitchFamily="49" charset="0"/>
              </a:rPr>
              <a:t>heap </a:t>
            </a:r>
            <a:r>
              <a:rPr lang="en-US" sz="1800" b="0" dirty="0">
                <a:latin typeface="Courier New" pitchFamily="49" charset="0"/>
                <a:cs typeface="Courier New" pitchFamily="49" charset="0"/>
              </a:rPr>
              <a:t>= </a:t>
            </a:r>
            <a:r>
              <a:rPr lang="en-US" sz="1800" b="0" dirty="0" err="1">
                <a:latin typeface="Courier New" pitchFamily="49" charset="0"/>
                <a:cs typeface="Courier New" pitchFamily="49" charset="0"/>
              </a:rPr>
              <a:t>getArray</a:t>
            </a:r>
            <a:r>
              <a:rPr lang="en-US" sz="1800" b="0" dirty="0">
                <a:latin typeface="Courier New" pitchFamily="49" charset="0"/>
                <a:cs typeface="Courier New" pitchFamily="49" charset="0"/>
              </a:rPr>
              <a:t>(2);</a:t>
            </a:r>
          </a:p>
          <a:p>
            <a:r>
              <a:rPr lang="en-US" sz="1800" b="0" dirty="0">
                <a:latin typeface="Courier New" pitchFamily="49" charset="0"/>
                <a:cs typeface="Courier New" pitchFamily="49" charset="0"/>
              </a:rPr>
              <a:t>    }</a:t>
            </a:r>
          </a:p>
          <a:p>
            <a:endParaRPr lang="en-US" sz="1800" b="0" dirty="0">
              <a:latin typeface="Courier New" pitchFamily="49" charset="0"/>
              <a:cs typeface="Courier New" pitchFamily="49" charset="0"/>
            </a:endParaRPr>
          </a:p>
          <a:p>
            <a:r>
              <a:rPr lang="en-US" sz="1800" b="0" dirty="0">
                <a:latin typeface="Courier New" pitchFamily="49" charset="0"/>
                <a:cs typeface="Courier New" pitchFamily="49" charset="0"/>
              </a:rPr>
              <a:t>    private E[] </a:t>
            </a:r>
            <a:r>
              <a:rPr lang="en-US" sz="1800" b="0" dirty="0" err="1">
                <a:latin typeface="Courier New" pitchFamily="49" charset="0"/>
                <a:cs typeface="Courier New" pitchFamily="49" charset="0"/>
              </a:rPr>
              <a:t>getArray</a:t>
            </a:r>
            <a:r>
              <a:rPr lang="en-US" sz="1800" b="0" dirty="0"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1800" b="0" dirty="0" err="1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800" b="0" dirty="0">
                <a:latin typeface="Courier New" pitchFamily="49" charset="0"/>
                <a:cs typeface="Courier New" pitchFamily="49" charset="0"/>
              </a:rPr>
              <a:t> size) {</a:t>
            </a:r>
          </a:p>
          <a:p>
            <a:r>
              <a:rPr lang="en-US" sz="1800" b="0" dirty="0">
                <a:latin typeface="Courier New" pitchFamily="49" charset="0"/>
                <a:cs typeface="Courier New" pitchFamily="49" charset="0"/>
              </a:rPr>
              <a:t>        return (E[]) (new Comparable[size]);</a:t>
            </a:r>
          </a:p>
          <a:p>
            <a:r>
              <a:rPr lang="en-US" sz="1800" b="0" dirty="0">
                <a:latin typeface="Courier New" pitchFamily="49" charset="0"/>
                <a:cs typeface="Courier New" pitchFamily="49" charset="0"/>
              </a:rPr>
              <a:t>    }</a:t>
            </a:r>
          </a:p>
        </p:txBody>
      </p:sp>
    </p:spTree>
    <p:extLst>
      <p:ext uri="{BB962C8B-B14F-4D97-AF65-F5344CB8AC3E}">
        <p14:creationId xmlns:p14="http://schemas.microsoft.com/office/powerpoint/2010/main" val="3611170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PriorityQueue</a:t>
            </a:r>
            <a:r>
              <a:rPr lang="en-US" dirty="0" smtClean="0"/>
              <a:t> enqueue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D4F31B7-9060-42E4-BB86-9DFA13B43B24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152400" y="814576"/>
            <a:ext cx="8731878" cy="61196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200"/>
              </a:spcBef>
            </a:pPr>
            <a:r>
              <a:rPr lang="en-US" sz="1800" b="0" dirty="0" smtClean="0">
                <a:latin typeface="Courier New" pitchFamily="49" charset="0"/>
                <a:cs typeface="Courier New" pitchFamily="49" charset="0"/>
              </a:rPr>
              <a:t>public </a:t>
            </a:r>
            <a:r>
              <a:rPr lang="en-US" sz="1800" b="0" dirty="0">
                <a:latin typeface="Courier New" pitchFamily="49" charset="0"/>
                <a:cs typeface="Courier New" pitchFamily="49" charset="0"/>
              </a:rPr>
              <a:t>void enqueue(E </a:t>
            </a:r>
            <a:r>
              <a:rPr lang="en-US" sz="1800" b="0" dirty="0" err="1">
                <a:latin typeface="Courier New" pitchFamily="49" charset="0"/>
                <a:cs typeface="Courier New" pitchFamily="49" charset="0"/>
              </a:rPr>
              <a:t>val</a:t>
            </a:r>
            <a:r>
              <a:rPr lang="en-US" sz="1800" b="0" dirty="0">
                <a:latin typeface="Courier New" pitchFamily="49" charset="0"/>
                <a:cs typeface="Courier New" pitchFamily="49" charset="0"/>
              </a:rPr>
              <a:t>) {</a:t>
            </a:r>
          </a:p>
          <a:p>
            <a:pPr>
              <a:spcBef>
                <a:spcPts val="200"/>
              </a:spcBef>
            </a:pPr>
            <a:r>
              <a:rPr lang="en-US" sz="1800" b="0" dirty="0" smtClean="0"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sz="1800" b="0" dirty="0">
                <a:latin typeface="Courier New" pitchFamily="49" charset="0"/>
                <a:cs typeface="Courier New" pitchFamily="49" charset="0"/>
              </a:rPr>
              <a:t>if ( size </a:t>
            </a:r>
            <a:r>
              <a:rPr lang="en-US" sz="1800" b="0" dirty="0" smtClean="0">
                <a:latin typeface="Courier New" pitchFamily="49" charset="0"/>
                <a:cs typeface="Courier New" pitchFamily="49" charset="0"/>
              </a:rPr>
              <a:t>&gt;= </a:t>
            </a:r>
            <a:r>
              <a:rPr lang="en-US" sz="1800" b="0" dirty="0" err="1" smtClean="0">
                <a:latin typeface="Courier New" pitchFamily="49" charset="0"/>
                <a:cs typeface="Courier New" pitchFamily="49" charset="0"/>
              </a:rPr>
              <a:t>con.length</a:t>
            </a:r>
            <a:r>
              <a:rPr lang="en-US" sz="1800" b="0" dirty="0" smtClean="0">
                <a:latin typeface="Courier New" pitchFamily="49" charset="0"/>
                <a:cs typeface="Courier New" pitchFamily="49" charset="0"/>
              </a:rPr>
              <a:t> - 1 </a:t>
            </a:r>
            <a:r>
              <a:rPr lang="en-US" sz="1800" b="0" dirty="0">
                <a:latin typeface="Courier New" pitchFamily="49" charset="0"/>
                <a:cs typeface="Courier New" pitchFamily="49" charset="0"/>
              </a:rPr>
              <a:t>)</a:t>
            </a:r>
          </a:p>
          <a:p>
            <a:pPr>
              <a:spcBef>
                <a:spcPts val="200"/>
              </a:spcBef>
            </a:pPr>
            <a:r>
              <a:rPr lang="en-US" sz="1800" b="0" dirty="0" smtClean="0">
                <a:latin typeface="Courier New" pitchFamily="49" charset="0"/>
                <a:cs typeface="Courier New" pitchFamily="49" charset="0"/>
              </a:rPr>
              <a:t>        </a:t>
            </a:r>
            <a:r>
              <a:rPr lang="en-US" sz="1800" b="0" dirty="0" err="1">
                <a:latin typeface="Courier New" pitchFamily="49" charset="0"/>
                <a:cs typeface="Courier New" pitchFamily="49" charset="0"/>
              </a:rPr>
              <a:t>enlargeArray</a:t>
            </a:r>
            <a:r>
              <a:rPr lang="en-US" sz="1800" b="0" dirty="0">
                <a:latin typeface="Courier New" pitchFamily="49" charset="0"/>
                <a:cs typeface="Courier New" pitchFamily="49" charset="0"/>
              </a:rPr>
              <a:t>( </a:t>
            </a:r>
            <a:r>
              <a:rPr lang="en-US" sz="1800" b="0" dirty="0" err="1" smtClean="0">
                <a:latin typeface="Courier New" pitchFamily="49" charset="0"/>
                <a:cs typeface="Courier New" pitchFamily="49" charset="0"/>
              </a:rPr>
              <a:t>con.length</a:t>
            </a:r>
            <a:r>
              <a:rPr lang="en-US" sz="1800" b="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800" b="0" dirty="0">
                <a:latin typeface="Courier New" pitchFamily="49" charset="0"/>
                <a:cs typeface="Courier New" pitchFamily="49" charset="0"/>
              </a:rPr>
              <a:t>* 2 + 1 </a:t>
            </a:r>
            <a:r>
              <a:rPr lang="en-US" sz="1800" b="0" dirty="0" smtClean="0">
                <a:latin typeface="Courier New" pitchFamily="49" charset="0"/>
                <a:cs typeface="Courier New" pitchFamily="49" charset="0"/>
              </a:rPr>
              <a:t>);</a:t>
            </a:r>
          </a:p>
          <a:p>
            <a:pPr>
              <a:spcBef>
                <a:spcPts val="200"/>
              </a:spcBef>
            </a:pPr>
            <a:endParaRPr lang="en-US" sz="1800" b="0" dirty="0">
              <a:latin typeface="Courier New" pitchFamily="49" charset="0"/>
              <a:cs typeface="Courier New" pitchFamily="49" charset="0"/>
            </a:endParaRPr>
          </a:p>
          <a:p>
            <a:pPr>
              <a:spcBef>
                <a:spcPts val="200"/>
              </a:spcBef>
            </a:pPr>
            <a:r>
              <a:rPr lang="en-US" sz="1800" b="0" dirty="0" smtClean="0"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sz="1800" b="0" dirty="0">
                <a:latin typeface="Courier New" pitchFamily="49" charset="0"/>
                <a:cs typeface="Courier New" pitchFamily="49" charset="0"/>
              </a:rPr>
              <a:t>size++;</a:t>
            </a:r>
          </a:p>
          <a:p>
            <a:pPr>
              <a:spcBef>
                <a:spcPts val="200"/>
              </a:spcBef>
            </a:pPr>
            <a:r>
              <a:rPr lang="en-US" sz="1800" b="0" dirty="0" smtClean="0"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sz="1800" b="0" dirty="0" err="1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800" b="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800" b="0" dirty="0" err="1">
                <a:latin typeface="Courier New" pitchFamily="49" charset="0"/>
                <a:cs typeface="Courier New" pitchFamily="49" charset="0"/>
              </a:rPr>
              <a:t>indexToPlace</a:t>
            </a:r>
            <a:r>
              <a:rPr lang="en-US" sz="1800" b="0" dirty="0">
                <a:latin typeface="Courier New" pitchFamily="49" charset="0"/>
                <a:cs typeface="Courier New" pitchFamily="49" charset="0"/>
              </a:rPr>
              <a:t> = size;</a:t>
            </a:r>
          </a:p>
          <a:p>
            <a:pPr>
              <a:spcBef>
                <a:spcPts val="200"/>
              </a:spcBef>
            </a:pPr>
            <a:r>
              <a:rPr lang="en-US" sz="1800" b="0" dirty="0" smtClean="0"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sz="1800" b="0" dirty="0">
                <a:latin typeface="Courier New" pitchFamily="49" charset="0"/>
                <a:cs typeface="Courier New" pitchFamily="49" charset="0"/>
              </a:rPr>
              <a:t>while ( </a:t>
            </a:r>
            <a:r>
              <a:rPr lang="en-US" sz="1800" b="0" dirty="0" err="1">
                <a:latin typeface="Courier New" pitchFamily="49" charset="0"/>
                <a:cs typeface="Courier New" pitchFamily="49" charset="0"/>
              </a:rPr>
              <a:t>indexToPlace</a:t>
            </a:r>
            <a:r>
              <a:rPr lang="en-US" sz="1800" b="0" dirty="0">
                <a:latin typeface="Courier New" pitchFamily="49" charset="0"/>
                <a:cs typeface="Courier New" pitchFamily="49" charset="0"/>
              </a:rPr>
              <a:t> &gt; 1 </a:t>
            </a:r>
          </a:p>
          <a:p>
            <a:pPr>
              <a:spcBef>
                <a:spcPts val="200"/>
              </a:spcBef>
            </a:pPr>
            <a:r>
              <a:rPr lang="en-US" sz="1800" b="0" dirty="0" smtClean="0">
                <a:latin typeface="Courier New" pitchFamily="49" charset="0"/>
                <a:cs typeface="Courier New" pitchFamily="49" charset="0"/>
              </a:rPr>
              <a:t>            </a:t>
            </a:r>
            <a:r>
              <a:rPr lang="en-US" sz="1800" b="0" dirty="0">
                <a:latin typeface="Courier New" pitchFamily="49" charset="0"/>
                <a:cs typeface="Courier New" pitchFamily="49" charset="0"/>
              </a:rPr>
              <a:t>&amp;&amp; </a:t>
            </a:r>
            <a:r>
              <a:rPr lang="en-US" sz="1800" b="0" dirty="0" err="1">
                <a:latin typeface="Courier New" pitchFamily="49" charset="0"/>
                <a:cs typeface="Courier New" pitchFamily="49" charset="0"/>
              </a:rPr>
              <a:t>val.compareTo</a:t>
            </a:r>
            <a:r>
              <a:rPr lang="en-US" sz="1800" b="0" dirty="0">
                <a:latin typeface="Courier New" pitchFamily="49" charset="0"/>
                <a:cs typeface="Courier New" pitchFamily="49" charset="0"/>
              </a:rPr>
              <a:t>( </a:t>
            </a:r>
            <a:r>
              <a:rPr lang="en-US" sz="1800" b="0" dirty="0" smtClean="0">
                <a:latin typeface="Courier New" pitchFamily="49" charset="0"/>
                <a:cs typeface="Courier New" pitchFamily="49" charset="0"/>
              </a:rPr>
              <a:t>con[</a:t>
            </a:r>
            <a:r>
              <a:rPr lang="en-US" sz="1800" b="0" dirty="0" err="1" smtClean="0">
                <a:latin typeface="Courier New" pitchFamily="49" charset="0"/>
                <a:cs typeface="Courier New" pitchFamily="49" charset="0"/>
              </a:rPr>
              <a:t>indexToPlace</a:t>
            </a:r>
            <a:r>
              <a:rPr lang="en-US" sz="1800" b="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800" b="0" dirty="0">
                <a:latin typeface="Courier New" pitchFamily="49" charset="0"/>
                <a:cs typeface="Courier New" pitchFamily="49" charset="0"/>
              </a:rPr>
              <a:t>/ 2] ) &lt; 0 ) {</a:t>
            </a:r>
          </a:p>
          <a:p>
            <a:pPr>
              <a:spcBef>
                <a:spcPts val="200"/>
              </a:spcBef>
            </a:pPr>
            <a:r>
              <a:rPr lang="en-US" sz="1800" b="0" dirty="0" smtClean="0">
                <a:latin typeface="Courier New" pitchFamily="49" charset="0"/>
                <a:cs typeface="Courier New" pitchFamily="49" charset="0"/>
              </a:rPr>
              <a:t>        </a:t>
            </a:r>
          </a:p>
          <a:p>
            <a:pPr>
              <a:spcBef>
                <a:spcPts val="200"/>
              </a:spcBef>
            </a:pPr>
            <a:r>
              <a:rPr lang="en-US" sz="1800" b="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800" b="0" dirty="0" smtClean="0">
                <a:latin typeface="Courier New" pitchFamily="49" charset="0"/>
                <a:cs typeface="Courier New" pitchFamily="49" charset="0"/>
              </a:rPr>
              <a:t>       con[</a:t>
            </a:r>
            <a:r>
              <a:rPr lang="en-US" sz="1800" b="0" dirty="0" err="1" smtClean="0">
                <a:latin typeface="Courier New" pitchFamily="49" charset="0"/>
                <a:cs typeface="Courier New" pitchFamily="49" charset="0"/>
              </a:rPr>
              <a:t>indexToPlace</a:t>
            </a:r>
            <a:r>
              <a:rPr lang="en-US" sz="1800" b="0" dirty="0">
                <a:latin typeface="Courier New" pitchFamily="49" charset="0"/>
                <a:cs typeface="Courier New" pitchFamily="49" charset="0"/>
              </a:rPr>
              <a:t>] = </a:t>
            </a:r>
            <a:r>
              <a:rPr lang="en-US" sz="1800" b="0" dirty="0" smtClean="0">
                <a:latin typeface="Courier New" pitchFamily="49" charset="0"/>
                <a:cs typeface="Courier New" pitchFamily="49" charset="0"/>
              </a:rPr>
              <a:t>con[</a:t>
            </a:r>
            <a:r>
              <a:rPr lang="en-US" sz="1800" b="0" dirty="0" err="1" smtClean="0">
                <a:latin typeface="Courier New" pitchFamily="49" charset="0"/>
                <a:cs typeface="Courier New" pitchFamily="49" charset="0"/>
              </a:rPr>
              <a:t>indexToPlace</a:t>
            </a:r>
            <a:r>
              <a:rPr lang="en-US" sz="1800" b="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800" b="0" dirty="0">
                <a:latin typeface="Courier New" pitchFamily="49" charset="0"/>
                <a:cs typeface="Courier New" pitchFamily="49" charset="0"/>
              </a:rPr>
              <a:t>/ 2</a:t>
            </a:r>
            <a:r>
              <a:rPr lang="en-US" sz="1800" b="0" dirty="0" smtClean="0">
                <a:latin typeface="Courier New" pitchFamily="49" charset="0"/>
                <a:cs typeface="Courier New" pitchFamily="49" charset="0"/>
              </a:rPr>
              <a:t>]; // </a:t>
            </a:r>
            <a:r>
              <a:rPr lang="en-US" sz="1800" b="0" dirty="0">
                <a:latin typeface="Courier New" pitchFamily="49" charset="0"/>
                <a:cs typeface="Courier New" pitchFamily="49" charset="0"/>
              </a:rPr>
              <a:t>swap</a:t>
            </a:r>
          </a:p>
          <a:p>
            <a:pPr>
              <a:spcBef>
                <a:spcPts val="200"/>
              </a:spcBef>
            </a:pPr>
            <a:r>
              <a:rPr lang="en-US" sz="1800" b="0" dirty="0" smtClean="0">
                <a:latin typeface="Courier New" pitchFamily="49" charset="0"/>
                <a:cs typeface="Courier New" pitchFamily="49" charset="0"/>
              </a:rPr>
              <a:t>        </a:t>
            </a:r>
            <a:r>
              <a:rPr lang="en-US" sz="1800" b="0" dirty="0" err="1">
                <a:latin typeface="Courier New" pitchFamily="49" charset="0"/>
                <a:cs typeface="Courier New" pitchFamily="49" charset="0"/>
              </a:rPr>
              <a:t>indexToPlace</a:t>
            </a:r>
            <a:r>
              <a:rPr lang="en-US" sz="1800" b="0" dirty="0">
                <a:latin typeface="Courier New" pitchFamily="49" charset="0"/>
                <a:cs typeface="Courier New" pitchFamily="49" charset="0"/>
              </a:rPr>
              <a:t> /= 2</a:t>
            </a:r>
            <a:r>
              <a:rPr lang="en-US" sz="1800" b="0" dirty="0" smtClean="0">
                <a:latin typeface="Courier New" pitchFamily="49" charset="0"/>
                <a:cs typeface="Courier New" pitchFamily="49" charset="0"/>
              </a:rPr>
              <a:t>; // </a:t>
            </a:r>
            <a:r>
              <a:rPr lang="en-US" sz="1800" b="0" dirty="0">
                <a:latin typeface="Courier New" pitchFamily="49" charset="0"/>
                <a:cs typeface="Courier New" pitchFamily="49" charset="0"/>
              </a:rPr>
              <a:t>change </a:t>
            </a:r>
            <a:r>
              <a:rPr lang="en-US" sz="1800" b="0" dirty="0" err="1">
                <a:latin typeface="Courier New" pitchFamily="49" charset="0"/>
                <a:cs typeface="Courier New" pitchFamily="49" charset="0"/>
              </a:rPr>
              <a:t>indexToPlace</a:t>
            </a:r>
            <a:r>
              <a:rPr lang="en-US" sz="1800" b="0" dirty="0">
                <a:latin typeface="Courier New" pitchFamily="49" charset="0"/>
                <a:cs typeface="Courier New" pitchFamily="49" charset="0"/>
              </a:rPr>
              <a:t> to parent</a:t>
            </a:r>
          </a:p>
          <a:p>
            <a:pPr>
              <a:spcBef>
                <a:spcPts val="200"/>
              </a:spcBef>
            </a:pPr>
            <a:r>
              <a:rPr lang="en-US" sz="1800" b="0" dirty="0" smtClean="0"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sz="1800" b="0" dirty="0">
                <a:latin typeface="Courier New" pitchFamily="49" charset="0"/>
                <a:cs typeface="Courier New" pitchFamily="49" charset="0"/>
              </a:rPr>
              <a:t>}</a:t>
            </a:r>
          </a:p>
          <a:p>
            <a:pPr>
              <a:spcBef>
                <a:spcPts val="200"/>
              </a:spcBef>
            </a:pPr>
            <a:r>
              <a:rPr lang="en-US" sz="1800" b="0" dirty="0" smtClean="0">
                <a:latin typeface="Courier New" pitchFamily="49" charset="0"/>
                <a:cs typeface="Courier New" pitchFamily="49" charset="0"/>
              </a:rPr>
              <a:t>    con[</a:t>
            </a:r>
            <a:r>
              <a:rPr lang="en-US" sz="1800" b="0" dirty="0" err="1" smtClean="0">
                <a:latin typeface="Courier New" pitchFamily="49" charset="0"/>
                <a:cs typeface="Courier New" pitchFamily="49" charset="0"/>
              </a:rPr>
              <a:t>indexToPlace</a:t>
            </a:r>
            <a:r>
              <a:rPr lang="en-US" sz="1800" b="0" dirty="0">
                <a:latin typeface="Courier New" pitchFamily="49" charset="0"/>
                <a:cs typeface="Courier New" pitchFamily="49" charset="0"/>
              </a:rPr>
              <a:t>] = </a:t>
            </a:r>
            <a:r>
              <a:rPr lang="en-US" sz="1800" b="0" dirty="0" err="1">
                <a:latin typeface="Courier New" pitchFamily="49" charset="0"/>
                <a:cs typeface="Courier New" pitchFamily="49" charset="0"/>
              </a:rPr>
              <a:t>val</a:t>
            </a:r>
            <a:r>
              <a:rPr lang="en-US" sz="1800" b="0" dirty="0">
                <a:latin typeface="Courier New" pitchFamily="49" charset="0"/>
                <a:cs typeface="Courier New" pitchFamily="49" charset="0"/>
              </a:rPr>
              <a:t>; </a:t>
            </a:r>
          </a:p>
          <a:p>
            <a:pPr>
              <a:spcBef>
                <a:spcPts val="200"/>
              </a:spcBef>
            </a:pPr>
            <a:r>
              <a:rPr lang="en-US" sz="1800" b="0" dirty="0" smtClean="0">
                <a:latin typeface="Courier New" pitchFamily="49" charset="0"/>
                <a:cs typeface="Courier New" pitchFamily="49" charset="0"/>
              </a:rPr>
              <a:t>}</a:t>
            </a:r>
            <a:endParaRPr lang="en-US" sz="1800" b="0" dirty="0">
              <a:latin typeface="Courier New" pitchFamily="49" charset="0"/>
              <a:cs typeface="Courier New" pitchFamily="49" charset="0"/>
            </a:endParaRPr>
          </a:p>
          <a:p>
            <a:pPr>
              <a:spcBef>
                <a:spcPts val="200"/>
              </a:spcBef>
            </a:pPr>
            <a:r>
              <a:rPr lang="en-US" sz="1800" b="0" dirty="0">
                <a:latin typeface="Courier New" pitchFamily="49" charset="0"/>
                <a:cs typeface="Courier New" pitchFamily="49" charset="0"/>
              </a:rPr>
              <a:t>    </a:t>
            </a:r>
          </a:p>
          <a:p>
            <a:pPr>
              <a:spcBef>
                <a:spcPts val="200"/>
              </a:spcBef>
            </a:pPr>
            <a:r>
              <a:rPr lang="en-US" sz="1800" b="0" dirty="0" smtClean="0">
                <a:latin typeface="Courier New" pitchFamily="49" charset="0"/>
                <a:cs typeface="Courier New" pitchFamily="49" charset="0"/>
              </a:rPr>
              <a:t>private </a:t>
            </a:r>
            <a:r>
              <a:rPr lang="en-US" sz="1800" b="0" dirty="0">
                <a:latin typeface="Courier New" pitchFamily="49" charset="0"/>
                <a:cs typeface="Courier New" pitchFamily="49" charset="0"/>
              </a:rPr>
              <a:t>void </a:t>
            </a:r>
            <a:r>
              <a:rPr lang="en-US" sz="1800" b="0" dirty="0" err="1">
                <a:latin typeface="Courier New" pitchFamily="49" charset="0"/>
                <a:cs typeface="Courier New" pitchFamily="49" charset="0"/>
              </a:rPr>
              <a:t>enlargeArray</a:t>
            </a:r>
            <a:r>
              <a:rPr lang="en-US" sz="1800" b="0" dirty="0"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1800" b="0" dirty="0" err="1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800" b="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800" b="0" dirty="0" err="1">
                <a:latin typeface="Courier New" pitchFamily="49" charset="0"/>
                <a:cs typeface="Courier New" pitchFamily="49" charset="0"/>
              </a:rPr>
              <a:t>newSize</a:t>
            </a:r>
            <a:r>
              <a:rPr lang="en-US" sz="1800" b="0" dirty="0">
                <a:latin typeface="Courier New" pitchFamily="49" charset="0"/>
                <a:cs typeface="Courier New" pitchFamily="49" charset="0"/>
              </a:rPr>
              <a:t>) {</a:t>
            </a:r>
          </a:p>
          <a:p>
            <a:pPr>
              <a:spcBef>
                <a:spcPts val="200"/>
              </a:spcBef>
            </a:pPr>
            <a:r>
              <a:rPr lang="en-US" sz="1800" b="0" dirty="0" smtClean="0"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sz="1800" b="0" dirty="0">
                <a:latin typeface="Courier New" pitchFamily="49" charset="0"/>
                <a:cs typeface="Courier New" pitchFamily="49" charset="0"/>
              </a:rPr>
              <a:t>E[] temp = </a:t>
            </a:r>
            <a:r>
              <a:rPr lang="en-US" sz="1800" b="0" dirty="0" err="1">
                <a:latin typeface="Courier New" pitchFamily="49" charset="0"/>
                <a:cs typeface="Courier New" pitchFamily="49" charset="0"/>
              </a:rPr>
              <a:t>getArray</a:t>
            </a:r>
            <a:r>
              <a:rPr lang="en-US" sz="1800" b="0" dirty="0"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1800" b="0" dirty="0" err="1">
                <a:latin typeface="Courier New" pitchFamily="49" charset="0"/>
                <a:cs typeface="Courier New" pitchFamily="49" charset="0"/>
              </a:rPr>
              <a:t>newSize</a:t>
            </a:r>
            <a:r>
              <a:rPr lang="en-US" sz="1800" b="0" dirty="0">
                <a:latin typeface="Courier New" pitchFamily="49" charset="0"/>
                <a:cs typeface="Courier New" pitchFamily="49" charset="0"/>
              </a:rPr>
              <a:t>);</a:t>
            </a:r>
          </a:p>
          <a:p>
            <a:pPr>
              <a:spcBef>
                <a:spcPts val="200"/>
              </a:spcBef>
            </a:pPr>
            <a:r>
              <a:rPr lang="en-US" sz="1800" b="0" dirty="0" smtClean="0"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sz="1800" b="0" dirty="0" err="1" smtClean="0">
                <a:latin typeface="Courier New" pitchFamily="49" charset="0"/>
                <a:cs typeface="Courier New" pitchFamily="49" charset="0"/>
              </a:rPr>
              <a:t>System.</a:t>
            </a:r>
            <a:r>
              <a:rPr lang="en-US" sz="1800" b="0" i="1" dirty="0" err="1" smtClean="0">
                <a:latin typeface="Courier New" pitchFamily="49" charset="0"/>
                <a:cs typeface="Courier New" pitchFamily="49" charset="0"/>
              </a:rPr>
              <a:t>arraycopy</a:t>
            </a:r>
            <a:r>
              <a:rPr lang="en-US" sz="1800" b="0" i="1" dirty="0" smtClean="0">
                <a:latin typeface="Courier New" pitchFamily="49" charset="0"/>
                <a:cs typeface="Courier New" pitchFamily="49" charset="0"/>
              </a:rPr>
              <a:t>(con, </a:t>
            </a:r>
            <a:r>
              <a:rPr lang="en-US" sz="1800" b="0" i="1" dirty="0">
                <a:latin typeface="Courier New" pitchFamily="49" charset="0"/>
                <a:cs typeface="Courier New" pitchFamily="49" charset="0"/>
              </a:rPr>
              <a:t>1, temp, 1, size);</a:t>
            </a:r>
          </a:p>
          <a:p>
            <a:pPr>
              <a:spcBef>
                <a:spcPts val="200"/>
              </a:spcBef>
            </a:pPr>
            <a:r>
              <a:rPr lang="en-US" sz="1800" b="0" dirty="0" smtClean="0">
                <a:latin typeface="Courier New" pitchFamily="49" charset="0"/>
                <a:cs typeface="Courier New" pitchFamily="49" charset="0"/>
              </a:rPr>
              <a:t>    con </a:t>
            </a:r>
            <a:r>
              <a:rPr lang="en-US" sz="1800" b="0" dirty="0">
                <a:latin typeface="Courier New" pitchFamily="49" charset="0"/>
                <a:cs typeface="Courier New" pitchFamily="49" charset="0"/>
              </a:rPr>
              <a:t>= temp;</a:t>
            </a:r>
          </a:p>
          <a:p>
            <a:pPr>
              <a:spcBef>
                <a:spcPts val="200"/>
              </a:spcBef>
            </a:pPr>
            <a:r>
              <a:rPr lang="en-US" sz="1800" b="0" dirty="0" smtClean="0">
                <a:latin typeface="Courier New" pitchFamily="49" charset="0"/>
                <a:cs typeface="Courier New" pitchFamily="49" charset="0"/>
              </a:rPr>
              <a:t>}</a:t>
            </a:r>
            <a:endParaRPr lang="en-US" sz="1800" b="0" dirty="0">
              <a:latin typeface="Courier New" pitchFamily="49" charset="0"/>
              <a:cs typeface="Courier New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13846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Enqueue Example </a:t>
            </a:r>
            <a:br>
              <a:rPr lang="en-US" sz="3200" dirty="0" smtClean="0"/>
            </a:br>
            <a:r>
              <a:rPr lang="en-US" sz="3200" dirty="0" smtClean="0"/>
              <a:t>With Array Shown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Add 15 to heap </a:t>
            </a:r>
            <a:br>
              <a:rPr lang="en-US" dirty="0" smtClean="0"/>
            </a:br>
            <a:r>
              <a:rPr lang="en-US" dirty="0" smtClean="0"/>
              <a:t>(initially next </a:t>
            </a:r>
            <a:br>
              <a:rPr lang="en-US" dirty="0" smtClean="0"/>
            </a:br>
            <a:r>
              <a:rPr lang="en-US" dirty="0" smtClean="0"/>
              <a:t>left most node)</a:t>
            </a:r>
            <a:endParaRPr lang="en-US" dirty="0"/>
          </a:p>
        </p:txBody>
      </p:sp>
      <p:sp>
        <p:nvSpPr>
          <p:cNvPr id="7" name="Oval 6"/>
          <p:cNvSpPr/>
          <p:nvPr/>
        </p:nvSpPr>
        <p:spPr bwMode="auto">
          <a:xfrm>
            <a:off x="3733800" y="1295400"/>
            <a:ext cx="990600" cy="914400"/>
          </a:xfrm>
          <a:prstGeom prst="ellips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936391" y="1490990"/>
            <a:ext cx="5854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12</a:t>
            </a:r>
            <a:endParaRPr lang="en-US" dirty="0"/>
          </a:p>
        </p:txBody>
      </p:sp>
      <p:sp>
        <p:nvSpPr>
          <p:cNvPr id="9" name="Oval 8"/>
          <p:cNvSpPr/>
          <p:nvPr/>
        </p:nvSpPr>
        <p:spPr bwMode="auto">
          <a:xfrm>
            <a:off x="2388335" y="2351809"/>
            <a:ext cx="990600" cy="914400"/>
          </a:xfrm>
          <a:prstGeom prst="ellips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590800" y="2547399"/>
            <a:ext cx="5854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17</a:t>
            </a:r>
            <a:endParaRPr lang="en-US" dirty="0"/>
          </a:p>
        </p:txBody>
      </p:sp>
      <p:sp>
        <p:nvSpPr>
          <p:cNvPr id="11" name="Oval 10"/>
          <p:cNvSpPr/>
          <p:nvPr/>
        </p:nvSpPr>
        <p:spPr bwMode="auto">
          <a:xfrm>
            <a:off x="4876800" y="2351809"/>
            <a:ext cx="990600" cy="914400"/>
          </a:xfrm>
          <a:prstGeom prst="ellips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079391" y="2547399"/>
            <a:ext cx="5854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15</a:t>
            </a:r>
            <a:endParaRPr lang="en-US" dirty="0"/>
          </a:p>
        </p:txBody>
      </p:sp>
      <p:sp>
        <p:nvSpPr>
          <p:cNvPr id="13" name="Oval 12"/>
          <p:cNvSpPr/>
          <p:nvPr/>
        </p:nvSpPr>
        <p:spPr bwMode="auto">
          <a:xfrm>
            <a:off x="1143000" y="3646999"/>
            <a:ext cx="990600" cy="914400"/>
          </a:xfrm>
          <a:prstGeom prst="ellips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371601" y="3844426"/>
            <a:ext cx="5854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19</a:t>
            </a:r>
            <a:endParaRPr lang="en-US" dirty="0"/>
          </a:p>
        </p:txBody>
      </p:sp>
      <p:sp>
        <p:nvSpPr>
          <p:cNvPr id="15" name="Oval 14"/>
          <p:cNvSpPr/>
          <p:nvPr/>
        </p:nvSpPr>
        <p:spPr bwMode="auto">
          <a:xfrm>
            <a:off x="3124200" y="3659227"/>
            <a:ext cx="990600" cy="914400"/>
          </a:xfrm>
          <a:prstGeom prst="ellips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300783" y="3854817"/>
            <a:ext cx="5854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52</a:t>
            </a:r>
            <a:endParaRPr lang="en-US" dirty="0"/>
          </a:p>
        </p:txBody>
      </p:sp>
      <p:sp>
        <p:nvSpPr>
          <p:cNvPr id="17" name="Oval 16"/>
          <p:cNvSpPr/>
          <p:nvPr/>
        </p:nvSpPr>
        <p:spPr bwMode="auto">
          <a:xfrm>
            <a:off x="4345038" y="3648836"/>
            <a:ext cx="990600" cy="914400"/>
          </a:xfrm>
          <a:prstGeom prst="ellips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573639" y="3846263"/>
            <a:ext cx="5854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37</a:t>
            </a:r>
            <a:endParaRPr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5715000" y="3661064"/>
            <a:ext cx="990600" cy="914400"/>
          </a:xfrm>
          <a:prstGeom prst="ellips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917591" y="3856654"/>
            <a:ext cx="5854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</a:t>
            </a:r>
            <a:r>
              <a:rPr lang="en-US" dirty="0" smtClean="0"/>
              <a:t>5</a:t>
            </a:r>
            <a:endParaRPr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457200" y="4791836"/>
            <a:ext cx="990600" cy="914400"/>
          </a:xfrm>
          <a:prstGeom prst="ellips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685801" y="4989263"/>
            <a:ext cx="5854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45</a:t>
            </a:r>
            <a:endParaRPr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676400" y="4804064"/>
            <a:ext cx="990600" cy="914400"/>
          </a:xfrm>
          <a:prstGeom prst="ellips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878991" y="4999654"/>
            <a:ext cx="5854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21</a:t>
            </a:r>
            <a:endParaRPr lang="en-US" dirty="0"/>
          </a:p>
        </p:txBody>
      </p:sp>
      <p:cxnSp>
        <p:nvCxnSpPr>
          <p:cNvPr id="25" name="Straight Arrow Connector 24"/>
          <p:cNvCxnSpPr>
            <a:stCxn id="7" idx="3"/>
            <a:endCxn id="9" idx="7"/>
          </p:cNvCxnSpPr>
          <p:nvPr/>
        </p:nvCxnSpPr>
        <p:spPr bwMode="auto">
          <a:xfrm flipH="1">
            <a:off x="3233865" y="2075889"/>
            <a:ext cx="645005" cy="409831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6" name="Straight Arrow Connector 25"/>
          <p:cNvCxnSpPr>
            <a:stCxn id="7" idx="5"/>
            <a:endCxn id="11" idx="1"/>
          </p:cNvCxnSpPr>
          <p:nvPr/>
        </p:nvCxnSpPr>
        <p:spPr bwMode="auto">
          <a:xfrm>
            <a:off x="4579330" y="2075889"/>
            <a:ext cx="442540" cy="409831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7" name="Straight Arrow Connector 26"/>
          <p:cNvCxnSpPr>
            <a:stCxn id="9" idx="3"/>
            <a:endCxn id="13" idx="7"/>
          </p:cNvCxnSpPr>
          <p:nvPr/>
        </p:nvCxnSpPr>
        <p:spPr bwMode="auto">
          <a:xfrm flipH="1">
            <a:off x="1988530" y="3132298"/>
            <a:ext cx="544875" cy="648612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8" name="Straight Arrow Connector 27"/>
          <p:cNvCxnSpPr/>
          <p:nvPr/>
        </p:nvCxnSpPr>
        <p:spPr bwMode="auto">
          <a:xfrm>
            <a:off x="3020353" y="3266209"/>
            <a:ext cx="408647" cy="394855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9" name="Straight Arrow Connector 28"/>
          <p:cNvCxnSpPr/>
          <p:nvPr/>
        </p:nvCxnSpPr>
        <p:spPr bwMode="auto">
          <a:xfrm flipH="1">
            <a:off x="4876800" y="3266209"/>
            <a:ext cx="381000" cy="380790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0" name="Straight Arrow Connector 29"/>
          <p:cNvCxnSpPr/>
          <p:nvPr/>
        </p:nvCxnSpPr>
        <p:spPr bwMode="auto">
          <a:xfrm>
            <a:off x="5664808" y="3266209"/>
            <a:ext cx="431192" cy="394855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1" name="Straight Arrow Connector 30"/>
          <p:cNvCxnSpPr/>
          <p:nvPr/>
        </p:nvCxnSpPr>
        <p:spPr bwMode="auto">
          <a:xfrm flipH="1">
            <a:off x="1271218" y="4561399"/>
            <a:ext cx="176582" cy="242665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2" name="Straight Arrow Connector 31"/>
          <p:cNvCxnSpPr>
            <a:stCxn id="13" idx="5"/>
            <a:endCxn id="23" idx="0"/>
          </p:cNvCxnSpPr>
          <p:nvPr/>
        </p:nvCxnSpPr>
        <p:spPr bwMode="auto">
          <a:xfrm>
            <a:off x="1988530" y="4427488"/>
            <a:ext cx="183170" cy="376576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5" name="Straight Arrow Connector 34"/>
          <p:cNvCxnSpPr/>
          <p:nvPr/>
        </p:nvCxnSpPr>
        <p:spPr bwMode="auto">
          <a:xfrm flipH="1">
            <a:off x="3148476" y="4499264"/>
            <a:ext cx="204324" cy="427864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38" name="Oval 37"/>
          <p:cNvSpPr/>
          <p:nvPr/>
        </p:nvSpPr>
        <p:spPr bwMode="auto">
          <a:xfrm>
            <a:off x="2743200" y="4894329"/>
            <a:ext cx="990600" cy="914400"/>
          </a:xfrm>
          <a:prstGeom prst="ellips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2945791" y="5089919"/>
            <a:ext cx="5854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15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6" name="Rectangle 35"/>
          <p:cNvSpPr/>
          <p:nvPr/>
        </p:nvSpPr>
        <p:spPr bwMode="auto">
          <a:xfrm>
            <a:off x="417576" y="5867400"/>
            <a:ext cx="7964424" cy="914400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37" name="Straight Connector 36"/>
          <p:cNvCxnSpPr>
            <a:stCxn id="36" idx="1"/>
            <a:endCxn id="36" idx="3"/>
          </p:cNvCxnSpPr>
          <p:nvPr/>
        </p:nvCxnSpPr>
        <p:spPr bwMode="auto">
          <a:xfrm>
            <a:off x="417576" y="6324600"/>
            <a:ext cx="7964424" cy="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0" name="Straight Connector 39"/>
          <p:cNvCxnSpPr/>
          <p:nvPr/>
        </p:nvCxnSpPr>
        <p:spPr bwMode="auto">
          <a:xfrm>
            <a:off x="986234" y="5867400"/>
            <a:ext cx="0" cy="9144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1" name="Straight Connector 40"/>
          <p:cNvCxnSpPr/>
          <p:nvPr/>
        </p:nvCxnSpPr>
        <p:spPr bwMode="auto">
          <a:xfrm>
            <a:off x="1966572" y="5867400"/>
            <a:ext cx="0" cy="9144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2" name="Straight Connector 41"/>
          <p:cNvCxnSpPr/>
          <p:nvPr/>
        </p:nvCxnSpPr>
        <p:spPr bwMode="auto">
          <a:xfrm>
            <a:off x="1476403" y="5867400"/>
            <a:ext cx="0" cy="9144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3" name="Straight Connector 42"/>
          <p:cNvCxnSpPr/>
          <p:nvPr/>
        </p:nvCxnSpPr>
        <p:spPr bwMode="auto">
          <a:xfrm>
            <a:off x="2456741" y="5867400"/>
            <a:ext cx="0" cy="9144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4" name="Straight Connector 43"/>
          <p:cNvCxnSpPr/>
          <p:nvPr/>
        </p:nvCxnSpPr>
        <p:spPr bwMode="auto">
          <a:xfrm>
            <a:off x="3437079" y="5867400"/>
            <a:ext cx="0" cy="9144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5" name="Straight Connector 44"/>
          <p:cNvCxnSpPr/>
          <p:nvPr/>
        </p:nvCxnSpPr>
        <p:spPr bwMode="auto">
          <a:xfrm>
            <a:off x="2946910" y="5867400"/>
            <a:ext cx="0" cy="9144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6" name="Straight Connector 45"/>
          <p:cNvCxnSpPr/>
          <p:nvPr/>
        </p:nvCxnSpPr>
        <p:spPr bwMode="auto">
          <a:xfrm>
            <a:off x="3927248" y="5867400"/>
            <a:ext cx="0" cy="9144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7" name="Straight Connector 46"/>
          <p:cNvCxnSpPr/>
          <p:nvPr/>
        </p:nvCxnSpPr>
        <p:spPr bwMode="auto">
          <a:xfrm>
            <a:off x="4907586" y="5867400"/>
            <a:ext cx="0" cy="9144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8" name="Straight Connector 47"/>
          <p:cNvCxnSpPr/>
          <p:nvPr/>
        </p:nvCxnSpPr>
        <p:spPr bwMode="auto">
          <a:xfrm>
            <a:off x="4417417" y="5867400"/>
            <a:ext cx="0" cy="9144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9" name="Straight Connector 48"/>
          <p:cNvCxnSpPr/>
          <p:nvPr/>
        </p:nvCxnSpPr>
        <p:spPr bwMode="auto">
          <a:xfrm>
            <a:off x="5397755" y="5867400"/>
            <a:ext cx="0" cy="9144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0" name="Straight Connector 49"/>
          <p:cNvCxnSpPr/>
          <p:nvPr/>
        </p:nvCxnSpPr>
        <p:spPr bwMode="auto">
          <a:xfrm>
            <a:off x="6378093" y="5867400"/>
            <a:ext cx="0" cy="9144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1" name="Straight Connector 50"/>
          <p:cNvCxnSpPr/>
          <p:nvPr/>
        </p:nvCxnSpPr>
        <p:spPr bwMode="auto">
          <a:xfrm>
            <a:off x="5887924" y="5867400"/>
            <a:ext cx="0" cy="9144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2" name="Straight Connector 51"/>
          <p:cNvCxnSpPr/>
          <p:nvPr/>
        </p:nvCxnSpPr>
        <p:spPr bwMode="auto">
          <a:xfrm>
            <a:off x="6868262" y="5867400"/>
            <a:ext cx="0" cy="9144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3" name="Straight Connector 52"/>
          <p:cNvCxnSpPr/>
          <p:nvPr/>
        </p:nvCxnSpPr>
        <p:spPr bwMode="auto">
          <a:xfrm>
            <a:off x="7848600" y="5867400"/>
            <a:ext cx="0" cy="9144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4" name="Straight Connector 53"/>
          <p:cNvCxnSpPr/>
          <p:nvPr/>
        </p:nvCxnSpPr>
        <p:spPr bwMode="auto">
          <a:xfrm>
            <a:off x="7358431" y="5867400"/>
            <a:ext cx="0" cy="9144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5" name="TextBox 54"/>
          <p:cNvSpPr txBox="1"/>
          <p:nvPr/>
        </p:nvSpPr>
        <p:spPr>
          <a:xfrm>
            <a:off x="531500" y="5801380"/>
            <a:ext cx="804476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0" dirty="0" smtClean="0"/>
              <a:t>0   1   2   3   4   5   6   7   8   9  10 11 12 13 14 15</a:t>
            </a:r>
            <a:endParaRPr lang="en-US" b="0" dirty="0"/>
          </a:p>
        </p:txBody>
      </p:sp>
      <p:sp>
        <p:nvSpPr>
          <p:cNvPr id="56" name="TextBox 55"/>
          <p:cNvSpPr txBox="1"/>
          <p:nvPr/>
        </p:nvSpPr>
        <p:spPr>
          <a:xfrm>
            <a:off x="533400" y="6258580"/>
            <a:ext cx="49840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 </a:t>
            </a:r>
            <a:r>
              <a:rPr lang="en-US" dirty="0" smtClean="0"/>
              <a:t>   12 17 15 19 52 37 25 </a:t>
            </a:r>
            <a:r>
              <a:rPr lang="en-US" dirty="0" smtClean="0"/>
              <a:t>45 21</a:t>
            </a:r>
            <a:endParaRPr lang="en-US" dirty="0"/>
          </a:p>
        </p:txBody>
      </p:sp>
      <p:cxnSp>
        <p:nvCxnSpPr>
          <p:cNvPr id="57" name="Straight Connector 56"/>
          <p:cNvCxnSpPr/>
          <p:nvPr/>
        </p:nvCxnSpPr>
        <p:spPr bwMode="auto">
          <a:xfrm>
            <a:off x="8382000" y="5867400"/>
            <a:ext cx="0" cy="9144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3" name="Rectangle 32"/>
          <p:cNvSpPr/>
          <p:nvPr/>
        </p:nvSpPr>
        <p:spPr>
          <a:xfrm>
            <a:off x="5335638" y="6280279"/>
            <a:ext cx="58541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15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4264958" y="5156184"/>
            <a:ext cx="461055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10 / 2 = 5 (index of parent)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5858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Enqueue Example </a:t>
            </a:r>
            <a:br>
              <a:rPr lang="en-US" sz="3200" dirty="0"/>
            </a:br>
            <a:r>
              <a:rPr lang="en-US" sz="3200" dirty="0"/>
              <a:t>With Array Shown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Swap 15 and 52</a:t>
            </a:r>
            <a:endParaRPr lang="en-US" dirty="0"/>
          </a:p>
        </p:txBody>
      </p:sp>
      <p:sp>
        <p:nvSpPr>
          <p:cNvPr id="7" name="Oval 6"/>
          <p:cNvSpPr/>
          <p:nvPr/>
        </p:nvSpPr>
        <p:spPr bwMode="auto">
          <a:xfrm>
            <a:off x="4876800" y="1143000"/>
            <a:ext cx="990600" cy="914400"/>
          </a:xfrm>
          <a:prstGeom prst="ellips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079391" y="1338590"/>
            <a:ext cx="5854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12</a:t>
            </a:r>
            <a:endParaRPr lang="en-US" dirty="0"/>
          </a:p>
        </p:txBody>
      </p:sp>
      <p:sp>
        <p:nvSpPr>
          <p:cNvPr id="9" name="Oval 8"/>
          <p:cNvSpPr/>
          <p:nvPr/>
        </p:nvSpPr>
        <p:spPr bwMode="auto">
          <a:xfrm>
            <a:off x="3531335" y="2199409"/>
            <a:ext cx="990600" cy="914400"/>
          </a:xfrm>
          <a:prstGeom prst="ellips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733800" y="2394999"/>
            <a:ext cx="5854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17</a:t>
            </a:r>
            <a:endParaRPr lang="en-US" dirty="0"/>
          </a:p>
        </p:txBody>
      </p:sp>
      <p:sp>
        <p:nvSpPr>
          <p:cNvPr id="11" name="Oval 10"/>
          <p:cNvSpPr/>
          <p:nvPr/>
        </p:nvSpPr>
        <p:spPr bwMode="auto">
          <a:xfrm>
            <a:off x="6019800" y="2199409"/>
            <a:ext cx="990600" cy="914400"/>
          </a:xfrm>
          <a:prstGeom prst="ellips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222391" y="2394999"/>
            <a:ext cx="5854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15</a:t>
            </a:r>
            <a:endParaRPr lang="en-US" dirty="0"/>
          </a:p>
        </p:txBody>
      </p:sp>
      <p:sp>
        <p:nvSpPr>
          <p:cNvPr id="13" name="Oval 12"/>
          <p:cNvSpPr/>
          <p:nvPr/>
        </p:nvSpPr>
        <p:spPr bwMode="auto">
          <a:xfrm>
            <a:off x="2286000" y="3494599"/>
            <a:ext cx="990600" cy="914400"/>
          </a:xfrm>
          <a:prstGeom prst="ellips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514601" y="3692026"/>
            <a:ext cx="5854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19</a:t>
            </a:r>
            <a:endParaRPr lang="en-US" dirty="0"/>
          </a:p>
        </p:txBody>
      </p:sp>
      <p:sp>
        <p:nvSpPr>
          <p:cNvPr id="15" name="Oval 14"/>
          <p:cNvSpPr/>
          <p:nvPr/>
        </p:nvSpPr>
        <p:spPr bwMode="auto">
          <a:xfrm>
            <a:off x="4267200" y="3506827"/>
            <a:ext cx="990600" cy="914400"/>
          </a:xfrm>
          <a:prstGeom prst="ellips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443783" y="3702417"/>
            <a:ext cx="5854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15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7" name="Oval 16"/>
          <p:cNvSpPr/>
          <p:nvPr/>
        </p:nvSpPr>
        <p:spPr bwMode="auto">
          <a:xfrm>
            <a:off x="5488038" y="3496436"/>
            <a:ext cx="990600" cy="914400"/>
          </a:xfrm>
          <a:prstGeom prst="ellips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716639" y="3693863"/>
            <a:ext cx="5854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37</a:t>
            </a:r>
            <a:endParaRPr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6858000" y="3508664"/>
            <a:ext cx="990600" cy="914400"/>
          </a:xfrm>
          <a:prstGeom prst="ellips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7060591" y="3704254"/>
            <a:ext cx="5854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</a:t>
            </a:r>
            <a:r>
              <a:rPr lang="en-US" dirty="0" smtClean="0"/>
              <a:t>5</a:t>
            </a:r>
            <a:endParaRPr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1600200" y="4639436"/>
            <a:ext cx="990600" cy="914400"/>
          </a:xfrm>
          <a:prstGeom prst="ellips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828801" y="4836863"/>
            <a:ext cx="5854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45</a:t>
            </a:r>
            <a:endParaRPr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2819400" y="4651664"/>
            <a:ext cx="990600" cy="914400"/>
          </a:xfrm>
          <a:prstGeom prst="ellips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021991" y="4847254"/>
            <a:ext cx="5854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21</a:t>
            </a:r>
            <a:endParaRPr lang="en-US" dirty="0"/>
          </a:p>
        </p:txBody>
      </p:sp>
      <p:cxnSp>
        <p:nvCxnSpPr>
          <p:cNvPr id="25" name="Straight Arrow Connector 24"/>
          <p:cNvCxnSpPr>
            <a:stCxn id="7" idx="3"/>
            <a:endCxn id="9" idx="7"/>
          </p:cNvCxnSpPr>
          <p:nvPr/>
        </p:nvCxnSpPr>
        <p:spPr bwMode="auto">
          <a:xfrm flipH="1">
            <a:off x="4376865" y="1923489"/>
            <a:ext cx="645005" cy="409831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6" name="Straight Arrow Connector 25"/>
          <p:cNvCxnSpPr>
            <a:stCxn id="7" idx="5"/>
            <a:endCxn id="11" idx="1"/>
          </p:cNvCxnSpPr>
          <p:nvPr/>
        </p:nvCxnSpPr>
        <p:spPr bwMode="auto">
          <a:xfrm>
            <a:off x="5722330" y="1923489"/>
            <a:ext cx="442540" cy="409831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7" name="Straight Arrow Connector 26"/>
          <p:cNvCxnSpPr>
            <a:stCxn id="9" idx="3"/>
            <a:endCxn id="13" idx="7"/>
          </p:cNvCxnSpPr>
          <p:nvPr/>
        </p:nvCxnSpPr>
        <p:spPr bwMode="auto">
          <a:xfrm flipH="1">
            <a:off x="3131530" y="2979898"/>
            <a:ext cx="544875" cy="648612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8" name="Straight Arrow Connector 27"/>
          <p:cNvCxnSpPr/>
          <p:nvPr/>
        </p:nvCxnSpPr>
        <p:spPr bwMode="auto">
          <a:xfrm>
            <a:off x="4163353" y="3113809"/>
            <a:ext cx="408647" cy="394855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9" name="Straight Arrow Connector 28"/>
          <p:cNvCxnSpPr/>
          <p:nvPr/>
        </p:nvCxnSpPr>
        <p:spPr bwMode="auto">
          <a:xfrm flipH="1">
            <a:off x="6019800" y="3113809"/>
            <a:ext cx="381000" cy="380790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0" name="Straight Arrow Connector 29"/>
          <p:cNvCxnSpPr/>
          <p:nvPr/>
        </p:nvCxnSpPr>
        <p:spPr bwMode="auto">
          <a:xfrm>
            <a:off x="6807808" y="3113809"/>
            <a:ext cx="431192" cy="394855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1" name="Straight Arrow Connector 30"/>
          <p:cNvCxnSpPr/>
          <p:nvPr/>
        </p:nvCxnSpPr>
        <p:spPr bwMode="auto">
          <a:xfrm flipH="1">
            <a:off x="2414218" y="4408999"/>
            <a:ext cx="176582" cy="242665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2" name="Straight Arrow Connector 31"/>
          <p:cNvCxnSpPr>
            <a:stCxn id="13" idx="5"/>
            <a:endCxn id="23" idx="0"/>
          </p:cNvCxnSpPr>
          <p:nvPr/>
        </p:nvCxnSpPr>
        <p:spPr bwMode="auto">
          <a:xfrm>
            <a:off x="3131530" y="4275088"/>
            <a:ext cx="183170" cy="376576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5" name="Straight Arrow Connector 34"/>
          <p:cNvCxnSpPr/>
          <p:nvPr/>
        </p:nvCxnSpPr>
        <p:spPr bwMode="auto">
          <a:xfrm flipH="1">
            <a:off x="4291476" y="4346864"/>
            <a:ext cx="204324" cy="427864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38" name="Oval 37"/>
          <p:cNvSpPr/>
          <p:nvPr/>
        </p:nvSpPr>
        <p:spPr bwMode="auto">
          <a:xfrm>
            <a:off x="3886200" y="4741929"/>
            <a:ext cx="990600" cy="914400"/>
          </a:xfrm>
          <a:prstGeom prst="ellips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4088791" y="4937519"/>
            <a:ext cx="5854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52</a:t>
            </a:r>
            <a:endParaRPr lang="en-US" dirty="0"/>
          </a:p>
        </p:txBody>
      </p:sp>
      <p:sp>
        <p:nvSpPr>
          <p:cNvPr id="36" name="Rectangle 35"/>
          <p:cNvSpPr/>
          <p:nvPr/>
        </p:nvSpPr>
        <p:spPr bwMode="auto">
          <a:xfrm>
            <a:off x="417576" y="5867400"/>
            <a:ext cx="7964424" cy="914400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37" name="Straight Connector 36"/>
          <p:cNvCxnSpPr>
            <a:stCxn id="36" idx="1"/>
            <a:endCxn id="36" idx="3"/>
          </p:cNvCxnSpPr>
          <p:nvPr/>
        </p:nvCxnSpPr>
        <p:spPr bwMode="auto">
          <a:xfrm>
            <a:off x="417576" y="6324600"/>
            <a:ext cx="7964424" cy="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0" name="Straight Connector 39"/>
          <p:cNvCxnSpPr/>
          <p:nvPr/>
        </p:nvCxnSpPr>
        <p:spPr bwMode="auto">
          <a:xfrm>
            <a:off x="986234" y="5867400"/>
            <a:ext cx="0" cy="9144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1" name="Straight Connector 40"/>
          <p:cNvCxnSpPr/>
          <p:nvPr/>
        </p:nvCxnSpPr>
        <p:spPr bwMode="auto">
          <a:xfrm>
            <a:off x="1966572" y="5867400"/>
            <a:ext cx="0" cy="9144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2" name="Straight Connector 41"/>
          <p:cNvCxnSpPr/>
          <p:nvPr/>
        </p:nvCxnSpPr>
        <p:spPr bwMode="auto">
          <a:xfrm>
            <a:off x="1476403" y="5867400"/>
            <a:ext cx="0" cy="9144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3" name="Straight Connector 42"/>
          <p:cNvCxnSpPr/>
          <p:nvPr/>
        </p:nvCxnSpPr>
        <p:spPr bwMode="auto">
          <a:xfrm>
            <a:off x="2456741" y="5867400"/>
            <a:ext cx="0" cy="9144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4" name="Straight Connector 43"/>
          <p:cNvCxnSpPr/>
          <p:nvPr/>
        </p:nvCxnSpPr>
        <p:spPr bwMode="auto">
          <a:xfrm>
            <a:off x="3437079" y="5867400"/>
            <a:ext cx="0" cy="9144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5" name="Straight Connector 44"/>
          <p:cNvCxnSpPr/>
          <p:nvPr/>
        </p:nvCxnSpPr>
        <p:spPr bwMode="auto">
          <a:xfrm>
            <a:off x="2946910" y="5867400"/>
            <a:ext cx="0" cy="9144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6" name="Straight Connector 45"/>
          <p:cNvCxnSpPr/>
          <p:nvPr/>
        </p:nvCxnSpPr>
        <p:spPr bwMode="auto">
          <a:xfrm>
            <a:off x="3927248" y="5867400"/>
            <a:ext cx="0" cy="9144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7" name="Straight Connector 46"/>
          <p:cNvCxnSpPr/>
          <p:nvPr/>
        </p:nvCxnSpPr>
        <p:spPr bwMode="auto">
          <a:xfrm>
            <a:off x="4907586" y="5867400"/>
            <a:ext cx="0" cy="9144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8" name="Straight Connector 47"/>
          <p:cNvCxnSpPr/>
          <p:nvPr/>
        </p:nvCxnSpPr>
        <p:spPr bwMode="auto">
          <a:xfrm>
            <a:off x="4417417" y="5867400"/>
            <a:ext cx="0" cy="9144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9" name="Straight Connector 48"/>
          <p:cNvCxnSpPr/>
          <p:nvPr/>
        </p:nvCxnSpPr>
        <p:spPr bwMode="auto">
          <a:xfrm>
            <a:off x="5397755" y="5867400"/>
            <a:ext cx="0" cy="9144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0" name="Straight Connector 49"/>
          <p:cNvCxnSpPr/>
          <p:nvPr/>
        </p:nvCxnSpPr>
        <p:spPr bwMode="auto">
          <a:xfrm>
            <a:off x="6378093" y="5867400"/>
            <a:ext cx="0" cy="9144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1" name="Straight Connector 50"/>
          <p:cNvCxnSpPr/>
          <p:nvPr/>
        </p:nvCxnSpPr>
        <p:spPr bwMode="auto">
          <a:xfrm>
            <a:off x="5887924" y="5867400"/>
            <a:ext cx="0" cy="9144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2" name="Straight Connector 51"/>
          <p:cNvCxnSpPr/>
          <p:nvPr/>
        </p:nvCxnSpPr>
        <p:spPr bwMode="auto">
          <a:xfrm>
            <a:off x="6868262" y="5867400"/>
            <a:ext cx="0" cy="9144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3" name="Straight Connector 52"/>
          <p:cNvCxnSpPr/>
          <p:nvPr/>
        </p:nvCxnSpPr>
        <p:spPr bwMode="auto">
          <a:xfrm>
            <a:off x="7848600" y="5867400"/>
            <a:ext cx="0" cy="9144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4" name="Straight Connector 53"/>
          <p:cNvCxnSpPr/>
          <p:nvPr/>
        </p:nvCxnSpPr>
        <p:spPr bwMode="auto">
          <a:xfrm>
            <a:off x="7358431" y="5867400"/>
            <a:ext cx="0" cy="9144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5" name="TextBox 54"/>
          <p:cNvSpPr txBox="1"/>
          <p:nvPr/>
        </p:nvSpPr>
        <p:spPr>
          <a:xfrm>
            <a:off x="531500" y="5801380"/>
            <a:ext cx="804476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0" dirty="0" smtClean="0"/>
              <a:t>0   1   2   3   4   5   6   7   8   9  10 11 12 13 14 15</a:t>
            </a:r>
            <a:endParaRPr lang="en-US" b="0" dirty="0"/>
          </a:p>
        </p:txBody>
      </p:sp>
      <p:sp>
        <p:nvSpPr>
          <p:cNvPr id="56" name="TextBox 55"/>
          <p:cNvSpPr txBox="1"/>
          <p:nvPr/>
        </p:nvSpPr>
        <p:spPr>
          <a:xfrm>
            <a:off x="533400" y="6258580"/>
            <a:ext cx="548419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 </a:t>
            </a:r>
            <a:r>
              <a:rPr lang="en-US" dirty="0" smtClean="0"/>
              <a:t>   12 17 15 19 </a:t>
            </a:r>
            <a:r>
              <a:rPr lang="en-US" dirty="0" smtClean="0">
                <a:solidFill>
                  <a:srgbClr val="FF0000"/>
                </a:solidFill>
              </a:rPr>
              <a:t>15</a:t>
            </a:r>
            <a:r>
              <a:rPr lang="en-US" dirty="0" smtClean="0"/>
              <a:t> 37 25 </a:t>
            </a:r>
            <a:r>
              <a:rPr lang="en-US" dirty="0" smtClean="0"/>
              <a:t>45 21 </a:t>
            </a:r>
            <a:r>
              <a:rPr lang="en-US" dirty="0" smtClean="0"/>
              <a:t>52</a:t>
            </a:r>
            <a:endParaRPr lang="en-US" dirty="0"/>
          </a:p>
        </p:txBody>
      </p:sp>
      <p:cxnSp>
        <p:nvCxnSpPr>
          <p:cNvPr id="57" name="Straight Connector 56"/>
          <p:cNvCxnSpPr/>
          <p:nvPr/>
        </p:nvCxnSpPr>
        <p:spPr bwMode="auto">
          <a:xfrm>
            <a:off x="8382000" y="5867400"/>
            <a:ext cx="0" cy="9144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9" name="TextBox 58"/>
          <p:cNvSpPr txBox="1"/>
          <p:nvPr/>
        </p:nvSpPr>
        <p:spPr>
          <a:xfrm>
            <a:off x="4883404" y="5160502"/>
            <a:ext cx="441018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5 / 2 = 2 (index of parent)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5034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Enqueue Example </a:t>
            </a:r>
            <a:br>
              <a:rPr lang="en-US" sz="3200" dirty="0"/>
            </a:br>
            <a:r>
              <a:rPr lang="en-US" sz="3200" dirty="0"/>
              <a:t>With Array Shown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Swap 15 and 17</a:t>
            </a:r>
            <a:endParaRPr lang="en-US" dirty="0"/>
          </a:p>
        </p:txBody>
      </p:sp>
      <p:sp>
        <p:nvSpPr>
          <p:cNvPr id="7" name="Oval 6"/>
          <p:cNvSpPr/>
          <p:nvPr/>
        </p:nvSpPr>
        <p:spPr bwMode="auto">
          <a:xfrm>
            <a:off x="4876800" y="1143000"/>
            <a:ext cx="990600" cy="914400"/>
          </a:xfrm>
          <a:prstGeom prst="ellips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079391" y="1338590"/>
            <a:ext cx="5854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12</a:t>
            </a:r>
            <a:endParaRPr lang="en-US" dirty="0"/>
          </a:p>
        </p:txBody>
      </p:sp>
      <p:sp>
        <p:nvSpPr>
          <p:cNvPr id="9" name="Oval 8"/>
          <p:cNvSpPr/>
          <p:nvPr/>
        </p:nvSpPr>
        <p:spPr bwMode="auto">
          <a:xfrm>
            <a:off x="3531335" y="2199409"/>
            <a:ext cx="990600" cy="914400"/>
          </a:xfrm>
          <a:prstGeom prst="ellips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426132" y="3710421"/>
            <a:ext cx="5854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17</a:t>
            </a:r>
            <a:endParaRPr lang="en-US" dirty="0"/>
          </a:p>
        </p:txBody>
      </p:sp>
      <p:sp>
        <p:nvSpPr>
          <p:cNvPr id="11" name="Oval 10"/>
          <p:cNvSpPr/>
          <p:nvPr/>
        </p:nvSpPr>
        <p:spPr bwMode="auto">
          <a:xfrm>
            <a:off x="6019800" y="2199409"/>
            <a:ext cx="990600" cy="914400"/>
          </a:xfrm>
          <a:prstGeom prst="ellips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222391" y="2394999"/>
            <a:ext cx="5854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15</a:t>
            </a:r>
            <a:endParaRPr lang="en-US" dirty="0"/>
          </a:p>
        </p:txBody>
      </p:sp>
      <p:sp>
        <p:nvSpPr>
          <p:cNvPr id="13" name="Oval 12"/>
          <p:cNvSpPr/>
          <p:nvPr/>
        </p:nvSpPr>
        <p:spPr bwMode="auto">
          <a:xfrm>
            <a:off x="2286000" y="3494599"/>
            <a:ext cx="990600" cy="914400"/>
          </a:xfrm>
          <a:prstGeom prst="ellips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514601" y="3692026"/>
            <a:ext cx="5854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19</a:t>
            </a:r>
            <a:endParaRPr lang="en-US" dirty="0"/>
          </a:p>
        </p:txBody>
      </p:sp>
      <p:sp>
        <p:nvSpPr>
          <p:cNvPr id="15" name="Oval 14"/>
          <p:cNvSpPr/>
          <p:nvPr/>
        </p:nvSpPr>
        <p:spPr bwMode="auto">
          <a:xfrm>
            <a:off x="4267200" y="3506827"/>
            <a:ext cx="990600" cy="914400"/>
          </a:xfrm>
          <a:prstGeom prst="ellips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749588" y="2374268"/>
            <a:ext cx="5854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15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7" name="Oval 16"/>
          <p:cNvSpPr/>
          <p:nvPr/>
        </p:nvSpPr>
        <p:spPr bwMode="auto">
          <a:xfrm>
            <a:off x="5488038" y="3496436"/>
            <a:ext cx="990600" cy="914400"/>
          </a:xfrm>
          <a:prstGeom prst="ellips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716639" y="3693863"/>
            <a:ext cx="5854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37</a:t>
            </a:r>
            <a:endParaRPr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6858000" y="3508664"/>
            <a:ext cx="990600" cy="914400"/>
          </a:xfrm>
          <a:prstGeom prst="ellips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7060591" y="3704254"/>
            <a:ext cx="5854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</a:t>
            </a:r>
            <a:r>
              <a:rPr lang="en-US" dirty="0" smtClean="0"/>
              <a:t>5</a:t>
            </a:r>
            <a:endParaRPr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1600200" y="4639436"/>
            <a:ext cx="990600" cy="914400"/>
          </a:xfrm>
          <a:prstGeom prst="ellips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828801" y="4836863"/>
            <a:ext cx="5854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45</a:t>
            </a:r>
            <a:endParaRPr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2819400" y="4651664"/>
            <a:ext cx="990600" cy="914400"/>
          </a:xfrm>
          <a:prstGeom prst="ellips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021991" y="4847254"/>
            <a:ext cx="5854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21</a:t>
            </a:r>
            <a:endParaRPr lang="en-US" dirty="0"/>
          </a:p>
        </p:txBody>
      </p:sp>
      <p:cxnSp>
        <p:nvCxnSpPr>
          <p:cNvPr id="25" name="Straight Arrow Connector 24"/>
          <p:cNvCxnSpPr>
            <a:stCxn id="7" idx="3"/>
            <a:endCxn id="9" idx="7"/>
          </p:cNvCxnSpPr>
          <p:nvPr/>
        </p:nvCxnSpPr>
        <p:spPr bwMode="auto">
          <a:xfrm flipH="1">
            <a:off x="4376865" y="1923489"/>
            <a:ext cx="645005" cy="409831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6" name="Straight Arrow Connector 25"/>
          <p:cNvCxnSpPr>
            <a:stCxn id="7" idx="5"/>
            <a:endCxn id="11" idx="1"/>
          </p:cNvCxnSpPr>
          <p:nvPr/>
        </p:nvCxnSpPr>
        <p:spPr bwMode="auto">
          <a:xfrm>
            <a:off x="5722330" y="1923489"/>
            <a:ext cx="442540" cy="409831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7" name="Straight Arrow Connector 26"/>
          <p:cNvCxnSpPr>
            <a:stCxn id="9" idx="3"/>
            <a:endCxn id="13" idx="7"/>
          </p:cNvCxnSpPr>
          <p:nvPr/>
        </p:nvCxnSpPr>
        <p:spPr bwMode="auto">
          <a:xfrm flipH="1">
            <a:off x="3131530" y="2979898"/>
            <a:ext cx="544875" cy="648612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8" name="Straight Arrow Connector 27"/>
          <p:cNvCxnSpPr/>
          <p:nvPr/>
        </p:nvCxnSpPr>
        <p:spPr bwMode="auto">
          <a:xfrm>
            <a:off x="4163353" y="3113809"/>
            <a:ext cx="408647" cy="394855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9" name="Straight Arrow Connector 28"/>
          <p:cNvCxnSpPr/>
          <p:nvPr/>
        </p:nvCxnSpPr>
        <p:spPr bwMode="auto">
          <a:xfrm flipH="1">
            <a:off x="6019800" y="3113809"/>
            <a:ext cx="381000" cy="380790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0" name="Straight Arrow Connector 29"/>
          <p:cNvCxnSpPr/>
          <p:nvPr/>
        </p:nvCxnSpPr>
        <p:spPr bwMode="auto">
          <a:xfrm>
            <a:off x="6807808" y="3113809"/>
            <a:ext cx="431192" cy="394855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1" name="Straight Arrow Connector 30"/>
          <p:cNvCxnSpPr/>
          <p:nvPr/>
        </p:nvCxnSpPr>
        <p:spPr bwMode="auto">
          <a:xfrm flipH="1">
            <a:off x="2414218" y="4408999"/>
            <a:ext cx="176582" cy="242665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2" name="Straight Arrow Connector 31"/>
          <p:cNvCxnSpPr>
            <a:stCxn id="13" idx="5"/>
            <a:endCxn id="23" idx="0"/>
          </p:cNvCxnSpPr>
          <p:nvPr/>
        </p:nvCxnSpPr>
        <p:spPr bwMode="auto">
          <a:xfrm>
            <a:off x="3131530" y="4275088"/>
            <a:ext cx="183170" cy="376576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5" name="Straight Arrow Connector 34"/>
          <p:cNvCxnSpPr/>
          <p:nvPr/>
        </p:nvCxnSpPr>
        <p:spPr bwMode="auto">
          <a:xfrm flipH="1">
            <a:off x="4291476" y="4346864"/>
            <a:ext cx="204324" cy="427864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38" name="Oval 37"/>
          <p:cNvSpPr/>
          <p:nvPr/>
        </p:nvSpPr>
        <p:spPr bwMode="auto">
          <a:xfrm>
            <a:off x="3886200" y="4741929"/>
            <a:ext cx="990600" cy="914400"/>
          </a:xfrm>
          <a:prstGeom prst="ellips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4088791" y="4937519"/>
            <a:ext cx="5854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52</a:t>
            </a:r>
            <a:endParaRPr lang="en-US" dirty="0"/>
          </a:p>
        </p:txBody>
      </p:sp>
      <p:sp>
        <p:nvSpPr>
          <p:cNvPr id="36" name="Rectangle 35"/>
          <p:cNvSpPr/>
          <p:nvPr/>
        </p:nvSpPr>
        <p:spPr bwMode="auto">
          <a:xfrm>
            <a:off x="417576" y="5867400"/>
            <a:ext cx="7964424" cy="914400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37" name="Straight Connector 36"/>
          <p:cNvCxnSpPr>
            <a:stCxn id="36" idx="1"/>
            <a:endCxn id="36" idx="3"/>
          </p:cNvCxnSpPr>
          <p:nvPr/>
        </p:nvCxnSpPr>
        <p:spPr bwMode="auto">
          <a:xfrm>
            <a:off x="417576" y="6324600"/>
            <a:ext cx="7964424" cy="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0" name="Straight Connector 39"/>
          <p:cNvCxnSpPr/>
          <p:nvPr/>
        </p:nvCxnSpPr>
        <p:spPr bwMode="auto">
          <a:xfrm>
            <a:off x="986234" y="5867400"/>
            <a:ext cx="0" cy="9144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1" name="Straight Connector 40"/>
          <p:cNvCxnSpPr/>
          <p:nvPr/>
        </p:nvCxnSpPr>
        <p:spPr bwMode="auto">
          <a:xfrm>
            <a:off x="1966572" y="5867400"/>
            <a:ext cx="0" cy="9144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2" name="Straight Connector 41"/>
          <p:cNvCxnSpPr/>
          <p:nvPr/>
        </p:nvCxnSpPr>
        <p:spPr bwMode="auto">
          <a:xfrm>
            <a:off x="1476403" y="5867400"/>
            <a:ext cx="0" cy="9144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3" name="Straight Connector 42"/>
          <p:cNvCxnSpPr/>
          <p:nvPr/>
        </p:nvCxnSpPr>
        <p:spPr bwMode="auto">
          <a:xfrm>
            <a:off x="2456741" y="5867400"/>
            <a:ext cx="0" cy="9144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4" name="Straight Connector 43"/>
          <p:cNvCxnSpPr/>
          <p:nvPr/>
        </p:nvCxnSpPr>
        <p:spPr bwMode="auto">
          <a:xfrm>
            <a:off x="3437079" y="5867400"/>
            <a:ext cx="0" cy="9144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5" name="Straight Connector 44"/>
          <p:cNvCxnSpPr/>
          <p:nvPr/>
        </p:nvCxnSpPr>
        <p:spPr bwMode="auto">
          <a:xfrm>
            <a:off x="2946910" y="5867400"/>
            <a:ext cx="0" cy="9144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6" name="Straight Connector 45"/>
          <p:cNvCxnSpPr/>
          <p:nvPr/>
        </p:nvCxnSpPr>
        <p:spPr bwMode="auto">
          <a:xfrm>
            <a:off x="3927248" y="5867400"/>
            <a:ext cx="0" cy="9144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7" name="Straight Connector 46"/>
          <p:cNvCxnSpPr/>
          <p:nvPr/>
        </p:nvCxnSpPr>
        <p:spPr bwMode="auto">
          <a:xfrm>
            <a:off x="4907586" y="5867400"/>
            <a:ext cx="0" cy="9144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8" name="Straight Connector 47"/>
          <p:cNvCxnSpPr/>
          <p:nvPr/>
        </p:nvCxnSpPr>
        <p:spPr bwMode="auto">
          <a:xfrm>
            <a:off x="4417417" y="5867400"/>
            <a:ext cx="0" cy="9144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9" name="Straight Connector 48"/>
          <p:cNvCxnSpPr/>
          <p:nvPr/>
        </p:nvCxnSpPr>
        <p:spPr bwMode="auto">
          <a:xfrm>
            <a:off x="5397755" y="5867400"/>
            <a:ext cx="0" cy="9144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0" name="Straight Connector 49"/>
          <p:cNvCxnSpPr/>
          <p:nvPr/>
        </p:nvCxnSpPr>
        <p:spPr bwMode="auto">
          <a:xfrm>
            <a:off x="6378093" y="5867400"/>
            <a:ext cx="0" cy="9144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1" name="Straight Connector 50"/>
          <p:cNvCxnSpPr/>
          <p:nvPr/>
        </p:nvCxnSpPr>
        <p:spPr bwMode="auto">
          <a:xfrm>
            <a:off x="5887924" y="5867400"/>
            <a:ext cx="0" cy="9144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2" name="Straight Connector 51"/>
          <p:cNvCxnSpPr/>
          <p:nvPr/>
        </p:nvCxnSpPr>
        <p:spPr bwMode="auto">
          <a:xfrm>
            <a:off x="6868262" y="5867400"/>
            <a:ext cx="0" cy="9144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3" name="Straight Connector 52"/>
          <p:cNvCxnSpPr/>
          <p:nvPr/>
        </p:nvCxnSpPr>
        <p:spPr bwMode="auto">
          <a:xfrm>
            <a:off x="7848600" y="5867400"/>
            <a:ext cx="0" cy="9144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4" name="Straight Connector 53"/>
          <p:cNvCxnSpPr/>
          <p:nvPr/>
        </p:nvCxnSpPr>
        <p:spPr bwMode="auto">
          <a:xfrm>
            <a:off x="7358431" y="5867400"/>
            <a:ext cx="0" cy="9144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5" name="TextBox 54"/>
          <p:cNvSpPr txBox="1"/>
          <p:nvPr/>
        </p:nvSpPr>
        <p:spPr>
          <a:xfrm>
            <a:off x="531500" y="5801380"/>
            <a:ext cx="804476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0" dirty="0" smtClean="0"/>
              <a:t>0   1   2   3   4   5   6   7   8   9  10 11 12 13 14 15</a:t>
            </a:r>
            <a:endParaRPr lang="en-US" b="0" dirty="0"/>
          </a:p>
        </p:txBody>
      </p:sp>
      <p:sp>
        <p:nvSpPr>
          <p:cNvPr id="56" name="TextBox 55"/>
          <p:cNvSpPr txBox="1"/>
          <p:nvPr/>
        </p:nvSpPr>
        <p:spPr>
          <a:xfrm>
            <a:off x="533400" y="6258580"/>
            <a:ext cx="548419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 </a:t>
            </a:r>
            <a:r>
              <a:rPr lang="en-US" dirty="0" smtClean="0"/>
              <a:t>   12 </a:t>
            </a:r>
            <a:r>
              <a:rPr lang="en-US" dirty="0" smtClean="0">
                <a:solidFill>
                  <a:srgbClr val="FF0000"/>
                </a:solidFill>
              </a:rPr>
              <a:t>15</a:t>
            </a:r>
            <a:r>
              <a:rPr lang="en-US" dirty="0" smtClean="0"/>
              <a:t> 15 19 17 37 25 </a:t>
            </a:r>
            <a:r>
              <a:rPr lang="en-US" dirty="0" smtClean="0"/>
              <a:t>45 21 </a:t>
            </a:r>
            <a:r>
              <a:rPr lang="en-US" dirty="0" smtClean="0"/>
              <a:t>52</a:t>
            </a:r>
            <a:endParaRPr lang="en-US" dirty="0"/>
          </a:p>
        </p:txBody>
      </p:sp>
      <p:cxnSp>
        <p:nvCxnSpPr>
          <p:cNvPr id="57" name="Straight Connector 56"/>
          <p:cNvCxnSpPr/>
          <p:nvPr/>
        </p:nvCxnSpPr>
        <p:spPr bwMode="auto">
          <a:xfrm>
            <a:off x="8382000" y="5867400"/>
            <a:ext cx="0" cy="9144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9" name="TextBox 58"/>
          <p:cNvSpPr txBox="1"/>
          <p:nvPr/>
        </p:nvSpPr>
        <p:spPr>
          <a:xfrm>
            <a:off x="4883404" y="5160502"/>
            <a:ext cx="441018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</a:t>
            </a:r>
            <a:r>
              <a:rPr lang="en-US" dirty="0" smtClean="0"/>
              <a:t> / 2 = 1 (index of parent)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4733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Enqueue Example </a:t>
            </a:r>
            <a:br>
              <a:rPr lang="en-US" sz="3200" dirty="0"/>
            </a:br>
            <a:r>
              <a:rPr lang="en-US" sz="3200" dirty="0"/>
              <a:t>With Array Shown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15 !&lt; 12 -&gt; DONE</a:t>
            </a:r>
            <a:endParaRPr lang="en-US" dirty="0"/>
          </a:p>
        </p:txBody>
      </p:sp>
      <p:sp>
        <p:nvSpPr>
          <p:cNvPr id="7" name="Oval 6"/>
          <p:cNvSpPr/>
          <p:nvPr/>
        </p:nvSpPr>
        <p:spPr bwMode="auto">
          <a:xfrm>
            <a:off x="4876800" y="1143000"/>
            <a:ext cx="990600" cy="914400"/>
          </a:xfrm>
          <a:prstGeom prst="ellips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079391" y="1338590"/>
            <a:ext cx="5854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12</a:t>
            </a:r>
            <a:endParaRPr lang="en-US" dirty="0"/>
          </a:p>
        </p:txBody>
      </p:sp>
      <p:sp>
        <p:nvSpPr>
          <p:cNvPr id="9" name="Oval 8"/>
          <p:cNvSpPr/>
          <p:nvPr/>
        </p:nvSpPr>
        <p:spPr bwMode="auto">
          <a:xfrm>
            <a:off x="3531335" y="2199409"/>
            <a:ext cx="990600" cy="914400"/>
          </a:xfrm>
          <a:prstGeom prst="ellips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426132" y="3710421"/>
            <a:ext cx="5854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17</a:t>
            </a:r>
            <a:endParaRPr lang="en-US" dirty="0"/>
          </a:p>
        </p:txBody>
      </p:sp>
      <p:sp>
        <p:nvSpPr>
          <p:cNvPr id="11" name="Oval 10"/>
          <p:cNvSpPr/>
          <p:nvPr/>
        </p:nvSpPr>
        <p:spPr bwMode="auto">
          <a:xfrm>
            <a:off x="6019800" y="2199409"/>
            <a:ext cx="990600" cy="914400"/>
          </a:xfrm>
          <a:prstGeom prst="ellips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222391" y="2394999"/>
            <a:ext cx="5854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15</a:t>
            </a:r>
            <a:endParaRPr lang="en-US" dirty="0"/>
          </a:p>
        </p:txBody>
      </p:sp>
      <p:sp>
        <p:nvSpPr>
          <p:cNvPr id="13" name="Oval 12"/>
          <p:cNvSpPr/>
          <p:nvPr/>
        </p:nvSpPr>
        <p:spPr bwMode="auto">
          <a:xfrm>
            <a:off x="2286000" y="3494599"/>
            <a:ext cx="990600" cy="914400"/>
          </a:xfrm>
          <a:prstGeom prst="ellips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514601" y="3692026"/>
            <a:ext cx="5854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19</a:t>
            </a:r>
            <a:endParaRPr lang="en-US" dirty="0"/>
          </a:p>
        </p:txBody>
      </p:sp>
      <p:sp>
        <p:nvSpPr>
          <p:cNvPr id="15" name="Oval 14"/>
          <p:cNvSpPr/>
          <p:nvPr/>
        </p:nvSpPr>
        <p:spPr bwMode="auto">
          <a:xfrm>
            <a:off x="4267200" y="3506827"/>
            <a:ext cx="990600" cy="914400"/>
          </a:xfrm>
          <a:prstGeom prst="ellips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749588" y="2374268"/>
            <a:ext cx="5854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15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7" name="Oval 16"/>
          <p:cNvSpPr/>
          <p:nvPr/>
        </p:nvSpPr>
        <p:spPr bwMode="auto">
          <a:xfrm>
            <a:off x="5488038" y="3496436"/>
            <a:ext cx="990600" cy="914400"/>
          </a:xfrm>
          <a:prstGeom prst="ellips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716639" y="3693863"/>
            <a:ext cx="5854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37</a:t>
            </a:r>
            <a:endParaRPr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6858000" y="3508664"/>
            <a:ext cx="990600" cy="914400"/>
          </a:xfrm>
          <a:prstGeom prst="ellips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7060591" y="3704254"/>
            <a:ext cx="5854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</a:t>
            </a:r>
            <a:r>
              <a:rPr lang="en-US" dirty="0" smtClean="0"/>
              <a:t>5</a:t>
            </a:r>
            <a:endParaRPr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1600200" y="4639436"/>
            <a:ext cx="990600" cy="914400"/>
          </a:xfrm>
          <a:prstGeom prst="ellips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828801" y="4836863"/>
            <a:ext cx="5854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45</a:t>
            </a:r>
            <a:endParaRPr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2819400" y="4651664"/>
            <a:ext cx="990600" cy="914400"/>
          </a:xfrm>
          <a:prstGeom prst="ellips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021991" y="4847254"/>
            <a:ext cx="5854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21</a:t>
            </a:r>
            <a:endParaRPr lang="en-US" dirty="0"/>
          </a:p>
        </p:txBody>
      </p:sp>
      <p:cxnSp>
        <p:nvCxnSpPr>
          <p:cNvPr id="25" name="Straight Arrow Connector 24"/>
          <p:cNvCxnSpPr>
            <a:stCxn id="7" idx="3"/>
            <a:endCxn id="9" idx="7"/>
          </p:cNvCxnSpPr>
          <p:nvPr/>
        </p:nvCxnSpPr>
        <p:spPr bwMode="auto">
          <a:xfrm flipH="1">
            <a:off x="4376865" y="1923489"/>
            <a:ext cx="645005" cy="409831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6" name="Straight Arrow Connector 25"/>
          <p:cNvCxnSpPr>
            <a:stCxn id="7" idx="5"/>
            <a:endCxn id="11" idx="1"/>
          </p:cNvCxnSpPr>
          <p:nvPr/>
        </p:nvCxnSpPr>
        <p:spPr bwMode="auto">
          <a:xfrm>
            <a:off x="5722330" y="1923489"/>
            <a:ext cx="442540" cy="409831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7" name="Straight Arrow Connector 26"/>
          <p:cNvCxnSpPr>
            <a:stCxn id="9" idx="3"/>
            <a:endCxn id="13" idx="7"/>
          </p:cNvCxnSpPr>
          <p:nvPr/>
        </p:nvCxnSpPr>
        <p:spPr bwMode="auto">
          <a:xfrm flipH="1">
            <a:off x="3131530" y="2979898"/>
            <a:ext cx="544875" cy="648612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8" name="Straight Arrow Connector 27"/>
          <p:cNvCxnSpPr/>
          <p:nvPr/>
        </p:nvCxnSpPr>
        <p:spPr bwMode="auto">
          <a:xfrm>
            <a:off x="4163353" y="3113809"/>
            <a:ext cx="408647" cy="394855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9" name="Straight Arrow Connector 28"/>
          <p:cNvCxnSpPr/>
          <p:nvPr/>
        </p:nvCxnSpPr>
        <p:spPr bwMode="auto">
          <a:xfrm flipH="1">
            <a:off x="6019800" y="3113809"/>
            <a:ext cx="381000" cy="380790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0" name="Straight Arrow Connector 29"/>
          <p:cNvCxnSpPr/>
          <p:nvPr/>
        </p:nvCxnSpPr>
        <p:spPr bwMode="auto">
          <a:xfrm>
            <a:off x="6807808" y="3113809"/>
            <a:ext cx="431192" cy="394855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1" name="Straight Arrow Connector 30"/>
          <p:cNvCxnSpPr/>
          <p:nvPr/>
        </p:nvCxnSpPr>
        <p:spPr bwMode="auto">
          <a:xfrm flipH="1">
            <a:off x="2414218" y="4408999"/>
            <a:ext cx="176582" cy="242665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2" name="Straight Arrow Connector 31"/>
          <p:cNvCxnSpPr>
            <a:stCxn id="13" idx="5"/>
            <a:endCxn id="23" idx="0"/>
          </p:cNvCxnSpPr>
          <p:nvPr/>
        </p:nvCxnSpPr>
        <p:spPr bwMode="auto">
          <a:xfrm>
            <a:off x="3131530" y="4275088"/>
            <a:ext cx="183170" cy="376576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5" name="Straight Arrow Connector 34"/>
          <p:cNvCxnSpPr/>
          <p:nvPr/>
        </p:nvCxnSpPr>
        <p:spPr bwMode="auto">
          <a:xfrm flipH="1">
            <a:off x="4291476" y="4346864"/>
            <a:ext cx="204324" cy="427864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38" name="Oval 37"/>
          <p:cNvSpPr/>
          <p:nvPr/>
        </p:nvSpPr>
        <p:spPr bwMode="auto">
          <a:xfrm>
            <a:off x="3886200" y="4741929"/>
            <a:ext cx="990600" cy="914400"/>
          </a:xfrm>
          <a:prstGeom prst="ellips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4088791" y="4937519"/>
            <a:ext cx="5854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52</a:t>
            </a:r>
            <a:endParaRPr lang="en-US" dirty="0"/>
          </a:p>
        </p:txBody>
      </p:sp>
      <p:sp>
        <p:nvSpPr>
          <p:cNvPr id="36" name="Rectangle 35"/>
          <p:cNvSpPr/>
          <p:nvPr/>
        </p:nvSpPr>
        <p:spPr bwMode="auto">
          <a:xfrm>
            <a:off x="417576" y="5867400"/>
            <a:ext cx="7964424" cy="914400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37" name="Straight Connector 36"/>
          <p:cNvCxnSpPr>
            <a:stCxn id="36" idx="1"/>
            <a:endCxn id="36" idx="3"/>
          </p:cNvCxnSpPr>
          <p:nvPr/>
        </p:nvCxnSpPr>
        <p:spPr bwMode="auto">
          <a:xfrm>
            <a:off x="417576" y="6324600"/>
            <a:ext cx="7964424" cy="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0" name="Straight Connector 39"/>
          <p:cNvCxnSpPr/>
          <p:nvPr/>
        </p:nvCxnSpPr>
        <p:spPr bwMode="auto">
          <a:xfrm>
            <a:off x="986234" y="5867400"/>
            <a:ext cx="0" cy="9144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1" name="Straight Connector 40"/>
          <p:cNvCxnSpPr/>
          <p:nvPr/>
        </p:nvCxnSpPr>
        <p:spPr bwMode="auto">
          <a:xfrm>
            <a:off x="1966572" y="5867400"/>
            <a:ext cx="0" cy="9144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2" name="Straight Connector 41"/>
          <p:cNvCxnSpPr/>
          <p:nvPr/>
        </p:nvCxnSpPr>
        <p:spPr bwMode="auto">
          <a:xfrm>
            <a:off x="1476403" y="5867400"/>
            <a:ext cx="0" cy="9144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3" name="Straight Connector 42"/>
          <p:cNvCxnSpPr/>
          <p:nvPr/>
        </p:nvCxnSpPr>
        <p:spPr bwMode="auto">
          <a:xfrm>
            <a:off x="2456741" y="5867400"/>
            <a:ext cx="0" cy="9144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4" name="Straight Connector 43"/>
          <p:cNvCxnSpPr/>
          <p:nvPr/>
        </p:nvCxnSpPr>
        <p:spPr bwMode="auto">
          <a:xfrm>
            <a:off x="3437079" y="5867400"/>
            <a:ext cx="0" cy="9144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5" name="Straight Connector 44"/>
          <p:cNvCxnSpPr/>
          <p:nvPr/>
        </p:nvCxnSpPr>
        <p:spPr bwMode="auto">
          <a:xfrm>
            <a:off x="2946910" y="5867400"/>
            <a:ext cx="0" cy="9144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6" name="Straight Connector 45"/>
          <p:cNvCxnSpPr/>
          <p:nvPr/>
        </p:nvCxnSpPr>
        <p:spPr bwMode="auto">
          <a:xfrm>
            <a:off x="3927248" y="5867400"/>
            <a:ext cx="0" cy="9144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7" name="Straight Connector 46"/>
          <p:cNvCxnSpPr/>
          <p:nvPr/>
        </p:nvCxnSpPr>
        <p:spPr bwMode="auto">
          <a:xfrm>
            <a:off x="4907586" y="5867400"/>
            <a:ext cx="0" cy="9144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8" name="Straight Connector 47"/>
          <p:cNvCxnSpPr/>
          <p:nvPr/>
        </p:nvCxnSpPr>
        <p:spPr bwMode="auto">
          <a:xfrm>
            <a:off x="4417417" y="5867400"/>
            <a:ext cx="0" cy="9144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9" name="Straight Connector 48"/>
          <p:cNvCxnSpPr/>
          <p:nvPr/>
        </p:nvCxnSpPr>
        <p:spPr bwMode="auto">
          <a:xfrm>
            <a:off x="5397755" y="5867400"/>
            <a:ext cx="0" cy="9144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0" name="Straight Connector 49"/>
          <p:cNvCxnSpPr/>
          <p:nvPr/>
        </p:nvCxnSpPr>
        <p:spPr bwMode="auto">
          <a:xfrm>
            <a:off x="6378093" y="5867400"/>
            <a:ext cx="0" cy="9144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1" name="Straight Connector 50"/>
          <p:cNvCxnSpPr/>
          <p:nvPr/>
        </p:nvCxnSpPr>
        <p:spPr bwMode="auto">
          <a:xfrm>
            <a:off x="5887924" y="5867400"/>
            <a:ext cx="0" cy="9144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2" name="Straight Connector 51"/>
          <p:cNvCxnSpPr/>
          <p:nvPr/>
        </p:nvCxnSpPr>
        <p:spPr bwMode="auto">
          <a:xfrm>
            <a:off x="6868262" y="5867400"/>
            <a:ext cx="0" cy="9144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3" name="Straight Connector 52"/>
          <p:cNvCxnSpPr/>
          <p:nvPr/>
        </p:nvCxnSpPr>
        <p:spPr bwMode="auto">
          <a:xfrm>
            <a:off x="7848600" y="5867400"/>
            <a:ext cx="0" cy="9144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4" name="Straight Connector 53"/>
          <p:cNvCxnSpPr/>
          <p:nvPr/>
        </p:nvCxnSpPr>
        <p:spPr bwMode="auto">
          <a:xfrm>
            <a:off x="7358431" y="5867400"/>
            <a:ext cx="0" cy="9144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5" name="TextBox 54"/>
          <p:cNvSpPr txBox="1"/>
          <p:nvPr/>
        </p:nvSpPr>
        <p:spPr>
          <a:xfrm>
            <a:off x="531500" y="5801380"/>
            <a:ext cx="804476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0" dirty="0" smtClean="0"/>
              <a:t>0   1   2   3   4   5   6   7   8   9  10 11 12 13 14 15</a:t>
            </a:r>
            <a:endParaRPr lang="en-US" b="0" dirty="0"/>
          </a:p>
        </p:txBody>
      </p:sp>
      <p:sp>
        <p:nvSpPr>
          <p:cNvPr id="56" name="TextBox 55"/>
          <p:cNvSpPr txBox="1"/>
          <p:nvPr/>
        </p:nvSpPr>
        <p:spPr>
          <a:xfrm>
            <a:off x="533400" y="6258580"/>
            <a:ext cx="548419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 </a:t>
            </a:r>
            <a:r>
              <a:rPr lang="en-US" dirty="0" smtClean="0"/>
              <a:t>   12 </a:t>
            </a:r>
            <a:r>
              <a:rPr lang="en-US" dirty="0" smtClean="0">
                <a:solidFill>
                  <a:srgbClr val="FF0000"/>
                </a:solidFill>
              </a:rPr>
              <a:t>15</a:t>
            </a:r>
            <a:r>
              <a:rPr lang="en-US" dirty="0" smtClean="0"/>
              <a:t> 16 19 17 37 25 </a:t>
            </a:r>
            <a:r>
              <a:rPr lang="en-US" dirty="0" smtClean="0"/>
              <a:t>45 21 </a:t>
            </a:r>
            <a:r>
              <a:rPr lang="en-US" dirty="0" smtClean="0"/>
              <a:t>52</a:t>
            </a:r>
            <a:endParaRPr lang="en-US" dirty="0"/>
          </a:p>
        </p:txBody>
      </p:sp>
      <p:cxnSp>
        <p:nvCxnSpPr>
          <p:cNvPr id="57" name="Straight Connector 56"/>
          <p:cNvCxnSpPr/>
          <p:nvPr/>
        </p:nvCxnSpPr>
        <p:spPr bwMode="auto">
          <a:xfrm>
            <a:off x="8382000" y="5867400"/>
            <a:ext cx="0" cy="9144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9" name="TextBox 58"/>
          <p:cNvSpPr txBox="1"/>
          <p:nvPr/>
        </p:nvSpPr>
        <p:spPr>
          <a:xfrm>
            <a:off x="4883404" y="5160502"/>
            <a:ext cx="441018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</a:t>
            </a:r>
            <a:r>
              <a:rPr lang="en-US" dirty="0" smtClean="0"/>
              <a:t> / 1 = 1 (index of parent)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4521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Dequeue -&gt; remove 12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CS314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Heaps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D4F31B7-9060-42E4-BB86-9DFA13B43B24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  <p:sp>
        <p:nvSpPr>
          <p:cNvPr id="7" name="Oval 6"/>
          <p:cNvSpPr/>
          <p:nvPr/>
        </p:nvSpPr>
        <p:spPr bwMode="auto">
          <a:xfrm>
            <a:off x="5638800" y="1143000"/>
            <a:ext cx="990600" cy="914400"/>
          </a:xfrm>
          <a:prstGeom prst="ellips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841391" y="1338590"/>
            <a:ext cx="5854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12</a:t>
            </a:r>
            <a:endParaRPr lang="en-US" dirty="0"/>
          </a:p>
        </p:txBody>
      </p:sp>
      <p:sp>
        <p:nvSpPr>
          <p:cNvPr id="9" name="Oval 8"/>
          <p:cNvSpPr/>
          <p:nvPr/>
        </p:nvSpPr>
        <p:spPr bwMode="auto">
          <a:xfrm>
            <a:off x="4293335" y="2199409"/>
            <a:ext cx="990600" cy="914400"/>
          </a:xfrm>
          <a:prstGeom prst="ellips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188132" y="3710421"/>
            <a:ext cx="5854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17</a:t>
            </a:r>
            <a:endParaRPr lang="en-US" dirty="0"/>
          </a:p>
        </p:txBody>
      </p:sp>
      <p:sp>
        <p:nvSpPr>
          <p:cNvPr id="11" name="Oval 10"/>
          <p:cNvSpPr/>
          <p:nvPr/>
        </p:nvSpPr>
        <p:spPr bwMode="auto">
          <a:xfrm>
            <a:off x="6781800" y="2199409"/>
            <a:ext cx="990600" cy="914400"/>
          </a:xfrm>
          <a:prstGeom prst="ellips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984391" y="2394999"/>
            <a:ext cx="5854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15</a:t>
            </a:r>
            <a:endParaRPr lang="en-US" dirty="0"/>
          </a:p>
        </p:txBody>
      </p:sp>
      <p:sp>
        <p:nvSpPr>
          <p:cNvPr id="13" name="Oval 12"/>
          <p:cNvSpPr/>
          <p:nvPr/>
        </p:nvSpPr>
        <p:spPr bwMode="auto">
          <a:xfrm>
            <a:off x="3048000" y="3494599"/>
            <a:ext cx="990600" cy="914400"/>
          </a:xfrm>
          <a:prstGeom prst="ellips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276601" y="3692026"/>
            <a:ext cx="5854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19</a:t>
            </a:r>
            <a:endParaRPr lang="en-US" dirty="0"/>
          </a:p>
        </p:txBody>
      </p:sp>
      <p:sp>
        <p:nvSpPr>
          <p:cNvPr id="15" name="Oval 14"/>
          <p:cNvSpPr/>
          <p:nvPr/>
        </p:nvSpPr>
        <p:spPr bwMode="auto">
          <a:xfrm>
            <a:off x="5029200" y="3506827"/>
            <a:ext cx="990600" cy="914400"/>
          </a:xfrm>
          <a:prstGeom prst="ellips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511588" y="2374268"/>
            <a:ext cx="5854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15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7" name="Oval 16"/>
          <p:cNvSpPr/>
          <p:nvPr/>
        </p:nvSpPr>
        <p:spPr bwMode="auto">
          <a:xfrm>
            <a:off x="6250038" y="3496436"/>
            <a:ext cx="990600" cy="914400"/>
          </a:xfrm>
          <a:prstGeom prst="ellips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478639" y="3693863"/>
            <a:ext cx="5854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37</a:t>
            </a:r>
            <a:endParaRPr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7620000" y="3508664"/>
            <a:ext cx="990600" cy="914400"/>
          </a:xfrm>
          <a:prstGeom prst="ellips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7822591" y="3704254"/>
            <a:ext cx="5854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</a:t>
            </a:r>
            <a:r>
              <a:rPr lang="en-US" dirty="0" smtClean="0"/>
              <a:t>5</a:t>
            </a:r>
            <a:endParaRPr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2362200" y="4639436"/>
            <a:ext cx="990600" cy="914400"/>
          </a:xfrm>
          <a:prstGeom prst="ellips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2590801" y="4836863"/>
            <a:ext cx="5854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45</a:t>
            </a:r>
            <a:endParaRPr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3581400" y="4651664"/>
            <a:ext cx="990600" cy="914400"/>
          </a:xfrm>
          <a:prstGeom prst="ellips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783991" y="4847254"/>
            <a:ext cx="5854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21</a:t>
            </a:r>
            <a:endParaRPr lang="en-US" dirty="0"/>
          </a:p>
        </p:txBody>
      </p:sp>
      <p:cxnSp>
        <p:nvCxnSpPr>
          <p:cNvPr id="25" name="Straight Arrow Connector 24"/>
          <p:cNvCxnSpPr>
            <a:stCxn id="7" idx="3"/>
            <a:endCxn id="9" idx="7"/>
          </p:cNvCxnSpPr>
          <p:nvPr/>
        </p:nvCxnSpPr>
        <p:spPr bwMode="auto">
          <a:xfrm flipH="1">
            <a:off x="5138865" y="1923489"/>
            <a:ext cx="645005" cy="409831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6" name="Straight Arrow Connector 25"/>
          <p:cNvCxnSpPr>
            <a:stCxn id="7" idx="5"/>
            <a:endCxn id="11" idx="1"/>
          </p:cNvCxnSpPr>
          <p:nvPr/>
        </p:nvCxnSpPr>
        <p:spPr bwMode="auto">
          <a:xfrm>
            <a:off x="6484330" y="1923489"/>
            <a:ext cx="442540" cy="409831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7" name="Straight Arrow Connector 26"/>
          <p:cNvCxnSpPr>
            <a:stCxn id="9" idx="3"/>
            <a:endCxn id="13" idx="7"/>
          </p:cNvCxnSpPr>
          <p:nvPr/>
        </p:nvCxnSpPr>
        <p:spPr bwMode="auto">
          <a:xfrm flipH="1">
            <a:off x="3893530" y="2979898"/>
            <a:ext cx="544875" cy="648612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8" name="Straight Arrow Connector 27"/>
          <p:cNvCxnSpPr/>
          <p:nvPr/>
        </p:nvCxnSpPr>
        <p:spPr bwMode="auto">
          <a:xfrm>
            <a:off x="4925353" y="3113809"/>
            <a:ext cx="408647" cy="394855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9" name="Straight Arrow Connector 28"/>
          <p:cNvCxnSpPr/>
          <p:nvPr/>
        </p:nvCxnSpPr>
        <p:spPr bwMode="auto">
          <a:xfrm flipH="1">
            <a:off x="6781800" y="3113809"/>
            <a:ext cx="381000" cy="380790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0" name="Straight Arrow Connector 29"/>
          <p:cNvCxnSpPr/>
          <p:nvPr/>
        </p:nvCxnSpPr>
        <p:spPr bwMode="auto">
          <a:xfrm>
            <a:off x="7569808" y="3113809"/>
            <a:ext cx="431192" cy="394855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1" name="Straight Arrow Connector 30"/>
          <p:cNvCxnSpPr/>
          <p:nvPr/>
        </p:nvCxnSpPr>
        <p:spPr bwMode="auto">
          <a:xfrm flipH="1">
            <a:off x="3176218" y="4408999"/>
            <a:ext cx="176582" cy="242665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2" name="Straight Arrow Connector 31"/>
          <p:cNvCxnSpPr>
            <a:stCxn id="13" idx="5"/>
            <a:endCxn id="23" idx="0"/>
          </p:cNvCxnSpPr>
          <p:nvPr/>
        </p:nvCxnSpPr>
        <p:spPr bwMode="auto">
          <a:xfrm>
            <a:off x="3893530" y="4275088"/>
            <a:ext cx="183170" cy="376576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3" name="Straight Arrow Connector 32"/>
          <p:cNvCxnSpPr/>
          <p:nvPr/>
        </p:nvCxnSpPr>
        <p:spPr bwMode="auto">
          <a:xfrm flipH="1">
            <a:off x="5053476" y="4346864"/>
            <a:ext cx="204324" cy="427864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34" name="Oval 33"/>
          <p:cNvSpPr/>
          <p:nvPr/>
        </p:nvSpPr>
        <p:spPr bwMode="auto">
          <a:xfrm>
            <a:off x="4648200" y="4741929"/>
            <a:ext cx="990600" cy="914400"/>
          </a:xfrm>
          <a:prstGeom prst="ellips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4850791" y="4937519"/>
            <a:ext cx="5854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52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02633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Priority Queue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Recall priority queue</a:t>
            </a:r>
          </a:p>
          <a:p>
            <a:pPr lvl="1"/>
            <a:r>
              <a:rPr lang="en-US" dirty="0" smtClean="0"/>
              <a:t>elements enqueued based on priority</a:t>
            </a:r>
          </a:p>
          <a:p>
            <a:pPr lvl="1"/>
            <a:r>
              <a:rPr lang="en-US" dirty="0" smtClean="0"/>
              <a:t>dequeue removes the highest priority item</a:t>
            </a:r>
          </a:p>
          <a:p>
            <a:r>
              <a:rPr lang="en-US" dirty="0" smtClean="0"/>
              <a:t>Options?</a:t>
            </a:r>
          </a:p>
          <a:p>
            <a:pPr lvl="1"/>
            <a:r>
              <a:rPr lang="en-US" dirty="0" smtClean="0"/>
              <a:t>List? Binary Search Tree? </a:t>
            </a:r>
            <a:r>
              <a:rPr lang="en-US" dirty="0" smtClean="0">
                <a:solidFill>
                  <a:srgbClr val="FF0000"/>
                </a:solidFill>
              </a:rPr>
              <a:t>Clicker 1</a:t>
            </a:r>
          </a:p>
          <a:p>
            <a:pPr marL="457200" lvl="1" indent="0">
              <a:buNone/>
            </a:pPr>
            <a:r>
              <a:rPr lang="en-US" dirty="0" smtClean="0"/>
              <a:t>Linked List enqueue  	BST enqueue</a:t>
            </a:r>
          </a:p>
          <a:p>
            <a:pPr marL="514350" indent="-514350">
              <a:buFont typeface="+mj-lt"/>
              <a:buAutoNum type="alphaUcPeriod"/>
            </a:pPr>
            <a:r>
              <a:rPr lang="en-US" sz="2400" dirty="0" smtClean="0"/>
              <a:t>O(N)			   	O(1)</a:t>
            </a:r>
          </a:p>
          <a:p>
            <a:pPr marL="514350" indent="-514350">
              <a:buFont typeface="+mj-lt"/>
              <a:buAutoNum type="alphaUcPeriod"/>
            </a:pPr>
            <a:r>
              <a:rPr lang="en-US" sz="2400" dirty="0"/>
              <a:t>O(N)			   </a:t>
            </a:r>
            <a:r>
              <a:rPr lang="en-US" sz="2400" dirty="0" smtClean="0"/>
              <a:t>	O(</a:t>
            </a:r>
            <a:r>
              <a:rPr lang="en-US" sz="2400" dirty="0" err="1" smtClean="0"/>
              <a:t>logN</a:t>
            </a:r>
            <a:r>
              <a:rPr lang="en-US" sz="2400" dirty="0" smtClean="0"/>
              <a:t>)</a:t>
            </a:r>
          </a:p>
          <a:p>
            <a:pPr marL="514350" indent="-514350">
              <a:buFont typeface="+mj-lt"/>
              <a:buAutoNum type="alphaUcPeriod"/>
            </a:pPr>
            <a:r>
              <a:rPr lang="en-US" sz="2400" dirty="0"/>
              <a:t>O(N)			   </a:t>
            </a:r>
            <a:r>
              <a:rPr lang="en-US" sz="2400" dirty="0" smtClean="0"/>
              <a:t>	O(N)</a:t>
            </a:r>
            <a:endParaRPr lang="en-US" sz="2400" dirty="0"/>
          </a:p>
          <a:p>
            <a:pPr marL="514350" indent="-514350">
              <a:buFont typeface="+mj-lt"/>
              <a:buAutoNum type="alphaUcPeriod"/>
            </a:pPr>
            <a:r>
              <a:rPr lang="en-US" sz="2400" dirty="0" smtClean="0"/>
              <a:t>O(</a:t>
            </a:r>
            <a:r>
              <a:rPr lang="en-US" sz="2400" dirty="0" err="1" smtClean="0"/>
              <a:t>logN</a:t>
            </a:r>
            <a:r>
              <a:rPr lang="en-US" sz="2400" dirty="0" smtClean="0"/>
              <a:t>)</a:t>
            </a:r>
            <a:r>
              <a:rPr lang="en-US" sz="2400" dirty="0"/>
              <a:t>			   </a:t>
            </a:r>
            <a:r>
              <a:rPr lang="en-US" sz="2400" dirty="0" smtClean="0"/>
              <a:t>	O(</a:t>
            </a:r>
            <a:r>
              <a:rPr lang="en-US" sz="2400" dirty="0" err="1" smtClean="0"/>
              <a:t>logN</a:t>
            </a:r>
            <a:r>
              <a:rPr lang="en-US" sz="2400" dirty="0" smtClean="0"/>
              <a:t>)</a:t>
            </a:r>
            <a:endParaRPr lang="en-US" sz="2400" dirty="0"/>
          </a:p>
          <a:p>
            <a:pPr marL="514350" indent="-514350">
              <a:buFont typeface="+mj-lt"/>
              <a:buAutoNum type="alphaUcPeriod"/>
            </a:pPr>
            <a:r>
              <a:rPr lang="en-US" sz="2400" dirty="0" smtClean="0"/>
              <a:t>O(1)</a:t>
            </a:r>
            <a:r>
              <a:rPr lang="en-US" sz="2400" dirty="0"/>
              <a:t>			   </a:t>
            </a:r>
            <a:r>
              <a:rPr lang="en-US" sz="2400" dirty="0" smtClean="0"/>
              <a:t>	O(</a:t>
            </a:r>
            <a:r>
              <a:rPr lang="en-US" sz="2400" dirty="0" err="1" smtClean="0"/>
              <a:t>logN</a:t>
            </a:r>
            <a:r>
              <a:rPr lang="en-US" sz="2400" dirty="0" smtClean="0"/>
              <a:t>)</a:t>
            </a:r>
            <a:endParaRPr lang="en-US" sz="2400" dirty="0"/>
          </a:p>
          <a:p>
            <a:pPr marL="514350" indent="-514350">
              <a:buFont typeface="+mj-lt"/>
              <a:buAutoNum type="alphaUcPeriod"/>
            </a:pPr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CS314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Heaps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D4F31B7-9060-42E4-BB86-9DFA13B43B24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1108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Dequeue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</a:t>
            </a:r>
            <a:r>
              <a:rPr lang="en-US" dirty="0" smtClean="0"/>
              <a:t>in value / front of queue is in root of tree</a:t>
            </a:r>
          </a:p>
          <a:p>
            <a:r>
              <a:rPr lang="en-US" dirty="0" smtClean="0"/>
              <a:t>swap value from last node to root and move down swapping with smaller child unless values is smaller than both children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CS314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Heaps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D4F31B7-9060-42E4-BB86-9DFA13B43B24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8808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Dequeue 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Swap 35 </a:t>
            </a:r>
            <a:br>
              <a:rPr lang="en-US" dirty="0" smtClean="0"/>
            </a:br>
            <a:r>
              <a:rPr lang="en-US" dirty="0" smtClean="0"/>
              <a:t>into root </a:t>
            </a:r>
            <a:br>
              <a:rPr lang="en-US" dirty="0" smtClean="0"/>
            </a:br>
            <a:r>
              <a:rPr lang="en-US" dirty="0" smtClean="0"/>
              <a:t>(save 12 </a:t>
            </a:r>
            <a:br>
              <a:rPr lang="en-US" dirty="0" smtClean="0"/>
            </a:br>
            <a:r>
              <a:rPr lang="en-US" dirty="0" smtClean="0"/>
              <a:t>to return)</a:t>
            </a:r>
            <a:endParaRPr lang="en-US" dirty="0"/>
          </a:p>
        </p:txBody>
      </p:sp>
      <p:sp>
        <p:nvSpPr>
          <p:cNvPr id="7" name="Oval 6"/>
          <p:cNvSpPr/>
          <p:nvPr/>
        </p:nvSpPr>
        <p:spPr bwMode="auto">
          <a:xfrm>
            <a:off x="3733800" y="1219200"/>
            <a:ext cx="990600" cy="914400"/>
          </a:xfrm>
          <a:prstGeom prst="ellips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936391" y="1414790"/>
            <a:ext cx="5854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12</a:t>
            </a:r>
            <a:endParaRPr lang="en-US" dirty="0"/>
          </a:p>
        </p:txBody>
      </p:sp>
      <p:sp>
        <p:nvSpPr>
          <p:cNvPr id="9" name="Oval 8"/>
          <p:cNvSpPr/>
          <p:nvPr/>
        </p:nvSpPr>
        <p:spPr bwMode="auto">
          <a:xfrm>
            <a:off x="2388335" y="2275609"/>
            <a:ext cx="990600" cy="914400"/>
          </a:xfrm>
          <a:prstGeom prst="ellips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590800" y="2471199"/>
            <a:ext cx="5854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15</a:t>
            </a:r>
            <a:endParaRPr lang="en-US" dirty="0"/>
          </a:p>
        </p:txBody>
      </p:sp>
      <p:sp>
        <p:nvSpPr>
          <p:cNvPr id="11" name="Oval 10"/>
          <p:cNvSpPr/>
          <p:nvPr/>
        </p:nvSpPr>
        <p:spPr bwMode="auto">
          <a:xfrm>
            <a:off x="4876800" y="2275609"/>
            <a:ext cx="990600" cy="914400"/>
          </a:xfrm>
          <a:prstGeom prst="ellips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079391" y="2471199"/>
            <a:ext cx="5854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13</a:t>
            </a:r>
            <a:endParaRPr lang="en-US" dirty="0"/>
          </a:p>
        </p:txBody>
      </p:sp>
      <p:sp>
        <p:nvSpPr>
          <p:cNvPr id="13" name="Oval 12"/>
          <p:cNvSpPr/>
          <p:nvPr/>
        </p:nvSpPr>
        <p:spPr bwMode="auto">
          <a:xfrm>
            <a:off x="1143000" y="3570799"/>
            <a:ext cx="990600" cy="914400"/>
          </a:xfrm>
          <a:prstGeom prst="ellips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371601" y="3768226"/>
            <a:ext cx="5854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17</a:t>
            </a:r>
            <a:endParaRPr lang="en-US" dirty="0"/>
          </a:p>
        </p:txBody>
      </p:sp>
      <p:sp>
        <p:nvSpPr>
          <p:cNvPr id="15" name="Oval 14"/>
          <p:cNvSpPr/>
          <p:nvPr/>
        </p:nvSpPr>
        <p:spPr bwMode="auto">
          <a:xfrm>
            <a:off x="3124200" y="3583027"/>
            <a:ext cx="990600" cy="914400"/>
          </a:xfrm>
          <a:prstGeom prst="ellips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300783" y="3778617"/>
            <a:ext cx="5854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23</a:t>
            </a:r>
            <a:endParaRPr lang="en-US" dirty="0"/>
          </a:p>
        </p:txBody>
      </p:sp>
      <p:sp>
        <p:nvSpPr>
          <p:cNvPr id="17" name="Oval 16"/>
          <p:cNvSpPr/>
          <p:nvPr/>
        </p:nvSpPr>
        <p:spPr bwMode="auto">
          <a:xfrm>
            <a:off x="4345038" y="3572636"/>
            <a:ext cx="990600" cy="914400"/>
          </a:xfrm>
          <a:prstGeom prst="ellips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573639" y="3770063"/>
            <a:ext cx="5854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45</a:t>
            </a:r>
            <a:endParaRPr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5715000" y="3584864"/>
            <a:ext cx="990600" cy="914400"/>
          </a:xfrm>
          <a:prstGeom prst="ellips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917591" y="3780454"/>
            <a:ext cx="5854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53</a:t>
            </a:r>
            <a:endParaRPr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457200" y="4715636"/>
            <a:ext cx="990600" cy="914400"/>
          </a:xfrm>
          <a:prstGeom prst="ellips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685801" y="4913063"/>
            <a:ext cx="5854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45</a:t>
            </a:r>
            <a:endParaRPr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676400" y="4727864"/>
            <a:ext cx="990600" cy="914400"/>
          </a:xfrm>
          <a:prstGeom prst="ellips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878991" y="4923454"/>
            <a:ext cx="5854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21</a:t>
            </a:r>
            <a:endParaRPr lang="en-US" dirty="0"/>
          </a:p>
        </p:txBody>
      </p:sp>
      <p:cxnSp>
        <p:nvCxnSpPr>
          <p:cNvPr id="25" name="Straight Arrow Connector 24"/>
          <p:cNvCxnSpPr>
            <a:stCxn id="7" idx="3"/>
            <a:endCxn id="9" idx="7"/>
          </p:cNvCxnSpPr>
          <p:nvPr/>
        </p:nvCxnSpPr>
        <p:spPr bwMode="auto">
          <a:xfrm flipH="1">
            <a:off x="3233865" y="1999689"/>
            <a:ext cx="645005" cy="409831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6" name="Straight Arrow Connector 25"/>
          <p:cNvCxnSpPr>
            <a:stCxn id="7" idx="5"/>
            <a:endCxn id="11" idx="1"/>
          </p:cNvCxnSpPr>
          <p:nvPr/>
        </p:nvCxnSpPr>
        <p:spPr bwMode="auto">
          <a:xfrm>
            <a:off x="4579330" y="1999689"/>
            <a:ext cx="442540" cy="409831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7" name="Straight Arrow Connector 26"/>
          <p:cNvCxnSpPr>
            <a:stCxn id="9" idx="3"/>
            <a:endCxn id="13" idx="7"/>
          </p:cNvCxnSpPr>
          <p:nvPr/>
        </p:nvCxnSpPr>
        <p:spPr bwMode="auto">
          <a:xfrm flipH="1">
            <a:off x="1988530" y="3056098"/>
            <a:ext cx="544875" cy="648612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8" name="Straight Arrow Connector 27"/>
          <p:cNvCxnSpPr/>
          <p:nvPr/>
        </p:nvCxnSpPr>
        <p:spPr bwMode="auto">
          <a:xfrm>
            <a:off x="3020353" y="3190009"/>
            <a:ext cx="408647" cy="394855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9" name="Straight Arrow Connector 28"/>
          <p:cNvCxnSpPr/>
          <p:nvPr/>
        </p:nvCxnSpPr>
        <p:spPr bwMode="auto">
          <a:xfrm flipH="1">
            <a:off x="4876800" y="3190009"/>
            <a:ext cx="381000" cy="380790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0" name="Straight Arrow Connector 29"/>
          <p:cNvCxnSpPr/>
          <p:nvPr/>
        </p:nvCxnSpPr>
        <p:spPr bwMode="auto">
          <a:xfrm>
            <a:off x="5664808" y="3190009"/>
            <a:ext cx="431192" cy="394855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1" name="Straight Arrow Connector 30"/>
          <p:cNvCxnSpPr/>
          <p:nvPr/>
        </p:nvCxnSpPr>
        <p:spPr bwMode="auto">
          <a:xfrm flipH="1">
            <a:off x="1271218" y="4485199"/>
            <a:ext cx="176582" cy="242665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2" name="Straight Arrow Connector 31"/>
          <p:cNvCxnSpPr>
            <a:stCxn id="13" idx="5"/>
            <a:endCxn id="23" idx="0"/>
          </p:cNvCxnSpPr>
          <p:nvPr/>
        </p:nvCxnSpPr>
        <p:spPr bwMode="auto">
          <a:xfrm>
            <a:off x="1988530" y="4351288"/>
            <a:ext cx="183170" cy="376576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3" name="Straight Arrow Connector 32"/>
          <p:cNvCxnSpPr/>
          <p:nvPr/>
        </p:nvCxnSpPr>
        <p:spPr bwMode="auto">
          <a:xfrm flipH="1">
            <a:off x="3148476" y="4423064"/>
            <a:ext cx="204324" cy="427864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34" name="Oval 33"/>
          <p:cNvSpPr/>
          <p:nvPr/>
        </p:nvSpPr>
        <p:spPr bwMode="auto">
          <a:xfrm>
            <a:off x="2743200" y="4818129"/>
            <a:ext cx="990600" cy="914400"/>
          </a:xfrm>
          <a:prstGeom prst="ellips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2945791" y="5013719"/>
            <a:ext cx="5854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35</a:t>
            </a:r>
            <a:endParaRPr lang="en-US" dirty="0"/>
          </a:p>
        </p:txBody>
      </p:sp>
      <p:sp>
        <p:nvSpPr>
          <p:cNvPr id="36" name="Rectangle 35"/>
          <p:cNvSpPr/>
          <p:nvPr/>
        </p:nvSpPr>
        <p:spPr bwMode="auto">
          <a:xfrm>
            <a:off x="417576" y="5867400"/>
            <a:ext cx="7964424" cy="914400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37" name="Straight Connector 36"/>
          <p:cNvCxnSpPr>
            <a:stCxn id="36" idx="1"/>
            <a:endCxn id="36" idx="3"/>
          </p:cNvCxnSpPr>
          <p:nvPr/>
        </p:nvCxnSpPr>
        <p:spPr bwMode="auto">
          <a:xfrm>
            <a:off x="417576" y="6324600"/>
            <a:ext cx="7964424" cy="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8" name="Straight Connector 37"/>
          <p:cNvCxnSpPr/>
          <p:nvPr/>
        </p:nvCxnSpPr>
        <p:spPr bwMode="auto">
          <a:xfrm>
            <a:off x="986234" y="5867400"/>
            <a:ext cx="0" cy="9144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9" name="Straight Connector 38"/>
          <p:cNvCxnSpPr/>
          <p:nvPr/>
        </p:nvCxnSpPr>
        <p:spPr bwMode="auto">
          <a:xfrm>
            <a:off x="1966572" y="5867400"/>
            <a:ext cx="0" cy="9144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0" name="Straight Connector 39"/>
          <p:cNvCxnSpPr/>
          <p:nvPr/>
        </p:nvCxnSpPr>
        <p:spPr bwMode="auto">
          <a:xfrm>
            <a:off x="1476403" y="5867400"/>
            <a:ext cx="0" cy="9144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1" name="Straight Connector 40"/>
          <p:cNvCxnSpPr/>
          <p:nvPr/>
        </p:nvCxnSpPr>
        <p:spPr bwMode="auto">
          <a:xfrm>
            <a:off x="2456741" y="5867400"/>
            <a:ext cx="0" cy="9144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2" name="Straight Connector 41"/>
          <p:cNvCxnSpPr/>
          <p:nvPr/>
        </p:nvCxnSpPr>
        <p:spPr bwMode="auto">
          <a:xfrm>
            <a:off x="3437079" y="5867400"/>
            <a:ext cx="0" cy="9144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3" name="Straight Connector 42"/>
          <p:cNvCxnSpPr/>
          <p:nvPr/>
        </p:nvCxnSpPr>
        <p:spPr bwMode="auto">
          <a:xfrm>
            <a:off x="2946910" y="5867400"/>
            <a:ext cx="0" cy="9144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4" name="Straight Connector 43"/>
          <p:cNvCxnSpPr/>
          <p:nvPr/>
        </p:nvCxnSpPr>
        <p:spPr bwMode="auto">
          <a:xfrm>
            <a:off x="3927248" y="5867400"/>
            <a:ext cx="0" cy="9144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5" name="Straight Connector 44"/>
          <p:cNvCxnSpPr/>
          <p:nvPr/>
        </p:nvCxnSpPr>
        <p:spPr bwMode="auto">
          <a:xfrm>
            <a:off x="4907586" y="5867400"/>
            <a:ext cx="0" cy="9144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6" name="Straight Connector 45"/>
          <p:cNvCxnSpPr/>
          <p:nvPr/>
        </p:nvCxnSpPr>
        <p:spPr bwMode="auto">
          <a:xfrm>
            <a:off x="4417417" y="5867400"/>
            <a:ext cx="0" cy="9144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7" name="Straight Connector 46"/>
          <p:cNvCxnSpPr/>
          <p:nvPr/>
        </p:nvCxnSpPr>
        <p:spPr bwMode="auto">
          <a:xfrm>
            <a:off x="5397755" y="5867400"/>
            <a:ext cx="0" cy="9144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8" name="Straight Connector 47"/>
          <p:cNvCxnSpPr/>
          <p:nvPr/>
        </p:nvCxnSpPr>
        <p:spPr bwMode="auto">
          <a:xfrm>
            <a:off x="6378093" y="5867400"/>
            <a:ext cx="0" cy="9144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9" name="Straight Connector 48"/>
          <p:cNvCxnSpPr/>
          <p:nvPr/>
        </p:nvCxnSpPr>
        <p:spPr bwMode="auto">
          <a:xfrm>
            <a:off x="5887924" y="5867400"/>
            <a:ext cx="0" cy="9144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0" name="Straight Connector 49"/>
          <p:cNvCxnSpPr/>
          <p:nvPr/>
        </p:nvCxnSpPr>
        <p:spPr bwMode="auto">
          <a:xfrm>
            <a:off x="6868262" y="5867400"/>
            <a:ext cx="0" cy="9144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1" name="Straight Connector 50"/>
          <p:cNvCxnSpPr/>
          <p:nvPr/>
        </p:nvCxnSpPr>
        <p:spPr bwMode="auto">
          <a:xfrm>
            <a:off x="7848600" y="5867400"/>
            <a:ext cx="0" cy="9144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2" name="Straight Connector 51"/>
          <p:cNvCxnSpPr/>
          <p:nvPr/>
        </p:nvCxnSpPr>
        <p:spPr bwMode="auto">
          <a:xfrm>
            <a:off x="7358431" y="5867400"/>
            <a:ext cx="0" cy="9144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3" name="TextBox 52"/>
          <p:cNvSpPr txBox="1"/>
          <p:nvPr/>
        </p:nvSpPr>
        <p:spPr>
          <a:xfrm>
            <a:off x="531500" y="5801380"/>
            <a:ext cx="804476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0" dirty="0" smtClean="0"/>
              <a:t>0   1   2   3   4   5   6   7   8   9  10 11 12 13 14 15</a:t>
            </a:r>
            <a:endParaRPr lang="en-US" b="0" dirty="0"/>
          </a:p>
        </p:txBody>
      </p:sp>
      <p:sp>
        <p:nvSpPr>
          <p:cNvPr id="54" name="TextBox 53"/>
          <p:cNvSpPr txBox="1"/>
          <p:nvPr/>
        </p:nvSpPr>
        <p:spPr>
          <a:xfrm>
            <a:off x="533400" y="6258580"/>
            <a:ext cx="548419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 </a:t>
            </a:r>
            <a:r>
              <a:rPr lang="en-US" dirty="0" smtClean="0"/>
              <a:t>   12 15 13 17 23 45 53 </a:t>
            </a:r>
            <a:r>
              <a:rPr lang="en-US" dirty="0" smtClean="0"/>
              <a:t>45 21 </a:t>
            </a:r>
            <a:r>
              <a:rPr lang="en-US" dirty="0" smtClean="0"/>
              <a:t>35</a:t>
            </a:r>
            <a:endParaRPr lang="en-US" dirty="0"/>
          </a:p>
        </p:txBody>
      </p:sp>
      <p:cxnSp>
        <p:nvCxnSpPr>
          <p:cNvPr id="55" name="Straight Connector 54"/>
          <p:cNvCxnSpPr/>
          <p:nvPr/>
        </p:nvCxnSpPr>
        <p:spPr bwMode="auto">
          <a:xfrm>
            <a:off x="8382000" y="5867400"/>
            <a:ext cx="0" cy="9144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2020884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Dequeue 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838200"/>
            <a:ext cx="4678986" cy="2424125"/>
          </a:xfrm>
        </p:spPr>
        <p:txBody>
          <a:bodyPr/>
          <a:lstStyle/>
          <a:p>
            <a:r>
              <a:rPr lang="en-US" dirty="0" smtClean="0"/>
              <a:t>Swap 35 </a:t>
            </a:r>
            <a:br>
              <a:rPr lang="en-US" dirty="0" smtClean="0"/>
            </a:br>
            <a:r>
              <a:rPr lang="en-US" dirty="0" smtClean="0"/>
              <a:t>into root </a:t>
            </a:r>
            <a:br>
              <a:rPr lang="en-US" dirty="0" smtClean="0"/>
            </a:br>
            <a:r>
              <a:rPr lang="en-US" dirty="0" smtClean="0"/>
              <a:t>(save 12 </a:t>
            </a:r>
            <a:br>
              <a:rPr lang="en-US" dirty="0" smtClean="0"/>
            </a:br>
            <a:r>
              <a:rPr lang="en-US" dirty="0" smtClean="0"/>
              <a:t>to return)</a:t>
            </a:r>
            <a:endParaRPr lang="en-US" dirty="0"/>
          </a:p>
        </p:txBody>
      </p:sp>
      <p:sp>
        <p:nvSpPr>
          <p:cNvPr id="7" name="Oval 6"/>
          <p:cNvSpPr/>
          <p:nvPr/>
        </p:nvSpPr>
        <p:spPr bwMode="auto">
          <a:xfrm>
            <a:off x="3733800" y="1219200"/>
            <a:ext cx="990600" cy="914400"/>
          </a:xfrm>
          <a:prstGeom prst="ellips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936391" y="1414790"/>
            <a:ext cx="5854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35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9" name="Oval 8"/>
          <p:cNvSpPr/>
          <p:nvPr/>
        </p:nvSpPr>
        <p:spPr bwMode="auto">
          <a:xfrm>
            <a:off x="2388335" y="2275609"/>
            <a:ext cx="990600" cy="914400"/>
          </a:xfrm>
          <a:prstGeom prst="ellips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590800" y="2471199"/>
            <a:ext cx="5854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15</a:t>
            </a:r>
            <a:endParaRPr lang="en-US" dirty="0"/>
          </a:p>
        </p:txBody>
      </p:sp>
      <p:sp>
        <p:nvSpPr>
          <p:cNvPr id="11" name="Oval 10"/>
          <p:cNvSpPr/>
          <p:nvPr/>
        </p:nvSpPr>
        <p:spPr bwMode="auto">
          <a:xfrm>
            <a:off x="4876800" y="2275609"/>
            <a:ext cx="990600" cy="914400"/>
          </a:xfrm>
          <a:prstGeom prst="ellips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079391" y="2471199"/>
            <a:ext cx="5854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13</a:t>
            </a:r>
            <a:endParaRPr lang="en-US" dirty="0"/>
          </a:p>
        </p:txBody>
      </p:sp>
      <p:sp>
        <p:nvSpPr>
          <p:cNvPr id="13" name="Oval 12"/>
          <p:cNvSpPr/>
          <p:nvPr/>
        </p:nvSpPr>
        <p:spPr bwMode="auto">
          <a:xfrm>
            <a:off x="1143000" y="3570799"/>
            <a:ext cx="990600" cy="914400"/>
          </a:xfrm>
          <a:prstGeom prst="ellips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371601" y="3768226"/>
            <a:ext cx="5854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17</a:t>
            </a:r>
            <a:endParaRPr lang="en-US" dirty="0"/>
          </a:p>
        </p:txBody>
      </p:sp>
      <p:sp>
        <p:nvSpPr>
          <p:cNvPr id="15" name="Oval 14"/>
          <p:cNvSpPr/>
          <p:nvPr/>
        </p:nvSpPr>
        <p:spPr bwMode="auto">
          <a:xfrm>
            <a:off x="3124200" y="3583027"/>
            <a:ext cx="990600" cy="914400"/>
          </a:xfrm>
          <a:prstGeom prst="ellips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300783" y="3778617"/>
            <a:ext cx="5854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23</a:t>
            </a:r>
            <a:endParaRPr lang="en-US" dirty="0"/>
          </a:p>
        </p:txBody>
      </p:sp>
      <p:sp>
        <p:nvSpPr>
          <p:cNvPr id="17" name="Oval 16"/>
          <p:cNvSpPr/>
          <p:nvPr/>
        </p:nvSpPr>
        <p:spPr bwMode="auto">
          <a:xfrm>
            <a:off x="4345038" y="3572636"/>
            <a:ext cx="990600" cy="914400"/>
          </a:xfrm>
          <a:prstGeom prst="ellips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573639" y="3770063"/>
            <a:ext cx="5854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45</a:t>
            </a:r>
            <a:endParaRPr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5715000" y="3584864"/>
            <a:ext cx="990600" cy="914400"/>
          </a:xfrm>
          <a:prstGeom prst="ellips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917591" y="3780454"/>
            <a:ext cx="5854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53</a:t>
            </a:r>
            <a:endParaRPr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457200" y="4715636"/>
            <a:ext cx="990600" cy="914400"/>
          </a:xfrm>
          <a:prstGeom prst="ellips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685801" y="4913063"/>
            <a:ext cx="5854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45</a:t>
            </a:r>
            <a:endParaRPr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676400" y="4727864"/>
            <a:ext cx="990600" cy="914400"/>
          </a:xfrm>
          <a:prstGeom prst="ellips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878991" y="4923454"/>
            <a:ext cx="5854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21</a:t>
            </a:r>
            <a:endParaRPr lang="en-US" dirty="0"/>
          </a:p>
        </p:txBody>
      </p:sp>
      <p:cxnSp>
        <p:nvCxnSpPr>
          <p:cNvPr id="25" name="Straight Arrow Connector 24"/>
          <p:cNvCxnSpPr>
            <a:stCxn id="7" idx="3"/>
            <a:endCxn id="9" idx="7"/>
          </p:cNvCxnSpPr>
          <p:nvPr/>
        </p:nvCxnSpPr>
        <p:spPr bwMode="auto">
          <a:xfrm flipH="1">
            <a:off x="3233865" y="1999689"/>
            <a:ext cx="645005" cy="409831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6" name="Straight Arrow Connector 25"/>
          <p:cNvCxnSpPr>
            <a:stCxn id="7" idx="5"/>
            <a:endCxn id="11" idx="1"/>
          </p:cNvCxnSpPr>
          <p:nvPr/>
        </p:nvCxnSpPr>
        <p:spPr bwMode="auto">
          <a:xfrm>
            <a:off x="4579330" y="1999689"/>
            <a:ext cx="442540" cy="409831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7" name="Straight Arrow Connector 26"/>
          <p:cNvCxnSpPr>
            <a:stCxn id="9" idx="3"/>
            <a:endCxn id="13" idx="7"/>
          </p:cNvCxnSpPr>
          <p:nvPr/>
        </p:nvCxnSpPr>
        <p:spPr bwMode="auto">
          <a:xfrm flipH="1">
            <a:off x="1988530" y="3056098"/>
            <a:ext cx="544875" cy="648612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8" name="Straight Arrow Connector 27"/>
          <p:cNvCxnSpPr/>
          <p:nvPr/>
        </p:nvCxnSpPr>
        <p:spPr bwMode="auto">
          <a:xfrm>
            <a:off x="3020353" y="3190009"/>
            <a:ext cx="408647" cy="394855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9" name="Straight Arrow Connector 28"/>
          <p:cNvCxnSpPr/>
          <p:nvPr/>
        </p:nvCxnSpPr>
        <p:spPr bwMode="auto">
          <a:xfrm flipH="1">
            <a:off x="4876800" y="3190009"/>
            <a:ext cx="381000" cy="380790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0" name="Straight Arrow Connector 29"/>
          <p:cNvCxnSpPr/>
          <p:nvPr/>
        </p:nvCxnSpPr>
        <p:spPr bwMode="auto">
          <a:xfrm>
            <a:off x="5664808" y="3190009"/>
            <a:ext cx="431192" cy="394855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1" name="Straight Arrow Connector 30"/>
          <p:cNvCxnSpPr/>
          <p:nvPr/>
        </p:nvCxnSpPr>
        <p:spPr bwMode="auto">
          <a:xfrm flipH="1">
            <a:off x="1271218" y="4485199"/>
            <a:ext cx="176582" cy="242665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2" name="Straight Arrow Connector 31"/>
          <p:cNvCxnSpPr>
            <a:stCxn id="13" idx="5"/>
            <a:endCxn id="23" idx="0"/>
          </p:cNvCxnSpPr>
          <p:nvPr/>
        </p:nvCxnSpPr>
        <p:spPr bwMode="auto">
          <a:xfrm>
            <a:off x="1988530" y="4351288"/>
            <a:ext cx="183170" cy="376576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36" name="Rectangle 35"/>
          <p:cNvSpPr/>
          <p:nvPr/>
        </p:nvSpPr>
        <p:spPr bwMode="auto">
          <a:xfrm>
            <a:off x="417576" y="5867400"/>
            <a:ext cx="7964424" cy="914400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37" name="Straight Connector 36"/>
          <p:cNvCxnSpPr>
            <a:stCxn id="36" idx="1"/>
            <a:endCxn id="36" idx="3"/>
          </p:cNvCxnSpPr>
          <p:nvPr/>
        </p:nvCxnSpPr>
        <p:spPr bwMode="auto">
          <a:xfrm>
            <a:off x="417576" y="6324600"/>
            <a:ext cx="7964424" cy="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8" name="Straight Connector 37"/>
          <p:cNvCxnSpPr/>
          <p:nvPr/>
        </p:nvCxnSpPr>
        <p:spPr bwMode="auto">
          <a:xfrm>
            <a:off x="986234" y="5867400"/>
            <a:ext cx="0" cy="9144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9" name="Straight Connector 38"/>
          <p:cNvCxnSpPr/>
          <p:nvPr/>
        </p:nvCxnSpPr>
        <p:spPr bwMode="auto">
          <a:xfrm>
            <a:off x="1966572" y="5867400"/>
            <a:ext cx="0" cy="9144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0" name="Straight Connector 39"/>
          <p:cNvCxnSpPr/>
          <p:nvPr/>
        </p:nvCxnSpPr>
        <p:spPr bwMode="auto">
          <a:xfrm>
            <a:off x="1476403" y="5867400"/>
            <a:ext cx="0" cy="9144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1" name="Straight Connector 40"/>
          <p:cNvCxnSpPr/>
          <p:nvPr/>
        </p:nvCxnSpPr>
        <p:spPr bwMode="auto">
          <a:xfrm>
            <a:off x="2456741" y="5867400"/>
            <a:ext cx="0" cy="9144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2" name="Straight Connector 41"/>
          <p:cNvCxnSpPr/>
          <p:nvPr/>
        </p:nvCxnSpPr>
        <p:spPr bwMode="auto">
          <a:xfrm>
            <a:off x="3437079" y="5867400"/>
            <a:ext cx="0" cy="9144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3" name="Straight Connector 42"/>
          <p:cNvCxnSpPr/>
          <p:nvPr/>
        </p:nvCxnSpPr>
        <p:spPr bwMode="auto">
          <a:xfrm>
            <a:off x="2946910" y="5867400"/>
            <a:ext cx="0" cy="9144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4" name="Straight Connector 43"/>
          <p:cNvCxnSpPr/>
          <p:nvPr/>
        </p:nvCxnSpPr>
        <p:spPr bwMode="auto">
          <a:xfrm>
            <a:off x="3927248" y="5867400"/>
            <a:ext cx="0" cy="9144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5" name="Straight Connector 44"/>
          <p:cNvCxnSpPr/>
          <p:nvPr/>
        </p:nvCxnSpPr>
        <p:spPr bwMode="auto">
          <a:xfrm>
            <a:off x="4907586" y="5867400"/>
            <a:ext cx="0" cy="9144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6" name="Straight Connector 45"/>
          <p:cNvCxnSpPr/>
          <p:nvPr/>
        </p:nvCxnSpPr>
        <p:spPr bwMode="auto">
          <a:xfrm>
            <a:off x="4417417" y="5867400"/>
            <a:ext cx="0" cy="9144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7" name="Straight Connector 46"/>
          <p:cNvCxnSpPr/>
          <p:nvPr/>
        </p:nvCxnSpPr>
        <p:spPr bwMode="auto">
          <a:xfrm>
            <a:off x="5397755" y="5867400"/>
            <a:ext cx="0" cy="9144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8" name="Straight Connector 47"/>
          <p:cNvCxnSpPr/>
          <p:nvPr/>
        </p:nvCxnSpPr>
        <p:spPr bwMode="auto">
          <a:xfrm>
            <a:off x="6378093" y="5867400"/>
            <a:ext cx="0" cy="9144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9" name="Straight Connector 48"/>
          <p:cNvCxnSpPr/>
          <p:nvPr/>
        </p:nvCxnSpPr>
        <p:spPr bwMode="auto">
          <a:xfrm>
            <a:off x="5887924" y="5867400"/>
            <a:ext cx="0" cy="9144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0" name="Straight Connector 49"/>
          <p:cNvCxnSpPr/>
          <p:nvPr/>
        </p:nvCxnSpPr>
        <p:spPr bwMode="auto">
          <a:xfrm>
            <a:off x="6868262" y="5867400"/>
            <a:ext cx="0" cy="9144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1" name="Straight Connector 50"/>
          <p:cNvCxnSpPr/>
          <p:nvPr/>
        </p:nvCxnSpPr>
        <p:spPr bwMode="auto">
          <a:xfrm>
            <a:off x="7848600" y="5867400"/>
            <a:ext cx="0" cy="9144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2" name="Straight Connector 51"/>
          <p:cNvCxnSpPr/>
          <p:nvPr/>
        </p:nvCxnSpPr>
        <p:spPr bwMode="auto">
          <a:xfrm>
            <a:off x="7358431" y="5867400"/>
            <a:ext cx="0" cy="9144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3" name="TextBox 52"/>
          <p:cNvSpPr txBox="1"/>
          <p:nvPr/>
        </p:nvSpPr>
        <p:spPr>
          <a:xfrm>
            <a:off x="531500" y="5801380"/>
            <a:ext cx="804476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0" dirty="0" smtClean="0"/>
              <a:t>0   1   2   3   4   5   6   7   8   9  10 11 12 13 14 15</a:t>
            </a:r>
            <a:endParaRPr lang="en-US" b="0" dirty="0"/>
          </a:p>
        </p:txBody>
      </p:sp>
      <p:sp>
        <p:nvSpPr>
          <p:cNvPr id="54" name="TextBox 53"/>
          <p:cNvSpPr txBox="1"/>
          <p:nvPr/>
        </p:nvSpPr>
        <p:spPr>
          <a:xfrm>
            <a:off x="533400" y="6258580"/>
            <a:ext cx="508344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 </a:t>
            </a:r>
            <a:r>
              <a:rPr lang="en-US" dirty="0" smtClean="0"/>
              <a:t>   </a:t>
            </a:r>
            <a:r>
              <a:rPr lang="en-US" dirty="0" smtClean="0">
                <a:solidFill>
                  <a:srgbClr val="FF0000"/>
                </a:solidFill>
              </a:rPr>
              <a:t>35</a:t>
            </a:r>
            <a:r>
              <a:rPr lang="en-US" dirty="0" smtClean="0"/>
              <a:t> 15 13 17 23 45 53 </a:t>
            </a:r>
            <a:r>
              <a:rPr lang="en-US" dirty="0" smtClean="0"/>
              <a:t>45 21 </a:t>
            </a:r>
            <a:endParaRPr lang="en-US" dirty="0"/>
          </a:p>
        </p:txBody>
      </p:sp>
      <p:cxnSp>
        <p:nvCxnSpPr>
          <p:cNvPr id="55" name="Straight Connector 54"/>
          <p:cNvCxnSpPr/>
          <p:nvPr/>
        </p:nvCxnSpPr>
        <p:spPr bwMode="auto">
          <a:xfrm>
            <a:off x="8382000" y="5867400"/>
            <a:ext cx="0" cy="9144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3784421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Dequeue 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72703" y="783789"/>
            <a:ext cx="4678986" cy="2424125"/>
          </a:xfrm>
        </p:spPr>
        <p:txBody>
          <a:bodyPr/>
          <a:lstStyle/>
          <a:p>
            <a:r>
              <a:rPr lang="en-US" sz="2800" dirty="0" smtClean="0"/>
              <a:t>Min child?</a:t>
            </a:r>
          </a:p>
          <a:p>
            <a:r>
              <a:rPr lang="en-US" sz="2800" dirty="0"/>
              <a:t>1</a:t>
            </a:r>
            <a:r>
              <a:rPr lang="en-US" sz="2800" dirty="0" smtClean="0"/>
              <a:t> * 2 = 2 -&gt; 15</a:t>
            </a:r>
          </a:p>
          <a:p>
            <a:r>
              <a:rPr lang="en-US" sz="2800" dirty="0"/>
              <a:t>1</a:t>
            </a:r>
            <a:r>
              <a:rPr lang="en-US" sz="2800" dirty="0" smtClean="0"/>
              <a:t> * 2 + 1 = 3 -&gt; 13</a:t>
            </a:r>
          </a:p>
          <a:p>
            <a:r>
              <a:rPr lang="en-US" sz="2800" dirty="0" smtClean="0"/>
              <a:t>Swap with 13</a:t>
            </a:r>
            <a:endParaRPr lang="en-US" sz="2800" dirty="0"/>
          </a:p>
        </p:txBody>
      </p:sp>
      <p:sp>
        <p:nvSpPr>
          <p:cNvPr id="7" name="Oval 6"/>
          <p:cNvSpPr/>
          <p:nvPr/>
        </p:nvSpPr>
        <p:spPr bwMode="auto">
          <a:xfrm>
            <a:off x="3352800" y="1219200"/>
            <a:ext cx="990600" cy="914400"/>
          </a:xfrm>
          <a:prstGeom prst="ellips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555391" y="1414790"/>
            <a:ext cx="5854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35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9" name="Oval 8"/>
          <p:cNvSpPr/>
          <p:nvPr/>
        </p:nvSpPr>
        <p:spPr bwMode="auto">
          <a:xfrm>
            <a:off x="2007335" y="2275609"/>
            <a:ext cx="990600" cy="914400"/>
          </a:xfrm>
          <a:prstGeom prst="ellips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209800" y="2471199"/>
            <a:ext cx="5854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15</a:t>
            </a:r>
            <a:endParaRPr lang="en-US" dirty="0"/>
          </a:p>
        </p:txBody>
      </p:sp>
      <p:sp>
        <p:nvSpPr>
          <p:cNvPr id="11" name="Oval 10"/>
          <p:cNvSpPr/>
          <p:nvPr/>
        </p:nvSpPr>
        <p:spPr bwMode="auto">
          <a:xfrm>
            <a:off x="4495800" y="2275609"/>
            <a:ext cx="990600" cy="914400"/>
          </a:xfrm>
          <a:prstGeom prst="ellips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698391" y="2471199"/>
            <a:ext cx="5854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13</a:t>
            </a:r>
            <a:endParaRPr lang="en-US" dirty="0"/>
          </a:p>
        </p:txBody>
      </p:sp>
      <p:sp>
        <p:nvSpPr>
          <p:cNvPr id="13" name="Oval 12"/>
          <p:cNvSpPr/>
          <p:nvPr/>
        </p:nvSpPr>
        <p:spPr bwMode="auto">
          <a:xfrm>
            <a:off x="762000" y="3570799"/>
            <a:ext cx="990600" cy="914400"/>
          </a:xfrm>
          <a:prstGeom prst="ellips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990601" y="3768226"/>
            <a:ext cx="5854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17</a:t>
            </a:r>
            <a:endParaRPr lang="en-US" dirty="0"/>
          </a:p>
        </p:txBody>
      </p:sp>
      <p:sp>
        <p:nvSpPr>
          <p:cNvPr id="15" name="Oval 14"/>
          <p:cNvSpPr/>
          <p:nvPr/>
        </p:nvSpPr>
        <p:spPr bwMode="auto">
          <a:xfrm>
            <a:off x="2743200" y="3583027"/>
            <a:ext cx="990600" cy="914400"/>
          </a:xfrm>
          <a:prstGeom prst="ellips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919783" y="3778617"/>
            <a:ext cx="5854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23</a:t>
            </a:r>
            <a:endParaRPr lang="en-US" dirty="0"/>
          </a:p>
        </p:txBody>
      </p:sp>
      <p:sp>
        <p:nvSpPr>
          <p:cNvPr id="17" name="Oval 16"/>
          <p:cNvSpPr/>
          <p:nvPr/>
        </p:nvSpPr>
        <p:spPr bwMode="auto">
          <a:xfrm>
            <a:off x="3964038" y="3572636"/>
            <a:ext cx="990600" cy="914400"/>
          </a:xfrm>
          <a:prstGeom prst="ellips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192639" y="3770063"/>
            <a:ext cx="5854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45</a:t>
            </a:r>
            <a:endParaRPr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5334000" y="3584864"/>
            <a:ext cx="990600" cy="914400"/>
          </a:xfrm>
          <a:prstGeom prst="ellips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536591" y="3780454"/>
            <a:ext cx="5854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53</a:t>
            </a:r>
            <a:endParaRPr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76200" y="4715636"/>
            <a:ext cx="990600" cy="914400"/>
          </a:xfrm>
          <a:prstGeom prst="ellips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304801" y="4913063"/>
            <a:ext cx="5854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45</a:t>
            </a:r>
            <a:endParaRPr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295400" y="4727864"/>
            <a:ext cx="990600" cy="914400"/>
          </a:xfrm>
          <a:prstGeom prst="ellips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497991" y="4923454"/>
            <a:ext cx="5854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21</a:t>
            </a:r>
            <a:endParaRPr lang="en-US" dirty="0"/>
          </a:p>
        </p:txBody>
      </p:sp>
      <p:cxnSp>
        <p:nvCxnSpPr>
          <p:cNvPr id="25" name="Straight Arrow Connector 24"/>
          <p:cNvCxnSpPr>
            <a:stCxn id="7" idx="3"/>
            <a:endCxn id="9" idx="7"/>
          </p:cNvCxnSpPr>
          <p:nvPr/>
        </p:nvCxnSpPr>
        <p:spPr bwMode="auto">
          <a:xfrm flipH="1">
            <a:off x="2852865" y="1999689"/>
            <a:ext cx="645005" cy="409831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6" name="Straight Arrow Connector 25"/>
          <p:cNvCxnSpPr>
            <a:stCxn id="7" idx="5"/>
            <a:endCxn id="11" idx="1"/>
          </p:cNvCxnSpPr>
          <p:nvPr/>
        </p:nvCxnSpPr>
        <p:spPr bwMode="auto">
          <a:xfrm>
            <a:off x="4198330" y="1999689"/>
            <a:ext cx="442540" cy="409831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7" name="Straight Arrow Connector 26"/>
          <p:cNvCxnSpPr>
            <a:stCxn id="9" idx="3"/>
            <a:endCxn id="13" idx="7"/>
          </p:cNvCxnSpPr>
          <p:nvPr/>
        </p:nvCxnSpPr>
        <p:spPr bwMode="auto">
          <a:xfrm flipH="1">
            <a:off x="1607530" y="3056098"/>
            <a:ext cx="544875" cy="648612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8" name="Straight Arrow Connector 27"/>
          <p:cNvCxnSpPr/>
          <p:nvPr/>
        </p:nvCxnSpPr>
        <p:spPr bwMode="auto">
          <a:xfrm>
            <a:off x="2639353" y="3190009"/>
            <a:ext cx="408647" cy="394855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9" name="Straight Arrow Connector 28"/>
          <p:cNvCxnSpPr/>
          <p:nvPr/>
        </p:nvCxnSpPr>
        <p:spPr bwMode="auto">
          <a:xfrm flipH="1">
            <a:off x="4495800" y="3190009"/>
            <a:ext cx="381000" cy="380790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0" name="Straight Arrow Connector 29"/>
          <p:cNvCxnSpPr/>
          <p:nvPr/>
        </p:nvCxnSpPr>
        <p:spPr bwMode="auto">
          <a:xfrm>
            <a:off x="5283808" y="3190009"/>
            <a:ext cx="431192" cy="394855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1" name="Straight Arrow Connector 30"/>
          <p:cNvCxnSpPr/>
          <p:nvPr/>
        </p:nvCxnSpPr>
        <p:spPr bwMode="auto">
          <a:xfrm flipH="1">
            <a:off x="890218" y="4485199"/>
            <a:ext cx="176582" cy="242665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2" name="Straight Arrow Connector 31"/>
          <p:cNvCxnSpPr>
            <a:stCxn id="13" idx="5"/>
            <a:endCxn id="23" idx="0"/>
          </p:cNvCxnSpPr>
          <p:nvPr/>
        </p:nvCxnSpPr>
        <p:spPr bwMode="auto">
          <a:xfrm>
            <a:off x="1607530" y="4351288"/>
            <a:ext cx="183170" cy="376576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36" name="Rectangle 35"/>
          <p:cNvSpPr/>
          <p:nvPr/>
        </p:nvSpPr>
        <p:spPr bwMode="auto">
          <a:xfrm>
            <a:off x="417576" y="5867400"/>
            <a:ext cx="7964424" cy="914400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37" name="Straight Connector 36"/>
          <p:cNvCxnSpPr>
            <a:stCxn id="36" idx="1"/>
            <a:endCxn id="36" idx="3"/>
          </p:cNvCxnSpPr>
          <p:nvPr/>
        </p:nvCxnSpPr>
        <p:spPr bwMode="auto">
          <a:xfrm>
            <a:off x="417576" y="6324600"/>
            <a:ext cx="7964424" cy="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8" name="Straight Connector 37"/>
          <p:cNvCxnSpPr/>
          <p:nvPr/>
        </p:nvCxnSpPr>
        <p:spPr bwMode="auto">
          <a:xfrm>
            <a:off x="986234" y="5867400"/>
            <a:ext cx="0" cy="9144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9" name="Straight Connector 38"/>
          <p:cNvCxnSpPr/>
          <p:nvPr/>
        </p:nvCxnSpPr>
        <p:spPr bwMode="auto">
          <a:xfrm>
            <a:off x="1966572" y="5867400"/>
            <a:ext cx="0" cy="9144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0" name="Straight Connector 39"/>
          <p:cNvCxnSpPr/>
          <p:nvPr/>
        </p:nvCxnSpPr>
        <p:spPr bwMode="auto">
          <a:xfrm>
            <a:off x="1476403" y="5867400"/>
            <a:ext cx="0" cy="9144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1" name="Straight Connector 40"/>
          <p:cNvCxnSpPr/>
          <p:nvPr/>
        </p:nvCxnSpPr>
        <p:spPr bwMode="auto">
          <a:xfrm>
            <a:off x="2456741" y="5867400"/>
            <a:ext cx="0" cy="9144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2" name="Straight Connector 41"/>
          <p:cNvCxnSpPr/>
          <p:nvPr/>
        </p:nvCxnSpPr>
        <p:spPr bwMode="auto">
          <a:xfrm>
            <a:off x="3437079" y="5867400"/>
            <a:ext cx="0" cy="9144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3" name="Straight Connector 42"/>
          <p:cNvCxnSpPr/>
          <p:nvPr/>
        </p:nvCxnSpPr>
        <p:spPr bwMode="auto">
          <a:xfrm>
            <a:off x="2946910" y="5867400"/>
            <a:ext cx="0" cy="9144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4" name="Straight Connector 43"/>
          <p:cNvCxnSpPr/>
          <p:nvPr/>
        </p:nvCxnSpPr>
        <p:spPr bwMode="auto">
          <a:xfrm>
            <a:off x="3927248" y="5867400"/>
            <a:ext cx="0" cy="9144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5" name="Straight Connector 44"/>
          <p:cNvCxnSpPr/>
          <p:nvPr/>
        </p:nvCxnSpPr>
        <p:spPr bwMode="auto">
          <a:xfrm>
            <a:off x="4907586" y="5867400"/>
            <a:ext cx="0" cy="9144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6" name="Straight Connector 45"/>
          <p:cNvCxnSpPr/>
          <p:nvPr/>
        </p:nvCxnSpPr>
        <p:spPr bwMode="auto">
          <a:xfrm>
            <a:off x="4417417" y="5867400"/>
            <a:ext cx="0" cy="9144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7" name="Straight Connector 46"/>
          <p:cNvCxnSpPr/>
          <p:nvPr/>
        </p:nvCxnSpPr>
        <p:spPr bwMode="auto">
          <a:xfrm>
            <a:off x="5397755" y="5867400"/>
            <a:ext cx="0" cy="9144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8" name="Straight Connector 47"/>
          <p:cNvCxnSpPr/>
          <p:nvPr/>
        </p:nvCxnSpPr>
        <p:spPr bwMode="auto">
          <a:xfrm>
            <a:off x="6378093" y="5867400"/>
            <a:ext cx="0" cy="9144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9" name="Straight Connector 48"/>
          <p:cNvCxnSpPr/>
          <p:nvPr/>
        </p:nvCxnSpPr>
        <p:spPr bwMode="auto">
          <a:xfrm>
            <a:off x="5887924" y="5867400"/>
            <a:ext cx="0" cy="9144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0" name="Straight Connector 49"/>
          <p:cNvCxnSpPr/>
          <p:nvPr/>
        </p:nvCxnSpPr>
        <p:spPr bwMode="auto">
          <a:xfrm>
            <a:off x="6868262" y="5867400"/>
            <a:ext cx="0" cy="9144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1" name="Straight Connector 50"/>
          <p:cNvCxnSpPr/>
          <p:nvPr/>
        </p:nvCxnSpPr>
        <p:spPr bwMode="auto">
          <a:xfrm>
            <a:off x="7848600" y="5867400"/>
            <a:ext cx="0" cy="9144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2" name="Straight Connector 51"/>
          <p:cNvCxnSpPr/>
          <p:nvPr/>
        </p:nvCxnSpPr>
        <p:spPr bwMode="auto">
          <a:xfrm>
            <a:off x="7358431" y="5867400"/>
            <a:ext cx="0" cy="9144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3" name="TextBox 52"/>
          <p:cNvSpPr txBox="1"/>
          <p:nvPr/>
        </p:nvSpPr>
        <p:spPr>
          <a:xfrm>
            <a:off x="531500" y="5801380"/>
            <a:ext cx="804476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0" dirty="0" smtClean="0"/>
              <a:t>0   1   2   3   4   5   6   7   8   9  10 11 12 13 14 15</a:t>
            </a:r>
            <a:endParaRPr lang="en-US" b="0" dirty="0"/>
          </a:p>
        </p:txBody>
      </p:sp>
      <p:sp>
        <p:nvSpPr>
          <p:cNvPr id="54" name="TextBox 53"/>
          <p:cNvSpPr txBox="1"/>
          <p:nvPr/>
        </p:nvSpPr>
        <p:spPr>
          <a:xfrm>
            <a:off x="533400" y="6258580"/>
            <a:ext cx="508344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 </a:t>
            </a:r>
            <a:r>
              <a:rPr lang="en-US" dirty="0" smtClean="0"/>
              <a:t>   </a:t>
            </a:r>
            <a:r>
              <a:rPr lang="en-US" dirty="0" smtClean="0">
                <a:solidFill>
                  <a:srgbClr val="FF0000"/>
                </a:solidFill>
              </a:rPr>
              <a:t>35</a:t>
            </a:r>
            <a:r>
              <a:rPr lang="en-US" dirty="0" smtClean="0"/>
              <a:t> 15 13 17 23 45 53 </a:t>
            </a:r>
            <a:r>
              <a:rPr lang="en-US" dirty="0" smtClean="0"/>
              <a:t>45 21 </a:t>
            </a:r>
            <a:endParaRPr lang="en-US" dirty="0"/>
          </a:p>
        </p:txBody>
      </p:sp>
      <p:cxnSp>
        <p:nvCxnSpPr>
          <p:cNvPr id="55" name="Straight Connector 54"/>
          <p:cNvCxnSpPr/>
          <p:nvPr/>
        </p:nvCxnSpPr>
        <p:spPr bwMode="auto">
          <a:xfrm>
            <a:off x="8382000" y="5867400"/>
            <a:ext cx="0" cy="9144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2059328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Dequeue Example</a:t>
            </a:r>
            <a:endParaRPr lang="en-US" dirty="0"/>
          </a:p>
        </p:txBody>
      </p:sp>
      <p:sp>
        <p:nvSpPr>
          <p:cNvPr id="7" name="Oval 6"/>
          <p:cNvSpPr/>
          <p:nvPr/>
        </p:nvSpPr>
        <p:spPr bwMode="auto">
          <a:xfrm>
            <a:off x="3352800" y="1219200"/>
            <a:ext cx="990600" cy="914400"/>
          </a:xfrm>
          <a:prstGeom prst="ellips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555391" y="1414790"/>
            <a:ext cx="5854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13</a:t>
            </a:r>
            <a:endParaRPr lang="en-US" dirty="0"/>
          </a:p>
        </p:txBody>
      </p:sp>
      <p:sp>
        <p:nvSpPr>
          <p:cNvPr id="9" name="Oval 8"/>
          <p:cNvSpPr/>
          <p:nvPr/>
        </p:nvSpPr>
        <p:spPr bwMode="auto">
          <a:xfrm>
            <a:off x="2007335" y="2275609"/>
            <a:ext cx="990600" cy="914400"/>
          </a:xfrm>
          <a:prstGeom prst="ellips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209800" y="2471199"/>
            <a:ext cx="5854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15</a:t>
            </a:r>
            <a:endParaRPr lang="en-US" dirty="0"/>
          </a:p>
        </p:txBody>
      </p:sp>
      <p:sp>
        <p:nvSpPr>
          <p:cNvPr id="11" name="Oval 10"/>
          <p:cNvSpPr/>
          <p:nvPr/>
        </p:nvSpPr>
        <p:spPr bwMode="auto">
          <a:xfrm>
            <a:off x="4495800" y="2275609"/>
            <a:ext cx="990600" cy="914400"/>
          </a:xfrm>
          <a:prstGeom prst="ellips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698391" y="2471199"/>
            <a:ext cx="5854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35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3" name="Oval 12"/>
          <p:cNvSpPr/>
          <p:nvPr/>
        </p:nvSpPr>
        <p:spPr bwMode="auto">
          <a:xfrm>
            <a:off x="762000" y="3570799"/>
            <a:ext cx="990600" cy="914400"/>
          </a:xfrm>
          <a:prstGeom prst="ellips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990601" y="3768226"/>
            <a:ext cx="5854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17</a:t>
            </a:r>
            <a:endParaRPr lang="en-US" dirty="0"/>
          </a:p>
        </p:txBody>
      </p:sp>
      <p:sp>
        <p:nvSpPr>
          <p:cNvPr id="15" name="Oval 14"/>
          <p:cNvSpPr/>
          <p:nvPr/>
        </p:nvSpPr>
        <p:spPr bwMode="auto">
          <a:xfrm>
            <a:off x="2743200" y="3583027"/>
            <a:ext cx="990600" cy="914400"/>
          </a:xfrm>
          <a:prstGeom prst="ellips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919783" y="3778617"/>
            <a:ext cx="5854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23</a:t>
            </a:r>
            <a:endParaRPr lang="en-US" dirty="0"/>
          </a:p>
        </p:txBody>
      </p:sp>
      <p:sp>
        <p:nvSpPr>
          <p:cNvPr id="17" name="Oval 16"/>
          <p:cNvSpPr/>
          <p:nvPr/>
        </p:nvSpPr>
        <p:spPr bwMode="auto">
          <a:xfrm>
            <a:off x="3964038" y="3572636"/>
            <a:ext cx="990600" cy="914400"/>
          </a:xfrm>
          <a:prstGeom prst="ellips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192639" y="3770063"/>
            <a:ext cx="5854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45</a:t>
            </a:r>
            <a:endParaRPr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5334000" y="3584864"/>
            <a:ext cx="990600" cy="914400"/>
          </a:xfrm>
          <a:prstGeom prst="ellips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536591" y="3780454"/>
            <a:ext cx="5854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53</a:t>
            </a:r>
            <a:endParaRPr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76200" y="4715636"/>
            <a:ext cx="990600" cy="914400"/>
          </a:xfrm>
          <a:prstGeom prst="ellips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304801" y="4913063"/>
            <a:ext cx="5854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45</a:t>
            </a:r>
            <a:endParaRPr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295400" y="4727864"/>
            <a:ext cx="990600" cy="914400"/>
          </a:xfrm>
          <a:prstGeom prst="ellips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497991" y="4923454"/>
            <a:ext cx="5854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21</a:t>
            </a:r>
            <a:endParaRPr lang="en-US" dirty="0"/>
          </a:p>
        </p:txBody>
      </p:sp>
      <p:cxnSp>
        <p:nvCxnSpPr>
          <p:cNvPr id="25" name="Straight Arrow Connector 24"/>
          <p:cNvCxnSpPr>
            <a:stCxn id="7" idx="3"/>
            <a:endCxn id="9" idx="7"/>
          </p:cNvCxnSpPr>
          <p:nvPr/>
        </p:nvCxnSpPr>
        <p:spPr bwMode="auto">
          <a:xfrm flipH="1">
            <a:off x="2852865" y="1999689"/>
            <a:ext cx="645005" cy="409831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6" name="Straight Arrow Connector 25"/>
          <p:cNvCxnSpPr>
            <a:stCxn id="7" idx="5"/>
            <a:endCxn id="11" idx="1"/>
          </p:cNvCxnSpPr>
          <p:nvPr/>
        </p:nvCxnSpPr>
        <p:spPr bwMode="auto">
          <a:xfrm>
            <a:off x="4198330" y="1999689"/>
            <a:ext cx="442540" cy="409831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7" name="Straight Arrow Connector 26"/>
          <p:cNvCxnSpPr>
            <a:stCxn id="9" idx="3"/>
            <a:endCxn id="13" idx="7"/>
          </p:cNvCxnSpPr>
          <p:nvPr/>
        </p:nvCxnSpPr>
        <p:spPr bwMode="auto">
          <a:xfrm flipH="1">
            <a:off x="1607530" y="3056098"/>
            <a:ext cx="544875" cy="648612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8" name="Straight Arrow Connector 27"/>
          <p:cNvCxnSpPr/>
          <p:nvPr/>
        </p:nvCxnSpPr>
        <p:spPr bwMode="auto">
          <a:xfrm>
            <a:off x="2639353" y="3190009"/>
            <a:ext cx="408647" cy="394855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9" name="Straight Arrow Connector 28"/>
          <p:cNvCxnSpPr/>
          <p:nvPr/>
        </p:nvCxnSpPr>
        <p:spPr bwMode="auto">
          <a:xfrm flipH="1">
            <a:off x="4495800" y="3190009"/>
            <a:ext cx="381000" cy="380790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0" name="Straight Arrow Connector 29"/>
          <p:cNvCxnSpPr/>
          <p:nvPr/>
        </p:nvCxnSpPr>
        <p:spPr bwMode="auto">
          <a:xfrm>
            <a:off x="5283808" y="3190009"/>
            <a:ext cx="431192" cy="394855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1" name="Straight Arrow Connector 30"/>
          <p:cNvCxnSpPr/>
          <p:nvPr/>
        </p:nvCxnSpPr>
        <p:spPr bwMode="auto">
          <a:xfrm flipH="1">
            <a:off x="890218" y="4485199"/>
            <a:ext cx="176582" cy="242665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2" name="Straight Arrow Connector 31"/>
          <p:cNvCxnSpPr>
            <a:stCxn id="13" idx="5"/>
            <a:endCxn id="23" idx="0"/>
          </p:cNvCxnSpPr>
          <p:nvPr/>
        </p:nvCxnSpPr>
        <p:spPr bwMode="auto">
          <a:xfrm>
            <a:off x="1607530" y="4351288"/>
            <a:ext cx="183170" cy="376576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36" name="Rectangle 35"/>
          <p:cNvSpPr/>
          <p:nvPr/>
        </p:nvSpPr>
        <p:spPr bwMode="auto">
          <a:xfrm>
            <a:off x="417576" y="5867400"/>
            <a:ext cx="7964424" cy="914400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37" name="Straight Connector 36"/>
          <p:cNvCxnSpPr>
            <a:stCxn id="36" idx="1"/>
            <a:endCxn id="36" idx="3"/>
          </p:cNvCxnSpPr>
          <p:nvPr/>
        </p:nvCxnSpPr>
        <p:spPr bwMode="auto">
          <a:xfrm>
            <a:off x="417576" y="6324600"/>
            <a:ext cx="7964424" cy="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8" name="Straight Connector 37"/>
          <p:cNvCxnSpPr/>
          <p:nvPr/>
        </p:nvCxnSpPr>
        <p:spPr bwMode="auto">
          <a:xfrm>
            <a:off x="986234" y="5867400"/>
            <a:ext cx="0" cy="9144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9" name="Straight Connector 38"/>
          <p:cNvCxnSpPr/>
          <p:nvPr/>
        </p:nvCxnSpPr>
        <p:spPr bwMode="auto">
          <a:xfrm>
            <a:off x="1966572" y="5867400"/>
            <a:ext cx="0" cy="9144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0" name="Straight Connector 39"/>
          <p:cNvCxnSpPr/>
          <p:nvPr/>
        </p:nvCxnSpPr>
        <p:spPr bwMode="auto">
          <a:xfrm>
            <a:off x="1476403" y="5867400"/>
            <a:ext cx="0" cy="9144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1" name="Straight Connector 40"/>
          <p:cNvCxnSpPr/>
          <p:nvPr/>
        </p:nvCxnSpPr>
        <p:spPr bwMode="auto">
          <a:xfrm>
            <a:off x="2456741" y="5867400"/>
            <a:ext cx="0" cy="9144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2" name="Straight Connector 41"/>
          <p:cNvCxnSpPr/>
          <p:nvPr/>
        </p:nvCxnSpPr>
        <p:spPr bwMode="auto">
          <a:xfrm>
            <a:off x="3437079" y="5867400"/>
            <a:ext cx="0" cy="9144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3" name="Straight Connector 42"/>
          <p:cNvCxnSpPr/>
          <p:nvPr/>
        </p:nvCxnSpPr>
        <p:spPr bwMode="auto">
          <a:xfrm>
            <a:off x="2946910" y="5867400"/>
            <a:ext cx="0" cy="9144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4" name="Straight Connector 43"/>
          <p:cNvCxnSpPr/>
          <p:nvPr/>
        </p:nvCxnSpPr>
        <p:spPr bwMode="auto">
          <a:xfrm>
            <a:off x="3927248" y="5867400"/>
            <a:ext cx="0" cy="9144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5" name="Straight Connector 44"/>
          <p:cNvCxnSpPr/>
          <p:nvPr/>
        </p:nvCxnSpPr>
        <p:spPr bwMode="auto">
          <a:xfrm>
            <a:off x="4907586" y="5867400"/>
            <a:ext cx="0" cy="9144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6" name="Straight Connector 45"/>
          <p:cNvCxnSpPr/>
          <p:nvPr/>
        </p:nvCxnSpPr>
        <p:spPr bwMode="auto">
          <a:xfrm>
            <a:off x="4417417" y="5867400"/>
            <a:ext cx="0" cy="9144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7" name="Straight Connector 46"/>
          <p:cNvCxnSpPr/>
          <p:nvPr/>
        </p:nvCxnSpPr>
        <p:spPr bwMode="auto">
          <a:xfrm>
            <a:off x="5397755" y="5867400"/>
            <a:ext cx="0" cy="9144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8" name="Straight Connector 47"/>
          <p:cNvCxnSpPr/>
          <p:nvPr/>
        </p:nvCxnSpPr>
        <p:spPr bwMode="auto">
          <a:xfrm>
            <a:off x="6378093" y="5867400"/>
            <a:ext cx="0" cy="9144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9" name="Straight Connector 48"/>
          <p:cNvCxnSpPr/>
          <p:nvPr/>
        </p:nvCxnSpPr>
        <p:spPr bwMode="auto">
          <a:xfrm>
            <a:off x="5887924" y="5867400"/>
            <a:ext cx="0" cy="9144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0" name="Straight Connector 49"/>
          <p:cNvCxnSpPr/>
          <p:nvPr/>
        </p:nvCxnSpPr>
        <p:spPr bwMode="auto">
          <a:xfrm>
            <a:off x="6868262" y="5867400"/>
            <a:ext cx="0" cy="9144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1" name="Straight Connector 50"/>
          <p:cNvCxnSpPr/>
          <p:nvPr/>
        </p:nvCxnSpPr>
        <p:spPr bwMode="auto">
          <a:xfrm>
            <a:off x="7848600" y="5867400"/>
            <a:ext cx="0" cy="9144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2" name="Straight Connector 51"/>
          <p:cNvCxnSpPr/>
          <p:nvPr/>
        </p:nvCxnSpPr>
        <p:spPr bwMode="auto">
          <a:xfrm>
            <a:off x="7358431" y="5867400"/>
            <a:ext cx="0" cy="9144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3" name="TextBox 52"/>
          <p:cNvSpPr txBox="1"/>
          <p:nvPr/>
        </p:nvSpPr>
        <p:spPr>
          <a:xfrm>
            <a:off x="531500" y="5801380"/>
            <a:ext cx="804476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0" dirty="0" smtClean="0"/>
              <a:t>0   1   2   3   4   5   6   7   8   9  10 11 12 13 14 15</a:t>
            </a:r>
            <a:endParaRPr lang="en-US" b="0" dirty="0"/>
          </a:p>
        </p:txBody>
      </p:sp>
      <p:sp>
        <p:nvSpPr>
          <p:cNvPr id="54" name="TextBox 53"/>
          <p:cNvSpPr txBox="1"/>
          <p:nvPr/>
        </p:nvSpPr>
        <p:spPr>
          <a:xfrm>
            <a:off x="533400" y="6258580"/>
            <a:ext cx="508344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 </a:t>
            </a:r>
            <a:r>
              <a:rPr lang="en-US" dirty="0" smtClean="0"/>
              <a:t>   13 15</a:t>
            </a:r>
            <a:r>
              <a:rPr lang="en-US" dirty="0" smtClean="0">
                <a:solidFill>
                  <a:srgbClr val="FF0000"/>
                </a:solidFill>
              </a:rPr>
              <a:t> 35 </a:t>
            </a:r>
            <a:r>
              <a:rPr lang="en-US" dirty="0" smtClean="0"/>
              <a:t>17 23 45 53 </a:t>
            </a:r>
            <a:r>
              <a:rPr lang="en-US" dirty="0" smtClean="0"/>
              <a:t>45 21 </a:t>
            </a:r>
            <a:endParaRPr lang="en-US" dirty="0"/>
          </a:p>
        </p:txBody>
      </p:sp>
      <p:cxnSp>
        <p:nvCxnSpPr>
          <p:cNvPr id="55" name="Straight Connector 54"/>
          <p:cNvCxnSpPr/>
          <p:nvPr/>
        </p:nvCxnSpPr>
        <p:spPr bwMode="auto">
          <a:xfrm>
            <a:off x="8382000" y="5867400"/>
            <a:ext cx="0" cy="9144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1357005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Dequeue Example</a:t>
            </a:r>
            <a:endParaRPr lang="en-US" dirty="0"/>
          </a:p>
        </p:txBody>
      </p:sp>
      <p:sp>
        <p:nvSpPr>
          <p:cNvPr id="7" name="Oval 6"/>
          <p:cNvSpPr/>
          <p:nvPr/>
        </p:nvSpPr>
        <p:spPr bwMode="auto">
          <a:xfrm>
            <a:off x="3352800" y="1219200"/>
            <a:ext cx="990600" cy="914400"/>
          </a:xfrm>
          <a:prstGeom prst="ellips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555391" y="1414790"/>
            <a:ext cx="5854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13</a:t>
            </a:r>
            <a:endParaRPr lang="en-US" dirty="0"/>
          </a:p>
        </p:txBody>
      </p:sp>
      <p:sp>
        <p:nvSpPr>
          <p:cNvPr id="9" name="Oval 8"/>
          <p:cNvSpPr/>
          <p:nvPr/>
        </p:nvSpPr>
        <p:spPr bwMode="auto">
          <a:xfrm>
            <a:off x="2007335" y="2275609"/>
            <a:ext cx="990600" cy="914400"/>
          </a:xfrm>
          <a:prstGeom prst="ellips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209800" y="2471199"/>
            <a:ext cx="5854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15</a:t>
            </a:r>
            <a:endParaRPr lang="en-US" dirty="0"/>
          </a:p>
        </p:txBody>
      </p:sp>
      <p:sp>
        <p:nvSpPr>
          <p:cNvPr id="11" name="Oval 10"/>
          <p:cNvSpPr/>
          <p:nvPr/>
        </p:nvSpPr>
        <p:spPr bwMode="auto">
          <a:xfrm>
            <a:off x="4495800" y="2275609"/>
            <a:ext cx="990600" cy="914400"/>
          </a:xfrm>
          <a:prstGeom prst="ellips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698391" y="2471199"/>
            <a:ext cx="5854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35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3" name="Oval 12"/>
          <p:cNvSpPr/>
          <p:nvPr/>
        </p:nvSpPr>
        <p:spPr bwMode="auto">
          <a:xfrm>
            <a:off x="762000" y="3570799"/>
            <a:ext cx="990600" cy="914400"/>
          </a:xfrm>
          <a:prstGeom prst="ellips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990601" y="3768226"/>
            <a:ext cx="5854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17</a:t>
            </a:r>
            <a:endParaRPr lang="en-US" dirty="0"/>
          </a:p>
        </p:txBody>
      </p:sp>
      <p:sp>
        <p:nvSpPr>
          <p:cNvPr id="15" name="Oval 14"/>
          <p:cNvSpPr/>
          <p:nvPr/>
        </p:nvSpPr>
        <p:spPr bwMode="auto">
          <a:xfrm>
            <a:off x="2743200" y="3583027"/>
            <a:ext cx="990600" cy="914400"/>
          </a:xfrm>
          <a:prstGeom prst="ellips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919783" y="3778617"/>
            <a:ext cx="5854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23</a:t>
            </a:r>
            <a:endParaRPr lang="en-US" dirty="0"/>
          </a:p>
        </p:txBody>
      </p:sp>
      <p:sp>
        <p:nvSpPr>
          <p:cNvPr id="17" name="Oval 16"/>
          <p:cNvSpPr/>
          <p:nvPr/>
        </p:nvSpPr>
        <p:spPr bwMode="auto">
          <a:xfrm>
            <a:off x="3964038" y="3572636"/>
            <a:ext cx="990600" cy="914400"/>
          </a:xfrm>
          <a:prstGeom prst="ellips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192639" y="3770063"/>
            <a:ext cx="5854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45</a:t>
            </a:r>
            <a:endParaRPr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5334000" y="3584864"/>
            <a:ext cx="990600" cy="914400"/>
          </a:xfrm>
          <a:prstGeom prst="ellips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536591" y="3780454"/>
            <a:ext cx="5854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53</a:t>
            </a:r>
            <a:endParaRPr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76200" y="4715636"/>
            <a:ext cx="990600" cy="914400"/>
          </a:xfrm>
          <a:prstGeom prst="ellips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304801" y="4913063"/>
            <a:ext cx="5854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45</a:t>
            </a:r>
            <a:endParaRPr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295400" y="4727864"/>
            <a:ext cx="990600" cy="914400"/>
          </a:xfrm>
          <a:prstGeom prst="ellips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497991" y="4923454"/>
            <a:ext cx="5854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21</a:t>
            </a:r>
            <a:endParaRPr lang="en-US" dirty="0"/>
          </a:p>
        </p:txBody>
      </p:sp>
      <p:cxnSp>
        <p:nvCxnSpPr>
          <p:cNvPr id="25" name="Straight Arrow Connector 24"/>
          <p:cNvCxnSpPr>
            <a:stCxn id="7" idx="3"/>
            <a:endCxn id="9" idx="7"/>
          </p:cNvCxnSpPr>
          <p:nvPr/>
        </p:nvCxnSpPr>
        <p:spPr bwMode="auto">
          <a:xfrm flipH="1">
            <a:off x="2852865" y="1999689"/>
            <a:ext cx="645005" cy="409831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6" name="Straight Arrow Connector 25"/>
          <p:cNvCxnSpPr>
            <a:stCxn id="7" idx="5"/>
            <a:endCxn id="11" idx="1"/>
          </p:cNvCxnSpPr>
          <p:nvPr/>
        </p:nvCxnSpPr>
        <p:spPr bwMode="auto">
          <a:xfrm>
            <a:off x="4198330" y="1999689"/>
            <a:ext cx="442540" cy="409831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7" name="Straight Arrow Connector 26"/>
          <p:cNvCxnSpPr>
            <a:stCxn id="9" idx="3"/>
            <a:endCxn id="13" idx="7"/>
          </p:cNvCxnSpPr>
          <p:nvPr/>
        </p:nvCxnSpPr>
        <p:spPr bwMode="auto">
          <a:xfrm flipH="1">
            <a:off x="1607530" y="3056098"/>
            <a:ext cx="544875" cy="648612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8" name="Straight Arrow Connector 27"/>
          <p:cNvCxnSpPr/>
          <p:nvPr/>
        </p:nvCxnSpPr>
        <p:spPr bwMode="auto">
          <a:xfrm>
            <a:off x="2639353" y="3190009"/>
            <a:ext cx="408647" cy="394855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9" name="Straight Arrow Connector 28"/>
          <p:cNvCxnSpPr/>
          <p:nvPr/>
        </p:nvCxnSpPr>
        <p:spPr bwMode="auto">
          <a:xfrm flipH="1">
            <a:off x="4495800" y="3190009"/>
            <a:ext cx="381000" cy="380790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0" name="Straight Arrow Connector 29"/>
          <p:cNvCxnSpPr/>
          <p:nvPr/>
        </p:nvCxnSpPr>
        <p:spPr bwMode="auto">
          <a:xfrm>
            <a:off x="5283808" y="3190009"/>
            <a:ext cx="431192" cy="394855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1" name="Straight Arrow Connector 30"/>
          <p:cNvCxnSpPr/>
          <p:nvPr/>
        </p:nvCxnSpPr>
        <p:spPr bwMode="auto">
          <a:xfrm flipH="1">
            <a:off x="890218" y="4485199"/>
            <a:ext cx="176582" cy="242665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2" name="Straight Arrow Connector 31"/>
          <p:cNvCxnSpPr>
            <a:stCxn id="13" idx="5"/>
            <a:endCxn id="23" idx="0"/>
          </p:cNvCxnSpPr>
          <p:nvPr/>
        </p:nvCxnSpPr>
        <p:spPr bwMode="auto">
          <a:xfrm>
            <a:off x="1607530" y="4351288"/>
            <a:ext cx="183170" cy="376576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36" name="Rectangle 35"/>
          <p:cNvSpPr/>
          <p:nvPr/>
        </p:nvSpPr>
        <p:spPr bwMode="auto">
          <a:xfrm>
            <a:off x="417576" y="5867400"/>
            <a:ext cx="7964424" cy="914400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37" name="Straight Connector 36"/>
          <p:cNvCxnSpPr>
            <a:stCxn id="36" idx="1"/>
            <a:endCxn id="36" idx="3"/>
          </p:cNvCxnSpPr>
          <p:nvPr/>
        </p:nvCxnSpPr>
        <p:spPr bwMode="auto">
          <a:xfrm>
            <a:off x="417576" y="6324600"/>
            <a:ext cx="7964424" cy="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8" name="Straight Connector 37"/>
          <p:cNvCxnSpPr/>
          <p:nvPr/>
        </p:nvCxnSpPr>
        <p:spPr bwMode="auto">
          <a:xfrm>
            <a:off x="986234" y="5867400"/>
            <a:ext cx="0" cy="9144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9" name="Straight Connector 38"/>
          <p:cNvCxnSpPr/>
          <p:nvPr/>
        </p:nvCxnSpPr>
        <p:spPr bwMode="auto">
          <a:xfrm>
            <a:off x="1966572" y="5867400"/>
            <a:ext cx="0" cy="9144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0" name="Straight Connector 39"/>
          <p:cNvCxnSpPr/>
          <p:nvPr/>
        </p:nvCxnSpPr>
        <p:spPr bwMode="auto">
          <a:xfrm>
            <a:off x="1476403" y="5867400"/>
            <a:ext cx="0" cy="9144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1" name="Straight Connector 40"/>
          <p:cNvCxnSpPr/>
          <p:nvPr/>
        </p:nvCxnSpPr>
        <p:spPr bwMode="auto">
          <a:xfrm>
            <a:off x="2456741" y="5867400"/>
            <a:ext cx="0" cy="9144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2" name="Straight Connector 41"/>
          <p:cNvCxnSpPr/>
          <p:nvPr/>
        </p:nvCxnSpPr>
        <p:spPr bwMode="auto">
          <a:xfrm>
            <a:off x="3437079" y="5867400"/>
            <a:ext cx="0" cy="9144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3" name="Straight Connector 42"/>
          <p:cNvCxnSpPr/>
          <p:nvPr/>
        </p:nvCxnSpPr>
        <p:spPr bwMode="auto">
          <a:xfrm>
            <a:off x="2946910" y="5867400"/>
            <a:ext cx="0" cy="9144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4" name="Straight Connector 43"/>
          <p:cNvCxnSpPr/>
          <p:nvPr/>
        </p:nvCxnSpPr>
        <p:spPr bwMode="auto">
          <a:xfrm>
            <a:off x="3927248" y="5867400"/>
            <a:ext cx="0" cy="9144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5" name="Straight Connector 44"/>
          <p:cNvCxnSpPr/>
          <p:nvPr/>
        </p:nvCxnSpPr>
        <p:spPr bwMode="auto">
          <a:xfrm>
            <a:off x="4907586" y="5867400"/>
            <a:ext cx="0" cy="9144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6" name="Straight Connector 45"/>
          <p:cNvCxnSpPr/>
          <p:nvPr/>
        </p:nvCxnSpPr>
        <p:spPr bwMode="auto">
          <a:xfrm>
            <a:off x="4417417" y="5867400"/>
            <a:ext cx="0" cy="9144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7" name="Straight Connector 46"/>
          <p:cNvCxnSpPr/>
          <p:nvPr/>
        </p:nvCxnSpPr>
        <p:spPr bwMode="auto">
          <a:xfrm>
            <a:off x="5397755" y="5867400"/>
            <a:ext cx="0" cy="9144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8" name="Straight Connector 47"/>
          <p:cNvCxnSpPr/>
          <p:nvPr/>
        </p:nvCxnSpPr>
        <p:spPr bwMode="auto">
          <a:xfrm>
            <a:off x="6378093" y="5867400"/>
            <a:ext cx="0" cy="9144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9" name="Straight Connector 48"/>
          <p:cNvCxnSpPr/>
          <p:nvPr/>
        </p:nvCxnSpPr>
        <p:spPr bwMode="auto">
          <a:xfrm>
            <a:off x="5887924" y="5867400"/>
            <a:ext cx="0" cy="9144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0" name="Straight Connector 49"/>
          <p:cNvCxnSpPr/>
          <p:nvPr/>
        </p:nvCxnSpPr>
        <p:spPr bwMode="auto">
          <a:xfrm>
            <a:off x="6868262" y="5867400"/>
            <a:ext cx="0" cy="9144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1" name="Straight Connector 50"/>
          <p:cNvCxnSpPr/>
          <p:nvPr/>
        </p:nvCxnSpPr>
        <p:spPr bwMode="auto">
          <a:xfrm>
            <a:off x="7848600" y="5867400"/>
            <a:ext cx="0" cy="9144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2" name="Straight Connector 51"/>
          <p:cNvCxnSpPr/>
          <p:nvPr/>
        </p:nvCxnSpPr>
        <p:spPr bwMode="auto">
          <a:xfrm>
            <a:off x="7358431" y="5867400"/>
            <a:ext cx="0" cy="9144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3" name="TextBox 52"/>
          <p:cNvSpPr txBox="1"/>
          <p:nvPr/>
        </p:nvSpPr>
        <p:spPr>
          <a:xfrm>
            <a:off x="531500" y="5801380"/>
            <a:ext cx="804476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0" dirty="0" smtClean="0"/>
              <a:t>0   1   2   3   4   5   6   7   8   9  10 11 12 13 14 15</a:t>
            </a:r>
            <a:endParaRPr lang="en-US" b="0" dirty="0"/>
          </a:p>
        </p:txBody>
      </p:sp>
      <p:sp>
        <p:nvSpPr>
          <p:cNvPr id="54" name="TextBox 53"/>
          <p:cNvSpPr txBox="1"/>
          <p:nvPr/>
        </p:nvSpPr>
        <p:spPr>
          <a:xfrm>
            <a:off x="533400" y="6258580"/>
            <a:ext cx="508344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 </a:t>
            </a:r>
            <a:r>
              <a:rPr lang="en-US" dirty="0" smtClean="0"/>
              <a:t>   13 15</a:t>
            </a:r>
            <a:r>
              <a:rPr lang="en-US" dirty="0" smtClean="0">
                <a:solidFill>
                  <a:srgbClr val="FF0000"/>
                </a:solidFill>
              </a:rPr>
              <a:t> 35 </a:t>
            </a:r>
            <a:r>
              <a:rPr lang="en-US" dirty="0" smtClean="0"/>
              <a:t>17 23 45 53 </a:t>
            </a:r>
            <a:r>
              <a:rPr lang="en-US" dirty="0" smtClean="0"/>
              <a:t>45 21 </a:t>
            </a:r>
            <a:endParaRPr lang="en-US" dirty="0"/>
          </a:p>
        </p:txBody>
      </p:sp>
      <p:cxnSp>
        <p:nvCxnSpPr>
          <p:cNvPr id="55" name="Straight Connector 54"/>
          <p:cNvCxnSpPr/>
          <p:nvPr/>
        </p:nvCxnSpPr>
        <p:spPr bwMode="auto">
          <a:xfrm>
            <a:off x="8382000" y="5867400"/>
            <a:ext cx="0" cy="9144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6" name="Content Placeholder 2"/>
          <p:cNvSpPr txBox="1">
            <a:spLocks/>
          </p:cNvSpPr>
          <p:nvPr/>
        </p:nvSpPr>
        <p:spPr bwMode="auto">
          <a:xfrm>
            <a:off x="5372703" y="783789"/>
            <a:ext cx="4001535" cy="33310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buChar char="8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sz="2800" b="0" kern="0" dirty="0" smtClean="0"/>
              <a:t>Min child?</a:t>
            </a:r>
          </a:p>
          <a:p>
            <a:r>
              <a:rPr lang="en-US" sz="2800" b="0" kern="0" dirty="0"/>
              <a:t>3</a:t>
            </a:r>
            <a:r>
              <a:rPr lang="en-US" sz="2800" b="0" kern="0" dirty="0" smtClean="0"/>
              <a:t> * 2 = 6 -&gt; 45</a:t>
            </a:r>
          </a:p>
          <a:p>
            <a:r>
              <a:rPr lang="en-US" sz="2800" b="0" kern="0" dirty="0"/>
              <a:t>3</a:t>
            </a:r>
            <a:r>
              <a:rPr lang="en-US" sz="2800" b="0" kern="0" dirty="0" smtClean="0"/>
              <a:t> * 2 + 1 = 7 -&gt; 53</a:t>
            </a:r>
          </a:p>
          <a:p>
            <a:r>
              <a:rPr lang="en-US" sz="2800" b="0" kern="0" dirty="0" smtClean="0"/>
              <a:t>Less than or equal to</a:t>
            </a:r>
            <a:br>
              <a:rPr lang="en-US" sz="2800" b="0" kern="0" dirty="0" smtClean="0"/>
            </a:br>
            <a:r>
              <a:rPr lang="en-US" sz="2800" b="0" kern="0" dirty="0" smtClean="0"/>
              <a:t>both of my children!</a:t>
            </a:r>
            <a:br>
              <a:rPr lang="en-US" sz="2800" b="0" kern="0" dirty="0" smtClean="0"/>
            </a:br>
            <a:r>
              <a:rPr lang="en-US" sz="2800" b="0" kern="0" dirty="0" smtClean="0"/>
              <a:t>Stop!</a:t>
            </a:r>
            <a:endParaRPr lang="en-US" sz="2800" b="0" kern="0" dirty="0"/>
          </a:p>
        </p:txBody>
      </p:sp>
    </p:spTree>
    <p:extLst>
      <p:ext uri="{BB962C8B-B14F-4D97-AF65-F5344CB8AC3E}">
        <p14:creationId xmlns:p14="http://schemas.microsoft.com/office/powerpoint/2010/main" val="1059167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Dequeue Code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D4F31B7-9060-42E4-BB86-9DFA13B43B24}" type="slidenum">
              <a:rPr lang="en-US" smtClean="0"/>
              <a:pPr>
                <a:defRPr/>
              </a:pPr>
              <a:t>26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152400" y="685800"/>
            <a:ext cx="8318303" cy="61863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0"/>
              </a:spcBef>
            </a:pPr>
            <a:r>
              <a:rPr lang="en-US" sz="1800" b="0" dirty="0" smtClean="0">
                <a:latin typeface="Courier New" pitchFamily="49" charset="0"/>
                <a:cs typeface="Courier New" pitchFamily="49" charset="0"/>
              </a:rPr>
              <a:t>public E dequeue( ) {</a:t>
            </a:r>
          </a:p>
          <a:p>
            <a:pPr>
              <a:spcBef>
                <a:spcPts val="0"/>
              </a:spcBef>
            </a:pPr>
            <a:r>
              <a:rPr lang="en-US" sz="1800" b="0" dirty="0" smtClean="0">
                <a:latin typeface="Courier New" pitchFamily="49" charset="0"/>
                <a:cs typeface="Courier New" pitchFamily="49" charset="0"/>
              </a:rPr>
              <a:t>    E top = con[1];</a:t>
            </a:r>
          </a:p>
          <a:p>
            <a:pPr>
              <a:spcBef>
                <a:spcPts val="0"/>
              </a:spcBef>
            </a:pPr>
            <a:r>
              <a:rPr lang="en-US" sz="1800" b="0" dirty="0" smtClean="0">
                <a:latin typeface="Courier New" pitchFamily="49" charset="0"/>
                <a:cs typeface="Courier New" pitchFamily="49" charset="0"/>
              </a:rPr>
              <a:t>    int hole = 1;</a:t>
            </a:r>
          </a:p>
          <a:p>
            <a:pPr>
              <a:spcBef>
                <a:spcPts val="0"/>
              </a:spcBef>
            </a:pPr>
            <a:r>
              <a:rPr lang="en-US" sz="1800" b="0" dirty="0" smtClean="0">
                <a:latin typeface="Courier New" pitchFamily="49" charset="0"/>
                <a:cs typeface="Courier New" pitchFamily="49" charset="0"/>
              </a:rPr>
              <a:t>    boolean done = false;</a:t>
            </a:r>
          </a:p>
          <a:p>
            <a:pPr>
              <a:spcBef>
                <a:spcPts val="0"/>
              </a:spcBef>
            </a:pPr>
            <a:r>
              <a:rPr lang="en-US" sz="1800" b="0" dirty="0" smtClean="0">
                <a:latin typeface="Courier New" pitchFamily="49" charset="0"/>
                <a:cs typeface="Courier New" pitchFamily="49" charset="0"/>
              </a:rPr>
              <a:t>    while ( hole * 2 &lt; size &amp;&amp; ! done ) {</a:t>
            </a:r>
          </a:p>
          <a:p>
            <a:pPr>
              <a:spcBef>
                <a:spcPts val="0"/>
              </a:spcBef>
            </a:pPr>
            <a:r>
              <a:rPr lang="en-US" sz="1800" b="0" dirty="0" smtClean="0">
                <a:latin typeface="Courier New" pitchFamily="49" charset="0"/>
                <a:cs typeface="Courier New" pitchFamily="49" charset="0"/>
              </a:rPr>
              <a:t>        int child = hole * 2;</a:t>
            </a:r>
          </a:p>
          <a:p>
            <a:pPr>
              <a:spcBef>
                <a:spcPts val="0"/>
              </a:spcBef>
            </a:pPr>
            <a:r>
              <a:rPr lang="en-US" sz="1800" b="0" dirty="0" smtClean="0">
                <a:latin typeface="Courier New" pitchFamily="49" charset="0"/>
                <a:cs typeface="Courier New" pitchFamily="49" charset="0"/>
              </a:rPr>
              <a:t>        // see which child is smaller</a:t>
            </a:r>
          </a:p>
          <a:p>
            <a:pPr>
              <a:spcBef>
                <a:spcPts val="0"/>
              </a:spcBef>
            </a:pPr>
            <a:r>
              <a:rPr lang="en-US" sz="1800" b="0" dirty="0" smtClean="0">
                <a:latin typeface="Courier New" pitchFamily="49" charset="0"/>
                <a:cs typeface="Courier New" pitchFamily="49" charset="0"/>
              </a:rPr>
              <a:t>        if ( con[child].</a:t>
            </a:r>
            <a:r>
              <a:rPr lang="en-US" sz="1800" b="0" dirty="0" err="1" smtClean="0">
                <a:latin typeface="Courier New" pitchFamily="49" charset="0"/>
                <a:cs typeface="Courier New" pitchFamily="49" charset="0"/>
              </a:rPr>
              <a:t>compareTo</a:t>
            </a:r>
            <a:r>
              <a:rPr lang="en-US" sz="1800" b="0" dirty="0" smtClean="0">
                <a:latin typeface="Courier New" pitchFamily="49" charset="0"/>
                <a:cs typeface="Courier New" pitchFamily="49" charset="0"/>
              </a:rPr>
              <a:t>( con[child + 1] ) &gt; 0 )</a:t>
            </a:r>
          </a:p>
          <a:p>
            <a:pPr>
              <a:spcBef>
                <a:spcPts val="0"/>
              </a:spcBef>
            </a:pPr>
            <a:r>
              <a:rPr lang="en-US" sz="1800" b="0" dirty="0" smtClean="0">
                <a:latin typeface="Courier New" pitchFamily="49" charset="0"/>
                <a:cs typeface="Courier New" pitchFamily="49" charset="0"/>
              </a:rPr>
              <a:t>            child++;    // child now points to smaller</a:t>
            </a:r>
          </a:p>
          <a:p>
            <a:pPr>
              <a:spcBef>
                <a:spcPts val="0"/>
              </a:spcBef>
            </a:pPr>
            <a:r>
              <a:rPr lang="en-US" sz="1800" b="0" dirty="0" smtClean="0">
                <a:latin typeface="Courier New" pitchFamily="49" charset="0"/>
                <a:cs typeface="Courier New" pitchFamily="49" charset="0"/>
              </a:rPr>
              <a:t>           </a:t>
            </a:r>
          </a:p>
          <a:p>
            <a:pPr>
              <a:spcBef>
                <a:spcPts val="0"/>
              </a:spcBef>
            </a:pPr>
            <a:r>
              <a:rPr lang="en-US" sz="1800" b="0" dirty="0" smtClean="0">
                <a:latin typeface="Courier New" pitchFamily="49" charset="0"/>
                <a:cs typeface="Courier New" pitchFamily="49" charset="0"/>
              </a:rPr>
              <a:t>        // is replacement value bigger than child?</a:t>
            </a:r>
          </a:p>
          <a:p>
            <a:pPr>
              <a:spcBef>
                <a:spcPts val="0"/>
              </a:spcBef>
            </a:pPr>
            <a:r>
              <a:rPr lang="en-US" sz="1800" b="0" dirty="0" smtClean="0">
                <a:latin typeface="Courier New" pitchFamily="49" charset="0"/>
                <a:cs typeface="Courier New" pitchFamily="49" charset="0"/>
              </a:rPr>
              <a:t>        if (con[size].</a:t>
            </a:r>
            <a:r>
              <a:rPr lang="en-US" sz="1800" b="0" dirty="0" err="1" smtClean="0">
                <a:latin typeface="Courier New" pitchFamily="49" charset="0"/>
                <a:cs typeface="Courier New" pitchFamily="49" charset="0"/>
              </a:rPr>
              <a:t>compareTo</a:t>
            </a:r>
            <a:r>
              <a:rPr lang="en-US" sz="1800" b="0" dirty="0" smtClean="0">
                <a:latin typeface="Courier New" pitchFamily="49" charset="0"/>
                <a:cs typeface="Courier New" pitchFamily="49" charset="0"/>
              </a:rPr>
              <a:t>( con[child] ) &gt; 0 ) {</a:t>
            </a:r>
          </a:p>
          <a:p>
            <a:pPr>
              <a:spcBef>
                <a:spcPts val="0"/>
              </a:spcBef>
            </a:pPr>
            <a:r>
              <a:rPr lang="en-US" sz="1800" b="0" dirty="0" smtClean="0">
                <a:latin typeface="Courier New" pitchFamily="49" charset="0"/>
                <a:cs typeface="Courier New" pitchFamily="49" charset="0"/>
              </a:rPr>
              <a:t>            con[hole] = con[child];</a:t>
            </a:r>
          </a:p>
          <a:p>
            <a:pPr>
              <a:spcBef>
                <a:spcPts val="0"/>
              </a:spcBef>
            </a:pPr>
            <a:r>
              <a:rPr lang="en-US" sz="1800" b="0" dirty="0" smtClean="0">
                <a:latin typeface="Courier New" pitchFamily="49" charset="0"/>
                <a:cs typeface="Courier New" pitchFamily="49" charset="0"/>
              </a:rPr>
              <a:t>            hole = child; </a:t>
            </a:r>
          </a:p>
          <a:p>
            <a:pPr>
              <a:spcBef>
                <a:spcPts val="0"/>
              </a:spcBef>
            </a:pPr>
            <a:r>
              <a:rPr lang="en-US" sz="1800" b="0" dirty="0" smtClean="0">
                <a:latin typeface="Courier New" pitchFamily="49" charset="0"/>
                <a:cs typeface="Courier New" pitchFamily="49" charset="0"/>
              </a:rPr>
              <a:t>        }</a:t>
            </a:r>
          </a:p>
          <a:p>
            <a:pPr>
              <a:spcBef>
                <a:spcPts val="0"/>
              </a:spcBef>
            </a:pPr>
            <a:r>
              <a:rPr lang="en-US" sz="1800" b="0" dirty="0" smtClean="0">
                <a:latin typeface="Courier New" pitchFamily="49" charset="0"/>
                <a:cs typeface="Courier New" pitchFamily="49" charset="0"/>
              </a:rPr>
              <a:t>        else </a:t>
            </a:r>
          </a:p>
          <a:p>
            <a:pPr>
              <a:spcBef>
                <a:spcPts val="0"/>
              </a:spcBef>
            </a:pPr>
            <a:r>
              <a:rPr lang="en-US" sz="1800" b="0" dirty="0" smtClean="0">
                <a:latin typeface="Courier New" pitchFamily="49" charset="0"/>
                <a:cs typeface="Courier New" pitchFamily="49" charset="0"/>
              </a:rPr>
              <a:t>            done = true; </a:t>
            </a:r>
          </a:p>
          <a:p>
            <a:pPr>
              <a:spcBef>
                <a:spcPts val="0"/>
              </a:spcBef>
            </a:pPr>
            <a:r>
              <a:rPr lang="en-US" sz="1800" b="0" dirty="0" smtClean="0">
                <a:latin typeface="Courier New" pitchFamily="49" charset="0"/>
                <a:cs typeface="Courier New" pitchFamily="49" charset="0"/>
              </a:rPr>
              <a:t>    }</a:t>
            </a:r>
          </a:p>
          <a:p>
            <a:pPr>
              <a:spcBef>
                <a:spcPts val="0"/>
              </a:spcBef>
            </a:pPr>
            <a:r>
              <a:rPr lang="en-US" sz="1800" b="0" dirty="0" smtClean="0">
                <a:latin typeface="Courier New" pitchFamily="49" charset="0"/>
                <a:cs typeface="Courier New" pitchFamily="49" charset="0"/>
              </a:rPr>
              <a:t>    con[hole] = con[size];</a:t>
            </a:r>
          </a:p>
          <a:p>
            <a:pPr>
              <a:spcBef>
                <a:spcPts val="0"/>
              </a:spcBef>
            </a:pPr>
            <a:r>
              <a:rPr lang="en-US" sz="1800" b="0" dirty="0" smtClean="0">
                <a:latin typeface="Courier New" pitchFamily="49" charset="0"/>
                <a:cs typeface="Courier New" pitchFamily="49" charset="0"/>
              </a:rPr>
              <a:t>    size--;</a:t>
            </a:r>
          </a:p>
          <a:p>
            <a:pPr>
              <a:spcBef>
                <a:spcPts val="0"/>
              </a:spcBef>
            </a:pPr>
            <a:r>
              <a:rPr lang="en-US" sz="1800" b="0" dirty="0" smtClean="0">
                <a:latin typeface="Courier New" pitchFamily="49" charset="0"/>
                <a:cs typeface="Courier New" pitchFamily="49" charset="0"/>
              </a:rPr>
              <a:t>    return top; </a:t>
            </a:r>
          </a:p>
          <a:p>
            <a:pPr>
              <a:spcBef>
                <a:spcPts val="0"/>
              </a:spcBef>
            </a:pPr>
            <a:r>
              <a:rPr lang="en-US" sz="1800" b="0" dirty="0" smtClean="0">
                <a:latin typeface="Courier New" pitchFamily="49" charset="0"/>
                <a:cs typeface="Courier New" pitchFamily="49" charset="0"/>
              </a:rPr>
              <a:t>}</a:t>
            </a:r>
            <a:endParaRPr lang="en-US" sz="1800" b="0" dirty="0">
              <a:latin typeface="Courier New" pitchFamily="49" charset="0"/>
              <a:cs typeface="Courier New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08051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76200" y="-152400"/>
            <a:ext cx="9220200" cy="1143000"/>
          </a:xfrm>
        </p:spPr>
        <p:txBody>
          <a:bodyPr/>
          <a:lstStyle/>
          <a:p>
            <a:r>
              <a:rPr lang="en-US" sz="4000" dirty="0" smtClean="0">
                <a:solidFill>
                  <a:srgbClr val="FF0000"/>
                </a:solidFill>
              </a:rPr>
              <a:t>Clicker 3 </a:t>
            </a:r>
            <a:r>
              <a:rPr lang="en-US" sz="4000" dirty="0" smtClean="0"/>
              <a:t>- </a:t>
            </a:r>
            <a:r>
              <a:rPr lang="en-US" sz="4000" dirty="0" err="1" smtClean="0"/>
              <a:t>PriorityQueue</a:t>
            </a:r>
            <a:r>
              <a:rPr lang="en-US" sz="4000" dirty="0" smtClean="0"/>
              <a:t> Comparison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Run a Stress test of PQ implemented with Heap and PQ implemented with </a:t>
            </a:r>
            <a:r>
              <a:rPr lang="en-US" dirty="0" err="1" smtClean="0"/>
              <a:t>BinarySearchTree</a:t>
            </a:r>
            <a:endParaRPr lang="en-US" dirty="0" smtClean="0"/>
          </a:p>
          <a:p>
            <a:r>
              <a:rPr lang="en-US" dirty="0" smtClean="0"/>
              <a:t>What will result be?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Heap takes half the time or less of BST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Heap faster, but not twice as fast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About the same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BST </a:t>
            </a:r>
            <a:r>
              <a:rPr lang="en-US" dirty="0"/>
              <a:t>faster, but not </a:t>
            </a:r>
            <a:r>
              <a:rPr lang="en-US" dirty="0" smtClean="0"/>
              <a:t> twice as fast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BST takes half the time or less of Heap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CS314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Heaps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D4F31B7-9060-42E4-BB86-9DFA13B43B24}" type="slidenum">
              <a:rPr lang="en-US" smtClean="0"/>
              <a:pPr>
                <a:defRPr/>
              </a:pPr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5340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Another Option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</a:t>
            </a:r>
            <a:r>
              <a:rPr lang="en-US" i="1" dirty="0" smtClean="0"/>
              <a:t>heap</a:t>
            </a:r>
          </a:p>
          <a:p>
            <a:pPr lvl="1"/>
            <a:r>
              <a:rPr lang="en-US" dirty="0" smtClean="0"/>
              <a:t>not to be confused with the runtime heap (portion of memory for dynamically allocated variables)</a:t>
            </a:r>
          </a:p>
          <a:p>
            <a:r>
              <a:rPr lang="en-US" dirty="0" smtClean="0"/>
              <a:t>A complete binary tree</a:t>
            </a:r>
          </a:p>
          <a:p>
            <a:pPr lvl="1"/>
            <a:r>
              <a:rPr lang="en-US" dirty="0" smtClean="0"/>
              <a:t>all levels have maximum number of nodes except deepest where nodes are filled in from left to right</a:t>
            </a:r>
          </a:p>
          <a:p>
            <a:r>
              <a:rPr lang="en-US" dirty="0" smtClean="0"/>
              <a:t>Maintains the</a:t>
            </a:r>
            <a:r>
              <a:rPr lang="en-US" i="1" dirty="0" smtClean="0"/>
              <a:t> heap order property</a:t>
            </a:r>
          </a:p>
          <a:p>
            <a:pPr lvl="1"/>
            <a:r>
              <a:rPr lang="en-US" dirty="0" smtClean="0"/>
              <a:t>in a min heap the value in the root of any subtree is less than or equal to all other values in the subtree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CS314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Heaps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D4F31B7-9060-42E4-BB86-9DFA13B43B24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3450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Clicker 2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 a max heap with no duplicates where is the largest value?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the root of the tree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in the left-most node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in the right-most node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a node in the lowest level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n</a:t>
            </a:r>
            <a:r>
              <a:rPr lang="en-US" dirty="0" smtClean="0"/>
              <a:t>one of these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CS314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Heaps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D4F31B7-9060-42E4-BB86-9DFA13B43B24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3771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</a:t>
            </a:r>
            <a:r>
              <a:rPr lang="en-US" smtClean="0"/>
              <a:t>Min Heap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CS314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Heaps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D4F31B7-9060-42E4-BB86-9DFA13B43B24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  <p:sp>
        <p:nvSpPr>
          <p:cNvPr id="7" name="Oval 6"/>
          <p:cNvSpPr/>
          <p:nvPr/>
        </p:nvSpPr>
        <p:spPr bwMode="auto">
          <a:xfrm>
            <a:off x="3733800" y="1063336"/>
            <a:ext cx="990600" cy="914400"/>
          </a:xfrm>
          <a:prstGeom prst="ellips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936391" y="1258926"/>
            <a:ext cx="5854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12</a:t>
            </a:r>
            <a:endParaRPr lang="en-US" dirty="0"/>
          </a:p>
        </p:txBody>
      </p:sp>
      <p:sp>
        <p:nvSpPr>
          <p:cNvPr id="10" name="Oval 9"/>
          <p:cNvSpPr/>
          <p:nvPr/>
        </p:nvSpPr>
        <p:spPr bwMode="auto">
          <a:xfrm>
            <a:off x="2388335" y="2119745"/>
            <a:ext cx="990600" cy="914400"/>
          </a:xfrm>
          <a:prstGeom prst="ellips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590800" y="2315335"/>
            <a:ext cx="5854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17</a:t>
            </a:r>
            <a:endParaRPr lang="en-US" dirty="0"/>
          </a:p>
        </p:txBody>
      </p:sp>
      <p:sp>
        <p:nvSpPr>
          <p:cNvPr id="12" name="Oval 11"/>
          <p:cNvSpPr/>
          <p:nvPr/>
        </p:nvSpPr>
        <p:spPr bwMode="auto">
          <a:xfrm>
            <a:off x="4876800" y="2119745"/>
            <a:ext cx="990600" cy="914400"/>
          </a:xfrm>
          <a:prstGeom prst="ellips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079391" y="2315335"/>
            <a:ext cx="5854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15</a:t>
            </a:r>
            <a:endParaRPr lang="en-US" dirty="0"/>
          </a:p>
        </p:txBody>
      </p:sp>
      <p:sp>
        <p:nvSpPr>
          <p:cNvPr id="14" name="Oval 13"/>
          <p:cNvSpPr/>
          <p:nvPr/>
        </p:nvSpPr>
        <p:spPr bwMode="auto">
          <a:xfrm>
            <a:off x="1143000" y="3414935"/>
            <a:ext cx="990600" cy="914400"/>
          </a:xfrm>
          <a:prstGeom prst="ellips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371601" y="3612362"/>
            <a:ext cx="5854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19</a:t>
            </a:r>
            <a:endParaRPr lang="en-US" dirty="0"/>
          </a:p>
        </p:txBody>
      </p:sp>
      <p:sp>
        <p:nvSpPr>
          <p:cNvPr id="16" name="Oval 15"/>
          <p:cNvSpPr/>
          <p:nvPr/>
        </p:nvSpPr>
        <p:spPr bwMode="auto">
          <a:xfrm>
            <a:off x="2895600" y="3427163"/>
            <a:ext cx="990600" cy="914400"/>
          </a:xfrm>
          <a:prstGeom prst="ellips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098191" y="3622753"/>
            <a:ext cx="5854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52</a:t>
            </a:r>
            <a:endParaRPr lang="en-US" dirty="0"/>
          </a:p>
        </p:txBody>
      </p:sp>
      <p:sp>
        <p:nvSpPr>
          <p:cNvPr id="24" name="Oval 23"/>
          <p:cNvSpPr/>
          <p:nvPr/>
        </p:nvSpPr>
        <p:spPr bwMode="auto">
          <a:xfrm>
            <a:off x="4345038" y="3416772"/>
            <a:ext cx="990600" cy="914400"/>
          </a:xfrm>
          <a:prstGeom prst="ellips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4573639" y="3614199"/>
            <a:ext cx="5854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37</a:t>
            </a:r>
            <a:endParaRPr lang="en-US" dirty="0"/>
          </a:p>
        </p:txBody>
      </p:sp>
      <p:sp>
        <p:nvSpPr>
          <p:cNvPr id="26" name="Oval 25"/>
          <p:cNvSpPr/>
          <p:nvPr/>
        </p:nvSpPr>
        <p:spPr bwMode="auto">
          <a:xfrm>
            <a:off x="5715000" y="3429000"/>
            <a:ext cx="990600" cy="914400"/>
          </a:xfrm>
          <a:prstGeom prst="ellips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5917591" y="3624590"/>
            <a:ext cx="5854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25</a:t>
            </a:r>
            <a:endParaRPr lang="en-US" dirty="0"/>
          </a:p>
        </p:txBody>
      </p:sp>
      <p:sp>
        <p:nvSpPr>
          <p:cNvPr id="28" name="Oval 27"/>
          <p:cNvSpPr/>
          <p:nvPr/>
        </p:nvSpPr>
        <p:spPr bwMode="auto">
          <a:xfrm>
            <a:off x="457200" y="4559772"/>
            <a:ext cx="990600" cy="914400"/>
          </a:xfrm>
          <a:prstGeom prst="ellips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685801" y="4757199"/>
            <a:ext cx="5854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45</a:t>
            </a:r>
            <a:endParaRPr lang="en-US" dirty="0"/>
          </a:p>
        </p:txBody>
      </p:sp>
      <p:sp>
        <p:nvSpPr>
          <p:cNvPr id="30" name="Oval 29"/>
          <p:cNvSpPr/>
          <p:nvPr/>
        </p:nvSpPr>
        <p:spPr bwMode="auto">
          <a:xfrm>
            <a:off x="1827162" y="4572000"/>
            <a:ext cx="990600" cy="914400"/>
          </a:xfrm>
          <a:prstGeom prst="ellips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2029753" y="4767590"/>
            <a:ext cx="5854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21</a:t>
            </a:r>
            <a:endParaRPr lang="en-US" dirty="0"/>
          </a:p>
        </p:txBody>
      </p:sp>
      <p:cxnSp>
        <p:nvCxnSpPr>
          <p:cNvPr id="35" name="Straight Arrow Connector 34"/>
          <p:cNvCxnSpPr>
            <a:stCxn id="7" idx="3"/>
            <a:endCxn id="10" idx="7"/>
          </p:cNvCxnSpPr>
          <p:nvPr/>
        </p:nvCxnSpPr>
        <p:spPr bwMode="auto">
          <a:xfrm flipH="1">
            <a:off x="3233865" y="1843825"/>
            <a:ext cx="645005" cy="409831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7" name="Straight Arrow Connector 36"/>
          <p:cNvCxnSpPr>
            <a:stCxn id="7" idx="5"/>
            <a:endCxn id="12" idx="1"/>
          </p:cNvCxnSpPr>
          <p:nvPr/>
        </p:nvCxnSpPr>
        <p:spPr bwMode="auto">
          <a:xfrm>
            <a:off x="4579330" y="1843825"/>
            <a:ext cx="442540" cy="409831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9" name="Straight Arrow Connector 38"/>
          <p:cNvCxnSpPr>
            <a:stCxn id="10" idx="3"/>
            <a:endCxn id="14" idx="7"/>
          </p:cNvCxnSpPr>
          <p:nvPr/>
        </p:nvCxnSpPr>
        <p:spPr bwMode="auto">
          <a:xfrm flipH="1">
            <a:off x="1988530" y="2900234"/>
            <a:ext cx="544875" cy="648612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1" name="Straight Arrow Connector 40"/>
          <p:cNvCxnSpPr/>
          <p:nvPr/>
        </p:nvCxnSpPr>
        <p:spPr bwMode="auto">
          <a:xfrm>
            <a:off x="3020353" y="3034145"/>
            <a:ext cx="213512" cy="394855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7" name="Straight Arrow Connector 46"/>
          <p:cNvCxnSpPr/>
          <p:nvPr/>
        </p:nvCxnSpPr>
        <p:spPr bwMode="auto">
          <a:xfrm flipH="1">
            <a:off x="4876800" y="3034145"/>
            <a:ext cx="381000" cy="380790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9" name="Straight Arrow Connector 48"/>
          <p:cNvCxnSpPr/>
          <p:nvPr/>
        </p:nvCxnSpPr>
        <p:spPr bwMode="auto">
          <a:xfrm>
            <a:off x="5664808" y="3034145"/>
            <a:ext cx="431192" cy="394855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51" name="Straight Arrow Connector 50"/>
          <p:cNvCxnSpPr/>
          <p:nvPr/>
        </p:nvCxnSpPr>
        <p:spPr bwMode="auto">
          <a:xfrm flipH="1">
            <a:off x="1271218" y="4329335"/>
            <a:ext cx="176582" cy="242665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53" name="Straight Arrow Connector 52"/>
          <p:cNvCxnSpPr>
            <a:stCxn id="14" idx="5"/>
            <a:endCxn id="30" idx="0"/>
          </p:cNvCxnSpPr>
          <p:nvPr/>
        </p:nvCxnSpPr>
        <p:spPr bwMode="auto">
          <a:xfrm>
            <a:off x="1988530" y="4195424"/>
            <a:ext cx="333932" cy="376576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val="3476890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Enqueue Operation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Add new element to next open spot in array</a:t>
            </a:r>
          </a:p>
          <a:p>
            <a:r>
              <a:rPr lang="en-US" dirty="0" smtClean="0"/>
              <a:t>Swap with parent if new value is less </a:t>
            </a:r>
            <a:br>
              <a:rPr lang="en-US" dirty="0" smtClean="0"/>
            </a:br>
            <a:r>
              <a:rPr lang="en-US" dirty="0" smtClean="0"/>
              <a:t>than parent</a:t>
            </a:r>
          </a:p>
          <a:p>
            <a:r>
              <a:rPr lang="en-US" dirty="0" smtClean="0"/>
              <a:t>Continue back up the tree as long as the new value is less than new parent node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CS314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Heaps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D4F31B7-9060-42E4-BB86-9DFA13B43B24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6553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Enqueue 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Add 15 to heap (initially next left most node)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CS314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Heaps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D4F31B7-9060-42E4-BB86-9DFA13B43B24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  <p:sp>
        <p:nvSpPr>
          <p:cNvPr id="7" name="Oval 6"/>
          <p:cNvSpPr/>
          <p:nvPr/>
        </p:nvSpPr>
        <p:spPr bwMode="auto">
          <a:xfrm>
            <a:off x="3733800" y="1596736"/>
            <a:ext cx="990600" cy="914400"/>
          </a:xfrm>
          <a:prstGeom prst="ellips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936391" y="1792326"/>
            <a:ext cx="5854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12</a:t>
            </a:r>
            <a:endParaRPr lang="en-US" dirty="0"/>
          </a:p>
        </p:txBody>
      </p:sp>
      <p:sp>
        <p:nvSpPr>
          <p:cNvPr id="9" name="Oval 8"/>
          <p:cNvSpPr/>
          <p:nvPr/>
        </p:nvSpPr>
        <p:spPr bwMode="auto">
          <a:xfrm>
            <a:off x="2388335" y="2653145"/>
            <a:ext cx="990600" cy="914400"/>
          </a:xfrm>
          <a:prstGeom prst="ellips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590800" y="2848735"/>
            <a:ext cx="5854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17</a:t>
            </a:r>
            <a:endParaRPr lang="en-US" dirty="0"/>
          </a:p>
        </p:txBody>
      </p:sp>
      <p:sp>
        <p:nvSpPr>
          <p:cNvPr id="11" name="Oval 10"/>
          <p:cNvSpPr/>
          <p:nvPr/>
        </p:nvSpPr>
        <p:spPr bwMode="auto">
          <a:xfrm>
            <a:off x="4876800" y="2653145"/>
            <a:ext cx="990600" cy="914400"/>
          </a:xfrm>
          <a:prstGeom prst="ellips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079391" y="2848735"/>
            <a:ext cx="5854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15</a:t>
            </a:r>
            <a:endParaRPr lang="en-US" dirty="0"/>
          </a:p>
        </p:txBody>
      </p:sp>
      <p:sp>
        <p:nvSpPr>
          <p:cNvPr id="13" name="Oval 12"/>
          <p:cNvSpPr/>
          <p:nvPr/>
        </p:nvSpPr>
        <p:spPr bwMode="auto">
          <a:xfrm>
            <a:off x="1143000" y="3948335"/>
            <a:ext cx="990600" cy="914400"/>
          </a:xfrm>
          <a:prstGeom prst="ellips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371601" y="4145762"/>
            <a:ext cx="5854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19</a:t>
            </a:r>
            <a:endParaRPr lang="en-US" dirty="0"/>
          </a:p>
        </p:txBody>
      </p:sp>
      <p:sp>
        <p:nvSpPr>
          <p:cNvPr id="15" name="Oval 14"/>
          <p:cNvSpPr/>
          <p:nvPr/>
        </p:nvSpPr>
        <p:spPr bwMode="auto">
          <a:xfrm>
            <a:off x="3124200" y="3960563"/>
            <a:ext cx="990600" cy="914400"/>
          </a:xfrm>
          <a:prstGeom prst="ellips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300783" y="4156153"/>
            <a:ext cx="5854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52</a:t>
            </a:r>
            <a:endParaRPr lang="en-US" dirty="0"/>
          </a:p>
        </p:txBody>
      </p:sp>
      <p:sp>
        <p:nvSpPr>
          <p:cNvPr id="17" name="Oval 16"/>
          <p:cNvSpPr/>
          <p:nvPr/>
        </p:nvSpPr>
        <p:spPr bwMode="auto">
          <a:xfrm>
            <a:off x="4345038" y="3950172"/>
            <a:ext cx="990600" cy="914400"/>
          </a:xfrm>
          <a:prstGeom prst="ellips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573639" y="4147599"/>
            <a:ext cx="5854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37</a:t>
            </a:r>
            <a:endParaRPr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5715000" y="3962400"/>
            <a:ext cx="990600" cy="914400"/>
          </a:xfrm>
          <a:prstGeom prst="ellips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917591" y="4157990"/>
            <a:ext cx="5854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</a:t>
            </a:r>
            <a:r>
              <a:rPr lang="en-US" dirty="0" smtClean="0"/>
              <a:t>5</a:t>
            </a:r>
            <a:endParaRPr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457200" y="5093172"/>
            <a:ext cx="990600" cy="914400"/>
          </a:xfrm>
          <a:prstGeom prst="ellips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685801" y="5290599"/>
            <a:ext cx="5854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45</a:t>
            </a:r>
            <a:endParaRPr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676400" y="5105400"/>
            <a:ext cx="990600" cy="914400"/>
          </a:xfrm>
          <a:prstGeom prst="ellips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878991" y="5300990"/>
            <a:ext cx="5854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21</a:t>
            </a:r>
            <a:endParaRPr lang="en-US" dirty="0"/>
          </a:p>
        </p:txBody>
      </p:sp>
      <p:cxnSp>
        <p:nvCxnSpPr>
          <p:cNvPr id="25" name="Straight Arrow Connector 24"/>
          <p:cNvCxnSpPr>
            <a:stCxn id="7" idx="3"/>
            <a:endCxn id="9" idx="7"/>
          </p:cNvCxnSpPr>
          <p:nvPr/>
        </p:nvCxnSpPr>
        <p:spPr bwMode="auto">
          <a:xfrm flipH="1">
            <a:off x="3233865" y="2377225"/>
            <a:ext cx="645005" cy="409831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6" name="Straight Arrow Connector 25"/>
          <p:cNvCxnSpPr>
            <a:stCxn id="7" idx="5"/>
            <a:endCxn id="11" idx="1"/>
          </p:cNvCxnSpPr>
          <p:nvPr/>
        </p:nvCxnSpPr>
        <p:spPr bwMode="auto">
          <a:xfrm>
            <a:off x="4579330" y="2377225"/>
            <a:ext cx="442540" cy="409831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7" name="Straight Arrow Connector 26"/>
          <p:cNvCxnSpPr>
            <a:stCxn id="9" idx="3"/>
            <a:endCxn id="13" idx="7"/>
          </p:cNvCxnSpPr>
          <p:nvPr/>
        </p:nvCxnSpPr>
        <p:spPr bwMode="auto">
          <a:xfrm flipH="1">
            <a:off x="1988530" y="3433634"/>
            <a:ext cx="544875" cy="648612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8" name="Straight Arrow Connector 27"/>
          <p:cNvCxnSpPr/>
          <p:nvPr/>
        </p:nvCxnSpPr>
        <p:spPr bwMode="auto">
          <a:xfrm>
            <a:off x="3020353" y="3567545"/>
            <a:ext cx="408647" cy="394855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9" name="Straight Arrow Connector 28"/>
          <p:cNvCxnSpPr/>
          <p:nvPr/>
        </p:nvCxnSpPr>
        <p:spPr bwMode="auto">
          <a:xfrm flipH="1">
            <a:off x="4876800" y="3567545"/>
            <a:ext cx="381000" cy="380790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0" name="Straight Arrow Connector 29"/>
          <p:cNvCxnSpPr/>
          <p:nvPr/>
        </p:nvCxnSpPr>
        <p:spPr bwMode="auto">
          <a:xfrm>
            <a:off x="5664808" y="3567545"/>
            <a:ext cx="431192" cy="394855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1" name="Straight Arrow Connector 30"/>
          <p:cNvCxnSpPr/>
          <p:nvPr/>
        </p:nvCxnSpPr>
        <p:spPr bwMode="auto">
          <a:xfrm flipH="1">
            <a:off x="1271218" y="4862735"/>
            <a:ext cx="176582" cy="242665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2" name="Straight Arrow Connector 31"/>
          <p:cNvCxnSpPr>
            <a:stCxn id="13" idx="5"/>
            <a:endCxn id="23" idx="0"/>
          </p:cNvCxnSpPr>
          <p:nvPr/>
        </p:nvCxnSpPr>
        <p:spPr bwMode="auto">
          <a:xfrm>
            <a:off x="1988530" y="4728824"/>
            <a:ext cx="183170" cy="376576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5" name="Straight Arrow Connector 34"/>
          <p:cNvCxnSpPr/>
          <p:nvPr/>
        </p:nvCxnSpPr>
        <p:spPr bwMode="auto">
          <a:xfrm flipH="1">
            <a:off x="3148476" y="4800600"/>
            <a:ext cx="204324" cy="427864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38" name="Oval 37"/>
          <p:cNvSpPr/>
          <p:nvPr/>
        </p:nvSpPr>
        <p:spPr bwMode="auto">
          <a:xfrm>
            <a:off x="2743200" y="5195665"/>
            <a:ext cx="990600" cy="914400"/>
          </a:xfrm>
          <a:prstGeom prst="ellips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2945791" y="5391255"/>
            <a:ext cx="5854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15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9375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Enqueue 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Swap 15 and 52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CS314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Heaps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D4F31B7-9060-42E4-BB86-9DFA13B43B24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  <p:sp>
        <p:nvSpPr>
          <p:cNvPr id="7" name="Oval 6"/>
          <p:cNvSpPr/>
          <p:nvPr/>
        </p:nvSpPr>
        <p:spPr bwMode="auto">
          <a:xfrm>
            <a:off x="3733800" y="1596736"/>
            <a:ext cx="990600" cy="914400"/>
          </a:xfrm>
          <a:prstGeom prst="ellips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936391" y="1792326"/>
            <a:ext cx="5854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12</a:t>
            </a:r>
            <a:endParaRPr lang="en-US" dirty="0"/>
          </a:p>
        </p:txBody>
      </p:sp>
      <p:sp>
        <p:nvSpPr>
          <p:cNvPr id="9" name="Oval 8"/>
          <p:cNvSpPr/>
          <p:nvPr/>
        </p:nvSpPr>
        <p:spPr bwMode="auto">
          <a:xfrm>
            <a:off x="2388335" y="2653145"/>
            <a:ext cx="990600" cy="914400"/>
          </a:xfrm>
          <a:prstGeom prst="ellips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590800" y="2848735"/>
            <a:ext cx="5854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17</a:t>
            </a:r>
            <a:endParaRPr lang="en-US" dirty="0"/>
          </a:p>
        </p:txBody>
      </p:sp>
      <p:sp>
        <p:nvSpPr>
          <p:cNvPr id="11" name="Oval 10"/>
          <p:cNvSpPr/>
          <p:nvPr/>
        </p:nvSpPr>
        <p:spPr bwMode="auto">
          <a:xfrm>
            <a:off x="4876800" y="2653145"/>
            <a:ext cx="990600" cy="914400"/>
          </a:xfrm>
          <a:prstGeom prst="ellips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079391" y="2848735"/>
            <a:ext cx="5854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15</a:t>
            </a:r>
            <a:endParaRPr lang="en-US" dirty="0"/>
          </a:p>
        </p:txBody>
      </p:sp>
      <p:sp>
        <p:nvSpPr>
          <p:cNvPr id="13" name="Oval 12"/>
          <p:cNvSpPr/>
          <p:nvPr/>
        </p:nvSpPr>
        <p:spPr bwMode="auto">
          <a:xfrm>
            <a:off x="1143000" y="3948335"/>
            <a:ext cx="990600" cy="914400"/>
          </a:xfrm>
          <a:prstGeom prst="ellips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371601" y="4145762"/>
            <a:ext cx="5854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19</a:t>
            </a:r>
            <a:endParaRPr lang="en-US" dirty="0"/>
          </a:p>
        </p:txBody>
      </p:sp>
      <p:sp>
        <p:nvSpPr>
          <p:cNvPr id="15" name="Oval 14"/>
          <p:cNvSpPr/>
          <p:nvPr/>
        </p:nvSpPr>
        <p:spPr bwMode="auto">
          <a:xfrm>
            <a:off x="3124200" y="3960563"/>
            <a:ext cx="990600" cy="914400"/>
          </a:xfrm>
          <a:prstGeom prst="ellips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300783" y="4156153"/>
            <a:ext cx="5854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15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7" name="Oval 16"/>
          <p:cNvSpPr/>
          <p:nvPr/>
        </p:nvSpPr>
        <p:spPr bwMode="auto">
          <a:xfrm>
            <a:off x="4345038" y="3950172"/>
            <a:ext cx="990600" cy="914400"/>
          </a:xfrm>
          <a:prstGeom prst="ellips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573639" y="4147599"/>
            <a:ext cx="5854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37</a:t>
            </a:r>
            <a:endParaRPr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5715000" y="3962400"/>
            <a:ext cx="990600" cy="914400"/>
          </a:xfrm>
          <a:prstGeom prst="ellips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917591" y="4157990"/>
            <a:ext cx="5854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</a:t>
            </a:r>
            <a:r>
              <a:rPr lang="en-US" dirty="0" smtClean="0"/>
              <a:t>5</a:t>
            </a:r>
            <a:endParaRPr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457200" y="5093172"/>
            <a:ext cx="990600" cy="914400"/>
          </a:xfrm>
          <a:prstGeom prst="ellips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685801" y="5290599"/>
            <a:ext cx="5854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45</a:t>
            </a:r>
            <a:endParaRPr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676400" y="5105400"/>
            <a:ext cx="990600" cy="914400"/>
          </a:xfrm>
          <a:prstGeom prst="ellips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878991" y="5300990"/>
            <a:ext cx="5854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21</a:t>
            </a:r>
            <a:endParaRPr lang="en-US" dirty="0"/>
          </a:p>
        </p:txBody>
      </p:sp>
      <p:cxnSp>
        <p:nvCxnSpPr>
          <p:cNvPr id="25" name="Straight Arrow Connector 24"/>
          <p:cNvCxnSpPr>
            <a:stCxn id="7" idx="3"/>
            <a:endCxn id="9" idx="7"/>
          </p:cNvCxnSpPr>
          <p:nvPr/>
        </p:nvCxnSpPr>
        <p:spPr bwMode="auto">
          <a:xfrm flipH="1">
            <a:off x="3233865" y="2377225"/>
            <a:ext cx="645005" cy="409831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6" name="Straight Arrow Connector 25"/>
          <p:cNvCxnSpPr>
            <a:stCxn id="7" idx="5"/>
            <a:endCxn id="11" idx="1"/>
          </p:cNvCxnSpPr>
          <p:nvPr/>
        </p:nvCxnSpPr>
        <p:spPr bwMode="auto">
          <a:xfrm>
            <a:off x="4579330" y="2377225"/>
            <a:ext cx="442540" cy="409831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7" name="Straight Arrow Connector 26"/>
          <p:cNvCxnSpPr>
            <a:stCxn id="9" idx="3"/>
            <a:endCxn id="13" idx="7"/>
          </p:cNvCxnSpPr>
          <p:nvPr/>
        </p:nvCxnSpPr>
        <p:spPr bwMode="auto">
          <a:xfrm flipH="1">
            <a:off x="1988530" y="3433634"/>
            <a:ext cx="544875" cy="648612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8" name="Straight Arrow Connector 27"/>
          <p:cNvCxnSpPr/>
          <p:nvPr/>
        </p:nvCxnSpPr>
        <p:spPr bwMode="auto">
          <a:xfrm>
            <a:off x="3020353" y="3567545"/>
            <a:ext cx="408647" cy="394855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9" name="Straight Arrow Connector 28"/>
          <p:cNvCxnSpPr/>
          <p:nvPr/>
        </p:nvCxnSpPr>
        <p:spPr bwMode="auto">
          <a:xfrm flipH="1">
            <a:off x="4876800" y="3567545"/>
            <a:ext cx="381000" cy="380790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0" name="Straight Arrow Connector 29"/>
          <p:cNvCxnSpPr/>
          <p:nvPr/>
        </p:nvCxnSpPr>
        <p:spPr bwMode="auto">
          <a:xfrm>
            <a:off x="5664808" y="3567545"/>
            <a:ext cx="431192" cy="394855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1" name="Straight Arrow Connector 30"/>
          <p:cNvCxnSpPr/>
          <p:nvPr/>
        </p:nvCxnSpPr>
        <p:spPr bwMode="auto">
          <a:xfrm flipH="1">
            <a:off x="1271218" y="4862735"/>
            <a:ext cx="176582" cy="242665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2" name="Straight Arrow Connector 31"/>
          <p:cNvCxnSpPr>
            <a:stCxn id="13" idx="5"/>
            <a:endCxn id="23" idx="0"/>
          </p:cNvCxnSpPr>
          <p:nvPr/>
        </p:nvCxnSpPr>
        <p:spPr bwMode="auto">
          <a:xfrm>
            <a:off x="1988530" y="4728824"/>
            <a:ext cx="183170" cy="376576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5" name="Straight Arrow Connector 34"/>
          <p:cNvCxnSpPr/>
          <p:nvPr/>
        </p:nvCxnSpPr>
        <p:spPr bwMode="auto">
          <a:xfrm flipH="1">
            <a:off x="3148476" y="4800600"/>
            <a:ext cx="204324" cy="427864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38" name="Oval 37"/>
          <p:cNvSpPr/>
          <p:nvPr/>
        </p:nvSpPr>
        <p:spPr bwMode="auto">
          <a:xfrm>
            <a:off x="2743200" y="5195665"/>
            <a:ext cx="990600" cy="914400"/>
          </a:xfrm>
          <a:prstGeom prst="ellips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2945791" y="5391255"/>
            <a:ext cx="5854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52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3439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Enqueue 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Swap 15 and 17, then stop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CS314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Heaps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D4F31B7-9060-42E4-BB86-9DFA13B43B24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  <p:sp>
        <p:nvSpPr>
          <p:cNvPr id="7" name="Oval 6"/>
          <p:cNvSpPr/>
          <p:nvPr/>
        </p:nvSpPr>
        <p:spPr bwMode="auto">
          <a:xfrm>
            <a:off x="3733800" y="1596736"/>
            <a:ext cx="990600" cy="914400"/>
          </a:xfrm>
          <a:prstGeom prst="ellips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936391" y="1792326"/>
            <a:ext cx="5854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12</a:t>
            </a:r>
            <a:endParaRPr lang="en-US" dirty="0"/>
          </a:p>
        </p:txBody>
      </p:sp>
      <p:sp>
        <p:nvSpPr>
          <p:cNvPr id="9" name="Oval 8"/>
          <p:cNvSpPr/>
          <p:nvPr/>
        </p:nvSpPr>
        <p:spPr bwMode="auto">
          <a:xfrm>
            <a:off x="2388335" y="2653145"/>
            <a:ext cx="990600" cy="914400"/>
          </a:xfrm>
          <a:prstGeom prst="ellips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590800" y="2848735"/>
            <a:ext cx="5854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15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1" name="Oval 10"/>
          <p:cNvSpPr/>
          <p:nvPr/>
        </p:nvSpPr>
        <p:spPr bwMode="auto">
          <a:xfrm>
            <a:off x="4876800" y="2653145"/>
            <a:ext cx="990600" cy="914400"/>
          </a:xfrm>
          <a:prstGeom prst="ellips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079391" y="2848735"/>
            <a:ext cx="5854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15</a:t>
            </a:r>
            <a:endParaRPr lang="en-US" dirty="0"/>
          </a:p>
        </p:txBody>
      </p:sp>
      <p:sp>
        <p:nvSpPr>
          <p:cNvPr id="13" name="Oval 12"/>
          <p:cNvSpPr/>
          <p:nvPr/>
        </p:nvSpPr>
        <p:spPr bwMode="auto">
          <a:xfrm>
            <a:off x="1143000" y="3948335"/>
            <a:ext cx="990600" cy="914400"/>
          </a:xfrm>
          <a:prstGeom prst="ellips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371601" y="4145762"/>
            <a:ext cx="5854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19</a:t>
            </a:r>
            <a:endParaRPr lang="en-US" dirty="0"/>
          </a:p>
        </p:txBody>
      </p:sp>
      <p:sp>
        <p:nvSpPr>
          <p:cNvPr id="15" name="Oval 14"/>
          <p:cNvSpPr/>
          <p:nvPr/>
        </p:nvSpPr>
        <p:spPr bwMode="auto">
          <a:xfrm>
            <a:off x="3124200" y="3960563"/>
            <a:ext cx="990600" cy="914400"/>
          </a:xfrm>
          <a:prstGeom prst="ellips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300783" y="4156153"/>
            <a:ext cx="5854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17</a:t>
            </a:r>
            <a:endParaRPr lang="en-US" dirty="0"/>
          </a:p>
        </p:txBody>
      </p:sp>
      <p:sp>
        <p:nvSpPr>
          <p:cNvPr id="17" name="Oval 16"/>
          <p:cNvSpPr/>
          <p:nvPr/>
        </p:nvSpPr>
        <p:spPr bwMode="auto">
          <a:xfrm>
            <a:off x="4345038" y="3950172"/>
            <a:ext cx="990600" cy="914400"/>
          </a:xfrm>
          <a:prstGeom prst="ellips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573639" y="4147599"/>
            <a:ext cx="5854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37</a:t>
            </a:r>
            <a:endParaRPr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5715000" y="3962400"/>
            <a:ext cx="990600" cy="914400"/>
          </a:xfrm>
          <a:prstGeom prst="ellips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917591" y="4157990"/>
            <a:ext cx="5854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</a:t>
            </a:r>
            <a:r>
              <a:rPr lang="en-US" dirty="0" smtClean="0"/>
              <a:t>5</a:t>
            </a:r>
            <a:endParaRPr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457200" y="5093172"/>
            <a:ext cx="990600" cy="914400"/>
          </a:xfrm>
          <a:prstGeom prst="ellips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685801" y="5290599"/>
            <a:ext cx="5854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45</a:t>
            </a:r>
            <a:endParaRPr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676400" y="5105400"/>
            <a:ext cx="990600" cy="914400"/>
          </a:xfrm>
          <a:prstGeom prst="ellips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878991" y="5300990"/>
            <a:ext cx="5854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21</a:t>
            </a:r>
            <a:endParaRPr lang="en-US" dirty="0"/>
          </a:p>
        </p:txBody>
      </p:sp>
      <p:cxnSp>
        <p:nvCxnSpPr>
          <p:cNvPr id="25" name="Straight Arrow Connector 24"/>
          <p:cNvCxnSpPr>
            <a:stCxn id="7" idx="3"/>
            <a:endCxn id="9" idx="7"/>
          </p:cNvCxnSpPr>
          <p:nvPr/>
        </p:nvCxnSpPr>
        <p:spPr bwMode="auto">
          <a:xfrm flipH="1">
            <a:off x="3233865" y="2377225"/>
            <a:ext cx="645005" cy="409831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6" name="Straight Arrow Connector 25"/>
          <p:cNvCxnSpPr>
            <a:stCxn id="7" idx="5"/>
            <a:endCxn id="11" idx="1"/>
          </p:cNvCxnSpPr>
          <p:nvPr/>
        </p:nvCxnSpPr>
        <p:spPr bwMode="auto">
          <a:xfrm>
            <a:off x="4579330" y="2377225"/>
            <a:ext cx="442540" cy="409831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7" name="Straight Arrow Connector 26"/>
          <p:cNvCxnSpPr>
            <a:stCxn id="9" idx="3"/>
            <a:endCxn id="13" idx="7"/>
          </p:cNvCxnSpPr>
          <p:nvPr/>
        </p:nvCxnSpPr>
        <p:spPr bwMode="auto">
          <a:xfrm flipH="1">
            <a:off x="1988530" y="3433634"/>
            <a:ext cx="544875" cy="648612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8" name="Straight Arrow Connector 27"/>
          <p:cNvCxnSpPr/>
          <p:nvPr/>
        </p:nvCxnSpPr>
        <p:spPr bwMode="auto">
          <a:xfrm>
            <a:off x="3020353" y="3567545"/>
            <a:ext cx="408647" cy="394855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9" name="Straight Arrow Connector 28"/>
          <p:cNvCxnSpPr/>
          <p:nvPr/>
        </p:nvCxnSpPr>
        <p:spPr bwMode="auto">
          <a:xfrm flipH="1">
            <a:off x="4876800" y="3567545"/>
            <a:ext cx="381000" cy="380790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0" name="Straight Arrow Connector 29"/>
          <p:cNvCxnSpPr/>
          <p:nvPr/>
        </p:nvCxnSpPr>
        <p:spPr bwMode="auto">
          <a:xfrm>
            <a:off x="5664808" y="3567545"/>
            <a:ext cx="431192" cy="394855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1" name="Straight Arrow Connector 30"/>
          <p:cNvCxnSpPr/>
          <p:nvPr/>
        </p:nvCxnSpPr>
        <p:spPr bwMode="auto">
          <a:xfrm flipH="1">
            <a:off x="1271218" y="4862735"/>
            <a:ext cx="176582" cy="242665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2" name="Straight Arrow Connector 31"/>
          <p:cNvCxnSpPr>
            <a:stCxn id="13" idx="5"/>
            <a:endCxn id="23" idx="0"/>
          </p:cNvCxnSpPr>
          <p:nvPr/>
        </p:nvCxnSpPr>
        <p:spPr bwMode="auto">
          <a:xfrm>
            <a:off x="1988530" y="4728824"/>
            <a:ext cx="183170" cy="376576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5" name="Straight Arrow Connector 34"/>
          <p:cNvCxnSpPr/>
          <p:nvPr/>
        </p:nvCxnSpPr>
        <p:spPr bwMode="auto">
          <a:xfrm flipH="1">
            <a:off x="3148476" y="4800600"/>
            <a:ext cx="204324" cy="427864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38" name="Oval 37"/>
          <p:cNvSpPr/>
          <p:nvPr/>
        </p:nvSpPr>
        <p:spPr bwMode="auto">
          <a:xfrm>
            <a:off x="2743200" y="5195665"/>
            <a:ext cx="990600" cy="914400"/>
          </a:xfrm>
          <a:prstGeom prst="ellips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2945791" y="5391255"/>
            <a:ext cx="5854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52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3886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FF0000"/>
      </a:hlink>
      <a:folHlink>
        <a:srgbClr val="FF00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triangl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 typeface="Marlett" pitchFamily="2" charset="2"/>
          <a:buNone/>
          <a:tabLst/>
          <a:defRPr kumimoji="0" lang="en-US" sz="2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triangl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 typeface="Marlett" pitchFamily="2" charset="2"/>
          <a:buNone/>
          <a:tabLst/>
          <a:defRPr kumimoji="0" lang="en-US" sz="2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5087</TotalTime>
  <Words>1261</Words>
  <Application>Microsoft Office PowerPoint</Application>
  <PresentationFormat>On-screen Show (4:3)</PresentationFormat>
  <Paragraphs>363</Paragraphs>
  <Slides>27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32" baseType="lpstr">
      <vt:lpstr>Arial</vt:lpstr>
      <vt:lpstr>Courier New</vt:lpstr>
      <vt:lpstr>Marlett</vt:lpstr>
      <vt:lpstr>Times New Roman</vt:lpstr>
      <vt:lpstr>Default Design</vt:lpstr>
      <vt:lpstr>Topic 24 Heaps </vt:lpstr>
      <vt:lpstr>Priority Queue</vt:lpstr>
      <vt:lpstr>Another Option</vt:lpstr>
      <vt:lpstr>Clicker 2</vt:lpstr>
      <vt:lpstr>Example Min Heap</vt:lpstr>
      <vt:lpstr>Enqueue Operation</vt:lpstr>
      <vt:lpstr>Enqueue Example</vt:lpstr>
      <vt:lpstr>Enqueue Example</vt:lpstr>
      <vt:lpstr>Enqueue Example</vt:lpstr>
      <vt:lpstr>Enqueue Example</vt:lpstr>
      <vt:lpstr>Internal Storage</vt:lpstr>
      <vt:lpstr>PowerPoint Presentation</vt:lpstr>
      <vt:lpstr>PriorityQueue Class</vt:lpstr>
      <vt:lpstr>PriorityQueue enqueue</vt:lpstr>
      <vt:lpstr>Enqueue Example  With Array Shown</vt:lpstr>
      <vt:lpstr>Enqueue Example  With Array Shown</vt:lpstr>
      <vt:lpstr>Enqueue Example  With Array Shown</vt:lpstr>
      <vt:lpstr>Enqueue Example  With Array Shown</vt:lpstr>
      <vt:lpstr>PowerPoint Presentation</vt:lpstr>
      <vt:lpstr>Dequeue</vt:lpstr>
      <vt:lpstr>Dequeue Example</vt:lpstr>
      <vt:lpstr>Dequeue Example</vt:lpstr>
      <vt:lpstr>Dequeue Example</vt:lpstr>
      <vt:lpstr>Dequeue Example</vt:lpstr>
      <vt:lpstr>Dequeue Example</vt:lpstr>
      <vt:lpstr>Dequeue Code</vt:lpstr>
      <vt:lpstr>Clicker 3 - PriorityQueue Comparison</vt:lpstr>
    </vt:vector>
  </TitlesOfParts>
  <Company>U of 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Mike Scott</dc:creator>
  <cp:lastModifiedBy>scottm</cp:lastModifiedBy>
  <cp:revision>120</cp:revision>
  <dcterms:created xsi:type="dcterms:W3CDTF">2001-06-29T19:12:00Z</dcterms:created>
  <dcterms:modified xsi:type="dcterms:W3CDTF">2021-05-06T17:20:07Z</dcterms:modified>
</cp:coreProperties>
</file>