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80" r:id="rId11"/>
    <p:sldId id="261" r:id="rId12"/>
    <p:sldId id="292" r:id="rId13"/>
    <p:sldId id="266" r:id="rId14"/>
    <p:sldId id="267" r:id="rId15"/>
    <p:sldId id="281" r:id="rId16"/>
    <p:sldId id="282" r:id="rId17"/>
    <p:sldId id="284" r:id="rId18"/>
    <p:sldId id="285" r:id="rId19"/>
    <p:sldId id="293" r:id="rId20"/>
    <p:sldId id="268" r:id="rId21"/>
    <p:sldId id="269" r:id="rId22"/>
    <p:sldId id="286" r:id="rId23"/>
    <p:sldId id="289" r:id="rId24"/>
    <p:sldId id="287" r:id="rId25"/>
    <p:sldId id="290" r:id="rId26"/>
    <p:sldId id="275" r:id="rId27"/>
    <p:sldId id="276" r:id="rId2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Marlett" pitchFamily="2" charset="2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Marlett" pitchFamily="2" charset="2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Marlett" pitchFamily="2" charset="2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Marlett" pitchFamily="2" charset="2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Marlett" pitchFamily="2" charset="2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9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5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BB9C04F3-B1C3-49D1-9BA8-5A4A7462C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1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826EEC-1D6C-4D3A-B168-23FEA85335D3}" type="slidenum">
              <a:rPr lang="en-US" sz="1300" b="0" smtClean="0">
                <a:latin typeface="Times New Roman" pitchFamily="18" charset="0"/>
              </a:rPr>
              <a:pPr eaLnBrk="1" hangingPunct="1"/>
              <a:t>1</a:t>
            </a:fld>
            <a:endParaRPr lang="en-US" sz="1300" b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2F4B2-30F0-48D5-8AD0-087286783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0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CED24-4B54-4706-AC09-BBC4B1061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56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152400"/>
            <a:ext cx="21717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152400"/>
            <a:ext cx="63627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C74-68E0-4FC1-9403-DF2FF0557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4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31B7-9060-42E4-BB86-9DFA13B43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3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3774-C5E8-40EC-A6F4-CE57C5FFF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6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EA0F5-F4B1-4995-9FE4-4B602279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4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2E831-B63C-44BF-8BB4-9ED556E7A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2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661E-959B-41F6-A2B4-2D9284F08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368D4-5768-483F-A9BA-B0B5200FB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3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D807-6774-4031-B438-A81B7246F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5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19B1A-CD36-4EF2-80D2-FA294E60A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5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-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>
                <a:solidFill>
                  <a:schemeClr val="folHlink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800">
                <a:latin typeface="Arial" charset="0"/>
              </a:defRPr>
            </a:lvl1pPr>
          </a:lstStyle>
          <a:p>
            <a:pPr>
              <a:defRPr/>
            </a:pPr>
            <a:fld id="{7A0F919F-830A-4564-8801-D255A0EC0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Marlett" pitchFamily="2" charset="2"/>
        <a:buChar char="8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rgbClr val="FF0000"/>
                </a:solidFill>
              </a:rPr>
              <a:t>Topic 24</a:t>
            </a:r>
            <a:br>
              <a:rPr lang="en-US" sz="40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FF0000"/>
                </a:solidFill>
              </a:rPr>
              <a:t>Heaps 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3999"/>
            <a:ext cx="8991600" cy="422044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endParaRPr lang="en-US" sz="3600" dirty="0"/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dirty="0"/>
              <a:t>"You think you know when you can </a:t>
            </a:r>
            <a:r>
              <a:rPr lang="en-US" sz="3600" b="1" dirty="0"/>
              <a:t>learn</a:t>
            </a:r>
            <a:r>
              <a:rPr lang="en-US" sz="3600" dirty="0"/>
              <a:t>,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dirty="0"/>
              <a:t>are more sure when you can </a:t>
            </a:r>
            <a:r>
              <a:rPr lang="en-US" sz="3600" b="1" dirty="0"/>
              <a:t>write,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3600" dirty="0"/>
              <a:t>even more when you can </a:t>
            </a:r>
            <a:r>
              <a:rPr lang="en-US" sz="3600" b="1" dirty="0"/>
              <a:t>teach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but certain when you can </a:t>
            </a:r>
            <a:r>
              <a:rPr lang="en-US" sz="3600" b="1" dirty="0"/>
              <a:t>program</a:t>
            </a:r>
            <a:r>
              <a:rPr lang="en-US" sz="3600" dirty="0"/>
              <a:t>."</a:t>
            </a:r>
          </a:p>
          <a:p>
            <a:pPr algn="l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4400" dirty="0"/>
              <a:t>	- Alan Perlis</a:t>
            </a:r>
            <a:endParaRPr lang="en-US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36473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 descr="Alan Perli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4208726"/>
            <a:ext cx="2781300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the following values 1 at a time into a min heap:</a:t>
            </a:r>
            <a:br>
              <a:rPr lang="en-US" dirty="0"/>
            </a:br>
            <a:r>
              <a:rPr lang="en-US" dirty="0"/>
              <a:t>16  9  5  8  13  8  8  5  5  19  27  9  3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07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5486400"/>
          </a:xfrm>
        </p:spPr>
        <p:txBody>
          <a:bodyPr/>
          <a:lstStyle/>
          <a:p>
            <a:r>
              <a:rPr lang="en-US" dirty="0"/>
              <a:t>Interestingly heaps are often implemented with an array instead of nodes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17576" y="1973638"/>
            <a:ext cx="4399945" cy="2899035"/>
            <a:chOff x="457200" y="1063336"/>
            <a:chExt cx="6298398" cy="4520032"/>
          </a:xfrm>
        </p:grpSpPr>
        <p:sp>
          <p:nvSpPr>
            <p:cNvPr id="7" name="Oval 6"/>
            <p:cNvSpPr/>
            <p:nvPr/>
          </p:nvSpPr>
          <p:spPr bwMode="auto">
            <a:xfrm>
              <a:off x="3733800" y="1063336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36391" y="1258926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12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2388335" y="2119745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315335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17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876800" y="2119745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79390" y="2315336"/>
              <a:ext cx="838008" cy="815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15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143000" y="3414935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71601" y="3612362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19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895600" y="3427163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98191" y="3622753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52</a:t>
              </a: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345038" y="3416772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73639" y="3614199"/>
              <a:ext cx="58541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37</a:t>
              </a: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715000" y="3429000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17590" y="3624590"/>
              <a:ext cx="838008" cy="815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25</a:t>
              </a: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457200" y="4559772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5800" y="4757199"/>
              <a:ext cx="838008" cy="815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45</a:t>
              </a: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827162" y="4572000"/>
              <a:ext cx="990600" cy="9144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Marlett" pitchFamily="2" charset="2"/>
                <a:buNone/>
                <a:tabLst/>
              </a:pPr>
              <a:endPara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29754" y="4767589"/>
              <a:ext cx="838008" cy="815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21</a:t>
              </a:r>
            </a:p>
          </p:txBody>
        </p:sp>
        <p:cxnSp>
          <p:nvCxnSpPr>
            <p:cNvPr id="25" name="Straight Arrow Connector 24"/>
            <p:cNvCxnSpPr>
              <a:stCxn id="7" idx="3"/>
              <a:endCxn id="9" idx="7"/>
            </p:cNvCxnSpPr>
            <p:nvPr/>
          </p:nvCxnSpPr>
          <p:spPr bwMode="auto">
            <a:xfrm flipH="1">
              <a:off x="3233865" y="1843825"/>
              <a:ext cx="645005" cy="40983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7" idx="5"/>
              <a:endCxn id="11" idx="1"/>
            </p:cNvCxnSpPr>
            <p:nvPr/>
          </p:nvCxnSpPr>
          <p:spPr bwMode="auto">
            <a:xfrm>
              <a:off x="4579330" y="1843825"/>
              <a:ext cx="442540" cy="40983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9" idx="3"/>
              <a:endCxn id="13" idx="7"/>
            </p:cNvCxnSpPr>
            <p:nvPr/>
          </p:nvCxnSpPr>
          <p:spPr bwMode="auto">
            <a:xfrm flipH="1">
              <a:off x="1988530" y="2900234"/>
              <a:ext cx="544875" cy="64861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>
              <a:off x="3020353" y="3034145"/>
              <a:ext cx="213512" cy="39485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H="1">
              <a:off x="4876800" y="3034145"/>
              <a:ext cx="381000" cy="38079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>
              <a:off x="5664808" y="3034145"/>
              <a:ext cx="431192" cy="39485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>
              <a:off x="1271218" y="4329335"/>
              <a:ext cx="176582" cy="24266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3" idx="5"/>
              <a:endCxn id="23" idx="0"/>
            </p:cNvCxnSpPr>
            <p:nvPr/>
          </p:nvCxnSpPr>
          <p:spPr bwMode="auto">
            <a:xfrm>
              <a:off x="1988530" y="4195424"/>
              <a:ext cx="333932" cy="37657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4" name="Rectangle 33"/>
          <p:cNvSpPr/>
          <p:nvPr/>
        </p:nvSpPr>
        <p:spPr bwMode="auto">
          <a:xfrm>
            <a:off x="417576" y="5105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Connector 37"/>
          <p:cNvCxnSpPr>
            <a:stCxn id="34" idx="1"/>
            <a:endCxn id="34" idx="3"/>
          </p:cNvCxnSpPr>
          <p:nvPr/>
        </p:nvCxnSpPr>
        <p:spPr bwMode="auto">
          <a:xfrm>
            <a:off x="417576" y="5562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86234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966572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76403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456741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37079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94691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27248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907586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417417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397755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378093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887924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68262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8486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358431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31500" y="5039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3400" y="5496580"/>
            <a:ext cx="4984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12 17 15 19 52 37 25 45 21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8382000" y="5105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897195" y="1948995"/>
            <a:ext cx="3632726" cy="1791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/>
              <a:t>for element at index i:</a:t>
            </a:r>
          </a:p>
          <a:p>
            <a:r>
              <a:rPr lang="en-US" sz="2400" b="0" dirty="0"/>
              <a:t>parent index: </a:t>
            </a:r>
            <a:r>
              <a:rPr lang="en-US" sz="2400" b="0" i="1" dirty="0" err="1"/>
              <a:t>i</a:t>
            </a:r>
            <a:r>
              <a:rPr lang="en-US" sz="2400" b="0" i="1" dirty="0"/>
              <a:t> / 2</a:t>
            </a:r>
            <a:r>
              <a:rPr lang="en-US" sz="2400" b="0" dirty="0"/>
              <a:t> </a:t>
            </a:r>
          </a:p>
          <a:p>
            <a:r>
              <a:rPr lang="en-US" sz="2400" b="0" dirty="0"/>
              <a:t>left child index: </a:t>
            </a:r>
            <a:r>
              <a:rPr lang="en-US" sz="2400" b="0" i="1" dirty="0"/>
              <a:t>i * 2</a:t>
            </a:r>
            <a:r>
              <a:rPr lang="en-US" sz="2400" b="0" dirty="0"/>
              <a:t> </a:t>
            </a:r>
          </a:p>
          <a:p>
            <a:r>
              <a:rPr lang="en-US" sz="2400" b="0" dirty="0"/>
              <a:t>right child index: </a:t>
            </a:r>
            <a:r>
              <a:rPr lang="en-US" sz="2400" b="0" i="1" dirty="0"/>
              <a:t>i * 2 + 1</a:t>
            </a:r>
            <a:r>
              <a:rPr lang="en-US" sz="24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3665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 descr="Meme based on The Office, Corporate Wants You to Find the Difference Between These Two Pictures. In the show they are the same picture and Pam was playing a prank on a coworker. The meme consist of putting in two things that are different but people consider, typically humorously, the same. Here we have the abstract, tree based version of a heap and the actual implementation of the heap that uses an array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0159"/>
            <a:ext cx="6096000" cy="68681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01740" y="2438400"/>
            <a:ext cx="2971800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Honor of</a:t>
            </a:r>
            <a:br>
              <a:rPr lang="en-US" dirty="0"/>
            </a:br>
            <a:r>
              <a:rPr lang="en-US" dirty="0"/>
              <a:t>Elijah, </a:t>
            </a:r>
            <a:br>
              <a:rPr lang="en-US" dirty="0"/>
            </a:br>
            <a:r>
              <a:rPr lang="en-US" dirty="0"/>
              <a:t>The Meme King,</a:t>
            </a:r>
          </a:p>
          <a:p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4180731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PriorityQueue</a:t>
            </a:r>
            <a:r>
              <a:rPr lang="en-US" dirty="0"/>
              <a:t>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990600"/>
            <a:ext cx="8305800" cy="43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&lt;E extends Comparable&lt;? super E&gt;&gt; {</a:t>
            </a:r>
          </a:p>
          <a:p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private E[] con;</a:t>
            </a:r>
          </a:p>
          <a:p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PriorityQueue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con =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getArray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private E[]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getArray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return (E[]) (new Comparable[size]);</a:t>
            </a:r>
          </a:p>
          <a:p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11170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PriorityQueue</a:t>
            </a:r>
            <a:r>
              <a:rPr lang="en-US" dirty="0"/>
              <a:t> enqueue / add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814576"/>
            <a:ext cx="8731878" cy="61196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public void enqueue(E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if ( size &gt;=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con.length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- 1 )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enlargeArray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con.length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* 2);</a:t>
            </a:r>
          </a:p>
          <a:p>
            <a:pPr>
              <a:spcBef>
                <a:spcPts val="200"/>
              </a:spcBef>
            </a:pP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size++;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= size;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while (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&gt; 1 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    &amp;&amp;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val.compareTo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 con[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/ 2] ) &lt; 0 ) {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con[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] = con[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/ 2]; // swap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/= 2; // change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to parent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con[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indexToPlace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enlargeArray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E[] temp =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getArray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newSize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800" b="0" i="1" dirty="0" err="1">
                <a:latin typeface="Courier New" pitchFamily="49" charset="0"/>
                <a:cs typeface="Courier New" pitchFamily="49" charset="0"/>
              </a:rPr>
              <a:t>arraycopy</a:t>
            </a:r>
            <a:r>
              <a:rPr lang="en-US" sz="1800" b="0" i="1" dirty="0">
                <a:latin typeface="Courier New" pitchFamily="49" charset="0"/>
                <a:cs typeface="Courier New" pitchFamily="49" charset="0"/>
              </a:rPr>
              <a:t>(con, 1, temp, 1, size);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con = temp;</a:t>
            </a:r>
          </a:p>
          <a:p>
            <a:pPr>
              <a:spcBef>
                <a:spcPts val="20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384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Enqueue / add Example </a:t>
            </a:r>
            <a:br>
              <a:rPr lang="en-US" sz="3200" dirty="0"/>
            </a:br>
            <a:r>
              <a:rPr lang="en-US" sz="3200" dirty="0"/>
              <a:t>With Array Shown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15 to heap </a:t>
            </a:r>
            <a:br>
              <a:rPr lang="en-US" dirty="0"/>
            </a:br>
            <a:r>
              <a:rPr lang="en-US" dirty="0"/>
              <a:t>(initially next </a:t>
            </a:r>
            <a:br>
              <a:rPr lang="en-US" dirty="0"/>
            </a:br>
            <a:r>
              <a:rPr lang="en-US" dirty="0"/>
              <a:t>left most node)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733800" y="1295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91" y="1490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388335" y="23518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5473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76800" y="23518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391" y="25473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36469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38444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124200" y="36592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783" y="38548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345038" y="36488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639" y="38462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715000" y="36610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7591" y="38566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7200" y="47918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" y="49892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676400" y="48040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991" y="49996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3233865" y="20758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579330" y="20758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988530" y="31322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20353" y="32662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876800" y="32662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4808" y="32662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1271218" y="45613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988530" y="44274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3148476" y="4499264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743200" y="489432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45791" y="508991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" y="6258580"/>
            <a:ext cx="49840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12 17 15 19 52 37 25 45 21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5335638" y="628027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64958" y="5156184"/>
            <a:ext cx="4610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/ 2 = 5 (index of parent)</a:t>
            </a:r>
          </a:p>
        </p:txBody>
      </p:sp>
    </p:spTree>
    <p:extLst>
      <p:ext uri="{BB962C8B-B14F-4D97-AF65-F5344CB8AC3E}">
        <p14:creationId xmlns:p14="http://schemas.microsoft.com/office/powerpoint/2010/main" val="4115858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Enqueue Example </a:t>
            </a:r>
            <a:br>
              <a:rPr lang="en-US" sz="3200" dirty="0"/>
            </a:br>
            <a:r>
              <a:rPr lang="en-US" sz="3200" dirty="0"/>
              <a:t>With Array Shown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 15 and 52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1143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9391" y="13385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531335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3949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19800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2391" y="23949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86000" y="34945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1" y="36920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67200" y="35068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3783" y="37024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488038" y="3496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6639" y="3693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858000" y="3508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0591" y="3704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600200" y="4639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1" y="4836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819400" y="4651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991" y="4847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4376865" y="19234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5722330" y="19234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3131530" y="29798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163353" y="31138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6019800" y="31138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807808" y="31138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2414218" y="44089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3131530" y="42750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4291476" y="4346864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3886200" y="474192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88791" y="493751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" y="6258580"/>
            <a:ext cx="5484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12 17 15 19 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 37 25 45 21 52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883404" y="5160502"/>
            <a:ext cx="441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/ 2 = 2 (index of parent)</a:t>
            </a:r>
          </a:p>
        </p:txBody>
      </p:sp>
    </p:spTree>
    <p:extLst>
      <p:ext uri="{BB962C8B-B14F-4D97-AF65-F5344CB8AC3E}">
        <p14:creationId xmlns:p14="http://schemas.microsoft.com/office/powerpoint/2010/main" val="3245034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Enqueue Example </a:t>
            </a:r>
            <a:br>
              <a:rPr lang="en-US" sz="3200" dirty="0"/>
            </a:br>
            <a:r>
              <a:rPr lang="en-US" sz="3200" dirty="0"/>
              <a:t>With Array Shown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 15 and 17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1143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9391" y="13385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531335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6132" y="371042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19800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2391" y="23949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86000" y="34945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1" y="36920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67200" y="35068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9588" y="237426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488038" y="3496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6639" y="3693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858000" y="3508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0591" y="3704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600200" y="4639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1" y="4836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819400" y="4651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991" y="4847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4376865" y="19234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5722330" y="19234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3131530" y="29798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163353" y="31138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6019800" y="31138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807808" y="31138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2414218" y="44089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3131530" y="42750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4291476" y="4346864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3886200" y="474192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88791" y="493751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" y="6258580"/>
            <a:ext cx="5484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12 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 15 19 17 37 25 45 21 52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883404" y="5160502"/>
            <a:ext cx="441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/ 2 = 1 (index of parent)</a:t>
            </a:r>
          </a:p>
        </p:txBody>
      </p:sp>
    </p:spTree>
    <p:extLst>
      <p:ext uri="{BB962C8B-B14F-4D97-AF65-F5344CB8AC3E}">
        <p14:creationId xmlns:p14="http://schemas.microsoft.com/office/powerpoint/2010/main" val="62473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Enqueue Example </a:t>
            </a:r>
            <a:br>
              <a:rPr lang="en-US" sz="3200" dirty="0"/>
            </a:br>
            <a:r>
              <a:rPr lang="en-US" sz="3200" dirty="0"/>
              <a:t>With Array Shown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!&lt; 12 -&gt; DONE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876800" y="1143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9391" y="13385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531335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6132" y="371042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019800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2391" y="23949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286000" y="34945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1" y="36920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267200" y="35068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49588" y="237426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5488038" y="3496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6639" y="3693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6858000" y="3508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60591" y="3704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1600200" y="4639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1" y="4836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819400" y="4651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21991" y="4847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4376865" y="19234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5722330" y="19234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3131530" y="29798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163353" y="31138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6019800" y="31138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6807808" y="31138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2414218" y="44089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3131530" y="42750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4291476" y="4346864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3886200" y="474192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88791" y="493751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3400" y="6258580"/>
            <a:ext cx="5484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12 </a:t>
            </a:r>
            <a:r>
              <a:rPr lang="en-US" dirty="0">
                <a:solidFill>
                  <a:srgbClr val="FF0000"/>
                </a:solidFill>
              </a:rPr>
              <a:t>15</a:t>
            </a:r>
            <a:r>
              <a:rPr lang="en-US" dirty="0"/>
              <a:t> 16 19 17 37 25 45 21 52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4883404" y="5160502"/>
            <a:ext cx="4410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/ 1 = 1 (index of parent)</a:t>
            </a:r>
          </a:p>
        </p:txBody>
      </p:sp>
    </p:spTree>
    <p:extLst>
      <p:ext uri="{BB962C8B-B14F-4D97-AF65-F5344CB8AC3E}">
        <p14:creationId xmlns:p14="http://schemas.microsoft.com/office/powerpoint/2010/main" val="4164521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-&gt; remove 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5638800" y="1143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1391" y="13385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293335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8132" y="3710421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781800" y="21994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391" y="23949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048000" y="34945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1" y="36920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029200" y="35068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11588" y="2374268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6250038" y="3496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78639" y="3693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7620000" y="3508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22591" y="3704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2362200" y="46394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90801" y="48368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3581400" y="46516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3991" y="48472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5138865" y="19234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6484330" y="19234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3893530" y="29798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925353" y="31138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6781800" y="31138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7569808" y="31138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176218" y="44089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3893530" y="42750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5053476" y="4346864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4648200" y="474192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0791" y="493751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250026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priority queue</a:t>
            </a:r>
          </a:p>
          <a:p>
            <a:pPr lvl="1"/>
            <a:r>
              <a:rPr lang="en-US" dirty="0"/>
              <a:t>elements enqueued based on priority</a:t>
            </a:r>
          </a:p>
          <a:p>
            <a:pPr lvl="1"/>
            <a:r>
              <a:rPr lang="en-US" dirty="0"/>
              <a:t>dequeue removes the highest priority item</a:t>
            </a:r>
          </a:p>
          <a:p>
            <a:r>
              <a:rPr lang="en-US" dirty="0"/>
              <a:t>Options?</a:t>
            </a:r>
          </a:p>
          <a:p>
            <a:pPr lvl="1"/>
            <a:r>
              <a:rPr lang="en-US" dirty="0"/>
              <a:t>List? Binary Search Tree? </a:t>
            </a:r>
            <a:r>
              <a:rPr lang="en-US" dirty="0">
                <a:solidFill>
                  <a:srgbClr val="FF0000"/>
                </a:solidFill>
              </a:rPr>
              <a:t>Clicker 1</a:t>
            </a:r>
          </a:p>
          <a:p>
            <a:pPr marL="457200" lvl="1" indent="0">
              <a:buNone/>
            </a:pPr>
            <a:r>
              <a:rPr lang="en-US" dirty="0"/>
              <a:t>Linked List enqueue  	BST enqueue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O(N)			   	O(1)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O(N)			   	O(</a:t>
            </a:r>
            <a:r>
              <a:rPr lang="en-US" sz="2400" dirty="0" err="1"/>
              <a:t>logN</a:t>
            </a:r>
            <a:r>
              <a:rPr lang="en-US" sz="2400" dirty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O(N)			   	O(N)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O(</a:t>
            </a:r>
            <a:r>
              <a:rPr lang="en-US" sz="2400" dirty="0" err="1"/>
              <a:t>logN</a:t>
            </a:r>
            <a:r>
              <a:rPr lang="en-US" sz="2400" dirty="0"/>
              <a:t>)			   	O(</a:t>
            </a:r>
            <a:r>
              <a:rPr lang="en-US" sz="2400" dirty="0" err="1"/>
              <a:t>logN</a:t>
            </a:r>
            <a:r>
              <a:rPr lang="en-US" sz="2400" dirty="0"/>
              <a:t>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400" dirty="0"/>
              <a:t>O(1)			   	O(</a:t>
            </a:r>
            <a:r>
              <a:rPr lang="en-US" sz="2400" dirty="0" err="1"/>
              <a:t>logN</a:t>
            </a:r>
            <a:r>
              <a:rPr lang="en-US" sz="2400" dirty="0"/>
              <a:t>)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08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/ Dequeue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 value / front of queue is in root of tree</a:t>
            </a:r>
          </a:p>
          <a:p>
            <a:r>
              <a:rPr lang="en-US" dirty="0"/>
              <a:t>swap value from last node to root and move down swapping with smaller child unless values is smaller than both children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85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 35 </a:t>
            </a:r>
            <a:br>
              <a:rPr lang="en-US" dirty="0"/>
            </a:br>
            <a:r>
              <a:rPr lang="en-US" dirty="0"/>
              <a:t>into root </a:t>
            </a:r>
            <a:br>
              <a:rPr lang="en-US" dirty="0"/>
            </a:br>
            <a:r>
              <a:rPr lang="en-US" dirty="0"/>
              <a:t>(save 12 </a:t>
            </a:r>
            <a:br>
              <a:rPr lang="en-US" dirty="0"/>
            </a:br>
            <a:r>
              <a:rPr lang="en-US" dirty="0"/>
              <a:t>to return)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733800" y="12192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91" y="14147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388335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76800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391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35707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37682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124200" y="35830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783" y="37786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345038" y="3572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639" y="3770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715000" y="3584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7591" y="3780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7200" y="4715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" y="4913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676400" y="4727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991" y="4923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3233865" y="19996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579330" y="19996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988530" y="30560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20353" y="31900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876800" y="31900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4808" y="31900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1271218" y="44851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988530" y="43512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148476" y="4423064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33"/>
          <p:cNvSpPr/>
          <p:nvPr/>
        </p:nvSpPr>
        <p:spPr bwMode="auto">
          <a:xfrm>
            <a:off x="2743200" y="481812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45791" y="501371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35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3400" y="6258580"/>
            <a:ext cx="5484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12 15 13 17 23 45 53 45 21 35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20884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4678986" cy="2424125"/>
          </a:xfrm>
        </p:spPr>
        <p:txBody>
          <a:bodyPr/>
          <a:lstStyle/>
          <a:p>
            <a:r>
              <a:rPr lang="en-US" dirty="0"/>
              <a:t>Swap 35 </a:t>
            </a:r>
            <a:br>
              <a:rPr lang="en-US" dirty="0"/>
            </a:br>
            <a:r>
              <a:rPr lang="en-US" dirty="0"/>
              <a:t>into root </a:t>
            </a:r>
            <a:br>
              <a:rPr lang="en-US" dirty="0"/>
            </a:br>
            <a:r>
              <a:rPr lang="en-US" dirty="0"/>
              <a:t>(save 12 </a:t>
            </a:r>
            <a:br>
              <a:rPr lang="en-US" dirty="0"/>
            </a:br>
            <a:r>
              <a:rPr lang="en-US" dirty="0"/>
              <a:t>to return)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733800" y="12192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91" y="14147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388335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76800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391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35707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37682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124200" y="35830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783" y="37786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345038" y="3572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639" y="3770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715000" y="3584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7591" y="3780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7200" y="4715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" y="4913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676400" y="4727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991" y="4923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3233865" y="19996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579330" y="19996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988530" y="30560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20353" y="31900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876800" y="31900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4808" y="31900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1271218" y="44851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988530" y="43512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3400" y="6258580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 15 13 17 23 45 53 45 21 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84421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2703" y="783789"/>
            <a:ext cx="4678986" cy="2424125"/>
          </a:xfrm>
        </p:spPr>
        <p:txBody>
          <a:bodyPr/>
          <a:lstStyle/>
          <a:p>
            <a:r>
              <a:rPr lang="en-US" sz="2800" dirty="0"/>
              <a:t>Min child?</a:t>
            </a:r>
          </a:p>
          <a:p>
            <a:r>
              <a:rPr lang="en-US" sz="2800" dirty="0"/>
              <a:t>1 * 2 = 2 -&gt; 15</a:t>
            </a:r>
          </a:p>
          <a:p>
            <a:r>
              <a:rPr lang="en-US" sz="2800" dirty="0"/>
              <a:t>1 * 2 + 1 = 3 -&gt; 13</a:t>
            </a:r>
          </a:p>
          <a:p>
            <a:r>
              <a:rPr lang="en-US" sz="2800" dirty="0"/>
              <a:t>Swap with 13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52800" y="12192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5391" y="14147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007335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495800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8391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62000" y="35707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1" y="37682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743200" y="35830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9783" y="37786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964038" y="3572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2639" y="3770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334000" y="3584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36591" y="3780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6200" y="4715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1" y="4913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295400" y="4727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97991" y="4923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2852865" y="19996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198330" y="19996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607530" y="30560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639353" y="31900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495800" y="31900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283808" y="31900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890218" y="44851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607530" y="43512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3400" y="6258580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35</a:t>
            </a:r>
            <a:r>
              <a:rPr lang="en-US" dirty="0"/>
              <a:t> 15 13 17 23 45 53 45 21 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593283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Dequeue Example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52800" y="12192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5391" y="14147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007335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495800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8391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62000" y="35707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1" y="37682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743200" y="35830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9783" y="37786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964038" y="3572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2639" y="3770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334000" y="3584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36591" y="3780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6200" y="4715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1" y="4913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295400" y="4727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97991" y="4923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2852865" y="19996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198330" y="19996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607530" y="30560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639353" y="31900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495800" y="31900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283808" y="31900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890218" y="44851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607530" y="43512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3400" y="6258580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13 15</a:t>
            </a:r>
            <a:r>
              <a:rPr lang="en-US" dirty="0">
                <a:solidFill>
                  <a:srgbClr val="FF0000"/>
                </a:solidFill>
              </a:rPr>
              <a:t> 35 </a:t>
            </a:r>
            <a:r>
              <a:rPr lang="en-US" dirty="0"/>
              <a:t>17 23 45 53 45 21 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570053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Dequeue Example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352800" y="12192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5391" y="14147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007335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495800" y="227560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98391" y="2471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762000" y="3570799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1" y="37682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2743200" y="3583027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9783" y="3778617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964038" y="3572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2639" y="3770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334000" y="3584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36591" y="3780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53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76200" y="47156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1" y="491306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295400" y="4727864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97991" y="4923454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2852865" y="1999689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198330" y="1999689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607530" y="3056098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2639353" y="3190009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495800" y="3190009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283808" y="3190009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890218" y="4485199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607530" y="4351288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17576" y="5867400"/>
            <a:ext cx="7964424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Connector 36"/>
          <p:cNvCxnSpPr>
            <a:stCxn id="36" idx="1"/>
            <a:endCxn id="36" idx="3"/>
          </p:cNvCxnSpPr>
          <p:nvPr/>
        </p:nvCxnSpPr>
        <p:spPr bwMode="auto">
          <a:xfrm>
            <a:off x="417576" y="6324600"/>
            <a:ext cx="796442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98623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196657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7640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245674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3437079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294691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3927248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907586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17417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5397755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6378093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87924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868262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78486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7358431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531500" y="5801380"/>
            <a:ext cx="8044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0   1   2   3   4   5   6   7   8   9  10 11 12 13 14 15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3400" y="6258580"/>
            <a:ext cx="5083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  13 15</a:t>
            </a:r>
            <a:r>
              <a:rPr lang="en-US" dirty="0">
                <a:solidFill>
                  <a:srgbClr val="FF0000"/>
                </a:solidFill>
              </a:rPr>
              <a:t> 35 </a:t>
            </a:r>
            <a:r>
              <a:rPr lang="en-US" dirty="0"/>
              <a:t>17 23 45 53 45 21 </a:t>
            </a:r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8382000" y="5867400"/>
            <a:ext cx="0" cy="9144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5372703" y="783789"/>
            <a:ext cx="4001535" cy="333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Marlett" pitchFamily="2" charset="2"/>
              <a:buChar char="8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b="0" kern="0" dirty="0"/>
              <a:t>Min child?</a:t>
            </a:r>
          </a:p>
          <a:p>
            <a:r>
              <a:rPr lang="en-US" sz="2800" b="0" kern="0" dirty="0"/>
              <a:t>3 * 2 = 6 -&gt; 45</a:t>
            </a:r>
          </a:p>
          <a:p>
            <a:r>
              <a:rPr lang="en-US" sz="2800" b="0" kern="0" dirty="0"/>
              <a:t>3 * 2 + 1 = 7 -&gt; 53</a:t>
            </a:r>
          </a:p>
          <a:p>
            <a:r>
              <a:rPr lang="en-US" sz="2800" b="0" kern="0" dirty="0"/>
              <a:t>Less than or equal to</a:t>
            </a:r>
            <a:br>
              <a:rPr lang="en-US" sz="2800" b="0" kern="0" dirty="0"/>
            </a:br>
            <a:r>
              <a:rPr lang="en-US" sz="2800" b="0" kern="0" dirty="0"/>
              <a:t>both of my children!</a:t>
            </a:r>
            <a:br>
              <a:rPr lang="en-US" sz="2800" b="0" kern="0" dirty="0"/>
            </a:br>
            <a:r>
              <a:rPr lang="en-US" sz="2800" b="0" kern="0" dirty="0"/>
              <a:t>Stop!</a:t>
            </a:r>
          </a:p>
        </p:txBody>
      </p:sp>
    </p:spTree>
    <p:extLst>
      <p:ext uri="{BB962C8B-B14F-4D97-AF65-F5344CB8AC3E}">
        <p14:creationId xmlns:p14="http://schemas.microsoft.com/office/powerpoint/2010/main" val="1059167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Dequeue Code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85800"/>
            <a:ext cx="8318303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public E dequeue( ) {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E top = con[1];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int hole = 1;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boolean done = false;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while ( hole * 2 &lt; size &amp;&amp; ! done ) {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int child = hole * 2;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// see which child is smaller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if ( con[child].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 con[child + 1] ) &gt; 0 )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    child++;    // child now points to smaller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   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// is replacement value bigger than child?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if (con[size].</a:t>
            </a:r>
            <a:r>
              <a:rPr lang="en-US" sz="1800" b="0" dirty="0" err="1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 con[child] ) &gt; 0 ) {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    con[hole] = con[child];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    hole = child; 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else 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        done = true; 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con[hole] = con[size];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size--;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return top; </a:t>
            </a:r>
          </a:p>
          <a:p>
            <a:pPr>
              <a:spcBef>
                <a:spcPts val="0"/>
              </a:spcBef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8051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152400"/>
            <a:ext cx="9220200" cy="1143000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</a:rPr>
              <a:t>Clicker 3 </a:t>
            </a:r>
            <a:r>
              <a:rPr lang="en-US" sz="4000" dirty="0"/>
              <a:t>- </a:t>
            </a:r>
            <a:r>
              <a:rPr lang="en-US" sz="4000" dirty="0" err="1"/>
              <a:t>PriorityQueue</a:t>
            </a:r>
            <a:r>
              <a:rPr lang="en-US" sz="4000" dirty="0"/>
              <a:t>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a Stress test of PQ implemented with Heap and PQ implemented with </a:t>
            </a:r>
            <a:r>
              <a:rPr lang="en-US" dirty="0" err="1"/>
              <a:t>BinarySearchTree</a:t>
            </a:r>
            <a:endParaRPr lang="en-US" dirty="0"/>
          </a:p>
          <a:p>
            <a:r>
              <a:rPr lang="en-US" dirty="0"/>
              <a:t>What will result be?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Heap takes half the time or less of BST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Heap faster, but not twice as fast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About the same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BST faster, but not  twice as fast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BST takes half the time or less of Heap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40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686800" cy="5486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heap </a:t>
            </a:r>
            <a:r>
              <a:rPr lang="en-US" dirty="0"/>
              <a:t>data structure</a:t>
            </a:r>
            <a:endParaRPr lang="en-US" i="1" dirty="0"/>
          </a:p>
          <a:p>
            <a:pPr lvl="1"/>
            <a:r>
              <a:rPr lang="en-US" dirty="0"/>
              <a:t>not to be confused with the runtime heap (portion of memory for dynamically allocated variables)</a:t>
            </a:r>
          </a:p>
          <a:p>
            <a:r>
              <a:rPr lang="en-US" dirty="0"/>
              <a:t>Typically a complete binary tree (variations with more than 2 children possible)</a:t>
            </a:r>
          </a:p>
          <a:p>
            <a:pPr lvl="1"/>
            <a:r>
              <a:rPr lang="en-US" dirty="0"/>
              <a:t>all levels have maximum number of nodes except deepest where nodes are filled in from left to right</a:t>
            </a:r>
          </a:p>
          <a:p>
            <a:r>
              <a:rPr lang="en-US" dirty="0"/>
              <a:t>Maintains the</a:t>
            </a:r>
            <a:r>
              <a:rPr lang="en-US" i="1" dirty="0"/>
              <a:t> heap order property</a:t>
            </a:r>
          </a:p>
          <a:p>
            <a:pPr lvl="1"/>
            <a:r>
              <a:rPr lang="en-US" dirty="0"/>
              <a:t>in a min heap the value in the root of any subtree is less than or equal to all other values in the subtree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50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Clicker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max heap with no duplicates where is the largest value?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the root of the tree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 the left-most node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in the right-most node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a node in the lowest level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/>
              <a:t>Min Heap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733800" y="10633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6391" y="12589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2388335" y="21197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23153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876800" y="21197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9391" y="23153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143000" y="341493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1" y="361236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895600" y="3427163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98191" y="362275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24" name="Oval 23"/>
          <p:cNvSpPr/>
          <p:nvPr/>
        </p:nvSpPr>
        <p:spPr bwMode="auto">
          <a:xfrm>
            <a:off x="4345038" y="34167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3639" y="3614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5715000" y="3429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17591" y="36245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457200" y="45597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5801" y="47571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1827162" y="45720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9753" y="47675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35" name="Straight Arrow Connector 34"/>
          <p:cNvCxnSpPr>
            <a:stCxn id="7" idx="3"/>
            <a:endCxn id="10" idx="7"/>
          </p:cNvCxnSpPr>
          <p:nvPr/>
        </p:nvCxnSpPr>
        <p:spPr bwMode="auto">
          <a:xfrm flipH="1">
            <a:off x="3233865" y="1843825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7" idx="5"/>
            <a:endCxn id="12" idx="1"/>
          </p:cNvCxnSpPr>
          <p:nvPr/>
        </p:nvCxnSpPr>
        <p:spPr bwMode="auto">
          <a:xfrm>
            <a:off x="4579330" y="1843825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10" idx="3"/>
            <a:endCxn id="14" idx="7"/>
          </p:cNvCxnSpPr>
          <p:nvPr/>
        </p:nvCxnSpPr>
        <p:spPr bwMode="auto">
          <a:xfrm flipH="1">
            <a:off x="1988530" y="2900234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3020353" y="3034145"/>
            <a:ext cx="21351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4876800" y="3034145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5664808" y="3034145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H="1">
            <a:off x="1271218" y="4329335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4" idx="5"/>
            <a:endCxn id="30" idx="0"/>
          </p:cNvCxnSpPr>
          <p:nvPr/>
        </p:nvCxnSpPr>
        <p:spPr bwMode="auto">
          <a:xfrm>
            <a:off x="1988530" y="4195424"/>
            <a:ext cx="333932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7689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new element to next open spot in array</a:t>
            </a:r>
          </a:p>
          <a:p>
            <a:r>
              <a:rPr lang="en-US" dirty="0"/>
              <a:t>Swap with parent if new value is less </a:t>
            </a:r>
            <a:br>
              <a:rPr lang="en-US" dirty="0"/>
            </a:br>
            <a:r>
              <a:rPr lang="en-US" dirty="0"/>
              <a:t>than parent</a:t>
            </a:r>
          </a:p>
          <a:p>
            <a:r>
              <a:rPr lang="en-US" dirty="0"/>
              <a:t>Continue back up the tree as long as the new value is less than new parent node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5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15 to heap (initially next left most node)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733800" y="15967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91" y="17923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388335" y="26531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8487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76800" y="26531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391" y="28487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394833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414576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124200" y="3960563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783" y="415615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345038" y="39501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639" y="41475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715000" y="3962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7591" y="4157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7200" y="50931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" y="52905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676400" y="5105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991" y="5300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3233865" y="2377225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579330" y="2377225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988530" y="3433634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20353" y="3567545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876800" y="3567545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4808" y="3567545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1271218" y="4862735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988530" y="4728824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3148476" y="4800600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743200" y="519566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45791" y="539125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07937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 15 and 52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733800" y="15967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91" y="17923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388335" y="26531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8487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76800" y="26531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391" y="28487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394833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414576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124200" y="3960563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783" y="415615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345038" y="39501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639" y="41475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715000" y="3962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7591" y="4157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7200" y="50931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" y="52905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676400" y="5105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991" y="5300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3233865" y="2377225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579330" y="2377225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988530" y="3433634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20353" y="3567545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876800" y="3567545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4808" y="3567545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1271218" y="4862735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988530" y="4728824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3148476" y="4800600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743200" y="519566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45791" y="539125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4223439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Enqueue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Swap 15 and 17, then stop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CS314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Heaps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31B7-9060-42E4-BB86-9DFA13B43B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auto">
          <a:xfrm>
            <a:off x="3733800" y="1596736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6391" y="1792326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388335" y="26531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28487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4876800" y="265314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9391" y="284873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143000" y="394833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1" y="414576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124200" y="3960563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00783" y="415615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4345038" y="39501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3639" y="41475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37</a:t>
            </a:r>
          </a:p>
        </p:txBody>
      </p:sp>
      <p:sp>
        <p:nvSpPr>
          <p:cNvPr id="19" name="Oval 18"/>
          <p:cNvSpPr/>
          <p:nvPr/>
        </p:nvSpPr>
        <p:spPr bwMode="auto">
          <a:xfrm>
            <a:off x="5715000" y="3962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17591" y="4157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25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457200" y="5093172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1" y="5290599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45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1676400" y="5105400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8991" y="5300990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  <p:cxnSp>
        <p:nvCxnSpPr>
          <p:cNvPr id="25" name="Straight Arrow Connector 24"/>
          <p:cNvCxnSpPr>
            <a:stCxn id="7" idx="3"/>
            <a:endCxn id="9" idx="7"/>
          </p:cNvCxnSpPr>
          <p:nvPr/>
        </p:nvCxnSpPr>
        <p:spPr bwMode="auto">
          <a:xfrm flipH="1">
            <a:off x="3233865" y="2377225"/>
            <a:ext cx="645005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7" idx="5"/>
            <a:endCxn id="11" idx="1"/>
          </p:cNvCxnSpPr>
          <p:nvPr/>
        </p:nvCxnSpPr>
        <p:spPr bwMode="auto">
          <a:xfrm>
            <a:off x="4579330" y="2377225"/>
            <a:ext cx="442540" cy="40983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3" idx="7"/>
          </p:cNvCxnSpPr>
          <p:nvPr/>
        </p:nvCxnSpPr>
        <p:spPr bwMode="auto">
          <a:xfrm flipH="1">
            <a:off x="1988530" y="3433634"/>
            <a:ext cx="544875" cy="6486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020353" y="3567545"/>
            <a:ext cx="408647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>
            <a:off x="4876800" y="3567545"/>
            <a:ext cx="381000" cy="3807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5664808" y="3567545"/>
            <a:ext cx="431192" cy="39485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1271218" y="4862735"/>
            <a:ext cx="176582" cy="24266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5"/>
            <a:endCxn id="23" idx="0"/>
          </p:cNvCxnSpPr>
          <p:nvPr/>
        </p:nvCxnSpPr>
        <p:spPr bwMode="auto">
          <a:xfrm>
            <a:off x="1988530" y="4728824"/>
            <a:ext cx="183170" cy="37657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3148476" y="4800600"/>
            <a:ext cx="204324" cy="4278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2743200" y="5195665"/>
            <a:ext cx="9906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Marlett" pitchFamily="2" charset="2"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45791" y="5391255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5038861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Marlett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Marlett" pitchFamily="2" charset="2"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9653</TotalTime>
  <Words>1509</Words>
  <Application>Microsoft Office PowerPoint</Application>
  <PresentationFormat>On-screen Show (4:3)</PresentationFormat>
  <Paragraphs>363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Courier New</vt:lpstr>
      <vt:lpstr>Marlett</vt:lpstr>
      <vt:lpstr>Times New Roman</vt:lpstr>
      <vt:lpstr>Default Design</vt:lpstr>
      <vt:lpstr>Topic 24 Heaps </vt:lpstr>
      <vt:lpstr>Priority Queue</vt:lpstr>
      <vt:lpstr>Another Option</vt:lpstr>
      <vt:lpstr>Clicker 2</vt:lpstr>
      <vt:lpstr>Example Min Heap</vt:lpstr>
      <vt:lpstr>Add Operation</vt:lpstr>
      <vt:lpstr>Add Example</vt:lpstr>
      <vt:lpstr>Add Example</vt:lpstr>
      <vt:lpstr>Enqueue Example</vt:lpstr>
      <vt:lpstr>Add Example</vt:lpstr>
      <vt:lpstr>Internal Storage</vt:lpstr>
      <vt:lpstr>PowerPoint Presentation</vt:lpstr>
      <vt:lpstr>PriorityQueue Class</vt:lpstr>
      <vt:lpstr>PriorityQueue enqueue / add</vt:lpstr>
      <vt:lpstr>Enqueue / add Example  With Array Shown</vt:lpstr>
      <vt:lpstr>Enqueue Example  With Array Shown</vt:lpstr>
      <vt:lpstr>Enqueue Example  With Array Shown</vt:lpstr>
      <vt:lpstr>Enqueue Example  With Array Shown</vt:lpstr>
      <vt:lpstr>PowerPoint Presentation</vt:lpstr>
      <vt:lpstr>Remove / Dequeue</vt:lpstr>
      <vt:lpstr>Dequeue Example</vt:lpstr>
      <vt:lpstr>Dequeue Example</vt:lpstr>
      <vt:lpstr>Dequeue Example</vt:lpstr>
      <vt:lpstr>Dequeue Example</vt:lpstr>
      <vt:lpstr>Dequeue Example</vt:lpstr>
      <vt:lpstr>Dequeue Code</vt:lpstr>
      <vt:lpstr>Clicker 3 - PriorityQueue Comparison</vt:lpstr>
    </vt:vector>
  </TitlesOfParts>
  <Company>U of 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Scott</dc:creator>
  <cp:lastModifiedBy>Scott, Michael D</cp:lastModifiedBy>
  <cp:revision>137</cp:revision>
  <dcterms:created xsi:type="dcterms:W3CDTF">2001-06-29T19:12:00Z</dcterms:created>
  <dcterms:modified xsi:type="dcterms:W3CDTF">2024-04-23T18:28:00Z</dcterms:modified>
</cp:coreProperties>
</file>