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80" r:id="rId11"/>
    <p:sldId id="261" r:id="rId12"/>
    <p:sldId id="292" r:id="rId13"/>
    <p:sldId id="266" r:id="rId14"/>
    <p:sldId id="267" r:id="rId15"/>
    <p:sldId id="281" r:id="rId16"/>
    <p:sldId id="282" r:id="rId17"/>
    <p:sldId id="284" r:id="rId18"/>
    <p:sldId id="285" r:id="rId19"/>
    <p:sldId id="293" r:id="rId20"/>
    <p:sldId id="268" r:id="rId21"/>
    <p:sldId id="269" r:id="rId22"/>
    <p:sldId id="286" r:id="rId23"/>
    <p:sldId id="289" r:id="rId24"/>
    <p:sldId id="287" r:id="rId25"/>
    <p:sldId id="290" r:id="rId26"/>
    <p:sldId id="275" r:id="rId27"/>
    <p:sldId id="276" r:id="rId2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Font typeface="Marlett" pitchFamily="2" charset="2"/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Font typeface="Marlett" pitchFamily="2" charset="2"/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Font typeface="Marlett" pitchFamily="2" charset="2"/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Font typeface="Marlett" pitchFamily="2" charset="2"/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Font typeface="Marlett" pitchFamily="2" charset="2"/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9" autoAdjust="0"/>
    <p:restoredTop sz="94660" autoAdjust="0"/>
  </p:normalViewPr>
  <p:slideViewPr>
    <p:cSldViewPr>
      <p:cViewPr varScale="1">
        <p:scale>
          <a:sx n="86" d="100"/>
          <a:sy n="86" d="100"/>
        </p:scale>
        <p:origin x="1594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55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FontTx/>
              <a:buNone/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FontTx/>
              <a:buNone/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fld id="{BB9C04F3-B1C3-49D1-9BA8-5A4A7462C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81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826EEC-1D6C-4D3A-B168-23FEA85335D3}" type="slidenum">
              <a:rPr lang="en-US" sz="1300" b="0" smtClean="0">
                <a:latin typeface="Times New Roman" pitchFamily="18" charset="0"/>
              </a:rPr>
              <a:pPr eaLnBrk="1" hangingPunct="1"/>
              <a:t>1</a:t>
            </a:fld>
            <a:endParaRPr lang="en-US" sz="1300" b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2F4B2-30F0-48D5-8AD0-087286783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0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CED24-4B54-4706-AC09-BBC4B1061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5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-152400"/>
            <a:ext cx="217170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-152400"/>
            <a:ext cx="636270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7AC74-68E0-4FC1-9403-DF2FF0557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4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F31B7-9060-42E4-BB86-9DFA13B43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3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E3774-C5E8-40EC-A6F4-CE57C5FFF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69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42672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EA0F5-F4B1-4995-9FE4-4B6022796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4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2E831-B63C-44BF-8BB4-9ED556E7A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28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4661E-959B-41F6-A2B4-2D9284F08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2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368D4-5768-483F-A9BA-B0B5200FB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3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9D807-6774-4031-B438-A81B7246F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5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19B1A-CD36-4EF2-80D2-FA294E60A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5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-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>
                <a:solidFill>
                  <a:schemeClr val="folHlink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800">
                <a:latin typeface="Arial" charset="0"/>
              </a:defRPr>
            </a:lvl1pPr>
          </a:lstStyle>
          <a:p>
            <a:pPr>
              <a:defRPr/>
            </a:pPr>
            <a:fld id="{7A0F919F-830A-4564-8801-D255A0EC0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Marlett" pitchFamily="2" charset="2"/>
        <a:buChar char="8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>
                <a:solidFill>
                  <a:srgbClr val="FF0000"/>
                </a:solidFill>
              </a:rPr>
              <a:t>Topic 24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>Heaps 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3999"/>
            <a:ext cx="8991600" cy="4220441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endParaRPr lang="en-US" sz="3600" dirty="0"/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600" dirty="0"/>
              <a:t>"You think you know when you can </a:t>
            </a:r>
            <a:r>
              <a:rPr lang="en-US" sz="3600" b="1" dirty="0"/>
              <a:t>learn</a:t>
            </a:r>
            <a:r>
              <a:rPr lang="en-US" sz="3600" dirty="0"/>
              <a:t>,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600" dirty="0"/>
              <a:t>are more sure when you can </a:t>
            </a:r>
            <a:r>
              <a:rPr lang="en-US" sz="3600" b="1" dirty="0"/>
              <a:t>write,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3600" dirty="0"/>
              <a:t>even more when you can </a:t>
            </a:r>
            <a:r>
              <a:rPr lang="en-US" sz="3600" b="1" dirty="0"/>
              <a:t>teach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but certain when you can </a:t>
            </a:r>
            <a:r>
              <a:rPr lang="en-US" sz="3600" b="1" dirty="0"/>
              <a:t>program</a:t>
            </a:r>
            <a:r>
              <a:rPr lang="en-US" sz="3600" dirty="0"/>
              <a:t>."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4400" dirty="0"/>
              <a:t>	- Alan Perlis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36473"/>
            <a:ext cx="2514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 descr="Alan Perli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700" y="4208726"/>
            <a:ext cx="2781300" cy="26289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the following values 1 at a time into a min heap:</a:t>
            </a:r>
            <a:br>
              <a:rPr lang="en-US" dirty="0"/>
            </a:br>
            <a:r>
              <a:rPr lang="en-US" dirty="0"/>
              <a:t>16  9  5  8  13  8  8  5  5  19  27  9  3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07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686800" cy="5486400"/>
          </a:xfrm>
        </p:spPr>
        <p:txBody>
          <a:bodyPr/>
          <a:lstStyle/>
          <a:p>
            <a:r>
              <a:rPr lang="en-US" dirty="0"/>
              <a:t>Interestingly heaps are often implemented with an array instead of nodes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417576" y="1973638"/>
            <a:ext cx="4399945" cy="2899035"/>
            <a:chOff x="457200" y="1063336"/>
            <a:chExt cx="6298398" cy="4520032"/>
          </a:xfrm>
        </p:grpSpPr>
        <p:sp>
          <p:nvSpPr>
            <p:cNvPr id="7" name="Oval 6"/>
            <p:cNvSpPr/>
            <p:nvPr/>
          </p:nvSpPr>
          <p:spPr bwMode="auto">
            <a:xfrm>
              <a:off x="3733800" y="1063336"/>
              <a:ext cx="990600" cy="914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Marlett" pitchFamily="2" charset="2"/>
                <a:buNone/>
                <a:tabLst/>
              </a:pPr>
              <a:endPara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36391" y="1258926"/>
              <a:ext cx="5854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388335" y="2119745"/>
              <a:ext cx="990600" cy="914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Marlett" pitchFamily="2" charset="2"/>
                <a:buNone/>
                <a:tabLst/>
              </a:pPr>
              <a:endPara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0800" y="2315335"/>
              <a:ext cx="5854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17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876800" y="2119745"/>
              <a:ext cx="990600" cy="914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Marlett" pitchFamily="2" charset="2"/>
                <a:buNone/>
                <a:tabLst/>
              </a:pPr>
              <a:endPara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9390" y="2315336"/>
              <a:ext cx="838008" cy="8157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15</a:t>
              </a: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1143000" y="3414935"/>
              <a:ext cx="990600" cy="914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Marlett" pitchFamily="2" charset="2"/>
                <a:buNone/>
                <a:tabLst/>
              </a:pPr>
              <a:endPara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1601" y="3612362"/>
              <a:ext cx="5854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19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895600" y="3427163"/>
              <a:ext cx="990600" cy="914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Marlett" pitchFamily="2" charset="2"/>
                <a:buNone/>
                <a:tabLst/>
              </a:pPr>
              <a:endPara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98191" y="3622753"/>
              <a:ext cx="5854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52</a:t>
              </a: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345038" y="3416772"/>
              <a:ext cx="990600" cy="914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Marlett" pitchFamily="2" charset="2"/>
                <a:buNone/>
                <a:tabLst/>
              </a:pPr>
              <a:endPara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73639" y="3614199"/>
              <a:ext cx="5854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37</a:t>
              </a: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715000" y="3429000"/>
              <a:ext cx="990600" cy="914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Marlett" pitchFamily="2" charset="2"/>
                <a:buNone/>
                <a:tabLst/>
              </a:pPr>
              <a:endPara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17590" y="3624590"/>
              <a:ext cx="838008" cy="8157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25</a:t>
              </a: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57200" y="4559772"/>
              <a:ext cx="990600" cy="914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Marlett" pitchFamily="2" charset="2"/>
                <a:buNone/>
                <a:tabLst/>
              </a:pPr>
              <a:endPara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5800" y="4757199"/>
              <a:ext cx="838008" cy="8157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45</a:t>
              </a: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1827162" y="4572000"/>
              <a:ext cx="990600" cy="914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Marlett" pitchFamily="2" charset="2"/>
                <a:buNone/>
                <a:tabLst/>
              </a:pPr>
              <a:endParaRPr kumimoji="0" 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29754" y="4767589"/>
              <a:ext cx="838008" cy="8157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21</a:t>
              </a:r>
            </a:p>
          </p:txBody>
        </p:sp>
        <p:cxnSp>
          <p:nvCxnSpPr>
            <p:cNvPr id="25" name="Straight Arrow Connector 24"/>
            <p:cNvCxnSpPr>
              <a:stCxn id="7" idx="3"/>
              <a:endCxn id="9" idx="7"/>
            </p:cNvCxnSpPr>
            <p:nvPr/>
          </p:nvCxnSpPr>
          <p:spPr bwMode="auto">
            <a:xfrm flipH="1">
              <a:off x="3233865" y="1843825"/>
              <a:ext cx="645005" cy="40983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7" idx="5"/>
              <a:endCxn id="11" idx="1"/>
            </p:cNvCxnSpPr>
            <p:nvPr/>
          </p:nvCxnSpPr>
          <p:spPr bwMode="auto">
            <a:xfrm>
              <a:off x="4579330" y="1843825"/>
              <a:ext cx="442540" cy="40983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9" idx="3"/>
              <a:endCxn id="13" idx="7"/>
            </p:cNvCxnSpPr>
            <p:nvPr/>
          </p:nvCxnSpPr>
          <p:spPr bwMode="auto">
            <a:xfrm flipH="1">
              <a:off x="1988530" y="2900234"/>
              <a:ext cx="544875" cy="6486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3020353" y="3034145"/>
              <a:ext cx="213512" cy="39485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H="1">
              <a:off x="4876800" y="3034145"/>
              <a:ext cx="381000" cy="38079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>
              <a:off x="5664808" y="3034145"/>
              <a:ext cx="431192" cy="39485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H="1">
              <a:off x="1271218" y="4329335"/>
              <a:ext cx="176582" cy="24266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13" idx="5"/>
              <a:endCxn id="23" idx="0"/>
            </p:cNvCxnSpPr>
            <p:nvPr/>
          </p:nvCxnSpPr>
          <p:spPr bwMode="auto">
            <a:xfrm>
              <a:off x="1988530" y="4195424"/>
              <a:ext cx="333932" cy="376576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4" name="Rectangle 33"/>
          <p:cNvSpPr/>
          <p:nvPr/>
        </p:nvSpPr>
        <p:spPr bwMode="auto">
          <a:xfrm>
            <a:off x="417576" y="5105400"/>
            <a:ext cx="7964424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8" name="Straight Connector 37"/>
          <p:cNvCxnSpPr>
            <a:stCxn id="34" idx="1"/>
            <a:endCxn id="34" idx="3"/>
          </p:cNvCxnSpPr>
          <p:nvPr/>
        </p:nvCxnSpPr>
        <p:spPr bwMode="auto">
          <a:xfrm>
            <a:off x="417576" y="5562600"/>
            <a:ext cx="796442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986234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1966572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1476403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2456741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437079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294691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3927248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907586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417417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397755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378093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5887924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868262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78486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7358431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31500" y="5039380"/>
            <a:ext cx="8044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0   1   2   3   4   5   6   7   8   9  10 11 12 13 14 15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3400" y="5496580"/>
            <a:ext cx="4984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12 17 15 19 52 37 25 45 21</a:t>
            </a: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83820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897195" y="1948995"/>
            <a:ext cx="3632726" cy="1791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/>
              <a:t>for element at index i:</a:t>
            </a:r>
          </a:p>
          <a:p>
            <a:r>
              <a:rPr lang="en-US" sz="2400" b="0" dirty="0"/>
              <a:t>parent index: </a:t>
            </a:r>
            <a:r>
              <a:rPr lang="en-US" sz="2400" b="0" i="1" dirty="0" err="1"/>
              <a:t>i</a:t>
            </a:r>
            <a:r>
              <a:rPr lang="en-US" sz="2400" b="0" i="1" dirty="0"/>
              <a:t> / 2</a:t>
            </a:r>
            <a:r>
              <a:rPr lang="en-US" sz="2400" b="0" dirty="0"/>
              <a:t> </a:t>
            </a:r>
          </a:p>
          <a:p>
            <a:r>
              <a:rPr lang="en-US" sz="2400" b="0" dirty="0"/>
              <a:t>left child index: </a:t>
            </a:r>
            <a:r>
              <a:rPr lang="en-US" sz="2400" b="0" i="1" dirty="0"/>
              <a:t>i * 2</a:t>
            </a:r>
            <a:r>
              <a:rPr lang="en-US" sz="2400" b="0" dirty="0"/>
              <a:t> </a:t>
            </a:r>
          </a:p>
          <a:p>
            <a:r>
              <a:rPr lang="en-US" sz="2400" b="0" dirty="0"/>
              <a:t>right child index: </a:t>
            </a:r>
            <a:r>
              <a:rPr lang="en-US" sz="2400" b="0" i="1" dirty="0"/>
              <a:t>i * 2 + 1</a:t>
            </a:r>
            <a:r>
              <a:rPr lang="en-US" sz="2400" b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6656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8" name="Picture 7" descr="Meme based on The Office, Corporate Wants You to Find the Difference Between These Two Pictures. In the show they are the same picture and Pam was playing a prank on a coworker. The meme consist of putting in two things that are different but people consider, typically humorously, the same. Here we have the abstract, tree based version of a heap and the actual implementation of the heap that uses an array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-10159"/>
            <a:ext cx="6096000" cy="68681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01740" y="2438400"/>
            <a:ext cx="2971800" cy="190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Honor of</a:t>
            </a:r>
            <a:br>
              <a:rPr lang="en-US" dirty="0"/>
            </a:br>
            <a:r>
              <a:rPr lang="en-US" dirty="0"/>
              <a:t>Elijah, </a:t>
            </a:r>
            <a:br>
              <a:rPr lang="en-US" dirty="0"/>
            </a:br>
            <a:r>
              <a:rPr lang="en-US" dirty="0"/>
              <a:t>The Meme King,</a:t>
            </a:r>
          </a:p>
          <a:p>
            <a:r>
              <a:rPr lang="en-US" dirty="0"/>
              <a:t>Spring 2020</a:t>
            </a:r>
          </a:p>
        </p:txBody>
      </p:sp>
    </p:spTree>
    <p:extLst>
      <p:ext uri="{BB962C8B-B14F-4D97-AF65-F5344CB8AC3E}">
        <p14:creationId xmlns:p14="http://schemas.microsoft.com/office/powerpoint/2010/main" val="4180731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PriorityQueue</a:t>
            </a:r>
            <a:r>
              <a:rPr lang="en-US" dirty="0"/>
              <a:t> Class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990600"/>
            <a:ext cx="8305800" cy="430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PriorityQueue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&lt;E extends Comparable&lt;? super E&gt;&gt; {</a:t>
            </a:r>
          </a:p>
          <a:p>
            <a:endParaRPr lang="en-US" sz="1800" b="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private E[] con;</a:t>
            </a:r>
          </a:p>
          <a:p>
            <a:endParaRPr lang="en-US" sz="1800" b="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PriorityQueue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con =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getArray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sz="1800" b="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private E[]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getArray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return (E[]) (new Comparable[size]);</a:t>
            </a:r>
          </a:p>
          <a:p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611170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PriorityQueue</a:t>
            </a:r>
            <a:r>
              <a:rPr lang="en-US" dirty="0"/>
              <a:t> enqueue / add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814576"/>
            <a:ext cx="8731878" cy="61196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public void enqueue(E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if ( size &gt;=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con.length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- 1 )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enlargeArray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con.length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* 2);</a:t>
            </a:r>
          </a:p>
          <a:p>
            <a:pPr>
              <a:spcBef>
                <a:spcPts val="200"/>
              </a:spcBef>
            </a:pPr>
            <a:endParaRPr lang="en-US" sz="1800" b="0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size++;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indexToPlace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= size;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while (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indexToPlace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&gt; 1 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    &amp;&amp;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val.compareTo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( con[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indexToPlace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/ 2] ) &lt; 0 ) {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con[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indexToPlace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] = con[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indexToPlace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/ 2]; // swap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indexToPlace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/= 2; // change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indexToPlace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to parent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con[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indexToPlace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enlargeArray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newSize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E[] temp =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getArray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newSize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800" b="0" i="1" dirty="0" err="1">
                <a:latin typeface="Courier New" pitchFamily="49" charset="0"/>
                <a:cs typeface="Courier New" pitchFamily="49" charset="0"/>
              </a:rPr>
              <a:t>arraycopy</a:t>
            </a:r>
            <a:r>
              <a:rPr lang="en-US" sz="1800" b="0" i="1" dirty="0">
                <a:latin typeface="Courier New" pitchFamily="49" charset="0"/>
                <a:cs typeface="Courier New" pitchFamily="49" charset="0"/>
              </a:rPr>
              <a:t>(con, 1, temp, 1, size);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con = temp;</a:t>
            </a:r>
          </a:p>
          <a:p>
            <a:pPr>
              <a:spcBef>
                <a:spcPts val="20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3846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Enqueue / add Example </a:t>
            </a:r>
            <a:br>
              <a:rPr lang="en-US" sz="3200" dirty="0"/>
            </a:br>
            <a:r>
              <a:rPr lang="en-US" sz="3200" dirty="0"/>
              <a:t>With Array Shown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15 to heap </a:t>
            </a:r>
            <a:br>
              <a:rPr lang="en-US" dirty="0"/>
            </a:br>
            <a:r>
              <a:rPr lang="en-US" dirty="0"/>
              <a:t>(initially next </a:t>
            </a:r>
            <a:br>
              <a:rPr lang="en-US" dirty="0"/>
            </a:br>
            <a:r>
              <a:rPr lang="en-US" dirty="0"/>
              <a:t>left most node)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733800" y="12954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6391" y="14909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388335" y="23518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5473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876800" y="23518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9391" y="25473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143000" y="364699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1" y="38444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124200" y="3659227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00783" y="3854817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52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4345038" y="36488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3639" y="38462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37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5715000" y="36610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17591" y="38566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57200" y="47918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1" y="49892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676400" y="48040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8991" y="49996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3233865" y="2075889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4579330" y="2075889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1988530" y="3132298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020353" y="3266209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876800" y="3266209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664808" y="3266209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1271218" y="4561399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1988530" y="4427488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3148476" y="4499264"/>
            <a:ext cx="204324" cy="42786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2743200" y="489432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45791" y="508991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17576" y="5867400"/>
            <a:ext cx="7964424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Straight Connector 36"/>
          <p:cNvCxnSpPr>
            <a:stCxn id="36" idx="1"/>
            <a:endCxn id="36" idx="3"/>
          </p:cNvCxnSpPr>
          <p:nvPr/>
        </p:nvCxnSpPr>
        <p:spPr bwMode="auto">
          <a:xfrm>
            <a:off x="417576" y="6324600"/>
            <a:ext cx="796442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98623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196657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147640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245674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437079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294691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3927248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907586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417417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397755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37809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588792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86826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78486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735843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31500" y="5801380"/>
            <a:ext cx="8044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0   1   2   3   4   5   6   7   8   9  10 11 12 13 14 15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33400" y="6258580"/>
            <a:ext cx="4984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12 17 15 19 52 37 25 45 21</a:t>
            </a: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83820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32"/>
          <p:cNvSpPr/>
          <p:nvPr/>
        </p:nvSpPr>
        <p:spPr>
          <a:xfrm>
            <a:off x="5335638" y="6280279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64958" y="5156184"/>
            <a:ext cx="4610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 / 2 = 5 (index of parent)</a:t>
            </a:r>
          </a:p>
        </p:txBody>
      </p:sp>
    </p:spTree>
    <p:extLst>
      <p:ext uri="{BB962C8B-B14F-4D97-AF65-F5344CB8AC3E}">
        <p14:creationId xmlns:p14="http://schemas.microsoft.com/office/powerpoint/2010/main" val="4115858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Enqueue Example </a:t>
            </a:r>
            <a:br>
              <a:rPr lang="en-US" sz="3200" dirty="0"/>
            </a:br>
            <a:r>
              <a:rPr lang="en-US" sz="3200" dirty="0"/>
              <a:t>With Array Shown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Swap 15 and 52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876800" y="11430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9391" y="13385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3531335" y="21994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23949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019800" y="21994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2391" y="23949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286000" y="349459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1" y="36920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4267200" y="3506827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43783" y="3702417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5488038" y="34964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6639" y="36938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37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6858000" y="35086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60591" y="37042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1600200" y="46394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1" y="48368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2819400" y="46516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991" y="48472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4376865" y="1923489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5722330" y="1923489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3131530" y="2979898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4163353" y="3113809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6019800" y="3113809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6807808" y="3113809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2414218" y="4408999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3131530" y="4275088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4291476" y="4346864"/>
            <a:ext cx="204324" cy="42786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3886200" y="474192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88791" y="493751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52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17576" y="5867400"/>
            <a:ext cx="7964424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Straight Connector 36"/>
          <p:cNvCxnSpPr>
            <a:stCxn id="36" idx="1"/>
            <a:endCxn id="36" idx="3"/>
          </p:cNvCxnSpPr>
          <p:nvPr/>
        </p:nvCxnSpPr>
        <p:spPr bwMode="auto">
          <a:xfrm>
            <a:off x="417576" y="6324600"/>
            <a:ext cx="796442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98623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196657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147640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245674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437079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294691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3927248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907586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417417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397755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37809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588792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86826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78486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735843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31500" y="5801380"/>
            <a:ext cx="8044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0   1   2   3   4   5   6   7   8   9  10 11 12 13 14 15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33400" y="6258580"/>
            <a:ext cx="5484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12 17 15 19 </a:t>
            </a:r>
            <a:r>
              <a:rPr lang="en-US" dirty="0">
                <a:solidFill>
                  <a:srgbClr val="FF0000"/>
                </a:solidFill>
              </a:rPr>
              <a:t>15</a:t>
            </a:r>
            <a:r>
              <a:rPr lang="en-US" dirty="0"/>
              <a:t> 37 25 45 21 52</a:t>
            </a: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83820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4883404" y="5160502"/>
            <a:ext cx="4410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 / 2 = 2 (index of parent)</a:t>
            </a:r>
          </a:p>
        </p:txBody>
      </p:sp>
    </p:spTree>
    <p:extLst>
      <p:ext uri="{BB962C8B-B14F-4D97-AF65-F5344CB8AC3E}">
        <p14:creationId xmlns:p14="http://schemas.microsoft.com/office/powerpoint/2010/main" val="3245034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Enqueue Example </a:t>
            </a:r>
            <a:br>
              <a:rPr lang="en-US" sz="3200" dirty="0"/>
            </a:br>
            <a:r>
              <a:rPr lang="en-US" sz="3200" dirty="0"/>
              <a:t>With Array Shown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Swap 15 and 17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876800" y="11430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9391" y="13385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3531335" y="21994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6132" y="371042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019800" y="21994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2391" y="23949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286000" y="349459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1" y="36920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4267200" y="3506827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49588" y="237426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5488038" y="34964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6639" y="36938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37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6858000" y="35086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60591" y="37042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1600200" y="46394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1" y="48368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2819400" y="46516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991" y="48472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4376865" y="1923489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5722330" y="1923489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3131530" y="2979898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4163353" y="3113809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6019800" y="3113809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6807808" y="3113809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2414218" y="4408999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3131530" y="4275088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4291476" y="4346864"/>
            <a:ext cx="204324" cy="42786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3886200" y="474192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88791" y="493751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52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17576" y="5867400"/>
            <a:ext cx="7964424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Straight Connector 36"/>
          <p:cNvCxnSpPr>
            <a:stCxn id="36" idx="1"/>
            <a:endCxn id="36" idx="3"/>
          </p:cNvCxnSpPr>
          <p:nvPr/>
        </p:nvCxnSpPr>
        <p:spPr bwMode="auto">
          <a:xfrm>
            <a:off x="417576" y="6324600"/>
            <a:ext cx="796442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98623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196657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147640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245674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437079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294691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3927248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907586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417417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397755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37809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588792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86826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78486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735843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31500" y="5801380"/>
            <a:ext cx="8044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0   1   2   3   4   5   6   7   8   9  10 11 12 13 14 15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33400" y="6258580"/>
            <a:ext cx="5484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12 </a:t>
            </a:r>
            <a:r>
              <a:rPr lang="en-US" dirty="0">
                <a:solidFill>
                  <a:srgbClr val="FF0000"/>
                </a:solidFill>
              </a:rPr>
              <a:t>15</a:t>
            </a:r>
            <a:r>
              <a:rPr lang="en-US" dirty="0"/>
              <a:t> 15 19 17 37 25 45 21 52</a:t>
            </a: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83820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4883404" y="5160502"/>
            <a:ext cx="4410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/ 2 = 1 (index of parent)</a:t>
            </a:r>
          </a:p>
        </p:txBody>
      </p:sp>
    </p:spTree>
    <p:extLst>
      <p:ext uri="{BB962C8B-B14F-4D97-AF65-F5344CB8AC3E}">
        <p14:creationId xmlns:p14="http://schemas.microsoft.com/office/powerpoint/2010/main" val="624733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Enqueue Example </a:t>
            </a:r>
            <a:br>
              <a:rPr lang="en-US" sz="3200" dirty="0"/>
            </a:br>
            <a:r>
              <a:rPr lang="en-US" sz="3200" dirty="0"/>
              <a:t>With Array Shown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 !&lt; 12 -&gt; DONE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876800" y="11430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9391" y="13385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3531335" y="21994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6132" y="371042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019800" y="21994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2391" y="23949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286000" y="349459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1" y="36920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4267200" y="3506827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49588" y="237426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5488038" y="34964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6639" y="36938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37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6858000" y="35086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60591" y="37042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1600200" y="46394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1" y="48368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2819400" y="46516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991" y="48472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4376865" y="1923489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5722330" y="1923489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3131530" y="2979898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4163353" y="3113809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6019800" y="3113809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6807808" y="3113809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2414218" y="4408999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3131530" y="4275088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4291476" y="4346864"/>
            <a:ext cx="204324" cy="42786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3886200" y="474192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88791" y="493751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52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17576" y="5867400"/>
            <a:ext cx="7964424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Straight Connector 36"/>
          <p:cNvCxnSpPr>
            <a:stCxn id="36" idx="1"/>
            <a:endCxn id="36" idx="3"/>
          </p:cNvCxnSpPr>
          <p:nvPr/>
        </p:nvCxnSpPr>
        <p:spPr bwMode="auto">
          <a:xfrm>
            <a:off x="417576" y="6324600"/>
            <a:ext cx="796442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98623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196657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147640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245674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437079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294691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3927248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907586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417417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397755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37809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588792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86826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78486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735843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31500" y="5801380"/>
            <a:ext cx="8044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0   1   2   3   4   5   6   7   8   9  10 11 12 13 14 15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33400" y="6258580"/>
            <a:ext cx="5484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12 </a:t>
            </a:r>
            <a:r>
              <a:rPr lang="en-US" dirty="0">
                <a:solidFill>
                  <a:srgbClr val="FF0000"/>
                </a:solidFill>
              </a:rPr>
              <a:t>15</a:t>
            </a:r>
            <a:r>
              <a:rPr lang="en-US" dirty="0"/>
              <a:t> 16 19 17 37 25 45 21 52</a:t>
            </a: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83820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4883404" y="5160502"/>
            <a:ext cx="4410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/ 1 = 1 (index of parent)</a:t>
            </a:r>
          </a:p>
        </p:txBody>
      </p:sp>
    </p:spTree>
    <p:extLst>
      <p:ext uri="{BB962C8B-B14F-4D97-AF65-F5344CB8AC3E}">
        <p14:creationId xmlns:p14="http://schemas.microsoft.com/office/powerpoint/2010/main" val="4164521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 -&gt; remove 12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5638800" y="11430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41391" y="13385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4293335" y="21994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8132" y="371042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781800" y="21994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4391" y="23949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3048000" y="349459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6601" y="36920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5029200" y="3506827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11588" y="237426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6250038" y="34964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8639" y="36938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37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7620000" y="35086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22591" y="37042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2362200" y="46394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90801" y="48368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3581400" y="46516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83991" y="48472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5138865" y="1923489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6484330" y="1923489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3893530" y="2979898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4925353" y="3113809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6781800" y="3113809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7569808" y="3113809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3176218" y="4408999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3893530" y="4275088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>
            <a:off x="5053476" y="4346864"/>
            <a:ext cx="204324" cy="42786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4648200" y="474192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0791" y="493751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52</a:t>
            </a:r>
          </a:p>
        </p:txBody>
      </p:sp>
    </p:spTree>
    <p:extLst>
      <p:ext uri="{BB962C8B-B14F-4D97-AF65-F5344CB8AC3E}">
        <p14:creationId xmlns:p14="http://schemas.microsoft.com/office/powerpoint/2010/main" val="250026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priority queue</a:t>
            </a:r>
          </a:p>
          <a:p>
            <a:pPr lvl="1"/>
            <a:r>
              <a:rPr lang="en-US" dirty="0"/>
              <a:t>elements enqueued based on priority</a:t>
            </a:r>
          </a:p>
          <a:p>
            <a:pPr lvl="1"/>
            <a:r>
              <a:rPr lang="en-US" dirty="0"/>
              <a:t>dequeue removes the highest priority item</a:t>
            </a:r>
          </a:p>
          <a:p>
            <a:r>
              <a:rPr lang="en-US" dirty="0"/>
              <a:t>Options?</a:t>
            </a:r>
          </a:p>
          <a:p>
            <a:pPr lvl="1"/>
            <a:r>
              <a:rPr lang="en-US" dirty="0"/>
              <a:t>List? Binary Search Tree? </a:t>
            </a:r>
            <a:r>
              <a:rPr lang="en-US" dirty="0">
                <a:solidFill>
                  <a:srgbClr val="FF0000"/>
                </a:solidFill>
              </a:rPr>
              <a:t>Clicker 1</a:t>
            </a:r>
          </a:p>
          <a:p>
            <a:pPr marL="457200" lvl="1" indent="0">
              <a:buNone/>
            </a:pPr>
            <a:r>
              <a:rPr lang="en-US" dirty="0"/>
              <a:t>Linked List enqueue  	BST enqueue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/>
              <a:t>O(N)			   	O(1)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/>
              <a:t>O(N)			   	O(</a:t>
            </a:r>
            <a:r>
              <a:rPr lang="en-US" sz="2400" dirty="0" err="1"/>
              <a:t>logN</a:t>
            </a:r>
            <a:r>
              <a:rPr lang="en-US" sz="2400" dirty="0"/>
              <a:t>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/>
              <a:t>O(N)			   	O(N)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/>
              <a:t>O(</a:t>
            </a:r>
            <a:r>
              <a:rPr lang="en-US" sz="2400" dirty="0" err="1"/>
              <a:t>logN</a:t>
            </a:r>
            <a:r>
              <a:rPr lang="en-US" sz="2400" dirty="0"/>
              <a:t>)			   	O(</a:t>
            </a:r>
            <a:r>
              <a:rPr lang="en-US" sz="2400" dirty="0" err="1"/>
              <a:t>logN</a:t>
            </a:r>
            <a:r>
              <a:rPr lang="en-US" sz="2400" dirty="0"/>
              <a:t>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/>
              <a:t>O(1)			   	O(</a:t>
            </a:r>
            <a:r>
              <a:rPr lang="en-US" sz="2400" dirty="0" err="1"/>
              <a:t>logN</a:t>
            </a:r>
            <a:r>
              <a:rPr lang="en-US" sz="2400" dirty="0"/>
              <a:t>)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08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/ Dequeue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 value / front of queue is in root of tree</a:t>
            </a:r>
          </a:p>
          <a:p>
            <a:r>
              <a:rPr lang="en-US" dirty="0"/>
              <a:t>swap value from last node to root and move down swapping with smaller child unless values is smaller than both children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8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Dequeue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Swap 35 </a:t>
            </a:r>
            <a:br>
              <a:rPr lang="en-US" dirty="0"/>
            </a:br>
            <a:r>
              <a:rPr lang="en-US" dirty="0"/>
              <a:t>into root </a:t>
            </a:r>
            <a:br>
              <a:rPr lang="en-US" dirty="0"/>
            </a:br>
            <a:r>
              <a:rPr lang="en-US" dirty="0"/>
              <a:t>(save 12 </a:t>
            </a:r>
            <a:br>
              <a:rPr lang="en-US" dirty="0"/>
            </a:br>
            <a:r>
              <a:rPr lang="en-US" dirty="0"/>
              <a:t>to return)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733800" y="12192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6391" y="14147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388335" y="22756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71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876800" y="22756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9391" y="2471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143000" y="357079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1" y="37682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124200" y="3583027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00783" y="3778617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4345038" y="35726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3639" y="37700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5715000" y="35848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17591" y="37804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53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57200" y="47156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1" y="49130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676400" y="47278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8991" y="49234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3233865" y="1999689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4579330" y="1999689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1988530" y="3056098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020353" y="3190009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876800" y="3190009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664808" y="3190009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1271218" y="4485199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1988530" y="4351288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>
            <a:off x="3148476" y="4423064"/>
            <a:ext cx="204324" cy="42786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2743200" y="481812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945791" y="501371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35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17576" y="5867400"/>
            <a:ext cx="7964424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Straight Connector 36"/>
          <p:cNvCxnSpPr>
            <a:stCxn id="36" idx="1"/>
            <a:endCxn id="36" idx="3"/>
          </p:cNvCxnSpPr>
          <p:nvPr/>
        </p:nvCxnSpPr>
        <p:spPr bwMode="auto">
          <a:xfrm>
            <a:off x="417576" y="6324600"/>
            <a:ext cx="796442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98623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96657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47640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245674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437079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294691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927248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4907586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417417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397755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37809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88792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86826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78486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735843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31500" y="5801380"/>
            <a:ext cx="8044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0   1   2   3   4   5   6   7   8   9  10 11 12 13 14 15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3400" y="6258580"/>
            <a:ext cx="5484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12 15 13 17 23 45 53 45 21 35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820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20884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Dequeue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4678986" cy="2424125"/>
          </a:xfrm>
        </p:spPr>
        <p:txBody>
          <a:bodyPr/>
          <a:lstStyle/>
          <a:p>
            <a:r>
              <a:rPr lang="en-US" dirty="0"/>
              <a:t>Swap 35 </a:t>
            </a:r>
            <a:br>
              <a:rPr lang="en-US" dirty="0"/>
            </a:br>
            <a:r>
              <a:rPr lang="en-US" dirty="0"/>
              <a:t>into root </a:t>
            </a:r>
            <a:br>
              <a:rPr lang="en-US" dirty="0"/>
            </a:br>
            <a:r>
              <a:rPr lang="en-US" dirty="0"/>
              <a:t>(save 12 </a:t>
            </a:r>
            <a:br>
              <a:rPr lang="en-US" dirty="0"/>
            </a:br>
            <a:r>
              <a:rPr lang="en-US" dirty="0"/>
              <a:t>to return)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733800" y="12192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6391" y="14147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388335" y="22756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71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876800" y="22756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9391" y="2471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143000" y="357079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1" y="37682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124200" y="3583027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00783" y="3778617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4345038" y="35726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3639" y="37700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5715000" y="35848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17591" y="37804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53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57200" y="47156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1" y="49130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676400" y="47278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8991" y="49234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3233865" y="1999689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4579330" y="1999689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1988530" y="3056098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020353" y="3190009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876800" y="3190009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664808" y="3190009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1271218" y="4485199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1988530" y="4351288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17576" y="5867400"/>
            <a:ext cx="7964424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Straight Connector 36"/>
          <p:cNvCxnSpPr>
            <a:stCxn id="36" idx="1"/>
            <a:endCxn id="36" idx="3"/>
          </p:cNvCxnSpPr>
          <p:nvPr/>
        </p:nvCxnSpPr>
        <p:spPr bwMode="auto">
          <a:xfrm>
            <a:off x="417576" y="6324600"/>
            <a:ext cx="796442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98623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96657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47640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245674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437079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294691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927248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4907586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417417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397755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37809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88792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86826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78486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735843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31500" y="5801380"/>
            <a:ext cx="8044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0   1   2   3   4   5   6   7   8   9  10 11 12 13 14 15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3400" y="6258580"/>
            <a:ext cx="5083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35</a:t>
            </a:r>
            <a:r>
              <a:rPr lang="en-US" dirty="0"/>
              <a:t> 15 13 17 23 45 53 45 21 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820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84421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Dequeue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2703" y="783789"/>
            <a:ext cx="4678986" cy="2424125"/>
          </a:xfrm>
        </p:spPr>
        <p:txBody>
          <a:bodyPr/>
          <a:lstStyle/>
          <a:p>
            <a:r>
              <a:rPr lang="en-US" sz="2800" dirty="0"/>
              <a:t>Min child?</a:t>
            </a:r>
          </a:p>
          <a:p>
            <a:r>
              <a:rPr lang="en-US" sz="2800" dirty="0"/>
              <a:t>1 * 2 = 2 -&gt; 15</a:t>
            </a:r>
          </a:p>
          <a:p>
            <a:r>
              <a:rPr lang="en-US" sz="2800" dirty="0"/>
              <a:t>1 * 2 + 1 = 3 -&gt; 13</a:t>
            </a:r>
          </a:p>
          <a:p>
            <a:r>
              <a:rPr lang="en-US" sz="2800" dirty="0"/>
              <a:t>Swap with 13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352800" y="12192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5391" y="14147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007335" y="22756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2471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495800" y="22756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98391" y="2471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762000" y="357079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1" y="37682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743200" y="3583027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9783" y="3778617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3964038" y="35726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2639" y="37700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5334000" y="35848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36591" y="37804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53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76200" y="47156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1" y="49130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295400" y="47278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97991" y="49234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2852865" y="1999689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4198330" y="1999689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1607530" y="3056098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2639353" y="3190009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495800" y="3190009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283808" y="3190009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890218" y="4485199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1607530" y="4351288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17576" y="5867400"/>
            <a:ext cx="7964424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Straight Connector 36"/>
          <p:cNvCxnSpPr>
            <a:stCxn id="36" idx="1"/>
            <a:endCxn id="36" idx="3"/>
          </p:cNvCxnSpPr>
          <p:nvPr/>
        </p:nvCxnSpPr>
        <p:spPr bwMode="auto">
          <a:xfrm>
            <a:off x="417576" y="6324600"/>
            <a:ext cx="796442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98623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96657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47640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245674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437079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294691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927248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4907586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417417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397755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37809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88792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86826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78486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735843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31500" y="5801380"/>
            <a:ext cx="8044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0   1   2   3   4   5   6   7   8   9  10 11 12 13 14 15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3400" y="6258580"/>
            <a:ext cx="5083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35</a:t>
            </a:r>
            <a:r>
              <a:rPr lang="en-US" dirty="0"/>
              <a:t> 15 13 17 23 45 53 45 21 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820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59328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Dequeue Example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352800" y="12192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5391" y="14147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007335" y="22756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2471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495800" y="22756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98391" y="2471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762000" y="357079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1" y="37682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743200" y="3583027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9783" y="3778617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3964038" y="35726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2639" y="37700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5334000" y="35848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36591" y="37804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53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76200" y="47156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1" y="49130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295400" y="47278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97991" y="49234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2852865" y="1999689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4198330" y="1999689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1607530" y="3056098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2639353" y="3190009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495800" y="3190009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283808" y="3190009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890218" y="4485199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1607530" y="4351288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17576" y="5867400"/>
            <a:ext cx="7964424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Straight Connector 36"/>
          <p:cNvCxnSpPr>
            <a:stCxn id="36" idx="1"/>
            <a:endCxn id="36" idx="3"/>
          </p:cNvCxnSpPr>
          <p:nvPr/>
        </p:nvCxnSpPr>
        <p:spPr bwMode="auto">
          <a:xfrm>
            <a:off x="417576" y="6324600"/>
            <a:ext cx="796442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98623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96657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47640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245674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437079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294691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927248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4907586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417417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397755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37809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88792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86826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78486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735843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31500" y="5801380"/>
            <a:ext cx="8044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0   1   2   3   4   5   6   7   8   9  10 11 12 13 14 15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3400" y="6258580"/>
            <a:ext cx="5083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13 15</a:t>
            </a:r>
            <a:r>
              <a:rPr lang="en-US" dirty="0">
                <a:solidFill>
                  <a:srgbClr val="FF0000"/>
                </a:solidFill>
              </a:rPr>
              <a:t> 35 </a:t>
            </a:r>
            <a:r>
              <a:rPr lang="en-US" dirty="0"/>
              <a:t>17 23 45 53 45 21 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820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570053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Dequeue Example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352800" y="12192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5391" y="14147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007335" y="22756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2471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495800" y="227560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98391" y="2471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762000" y="3570799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1" y="37682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743200" y="3583027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9783" y="3778617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3964038" y="35726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2639" y="37700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5334000" y="35848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36591" y="37804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53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76200" y="47156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1" y="491306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295400" y="4727864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97991" y="49234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2852865" y="1999689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4198330" y="1999689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1607530" y="3056098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2639353" y="3190009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495800" y="3190009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283808" y="3190009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890218" y="4485199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1607530" y="4351288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17576" y="5867400"/>
            <a:ext cx="7964424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Straight Connector 36"/>
          <p:cNvCxnSpPr>
            <a:stCxn id="36" idx="1"/>
            <a:endCxn id="36" idx="3"/>
          </p:cNvCxnSpPr>
          <p:nvPr/>
        </p:nvCxnSpPr>
        <p:spPr bwMode="auto">
          <a:xfrm>
            <a:off x="417576" y="6324600"/>
            <a:ext cx="796442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98623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96657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47640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245674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437079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294691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927248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4907586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417417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397755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378093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887924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868262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78486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7358431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31500" y="5801380"/>
            <a:ext cx="8044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0   1   2   3   4   5   6   7   8   9  10 11 12 13 14 15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3400" y="6258580"/>
            <a:ext cx="5083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13 15</a:t>
            </a:r>
            <a:r>
              <a:rPr lang="en-US" dirty="0">
                <a:solidFill>
                  <a:srgbClr val="FF0000"/>
                </a:solidFill>
              </a:rPr>
              <a:t> 35 </a:t>
            </a:r>
            <a:r>
              <a:rPr lang="en-US" dirty="0"/>
              <a:t>17 23 45 53 45 21 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82000" y="5867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Content Placeholder 2"/>
          <p:cNvSpPr txBox="1">
            <a:spLocks/>
          </p:cNvSpPr>
          <p:nvPr/>
        </p:nvSpPr>
        <p:spPr bwMode="auto">
          <a:xfrm>
            <a:off x="5372703" y="783789"/>
            <a:ext cx="4001535" cy="3331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b="0" kern="0" dirty="0"/>
              <a:t>Min child?</a:t>
            </a:r>
          </a:p>
          <a:p>
            <a:r>
              <a:rPr lang="en-US" sz="2800" b="0" kern="0" dirty="0"/>
              <a:t>3 * 2 = 6 -&gt; 45</a:t>
            </a:r>
          </a:p>
          <a:p>
            <a:r>
              <a:rPr lang="en-US" sz="2800" b="0" kern="0" dirty="0"/>
              <a:t>3 * 2 + 1 = 7 -&gt; 53</a:t>
            </a:r>
          </a:p>
          <a:p>
            <a:r>
              <a:rPr lang="en-US" sz="2800" b="0" kern="0" dirty="0"/>
              <a:t>Less than or equal to</a:t>
            </a:r>
            <a:br>
              <a:rPr lang="en-US" sz="2800" b="0" kern="0" dirty="0"/>
            </a:br>
            <a:r>
              <a:rPr lang="en-US" sz="2800" b="0" kern="0" dirty="0"/>
              <a:t>both of my children!</a:t>
            </a:r>
            <a:br>
              <a:rPr lang="en-US" sz="2800" b="0" kern="0" dirty="0"/>
            </a:br>
            <a:r>
              <a:rPr lang="en-US" sz="2800" b="0" kern="0" dirty="0"/>
              <a:t>Stop!</a:t>
            </a:r>
          </a:p>
        </p:txBody>
      </p:sp>
    </p:spTree>
    <p:extLst>
      <p:ext uri="{BB962C8B-B14F-4D97-AF65-F5344CB8AC3E}">
        <p14:creationId xmlns:p14="http://schemas.microsoft.com/office/powerpoint/2010/main" val="1059167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Dequeue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85800"/>
            <a:ext cx="8318303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public E dequeue( ) {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E top = con[1];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int hole = 1;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boolean done = false;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while ( hole * 2 &lt; size &amp;&amp; ! done ) {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int child = hole * 2;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// see which child is smaller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if ( con[child].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( con[child + 1] ) &gt; 0 )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    child++;    // child now points to smaller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   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// is replacement value bigger than child?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if (con[size].</a:t>
            </a:r>
            <a:r>
              <a:rPr lang="en-US" sz="1800" b="0" dirty="0" err="1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800" b="0" dirty="0">
                <a:latin typeface="Courier New" pitchFamily="49" charset="0"/>
                <a:cs typeface="Courier New" pitchFamily="49" charset="0"/>
              </a:rPr>
              <a:t>( con[child] ) &gt; 0 ) {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    con[hole] = con[child];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    hole = child; 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else 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        done = true; 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con[hole] = con[size];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size--;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    return top; 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08051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-152400"/>
            <a:ext cx="9220200" cy="1143000"/>
          </a:xfrm>
        </p:spPr>
        <p:txBody>
          <a:bodyPr/>
          <a:lstStyle/>
          <a:p>
            <a:r>
              <a:rPr lang="en-US" sz="4000" dirty="0">
                <a:solidFill>
                  <a:srgbClr val="FF0000"/>
                </a:solidFill>
              </a:rPr>
              <a:t>Clicker 3 </a:t>
            </a:r>
            <a:r>
              <a:rPr lang="en-US" sz="4000" dirty="0"/>
              <a:t>- </a:t>
            </a:r>
            <a:r>
              <a:rPr lang="en-US" sz="4000" dirty="0" err="1"/>
              <a:t>PriorityQueue</a:t>
            </a:r>
            <a:r>
              <a:rPr lang="en-US" sz="4000" dirty="0"/>
              <a:t>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a Stress test of PQ implemented with Heap and PQ implemented with </a:t>
            </a:r>
            <a:r>
              <a:rPr lang="en-US" dirty="0" err="1"/>
              <a:t>BinarySearchTree</a:t>
            </a:r>
            <a:endParaRPr lang="en-US" dirty="0"/>
          </a:p>
          <a:p>
            <a:r>
              <a:rPr lang="en-US" dirty="0"/>
              <a:t>What will result be?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Heap takes half the time or less of BST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Heap faster, but not twice as fast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About the same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BST faster, but not  twice as fast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BST takes half the time or less of Heap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40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86800" cy="54864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heap </a:t>
            </a:r>
            <a:r>
              <a:rPr lang="en-US" dirty="0"/>
              <a:t>data structure</a:t>
            </a:r>
            <a:endParaRPr lang="en-US" i="1" dirty="0"/>
          </a:p>
          <a:p>
            <a:pPr lvl="1"/>
            <a:r>
              <a:rPr lang="en-US" dirty="0"/>
              <a:t>not to be confused with the runtime heap (portion of memory for dynamically allocated variables)</a:t>
            </a:r>
          </a:p>
          <a:p>
            <a:r>
              <a:rPr lang="en-US" dirty="0"/>
              <a:t>Typically a complete binary tree (variations with more than 2 children possible)</a:t>
            </a:r>
          </a:p>
          <a:p>
            <a:pPr lvl="1"/>
            <a:r>
              <a:rPr lang="en-US" dirty="0"/>
              <a:t>all levels have maximum number of nodes except deepest where nodes are filled in from left to right</a:t>
            </a:r>
          </a:p>
          <a:p>
            <a:r>
              <a:rPr lang="en-US" dirty="0"/>
              <a:t>Maintains the</a:t>
            </a:r>
            <a:r>
              <a:rPr lang="en-US" i="1" dirty="0"/>
              <a:t> heap order property</a:t>
            </a:r>
          </a:p>
          <a:p>
            <a:pPr lvl="1"/>
            <a:r>
              <a:rPr lang="en-US" dirty="0"/>
              <a:t>in a min heap the value in the root of any subtree is less than or equal to all other values in the subtree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50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Clicker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max heap with no duplicates where is the largest value?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root of the tree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 the left-most node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 the right-most node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node in the lowest level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none of these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7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/>
              <a:t>Min Heap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3733800" y="10633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36391" y="12589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2388335" y="211974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90800" y="231533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4876800" y="211974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9391" y="231533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1143000" y="341493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1" y="3612362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2895600" y="3427163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98191" y="362275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52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4345038" y="3416772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3639" y="3614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37</a:t>
            </a:r>
          </a:p>
        </p:txBody>
      </p:sp>
      <p:sp>
        <p:nvSpPr>
          <p:cNvPr id="26" name="Oval 25"/>
          <p:cNvSpPr/>
          <p:nvPr/>
        </p:nvSpPr>
        <p:spPr bwMode="auto">
          <a:xfrm>
            <a:off x="5715000" y="34290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17591" y="36245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8" name="Oval 27"/>
          <p:cNvSpPr/>
          <p:nvPr/>
        </p:nvSpPr>
        <p:spPr bwMode="auto">
          <a:xfrm>
            <a:off x="457200" y="4559772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1" y="47571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1827162" y="45720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29753" y="47675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35" name="Straight Arrow Connector 34"/>
          <p:cNvCxnSpPr>
            <a:stCxn id="7" idx="3"/>
            <a:endCxn id="10" idx="7"/>
          </p:cNvCxnSpPr>
          <p:nvPr/>
        </p:nvCxnSpPr>
        <p:spPr bwMode="auto">
          <a:xfrm flipH="1">
            <a:off x="3233865" y="1843825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7" idx="5"/>
            <a:endCxn id="12" idx="1"/>
          </p:cNvCxnSpPr>
          <p:nvPr/>
        </p:nvCxnSpPr>
        <p:spPr bwMode="auto">
          <a:xfrm>
            <a:off x="4579330" y="1843825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10" idx="3"/>
            <a:endCxn id="14" idx="7"/>
          </p:cNvCxnSpPr>
          <p:nvPr/>
        </p:nvCxnSpPr>
        <p:spPr bwMode="auto">
          <a:xfrm flipH="1">
            <a:off x="1988530" y="2900234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3020353" y="3034145"/>
            <a:ext cx="21351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H="1">
            <a:off x="4876800" y="3034145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5664808" y="3034145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H="1">
            <a:off x="1271218" y="4329335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14" idx="5"/>
            <a:endCxn id="30" idx="0"/>
          </p:cNvCxnSpPr>
          <p:nvPr/>
        </p:nvCxnSpPr>
        <p:spPr bwMode="auto">
          <a:xfrm>
            <a:off x="1988530" y="4195424"/>
            <a:ext cx="333932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7689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new element to next open spot in array</a:t>
            </a:r>
          </a:p>
          <a:p>
            <a:r>
              <a:rPr lang="en-US" dirty="0"/>
              <a:t>Swap with parent if new value is less </a:t>
            </a:r>
            <a:br>
              <a:rPr lang="en-US" dirty="0"/>
            </a:br>
            <a:r>
              <a:rPr lang="en-US" dirty="0"/>
              <a:t>than parent</a:t>
            </a:r>
          </a:p>
          <a:p>
            <a:r>
              <a:rPr lang="en-US" dirty="0"/>
              <a:t>Continue back up the tree as long as the new value is less than new parent node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53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15 to heap (initially next left most node)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3733800" y="15967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6391" y="17923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388335" y="265314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84873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876800" y="265314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9391" y="284873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143000" y="394833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1" y="4145762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124200" y="3960563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00783" y="415615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52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4345038" y="3950172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3639" y="41475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37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5715000" y="39624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17591" y="41579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57200" y="5093172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1" y="52905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676400" y="51054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8991" y="53009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3233865" y="2377225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4579330" y="2377225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1988530" y="3433634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020353" y="3567545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876800" y="3567545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664808" y="3567545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1271218" y="4862735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1988530" y="4728824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3148476" y="4800600"/>
            <a:ext cx="204324" cy="42786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2743200" y="519566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45791" y="539125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079375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Swap 15 and 52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3733800" y="15967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6391" y="17923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388335" y="265314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84873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876800" y="265314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9391" y="284873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143000" y="394833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1" y="4145762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124200" y="3960563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00783" y="415615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4345038" y="3950172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3639" y="41475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37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5715000" y="39624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17591" y="41579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57200" y="5093172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1" y="52905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676400" y="51054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8991" y="53009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3233865" y="2377225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4579330" y="2377225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1988530" y="3433634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020353" y="3567545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876800" y="3567545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664808" y="3567545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1271218" y="4862735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1988530" y="4728824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3148476" y="4800600"/>
            <a:ext cx="204324" cy="42786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2743200" y="519566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45791" y="539125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52</a:t>
            </a:r>
          </a:p>
        </p:txBody>
      </p:sp>
    </p:spTree>
    <p:extLst>
      <p:ext uri="{BB962C8B-B14F-4D97-AF65-F5344CB8AC3E}">
        <p14:creationId xmlns:p14="http://schemas.microsoft.com/office/powerpoint/2010/main" val="4223439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Enqueue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Swap 15 and 17, then stop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CS314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Heaps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1B7-9060-42E4-BB86-9DFA13B43B2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3733800" y="1596736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6391" y="179232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388335" y="265314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84873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876800" y="265314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9391" y="284873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143000" y="394833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1" y="4145762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124200" y="3960563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00783" y="415615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4345038" y="3950172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3639" y="41475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37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5715000" y="39624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17591" y="41579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57200" y="5093172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1" y="529059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676400" y="51054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8991" y="530099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</a:t>
            </a:r>
          </a:p>
        </p:txBody>
      </p:sp>
      <p:cxnSp>
        <p:nvCxnSpPr>
          <p:cNvPr id="25" name="Straight Arrow Connector 24"/>
          <p:cNvCxnSpPr>
            <a:stCxn id="7" idx="3"/>
            <a:endCxn id="9" idx="7"/>
          </p:cNvCxnSpPr>
          <p:nvPr/>
        </p:nvCxnSpPr>
        <p:spPr bwMode="auto">
          <a:xfrm flipH="1">
            <a:off x="3233865" y="2377225"/>
            <a:ext cx="645005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5"/>
            <a:endCxn id="11" idx="1"/>
          </p:cNvCxnSpPr>
          <p:nvPr/>
        </p:nvCxnSpPr>
        <p:spPr bwMode="auto">
          <a:xfrm>
            <a:off x="4579330" y="2377225"/>
            <a:ext cx="442540" cy="4098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9" idx="3"/>
            <a:endCxn id="13" idx="7"/>
          </p:cNvCxnSpPr>
          <p:nvPr/>
        </p:nvCxnSpPr>
        <p:spPr bwMode="auto">
          <a:xfrm flipH="1">
            <a:off x="1988530" y="3433634"/>
            <a:ext cx="544875" cy="6486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020353" y="3567545"/>
            <a:ext cx="408647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876800" y="3567545"/>
            <a:ext cx="381000" cy="380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664808" y="3567545"/>
            <a:ext cx="431192" cy="3948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1271218" y="4862735"/>
            <a:ext cx="176582" cy="24266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3" idx="5"/>
            <a:endCxn id="23" idx="0"/>
          </p:cNvCxnSpPr>
          <p:nvPr/>
        </p:nvCxnSpPr>
        <p:spPr bwMode="auto">
          <a:xfrm>
            <a:off x="1988530" y="4728824"/>
            <a:ext cx="183170" cy="3765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3148476" y="4800600"/>
            <a:ext cx="204324" cy="42786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2743200" y="5195665"/>
            <a:ext cx="990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Marlett" pitchFamily="2" charset="2"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45791" y="539125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52</a:t>
            </a:r>
          </a:p>
        </p:txBody>
      </p:sp>
    </p:spTree>
    <p:extLst>
      <p:ext uri="{BB962C8B-B14F-4D97-AF65-F5344CB8AC3E}">
        <p14:creationId xmlns:p14="http://schemas.microsoft.com/office/powerpoint/2010/main" val="5038861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FF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Marlett" pitchFamily="2" charset="2"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Marlett" pitchFamily="2" charset="2"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9653</TotalTime>
  <Words>1509</Words>
  <Application>Microsoft Office PowerPoint</Application>
  <PresentationFormat>On-screen Show (4:3)</PresentationFormat>
  <Paragraphs>363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Courier New</vt:lpstr>
      <vt:lpstr>Marlett</vt:lpstr>
      <vt:lpstr>Times New Roman</vt:lpstr>
      <vt:lpstr>Default Design</vt:lpstr>
      <vt:lpstr>Topic 24 Heaps </vt:lpstr>
      <vt:lpstr>Priority Queue</vt:lpstr>
      <vt:lpstr>Another Option</vt:lpstr>
      <vt:lpstr>Clicker 2</vt:lpstr>
      <vt:lpstr>Example Min Heap</vt:lpstr>
      <vt:lpstr>Add Operation</vt:lpstr>
      <vt:lpstr>Add Example</vt:lpstr>
      <vt:lpstr>Add Example</vt:lpstr>
      <vt:lpstr>Enqueue Example</vt:lpstr>
      <vt:lpstr>Add Example</vt:lpstr>
      <vt:lpstr>Internal Storage</vt:lpstr>
      <vt:lpstr>PowerPoint Presentation</vt:lpstr>
      <vt:lpstr>PriorityQueue Class</vt:lpstr>
      <vt:lpstr>PriorityQueue enqueue / add</vt:lpstr>
      <vt:lpstr>Enqueue / add Example  With Array Shown</vt:lpstr>
      <vt:lpstr>Enqueue Example  With Array Shown</vt:lpstr>
      <vt:lpstr>Enqueue Example  With Array Shown</vt:lpstr>
      <vt:lpstr>Enqueue Example  With Array Shown</vt:lpstr>
      <vt:lpstr>PowerPoint Presentation</vt:lpstr>
      <vt:lpstr>Remove / Dequeue</vt:lpstr>
      <vt:lpstr>Dequeue Example</vt:lpstr>
      <vt:lpstr>Dequeue Example</vt:lpstr>
      <vt:lpstr>Dequeue Example</vt:lpstr>
      <vt:lpstr>Dequeue Example</vt:lpstr>
      <vt:lpstr>Dequeue Example</vt:lpstr>
      <vt:lpstr>Dequeue Code</vt:lpstr>
      <vt:lpstr>Clicker 3 - PriorityQueue Comparison</vt:lpstr>
    </vt:vector>
  </TitlesOfParts>
  <Company>U of 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Scott</dc:creator>
  <cp:lastModifiedBy>Scott, Michael D</cp:lastModifiedBy>
  <cp:revision>137</cp:revision>
  <dcterms:created xsi:type="dcterms:W3CDTF">2001-06-29T19:12:00Z</dcterms:created>
  <dcterms:modified xsi:type="dcterms:W3CDTF">2024-04-23T18:28:00Z</dcterms:modified>
</cp:coreProperties>
</file>