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9" r:id="rId18"/>
    <p:sldId id="290" r:id="rId19"/>
    <p:sldId id="293" r:id="rId20"/>
    <p:sldId id="272" r:id="rId21"/>
    <p:sldId id="273" r:id="rId22"/>
    <p:sldId id="274" r:id="rId23"/>
    <p:sldId id="275" r:id="rId24"/>
    <p:sldId id="291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92" r:id="rId3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Font typeface="Marlett" pitchFamily="2" charset="2"/>
      <a:defRPr sz="28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Font typeface="Marlett" pitchFamily="2" charset="2"/>
      <a:defRPr sz="28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Font typeface="Marlett" pitchFamily="2" charset="2"/>
      <a:defRPr sz="28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Font typeface="Marlett" pitchFamily="2" charset="2"/>
      <a:defRPr sz="28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Font typeface="Marlett" pitchFamily="2" charset="2"/>
      <a:defRPr sz="28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97" autoAdjust="0"/>
    <p:restoredTop sz="94676" autoAdjust="0"/>
  </p:normalViewPr>
  <p:slideViewPr>
    <p:cSldViewPr>
      <p:cViewPr varScale="1">
        <p:scale>
          <a:sx n="84" d="100"/>
          <a:sy n="84" d="100"/>
        </p:scale>
        <p:origin x="1018" y="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spcBef>
                <a:spcPct val="0"/>
              </a:spcBef>
              <a:buFontTx/>
              <a:buNone/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spcBef>
                <a:spcPct val="0"/>
              </a:spcBef>
              <a:buFontTx/>
              <a:buNone/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fld id="{BB9C04F3-B1C3-49D1-9BA8-5A4A7462C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7813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8826EEC-1D6C-4D3A-B168-23FEA85335D3}" type="slidenum">
              <a:rPr lang="en-US" sz="1300" b="0" smtClean="0">
                <a:latin typeface="Times New Roman" pitchFamily="18" charset="0"/>
              </a:rPr>
              <a:pPr eaLnBrk="1" hangingPunct="1"/>
              <a:t>1</a:t>
            </a:fld>
            <a:endParaRPr lang="en-US" sz="1300" b="0" smtClean="0">
              <a:latin typeface="Times New Roman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2F4B2-30F0-48D5-8AD0-0872867837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709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CED24-4B54-4706-AC09-BBC4B10617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856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-152400"/>
            <a:ext cx="217170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-152400"/>
            <a:ext cx="636270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7AC74-68E0-4FC1-9403-DF2FF05571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41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F31B7-9060-42E4-BB86-9DFA13B43B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635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E3774-C5E8-40EC-A6F4-CE57C5FFFD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369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838200"/>
            <a:ext cx="42672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2672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EA0F5-F4B1-4995-9FE4-4B6022796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740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2E831-B63C-44BF-8BB4-9ED556E7A3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28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4661E-959B-41F6-A2B4-2D9284F08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420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368D4-5768-483F-A9BA-B0B5200FB1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930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9D807-6774-4031-B438-A81B7246F1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756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19B1A-CD36-4EF2-80D2-FA294E60AE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650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1524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38200"/>
            <a:ext cx="86868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 b="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Dynamic Programming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800">
                <a:latin typeface="Arial" charset="0"/>
              </a:defRPr>
            </a:lvl1pPr>
          </a:lstStyle>
          <a:p>
            <a:pPr>
              <a:defRPr/>
            </a:pPr>
            <a:fld id="{7A0F919F-830A-4564-8801-D255A0EC0B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Marlett" pitchFamily="2" charset="2"/>
        <a:buChar char="8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harles_Erwin_Wilson" TargetMode="External"/><Relationship Id="rId2" Type="http://schemas.openxmlformats.org/officeDocument/2006/relationships/hyperlink" Target="https://en.wikipedia.org/wiki/RAND_Corporation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FF0000"/>
                </a:solidFill>
              </a:rPr>
              <a:t>Topic 25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4000" dirty="0" smtClean="0">
                <a:solidFill>
                  <a:srgbClr val="FF0000"/>
                </a:solidFill>
              </a:rPr>
              <a:t>Dynamic Programming</a:t>
            </a: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0335" y="1752600"/>
            <a:ext cx="8991600" cy="32766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3600" dirty="0" smtClean="0"/>
              <a:t>"</a:t>
            </a:r>
            <a:r>
              <a:rPr lang="en-US" sz="3600" dirty="0"/>
              <a:t>Thus, I thought </a:t>
            </a:r>
            <a:r>
              <a:rPr lang="en-US" sz="3600" b="1" i="1" dirty="0"/>
              <a:t>dynamic programming </a:t>
            </a:r>
            <a:r>
              <a:rPr lang="en-US" sz="3600" dirty="0"/>
              <a:t>was a good name. It was something not even a Congressman could object to. So I used it as an umbrella for my </a:t>
            </a:r>
            <a:r>
              <a:rPr lang="en-US" sz="3600" dirty="0" smtClean="0"/>
              <a:t>activities"</a:t>
            </a:r>
          </a:p>
          <a:p>
            <a:pPr algn="l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4400" dirty="0" smtClean="0"/>
              <a:t>	- Richard E. Bellman</a:t>
            </a:r>
            <a:endParaRPr lang="en-US" sz="40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777505"/>
            <a:ext cx="2667000" cy="3113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Aside - </a:t>
            </a:r>
            <a:r>
              <a:rPr lang="en-US" dirty="0" err="1" smtClean="0"/>
              <a:t>BigInteger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486400"/>
          </a:xfrm>
        </p:spPr>
        <p:txBody>
          <a:bodyPr/>
          <a:lstStyle/>
          <a:p>
            <a:r>
              <a:rPr lang="en-US" dirty="0" smtClean="0"/>
              <a:t>Answers correct beyond 46</a:t>
            </a:r>
            <a:r>
              <a:rPr lang="en-US" baseline="30000" dirty="0" smtClean="0"/>
              <a:t>th</a:t>
            </a:r>
            <a:r>
              <a:rPr lang="en-US" dirty="0" smtClean="0"/>
              <a:t> Fibonacci number</a:t>
            </a:r>
          </a:p>
          <a:p>
            <a:r>
              <a:rPr lang="en-US" dirty="0" smtClean="0"/>
              <a:t>Even slower, math on </a:t>
            </a:r>
            <a:r>
              <a:rPr lang="en-US" dirty="0" err="1" smtClean="0"/>
              <a:t>BigIntegers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object creation, and garbage collection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590800"/>
            <a:ext cx="919162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929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Slow Fibonacci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Why so slow?</a:t>
            </a:r>
          </a:p>
          <a:p>
            <a:r>
              <a:rPr lang="en-US" sz="3600" dirty="0" smtClean="0"/>
              <a:t>Algorithm keeps calculating the same value over and over</a:t>
            </a:r>
          </a:p>
          <a:p>
            <a:r>
              <a:rPr lang="en-US" sz="3600" dirty="0" smtClean="0"/>
              <a:t>When calculating the 40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Fibonacci number the algorithm calculates the 4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Fibonacci </a:t>
            </a:r>
            <a:r>
              <a:rPr lang="en-US" sz="3600" dirty="0"/>
              <a:t>number </a:t>
            </a:r>
            <a:r>
              <a:rPr lang="en-US" sz="3600" b="1" u="sng" dirty="0" smtClean="0"/>
              <a:t>24,157,817 </a:t>
            </a:r>
            <a:r>
              <a:rPr lang="en-US" sz="3600" dirty="0" smtClean="0"/>
              <a:t>times!!!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36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Fibonacci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Instead of starting with the big problem and working down to the small problems</a:t>
            </a:r>
          </a:p>
          <a:p>
            <a:r>
              <a:rPr lang="en-US" sz="3600" dirty="0" smtClean="0"/>
              <a:t>... </a:t>
            </a:r>
            <a:r>
              <a:rPr lang="en-US" sz="3600" dirty="0"/>
              <a:t>s</a:t>
            </a:r>
            <a:r>
              <a:rPr lang="en-US" sz="3600" dirty="0" smtClean="0"/>
              <a:t>tart with the small problem and work up to the big problem</a:t>
            </a:r>
          </a:p>
          <a:p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29" y="3245870"/>
            <a:ext cx="8305800" cy="3612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368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Fibonacci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721658"/>
            <a:ext cx="8305800" cy="6114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699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304800"/>
            <a:ext cx="7772400" cy="1143000"/>
          </a:xfrm>
        </p:spPr>
        <p:txBody>
          <a:bodyPr/>
          <a:lstStyle/>
          <a:p>
            <a:r>
              <a:rPr lang="en-US" dirty="0"/>
              <a:t>Fast Fibonacci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54" y="609600"/>
            <a:ext cx="882015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 bwMode="auto">
          <a:xfrm>
            <a:off x="0" y="3276600"/>
            <a:ext cx="9144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09" y="3383109"/>
            <a:ext cx="8978153" cy="2484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/>
          <p:nvPr/>
        </p:nvCxnSpPr>
        <p:spPr bwMode="auto">
          <a:xfrm>
            <a:off x="10885" y="6096000"/>
            <a:ext cx="9144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9" y="6324600"/>
            <a:ext cx="9168161" cy="283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65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304800"/>
            <a:ext cx="7772400" cy="1143000"/>
          </a:xfrm>
        </p:spPr>
        <p:txBody>
          <a:bodyPr/>
          <a:lstStyle/>
          <a:p>
            <a:r>
              <a:rPr lang="en-US" dirty="0"/>
              <a:t>Memoization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686800" cy="5486400"/>
          </a:xfrm>
        </p:spPr>
        <p:txBody>
          <a:bodyPr/>
          <a:lstStyle/>
          <a:p>
            <a:r>
              <a:rPr lang="en-US" sz="3600" dirty="0" smtClean="0"/>
              <a:t>Store (cache) results from </a:t>
            </a:r>
            <a:r>
              <a:rPr lang="en-US" sz="3600" dirty="0" smtClean="0"/>
              <a:t>computations </a:t>
            </a:r>
            <a:r>
              <a:rPr lang="en-US" sz="3600" dirty="0" smtClean="0"/>
              <a:t>for later lookup</a:t>
            </a:r>
          </a:p>
          <a:p>
            <a:r>
              <a:rPr lang="en-US" sz="3600" dirty="0" smtClean="0"/>
              <a:t>Memoization of Fibonacci Numbers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517320"/>
            <a:ext cx="7724775" cy="443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532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228600"/>
            <a:ext cx="7772400" cy="1143000"/>
          </a:xfrm>
        </p:spPr>
        <p:txBody>
          <a:bodyPr/>
          <a:lstStyle/>
          <a:p>
            <a:r>
              <a:rPr lang="en-US" dirty="0" smtClean="0"/>
              <a:t>Fibonacci Memoization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28675"/>
            <a:ext cx="8277225" cy="610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069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067800" cy="5486400"/>
          </a:xfrm>
        </p:spPr>
        <p:txBody>
          <a:bodyPr/>
          <a:lstStyle/>
          <a:p>
            <a:r>
              <a:rPr lang="en-US" dirty="0" smtClean="0"/>
              <a:t>When to use?</a:t>
            </a:r>
          </a:p>
          <a:p>
            <a:r>
              <a:rPr lang="en-US" dirty="0" smtClean="0"/>
              <a:t>When a big problem can be broken up into sub problems.</a:t>
            </a:r>
          </a:p>
          <a:p>
            <a:r>
              <a:rPr lang="en-US" b="1" u="sng" dirty="0" smtClean="0"/>
              <a:t>Solution to original problem can be calculated from results of smaller problems.</a:t>
            </a:r>
          </a:p>
          <a:p>
            <a:r>
              <a:rPr lang="en-US" dirty="0" smtClean="0"/>
              <a:t>Sub problems </a:t>
            </a:r>
            <a:r>
              <a:rPr lang="en-US" b="1" dirty="0" smtClean="0"/>
              <a:t>must</a:t>
            </a:r>
            <a:r>
              <a:rPr lang="en-US" dirty="0" smtClean="0"/>
              <a:t> have a natural ordering from smallest </a:t>
            </a:r>
            <a:r>
              <a:rPr lang="en-US" smtClean="0"/>
              <a:t>to </a:t>
            </a:r>
            <a:r>
              <a:rPr lang="en-US" smtClean="0"/>
              <a:t>largest (simplest </a:t>
            </a:r>
            <a:r>
              <a:rPr lang="en-US" smtClean="0"/>
              <a:t>to </a:t>
            </a:r>
            <a:r>
              <a:rPr lang="en-US" smtClean="0"/>
              <a:t>hardest)</a:t>
            </a:r>
            <a:endParaRPr lang="en-US" dirty="0" smtClean="0"/>
          </a:p>
          <a:p>
            <a:pPr lvl="1"/>
            <a:r>
              <a:rPr lang="en-US" dirty="0" smtClean="0"/>
              <a:t>larger problems depend on previous solutions</a:t>
            </a:r>
          </a:p>
          <a:p>
            <a:r>
              <a:rPr lang="en-US" dirty="0" smtClean="0"/>
              <a:t>Multiple techniques within DP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44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DP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spcAft>
                <a:spcPct val="20000"/>
              </a:spcAft>
            </a:pPr>
            <a:r>
              <a:rPr lang="en-US" altLang="en-US" sz="2800" dirty="0"/>
              <a:t>Step 1: Define the *meaning* of the subproblems (in English for sure, </a:t>
            </a:r>
            <a:r>
              <a:rPr lang="en-US" altLang="en-US" sz="2800" dirty="0" smtClean="0"/>
              <a:t>Mathematically as </a:t>
            </a:r>
            <a:r>
              <a:rPr lang="en-US" altLang="en-US" sz="2800" dirty="0"/>
              <a:t>well if you find it helpful).</a:t>
            </a:r>
          </a:p>
          <a:p>
            <a:pPr>
              <a:lnSpc>
                <a:spcPct val="90000"/>
              </a:lnSpc>
              <a:spcAft>
                <a:spcPct val="20000"/>
              </a:spcAft>
            </a:pPr>
            <a:r>
              <a:rPr lang="en-US" altLang="en-US" sz="2800" dirty="0"/>
              <a:t>Step 2: Show where the solution will be found.</a:t>
            </a:r>
          </a:p>
          <a:p>
            <a:pPr>
              <a:lnSpc>
                <a:spcPct val="90000"/>
              </a:lnSpc>
              <a:spcAft>
                <a:spcPct val="20000"/>
              </a:spcAft>
            </a:pPr>
            <a:r>
              <a:rPr lang="en-US" altLang="en-US" sz="2800" dirty="0"/>
              <a:t>Step 3: Show how to set the first subproblem.</a:t>
            </a:r>
          </a:p>
          <a:p>
            <a:pPr>
              <a:lnSpc>
                <a:spcPct val="90000"/>
              </a:lnSpc>
              <a:spcAft>
                <a:spcPct val="20000"/>
              </a:spcAft>
            </a:pPr>
            <a:r>
              <a:rPr lang="en-US" altLang="en-US" sz="2800" dirty="0"/>
              <a:t>Step 4: Define the order in which the subproblems are solved.</a:t>
            </a:r>
          </a:p>
          <a:p>
            <a:pPr>
              <a:lnSpc>
                <a:spcPct val="90000"/>
              </a:lnSpc>
              <a:spcAft>
                <a:spcPct val="20000"/>
              </a:spcAft>
            </a:pPr>
            <a:r>
              <a:rPr lang="en-US" altLang="en-US" sz="2800" dirty="0"/>
              <a:t>Step 5: Show how to compute the answer to each subproblem using the previously computed subproblems.  (This step is typically polynomial, once the other subproblems are solved</a:t>
            </a:r>
            <a:r>
              <a:rPr lang="en-US" altLang="en-US" sz="2800" dirty="0" smtClean="0"/>
              <a:t>.)</a:t>
            </a:r>
            <a:endParaRPr lang="en-US" alt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94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8534400" cy="1143000"/>
          </a:xfrm>
        </p:spPr>
        <p:txBody>
          <a:bodyPr/>
          <a:lstStyle/>
          <a:p>
            <a:r>
              <a:rPr lang="en-US" dirty="0" smtClean="0"/>
              <a:t>Dynamic Programming Requires: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4876800"/>
          </a:xfrm>
        </p:spPr>
        <p:txBody>
          <a:bodyPr/>
          <a:lstStyle/>
          <a:p>
            <a:r>
              <a:rPr lang="en-US" dirty="0"/>
              <a:t>overlapping </a:t>
            </a:r>
            <a:r>
              <a:rPr lang="en-US" dirty="0" smtClean="0"/>
              <a:t>sub problems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problem can be broken down into </a:t>
            </a:r>
            <a:r>
              <a:rPr lang="en-US" dirty="0" smtClean="0"/>
              <a:t>sub problems </a:t>
            </a:r>
          </a:p>
          <a:p>
            <a:pPr lvl="1"/>
            <a:r>
              <a:rPr lang="en-US" dirty="0" smtClean="0"/>
              <a:t>obvious with Fibonacci</a:t>
            </a:r>
          </a:p>
          <a:p>
            <a:pPr lvl="1"/>
            <a:r>
              <a:rPr lang="en-US" dirty="0" smtClean="0"/>
              <a:t>Fib(N) = Fib(N - 2) + Fib(N - 1) for N &gt;= 3</a:t>
            </a:r>
          </a:p>
          <a:p>
            <a:r>
              <a:rPr lang="en-US" dirty="0" smtClean="0"/>
              <a:t>optimal substructure:</a:t>
            </a:r>
          </a:p>
          <a:p>
            <a:pPr lvl="1"/>
            <a:r>
              <a:rPr lang="en-US" dirty="0" smtClean="0"/>
              <a:t>the optimal solution for a problem can be constructed from optimal solutions of its sub problems</a:t>
            </a:r>
          </a:p>
          <a:p>
            <a:pPr lvl="1"/>
            <a:r>
              <a:rPr lang="en-US" dirty="0" smtClean="0"/>
              <a:t>In Fibonacci just sub problems, no optimality</a:t>
            </a:r>
          </a:p>
          <a:p>
            <a:pPr lvl="1"/>
            <a:r>
              <a:rPr lang="en-US" dirty="0" smtClean="0"/>
              <a:t>min coins opt(36) = 1</a:t>
            </a:r>
            <a:r>
              <a:rPr lang="en-US" baseline="-25000" dirty="0" smtClean="0"/>
              <a:t>12</a:t>
            </a:r>
            <a:r>
              <a:rPr lang="en-US" dirty="0" smtClean="0"/>
              <a:t> + opt(24)   [1, 5, 12]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527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Origins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method for solving complex problems by breaking them into smaller, easier, sub problems</a:t>
            </a:r>
          </a:p>
          <a:p>
            <a:r>
              <a:rPr lang="en-US" dirty="0" smtClean="0"/>
              <a:t>Term </a:t>
            </a:r>
            <a:r>
              <a:rPr lang="en-US" i="1" dirty="0" smtClean="0"/>
              <a:t>Dynamic Programming </a:t>
            </a:r>
            <a:r>
              <a:rPr lang="en-US" dirty="0" smtClean="0"/>
              <a:t>coined by mathematician Richard Bellman in early 1950s</a:t>
            </a:r>
          </a:p>
          <a:p>
            <a:pPr lvl="1"/>
            <a:r>
              <a:rPr lang="en-US" sz="2400" dirty="0" smtClean="0"/>
              <a:t>employed by </a:t>
            </a:r>
            <a:r>
              <a:rPr lang="en-US" sz="2400" dirty="0" smtClean="0">
                <a:hlinkClick r:id="rId2"/>
              </a:rPr>
              <a:t>Rand Corporation</a:t>
            </a:r>
            <a:endParaRPr lang="en-US" sz="2400" dirty="0" smtClean="0"/>
          </a:p>
          <a:p>
            <a:pPr lvl="1"/>
            <a:r>
              <a:rPr lang="en-US" sz="2400" dirty="0" smtClean="0"/>
              <a:t>Rand had many, large military contracts</a:t>
            </a:r>
          </a:p>
          <a:p>
            <a:pPr lvl="1"/>
            <a:r>
              <a:rPr lang="en-US" sz="2400" dirty="0" smtClean="0"/>
              <a:t>Secretary of Defense, </a:t>
            </a:r>
            <a:r>
              <a:rPr lang="en-US" sz="2400" dirty="0" smtClean="0">
                <a:hlinkClick r:id="rId3"/>
              </a:rPr>
              <a:t>Charles Wilson </a:t>
            </a:r>
            <a:r>
              <a:rPr lang="en-US" sz="2400" dirty="0" smtClean="0"/>
              <a:t>“against research, especially mathematical research”</a:t>
            </a:r>
          </a:p>
          <a:p>
            <a:pPr lvl="1"/>
            <a:r>
              <a:rPr lang="en-US" sz="2400" dirty="0" smtClean="0"/>
              <a:t>how could any one oppose "dynamic"?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2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Programing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486400"/>
          </a:xfrm>
        </p:spPr>
        <p:txBody>
          <a:bodyPr/>
          <a:lstStyle/>
          <a:p>
            <a:r>
              <a:rPr lang="en-US" dirty="0" smtClean="0"/>
              <a:t>Another simple example</a:t>
            </a:r>
          </a:p>
          <a:p>
            <a:r>
              <a:rPr lang="en-US" dirty="0" smtClean="0"/>
              <a:t>Finding the best solution involves finding the best answer to simpler problems</a:t>
            </a:r>
          </a:p>
          <a:p>
            <a:r>
              <a:rPr lang="en-US" dirty="0" smtClean="0"/>
              <a:t>Given a set of coins with values (V</a:t>
            </a:r>
            <a:r>
              <a:rPr lang="en-US" baseline="-25000" dirty="0" smtClean="0"/>
              <a:t>1</a:t>
            </a:r>
            <a:r>
              <a:rPr lang="en-US" dirty="0" smtClean="0"/>
              <a:t>, V</a:t>
            </a:r>
            <a:r>
              <a:rPr lang="en-US" baseline="-25000" dirty="0" smtClean="0"/>
              <a:t>2</a:t>
            </a:r>
            <a:r>
              <a:rPr lang="en-US" dirty="0" smtClean="0"/>
              <a:t>, … V</a:t>
            </a:r>
            <a:r>
              <a:rPr lang="en-US" baseline="-25000" dirty="0" smtClean="0"/>
              <a:t>N</a:t>
            </a:r>
            <a:r>
              <a:rPr lang="en-US" dirty="0" smtClean="0"/>
              <a:t>) and a target sum S, find the fewest coins required to equal S</a:t>
            </a:r>
          </a:p>
          <a:p>
            <a:r>
              <a:rPr lang="en-US" sz="3000" dirty="0" smtClean="0"/>
              <a:t>What is Greedy Algorithm approach?</a:t>
            </a:r>
          </a:p>
          <a:p>
            <a:r>
              <a:rPr lang="en-US" sz="3000" dirty="0" smtClean="0"/>
              <a:t>Does it always work?</a:t>
            </a:r>
          </a:p>
          <a:p>
            <a:r>
              <a:rPr lang="en-US" dirty="0" smtClean="0"/>
              <a:t>{1, 5, 12} and target sum = 15</a:t>
            </a:r>
          </a:p>
          <a:p>
            <a:r>
              <a:rPr lang="en-US" dirty="0" smtClean="0"/>
              <a:t>Could use recursive backtracking 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03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Minimum Number of Coins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find minimum number of coins to sum to 15 with values {1, 5, 12} start with sum 0 </a:t>
            </a:r>
          </a:p>
          <a:p>
            <a:pPr lvl="1"/>
            <a:r>
              <a:rPr lang="en-US" dirty="0" smtClean="0"/>
              <a:t>recursive backtracking would likely start with 15</a:t>
            </a:r>
          </a:p>
          <a:p>
            <a:r>
              <a:rPr lang="en-US" dirty="0" smtClean="0"/>
              <a:t>Let M(S) = minimum number of coins to sum to S</a:t>
            </a:r>
          </a:p>
          <a:p>
            <a:r>
              <a:rPr lang="en-US" dirty="0" smtClean="0"/>
              <a:t>At each step look at target sum, </a:t>
            </a:r>
            <a:br>
              <a:rPr lang="en-US" dirty="0" smtClean="0"/>
            </a:br>
            <a:r>
              <a:rPr lang="en-US" dirty="0" smtClean="0"/>
              <a:t>coins available, and previous sums</a:t>
            </a:r>
          </a:p>
          <a:p>
            <a:pPr lvl="1"/>
            <a:r>
              <a:rPr lang="en-US" dirty="0" smtClean="0"/>
              <a:t>pick the smallest option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61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Minimum Number of Coins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M(0) = 0 coins</a:t>
            </a:r>
          </a:p>
          <a:p>
            <a:r>
              <a:rPr lang="en-US" dirty="0" smtClean="0"/>
              <a:t>M(1) = 1 coin (1 coin)</a:t>
            </a:r>
          </a:p>
          <a:p>
            <a:r>
              <a:rPr lang="en-US" dirty="0" smtClean="0"/>
              <a:t>M(2) = 2 coins (1 coin + M(1))</a:t>
            </a:r>
          </a:p>
          <a:p>
            <a:r>
              <a:rPr lang="en-US" dirty="0" smtClean="0"/>
              <a:t>M(3) = 3 coins (1 coin + M(2))</a:t>
            </a:r>
          </a:p>
          <a:p>
            <a:r>
              <a:rPr lang="en-US" dirty="0" smtClean="0"/>
              <a:t>M(4) = 4 coins (1 coin + M(3))</a:t>
            </a:r>
          </a:p>
          <a:p>
            <a:r>
              <a:rPr lang="en-US" dirty="0" smtClean="0"/>
              <a:t>M(5) = interesting, 2 options available:</a:t>
            </a:r>
            <a:br>
              <a:rPr lang="en-US" dirty="0" smtClean="0"/>
            </a:br>
            <a:r>
              <a:rPr lang="en-US" dirty="0" smtClean="0"/>
              <a:t>	1 + others </a:t>
            </a:r>
            <a:r>
              <a:rPr lang="en-US" dirty="0"/>
              <a:t> </a:t>
            </a:r>
            <a:r>
              <a:rPr lang="en-US" dirty="0" smtClean="0"/>
              <a:t> OR   single 5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if 1 then 1 + M(4) = 5, if 5 then 1 + M(0) = 1</a:t>
            </a:r>
            <a:br>
              <a:rPr lang="en-US" dirty="0" smtClean="0"/>
            </a:br>
            <a:r>
              <a:rPr lang="en-US" dirty="0" smtClean="0"/>
              <a:t>clearly better to pick the coin worth 5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40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Minimum Number of Coins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/>
              <a:t>M(0) = 0</a:t>
            </a:r>
          </a:p>
          <a:p>
            <a:r>
              <a:rPr lang="en-US" sz="2400" dirty="0"/>
              <a:t>M(1) = 1 (1 coin)</a:t>
            </a:r>
          </a:p>
          <a:p>
            <a:r>
              <a:rPr lang="en-US" sz="2400" dirty="0"/>
              <a:t>M(2) = 2 (1 coin + M(1))</a:t>
            </a:r>
          </a:p>
          <a:p>
            <a:r>
              <a:rPr lang="en-US" sz="2400" dirty="0"/>
              <a:t>M(3) = 3 (1 coin + M(2))</a:t>
            </a:r>
          </a:p>
          <a:p>
            <a:r>
              <a:rPr lang="en-US" sz="2400" dirty="0"/>
              <a:t>M(4) = 4 (1 coin + M(3</a:t>
            </a:r>
            <a:r>
              <a:rPr lang="en-US" sz="2400" dirty="0" smtClean="0"/>
              <a:t>))</a:t>
            </a:r>
          </a:p>
          <a:p>
            <a:r>
              <a:rPr lang="en-US" sz="2400" dirty="0" smtClean="0"/>
              <a:t>M(5) = 1 (1 coin + M(0))</a:t>
            </a:r>
          </a:p>
          <a:p>
            <a:r>
              <a:rPr lang="en-US" sz="2400" dirty="0" smtClean="0"/>
              <a:t>M(6) </a:t>
            </a:r>
            <a:r>
              <a:rPr lang="en-US" sz="2400" dirty="0"/>
              <a:t>= 2</a:t>
            </a:r>
            <a:r>
              <a:rPr lang="en-US" sz="2400" dirty="0" smtClean="0"/>
              <a:t> </a:t>
            </a:r>
            <a:r>
              <a:rPr lang="en-US" sz="2400" dirty="0"/>
              <a:t>(1 coin + </a:t>
            </a:r>
            <a:r>
              <a:rPr lang="en-US" sz="2400" dirty="0" smtClean="0"/>
              <a:t>M(5))</a:t>
            </a:r>
          </a:p>
          <a:p>
            <a:r>
              <a:rPr lang="en-US" sz="2400" dirty="0" smtClean="0"/>
              <a:t>M(7) </a:t>
            </a:r>
            <a:r>
              <a:rPr lang="en-US" sz="2400" dirty="0"/>
              <a:t>= </a:t>
            </a:r>
            <a:r>
              <a:rPr lang="en-US" sz="2400" dirty="0" smtClean="0"/>
              <a:t>3 </a:t>
            </a:r>
            <a:r>
              <a:rPr lang="en-US" sz="2400" dirty="0"/>
              <a:t>(1 coin + </a:t>
            </a:r>
            <a:r>
              <a:rPr lang="en-US" sz="2400" dirty="0" smtClean="0"/>
              <a:t>M(6))</a:t>
            </a:r>
          </a:p>
          <a:p>
            <a:r>
              <a:rPr lang="en-US" sz="2400" dirty="0" smtClean="0"/>
              <a:t>M(8) </a:t>
            </a:r>
            <a:r>
              <a:rPr lang="en-US" sz="2400" dirty="0"/>
              <a:t>= </a:t>
            </a:r>
            <a:r>
              <a:rPr lang="en-US" sz="2400" dirty="0" smtClean="0"/>
              <a:t>4 </a:t>
            </a:r>
            <a:r>
              <a:rPr lang="en-US" sz="2400" dirty="0"/>
              <a:t>(1 coin + </a:t>
            </a:r>
            <a:r>
              <a:rPr lang="en-US" sz="2400" dirty="0" smtClean="0"/>
              <a:t>M(7))</a:t>
            </a:r>
          </a:p>
          <a:p>
            <a:r>
              <a:rPr lang="en-US" sz="2400" dirty="0" smtClean="0"/>
              <a:t>M(9) </a:t>
            </a:r>
            <a:r>
              <a:rPr lang="en-US" sz="2400" dirty="0"/>
              <a:t>= </a:t>
            </a:r>
            <a:r>
              <a:rPr lang="en-US" sz="2400" dirty="0" smtClean="0"/>
              <a:t>5 </a:t>
            </a:r>
            <a:r>
              <a:rPr lang="en-US" sz="2400" dirty="0"/>
              <a:t>(1 coin + </a:t>
            </a:r>
            <a:r>
              <a:rPr lang="en-US" sz="2400" dirty="0" smtClean="0"/>
              <a:t>M(8))</a:t>
            </a:r>
          </a:p>
          <a:p>
            <a:r>
              <a:rPr lang="en-US" sz="2400" dirty="0" smtClean="0"/>
              <a:t>M(10) = 2 (1 coin + M(5))</a:t>
            </a:r>
            <a:br>
              <a:rPr lang="en-US" sz="2400" dirty="0" smtClean="0"/>
            </a:br>
            <a:r>
              <a:rPr lang="en-US" sz="2400" dirty="0" smtClean="0"/>
              <a:t>options: 1, 5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486400"/>
          </a:xfrm>
        </p:spPr>
        <p:txBody>
          <a:bodyPr/>
          <a:lstStyle/>
          <a:p>
            <a:r>
              <a:rPr lang="en-US" sz="2400" dirty="0" smtClean="0"/>
              <a:t>M(11) </a:t>
            </a:r>
            <a:r>
              <a:rPr lang="en-US" sz="2400" dirty="0"/>
              <a:t>= 2 (1 coin + </a:t>
            </a:r>
            <a:r>
              <a:rPr lang="en-US" sz="2400" dirty="0" smtClean="0"/>
              <a:t>M(10))</a:t>
            </a:r>
            <a:br>
              <a:rPr lang="en-US" sz="2400" dirty="0" smtClean="0"/>
            </a:br>
            <a:r>
              <a:rPr lang="en-US" sz="2400" dirty="0" smtClean="0"/>
              <a:t>options: 1, 5</a:t>
            </a:r>
            <a:endParaRPr lang="en-US" sz="2400" dirty="0"/>
          </a:p>
          <a:p>
            <a:r>
              <a:rPr lang="en-US" sz="2400" dirty="0" smtClean="0"/>
              <a:t>M(12) </a:t>
            </a:r>
            <a:r>
              <a:rPr lang="en-US" sz="2400" dirty="0"/>
              <a:t>= 1</a:t>
            </a:r>
            <a:r>
              <a:rPr lang="en-US" sz="2400" dirty="0" smtClean="0"/>
              <a:t> </a:t>
            </a:r>
            <a:r>
              <a:rPr lang="en-US" sz="2400" dirty="0"/>
              <a:t>(1 coin + </a:t>
            </a:r>
            <a:r>
              <a:rPr lang="en-US" sz="2400" dirty="0" smtClean="0"/>
              <a:t>M(0))</a:t>
            </a:r>
            <a:br>
              <a:rPr lang="en-US" sz="2400" dirty="0" smtClean="0"/>
            </a:br>
            <a:r>
              <a:rPr lang="en-US" sz="2400" dirty="0" smtClean="0"/>
              <a:t>options: 1, 5, 12</a:t>
            </a:r>
          </a:p>
          <a:p>
            <a:r>
              <a:rPr lang="en-US" sz="2400" dirty="0" smtClean="0"/>
              <a:t>M(13) </a:t>
            </a:r>
            <a:r>
              <a:rPr lang="en-US" sz="2400" dirty="0"/>
              <a:t>= </a:t>
            </a:r>
            <a:r>
              <a:rPr lang="en-US" sz="2400" dirty="0" smtClean="0"/>
              <a:t>2 (1 </a:t>
            </a:r>
            <a:r>
              <a:rPr lang="en-US" sz="2400" dirty="0"/>
              <a:t>coin + </a:t>
            </a:r>
            <a:r>
              <a:rPr lang="en-US" sz="2400" dirty="0" smtClean="0"/>
              <a:t>M(12))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options: 1, </a:t>
            </a:r>
            <a:r>
              <a:rPr lang="en-US" sz="2400" dirty="0" smtClean="0"/>
              <a:t>12</a:t>
            </a:r>
          </a:p>
          <a:p>
            <a:r>
              <a:rPr lang="en-US" sz="2400" dirty="0" smtClean="0"/>
              <a:t>M(14) </a:t>
            </a:r>
            <a:r>
              <a:rPr lang="en-US" sz="2400" dirty="0"/>
              <a:t>= </a:t>
            </a:r>
            <a:r>
              <a:rPr lang="en-US" sz="2400" dirty="0" smtClean="0"/>
              <a:t>3 </a:t>
            </a:r>
            <a:r>
              <a:rPr lang="en-US" sz="2400" dirty="0"/>
              <a:t>(1 coin + </a:t>
            </a:r>
            <a:r>
              <a:rPr lang="en-US" sz="2400" dirty="0" smtClean="0"/>
              <a:t>M(13))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options: 1, </a:t>
            </a:r>
            <a:r>
              <a:rPr lang="en-US" sz="2400" dirty="0" smtClean="0"/>
              <a:t>12</a:t>
            </a:r>
          </a:p>
          <a:p>
            <a:r>
              <a:rPr lang="en-US" sz="2400" dirty="0" smtClean="0"/>
              <a:t>M(15) </a:t>
            </a:r>
            <a:r>
              <a:rPr lang="en-US" sz="2400" dirty="0"/>
              <a:t>= 3 (1 coin + </a:t>
            </a:r>
            <a:r>
              <a:rPr lang="en-US" sz="2400" dirty="0" smtClean="0"/>
              <a:t>M(10))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options: 1, </a:t>
            </a:r>
            <a:r>
              <a:rPr lang="en-US" sz="2400" dirty="0" smtClean="0"/>
              <a:t>5, 12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26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22312" y="2057400"/>
            <a:ext cx="8116887" cy="1362075"/>
          </a:xfrm>
        </p:spPr>
        <p:txBody>
          <a:bodyPr/>
          <a:lstStyle/>
          <a:p>
            <a:r>
              <a:rPr lang="en-US" dirty="0" smtClean="0"/>
              <a:t>Knapsack problem - </a:t>
            </a:r>
            <a:br>
              <a:rPr lang="en-US" dirty="0" smtClean="0"/>
            </a:br>
            <a:r>
              <a:rPr lang="en-US" dirty="0" smtClean="0"/>
              <a:t>Recursive BACKTRACKING AND Dynamic Programming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7EA0F5-F4B1-4995-9FE4-4B602279649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96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Knapsack Problem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variation of a </a:t>
            </a:r>
            <a:r>
              <a:rPr lang="en-US" i="1" dirty="0" smtClean="0"/>
              <a:t>bin packing </a:t>
            </a:r>
            <a:r>
              <a:rPr lang="en-US" dirty="0" smtClean="0"/>
              <a:t>problem</a:t>
            </a:r>
          </a:p>
          <a:p>
            <a:r>
              <a:rPr lang="en-US" dirty="0" smtClean="0"/>
              <a:t>Similar to fair teams problem from </a:t>
            </a:r>
            <a:br>
              <a:rPr lang="en-US" dirty="0" smtClean="0"/>
            </a:br>
            <a:r>
              <a:rPr lang="en-US" dirty="0" smtClean="0"/>
              <a:t>recursion assignment</a:t>
            </a:r>
          </a:p>
          <a:p>
            <a:r>
              <a:rPr lang="en-US" dirty="0" smtClean="0"/>
              <a:t>You have a set of items</a:t>
            </a:r>
          </a:p>
          <a:p>
            <a:r>
              <a:rPr lang="en-US" dirty="0" smtClean="0"/>
              <a:t>Each item has a weight and a value</a:t>
            </a:r>
          </a:p>
          <a:p>
            <a:r>
              <a:rPr lang="en-US" dirty="0" smtClean="0"/>
              <a:t>You have a knapsack with a weight limit</a:t>
            </a:r>
          </a:p>
          <a:p>
            <a:r>
              <a:rPr lang="en-US" dirty="0" smtClean="0"/>
              <a:t>Goal: Maximize the </a:t>
            </a:r>
            <a:r>
              <a:rPr lang="en-US" b="1" i="1" u="sng" dirty="0" smtClean="0"/>
              <a:t>value</a:t>
            </a:r>
            <a:r>
              <a:rPr lang="en-US" dirty="0" smtClean="0"/>
              <a:t> of the items you put in the knapsack without exceeding the weight limit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7EA0F5-F4B1-4995-9FE4-4B602279649B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1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Knapsack Example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Items: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Weight</a:t>
            </a:r>
            <a:br>
              <a:rPr lang="en-US" dirty="0" smtClean="0"/>
            </a:br>
            <a:r>
              <a:rPr lang="en-US" dirty="0" smtClean="0"/>
              <a:t>Limit = 8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One greedy solution: Take the highest ratio item that will fit: (1, 6), (2, 11), and (4, 12)</a:t>
            </a:r>
          </a:p>
          <a:p>
            <a:r>
              <a:rPr lang="en-US" dirty="0" smtClean="0"/>
              <a:t>Total value = 6 + 11 + 12 = 29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Clicker 3 </a:t>
            </a:r>
            <a:r>
              <a:rPr lang="en-US" dirty="0" smtClean="0"/>
              <a:t>- Is this optimal?	A. No     B. Yes</a:t>
            </a:r>
            <a:endParaRPr lang="en-US" dirty="0"/>
          </a:p>
        </p:txBody>
      </p:sp>
      <p:graphicFrame>
        <p:nvGraphicFramePr>
          <p:cNvPr id="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2720269"/>
              </p:ext>
            </p:extLst>
          </p:nvPr>
        </p:nvGraphicFramePr>
        <p:xfrm>
          <a:off x="3276600" y="914400"/>
          <a:ext cx="472440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1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0825">
                <a:tc>
                  <a:txBody>
                    <a:bodyPr/>
                    <a:lstStyle/>
                    <a:p>
                      <a:r>
                        <a:rPr lang="en-US" dirty="0" smtClean="0"/>
                        <a:t>Item Number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Weight of</a:t>
                      </a:r>
                      <a:r>
                        <a:rPr lang="en-US" baseline="0" dirty="0" smtClean="0"/>
                        <a:t> Item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 of 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 per unit Weight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762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4762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4762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4762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4762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3.167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4762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1.714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371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1143000"/>
          </a:xfrm>
        </p:spPr>
        <p:txBody>
          <a:bodyPr/>
          <a:lstStyle/>
          <a:p>
            <a:r>
              <a:rPr lang="en-US" dirty="0" smtClean="0"/>
              <a:t>Knapsack - Recursive Backtracking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6" y="990600"/>
            <a:ext cx="9160329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192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1143000"/>
          </a:xfrm>
        </p:spPr>
        <p:txBody>
          <a:bodyPr/>
          <a:lstStyle/>
          <a:p>
            <a:r>
              <a:rPr lang="en-US" dirty="0" smtClean="0"/>
              <a:t>Knapsack - Dynamic 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Recursive backtracking starts with max capacity and makes choice for items: </a:t>
            </a:r>
            <a:br>
              <a:rPr lang="en-US" dirty="0" smtClean="0"/>
            </a:br>
            <a:r>
              <a:rPr lang="en-US" dirty="0" smtClean="0"/>
              <a:t>choices are:</a:t>
            </a:r>
          </a:p>
          <a:p>
            <a:pPr lvl="1"/>
            <a:r>
              <a:rPr lang="en-US" dirty="0" smtClean="0"/>
              <a:t>take the item if it fits</a:t>
            </a:r>
          </a:p>
          <a:p>
            <a:pPr lvl="1"/>
            <a:r>
              <a:rPr lang="en-US" dirty="0" smtClean="0"/>
              <a:t>don't take the item</a:t>
            </a:r>
          </a:p>
          <a:p>
            <a:r>
              <a:rPr lang="en-US" dirty="0" smtClean="0"/>
              <a:t>Dynamic Programming, start with </a:t>
            </a:r>
            <a:br>
              <a:rPr lang="en-US" dirty="0" smtClean="0"/>
            </a:br>
            <a:r>
              <a:rPr lang="en-US" dirty="0" smtClean="0"/>
              <a:t>simpler problems</a:t>
            </a:r>
          </a:p>
          <a:p>
            <a:r>
              <a:rPr lang="en-US" dirty="0" smtClean="0"/>
              <a:t>Reduce number of items available</a:t>
            </a:r>
          </a:p>
          <a:p>
            <a:r>
              <a:rPr lang="en-US" dirty="0" smtClean="0"/>
              <a:t>… AND Reduce weight limit on knapsack</a:t>
            </a:r>
          </a:p>
          <a:p>
            <a:r>
              <a:rPr lang="en-US" dirty="0" smtClean="0"/>
              <a:t>Creates a 2d array of possibilities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80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839200" cy="1143000"/>
          </a:xfrm>
        </p:spPr>
        <p:txBody>
          <a:bodyPr/>
          <a:lstStyle/>
          <a:p>
            <a:r>
              <a:rPr lang="en-US" dirty="0" smtClean="0"/>
              <a:t>Knapsack - Optimal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OptimalSolution</a:t>
            </a:r>
            <a:r>
              <a:rPr lang="en-US" dirty="0" smtClean="0"/>
              <a:t>(items, weight) is best solution given a subset of items and a weight limit</a:t>
            </a:r>
          </a:p>
          <a:p>
            <a:r>
              <a:rPr lang="en-US" dirty="0" smtClean="0"/>
              <a:t>2 options:</a:t>
            </a:r>
          </a:p>
          <a:p>
            <a:r>
              <a:rPr lang="en-US" dirty="0" err="1" smtClean="0"/>
              <a:t>OptimalSolution</a:t>
            </a:r>
            <a:r>
              <a:rPr lang="en-US" dirty="0" smtClean="0"/>
              <a:t> does not select </a:t>
            </a:r>
            <a:r>
              <a:rPr lang="en-US" dirty="0" err="1" smtClean="0"/>
              <a:t>i</a:t>
            </a:r>
            <a:r>
              <a:rPr lang="en-US" baseline="30000" dirty="0" err="1" smtClean="0"/>
              <a:t>th</a:t>
            </a:r>
            <a:r>
              <a:rPr lang="en-US" dirty="0" smtClean="0"/>
              <a:t> item</a:t>
            </a:r>
            <a:endParaRPr lang="en-US" dirty="0"/>
          </a:p>
          <a:p>
            <a:pPr lvl="1"/>
            <a:r>
              <a:rPr lang="en-US" dirty="0" smtClean="0"/>
              <a:t>select best solution for items 1 to </a:t>
            </a:r>
            <a:r>
              <a:rPr lang="en-US" dirty="0" err="1" smtClean="0"/>
              <a:t>i</a:t>
            </a:r>
            <a:r>
              <a:rPr lang="en-US" dirty="0" smtClean="0"/>
              <a:t> - 1with weight limit of w</a:t>
            </a:r>
          </a:p>
          <a:p>
            <a:r>
              <a:rPr lang="en-US" dirty="0" err="1"/>
              <a:t>OptimalSolution</a:t>
            </a:r>
            <a:r>
              <a:rPr lang="en-US" dirty="0"/>
              <a:t> </a:t>
            </a:r>
            <a:r>
              <a:rPr lang="en-US" dirty="0" smtClean="0"/>
              <a:t>selects </a:t>
            </a:r>
            <a:r>
              <a:rPr lang="en-US" dirty="0" err="1"/>
              <a:t>i</a:t>
            </a:r>
            <a:r>
              <a:rPr lang="en-US" baseline="30000" dirty="0" err="1"/>
              <a:t>th</a:t>
            </a:r>
            <a:r>
              <a:rPr lang="en-US" dirty="0"/>
              <a:t> </a:t>
            </a:r>
            <a:r>
              <a:rPr lang="en-US" dirty="0" smtClean="0"/>
              <a:t>item</a:t>
            </a:r>
          </a:p>
          <a:p>
            <a:pPr lvl="1"/>
            <a:r>
              <a:rPr lang="en-US" dirty="0" smtClean="0"/>
              <a:t>New weight limit = w - weight of </a:t>
            </a:r>
            <a:r>
              <a:rPr lang="en-US" dirty="0" err="1" smtClean="0"/>
              <a:t>i</a:t>
            </a:r>
            <a:r>
              <a:rPr lang="en-US" baseline="30000" dirty="0" err="1" smtClean="0"/>
              <a:t>th</a:t>
            </a:r>
            <a:r>
              <a:rPr lang="en-US" dirty="0" smtClean="0"/>
              <a:t> item</a:t>
            </a:r>
          </a:p>
          <a:p>
            <a:pPr lvl="1"/>
            <a:r>
              <a:rPr lang="en-US" dirty="0"/>
              <a:t>select best solution for items 1 to </a:t>
            </a:r>
            <a:r>
              <a:rPr lang="en-US" dirty="0" err="1"/>
              <a:t>i</a:t>
            </a:r>
            <a:r>
              <a:rPr lang="en-US" dirty="0"/>
              <a:t> - 1with </a:t>
            </a:r>
            <a:r>
              <a:rPr lang="en-US" dirty="0" smtClean="0"/>
              <a:t>new weight limit</a:t>
            </a:r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89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Break big problem up into smaller problems ...</a:t>
            </a:r>
            <a:br>
              <a:rPr lang="en-US" sz="3600" dirty="0" smtClean="0"/>
            </a:br>
            <a:endParaRPr lang="en-US" sz="3600" dirty="0" smtClean="0"/>
          </a:p>
          <a:p>
            <a:r>
              <a:rPr lang="en-US" sz="3600" dirty="0" smtClean="0"/>
              <a:t>Sound familiar?</a:t>
            </a:r>
            <a:br>
              <a:rPr lang="en-US" sz="3600" dirty="0" smtClean="0"/>
            </a:br>
            <a:endParaRPr lang="en-US" sz="3600" dirty="0" smtClean="0"/>
          </a:p>
          <a:p>
            <a:r>
              <a:rPr lang="en-US" sz="3600" dirty="0" smtClean="0"/>
              <a:t>Recursion?</a:t>
            </a:r>
            <a:br>
              <a:rPr lang="en-US" sz="3600" dirty="0" smtClean="0"/>
            </a:br>
            <a:r>
              <a:rPr lang="en-US" sz="3600" dirty="0"/>
              <a:t>N! = 1 for N == </a:t>
            </a:r>
            <a:r>
              <a:rPr lang="en-US" sz="3600" dirty="0" smtClean="0"/>
              <a:t>0</a:t>
            </a:r>
            <a:br>
              <a:rPr lang="en-US" sz="3600" dirty="0" smtClean="0"/>
            </a:br>
            <a:r>
              <a:rPr lang="en-US" sz="3600" dirty="0" smtClean="0"/>
              <a:t>N! = N * (N - 1)! for N &gt; 0</a:t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32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Knapsack Optimal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OptimalSolution</a:t>
            </a:r>
            <a:r>
              <a:rPr lang="en-US" dirty="0" smtClean="0"/>
              <a:t>(items, weight limit) =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0 if 0 items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OptimalSolution</a:t>
            </a:r>
            <a:r>
              <a:rPr lang="en-US" dirty="0" smtClean="0"/>
              <a:t>(items - 1, weight) if weight of </a:t>
            </a:r>
            <a:r>
              <a:rPr lang="en-US" dirty="0" err="1" smtClean="0"/>
              <a:t>ith</a:t>
            </a:r>
            <a:r>
              <a:rPr lang="en-US" dirty="0" smtClean="0"/>
              <a:t> item is greater than allowed weight</a:t>
            </a:r>
            <a:br>
              <a:rPr lang="en-US" dirty="0" smtClean="0"/>
            </a:br>
            <a:r>
              <a:rPr lang="en-US" dirty="0" err="1" smtClean="0"/>
              <a:t>w</a:t>
            </a:r>
            <a:r>
              <a:rPr lang="en-US" baseline="-25000" dirty="0" err="1" smtClean="0"/>
              <a:t>i</a:t>
            </a:r>
            <a:r>
              <a:rPr lang="en-US" dirty="0" smtClean="0"/>
              <a:t> &gt; w (In others </a:t>
            </a:r>
            <a:r>
              <a:rPr lang="en-US" dirty="0" err="1" smtClean="0"/>
              <a:t>i</a:t>
            </a:r>
            <a:r>
              <a:rPr lang="en-US" baseline="30000" dirty="0" err="1" smtClean="0"/>
              <a:t>th</a:t>
            </a:r>
            <a:r>
              <a:rPr lang="en-US" dirty="0" smtClean="0"/>
              <a:t> item doesn't fit)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max of (</a:t>
            </a:r>
            <a:r>
              <a:rPr lang="en-US" dirty="0" err="1" smtClean="0"/>
              <a:t>OptimalSolution</a:t>
            </a:r>
            <a:r>
              <a:rPr lang="en-US" dirty="0" smtClean="0"/>
              <a:t>(items - 1, w), </a:t>
            </a:r>
            <a:br>
              <a:rPr lang="en-US" dirty="0" smtClean="0"/>
            </a:br>
            <a:r>
              <a:rPr lang="en-US" dirty="0" smtClean="0"/>
              <a:t>value of </a:t>
            </a:r>
            <a:r>
              <a:rPr lang="en-US" dirty="0" err="1" smtClean="0"/>
              <a:t>i</a:t>
            </a:r>
            <a:r>
              <a:rPr lang="en-US" baseline="30000" dirty="0" err="1" smtClean="0"/>
              <a:t>th</a:t>
            </a:r>
            <a:r>
              <a:rPr lang="en-US" dirty="0" smtClean="0"/>
              <a:t> item + </a:t>
            </a:r>
            <a:br>
              <a:rPr lang="en-US" dirty="0" smtClean="0"/>
            </a:br>
            <a:r>
              <a:rPr lang="en-US" dirty="0" err="1" smtClean="0"/>
              <a:t>OptimalSolution</a:t>
            </a:r>
            <a:r>
              <a:rPr lang="en-US" dirty="0" smtClean="0"/>
              <a:t>(items - 1, w - </a:t>
            </a:r>
            <a:r>
              <a:rPr lang="en-US" dirty="0" err="1" smtClean="0"/>
              <a:t>w</a:t>
            </a:r>
            <a:r>
              <a:rPr lang="en-US" baseline="-25000" dirty="0" err="1" smtClean="0"/>
              <a:t>i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3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Knapsack -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2d array to store</a:t>
            </a:r>
            <a:br>
              <a:rPr lang="en-US" dirty="0" smtClean="0"/>
            </a:br>
            <a:r>
              <a:rPr lang="en-US" dirty="0" smtClean="0"/>
              <a:t> value of best option given</a:t>
            </a:r>
            <a:br>
              <a:rPr lang="en-US" dirty="0" smtClean="0"/>
            </a:br>
            <a:r>
              <a:rPr lang="en-US" dirty="0" smtClean="0"/>
              <a:t> subset of items and </a:t>
            </a:r>
            <a:br>
              <a:rPr lang="en-US" dirty="0" smtClean="0"/>
            </a:br>
            <a:r>
              <a:rPr lang="en-US" dirty="0" smtClean="0"/>
              <a:t>possible weights</a:t>
            </a:r>
          </a:p>
          <a:p>
            <a:endParaRPr lang="en-US" dirty="0" smtClean="0"/>
          </a:p>
          <a:p>
            <a:r>
              <a:rPr lang="en-US" dirty="0" smtClean="0"/>
              <a:t>In our example 0 to 6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items and weight limits of of 0 to 8</a:t>
            </a:r>
          </a:p>
          <a:p>
            <a:endParaRPr lang="en-US" dirty="0" smtClean="0"/>
          </a:p>
          <a:p>
            <a:r>
              <a:rPr lang="en-US" dirty="0" smtClean="0"/>
              <a:t>Fill in table using </a:t>
            </a:r>
            <a:r>
              <a:rPr lang="en-US" dirty="0" err="1" smtClean="0"/>
              <a:t>OptimalSolution</a:t>
            </a:r>
            <a:r>
              <a:rPr lang="en-US" dirty="0" smtClean="0"/>
              <a:t> Function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6530877"/>
              </p:ext>
            </p:extLst>
          </p:nvPr>
        </p:nvGraphicFramePr>
        <p:xfrm>
          <a:off x="5600700" y="1066800"/>
          <a:ext cx="3543300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1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0825">
                <a:tc>
                  <a:txBody>
                    <a:bodyPr/>
                    <a:lstStyle/>
                    <a:p>
                      <a:r>
                        <a:rPr lang="en-US" dirty="0" smtClean="0"/>
                        <a:t>Item Number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Weight of</a:t>
                      </a:r>
                      <a:r>
                        <a:rPr lang="en-US" baseline="0" dirty="0" smtClean="0"/>
                        <a:t> Item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 of Item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762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4762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4762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4762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4762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4762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251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Knapsack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60198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Given N items and </a:t>
            </a:r>
            <a:r>
              <a:rPr lang="en-US" sz="2400" dirty="0" err="1" smtClean="0"/>
              <a:t>WeightLimit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Create Matrix M with N + 1 rows and </a:t>
            </a:r>
            <a:r>
              <a:rPr lang="en-US" sz="2400" dirty="0" err="1" smtClean="0"/>
              <a:t>WeightLimit</a:t>
            </a:r>
            <a:r>
              <a:rPr lang="en-US" sz="2400" dirty="0" smtClean="0"/>
              <a:t> + 1 columns</a:t>
            </a:r>
          </a:p>
          <a:p>
            <a:pPr marL="0" indent="0">
              <a:buNone/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For weight = 0 to </a:t>
            </a:r>
            <a:r>
              <a:rPr lang="en-US" sz="2400" dirty="0" err="1" smtClean="0"/>
              <a:t>WeightLimit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	M[0, w] = 0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For item = 1 to N</a:t>
            </a:r>
            <a:br>
              <a:rPr lang="en-US" sz="2400" dirty="0" smtClean="0"/>
            </a:br>
            <a:r>
              <a:rPr lang="en-US" sz="2400" dirty="0" smtClean="0"/>
              <a:t>	for weight = 1 to </a:t>
            </a:r>
            <a:r>
              <a:rPr lang="en-US" sz="2400" dirty="0" err="1" smtClean="0"/>
              <a:t>WeightLimit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	if(weight of </a:t>
            </a:r>
            <a:r>
              <a:rPr lang="en-US" sz="2400" dirty="0" err="1" smtClean="0"/>
              <a:t>ith</a:t>
            </a:r>
            <a:r>
              <a:rPr lang="en-US" sz="2400" dirty="0" smtClean="0"/>
              <a:t> item &gt; weight)</a:t>
            </a:r>
            <a:br>
              <a:rPr lang="en-US" sz="2400" dirty="0" smtClean="0"/>
            </a:br>
            <a:r>
              <a:rPr lang="en-US" sz="2400" dirty="0" smtClean="0"/>
              <a:t>			M[item, weight] = M[item - 1, weight]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	else</a:t>
            </a:r>
            <a:br>
              <a:rPr lang="en-US" sz="2400" dirty="0" smtClean="0"/>
            </a:br>
            <a:r>
              <a:rPr lang="en-US" sz="2400" dirty="0" smtClean="0"/>
              <a:t>			</a:t>
            </a:r>
            <a:r>
              <a:rPr lang="en-US" sz="2000" dirty="0" smtClean="0"/>
              <a:t>M[item, weight] = max of</a:t>
            </a:r>
            <a:br>
              <a:rPr lang="en-US" sz="2000" dirty="0" smtClean="0"/>
            </a:br>
            <a:r>
              <a:rPr lang="en-US" sz="2000" dirty="0" smtClean="0"/>
              <a:t>			M[item - 1, weight] AND</a:t>
            </a:r>
            <a:br>
              <a:rPr lang="en-US" sz="2000" dirty="0" smtClean="0"/>
            </a:br>
            <a:r>
              <a:rPr lang="en-US" sz="2000" dirty="0" smtClean="0"/>
              <a:t>			value of item + M[item - 1, weight - weight</a:t>
            </a:r>
            <a:r>
              <a:rPr lang="en-US" sz="2000" dirty="0"/>
              <a:t> </a:t>
            </a:r>
            <a:r>
              <a:rPr lang="en-US" sz="2000" dirty="0" smtClean="0"/>
              <a:t>of item]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83737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09600" y="-152400"/>
            <a:ext cx="7772400" cy="1143000"/>
          </a:xfrm>
        </p:spPr>
        <p:txBody>
          <a:bodyPr/>
          <a:lstStyle/>
          <a:p>
            <a:r>
              <a:rPr lang="en-US" dirty="0" smtClean="0"/>
              <a:t>Knapsack - Table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7770978"/>
              </p:ext>
            </p:extLst>
          </p:nvPr>
        </p:nvGraphicFramePr>
        <p:xfrm>
          <a:off x="6629400" y="152400"/>
          <a:ext cx="2400299" cy="25695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Item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Weight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Value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76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476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476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476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476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19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476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437899"/>
              </p:ext>
            </p:extLst>
          </p:nvPr>
        </p:nvGraphicFramePr>
        <p:xfrm>
          <a:off x="217714" y="2819400"/>
          <a:ext cx="8686805" cy="39208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682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857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items / </a:t>
                      </a:r>
                      <a:r>
                        <a:rPr lang="en-US" sz="2000" dirty="0" smtClean="0">
                          <a:effectLst/>
                        </a:rPr>
                        <a:t>capacity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7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{}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{</a:t>
                      </a:r>
                      <a:r>
                        <a:rPr lang="en-US" sz="2000" b="1" u="sng" dirty="0" smtClean="0">
                          <a:effectLst/>
                        </a:rPr>
                        <a:t>1</a:t>
                      </a:r>
                      <a:r>
                        <a:rPr lang="en-US" sz="2000" dirty="0" smtClean="0">
                          <a:effectLst/>
                        </a:rPr>
                        <a:t>} 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{1,</a:t>
                      </a:r>
                      <a:r>
                        <a:rPr lang="en-US" sz="2000" b="0" u="sng" dirty="0">
                          <a:effectLst/>
                        </a:rPr>
                        <a:t>2</a:t>
                      </a:r>
                      <a:r>
                        <a:rPr lang="en-US" sz="2000" dirty="0">
                          <a:effectLst/>
                        </a:rPr>
                        <a:t>}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{1, 2, </a:t>
                      </a:r>
                      <a:r>
                        <a:rPr lang="en-US" sz="2000" u="sng" dirty="0">
                          <a:effectLst/>
                        </a:rPr>
                        <a:t>3</a:t>
                      </a:r>
                      <a:r>
                        <a:rPr lang="en-US" sz="2000" dirty="0">
                          <a:effectLst/>
                        </a:rPr>
                        <a:t>}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{1, 2, 3, </a:t>
                      </a:r>
                      <a:r>
                        <a:rPr lang="en-US" sz="2000" u="sng" dirty="0">
                          <a:effectLst/>
                        </a:rPr>
                        <a:t>4</a:t>
                      </a:r>
                      <a:r>
                        <a:rPr lang="en-US" sz="2000" dirty="0">
                          <a:effectLst/>
                        </a:rPr>
                        <a:t>}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{1, 2, 3, 4, </a:t>
                      </a:r>
                      <a:r>
                        <a:rPr lang="en-US" sz="2000" u="sng" dirty="0">
                          <a:effectLst/>
                        </a:rPr>
                        <a:t>5</a:t>
                      </a:r>
                      <a:r>
                        <a:rPr lang="en-US" sz="2000" dirty="0">
                          <a:effectLst/>
                        </a:rPr>
                        <a:t>}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{1, 2, 3, 4, 5, </a:t>
                      </a:r>
                      <a:r>
                        <a:rPr lang="en-US" sz="2000" u="sng" dirty="0">
                          <a:effectLst/>
                        </a:rPr>
                        <a:t>6</a:t>
                      </a:r>
                      <a:r>
                        <a:rPr lang="en-US" sz="2000" dirty="0">
                          <a:effectLst/>
                        </a:rPr>
                        <a:t>}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228600" y="13731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87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Knapsack - Completed Table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343132"/>
              </p:ext>
            </p:extLst>
          </p:nvPr>
        </p:nvGraphicFramePr>
        <p:xfrm>
          <a:off x="228600" y="914400"/>
          <a:ext cx="8686805" cy="5791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682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81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2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7239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items / weight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7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9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{}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0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0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0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39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{1</a:t>
                      </a:r>
                      <a:r>
                        <a:rPr lang="en-US" sz="2000" dirty="0" smtClean="0">
                          <a:effectLst/>
                        </a:rPr>
                        <a:t>} </a:t>
                      </a:r>
                      <a:br>
                        <a:rPr lang="en-US" sz="2000" dirty="0" smtClean="0">
                          <a:effectLst/>
                        </a:rPr>
                      </a:br>
                      <a:r>
                        <a:rPr lang="en-US" sz="2000" dirty="0" smtClean="0">
                          <a:effectLst/>
                        </a:rPr>
                        <a:t>[1,</a:t>
                      </a:r>
                      <a:r>
                        <a:rPr lang="en-US" sz="2000" baseline="0" dirty="0" smtClean="0">
                          <a:effectLst/>
                        </a:rPr>
                        <a:t> 6]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dirty="0" smtClean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39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{1,2</a:t>
                      </a:r>
                      <a:r>
                        <a:rPr lang="en-US" sz="2000" dirty="0" smtClean="0">
                          <a:effectLst/>
                        </a:rPr>
                        <a:t>} </a:t>
                      </a:r>
                      <a:br>
                        <a:rPr lang="en-US" sz="2000" dirty="0" smtClean="0">
                          <a:effectLst/>
                        </a:rPr>
                      </a:br>
                      <a:r>
                        <a:rPr lang="en-US" sz="2000" dirty="0" smtClean="0">
                          <a:effectLst/>
                        </a:rPr>
                        <a:t>[2, 11]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11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39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{1, 2, 3</a:t>
                      </a:r>
                      <a:r>
                        <a:rPr lang="en-US" sz="2000" dirty="0" smtClean="0">
                          <a:effectLst/>
                        </a:rPr>
                        <a:t>}</a:t>
                      </a:r>
                      <a:br>
                        <a:rPr lang="en-US" sz="2000" dirty="0" smtClean="0">
                          <a:effectLst/>
                        </a:rPr>
                      </a:br>
                      <a:r>
                        <a:rPr lang="en-US" sz="2000" dirty="0" smtClean="0">
                          <a:effectLst/>
                        </a:rPr>
                        <a:t> [4, 1]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dirty="0" smtClean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dirty="0" smtClean="0">
                          <a:effectLst/>
                        </a:rPr>
                        <a:t>11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18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39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{1, 2, 3, 4</a:t>
                      </a:r>
                      <a:r>
                        <a:rPr lang="en-US" sz="2000" dirty="0" smtClean="0">
                          <a:effectLst/>
                        </a:rPr>
                        <a:t>} </a:t>
                      </a:r>
                      <a:br>
                        <a:rPr lang="en-US" sz="2000" dirty="0" smtClean="0">
                          <a:effectLst/>
                        </a:rPr>
                      </a:br>
                      <a:r>
                        <a:rPr lang="en-US" sz="2000" dirty="0" smtClean="0">
                          <a:effectLst/>
                        </a:rPr>
                        <a:t>[4, 12]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dirty="0" smtClean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6</a:t>
                      </a:r>
                      <a:r>
                        <a:rPr lang="en-US" sz="32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dirty="0" smtClean="0">
                          <a:effectLst/>
                        </a:rPr>
                        <a:t>23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dirty="0" smtClean="0">
                          <a:effectLst/>
                        </a:rPr>
                        <a:t>29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dirty="0" smtClean="0">
                          <a:effectLst/>
                        </a:rPr>
                        <a:t>29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239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{1, 2, 3, 4, 5</a:t>
                      </a:r>
                      <a:r>
                        <a:rPr lang="en-US" sz="2000" dirty="0" smtClean="0">
                          <a:effectLst/>
                        </a:rPr>
                        <a:t>}</a:t>
                      </a:r>
                      <a:br>
                        <a:rPr lang="en-US" sz="2000" dirty="0" smtClean="0">
                          <a:effectLst/>
                        </a:rPr>
                      </a:br>
                      <a:r>
                        <a:rPr lang="en-US" sz="2000" dirty="0" smtClean="0">
                          <a:effectLst/>
                        </a:rPr>
                        <a:t>[6, 19]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dirty="0" smtClean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11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18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23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29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dirty="0" smtClean="0">
                          <a:effectLst/>
                        </a:rPr>
                        <a:t>30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239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{1, 2, 3, 4, 5, 6</a:t>
                      </a:r>
                      <a:r>
                        <a:rPr lang="en-US" sz="2000" dirty="0" smtClean="0">
                          <a:effectLst/>
                        </a:rPr>
                        <a:t>}</a:t>
                      </a:r>
                      <a:br>
                        <a:rPr lang="en-US" sz="2000" dirty="0" smtClean="0">
                          <a:effectLst/>
                        </a:rPr>
                      </a:br>
                      <a:r>
                        <a:rPr lang="en-US" sz="2000" dirty="0" smtClean="0">
                          <a:effectLst/>
                        </a:rPr>
                        <a:t>[7, 12]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dirty="0" smtClean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11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18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23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29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30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1331368"/>
              </p:ext>
            </p:extLst>
          </p:nvPr>
        </p:nvGraphicFramePr>
        <p:xfrm>
          <a:off x="9220200" y="-76200"/>
          <a:ext cx="2400299" cy="25695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Item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Weight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Value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76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476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476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476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476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19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476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710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Knapsack - Items to Take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943945"/>
              </p:ext>
            </p:extLst>
          </p:nvPr>
        </p:nvGraphicFramePr>
        <p:xfrm>
          <a:off x="228600" y="914400"/>
          <a:ext cx="8686805" cy="5791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682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7239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items / weight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7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9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{}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0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0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0</a:t>
                      </a:r>
                      <a:endParaRPr lang="en-US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39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{1</a:t>
                      </a:r>
                      <a:r>
                        <a:rPr lang="en-US" sz="2000" dirty="0" smtClean="0">
                          <a:effectLst/>
                        </a:rPr>
                        <a:t>}</a:t>
                      </a:r>
                      <a:br>
                        <a:rPr lang="en-US" sz="2000" dirty="0" smtClean="0">
                          <a:effectLst/>
                        </a:rPr>
                      </a:br>
                      <a:r>
                        <a:rPr lang="en-US" sz="2000" dirty="0" smtClean="0">
                          <a:effectLst/>
                        </a:rPr>
                        <a:t> [1,</a:t>
                      </a:r>
                      <a:r>
                        <a:rPr lang="en-US" sz="2000" baseline="0" dirty="0" smtClean="0">
                          <a:effectLst/>
                        </a:rPr>
                        <a:t> 6]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dirty="0" smtClean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39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{1,2</a:t>
                      </a:r>
                      <a:r>
                        <a:rPr lang="en-US" sz="2000" dirty="0" smtClean="0">
                          <a:effectLst/>
                        </a:rPr>
                        <a:t>}</a:t>
                      </a:r>
                      <a:br>
                        <a:rPr lang="en-US" sz="2000" dirty="0" smtClean="0">
                          <a:effectLst/>
                        </a:rPr>
                      </a:br>
                      <a:r>
                        <a:rPr lang="en-US" sz="2000" dirty="0" smtClean="0">
                          <a:effectLst/>
                        </a:rPr>
                        <a:t> [2, 11]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11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39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{1, 2, 3</a:t>
                      </a:r>
                      <a:r>
                        <a:rPr lang="en-US" sz="2000" dirty="0" smtClean="0">
                          <a:effectLst/>
                        </a:rPr>
                        <a:t>}</a:t>
                      </a:r>
                      <a:br>
                        <a:rPr lang="en-US" sz="2000" dirty="0" smtClean="0">
                          <a:effectLst/>
                        </a:rPr>
                      </a:br>
                      <a:r>
                        <a:rPr lang="en-US" sz="2000" dirty="0" smtClean="0">
                          <a:effectLst/>
                        </a:rPr>
                        <a:t> [4, 1]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dirty="0" smtClean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dirty="0" smtClean="0">
                          <a:effectLst/>
                        </a:rPr>
                        <a:t>11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39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{1, 2, 3, 4</a:t>
                      </a:r>
                      <a:r>
                        <a:rPr lang="en-US" sz="2000" dirty="0" smtClean="0">
                          <a:effectLst/>
                        </a:rPr>
                        <a:t>} </a:t>
                      </a:r>
                      <a:br>
                        <a:rPr lang="en-US" sz="2000" dirty="0" smtClean="0">
                          <a:effectLst/>
                        </a:rPr>
                      </a:br>
                      <a:r>
                        <a:rPr lang="en-US" sz="2000" dirty="0" smtClean="0">
                          <a:effectLst/>
                        </a:rPr>
                        <a:t>[4, 12]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dirty="0" smtClean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6</a:t>
                      </a:r>
                      <a:r>
                        <a:rPr lang="en-US" sz="32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dirty="0" smtClean="0">
                          <a:effectLst/>
                        </a:rPr>
                        <a:t>23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dirty="0" smtClean="0">
                          <a:effectLst/>
                        </a:rPr>
                        <a:t>29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dirty="0" smtClean="0">
                          <a:effectLst/>
                        </a:rPr>
                        <a:t>29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239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{1, 2, 3, 4, 5</a:t>
                      </a:r>
                      <a:r>
                        <a:rPr lang="en-US" sz="2000" dirty="0" smtClean="0">
                          <a:effectLst/>
                        </a:rPr>
                        <a:t>}</a:t>
                      </a:r>
                      <a:br>
                        <a:rPr lang="en-US" sz="2000" dirty="0" smtClean="0">
                          <a:effectLst/>
                        </a:rPr>
                      </a:br>
                      <a:r>
                        <a:rPr lang="en-US" sz="2000" dirty="0" smtClean="0">
                          <a:effectLst/>
                        </a:rPr>
                        <a:t>[6, 19]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dirty="0" smtClean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11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18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23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29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dirty="0" smtClean="0">
                          <a:effectLst/>
                        </a:rPr>
                        <a:t>30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239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{1, 2, 3, 4, 5, 6</a:t>
                      </a:r>
                      <a:r>
                        <a:rPr lang="en-US" sz="2000" dirty="0" smtClean="0">
                          <a:effectLst/>
                        </a:rPr>
                        <a:t>}</a:t>
                      </a:r>
                      <a:br>
                        <a:rPr lang="en-US" sz="2000" dirty="0" smtClean="0">
                          <a:effectLst/>
                        </a:rPr>
                      </a:br>
                      <a:r>
                        <a:rPr lang="en-US" sz="2000" dirty="0" smtClean="0">
                          <a:effectLst/>
                        </a:rPr>
                        <a:t>[7, 12]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r>
                        <a:rPr lang="en-US" sz="3200" dirty="0" smtClean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11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18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23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29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30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Oval 7"/>
          <p:cNvSpPr/>
          <p:nvPr/>
        </p:nvSpPr>
        <p:spPr bwMode="auto">
          <a:xfrm>
            <a:off x="8305800" y="5257800"/>
            <a:ext cx="609600" cy="609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886200" y="4553324"/>
            <a:ext cx="609600" cy="609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438400" y="2362200"/>
            <a:ext cx="609600" cy="609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" name="Straight Connector 12"/>
          <p:cNvCxnSpPr>
            <a:stCxn id="8" idx="1"/>
            <a:endCxn id="9" idx="5"/>
          </p:cNvCxnSpPr>
          <p:nvPr/>
        </p:nvCxnSpPr>
        <p:spPr bwMode="auto">
          <a:xfrm flipH="1" flipV="1">
            <a:off x="4406526" y="5073650"/>
            <a:ext cx="3988548" cy="273424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>
            <a:stCxn id="9" idx="0"/>
          </p:cNvCxnSpPr>
          <p:nvPr/>
        </p:nvCxnSpPr>
        <p:spPr bwMode="auto">
          <a:xfrm flipV="1">
            <a:off x="4191000" y="4369175"/>
            <a:ext cx="0" cy="184149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Oval 15"/>
          <p:cNvSpPr/>
          <p:nvPr/>
        </p:nvSpPr>
        <p:spPr bwMode="auto">
          <a:xfrm>
            <a:off x="3886200" y="3770407"/>
            <a:ext cx="609600" cy="609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3917576" y="3042398"/>
            <a:ext cx="609600" cy="609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 flipV="1">
            <a:off x="4191000" y="3625851"/>
            <a:ext cx="0" cy="184149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>
            <a:stCxn id="18" idx="1"/>
          </p:cNvCxnSpPr>
          <p:nvPr/>
        </p:nvCxnSpPr>
        <p:spPr bwMode="auto">
          <a:xfrm flipH="1" flipV="1">
            <a:off x="3048000" y="2757581"/>
            <a:ext cx="958850" cy="374091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Rectangle 21"/>
          <p:cNvSpPr/>
          <p:nvPr/>
        </p:nvSpPr>
        <p:spPr bwMode="auto">
          <a:xfrm>
            <a:off x="228600" y="3429000"/>
            <a:ext cx="1295400" cy="38100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228595" y="5571565"/>
            <a:ext cx="1295400" cy="38100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67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Knapsack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657" y="838200"/>
            <a:ext cx="9143999" cy="5363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997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dirty="0" smtClean="0"/>
              <a:t>Dynamic vs. Recursive Backtracking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9133952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212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Clicker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approach to the knapsack problem uses more memory?</a:t>
            </a:r>
          </a:p>
          <a:p>
            <a:pPr marL="514350" indent="-514350">
              <a:buAutoNum type="alphaUcPeriod"/>
            </a:pPr>
            <a:r>
              <a:rPr lang="en-US" dirty="0" smtClean="0"/>
              <a:t>the recursive backtracking approach</a:t>
            </a:r>
          </a:p>
          <a:p>
            <a:pPr marL="514350" indent="-514350">
              <a:buAutoNum type="alphaUcPeriod"/>
            </a:pPr>
            <a:r>
              <a:rPr lang="en-US" dirty="0" smtClean="0"/>
              <a:t>the dynamic programming approach</a:t>
            </a:r>
          </a:p>
          <a:p>
            <a:pPr marL="514350" indent="-514350">
              <a:buAutoNum type="alphaUcPeriod"/>
            </a:pPr>
            <a:r>
              <a:rPr lang="en-US" dirty="0" smtClean="0"/>
              <a:t>they use about the same amount of memory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55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Fibonacci Numbers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1, 1, 2, 3, 5, 8, 13, 21, 34, 55, 89, 114, …</a:t>
            </a:r>
          </a:p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r>
              <a:rPr lang="en-US" dirty="0" smtClean="0"/>
              <a:t> = 1</a:t>
            </a:r>
          </a:p>
          <a:p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r>
              <a:rPr lang="en-US" dirty="0" smtClean="0"/>
              <a:t> = 1</a:t>
            </a:r>
          </a:p>
          <a:p>
            <a:r>
              <a:rPr lang="en-US" dirty="0" smtClean="0"/>
              <a:t>F</a:t>
            </a:r>
            <a:r>
              <a:rPr lang="en-US" baseline="-25000" dirty="0"/>
              <a:t>N</a:t>
            </a:r>
            <a:r>
              <a:rPr lang="en-US" dirty="0" smtClean="0"/>
              <a:t> = F</a:t>
            </a:r>
            <a:r>
              <a:rPr lang="en-US" baseline="-25000" dirty="0" smtClean="0"/>
              <a:t>N - 1 </a:t>
            </a:r>
            <a:r>
              <a:rPr lang="en-US" dirty="0" smtClean="0"/>
              <a:t>+ </a:t>
            </a:r>
            <a:r>
              <a:rPr lang="en-US" dirty="0"/>
              <a:t>F</a:t>
            </a:r>
            <a:r>
              <a:rPr lang="en-US" baseline="-25000" dirty="0"/>
              <a:t>N - </a:t>
            </a:r>
            <a:r>
              <a:rPr lang="en-US" baseline="-25000" dirty="0" smtClean="0"/>
              <a:t>2</a:t>
            </a:r>
            <a:br>
              <a:rPr lang="en-US" baseline="-25000" dirty="0" smtClean="0"/>
            </a:br>
            <a:endParaRPr lang="en-US" baseline="-25000" dirty="0" smtClean="0"/>
          </a:p>
          <a:p>
            <a:r>
              <a:rPr lang="en-US" dirty="0" smtClean="0"/>
              <a:t>Recursive Solution?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177" y="3505200"/>
            <a:ext cx="4069773" cy="2558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618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Failing Spectacularly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Naïve recursive method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Clicker 1 </a:t>
            </a:r>
            <a:r>
              <a:rPr lang="en-US" dirty="0" smtClean="0"/>
              <a:t>- Order of this method?</a:t>
            </a:r>
          </a:p>
          <a:p>
            <a:pPr marL="0" indent="0">
              <a:buNone/>
            </a:pPr>
            <a:r>
              <a:rPr lang="en-US" sz="2800" dirty="0" smtClean="0"/>
              <a:t>A. O(1)    B. O(log N)    C. O(N)    D. O(N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)     E. O(2</a:t>
            </a:r>
            <a:r>
              <a:rPr lang="en-US" sz="2800" baseline="30000" dirty="0" smtClean="0"/>
              <a:t>N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CS314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832400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341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Failing Spectacularly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38200"/>
            <a:ext cx="8382000" cy="591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948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Failing Spectacularly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87" y="990600"/>
            <a:ext cx="9153525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015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114300"/>
            <a:ext cx="8382000" cy="1143000"/>
          </a:xfrm>
        </p:spPr>
        <p:txBody>
          <a:bodyPr/>
          <a:lstStyle/>
          <a:p>
            <a:r>
              <a:rPr lang="en-US" dirty="0" smtClean="0"/>
              <a:t>Clicker 2 - Failing </a:t>
            </a:r>
            <a:r>
              <a:rPr lang="en-US" dirty="0"/>
              <a:t>Spectacularly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How long to calculate the 70</a:t>
            </a:r>
            <a:r>
              <a:rPr lang="en-US" baseline="30000" dirty="0" smtClean="0"/>
              <a:t>th</a:t>
            </a:r>
            <a:r>
              <a:rPr lang="en-US" dirty="0" smtClean="0"/>
              <a:t> Fibonacci Number with this method?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37 seconds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74 seconds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740 seconds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14,800 seconds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None of these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88571"/>
            <a:ext cx="10134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220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Aside - Overflow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47</a:t>
            </a:r>
            <a:r>
              <a:rPr lang="en-US" baseline="30000" dirty="0" smtClean="0"/>
              <a:t>th</a:t>
            </a:r>
            <a:r>
              <a:rPr lang="en-US" dirty="0" smtClean="0"/>
              <a:t> Fibonacci number overflows int</a:t>
            </a:r>
          </a:p>
          <a:p>
            <a:r>
              <a:rPr lang="en-US" dirty="0" smtClean="0"/>
              <a:t>Could use </a:t>
            </a:r>
            <a:r>
              <a:rPr lang="en-US" dirty="0" err="1" smtClean="0"/>
              <a:t>BigInteger</a:t>
            </a:r>
            <a:r>
              <a:rPr lang="en-US" dirty="0" smtClean="0"/>
              <a:t> class instead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Dynamic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8" y="2035629"/>
            <a:ext cx="6378879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479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0000"/>
      </a:hlink>
      <a:folHlink>
        <a:srgbClr val="FF00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Marlett" pitchFamily="2" charset="2"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Marlett" pitchFamily="2" charset="2"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7513</TotalTime>
  <Words>1579</Words>
  <Application>Microsoft Office PowerPoint</Application>
  <PresentationFormat>On-screen Show (4:3)</PresentationFormat>
  <Paragraphs>614</Paragraphs>
  <Slides>38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Arial</vt:lpstr>
      <vt:lpstr>Calibri</vt:lpstr>
      <vt:lpstr>Marlett</vt:lpstr>
      <vt:lpstr>Times New Roman</vt:lpstr>
      <vt:lpstr>Default Design</vt:lpstr>
      <vt:lpstr>Topic 25 Dynamic Programming</vt:lpstr>
      <vt:lpstr>Origins</vt:lpstr>
      <vt:lpstr>Dynamic Programming</vt:lpstr>
      <vt:lpstr>Fibonacci Numbers</vt:lpstr>
      <vt:lpstr>Failing Spectacularly</vt:lpstr>
      <vt:lpstr>Failing Spectacularly</vt:lpstr>
      <vt:lpstr>Failing Spectacularly</vt:lpstr>
      <vt:lpstr>Clicker 2 - Failing Spectacularly</vt:lpstr>
      <vt:lpstr>Aside - Overflow</vt:lpstr>
      <vt:lpstr>Aside - BigInteger</vt:lpstr>
      <vt:lpstr>Slow Fibonacci </vt:lpstr>
      <vt:lpstr>Fast Fibonacci </vt:lpstr>
      <vt:lpstr>Fast Fibonacci </vt:lpstr>
      <vt:lpstr>Fast Fibonacci </vt:lpstr>
      <vt:lpstr>Memoization</vt:lpstr>
      <vt:lpstr>Fibonacci Memoization</vt:lpstr>
      <vt:lpstr>Dynamic Programming</vt:lpstr>
      <vt:lpstr>DP Algorithms</vt:lpstr>
      <vt:lpstr>Dynamic Programming Requires:</vt:lpstr>
      <vt:lpstr>Dynamic Programing Example</vt:lpstr>
      <vt:lpstr>Minimum Number of Coins</vt:lpstr>
      <vt:lpstr>Minimum Number of Coins</vt:lpstr>
      <vt:lpstr>Minimum Number of Coins</vt:lpstr>
      <vt:lpstr>Knapsack problem -  Recursive BACKTRACKING AND Dynamic Programming</vt:lpstr>
      <vt:lpstr>Knapsack Problem</vt:lpstr>
      <vt:lpstr>Knapsack Example</vt:lpstr>
      <vt:lpstr>Knapsack - Recursive Backtracking</vt:lpstr>
      <vt:lpstr>Knapsack - Dynamic Programming</vt:lpstr>
      <vt:lpstr>Knapsack - Optimal Function</vt:lpstr>
      <vt:lpstr>Knapsack Optimal Function</vt:lpstr>
      <vt:lpstr>Knapsack - Algorithm</vt:lpstr>
      <vt:lpstr>Knapsack Algorithm</vt:lpstr>
      <vt:lpstr>Knapsack - Table</vt:lpstr>
      <vt:lpstr>Knapsack - Completed Table</vt:lpstr>
      <vt:lpstr>Knapsack - Items to Take</vt:lpstr>
      <vt:lpstr>Dynamic Knapsack</vt:lpstr>
      <vt:lpstr>Dynamic vs. Recursive Backtracking</vt:lpstr>
      <vt:lpstr>Clicker 4</vt:lpstr>
    </vt:vector>
  </TitlesOfParts>
  <Company>U of 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Scott</dc:creator>
  <cp:lastModifiedBy>scottm</cp:lastModifiedBy>
  <cp:revision>176</cp:revision>
  <dcterms:created xsi:type="dcterms:W3CDTF">2001-06-29T19:12:00Z</dcterms:created>
  <dcterms:modified xsi:type="dcterms:W3CDTF">2021-05-11T17:48:12Z</dcterms:modified>
</cp:coreProperties>
</file>