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85" r:id="rId10"/>
    <p:sldId id="264" r:id="rId11"/>
    <p:sldId id="265" r:id="rId12"/>
    <p:sldId id="288" r:id="rId13"/>
    <p:sldId id="266" r:id="rId14"/>
    <p:sldId id="267" r:id="rId15"/>
    <p:sldId id="268" r:id="rId16"/>
    <p:sldId id="270" r:id="rId17"/>
    <p:sldId id="271" r:id="rId18"/>
    <p:sldId id="272" r:id="rId19"/>
    <p:sldId id="281" r:id="rId20"/>
    <p:sldId id="282" r:id="rId21"/>
    <p:sldId id="286" r:id="rId22"/>
    <p:sldId id="274" r:id="rId23"/>
    <p:sldId id="275" r:id="rId24"/>
    <p:sldId id="287" r:id="rId25"/>
    <p:sldId id="273" r:id="rId26"/>
    <p:sldId id="276" r:id="rId27"/>
    <p:sldId id="278" r:id="rId28"/>
    <p:sldId id="279" r:id="rId29"/>
    <p:sldId id="280" r:id="rId30"/>
    <p:sldId id="283" r:id="rId31"/>
    <p:sldId id="284" r:id="rId32"/>
    <p:sldId id="27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4D4"/>
    <a:srgbClr val="E1F2F3"/>
    <a:srgbClr val="FFFFC0"/>
    <a:srgbClr val="FFFF80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0" autoAdjust="0"/>
    <p:restoredTop sz="91003" autoAdjust="0"/>
  </p:normalViewPr>
  <p:slideViewPr>
    <p:cSldViewPr>
      <p:cViewPr varScale="1">
        <p:scale>
          <a:sx n="86" d="100"/>
          <a:sy n="86" d="100"/>
        </p:scale>
        <p:origin x="19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DDA18C-2C21-48FC-9021-12E9ACBF6B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C46756-DB68-43CB-AA30-F7FB30E78E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E0225B6-A4B4-40E2-BA3A-134646939B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9699FA3-6F95-4A29-9311-AE57D968FA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1F75641-E34C-4F1F-8428-5C1D7C2357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FDC422A-85B1-4BAD-9061-8E81066A89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2B3EDF-5BA4-4394-AE70-5F9D97801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>
            <a:extLst>
              <a:ext uri="{FF2B5EF4-FFF2-40B4-BE49-F238E27FC236}">
                <a16:creationId xmlns:a16="http://schemas.microsoft.com/office/drawing/2014/main" id="{14CD499B-B627-472D-8310-518BAB2265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39065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ndale Mono" pitchFamily="1" charset="0"/>
              <a:buNone/>
              <a:defRPr/>
            </a:pPr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228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5799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52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477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101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4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984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5181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48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665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8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417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91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48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AutoShape 3">
            <a:extLst>
              <a:ext uri="{FF2B5EF4-FFF2-40B4-BE49-F238E27FC236}">
                <a16:creationId xmlns:a16="http://schemas.microsoft.com/office/drawing/2014/main" id="{36E1E70F-1E1A-48BA-A11B-58B29E502E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ndale Mono" pitchFamily="1" charset="0"/>
              <a:buNone/>
              <a:defRPr/>
            </a:pPr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0821E5CD-1A3D-453F-8E56-609BA0CE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461DF4B-9448-421B-BE5E-B415BB2C38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991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Slide Number Placeholder 3">
            <a:extLst>
              <a:ext uri="{FF2B5EF4-FFF2-40B4-BE49-F238E27FC236}">
                <a16:creationId xmlns:a16="http://schemas.microsoft.com/office/drawing/2014/main" id="{0D28978D-CD6F-4C33-8AC2-B2B900740F8D}"/>
              </a:ext>
            </a:extLst>
          </p:cNvPr>
          <p:cNvSpPr txBox="1">
            <a:spLocks noGrp="1"/>
          </p:cNvSpPr>
          <p:nvPr userDrawn="1"/>
        </p:nvSpPr>
        <p:spPr bwMode="auto">
          <a:xfrm>
            <a:off x="82296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defRPr/>
            </a:pPr>
            <a:fld id="{3D82F657-D6F6-4586-BB3B-001EEA05C41B}" type="slidenum">
              <a:rPr lang="en-US" altLang="en-US" sz="1200" smtClean="0">
                <a:solidFill>
                  <a:srgbClr val="424242"/>
                </a:solidFill>
                <a:latin typeface="Verdana" panose="020B0604030504040204" pitchFamily="34" charset="0"/>
              </a:rPr>
              <a:pPr eaLnBrk="1" hangingPunct="1">
                <a:spcBef>
                  <a:spcPts val="500"/>
                </a:spcBef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anose="020B0604030504040204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79400" algn="l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74625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97025" indent="-220663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api/java/util/function/IntBinaryOperato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api/java/util/stream/IntStream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01A889A-562F-468B-A84A-CD8BC4198A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-381000"/>
            <a:ext cx="7772400" cy="2286000"/>
          </a:xfrm>
        </p:spPr>
        <p:txBody>
          <a:bodyPr/>
          <a:lstStyle/>
          <a:p>
            <a:pPr eaLnBrk="1" hangingPunct="1"/>
            <a:r>
              <a:rPr lang="en-US" altLang="en-US" dirty="0"/>
              <a:t>Topic 27 </a:t>
            </a:r>
            <a:br>
              <a:rPr lang="en-US" altLang="en-US" dirty="0"/>
            </a:br>
            <a:r>
              <a:rPr lang="en-US" altLang="en-US" dirty="0"/>
              <a:t>Functional Programming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3DC9628-6E4C-45BF-9A7D-4C189A5D4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" y="1524000"/>
            <a:ext cx="8991600" cy="5486400"/>
          </a:xfrm>
        </p:spPr>
        <p:txBody>
          <a:bodyPr/>
          <a:lstStyle/>
          <a:p>
            <a:pPr eaLnBrk="1" hangingPunct="1"/>
            <a:r>
              <a:rPr lang="en-US" altLang="en-US"/>
              <a:t>Functional Programming with Java 8</a:t>
            </a:r>
          </a:p>
          <a:p>
            <a:pPr eaLnBrk="1" hangingPunct="1"/>
            <a:endParaRPr lang="en-US" altLang="en-US"/>
          </a:p>
          <a:p>
            <a:pPr algn="l" eaLnBrk="1" hangingPunct="1"/>
            <a:r>
              <a:rPr lang="en-US" altLang="en-US"/>
              <a:t>“</a:t>
            </a:r>
            <a:r>
              <a:rPr lang="en-US" altLang="en-US" b="1"/>
              <a:t>It's a long-standing principle of programming style that the functional elements of a program should not be too large. </a:t>
            </a:r>
            <a:r>
              <a:rPr lang="en-US" altLang="en-US"/>
              <a:t>If some component of a program grows beyond the stage where it's readily comprehensible, it becomes a mass of complexity which conceals errors as easily as a big city conceals fugitives. </a:t>
            </a:r>
            <a:r>
              <a:rPr lang="en-US" altLang="en-US" b="1"/>
              <a:t>Such software will be hard to read, hard to test, and hard to debug</a:t>
            </a:r>
            <a:r>
              <a:rPr lang="en-US" altLang="en-US"/>
              <a:t>.” – Paul Graham</a:t>
            </a:r>
          </a:p>
          <a:p>
            <a:pPr eaLnBrk="1" hangingPunct="1"/>
            <a:endParaRPr lang="en-US" altLang="en-US" sz="1200"/>
          </a:p>
          <a:p>
            <a:pPr eaLnBrk="1" hangingPunct="1"/>
            <a:endParaRPr lang="en-US" altLang="en-US" sz="1200"/>
          </a:p>
          <a:p>
            <a:pPr eaLnBrk="1" hangingPunct="1"/>
            <a:endParaRPr lang="en-US" altLang="en-US" sz="1200"/>
          </a:p>
          <a:p>
            <a:pPr eaLnBrk="1" hangingPunct="1"/>
            <a:endParaRPr lang="en-US" altLang="en-US" sz="1200"/>
          </a:p>
          <a:p>
            <a:pPr algn="l" eaLnBrk="1" hangingPunct="1"/>
            <a:r>
              <a:rPr lang="en-US" altLang="en-US" sz="1200"/>
              <a:t>Copyright (c) Pearson 2016.</a:t>
            </a:r>
            <a:br>
              <a:rPr lang="en-US" altLang="en-US" sz="1200"/>
            </a:br>
            <a:r>
              <a:rPr lang="en-US" altLang="en-US" sz="1200"/>
              <a:t>All rights reserved.</a:t>
            </a:r>
          </a:p>
          <a:p>
            <a:pPr algn="l" eaLnBrk="1" hangingPunct="1"/>
            <a:endParaRPr lang="en-US" altLang="en-US"/>
          </a:p>
        </p:txBody>
      </p:sp>
      <p:pic>
        <p:nvPicPr>
          <p:cNvPr id="4100" name="Picture 1" descr="Paul Graham">
            <a:extLst>
              <a:ext uri="{FF2B5EF4-FFF2-40B4-BE49-F238E27FC236}">
                <a16:creationId xmlns:a16="http://schemas.microsoft.com/office/drawing/2014/main" id="{CCB16C14-3BE6-47E3-A81B-1906652B8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800600"/>
            <a:ext cx="20574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0A1C106-B524-4E2F-90B1-8C2D06A6D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w/ lambdas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A4934B1-88DA-4634-BA9F-FB6134358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We can represent the math operation as a lambda:</a:t>
            </a:r>
          </a:p>
          <a:p>
            <a:pPr eaLnBrk="1" hangingPunct="1">
              <a:defRPr/>
            </a:pPr>
            <a:endParaRPr lang="en-US" altLang="en-US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MathMatrix</a:t>
            </a:r>
            <a:r>
              <a:rPr lang="en-US" altLang="en-US" dirty="0">
                <a:latin typeface="Courier New" panose="02070309020205020404" pitchFamily="49" charset="0"/>
              </a:rPr>
              <a:t> add(</a:t>
            </a:r>
            <a:r>
              <a:rPr lang="en-US" altLang="en-US" dirty="0" err="1">
                <a:latin typeface="Courier New" panose="02070309020205020404" pitchFamily="49" charset="0"/>
              </a:rPr>
              <a:t>MathMatrix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rhs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</a:rPr>
              <a:t>  return </a:t>
            </a:r>
            <a:r>
              <a:rPr lang="en-US" altLang="en-US" dirty="0" err="1">
                <a:latin typeface="Courier New" panose="02070309020205020404" pitchFamily="49" charset="0"/>
              </a:rPr>
              <a:t>getMat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</a:rPr>
              <a:t>rhs</a:t>
            </a:r>
            <a:r>
              <a:rPr lang="en-US" altLang="en-US" dirty="0">
                <a:latin typeface="Courier New" panose="02070309020205020404" pitchFamily="49" charset="0"/>
              </a:rPr>
              <a:t>, </a:t>
            </a:r>
            <a:r>
              <a:rPr lang="en-US" altLang="en-US" b="1" dirty="0">
                <a:latin typeface="Courier New" panose="02070309020205020404" pitchFamily="49" charset="0"/>
              </a:rPr>
              <a:t>(x, y) -&gt; x + y</a:t>
            </a:r>
            <a:r>
              <a:rPr lang="en-US" altLang="en-US" dirty="0">
                <a:latin typeface="Courier New" panose="02070309020205020404" pitchFamily="49" charset="0"/>
              </a:rPr>
              <a:t>);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MathMatrix</a:t>
            </a:r>
            <a:r>
              <a:rPr lang="en-US" altLang="en-US" dirty="0">
                <a:latin typeface="Courier New" panose="02070309020205020404" pitchFamily="49" charset="0"/>
              </a:rPr>
              <a:t> subtract(</a:t>
            </a:r>
            <a:r>
              <a:rPr lang="en-US" altLang="en-US" dirty="0" err="1">
                <a:latin typeface="Courier New" panose="02070309020205020404" pitchFamily="49" charset="0"/>
              </a:rPr>
              <a:t>MathMatrix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rhs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</a:rPr>
              <a:t>  return </a:t>
            </a:r>
            <a:r>
              <a:rPr lang="en-US" altLang="en-US" dirty="0" err="1">
                <a:latin typeface="Courier New" panose="02070309020205020404" pitchFamily="49" charset="0"/>
              </a:rPr>
              <a:t>getMat</a:t>
            </a: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</a:rPr>
              <a:t>rhs</a:t>
            </a:r>
            <a:r>
              <a:rPr lang="en-US" altLang="en-US" dirty="0">
                <a:latin typeface="Courier New" panose="02070309020205020404" pitchFamily="49" charset="0"/>
              </a:rPr>
              <a:t>, </a:t>
            </a:r>
            <a:r>
              <a:rPr lang="en-US" altLang="en-US" b="1" dirty="0">
                <a:latin typeface="Courier New" panose="02070309020205020404" pitchFamily="49" charset="0"/>
              </a:rPr>
              <a:t>(x, y) -&gt; x - y</a:t>
            </a:r>
            <a:r>
              <a:rPr lang="en-US" altLang="en-US" dirty="0">
                <a:latin typeface="Courier New" panose="02070309020205020404" pitchFamily="49" charset="0"/>
              </a:rPr>
              <a:t>);</a:t>
            </a:r>
            <a:br>
              <a:rPr lang="en-US" altLang="en-US" dirty="0">
                <a:latin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2A096DF-215D-4583-9659-9A7CFC7E0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getMat method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1B53A4D-6425-45E9-ADEB-E39911672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private MathMatrix </a:t>
            </a:r>
            <a:r>
              <a:rPr lang="en-US" altLang="en-US" sz="2000" b="1">
                <a:latin typeface="Courier New" panose="02070309020205020404" pitchFamily="49" charset="0"/>
              </a:rPr>
              <a:t>getMat</a:t>
            </a:r>
            <a:r>
              <a:rPr lang="en-US" altLang="en-US" sz="2000">
                <a:latin typeface="Courier New" panose="02070309020205020404" pitchFamily="49" charset="0"/>
              </a:rPr>
              <a:t>(MathMatrix rhs,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Courier New" panose="02070309020205020404" pitchFamily="49" charset="0"/>
              </a:rPr>
              <a:t>					IntBinaryOperator operator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int[][] res = new int[cells.length][cells[0].length];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for (int r = 0; r &lt; cells.length; r++)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(int c = 0; c &lt; cells[0].length; c++)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int temp1 = cells[r][c];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int temp2 = rhs.cells[r][c];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res[r][c] = </a:t>
            </a:r>
            <a:r>
              <a:rPr lang="en-US" altLang="en-US" sz="2000" b="1">
                <a:solidFill>
                  <a:schemeClr val="accent2"/>
                </a:solidFill>
                <a:latin typeface="Courier New" panose="02070309020205020404" pitchFamily="49" charset="0"/>
              </a:rPr>
              <a:t>operator.applyAsInt(temp1, temp2)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return new MathMatrix(res);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800" b="1">
                <a:latin typeface="Courier New" panose="02070309020205020404" pitchFamily="49" charset="0"/>
                <a:hlinkClick r:id="rId2"/>
              </a:rPr>
              <a:t>// IntBinaryOperator Documentation</a:t>
            </a:r>
            <a:endParaRPr lang="en-US" altLang="en-US" sz="2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5B07000-A469-44B5-A373-FF796F828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Clicker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753D1-36E9-4F5F-A0F1-B7FF5B36D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Which of the following is a lambda that checks if x divides evenly into y?</a:t>
            </a:r>
          </a:p>
          <a:p>
            <a:pPr marL="742950" indent="-742950">
              <a:buFontTx/>
              <a:buAutoNum type="alphaUcPeriod"/>
              <a:defRPr/>
            </a:pPr>
            <a:r>
              <a:rPr lang="en-US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 -&gt; y / x == 0</a:t>
            </a:r>
          </a:p>
          <a:p>
            <a:pPr marL="742950" indent="-742950">
              <a:buFontTx/>
              <a:buAutoNum type="alphaUcPeriod"/>
              <a:defRPr/>
            </a:pPr>
            <a:r>
              <a:rPr lang="en-US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 -&gt; x / y == 0</a:t>
            </a:r>
          </a:p>
          <a:p>
            <a:pPr marL="742950" indent="-742950">
              <a:buFontTx/>
              <a:buAutoNum type="alphaUcPeriod"/>
              <a:defRPr/>
            </a:pPr>
            <a:r>
              <a:rPr lang="en-US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 -&gt; y % x == 0</a:t>
            </a:r>
          </a:p>
          <a:p>
            <a:pPr marL="742950" indent="-742950">
              <a:buFontTx/>
              <a:buAutoNum type="alphaUcPeriod"/>
              <a:defRPr/>
            </a:pPr>
            <a:r>
              <a:rPr lang="en-US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 -&gt; x % y == 0</a:t>
            </a:r>
          </a:p>
          <a:p>
            <a:pPr marL="742950" indent="-742950">
              <a:buFontTx/>
              <a:buAutoNum type="alphaUcPeriod"/>
              <a:defRPr/>
            </a:pPr>
            <a:r>
              <a:rPr lang="en-US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 -&gt; y * x == 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6520F70-7E21-46BB-9D1E-6550CA8F1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Streams (19.3)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40026DF-C809-4174-82B1-35C0FB99D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stream</a:t>
            </a:r>
            <a:r>
              <a:rPr lang="en-US" altLang="en-US"/>
              <a:t>: A sequence of elements from a data source that supports aggregate operations.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Streams operate on a data source and modify it: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/>
              <a:t>example: print each element of a collection</a:t>
            </a:r>
          </a:p>
          <a:p>
            <a:pPr lvl="1" eaLnBrk="1" hangingPunct="1"/>
            <a:r>
              <a:rPr lang="en-US" altLang="en-US"/>
              <a:t>example: sum each integer in a file</a:t>
            </a:r>
          </a:p>
          <a:p>
            <a:pPr lvl="1" eaLnBrk="1" hangingPunct="1"/>
            <a:r>
              <a:rPr lang="en-US" altLang="en-US"/>
              <a:t>example: concatenate strings together into one large string</a:t>
            </a:r>
          </a:p>
          <a:p>
            <a:pPr lvl="1" eaLnBrk="1" hangingPunct="1"/>
            <a:r>
              <a:rPr lang="en-US" altLang="en-US"/>
              <a:t>example: find the largest value in a collection</a:t>
            </a:r>
          </a:p>
          <a:p>
            <a:pPr lvl="1" eaLnBrk="1" hangingPunct="1"/>
            <a:r>
              <a:rPr lang="en-US" altLang="en-US"/>
              <a:t>...</a:t>
            </a:r>
            <a:endParaRPr lang="en-US" altLang="en-US" sz="1400">
              <a:latin typeface="Courier New" panose="02070309020205020404" pitchFamily="49" charset="0"/>
            </a:endParaRPr>
          </a:p>
        </p:txBody>
      </p:sp>
      <p:pic>
        <p:nvPicPr>
          <p:cNvPr id="16388" name="Picture 4" descr="stream">
            <a:extLst>
              <a:ext uri="{FF2B5EF4-FFF2-40B4-BE49-F238E27FC236}">
                <a16:creationId xmlns:a16="http://schemas.microsoft.com/office/drawing/2014/main" id="{0224A73C-C7FA-460A-B0A7-D05DE00A2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88392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24BDB7B-5975-42A2-88BD-48BD019A0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w/o streams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C05EFD4-F5ED-44EA-9623-620458B19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Non-functional programming sum code: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the sum of the squares of integers 1-5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for (int i = 1; i &lt;= 5;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sum += i * i;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36F865F-BC06-4E82-AFE4-08E7E8D82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map modifier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CB9AC93-26E0-4C14-BE6B-EF9F47A82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map</a:t>
            </a:r>
            <a:r>
              <a:rPr lang="en-US" altLang="en-US"/>
              <a:t> modifier applies a lambda to each stream element:</a:t>
            </a:r>
          </a:p>
          <a:p>
            <a:pPr lvl="1" eaLnBrk="1" hangingPunct="1"/>
            <a:r>
              <a:rPr lang="en-US" altLang="en-US" b="1"/>
              <a:t>higher-order function</a:t>
            </a:r>
            <a:r>
              <a:rPr lang="en-US" altLang="en-US"/>
              <a:t>: Takes a function as an argument.</a:t>
            </a:r>
          </a:p>
          <a:p>
            <a:pPr eaLnBrk="1" hangingPunct="1"/>
            <a:r>
              <a:rPr lang="en-US" altLang="en-US"/>
              <a:t>Abstracting away loops (and data structures)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the sum of the squares of integers 1-5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int sum = </a:t>
            </a:r>
            <a:r>
              <a:rPr lang="pt-BR" altLang="en-US">
                <a:solidFill>
                  <a:schemeClr val="accent2"/>
                </a:solidFill>
                <a:latin typeface="Courier New" panose="02070309020205020404" pitchFamily="49" charset="0"/>
                <a:hlinkClick r:id="rId2"/>
              </a:rPr>
              <a:t>IntStream</a:t>
            </a:r>
            <a:r>
              <a:rPr lang="pt-BR" altLang="en-US">
                <a:solidFill>
                  <a:schemeClr val="accent2"/>
                </a:solidFill>
                <a:latin typeface="Courier New" panose="02070309020205020404" pitchFamily="49" charset="0"/>
              </a:rPr>
              <a:t>.range(1, 6)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    .map(n -&gt; n * n)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    </a:t>
            </a:r>
            <a:r>
              <a:rPr lang="pt-BR" altLang="en-US">
                <a:solidFill>
                  <a:schemeClr val="accent2"/>
                </a:solidFill>
                <a:latin typeface="Courier New" panose="02070309020205020404" pitchFamily="49" charset="0"/>
              </a:rPr>
              <a:t>.sum()</a:t>
            </a:r>
            <a:r>
              <a:rPr lang="pt-BR" altLang="en-US">
                <a:latin typeface="Courier New" panose="02070309020205020404" pitchFamily="49" charset="0"/>
              </a:rPr>
              <a:t>;</a:t>
            </a: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the stream operations are as follows: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IntStream.range(1, 6) -&gt; [1, 2, 3, 4, 5]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       -&gt; map -&gt; [1, 4, 9, 16, 25]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       -&gt; sum -&gt; 55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E9B93C9-DEAC-4CFB-8A05-8CFE35930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filter modifier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DF395B3-B7EB-4993-9730-09DBF22FC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filter</a:t>
            </a:r>
            <a:r>
              <a:rPr lang="en-US" altLang="en-US"/>
              <a:t> stream modifier removes/keeps elements of the stream using a boolean lambda: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the sum of squares of odd integers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int sum =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     IntStream.of(3, 1, 4, 1, 5, 9, 2, 6, 5, 3)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    </a:t>
            </a:r>
            <a:r>
              <a:rPr lang="pt-BR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.filter(n -&gt; n % 2 !=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    .map(n -&gt; n * n)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pt-BR" altLang="en-US">
                <a:latin typeface="Courier New" panose="02070309020205020404" pitchFamily="49" charset="0"/>
              </a:rPr>
              <a:t>    .sum();</a:t>
            </a: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the stream operations are as follows: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IntStream.of  -&gt; [3, 1, 4, 1, 5, 9, 2, 6, 5, 3]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-&gt; filter -&gt; [3, 1, 1, 5, 9, 5, 3]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-&gt; map -&gt; [9, 1, 1, 25, 81, 25, 9]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-&gt; sum -&gt; 151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D687C0A-6CE1-42E4-99A2-205E5CC46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Streams and methods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4E1B3F9-3F1C-4943-ABED-5A6E80502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streams as part of a regular method: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Returns true if the given integer is prime.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Assumes n &gt;= 2.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public static boolean isPrime(int n)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return IntStream.range(1, n + 1)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.filter(x -&gt; n % x ==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.count() == 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How to make this method faster?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374F22-37E7-437B-97B3-B3D7A40D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reduce modifier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1D22FDB-7E1F-4282-8E9E-0F491B069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reduce</a:t>
            </a:r>
            <a:r>
              <a:rPr lang="en-US" altLang="en-US"/>
              <a:t> modifier (method) combines elements of a stream using a lambda combination function.</a:t>
            </a:r>
          </a:p>
          <a:p>
            <a:pPr lvl="1" eaLnBrk="1" hangingPunct="1"/>
            <a:r>
              <a:rPr lang="en-US" altLang="en-US"/>
              <a:t>Accepts two parameters: an initial value and a lambda to combine that initial value with each subsequent value in the stream.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Returns n!, or 1 * 2 * 3 * ... * (n-1) * n.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Assumes n is non-negative.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public static int factorial(int n)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return IntStream.range(2, n + 1)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.reduce(1, (a, b) -&gt; a * b)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1D456F2-70C8-451C-A0E0-4D5630B25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 operators</a:t>
            </a:r>
          </a:p>
        </p:txBody>
      </p:sp>
      <p:graphicFrame>
        <p:nvGraphicFramePr>
          <p:cNvPr id="657501" name="Group 93">
            <a:extLst>
              <a:ext uri="{FF2B5EF4-FFF2-40B4-BE49-F238E27FC236}">
                <a16:creationId xmlns:a16="http://schemas.microsoft.com/office/drawing/2014/main" id="{C4B6079D-F33E-4159-B477-DE25F0BD68F0}"/>
              </a:ext>
            </a:extLst>
          </p:cNvPr>
          <p:cNvGraphicFramePr>
            <a:graphicFrameLocks noGrp="1"/>
          </p:cNvGraphicFramePr>
          <p:nvPr/>
        </p:nvGraphicFramePr>
        <p:xfrm>
          <a:off x="168275" y="1143000"/>
          <a:ext cx="8809038" cy="5270499"/>
        </p:xfrm>
        <a:graphic>
          <a:graphicData uri="http://schemas.openxmlformats.org/drawingml/2006/table">
            <a:tbl>
              <a:tblPr/>
              <a:tblGrid>
                <a:gridCol w="1958975">
                  <a:extLst>
                    <a:ext uri="{9D8B030D-6E8A-4147-A177-3AD203B41FA5}">
                      <a16:colId xmlns:a16="http://schemas.microsoft.com/office/drawing/2014/main" val="2946921052"/>
                    </a:ext>
                  </a:extLst>
                </a:gridCol>
                <a:gridCol w="6850063">
                  <a:extLst>
                    <a:ext uri="{9D8B030D-6E8A-4147-A177-3AD203B41FA5}">
                      <a16:colId xmlns:a16="http://schemas.microsoft.com/office/drawing/2014/main" val="3047757900"/>
                    </a:ext>
                  </a:extLst>
                </a:gridCol>
              </a:tblGrid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Method name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232417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anyMatch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true if any elements of stream match given predicate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105420"/>
                  </a:ext>
                </a:extLst>
              </a:tr>
              <a:tr h="6604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allMatch(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true if all elements of stream match given predicate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170559"/>
                  </a:ext>
                </a:extLst>
              </a:tr>
              <a:tr h="65889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average()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arithmetic mean of numbers in stream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23865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collect(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convert stream into a collection and return it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605095"/>
                  </a:ext>
                </a:extLst>
              </a:tr>
              <a:tr h="65889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count()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number of elements in stream</a:t>
                      </a:r>
                      <a:endParaRPr kumimoji="0" lang="en-US" altLang="en-US" sz="1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472581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distinct()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unique elements from stream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761713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filter(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the elements that match the given predicate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677731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forEach(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performs an action on each element of stream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768769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limit(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only the next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 elements of stream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434487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map(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applies the given function to every element of stream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472011"/>
                  </a:ext>
                </a:extLst>
              </a:tr>
              <a:tr h="3658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noneMatch(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true if zero elements of stream match given predicate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2945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AE2E5E-9F6E-4AE0-B8B7-36DE17446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FP?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DCB8508-2E25-420B-B777-5BA0A171C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76200" y="1295400"/>
            <a:ext cx="9220200" cy="51816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functional programming:</a:t>
            </a:r>
            <a:r>
              <a:rPr lang="en-US" altLang="en-US" dirty="0"/>
              <a:t> A style of programming that emphasizes the use of </a:t>
            </a:r>
            <a:r>
              <a:rPr lang="en-US" altLang="en-US" b="1" dirty="0"/>
              <a:t>functions </a:t>
            </a:r>
            <a:r>
              <a:rPr lang="en-US" altLang="en-US" dirty="0"/>
              <a:t>(methods) to decompose a complex task into subtasks.</a:t>
            </a:r>
          </a:p>
          <a:p>
            <a:pPr lvl="1" eaLnBrk="1" hangingPunct="1"/>
            <a:r>
              <a:rPr lang="en-US" altLang="en-US" dirty="0"/>
              <a:t>Examples of functional languages:</a:t>
            </a:r>
            <a:br>
              <a:rPr lang="en-US" altLang="en-US" dirty="0"/>
            </a:br>
            <a:r>
              <a:rPr lang="en-US" altLang="en-US" dirty="0"/>
              <a:t>LISP, Scheme, ML, Haskell, Erlang, F#, Clojure, ...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Java is considered an object-oriented language, not a functional language.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But Java 8 added several language features to facilitate a partial functional programming style.</a:t>
            </a:r>
          </a:p>
          <a:p>
            <a:pPr lvl="1" eaLnBrk="1" hangingPunct="1"/>
            <a:r>
              <a:rPr lang="en-US" altLang="en-US"/>
              <a:t>Popular contemporary </a:t>
            </a:r>
            <a:r>
              <a:rPr lang="en-US" altLang="en-US" dirty="0"/>
              <a:t>languages tend to </a:t>
            </a:r>
            <a:r>
              <a:rPr lang="en-US" altLang="en-US"/>
              <a:t>be </a:t>
            </a:r>
            <a:br>
              <a:rPr lang="en-US" altLang="en-US" b="1" i="1"/>
            </a:br>
            <a:r>
              <a:rPr lang="en-US" altLang="en-US" b="1" i="1"/>
              <a:t>Multi </a:t>
            </a:r>
            <a:r>
              <a:rPr lang="en-US" altLang="en-US" b="1" i="1" dirty="0"/>
              <a:t>Paradigm Languages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C935D02-04AE-4F80-B85F-6B8AEF147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 operators</a:t>
            </a:r>
          </a:p>
        </p:txBody>
      </p:sp>
      <p:graphicFrame>
        <p:nvGraphicFramePr>
          <p:cNvPr id="658568" name="Group 136">
            <a:extLst>
              <a:ext uri="{FF2B5EF4-FFF2-40B4-BE49-F238E27FC236}">
                <a16:creationId xmlns:a16="http://schemas.microsoft.com/office/drawing/2014/main" id="{2B82483B-2540-4AD0-8879-6FB58AB4778A}"/>
              </a:ext>
            </a:extLst>
          </p:cNvPr>
          <p:cNvGraphicFramePr>
            <a:graphicFrameLocks noGrp="1"/>
          </p:cNvGraphicFramePr>
          <p:nvPr/>
        </p:nvGraphicFramePr>
        <p:xfrm>
          <a:off x="168275" y="1143000"/>
          <a:ext cx="8809038" cy="3292479"/>
        </p:xfrm>
        <a:graphic>
          <a:graphicData uri="http://schemas.openxmlformats.org/drawingml/2006/table">
            <a:tbl>
              <a:tblPr/>
              <a:tblGrid>
                <a:gridCol w="1958975">
                  <a:extLst>
                    <a:ext uri="{9D8B030D-6E8A-4147-A177-3AD203B41FA5}">
                      <a16:colId xmlns:a16="http://schemas.microsoft.com/office/drawing/2014/main" val="2968372620"/>
                    </a:ext>
                  </a:extLst>
                </a:gridCol>
                <a:gridCol w="6850063">
                  <a:extLst>
                    <a:ext uri="{9D8B030D-6E8A-4147-A177-3AD203B41FA5}">
                      <a16:colId xmlns:a16="http://schemas.microsoft.com/office/drawing/2014/main" val="2581565117"/>
                    </a:ext>
                  </a:extLst>
                </a:gridCol>
              </a:tblGrid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Method name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413643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parallel()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a multithreaded version of this stream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755231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peek(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examines the first element of stream only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71041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reduce(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applies the given binary reduction function to stream elements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474996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sequential()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single-threaded, opposite of parallel()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730761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skip(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omits the next n elements from the stream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830430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sorted()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stream's elements in sorted order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910067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sum()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sum of elements in stream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455475"/>
                  </a:ext>
                </a:extLst>
              </a:tr>
              <a:tr h="365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toArray()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converts stream into array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167542"/>
                  </a:ext>
                </a:extLst>
              </a:tr>
            </a:tbl>
          </a:graphicData>
        </a:graphic>
      </p:graphicFrame>
      <p:graphicFrame>
        <p:nvGraphicFramePr>
          <p:cNvPr id="658562" name="Group 130">
            <a:extLst>
              <a:ext uri="{FF2B5EF4-FFF2-40B4-BE49-F238E27FC236}">
                <a16:creationId xmlns:a16="http://schemas.microsoft.com/office/drawing/2014/main" id="{29B0381B-00AE-4453-96DD-FAD76B89211B}"/>
              </a:ext>
            </a:extLst>
          </p:cNvPr>
          <p:cNvGraphicFramePr>
            <a:graphicFrameLocks noGrp="1"/>
          </p:cNvGraphicFramePr>
          <p:nvPr/>
        </p:nvGraphicFramePr>
        <p:xfrm>
          <a:off x="171450" y="4572000"/>
          <a:ext cx="8809038" cy="2193948"/>
        </p:xfrm>
        <a:graphic>
          <a:graphicData uri="http://schemas.openxmlformats.org/drawingml/2006/table">
            <a:tbl>
              <a:tblPr/>
              <a:tblGrid>
                <a:gridCol w="2636838">
                  <a:extLst>
                    <a:ext uri="{9D8B030D-6E8A-4147-A177-3AD203B41FA5}">
                      <a16:colId xmlns:a16="http://schemas.microsoft.com/office/drawing/2014/main" val="165607782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1368535311"/>
                    </a:ext>
                  </a:extLst>
                </a:gridCol>
              </a:tblGrid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Static method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160493"/>
                  </a:ext>
                </a:extLst>
              </a:tr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concat(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s1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 s2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glues two streams together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6227986"/>
                  </a:ext>
                </a:extLst>
              </a:tr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empty()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a zero-element stream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703985"/>
                  </a:ext>
                </a:extLst>
              </a:tr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iterate(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seed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an infinite stream with given start element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0493940"/>
                  </a:ext>
                </a:extLst>
              </a:tr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of(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converts the given values into a stream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27603"/>
                  </a:ext>
                </a:extLst>
              </a:tr>
              <a:tr h="36565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range(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start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returns a range of integer values as a stream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119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1C56204-6785-4490-9D9F-BDAA0F112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Clicker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6422E-DB3B-4D10-9238-64417271372B}"/>
              </a:ext>
            </a:extLst>
          </p:cNvPr>
          <p:cNvSpPr>
            <a:spLocks noGrp="1"/>
          </p:cNvSpPr>
          <p:nvPr>
            <p:ph idx="1"/>
          </p:nvPr>
        </p:nvSpPr>
        <p:spPr>
          <a:ln w="25400"/>
        </p:spPr>
        <p:txBody>
          <a:bodyPr/>
          <a:lstStyle/>
          <a:p>
            <a:pPr>
              <a:defRPr/>
            </a:pPr>
            <a:r>
              <a:rPr lang="en-US" dirty="0"/>
              <a:t>What is output by the following code?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indent="-457200">
              <a:buFontTx/>
              <a:buAutoNum type="alphaUcPeriod"/>
              <a:defRPr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(-2, 5, 5, 10, -6)</a:t>
            </a:r>
          </a:p>
          <a:p>
            <a:pPr marL="457200" indent="-457200">
              <a:buFontTx/>
              <a:buAutoNum type="alphaUcPeriod"/>
              <a:defRPr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457200" indent="-457200">
              <a:buFontTx/>
              <a:buAutoNum type="alphaUcPeriod"/>
              <a:defRPr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(-1, 2.5, 2.5, 5, -3)</a:t>
            </a:r>
          </a:p>
          <a:p>
            <a:pPr marL="457200" indent="-457200">
              <a:buFontTx/>
              <a:buAutoNum type="alphaUcPeriod"/>
              <a:defRPr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marL="457200" indent="-457200">
              <a:buFontTx/>
              <a:buAutoNum type="alphaUcPeriod"/>
              <a:defRPr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marL="457200" indent="-457200">
              <a:buFontTx/>
              <a:buAutoNum type="alphaUcPeriod"/>
              <a:defRPr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Tx/>
              <a:buAutoNum type="alphaUcPeriod"/>
              <a:defRPr/>
            </a:pPr>
            <a:endParaRPr lang="en-US" dirty="0"/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3DFC41CD-C91D-430E-B6D5-EBB5987AA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7010400" cy="1754188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	int x1 = IntStream.of(-2, 5, 5, 10, -6)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			.map(x -&gt; x / 2)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			.filter(y -&gt; y &gt; 0)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			.sum();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	System.out.print(x1);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2B54BA7-78F5-4ED3-9870-CD208339B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Optional results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B930D78-B5B2-4D2D-8F7D-F97E6CE25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stream terminators like max return an "optional" result because the stream might be empty or not contain the result: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print largest multiple of 10 in list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(does not compile!)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largest =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IntStream.of(55, 20, 19, 31, 40, -2, 62, 30)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.filter(n -&gt; n % 10 ==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.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max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System.out.println(largest);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D9BE6A3-EFF6-48D1-90F9-A4C4F56D8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Optional results fix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CE3C739-87E6-4401-ACBD-13BC9BA97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extract the optional result, use a "get as" terminator.</a:t>
            </a:r>
          </a:p>
          <a:p>
            <a:pPr lvl="1" eaLnBrk="1" hangingPunct="1"/>
            <a:r>
              <a:rPr lang="en-US" altLang="en-US"/>
              <a:t>Converts type OptionalInt to Integer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print largest multiple of 10 in list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(this version compiles and works.)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largest =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IntStream.of(55, 20, 19, 31, 40, -2, 62, 30)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.filter(n -&gt; n % 10 ==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.max()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.getAsInt()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System.out.println(largest);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4E2D450-CDC9-4B8B-8FA6-16731EDC5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Ramya, Spring 2018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BFF148F5-B39A-440F-B7F1-BF757CD17C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/>
              <a:t>“Okay, but why?”</a:t>
            </a:r>
          </a:p>
          <a:p>
            <a:r>
              <a:rPr lang="en-US" altLang="en-US" sz="3600"/>
              <a:t>Programming with Streams is an alternative to writing out the </a:t>
            </a:r>
            <a:br>
              <a:rPr lang="en-US" altLang="en-US" sz="3600"/>
            </a:br>
            <a:r>
              <a:rPr lang="en-US" altLang="en-US" sz="3600"/>
              <a:t>loops ourselves</a:t>
            </a:r>
          </a:p>
          <a:p>
            <a:r>
              <a:rPr lang="en-US" altLang="en-US" sz="3600"/>
              <a:t>Streams “abstract away” the loop structures we have spent so much </a:t>
            </a:r>
            <a:br>
              <a:rPr lang="en-US" altLang="en-US" sz="3600"/>
            </a:br>
            <a:r>
              <a:rPr lang="en-US" altLang="en-US" sz="3600"/>
              <a:t>time writing</a:t>
            </a:r>
          </a:p>
          <a:p>
            <a:r>
              <a:rPr lang="en-US" altLang="en-US" sz="3600"/>
              <a:t>Why didn’t we just start with these?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17491A0-AC67-4AA3-A0C6-AE5A6A933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 exercises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96DA29B-ECFD-4F54-BEAB-DDC711074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 b="1">
                <a:latin typeface="Courier New" panose="02070309020205020404" pitchFamily="49" charset="0"/>
              </a:rPr>
              <a:t>sumAbsVals</a:t>
            </a:r>
            <a:r>
              <a:rPr lang="en-US" altLang="en-US"/>
              <a:t> that uses stream operations to compute the sum of the absolute values of an array of integers.  For example, the sum of </a:t>
            </a:r>
            <a:r>
              <a:rPr lang="en-US" altLang="en-US">
                <a:latin typeface="Courier New" panose="02070309020205020404" pitchFamily="49" charset="0"/>
              </a:rPr>
              <a:t>{-1, 2, -4, 6, -9}</a:t>
            </a:r>
            <a:r>
              <a:rPr lang="en-US" altLang="en-US"/>
              <a:t> is </a:t>
            </a:r>
            <a:r>
              <a:rPr lang="en-US" altLang="en-US">
                <a:latin typeface="Courier New" panose="02070309020205020404" pitchFamily="49" charset="0"/>
              </a:rPr>
              <a:t>22</a:t>
            </a:r>
            <a:r>
              <a:rPr lang="en-US" altLang="en-US"/>
              <a:t>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Write a method </a:t>
            </a:r>
            <a:r>
              <a:rPr lang="en-US" altLang="en-US" b="1">
                <a:latin typeface="Courier New" panose="02070309020205020404" pitchFamily="49" charset="0"/>
              </a:rPr>
              <a:t>largestEven</a:t>
            </a:r>
            <a:r>
              <a:rPr lang="en-US" altLang="en-US"/>
              <a:t> that uses stream operations to find and return the largest even number from an array of integers. For example, if the array is </a:t>
            </a:r>
            <a:r>
              <a:rPr lang="en-US" altLang="en-US">
                <a:latin typeface="Courier New" panose="02070309020205020404" pitchFamily="49" charset="0"/>
              </a:rPr>
              <a:t>{5, -1, 12, 10, 2, 8}</a:t>
            </a:r>
            <a:r>
              <a:rPr lang="en-US" altLang="en-US"/>
              <a:t>, your method should return </a:t>
            </a:r>
            <a:r>
              <a:rPr lang="en-US" altLang="en-US">
                <a:latin typeface="Courier New" panose="02070309020205020404" pitchFamily="49" charset="0"/>
              </a:rPr>
              <a:t>12</a:t>
            </a:r>
            <a:r>
              <a:rPr lang="en-US" altLang="en-US"/>
              <a:t>.  You may assume that the array contains at least one even integer.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84646BE-A0B4-4775-8234-B634C4CE3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Closures (19.4)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37A3A4-5DBE-4E7F-8838-B94F0EC2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bound/free variable</a:t>
            </a:r>
            <a:r>
              <a:rPr lang="en-US" altLang="en-US"/>
              <a:t>: In a lambda expression, parameters are bound variables while variables in the outer containing scope are free variables.</a:t>
            </a:r>
          </a:p>
          <a:p>
            <a:pPr eaLnBrk="1" hangingPunct="1"/>
            <a:r>
              <a:rPr lang="en-US" altLang="en-US" b="1"/>
              <a:t>function closure</a:t>
            </a:r>
            <a:r>
              <a:rPr lang="en-US" altLang="en-US"/>
              <a:t>: A block of code defining a function along with the definitions of any free variables that are defined in the containing scope.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buFontTx/>
              <a:buNone/>
            </a:pPr>
            <a:r>
              <a:rPr lang="fr-FR" altLang="en-US" sz="2000">
                <a:solidFill>
                  <a:srgbClr val="008000"/>
                </a:solidFill>
                <a:latin typeface="Courier New" panose="02070309020205020404" pitchFamily="49" charset="0"/>
              </a:rPr>
              <a:t>// free variables: min, max, multiplier</a:t>
            </a:r>
          </a:p>
          <a:p>
            <a:pPr lvl="1" eaLnBrk="1" hangingPunct="1">
              <a:buFontTx/>
              <a:buNone/>
            </a:pPr>
            <a:r>
              <a:rPr lang="fr-FR" altLang="en-US" sz="2000">
                <a:solidFill>
                  <a:srgbClr val="008000"/>
                </a:solidFill>
                <a:latin typeface="Courier New" panose="02070309020205020404" pitchFamily="49" charset="0"/>
              </a:rPr>
              <a:t>// bound variables: x, y</a:t>
            </a:r>
          </a:p>
          <a:p>
            <a:pPr lvl="1" eaLnBrk="1" hangingPunct="1">
              <a:buFontTx/>
              <a:buNone/>
            </a:pPr>
            <a:r>
              <a:rPr lang="fr-FR" altLang="en-US" sz="2000">
                <a:latin typeface="Courier New" panose="02070309020205020404" pitchFamily="49" charset="0"/>
              </a:rPr>
              <a:t>int </a:t>
            </a:r>
            <a:r>
              <a:rPr lang="fr-FR" altLang="en-US" sz="2000" b="1">
                <a:latin typeface="Courier New" panose="02070309020205020404" pitchFamily="49" charset="0"/>
              </a:rPr>
              <a:t>min</a:t>
            </a:r>
            <a:r>
              <a:rPr lang="fr-FR" altLang="en-US" sz="2000">
                <a:latin typeface="Courier New" panose="02070309020205020404" pitchFamily="49" charset="0"/>
              </a:rPr>
              <a:t> = 10;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r-FR" altLang="en-US" sz="2000">
                <a:latin typeface="Courier New" panose="02070309020205020404" pitchFamily="49" charset="0"/>
              </a:rPr>
              <a:t>int </a:t>
            </a:r>
            <a:r>
              <a:rPr lang="fr-FR" altLang="en-US" sz="2000" b="1">
                <a:latin typeface="Courier New" panose="02070309020205020404" pitchFamily="49" charset="0"/>
              </a:rPr>
              <a:t>max</a:t>
            </a:r>
            <a:r>
              <a:rPr lang="fr-FR" altLang="en-US" sz="2000">
                <a:latin typeface="Courier New" panose="02070309020205020404" pitchFamily="49" charset="0"/>
              </a:rPr>
              <a:t> = 50;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r-FR" altLang="en-US" sz="2000">
                <a:latin typeface="Courier New" panose="02070309020205020404" pitchFamily="49" charset="0"/>
              </a:rPr>
              <a:t>int </a:t>
            </a:r>
            <a:r>
              <a:rPr lang="fr-FR" altLang="en-US" sz="2000" b="1">
                <a:latin typeface="Courier New" panose="02070309020205020404" pitchFamily="49" charset="0"/>
              </a:rPr>
              <a:t>multiplier</a:t>
            </a:r>
            <a:r>
              <a:rPr lang="fr-FR" altLang="en-US" sz="2000">
                <a:latin typeface="Courier New" panose="02070309020205020404" pitchFamily="49" charset="0"/>
              </a:rPr>
              <a:t> = 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r-FR" altLang="en-US" sz="2000">
                <a:latin typeface="Courier New" panose="02070309020205020404" pitchFamily="49" charset="0"/>
              </a:rPr>
              <a:t>compute((x, y) -&gt; Math.max(x, </a:t>
            </a:r>
            <a:r>
              <a:rPr lang="fr-FR" altLang="en-US" sz="2000" b="1">
                <a:latin typeface="Courier New" panose="02070309020205020404" pitchFamily="49" charset="0"/>
              </a:rPr>
              <a:t>min</a:t>
            </a:r>
            <a:r>
              <a:rPr lang="fr-FR" altLang="en-US" sz="2000">
                <a:latin typeface="Courier New" panose="02070309020205020404" pitchFamily="49" charset="0"/>
              </a:rPr>
              <a:t>) *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r-FR" altLang="en-US" sz="2000">
                <a:latin typeface="Courier New" panose="02070309020205020404" pitchFamily="49" charset="0"/>
              </a:rPr>
              <a:t>                  Math.max(y, </a:t>
            </a:r>
            <a:r>
              <a:rPr lang="fr-FR" altLang="en-US" sz="2000" b="1">
                <a:latin typeface="Courier New" panose="02070309020205020404" pitchFamily="49" charset="0"/>
              </a:rPr>
              <a:t>max</a:t>
            </a:r>
            <a:r>
              <a:rPr lang="fr-FR" altLang="en-US" sz="2000">
                <a:latin typeface="Courier New" panose="02070309020205020404" pitchFamily="49" charset="0"/>
              </a:rPr>
              <a:t>) * </a:t>
            </a:r>
            <a:r>
              <a:rPr lang="fr-FR" altLang="en-US" sz="2000" b="1">
                <a:latin typeface="Courier New" panose="02070309020205020404" pitchFamily="49" charset="0"/>
              </a:rPr>
              <a:t>multiplier</a:t>
            </a:r>
            <a:r>
              <a:rPr lang="fr-FR" altLang="en-US" sz="2000">
                <a:latin typeface="Courier New" panose="02070309020205020404" pitchFamily="49" charset="0"/>
              </a:rPr>
              <a:t>);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3CD95019-7B2F-4105-AB3A-6B853F01B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667000"/>
            <a:ext cx="8991600" cy="3657600"/>
          </a:xfrm>
        </p:spPr>
        <p:txBody>
          <a:bodyPr/>
          <a:lstStyle/>
          <a:p>
            <a:pPr eaLnBrk="1" hangingPunct="1"/>
            <a:r>
              <a:rPr lang="en-US" altLang="en-US"/>
              <a:t>An array can be converted into a stream with Arrays.stream: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sum of absolute values of even ints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int[] numbers = {3, -4, 8, 4, -2, 17,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         9, -10, 14, 6, -12};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sum = Arrays.stream(numbers)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.map(n -&gt; Math.abs(n))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.filter(n -&gt; n % 2 ==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.distinct()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.sum();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540FE9D-8338-4A12-9D13-A6B3F33CA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2124075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AA0F82-B66E-4933-A053-2EEF8CF0293D}"/>
              </a:ext>
            </a:extLst>
          </p:cNvPr>
          <p:cNvSpPr txBox="1"/>
          <p:nvPr/>
        </p:nvSpPr>
        <p:spPr>
          <a:xfrm>
            <a:off x="152400" y="247650"/>
            <a:ext cx="8839200" cy="2122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4400" dirty="0">
                <a:latin typeface="+mj-lt"/>
              </a:rPr>
              <a:t>(19.4) Higher Order </a:t>
            </a:r>
            <a:br>
              <a:rPr lang="en-US" altLang="en-US" sz="4400" dirty="0">
                <a:latin typeface="+mj-lt"/>
              </a:rPr>
            </a:br>
            <a:r>
              <a:rPr lang="en-US" altLang="en-US" sz="4400" dirty="0">
                <a:latin typeface="+mj-lt"/>
              </a:rPr>
              <a:t>Operations on Collections</a:t>
            </a:r>
            <a:br>
              <a:rPr lang="en-US" altLang="en-US" sz="4400" dirty="0">
                <a:latin typeface="+mj-lt"/>
              </a:rPr>
            </a:br>
            <a:r>
              <a:rPr lang="en-US" altLang="en-US" sz="4400" dirty="0">
                <a:latin typeface="+mj-lt"/>
              </a:rPr>
              <a:t>(Streams and Arrays)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DFE0EC4-E556-402B-97CE-2C565864E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 references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2644C97-2E54-4E89-9E57-9C5FE7DED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b="1"/>
              <a:t>ClassName</a:t>
            </a:r>
            <a:r>
              <a:rPr lang="en-US" altLang="en-US">
                <a:latin typeface="Courier New" panose="02070309020205020404" pitchFamily="49" charset="0"/>
              </a:rPr>
              <a:t>::</a:t>
            </a:r>
            <a:r>
              <a:rPr lang="en-US" altLang="en-US" b="1"/>
              <a:t>methodName</a:t>
            </a:r>
          </a:p>
          <a:p>
            <a:pPr algn="ctr"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A method reference lets you pass a method where a lambda would otherwise be expected: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sum of absolute values of even ints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int[] numbers = {3, -4, 8, 4, -2, 17,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         9, -10, 14, 6, -12};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sum = Arrays.stream(numbers)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.map(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Math::abs</a:t>
            </a:r>
            <a:r>
              <a:rPr lang="en-US" altLang="en-US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.filter(n -&gt; n % 2 == 0)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.distinct()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.sum();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70C517B-7A36-4A6D-92DA-EB1E2872C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Streams and lists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E2E5C40-95F1-445E-BEFC-88D6A503D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collection can be converted into a stream by calling its </a:t>
            </a:r>
            <a:r>
              <a:rPr lang="en-US" altLang="en-US">
                <a:latin typeface="Courier New" panose="02070309020205020404" pitchFamily="49" charset="0"/>
              </a:rPr>
              <a:t>stream</a:t>
            </a:r>
            <a:r>
              <a:rPr lang="en-US" altLang="en-US"/>
              <a:t> method: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compute sum of absolute values of even ints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ArrayList&lt;Integer&gt; list =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new ArrayList&lt;Integer&gt;();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list.add(-42);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list.add(-17);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list.add(68);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list.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stream</a:t>
            </a:r>
            <a:r>
              <a:rPr lang="en-US" altLang="en-US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.map(Math::abs)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.forEach(System.out::println);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D2F138B-2F82-4038-99E7-E0F34D936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8 FP features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CB8741-6968-4658-925C-A149C254E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Effect-free programming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2. First-class functions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3. Processing structured data via functions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4. Function closures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5. Higher-order operations on collections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4D57EBD-D5FD-4702-AB8D-F553EA174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Streams and strings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CE3517D-110D-447C-84B4-FD78DDCF7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convert into set of lowercase words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List&lt;String&gt; words = Arrays.asList(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"To", "be", "or", "Not", "to", "be");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Set&lt;String&gt; words2 = words.stream()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.map(String::toLowerCase)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.collect(Collectors.toSet());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System.out.println("word set = " + words2);</a:t>
            </a:r>
          </a:p>
          <a:p>
            <a:pPr lvl="1" eaLnBrk="1" hangingPunct="1"/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/>
              <a:t>	output: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word set = [not, be, or, to]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C076C2A-8120-4A1F-B18A-48861B1D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Streams and files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D096593-27D7-4582-9B40-094B68BDE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find longest line in the file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int longest = Files.lines(Paths.get("haiku.txt"))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.mapToInt(String::length)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.max()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.getAsInt();</a:t>
            </a:r>
          </a:p>
          <a:p>
            <a:pPr lvl="1" eaLnBrk="1" hangingPunct="1"/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/>
              <a:t>stream operations: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Files.lines -&gt; ["haiku are funny",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"but sometimes they don't make sense",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        "refrigerator"]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-&gt; mapToInt -&gt; [15, 35, 12]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-&gt; max -&gt; 35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1FAF86A-B167-40A1-BC7A-2924F3059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Stream exercises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CBD7215-0041-4D00-B3F0-A3A9E20A2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method </a:t>
            </a:r>
            <a:r>
              <a:rPr lang="en-US" altLang="en-US" b="1"/>
              <a:t>fiveLetterWords</a:t>
            </a:r>
            <a:r>
              <a:rPr lang="en-US" altLang="en-US"/>
              <a:t> that accepts a file name as a parameter and returns a count of the number of unique lines in the file that are exactly five letters long.  Assume that each line in the file contains at least one word.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Write a method using streams that finds and prints the first 5 perfect numbers. (Recall a perfect number is equal to the sum of its unique integer divisors, excluding itself.)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B284B2-EEBD-46CF-B92A-17984C7BA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Effect-free code (19.1)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5D83662-6224-4104-A935-78C7776A0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side effect</a:t>
            </a:r>
            <a:r>
              <a:rPr lang="en-US" altLang="en-US"/>
              <a:t>: A change to the state of an object or program variable produced by a call on a function (i.e., a method).</a:t>
            </a:r>
          </a:p>
          <a:p>
            <a:pPr lvl="1" eaLnBrk="1" hangingPunct="1"/>
            <a:r>
              <a:rPr lang="en-US" altLang="en-US"/>
              <a:t>example: modifying the value of a variable</a:t>
            </a:r>
          </a:p>
          <a:p>
            <a:pPr lvl="1" eaLnBrk="1" hangingPunct="1"/>
            <a:r>
              <a:rPr lang="en-US" altLang="en-US"/>
              <a:t>example: printing output to System.out</a:t>
            </a:r>
          </a:p>
          <a:p>
            <a:pPr lvl="1" eaLnBrk="1" hangingPunct="1"/>
            <a:r>
              <a:rPr lang="en-US" altLang="en-US"/>
              <a:t>example: reading/writing data to a file, collection, or network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int result = f(x) + f(x);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int result = 2 * f(x);</a:t>
            </a:r>
          </a:p>
          <a:p>
            <a:pPr eaLnBrk="1" hangingPunct="1"/>
            <a:endParaRPr lang="en-US" altLang="en-US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/>
              <a:t>Are the two above statements equivalent?</a:t>
            </a:r>
          </a:p>
          <a:p>
            <a:pPr lvl="1" eaLnBrk="1" hangingPunct="1"/>
            <a:r>
              <a:rPr lang="en-US" altLang="en-US"/>
              <a:t>Yes, </a:t>
            </a:r>
            <a:r>
              <a:rPr lang="en-US" altLang="en-US" sz="3200" b="1"/>
              <a:t>if</a:t>
            </a:r>
            <a:r>
              <a:rPr lang="en-US" altLang="en-US"/>
              <a:t> the function f() has no </a:t>
            </a:r>
            <a:r>
              <a:rPr lang="en-US" altLang="en-US" i="1"/>
              <a:t>side effects.</a:t>
            </a:r>
            <a:endParaRPr lang="en-US" altLang="en-US"/>
          </a:p>
          <a:p>
            <a:pPr lvl="1" eaLnBrk="1" hangingPunct="1"/>
            <a:r>
              <a:rPr lang="en-US" altLang="en-US"/>
              <a:t>One goal of functional programming is to minimize side effects.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00C02A9-4CCD-407F-B500-A5CCD2F43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w/ side effects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565A11B-2B23-430A-B576-6ECAA2B3B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public class SideEffect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public static int x;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public static int f(int n)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x = x * 2;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return x + n;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</a:t>
            </a: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what if it were 2 * f(x)?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public static void main(String[] args)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x = 5;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int result = </a:t>
            </a:r>
            <a:r>
              <a:rPr lang="en-US" altLang="en-US" b="1">
                <a:latin typeface="Courier New" panose="02070309020205020404" pitchFamily="49" charset="0"/>
              </a:rPr>
              <a:t>f(x) + f(x)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System.out.println(result);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3586BD0-26AD-4DF7-9D80-F279E0F36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First-class functions (19.2)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7A44173-0885-4C24-80BF-1772F7A29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first-class citizen</a:t>
            </a:r>
            <a:r>
              <a:rPr lang="en-US" altLang="en-US"/>
              <a:t>: An element of a programming language that is tightly integrated with the language and supports the full range of operations generally available to other entities in the language.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In functional programming, functions (methods) are treated as first-class citizens of the languages.</a:t>
            </a:r>
          </a:p>
          <a:p>
            <a:pPr lvl="1" eaLnBrk="1" hangingPunct="1"/>
            <a:r>
              <a:rPr lang="en-US" altLang="en-US"/>
              <a:t>can store a function in a variable</a:t>
            </a:r>
          </a:p>
          <a:p>
            <a:pPr lvl="1" eaLnBrk="1" hangingPunct="1"/>
            <a:r>
              <a:rPr lang="en-US" altLang="en-US"/>
              <a:t>can pass a function as a parameter to another function</a:t>
            </a:r>
          </a:p>
          <a:p>
            <a:pPr lvl="1" eaLnBrk="1" hangingPunct="1"/>
            <a:r>
              <a:rPr lang="en-US" altLang="en-US"/>
              <a:t>can return a function as a value from another function</a:t>
            </a:r>
          </a:p>
          <a:p>
            <a:pPr lvl="1" eaLnBrk="1" hangingPunct="1"/>
            <a:r>
              <a:rPr lang="en-US" altLang="en-US"/>
              <a:t>can create a collection of functions</a:t>
            </a:r>
          </a:p>
          <a:p>
            <a:pPr lvl="1" eaLnBrk="1" hangingPunct="1"/>
            <a:r>
              <a:rPr lang="en-US" altLang="en-US"/>
              <a:t>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2C57CDE-78CB-412B-91BF-3B0A73E34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Lambda expressions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0110A72-3984-41A6-9B9D-83920087F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lambda expression </a:t>
            </a:r>
            <a:r>
              <a:rPr lang="en-US" altLang="en-US"/>
              <a:t>("lambda"): Expression that describes a function by specifying its parameters and return value.</a:t>
            </a:r>
          </a:p>
          <a:p>
            <a:pPr lvl="1" eaLnBrk="1" hangingPunct="1"/>
            <a:r>
              <a:rPr lang="en-US" altLang="en-US"/>
              <a:t>Java 8 adds support for lambda expressions.</a:t>
            </a:r>
          </a:p>
          <a:p>
            <a:pPr lvl="1" eaLnBrk="1" hangingPunct="1"/>
            <a:r>
              <a:rPr lang="en-US" altLang="en-US"/>
              <a:t>Essentially an anonymous function (aka method)</a:t>
            </a:r>
          </a:p>
          <a:p>
            <a:pPr eaLnBrk="1" hangingPunct="1"/>
            <a:r>
              <a:rPr lang="en-US" altLang="en-US"/>
              <a:t>Syntax: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(</a:t>
            </a:r>
            <a:r>
              <a:rPr lang="en-US" altLang="en-US" b="1" i="1"/>
              <a:t>parameters </a:t>
            </a:r>
            <a:r>
              <a:rPr lang="en-US" altLang="en-US">
                <a:latin typeface="Courier New" panose="02070309020205020404" pitchFamily="49" charset="0"/>
              </a:rPr>
              <a:t>) -&gt; </a:t>
            </a:r>
            <a:r>
              <a:rPr lang="en-US" altLang="en-US" b="1" i="1"/>
              <a:t>expression </a:t>
            </a: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z="12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(x) -&gt; x * x      </a:t>
            </a:r>
            <a:r>
              <a:rPr lang="en-US" altLang="en-US">
                <a:solidFill>
                  <a:srgbClr val="008000"/>
                </a:solidFill>
                <a:latin typeface="Courier New" panose="02070309020205020404" pitchFamily="49" charset="0"/>
              </a:rPr>
              <a:t>// squares a number</a:t>
            </a:r>
          </a:p>
          <a:p>
            <a:pPr lvl="1" eaLnBrk="1" hangingPunct="1">
              <a:buFontTx/>
              <a:buNone/>
            </a:pPr>
            <a:endParaRPr lang="en-US" altLang="en-US" sz="12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/>
              <a:t>The above is roughly equivalent to: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public static int squared(int x) {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    return x * x;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32DBC1F-9112-4FFB-BF50-8CC8370FB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MathMatrix add / subtract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76822D7-43C8-4758-9649-C6E84CDE9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Recall the </a:t>
            </a:r>
            <a:r>
              <a:rPr lang="en-US" altLang="en-US" dirty="0" err="1"/>
              <a:t>MathMatrix</a:t>
            </a:r>
            <a:r>
              <a:rPr lang="en-US" altLang="en-US" dirty="0"/>
              <a:t> class: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 add(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rhs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int[][] res = new int[</a:t>
            </a:r>
            <a:r>
              <a:rPr lang="en-US" altLang="en-US" sz="2000" dirty="0" err="1">
                <a:latin typeface="Courier New" panose="02070309020205020404" pitchFamily="49" charset="0"/>
              </a:rPr>
              <a:t>cells.length</a:t>
            </a:r>
            <a:r>
              <a:rPr lang="en-US" altLang="en-US" sz="2000" dirty="0">
                <a:latin typeface="Courier New" panose="02070309020205020404" pitchFamily="49" charset="0"/>
              </a:rPr>
              <a:t>][cells[0].length];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for (int r = 0; r &lt; </a:t>
            </a:r>
            <a:r>
              <a:rPr lang="en-US" altLang="en-US" sz="2000" dirty="0" err="1">
                <a:latin typeface="Courier New" panose="02070309020205020404" pitchFamily="49" charset="0"/>
              </a:rPr>
              <a:t>res.length</a:t>
            </a:r>
            <a:r>
              <a:rPr lang="en-US" altLang="en-US" sz="2000" dirty="0">
                <a:latin typeface="Courier New" panose="02070309020205020404" pitchFamily="49" charset="0"/>
              </a:rPr>
              <a:t>; r++)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    for (int c = 0; c &lt; res[0].length; </a:t>
            </a:r>
            <a:r>
              <a:rPr lang="en-US" altLang="en-US" sz="2000" dirty="0" err="1">
                <a:latin typeface="Courier New" panose="02070309020205020404" pitchFamily="49" charset="0"/>
              </a:rPr>
              <a:t>c++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res[r][c] = cells[r][c] + </a:t>
            </a:r>
            <a:r>
              <a:rPr lang="en-US" altLang="en-US" sz="2000" dirty="0" err="1">
                <a:latin typeface="Courier New" panose="02070309020205020404" pitchFamily="49" charset="0"/>
              </a:rPr>
              <a:t>rhs.cells</a:t>
            </a:r>
            <a:r>
              <a:rPr lang="en-US" altLang="en-US" sz="2000" dirty="0">
                <a:latin typeface="Courier New" panose="02070309020205020404" pitchFamily="49" charset="0"/>
              </a:rPr>
              <a:t>[r][c];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return new 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(res);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 subtract(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rhs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int[][] res = new int[</a:t>
            </a:r>
            <a:r>
              <a:rPr lang="en-US" altLang="en-US" sz="2000" dirty="0" err="1">
                <a:latin typeface="Courier New" panose="02070309020205020404" pitchFamily="49" charset="0"/>
              </a:rPr>
              <a:t>cells.length</a:t>
            </a:r>
            <a:r>
              <a:rPr lang="en-US" altLang="en-US" sz="2000" dirty="0">
                <a:latin typeface="Courier New" panose="02070309020205020404" pitchFamily="49" charset="0"/>
              </a:rPr>
              <a:t>][cells[0].length];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for (int r = 0; r &lt; </a:t>
            </a:r>
            <a:r>
              <a:rPr lang="en-US" altLang="en-US" sz="2000" dirty="0" err="1">
                <a:latin typeface="Courier New" panose="02070309020205020404" pitchFamily="49" charset="0"/>
              </a:rPr>
              <a:t>res.length</a:t>
            </a:r>
            <a:r>
              <a:rPr lang="en-US" altLang="en-US" sz="2000" dirty="0">
                <a:latin typeface="Courier New" panose="02070309020205020404" pitchFamily="49" charset="0"/>
              </a:rPr>
              <a:t>; r++)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    for (int c = 0; c &lt; res[0].length; </a:t>
            </a:r>
            <a:r>
              <a:rPr lang="en-US" altLang="en-US" sz="2000" dirty="0" err="1">
                <a:latin typeface="Courier New" panose="02070309020205020404" pitchFamily="49" charset="0"/>
              </a:rPr>
              <a:t>c++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res[r][c] = cells[r][c] - </a:t>
            </a:r>
            <a:r>
              <a:rPr lang="en-US" altLang="en-US" sz="2000" dirty="0" err="1">
                <a:latin typeface="Courier New" panose="02070309020205020404" pitchFamily="49" charset="0"/>
              </a:rPr>
              <a:t>rhs.cells</a:t>
            </a:r>
            <a:r>
              <a:rPr lang="en-US" altLang="en-US" sz="2000" dirty="0">
                <a:latin typeface="Courier New" panose="02070309020205020404" pitchFamily="49" charset="0"/>
              </a:rPr>
              <a:t>[r][c];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return new </a:t>
            </a:r>
            <a:r>
              <a:rPr lang="en-US" altLang="en-US" sz="2000" dirty="0" err="1">
                <a:latin typeface="Courier New" panose="02070309020205020404" pitchFamily="49" charset="0"/>
              </a:rPr>
              <a:t>MathMatrix</a:t>
            </a:r>
            <a:r>
              <a:rPr lang="en-US" altLang="en-US" sz="2000" dirty="0">
                <a:latin typeface="Courier New" panose="02070309020205020404" pitchFamily="49" charset="0"/>
              </a:rPr>
              <a:t>(res);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8AA6409-1B8D-4DFA-BF9B-B93EF8CB8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MathMatrix add / subtract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F3E84-7600-4C6F-87BA-B3B820F68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6600" dirty="0"/>
              <a:t>GACK!!!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latin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altLang="en-US" sz="3600" dirty="0"/>
              <a:t>How do we generalize the idea of "add or subtract"?</a:t>
            </a:r>
          </a:p>
          <a:p>
            <a:pPr lvl="1" eaLnBrk="1" hangingPunct="1">
              <a:defRPr/>
            </a:pPr>
            <a:r>
              <a:rPr lang="en-US" altLang="en-US" sz="3200" dirty="0"/>
              <a:t>How much work would it be to add </a:t>
            </a:r>
            <a:br>
              <a:rPr lang="en-US" altLang="en-US" sz="3200" dirty="0"/>
            </a:br>
            <a:r>
              <a:rPr lang="en-US" altLang="en-US" sz="3200" dirty="0"/>
              <a:t>other operators?</a:t>
            </a:r>
          </a:p>
          <a:p>
            <a:pPr lvl="1" eaLnBrk="1" hangingPunct="1">
              <a:defRPr/>
            </a:pPr>
            <a:r>
              <a:rPr lang="en-US" altLang="en-US" sz="3200" dirty="0"/>
              <a:t>Can functional programming help remove the repetitive code?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8663</TotalTime>
  <Words>3023</Words>
  <Application>Microsoft Office PowerPoint</Application>
  <PresentationFormat>On-screen Show (4:3)</PresentationFormat>
  <Paragraphs>385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Andale Mono</vt:lpstr>
      <vt:lpstr>Arial</vt:lpstr>
      <vt:lpstr>Courier New</vt:lpstr>
      <vt:lpstr>Tahoma</vt:lpstr>
      <vt:lpstr>Times New Roman</vt:lpstr>
      <vt:lpstr>Verdana</vt:lpstr>
      <vt:lpstr>Wingdings 2</vt:lpstr>
      <vt:lpstr>Default Design</vt:lpstr>
      <vt:lpstr>Topic 27  Functional Programming</vt:lpstr>
      <vt:lpstr>What is FP?</vt:lpstr>
      <vt:lpstr>Java 8 FP features</vt:lpstr>
      <vt:lpstr>Effect-free code (19.1)</vt:lpstr>
      <vt:lpstr>Code w/ side effects</vt:lpstr>
      <vt:lpstr>First-class functions (19.2)</vt:lpstr>
      <vt:lpstr>Lambda expressions</vt:lpstr>
      <vt:lpstr>MathMatrix add / subtract</vt:lpstr>
      <vt:lpstr>MathMatrix add / subtract</vt:lpstr>
      <vt:lpstr>Code w/ lambdas</vt:lpstr>
      <vt:lpstr>getMat method</vt:lpstr>
      <vt:lpstr>Clicker 1</vt:lpstr>
      <vt:lpstr>Streams (19.3)</vt:lpstr>
      <vt:lpstr>Code w/o streams</vt:lpstr>
      <vt:lpstr>The map modifier</vt:lpstr>
      <vt:lpstr>The filter modifier</vt:lpstr>
      <vt:lpstr>Streams and methods</vt:lpstr>
      <vt:lpstr>The reduce modifier</vt:lpstr>
      <vt:lpstr>Stream operators</vt:lpstr>
      <vt:lpstr>Stream operators</vt:lpstr>
      <vt:lpstr>Clicker 2</vt:lpstr>
      <vt:lpstr>Optional results</vt:lpstr>
      <vt:lpstr>Optional results fix</vt:lpstr>
      <vt:lpstr>Ramya, Spring 2018</vt:lpstr>
      <vt:lpstr>Stream exercises</vt:lpstr>
      <vt:lpstr>Closures (19.4)</vt:lpstr>
      <vt:lpstr>PowerPoint Presentation</vt:lpstr>
      <vt:lpstr>Method references</vt:lpstr>
      <vt:lpstr>Streams and lists</vt:lpstr>
      <vt:lpstr>Streams and strings</vt:lpstr>
      <vt:lpstr>Streams and files</vt:lpstr>
      <vt:lpstr>Stream exercises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142 Python Slides</dc:title>
  <dc:creator>Marty Stepp</dc:creator>
  <cp:keywords>Python</cp:keywords>
  <dc:description>Slides used in the University of Washington's CSE 142 Python sessions.</dc:description>
  <cp:lastModifiedBy>Michael Scott</cp:lastModifiedBy>
  <cp:revision>715</cp:revision>
  <dcterms:created xsi:type="dcterms:W3CDTF">2008-06-28T20:57:21Z</dcterms:created>
  <dcterms:modified xsi:type="dcterms:W3CDTF">2023-12-01T21:06:43Z</dcterms:modified>
</cp:coreProperties>
</file>