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258" r:id="rId4"/>
    <p:sldId id="260" r:id="rId5"/>
    <p:sldId id="259" r:id="rId6"/>
    <p:sldId id="261" r:id="rId7"/>
    <p:sldId id="330" r:id="rId8"/>
    <p:sldId id="332" r:id="rId9"/>
    <p:sldId id="33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2" r:id="rId27"/>
    <p:sldId id="278" r:id="rId28"/>
    <p:sldId id="279" r:id="rId29"/>
    <p:sldId id="280" r:id="rId30"/>
    <p:sldId id="281" r:id="rId31"/>
    <p:sldId id="283" r:id="rId32"/>
    <p:sldId id="284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307" autoAdjust="0"/>
    <p:restoredTop sz="94676" autoAdjust="0"/>
  </p:normalViewPr>
  <p:slideViewPr>
    <p:cSldViewPr>
      <p:cViewPr varScale="1">
        <p:scale>
          <a:sx n="92" d="100"/>
          <a:sy n="92" d="100"/>
        </p:scale>
        <p:origin x="-20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C2B9E-4DAE-49F3-AD68-35F9EFC80241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DE4BB-7473-428A-98AA-139D031D9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7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DE4BB-7473-428A-98AA-139D031D9EF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55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FC98AF8B-0E7B-4270-9E96-47F7CB29843D}" type="datetime1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DF43637C-DFDA-4D48-8BAD-E22581FA05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2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DF9F-78A1-45B2-91CF-B1101F1D838F}" type="datetime1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38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4F59A-15E0-4975-A2FD-A66B953B0630}" type="datetime1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61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ED50-16FA-40C4-8C86-191B59942847}" type="datetime1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6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6D22E-4634-47E6-9704-3BA5D1DBFB8E}" type="datetime1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2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02C7-C711-4620-92C8-AEC8EC24CD5C}" type="datetime1">
              <a:rPr lang="en-US" smtClean="0"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3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DDB-FFDA-4D94-AE5A-22EC7F92A30E}" type="datetime1">
              <a:rPr lang="en-US" smtClean="0"/>
              <a:t>7/10/2012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33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922D-A9D7-4865-9398-E0C47778C789}" type="datetime1">
              <a:rPr lang="en-US" smtClean="0"/>
              <a:t>7/10/2012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11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E96FD-37F6-4F5F-9B79-74A85B57B665}" type="datetime1">
              <a:rPr lang="en-US" smtClean="0"/>
              <a:t>7/10/2012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29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F8BFF-4E9D-444C-BA85-E1291E02F70E}" type="datetime1">
              <a:rPr lang="en-US" smtClean="0"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36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76DC9-8B3F-464C-8904-D5D2752DD6B5}" type="datetime1">
              <a:rPr lang="en-US" smtClean="0"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1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7D75DD3-0AEA-46FD-B326-14797CF0806E}" type="datetime1">
              <a:rPr lang="en-US" smtClean="0"/>
              <a:t>7/10/2012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F43637C-DFDA-4D48-8BAD-E22581FA05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43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CS324e - Elements of Graphics and Visualization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1534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Images</a:t>
            </a:r>
          </a:p>
        </p:txBody>
      </p:sp>
    </p:spTree>
    <p:extLst>
      <p:ext uri="{BB962C8B-B14F-4D97-AF65-F5344CB8AC3E}">
        <p14:creationId xmlns:p14="http://schemas.microsoft.com/office/powerpoint/2010/main" val="48101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Portable Network Graphics</a:t>
            </a:r>
          </a:p>
          <a:p>
            <a:r>
              <a:rPr lang="en-US" dirty="0" smtClean="0"/>
              <a:t>RGB color spaces</a:t>
            </a:r>
          </a:p>
          <a:p>
            <a:r>
              <a:rPr lang="en-US" dirty="0" smtClean="0"/>
              <a:t>Typically 8 bits per channel plus an 8 bit alpha channel</a:t>
            </a:r>
          </a:p>
          <a:p>
            <a:pPr lvl="1"/>
            <a:r>
              <a:rPr lang="en-US" dirty="0" smtClean="0"/>
              <a:t>transparent pixels possible</a:t>
            </a:r>
          </a:p>
          <a:p>
            <a:pPr lvl="1"/>
            <a:r>
              <a:rPr lang="en-US" dirty="0" smtClean="0"/>
              <a:t>other resolutions possible</a:t>
            </a:r>
          </a:p>
          <a:p>
            <a:r>
              <a:rPr lang="en-US" dirty="0" smtClean="0"/>
              <a:t>32 bits per pixels</a:t>
            </a:r>
          </a:p>
          <a:p>
            <a:r>
              <a:rPr lang="en-US" dirty="0" smtClean="0"/>
              <a:t>uses lossless compression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in Java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Image: abstract class. super class to other image classes</a:t>
            </a:r>
          </a:p>
          <a:p>
            <a:r>
              <a:rPr lang="en-US" dirty="0" err="1" smtClean="0"/>
              <a:t>VolatileImage</a:t>
            </a:r>
            <a:r>
              <a:rPr lang="en-US" dirty="0" smtClean="0"/>
              <a:t>: designed for use with hardware acceleration and video memory storage</a:t>
            </a:r>
          </a:p>
          <a:p>
            <a:pPr lvl="1"/>
            <a:r>
              <a:rPr lang="en-US" dirty="0" smtClean="0"/>
              <a:t>not used in our course</a:t>
            </a:r>
          </a:p>
          <a:p>
            <a:r>
              <a:rPr lang="en-US" dirty="0" err="1" smtClean="0"/>
              <a:t>BufferedImage</a:t>
            </a:r>
            <a:r>
              <a:rPr lang="en-US" dirty="0" smtClean="0"/>
              <a:t>: represents a rectangular image in memory</a:t>
            </a:r>
          </a:p>
          <a:p>
            <a:pPr lvl="1"/>
            <a:r>
              <a:rPr lang="en-US" dirty="0" smtClean="0"/>
              <a:t>contains a color model and </a:t>
            </a:r>
            <a:r>
              <a:rPr lang="en-US" i="1" dirty="0" smtClean="0"/>
              <a:t>raster</a:t>
            </a:r>
            <a:endParaRPr lang="en-US" dirty="0" smtClean="0"/>
          </a:p>
          <a:p>
            <a:pPr lvl="1"/>
            <a:r>
              <a:rPr lang="en-US" dirty="0" smtClean="0"/>
              <a:t>workhorse for our 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Old way: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06920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39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way: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path to file must be known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0" y="1828800"/>
            <a:ext cx="871581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50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Images from the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Load from </a:t>
            </a:r>
            <a:r>
              <a:rPr lang="en-US" dirty="0" err="1" smtClean="0"/>
              <a:t>url</a:t>
            </a:r>
            <a:r>
              <a:rPr lang="en-US" dirty="0" smtClean="0"/>
              <a:t> on web: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better method would be to have String as parameter to method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99"/>
            <a:ext cx="9144000" cy="2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Images as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creating a stand alone application images may be included as resources</a:t>
            </a:r>
          </a:p>
          <a:p>
            <a:r>
              <a:rPr lang="en-US" dirty="0" smtClean="0"/>
              <a:t>Java stand alone applications typically packaged as jar files</a:t>
            </a:r>
          </a:p>
          <a:p>
            <a:r>
              <a:rPr lang="en-US" dirty="0" smtClean="0"/>
              <a:t>images store in directory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884872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5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Displaying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Images are similar to other graphic primitives (shapes, areas, paths)</a:t>
            </a:r>
          </a:p>
          <a:p>
            <a:r>
              <a:rPr lang="en-US" dirty="0" smtClean="0"/>
              <a:t>Multiple methods to display the images in Graphics and Graphics2D class</a:t>
            </a:r>
          </a:p>
          <a:p>
            <a:pPr lvl="1"/>
            <a:r>
              <a:rPr lang="en-US" dirty="0" smtClean="0"/>
              <a:t>Any transform that has been applied to the graphics object affects the image as well</a:t>
            </a:r>
          </a:p>
          <a:p>
            <a:r>
              <a:rPr lang="en-US" dirty="0" smtClean="0"/>
              <a:t>Highlight a few of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2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drawImage</a:t>
            </a:r>
            <a:r>
              <a:rPr lang="en-US" dirty="0" smtClean="0"/>
              <a:t>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simplest version: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ImageObserver</a:t>
            </a:r>
            <a:r>
              <a:rPr lang="en-US" dirty="0" smtClean="0"/>
              <a:t> is an object that is notified as image is constructed, changed, or drawn</a:t>
            </a:r>
          </a:p>
          <a:p>
            <a:r>
              <a:rPr lang="en-US" dirty="0" smtClean="0"/>
              <a:t>We will always send in null for observer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17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17914"/>
            <a:ext cx="8627116" cy="275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16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drawImage</a:t>
            </a:r>
            <a:r>
              <a:rPr lang="en-US" dirty="0" smtClean="0"/>
              <a:t>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scaled version of image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663354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67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drawImage</a:t>
            </a:r>
            <a:r>
              <a:rPr lang="en-US" dirty="0" smtClean="0"/>
              <a:t>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image and supply different background color for transparent pixels (instead of what is already on the panel)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24200"/>
            <a:ext cx="893077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21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Treated as just another Graphic Primitive in Java 2D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Image</a:t>
            </a:r>
            <a:r>
              <a:rPr lang="en-US" dirty="0" smtClean="0"/>
              <a:t> class in Java library</a:t>
            </a:r>
          </a:p>
          <a:p>
            <a:r>
              <a:rPr lang="en-US" dirty="0" smtClean="0"/>
              <a:t>Hold the contents of an actual image file</a:t>
            </a:r>
          </a:p>
          <a:p>
            <a:r>
              <a:rPr lang="en-US" dirty="0" smtClean="0"/>
              <a:t>OR can be drawn on like a panel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7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drawImage</a:t>
            </a:r>
            <a:r>
              <a:rPr lang="en-US" dirty="0" smtClean="0"/>
              <a:t>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only part of an image</a:t>
            </a:r>
          </a:p>
          <a:p>
            <a:r>
              <a:rPr lang="en-US" dirty="0" smtClean="0"/>
              <a:t>d = destination, s = source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828550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21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drawImage</a:t>
            </a:r>
            <a:r>
              <a:rPr lang="en-US" dirty="0" smtClean="0"/>
              <a:t>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using a </a:t>
            </a:r>
            <a:r>
              <a:rPr lang="en-US" dirty="0" err="1" smtClean="0"/>
              <a:t>BufferedImageOp</a:t>
            </a:r>
            <a:endParaRPr lang="en-US" dirty="0" smtClean="0"/>
          </a:p>
          <a:p>
            <a:r>
              <a:rPr lang="en-US" dirty="0" err="1" smtClean="0"/>
              <a:t>BufferedImageOp</a:t>
            </a:r>
            <a:r>
              <a:rPr lang="en-US" dirty="0" smtClean="0"/>
              <a:t> is another class that applies a filter to the image</a:t>
            </a:r>
          </a:p>
          <a:p>
            <a:pPr lvl="1"/>
            <a:r>
              <a:rPr lang="en-US" dirty="0" smtClean="0"/>
              <a:t>like image editing software</a:t>
            </a:r>
          </a:p>
          <a:p>
            <a:pPr lvl="1"/>
            <a:r>
              <a:rPr lang="en-US" dirty="0" smtClean="0"/>
              <a:t>multiple types of </a:t>
            </a:r>
            <a:r>
              <a:rPr lang="en-US" dirty="0" err="1" smtClean="0"/>
              <a:t>BufferedImageOps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58343"/>
            <a:ext cx="8742775" cy="247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21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Image Op Program loads an image from a URL and then draws it </a:t>
            </a:r>
          </a:p>
          <a:p>
            <a:r>
              <a:rPr lang="en-US" dirty="0" smtClean="0"/>
              <a:t>position only</a:t>
            </a:r>
          </a:p>
          <a:p>
            <a:r>
              <a:rPr lang="en-US" dirty="0" smtClean="0"/>
              <a:t>scaled</a:t>
            </a:r>
          </a:p>
          <a:p>
            <a:r>
              <a:rPr lang="en-US" dirty="0" smtClean="0"/>
              <a:t>translate and rotate graphics objects and draw image again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2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Altering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digital images are just a bunch of numbers that represent the color at each pixel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 descr="cedar_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28257"/>
            <a:ext cx="37687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738" t="5294" r="52460" b="32798"/>
          <a:stretch>
            <a:fillRect/>
          </a:stretch>
        </p:blipFill>
        <p:spPr bwMode="auto">
          <a:xfrm>
            <a:off x="4142254" y="2362200"/>
            <a:ext cx="5001746" cy="3970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020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Image processing and filtering is the result of mathematical operations on the image data, numbers representing colors at each pixel which has a location in the image</a:t>
            </a:r>
          </a:p>
          <a:p>
            <a:r>
              <a:rPr lang="en-US" dirty="0" err="1" smtClean="0"/>
              <a:t>BufferedImageOp</a:t>
            </a:r>
            <a:endParaRPr lang="en-US" dirty="0" smtClean="0"/>
          </a:p>
          <a:p>
            <a:pPr lvl="1"/>
            <a:r>
              <a:rPr lang="en-US" dirty="0" smtClean="0"/>
              <a:t>Java interface with several implementations already completed</a:t>
            </a:r>
          </a:p>
          <a:p>
            <a:r>
              <a:rPr lang="en-US" dirty="0" smtClean="0"/>
              <a:t>We will also create our own custom filters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9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BufferedImageOp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Most important method for us is</a:t>
            </a:r>
            <a:br>
              <a:rPr lang="en-US" dirty="0" smtClean="0"/>
            </a:br>
            <a:r>
              <a:rPr lang="en-US" dirty="0" err="1" smtClean="0"/>
              <a:t>BufferedImage</a:t>
            </a:r>
            <a:r>
              <a:rPr lang="en-US" dirty="0" smtClean="0"/>
              <a:t> filter(</a:t>
            </a:r>
            <a:r>
              <a:rPr lang="en-US" dirty="0" err="1" smtClean="0"/>
              <a:t>BufferedImage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, </a:t>
            </a:r>
            <a:r>
              <a:rPr lang="en-US" dirty="0" err="1" smtClean="0"/>
              <a:t>BufferedImage</a:t>
            </a:r>
            <a:r>
              <a:rPr lang="en-US" dirty="0" smtClean="0"/>
              <a:t> </a:t>
            </a:r>
            <a:r>
              <a:rPr lang="en-US" dirty="0" err="1" smtClean="0"/>
              <a:t>dest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838200"/>
            <a:ext cx="8871679" cy="35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98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229600" cy="5715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Examples in </a:t>
            </a:r>
            <a:r>
              <a:rPr lang="en-US" dirty="0" err="1"/>
              <a:t>ImageExamples</a:t>
            </a:r>
            <a:r>
              <a:rPr lang="en-US" dirty="0"/>
              <a:t> program</a:t>
            </a:r>
          </a:p>
          <a:p>
            <a:r>
              <a:rPr lang="en-US" dirty="0" smtClean="0"/>
              <a:t>two menus</a:t>
            </a:r>
          </a:p>
          <a:p>
            <a:pPr lvl="1"/>
            <a:r>
              <a:rPr lang="en-US" dirty="0" smtClean="0"/>
              <a:t>one for buffered image ops</a:t>
            </a:r>
          </a:p>
          <a:p>
            <a:pPr lvl="1"/>
            <a:r>
              <a:rPr lang="en-US" dirty="0" smtClean="0"/>
              <a:t>one for our custom filters</a:t>
            </a:r>
          </a:p>
          <a:p>
            <a:r>
              <a:rPr lang="en-US" dirty="0" smtClean="0"/>
              <a:t>Button to load new image</a:t>
            </a:r>
          </a:p>
          <a:p>
            <a:r>
              <a:rPr lang="en-US" dirty="0" smtClean="0"/>
              <a:t>original image displayed on left, filtered on right</a:t>
            </a:r>
          </a:p>
          <a:p>
            <a:r>
              <a:rPr lang="en-US" dirty="0" smtClean="0"/>
              <a:t>rescales if images too big for display</a:t>
            </a:r>
          </a:p>
          <a:p>
            <a:pPr lvl="1"/>
            <a:r>
              <a:rPr lang="en-US" dirty="0" smtClean="0"/>
              <a:t>doesn’t scale images up (yet)</a:t>
            </a:r>
          </a:p>
          <a:p>
            <a:r>
              <a:rPr lang="en-US" dirty="0" smtClean="0"/>
              <a:t>Assignment 5, you will add menu options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4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Built in Buffered Image 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AffineTransformOp</a:t>
            </a:r>
            <a:endParaRPr lang="en-US" dirty="0" smtClean="0"/>
          </a:p>
          <a:p>
            <a:r>
              <a:rPr lang="en-US" dirty="0" err="1" smtClean="0"/>
              <a:t>RescaleOp</a:t>
            </a:r>
            <a:endParaRPr lang="en-US" dirty="0" smtClean="0"/>
          </a:p>
          <a:p>
            <a:r>
              <a:rPr lang="en-US" dirty="0" err="1" smtClean="0"/>
              <a:t>LookupOp</a:t>
            </a:r>
            <a:endParaRPr lang="en-US" dirty="0" smtClean="0"/>
          </a:p>
          <a:p>
            <a:r>
              <a:rPr lang="en-US" dirty="0" err="1" smtClean="0"/>
              <a:t>ConvolveOp</a:t>
            </a:r>
            <a:endParaRPr lang="en-US" dirty="0" smtClean="0"/>
          </a:p>
          <a:p>
            <a:r>
              <a:rPr lang="en-US" dirty="0" err="1"/>
              <a:t>ColorConvertOp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6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AffineTransformOp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geometry filter</a:t>
            </a:r>
          </a:p>
          <a:p>
            <a:r>
              <a:rPr lang="en-US" dirty="0" smtClean="0"/>
              <a:t>Doesn't change color of image</a:t>
            </a:r>
          </a:p>
          <a:p>
            <a:r>
              <a:rPr lang="en-US" dirty="0" smtClean="0"/>
              <a:t>Applies an affine transform </a:t>
            </a:r>
          </a:p>
          <a:p>
            <a:r>
              <a:rPr lang="en-US" dirty="0" smtClean="0"/>
              <a:t>Something of a convenience, don't have to apply transform to graphics object and undo</a:t>
            </a:r>
          </a:p>
          <a:p>
            <a:pPr lvl="1"/>
            <a:r>
              <a:rPr lang="en-US" dirty="0" smtClean="0"/>
              <a:t>or maybe we want to process images before drawing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Affine Transforms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5029200" cy="5257800"/>
          </a:xfrm>
        </p:spPr>
        <p:txBody>
          <a:bodyPr/>
          <a:lstStyle/>
          <a:p>
            <a:r>
              <a:rPr lang="en-US" dirty="0" smtClean="0"/>
              <a:t>Methods to apply an </a:t>
            </a:r>
            <a:r>
              <a:rPr lang="en-US" i="1" dirty="0" smtClean="0"/>
              <a:t>affine transformation</a:t>
            </a:r>
            <a:endParaRPr lang="en-US" dirty="0" smtClean="0"/>
          </a:p>
          <a:p>
            <a:pPr lvl="1"/>
            <a:r>
              <a:rPr lang="en-US" dirty="0" smtClean="0"/>
              <a:t>affine transformations alter the coordinates of an object but preserve straight lines and proportions between points on a straight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47800"/>
            <a:ext cx="341376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7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Formats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files store the colors of each pixel</a:t>
            </a:r>
          </a:p>
          <a:p>
            <a:r>
              <a:rPr lang="en-US" dirty="0" smtClean="0"/>
              <a:t>Other information stored such as</a:t>
            </a:r>
          </a:p>
          <a:p>
            <a:pPr lvl="1"/>
            <a:r>
              <a:rPr lang="en-US" dirty="0" smtClean="0"/>
              <a:t>dimensions</a:t>
            </a:r>
          </a:p>
          <a:p>
            <a:pPr lvl="1"/>
            <a:r>
              <a:rPr lang="en-US" dirty="0" smtClean="0"/>
              <a:t>colors</a:t>
            </a:r>
            <a:endParaRPr lang="en-US" dirty="0"/>
          </a:p>
          <a:p>
            <a:r>
              <a:rPr lang="en-US" dirty="0" smtClean="0"/>
              <a:t>Popular image file formats:</a:t>
            </a:r>
          </a:p>
          <a:p>
            <a:pPr lvl="1"/>
            <a:r>
              <a:rPr lang="en-US" dirty="0" smtClean="0"/>
              <a:t>GIF, JPEG, PNG, BMP, TIFF, and many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0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- Reverse Image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Along horizontal access</a:t>
            </a:r>
          </a:p>
          <a:p>
            <a:r>
              <a:rPr lang="en-US" dirty="0" smtClean="0"/>
              <a:t>Create an </a:t>
            </a:r>
            <a:r>
              <a:rPr lang="en-US" dirty="0" err="1" smtClean="0"/>
              <a:t>AffineTransform</a:t>
            </a:r>
            <a:endParaRPr lang="en-US" dirty="0" smtClean="0"/>
          </a:p>
          <a:p>
            <a:r>
              <a:rPr lang="en-US" dirty="0" smtClean="0"/>
              <a:t>Translate the width of the image in the x direction (or we get negative coordinates for image)</a:t>
            </a:r>
          </a:p>
          <a:p>
            <a:r>
              <a:rPr lang="en-US" dirty="0" smtClean="0"/>
              <a:t>set scale to (-1, 1)</a:t>
            </a:r>
          </a:p>
          <a:p>
            <a:r>
              <a:rPr lang="en-US" dirty="0" smtClean="0"/>
              <a:t>filter image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5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Image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AffineTransformOp.TYPE_BICUBIC</a:t>
            </a:r>
            <a:r>
              <a:rPr lang="en-US" dirty="0" smtClean="0"/>
              <a:t> is a constant for how to interpolate between if image size changes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31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8700"/>
            <a:ext cx="864814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36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RescaleOp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Implements </a:t>
            </a:r>
            <a:r>
              <a:rPr lang="en-US" dirty="0" err="1" smtClean="0"/>
              <a:t>BufferedImageOp</a:t>
            </a:r>
            <a:r>
              <a:rPr lang="en-US" dirty="0" smtClean="0"/>
              <a:t> interface</a:t>
            </a:r>
          </a:p>
          <a:p>
            <a:r>
              <a:rPr lang="en-US" dirty="0" smtClean="0"/>
              <a:t>Specify </a:t>
            </a:r>
            <a:r>
              <a:rPr lang="en-US" i="1" dirty="0" smtClean="0"/>
              <a:t>values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either one for every channel</a:t>
            </a:r>
          </a:p>
          <a:p>
            <a:pPr lvl="1"/>
            <a:r>
              <a:rPr lang="en-US" dirty="0" smtClean="0"/>
              <a:t>or scale value for each channel</a:t>
            </a:r>
          </a:p>
          <a:p>
            <a:r>
              <a:rPr lang="en-US" dirty="0" smtClean="0"/>
              <a:t>and </a:t>
            </a:r>
            <a:r>
              <a:rPr lang="en-US" i="1" dirty="0" smtClean="0"/>
              <a:t>offsets</a:t>
            </a:r>
          </a:p>
          <a:p>
            <a:pPr lvl="1"/>
            <a:r>
              <a:rPr lang="en-US" dirty="0" smtClean="0"/>
              <a:t>offset added to each result after multiplied by scale</a:t>
            </a:r>
          </a:p>
          <a:p>
            <a:r>
              <a:rPr lang="en-US" dirty="0" smtClean="0"/>
              <a:t>final values clamped at 0 and 255 (for standard RGB)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7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RescaleOp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		scale, offset, rendering hints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example: given color (255, 255, 0)</a:t>
            </a:r>
          </a:p>
          <a:p>
            <a:r>
              <a:rPr lang="en-US" dirty="0" smtClean="0"/>
              <a:t>red = 255 * -1 + 255 = 0</a:t>
            </a:r>
          </a:p>
          <a:p>
            <a:r>
              <a:rPr lang="en-US" dirty="0" smtClean="0"/>
              <a:t>green = 255 * -1 + 255 = 0</a:t>
            </a:r>
          </a:p>
          <a:p>
            <a:r>
              <a:rPr lang="en-US" dirty="0" smtClean="0"/>
              <a:t>blue = 0 * -1 + 255 = 255</a:t>
            </a:r>
          </a:p>
          <a:p>
            <a:r>
              <a:rPr lang="en-US" dirty="0" smtClean="0"/>
              <a:t>result (0, 0, 255)</a:t>
            </a:r>
          </a:p>
          <a:p>
            <a:r>
              <a:rPr lang="en-US" dirty="0" smtClean="0"/>
              <a:t>What about (0, 0, 0) ? (255, 255, 255)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825782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>
            <a:endCxn id="1026" idx="0"/>
          </p:cNvCxnSpPr>
          <p:nvPr/>
        </p:nvCxnSpPr>
        <p:spPr>
          <a:xfrm>
            <a:off x="3810000" y="1676400"/>
            <a:ext cx="623711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86111" y="1676400"/>
            <a:ext cx="976489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15000" y="1638300"/>
            <a:ext cx="1447800" cy="5715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17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</a:t>
            </a:r>
            <a:r>
              <a:rPr lang="en-US" dirty="0" err="1" smtClean="0"/>
              <a:t>RescaleOp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6858000" cy="500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45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Rescale 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will this rescale op do?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 for float. </a:t>
            </a:r>
          </a:p>
          <a:p>
            <a:pPr lvl="1"/>
            <a:r>
              <a:rPr lang="en-US" dirty="0" smtClean="0"/>
              <a:t>literals with a decimal are doubles</a:t>
            </a:r>
          </a:p>
          <a:p>
            <a:pPr lvl="1"/>
            <a:r>
              <a:rPr lang="en-US" dirty="0" err="1" smtClean="0"/>
              <a:t>RescaleOp</a:t>
            </a:r>
            <a:r>
              <a:rPr lang="en-US" dirty="0" smtClean="0"/>
              <a:t> constructor expects floats. not doubles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8915400" cy="112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3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RescaleOp</a:t>
            </a:r>
            <a:r>
              <a:rPr lang="en-US" dirty="0" smtClean="0"/>
              <a:t> Brighten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36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553325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63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RescaleOp</a:t>
            </a:r>
            <a:r>
              <a:rPr lang="en-US" dirty="0" smtClean="0"/>
              <a:t> Washout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Scale of 3, offset of 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37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705600" cy="490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43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Rescale Op GUI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a GUI with slides for scales and offsets</a:t>
            </a:r>
          </a:p>
          <a:p>
            <a:r>
              <a:rPr lang="en-US" dirty="0" smtClean="0"/>
              <a:t>Build </a:t>
            </a:r>
            <a:r>
              <a:rPr lang="en-US" dirty="0" err="1" smtClean="0"/>
              <a:t>RescaleOp</a:t>
            </a:r>
            <a:r>
              <a:rPr lang="en-US" dirty="0" smtClean="0"/>
              <a:t> on the fly as sliders adjusted </a:t>
            </a:r>
          </a:p>
          <a:p>
            <a:pPr lvl="1"/>
            <a:r>
              <a:rPr lang="en-US" dirty="0" err="1" smtClean="0"/>
              <a:t>ChangeListener</a:t>
            </a:r>
            <a:r>
              <a:rPr lang="en-US" dirty="0" smtClean="0"/>
              <a:t> and </a:t>
            </a:r>
            <a:r>
              <a:rPr lang="en-US" dirty="0" err="1" smtClean="0"/>
              <a:t>stateChanged</a:t>
            </a:r>
            <a:r>
              <a:rPr lang="en-US" dirty="0" smtClean="0"/>
              <a:t> method instead of </a:t>
            </a:r>
            <a:r>
              <a:rPr lang="en-US" dirty="0" err="1" smtClean="0"/>
              <a:t>ActionListener</a:t>
            </a:r>
            <a:r>
              <a:rPr lang="en-US" dirty="0" smtClean="0"/>
              <a:t> and </a:t>
            </a:r>
            <a:r>
              <a:rPr lang="en-US" dirty="0" err="1" smtClean="0"/>
              <a:t>actionPerformed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LookupOp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olor changes based on a look up table</a:t>
            </a:r>
          </a:p>
          <a:p>
            <a:r>
              <a:rPr lang="en-US" dirty="0" smtClean="0"/>
              <a:t>Essentially an array</a:t>
            </a:r>
          </a:p>
          <a:p>
            <a:r>
              <a:rPr lang="en-US" dirty="0" smtClean="0"/>
              <a:t>original color is input and the index</a:t>
            </a:r>
          </a:p>
          <a:p>
            <a:r>
              <a:rPr lang="en-US" dirty="0" smtClean="0"/>
              <a:t>value in the table (array) is the resulting color</a:t>
            </a:r>
          </a:p>
          <a:p>
            <a:r>
              <a:rPr lang="en-US" dirty="0" smtClean="0"/>
              <a:t>for RGB can be a single array that all colors refer to </a:t>
            </a:r>
          </a:p>
          <a:p>
            <a:r>
              <a:rPr lang="en-US" dirty="0" smtClean="0"/>
              <a:t>or 3 arrays, one for each channel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6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57800"/>
          </a:xfrm>
        </p:spPr>
        <p:txBody>
          <a:bodyPr/>
          <a:lstStyle/>
          <a:p>
            <a:r>
              <a:rPr lang="en-US" dirty="0" smtClean="0"/>
              <a:t>Just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4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5943600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33600"/>
            <a:ext cx="314293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</a:t>
            </a:r>
            <a:r>
              <a:rPr lang="en-US" dirty="0" err="1" smtClean="0"/>
              <a:t>LookupOp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Must first create a </a:t>
            </a:r>
            <a:r>
              <a:rPr lang="en-US" dirty="0" err="1" smtClean="0"/>
              <a:t>LookupTable</a:t>
            </a:r>
            <a:endParaRPr lang="en-US" dirty="0" smtClean="0"/>
          </a:p>
          <a:p>
            <a:pPr lvl="1"/>
            <a:r>
              <a:rPr lang="en-US" dirty="0" smtClean="0"/>
              <a:t>either a </a:t>
            </a:r>
            <a:r>
              <a:rPr lang="en-US" dirty="0" err="1" smtClean="0"/>
              <a:t>ByteLookupTable</a:t>
            </a:r>
            <a:r>
              <a:rPr lang="en-US" dirty="0" smtClean="0"/>
              <a:t> or a </a:t>
            </a:r>
            <a:r>
              <a:rPr lang="en-US" dirty="0" err="1" smtClean="0"/>
              <a:t>ShortLookupTable</a:t>
            </a:r>
            <a:endParaRPr lang="en-US" dirty="0" smtClean="0"/>
          </a:p>
          <a:p>
            <a:pPr lvl="1"/>
            <a:r>
              <a:rPr lang="en-US" dirty="0" smtClean="0"/>
              <a:t>includes an offset that is subtracted from values before indexing into array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8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LookupOp</a:t>
            </a:r>
            <a:r>
              <a:rPr lang="en-US" dirty="0" smtClean="0"/>
              <a:t> Simple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r>
              <a:rPr lang="en-US" dirty="0" smtClean="0"/>
              <a:t>Assume grayscale image with 10 shades</a:t>
            </a:r>
          </a:p>
          <a:p>
            <a:pPr lvl="1"/>
            <a:r>
              <a:rPr lang="en-US" dirty="0" smtClean="0"/>
              <a:t>colors are 0 to 9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321305"/>
              </p:ext>
            </p:extLst>
          </p:nvPr>
        </p:nvGraphicFramePr>
        <p:xfrm>
          <a:off x="914399" y="2362200"/>
          <a:ext cx="7162801" cy="7416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914401"/>
                <a:gridCol w="624840"/>
                <a:gridCol w="624840"/>
                <a:gridCol w="624840"/>
                <a:gridCol w="624840"/>
                <a:gridCol w="624840"/>
                <a:gridCol w="624840"/>
                <a:gridCol w="624840"/>
                <a:gridCol w="624840"/>
                <a:gridCol w="624840"/>
                <a:gridCol w="62484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57599"/>
            <a:ext cx="260985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43325"/>
            <a:ext cx="25527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3242268"/>
            <a:ext cx="6112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original image		resulting image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25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LookupOp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Randomize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42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28800"/>
            <a:ext cx="916721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21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Randomize Result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43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1025299"/>
            <a:ext cx="9161511" cy="499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7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Threshold </a:t>
            </a:r>
            <a:r>
              <a:rPr lang="en-US" dirty="0" err="1" smtClean="0"/>
              <a:t>LookupOp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For all color values less than some threshold set the intensity to 0</a:t>
            </a:r>
          </a:p>
          <a:p>
            <a:r>
              <a:rPr lang="en-US" dirty="0" smtClean="0"/>
              <a:t>For all color values greater than or equal to the same threshold values set intensity to 255</a:t>
            </a:r>
          </a:p>
          <a:p>
            <a:r>
              <a:rPr lang="en-US" dirty="0" smtClean="0"/>
              <a:t>for threshold 70</a:t>
            </a:r>
          </a:p>
          <a:p>
            <a:r>
              <a:rPr lang="en-US" dirty="0" smtClean="0"/>
              <a:t>(140, 198, 65) -&gt; (255, 255, 0)</a:t>
            </a:r>
          </a:p>
          <a:p>
            <a:r>
              <a:rPr lang="en-US" dirty="0" smtClean="0"/>
              <a:t>surprising result (Image reduced to 8 colors)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7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Threshold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45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399"/>
            <a:ext cx="7772400" cy="564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29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Bands </a:t>
            </a:r>
            <a:r>
              <a:rPr lang="en-US" dirty="0" err="1" smtClean="0"/>
              <a:t>LookupOp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bands of intensities that are unchanged followed by bands of intensities that are reduced</a:t>
            </a:r>
          </a:p>
          <a:p>
            <a:r>
              <a:rPr lang="en-US" dirty="0" smtClean="0"/>
              <a:t>Bands are input intensity raised to the 0.75 power and truncated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647388"/>
              </p:ext>
            </p:extLst>
          </p:nvPr>
        </p:nvGraphicFramePr>
        <p:xfrm>
          <a:off x="152394" y="4135120"/>
          <a:ext cx="8839211" cy="7416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740715"/>
                <a:gridCol w="506156"/>
                <a:gridCol w="506156"/>
                <a:gridCol w="506156"/>
                <a:gridCol w="506156"/>
                <a:gridCol w="506156"/>
                <a:gridCol w="506156"/>
                <a:gridCol w="506156"/>
                <a:gridCol w="506156"/>
                <a:gridCol w="506156"/>
                <a:gridCol w="506156"/>
                <a:gridCol w="506156"/>
                <a:gridCol w="506156"/>
                <a:gridCol w="506156"/>
                <a:gridCol w="506156"/>
                <a:gridCol w="506156"/>
                <a:gridCol w="5061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41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Bands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47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066800"/>
            <a:ext cx="8391525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85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Bands Result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48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28169"/>
            <a:ext cx="6972300" cy="509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017657"/>
            <a:ext cx="2870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Band size = 8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4754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Bands Result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49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66800"/>
            <a:ext cx="9144000" cy="503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22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Graphics </a:t>
            </a:r>
            <a:r>
              <a:rPr lang="en-US" dirty="0"/>
              <a:t>Interchange Format</a:t>
            </a:r>
          </a:p>
          <a:p>
            <a:r>
              <a:rPr lang="en-US" dirty="0"/>
              <a:t>8 bits per pixel for color</a:t>
            </a:r>
          </a:p>
          <a:p>
            <a:r>
              <a:rPr lang="en-US" dirty="0"/>
              <a:t>256 colors</a:t>
            </a:r>
          </a:p>
          <a:p>
            <a:r>
              <a:rPr lang="en-US" dirty="0"/>
              <a:t>file </a:t>
            </a:r>
            <a:r>
              <a:rPr lang="en-US" dirty="0" smtClean="0"/>
              <a:t>stores color palette or table</a:t>
            </a:r>
          </a:p>
          <a:p>
            <a:pPr lvl="1"/>
            <a:r>
              <a:rPr lang="en-US" dirty="0" smtClean="0"/>
              <a:t>chose from 2</a:t>
            </a:r>
            <a:r>
              <a:rPr lang="en-US" baseline="30000" dirty="0" smtClean="0"/>
              <a:t>24</a:t>
            </a:r>
            <a:r>
              <a:rPr lang="en-US" dirty="0" smtClean="0"/>
              <a:t> colors</a:t>
            </a:r>
          </a:p>
          <a:p>
            <a:r>
              <a:rPr lang="en-US" dirty="0" smtClean="0"/>
              <a:t>One of the "colors" can be labeled transparent</a:t>
            </a:r>
          </a:p>
          <a:p>
            <a:pPr lvl="1"/>
            <a:r>
              <a:rPr lang="en-US" dirty="0" smtClean="0"/>
              <a:t>displayed as white and gray grid in most image editors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85800"/>
            <a:ext cx="2205660" cy="250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31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Bands Changed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Band Size = 16, exponent = 1.25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50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96142"/>
            <a:ext cx="6837731" cy="500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93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Bands Changed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51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143000"/>
            <a:ext cx="9115425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09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ConvolveOp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 neighborhood filter</a:t>
            </a:r>
          </a:p>
          <a:p>
            <a:r>
              <a:rPr lang="en-US" dirty="0" smtClean="0"/>
              <a:t>The color of a pixel depends on the color of the pixels around it</a:t>
            </a:r>
          </a:p>
          <a:p>
            <a:r>
              <a:rPr lang="en-US" dirty="0" smtClean="0"/>
              <a:t>define a matrix called a kernel</a:t>
            </a:r>
          </a:p>
          <a:p>
            <a:r>
              <a:rPr lang="en-US" dirty="0" smtClean="0"/>
              <a:t>usually a square matrix with an odd number of rows (and thus columns)</a:t>
            </a:r>
          </a:p>
          <a:p>
            <a:r>
              <a:rPr lang="en-US" dirty="0" smtClean="0"/>
              <a:t>color of resulting pixel obtained by laying kernel over original matrix and multiplying kernel values by original colors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0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and Convolve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53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50" y="2895600"/>
            <a:ext cx="3124200" cy="365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97" y="1941730"/>
            <a:ext cx="250507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6140" y="1295399"/>
            <a:ext cx="1346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kernel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74793" y="2171699"/>
            <a:ext cx="2830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original image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038600" y="2057400"/>
            <a:ext cx="1968850" cy="99060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71257" y="3505200"/>
            <a:ext cx="1968850" cy="1220288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28800" y="3518121"/>
            <a:ext cx="2819400" cy="120736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28800" y="2057400"/>
            <a:ext cx="2819400" cy="99060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6454" y="4419600"/>
            <a:ext cx="4298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pixel in result at location </a:t>
            </a:r>
            <a:br>
              <a:rPr lang="en-US" sz="2400" dirty="0" smtClean="0"/>
            </a:br>
            <a:r>
              <a:rPr lang="en-US" sz="2400" dirty="0" smtClean="0"/>
              <a:t>(1,1) = 1/9 * 0 + 1/9 * 0 + 1/9 </a:t>
            </a:r>
            <a:r>
              <a:rPr lang="en-US" sz="2400" dirty="0"/>
              <a:t>* </a:t>
            </a:r>
            <a:r>
              <a:rPr lang="en-US" sz="2400" dirty="0" smtClean="0"/>
              <a:t>0 </a:t>
            </a:r>
            <a:r>
              <a:rPr lang="en-US" sz="2400" dirty="0"/>
              <a:t>1/9 * 0 + 1/9 * 0 + 1/9 * 0 </a:t>
            </a:r>
            <a:endParaRPr lang="en-US" sz="2400" dirty="0" smtClean="0"/>
          </a:p>
          <a:p>
            <a:r>
              <a:rPr lang="en-US" sz="2400" dirty="0"/>
              <a:t>1/9 * 0 + 1/9 * </a:t>
            </a:r>
            <a:r>
              <a:rPr lang="en-US" sz="2400" dirty="0" smtClean="0"/>
              <a:t>5 </a:t>
            </a:r>
            <a:r>
              <a:rPr lang="en-US" sz="2400" dirty="0"/>
              <a:t>+ 1/9 * </a:t>
            </a:r>
            <a:r>
              <a:rPr lang="en-US" sz="2400" dirty="0" smtClean="0"/>
              <a:t>5</a:t>
            </a:r>
          </a:p>
          <a:p>
            <a:r>
              <a:rPr lang="en-US" sz="2400" dirty="0" smtClean="0"/>
              <a:t>= 10 / 9 =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246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and Convolve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does the kernel on the previous slide do?</a:t>
            </a:r>
          </a:p>
          <a:p>
            <a:r>
              <a:rPr lang="en-US" dirty="0" smtClean="0"/>
              <a:t>if components of kernel sum to less than 1 image will be darkened</a:t>
            </a:r>
          </a:p>
          <a:p>
            <a:r>
              <a:rPr lang="en-US" dirty="0" smtClean="0"/>
              <a:t>if components of kernel sum to more than 1 image will be brightened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2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kernel actually a 1d array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values in </a:t>
            </a:r>
            <a:r>
              <a:rPr lang="en-US" dirty="0" err="1" smtClean="0"/>
              <a:t>kernelValues</a:t>
            </a:r>
            <a:r>
              <a:rPr lang="en-US" dirty="0" smtClean="0"/>
              <a:t> in</a:t>
            </a:r>
            <a:r>
              <a:rPr lang="en-US" i="1" dirty="0" smtClean="0"/>
              <a:t> row major order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55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8991600" cy="123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64855" y="3918857"/>
            <a:ext cx="2881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rows, columns</a:t>
            </a:r>
            <a:endParaRPr lang="en-US" sz="36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867400" y="3440669"/>
            <a:ext cx="76200" cy="59793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0"/>
          </p:cNvCxnSpPr>
          <p:nvPr/>
        </p:nvCxnSpPr>
        <p:spPr>
          <a:xfrm flipH="1" flipV="1">
            <a:off x="6477000" y="3440670"/>
            <a:ext cx="228570" cy="4781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79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4864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3200" dirty="0" smtClean="0"/>
              <a:t>Border due to </a:t>
            </a:r>
            <a:r>
              <a:rPr lang="en-US" sz="3200" dirty="0" err="1" smtClean="0"/>
              <a:t>ConvolveOp</a:t>
            </a:r>
            <a:r>
              <a:rPr lang="en-US" sz="3200" dirty="0" smtClean="0"/>
              <a:t> not handling edge cells gracefully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56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838201"/>
            <a:ext cx="6886575" cy="499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97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Convolve 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57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22" y="1514335"/>
            <a:ext cx="2300202" cy="209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64413" y="868004"/>
            <a:ext cx="1346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kernel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4408417" y="838200"/>
            <a:ext cx="2830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original image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3972" y="4947801"/>
            <a:ext cx="88181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Calculate Resulting image.</a:t>
            </a:r>
            <a:br>
              <a:rPr lang="en-US" sz="3600" dirty="0" smtClean="0"/>
            </a:br>
            <a:r>
              <a:rPr lang="en-US" sz="3600" dirty="0" smtClean="0"/>
              <a:t>Border cells set to 0, results clamped between</a:t>
            </a:r>
            <a:br>
              <a:rPr lang="en-US" sz="3600" dirty="0" smtClean="0"/>
            </a:br>
            <a:r>
              <a:rPr lang="en-US" sz="3600" dirty="0" smtClean="0"/>
              <a:t>0 an 9</a:t>
            </a:r>
            <a:endParaRPr lang="en-US" sz="3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23" y="1382354"/>
            <a:ext cx="3082177" cy="357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6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does this filter do?</a:t>
            </a:r>
          </a:p>
          <a:p>
            <a:r>
              <a:rPr lang="en-US" dirty="0" smtClean="0"/>
              <a:t>Will this brighten or darken an image?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58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3429000" cy="386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2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Vertical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59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337709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53296" y="2310080"/>
            <a:ext cx="5690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see lines more cleanly:</a:t>
            </a:r>
          </a:p>
          <a:p>
            <a:r>
              <a:rPr lang="en-US" sz="4000" dirty="0" smtClean="0"/>
              <a:t>-apply kernel</a:t>
            </a:r>
          </a:p>
          <a:p>
            <a:r>
              <a:rPr lang="en-US" sz="4000" dirty="0" smtClean="0"/>
              <a:t>-set all pixels above some </a:t>
            </a:r>
            <a:br>
              <a:rPr lang="en-US" sz="4000" dirty="0" smtClean="0"/>
            </a:br>
            <a:r>
              <a:rPr lang="en-US" sz="4000" dirty="0" smtClean="0"/>
              <a:t>threshold to white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7750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Joint Photographic Experts Group</a:t>
            </a:r>
          </a:p>
          <a:p>
            <a:pPr lvl="1"/>
            <a:r>
              <a:rPr lang="en-US" dirty="0" smtClean="0"/>
              <a:t>most common file format for digital cameras and other image </a:t>
            </a:r>
            <a:r>
              <a:rPr lang="en-US" dirty="0" err="1" smtClean="0"/>
              <a:t>cpature</a:t>
            </a:r>
            <a:r>
              <a:rPr lang="en-US" dirty="0" smtClean="0"/>
              <a:t> devices</a:t>
            </a:r>
          </a:p>
          <a:p>
            <a:r>
              <a:rPr lang="en-US" dirty="0" smtClean="0"/>
              <a:t>Multiple color spaces possible</a:t>
            </a:r>
          </a:p>
          <a:p>
            <a:r>
              <a:rPr lang="en-US" dirty="0" smtClean="0"/>
              <a:t>typically RGB model with 1 byte per pixel per channel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24 </a:t>
            </a:r>
            <a:r>
              <a:rPr lang="en-US" baseline="30000" dirty="0" smtClean="0"/>
              <a:t> </a:t>
            </a:r>
            <a:r>
              <a:rPr lang="en-US" dirty="0" smtClean="0"/>
              <a:t>= 16,777,216 colors</a:t>
            </a:r>
          </a:p>
          <a:p>
            <a:r>
              <a:rPr lang="en-US" dirty="0" smtClean="0"/>
              <a:t>JPEG files are typically compressed to save space</a:t>
            </a:r>
          </a:p>
          <a:p>
            <a:r>
              <a:rPr lang="en-US" dirty="0" smtClean="0"/>
              <a:t>compression is </a:t>
            </a:r>
            <a:r>
              <a:rPr lang="en-US" i="1" dirty="0" err="1" smtClean="0"/>
              <a:t>lossy</a:t>
            </a:r>
            <a:r>
              <a:rPr lang="en-US" i="1" dirty="0" smtClean="0"/>
              <a:t> </a:t>
            </a:r>
            <a:r>
              <a:rPr lang="en-US" dirty="0" smtClean="0"/>
              <a:t>meaning the uncompressed version is not guaranteed to match the original</a:t>
            </a:r>
          </a:p>
          <a:p>
            <a:pPr lvl="1"/>
            <a:r>
              <a:rPr lang="en-US" dirty="0" smtClean="0"/>
              <a:t>some details lost</a:t>
            </a:r>
          </a:p>
          <a:p>
            <a:r>
              <a:rPr lang="en-US" dirty="0" smtClean="0"/>
              <a:t>No transparent pixels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4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60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621604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25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Threshold at 125 total (sum of </a:t>
            </a:r>
            <a:r>
              <a:rPr lang="en-US" dirty="0" err="1" smtClean="0"/>
              <a:t>rgb</a:t>
            </a:r>
            <a:r>
              <a:rPr lang="en-US" dirty="0"/>
              <a:t> </a:t>
            </a:r>
            <a:r>
              <a:rPr lang="en-US" dirty="0" smtClean="0"/>
              <a:t>after convolve op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61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8610600" cy="468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2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Convolve 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Emboss</a:t>
            </a:r>
          </a:p>
          <a:p>
            <a:r>
              <a:rPr lang="en-US" dirty="0" smtClean="0"/>
              <a:t>Will this brighten or darken the image?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62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2438400"/>
            <a:ext cx="3141017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2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63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824787" cy="569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82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Our Own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our own abstract class to create filters</a:t>
            </a:r>
          </a:p>
          <a:p>
            <a:r>
              <a:rPr lang="en-US" i="1" dirty="0" smtClean="0"/>
              <a:t>Filthy Rich Clients </a:t>
            </a:r>
            <a:r>
              <a:rPr lang="en-US" dirty="0" smtClean="0"/>
              <a:t>shows how to create a new class that implements </a:t>
            </a:r>
            <a:r>
              <a:rPr lang="en-US" dirty="0" err="1" smtClean="0"/>
              <a:t>BufferedImageOp</a:t>
            </a:r>
            <a:endParaRPr lang="en-US" dirty="0" smtClean="0"/>
          </a:p>
          <a:p>
            <a:r>
              <a:rPr lang="en-US" dirty="0" smtClean="0"/>
              <a:t>For assignment use our own </a:t>
            </a:r>
            <a:r>
              <a:rPr lang="en-US" dirty="0" err="1" smtClean="0"/>
              <a:t>FilterOp</a:t>
            </a:r>
            <a:r>
              <a:rPr lang="en-US" dirty="0" smtClean="0"/>
              <a:t>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3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FilterOp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abstract class</a:t>
            </a:r>
          </a:p>
          <a:p>
            <a:r>
              <a:rPr lang="en-US" dirty="0" smtClean="0"/>
              <a:t>some methods defined, some abstract</a:t>
            </a:r>
          </a:p>
          <a:p>
            <a:pPr lvl="1"/>
            <a:r>
              <a:rPr lang="en-US" dirty="0" smtClean="0"/>
              <a:t>abstract method declared, but no implementation</a:t>
            </a:r>
          </a:p>
          <a:p>
            <a:pPr lvl="1"/>
            <a:r>
              <a:rPr lang="en-US" dirty="0" smtClean="0"/>
              <a:t>class that extends </a:t>
            </a:r>
            <a:r>
              <a:rPr lang="en-US" dirty="0" err="1" smtClean="0"/>
              <a:t>FilterOp</a:t>
            </a:r>
            <a:r>
              <a:rPr lang="en-US" dirty="0" smtClean="0"/>
              <a:t> must implement the abstract methods or be abstract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1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FilterOp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methods:</a:t>
            </a:r>
          </a:p>
          <a:p>
            <a:r>
              <a:rPr lang="en-US" sz="2800" dirty="0"/>
              <a:t>public </a:t>
            </a:r>
            <a:r>
              <a:rPr lang="en-US" sz="2800" dirty="0" err="1"/>
              <a:t>BufferedImage</a:t>
            </a:r>
            <a:r>
              <a:rPr lang="en-US" sz="2800" dirty="0"/>
              <a:t> filter(</a:t>
            </a:r>
            <a:r>
              <a:rPr lang="en-US" sz="2800" dirty="0" err="1"/>
              <a:t>BufferedImage</a:t>
            </a:r>
            <a:r>
              <a:rPr lang="en-US" sz="2800" dirty="0"/>
              <a:t> </a:t>
            </a:r>
            <a:r>
              <a:rPr lang="en-US" sz="2800" dirty="0" err="1"/>
              <a:t>src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r>
              <a:rPr lang="en-US" sz="2800" dirty="0" smtClean="0"/>
              <a:t>// pull out part of color</a:t>
            </a:r>
          </a:p>
          <a:p>
            <a:r>
              <a:rPr lang="en-US" sz="2800" dirty="0"/>
              <a:t>public static int </a:t>
            </a:r>
            <a:r>
              <a:rPr lang="en-US" sz="2800" dirty="0" err="1"/>
              <a:t>getRed</a:t>
            </a:r>
            <a:r>
              <a:rPr lang="en-US" sz="2800" dirty="0"/>
              <a:t>(int pixel</a:t>
            </a:r>
            <a:r>
              <a:rPr lang="en-US" sz="2800" dirty="0" smtClean="0"/>
              <a:t>)</a:t>
            </a:r>
          </a:p>
          <a:p>
            <a:r>
              <a:rPr lang="en-US" sz="2800" dirty="0"/>
              <a:t>public static int </a:t>
            </a:r>
            <a:r>
              <a:rPr lang="en-US" sz="2800" dirty="0" err="1" smtClean="0"/>
              <a:t>getGreen</a:t>
            </a:r>
            <a:r>
              <a:rPr lang="en-US" sz="2800" dirty="0" smtClean="0"/>
              <a:t>(int </a:t>
            </a:r>
            <a:r>
              <a:rPr lang="en-US" sz="2800" dirty="0"/>
              <a:t>pixel)</a:t>
            </a:r>
          </a:p>
          <a:p>
            <a:r>
              <a:rPr lang="en-US" sz="2800" dirty="0"/>
              <a:t>public static int </a:t>
            </a:r>
            <a:r>
              <a:rPr lang="en-US" sz="2800" dirty="0" err="1" smtClean="0"/>
              <a:t>getBlue</a:t>
            </a:r>
            <a:r>
              <a:rPr lang="en-US" sz="2800" dirty="0" smtClean="0"/>
              <a:t>(int </a:t>
            </a:r>
            <a:r>
              <a:rPr lang="en-US" sz="2800" dirty="0"/>
              <a:t>pixel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r>
              <a:rPr lang="en-US" sz="2800" dirty="0" smtClean="0"/>
              <a:t>// get all components</a:t>
            </a:r>
          </a:p>
          <a:p>
            <a:r>
              <a:rPr lang="en-US" sz="2800" dirty="0"/>
              <a:t>public static int[] </a:t>
            </a:r>
            <a:r>
              <a:rPr lang="en-US" sz="2800" dirty="0" err="1"/>
              <a:t>getRGB</a:t>
            </a:r>
            <a:r>
              <a:rPr lang="en-US" sz="2800" dirty="0"/>
              <a:t>(int pixel</a:t>
            </a:r>
            <a:r>
              <a:rPr lang="en-US" sz="2800" dirty="0" smtClean="0"/>
              <a:t>)</a:t>
            </a:r>
          </a:p>
          <a:p>
            <a:r>
              <a:rPr lang="en-US" sz="2800" dirty="0"/>
              <a:t>public static int </a:t>
            </a:r>
            <a:r>
              <a:rPr lang="en-US" sz="2800" dirty="0" err="1"/>
              <a:t>makePixel</a:t>
            </a:r>
            <a:r>
              <a:rPr lang="en-US" sz="2800" dirty="0"/>
              <a:t>(int red, int green, int blue) 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FilterOp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 abstract int </a:t>
            </a:r>
            <a:r>
              <a:rPr lang="en-US" dirty="0" err="1"/>
              <a:t>filterOp</a:t>
            </a:r>
            <a:r>
              <a:rPr lang="en-US" dirty="0"/>
              <a:t>(int pixel,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		</a:t>
            </a:r>
            <a:r>
              <a:rPr lang="en-US" dirty="0" err="1" smtClean="0"/>
              <a:t>BufferedImage</a:t>
            </a:r>
            <a:r>
              <a:rPr lang="en-US" dirty="0" smtClean="0"/>
              <a:t> </a:t>
            </a:r>
            <a:r>
              <a:rPr lang="en-US" dirty="0" err="1"/>
              <a:t>src</a:t>
            </a:r>
            <a:r>
              <a:rPr lang="en-US" dirty="0" smtClean="0"/>
              <a:t>);</a:t>
            </a:r>
          </a:p>
          <a:p>
            <a:r>
              <a:rPr lang="en-US" dirty="0" smtClean="0"/>
              <a:t>abstract method</a:t>
            </a:r>
          </a:p>
          <a:p>
            <a:r>
              <a:rPr lang="en-US" dirty="0" smtClean="0"/>
              <a:t>no body or implementation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/>
              <a:t>class that extends </a:t>
            </a:r>
            <a:r>
              <a:rPr lang="en-US" dirty="0" err="1"/>
              <a:t>FilterOp</a:t>
            </a:r>
            <a:r>
              <a:rPr lang="en-US" dirty="0"/>
              <a:t> must implement the abstract methods or be abstract itself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5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FilterOp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Some filters will required overriding the filter method in the </a:t>
            </a:r>
            <a:r>
              <a:rPr lang="en-US" dirty="0" err="1" smtClean="0"/>
              <a:t>FilterOp</a:t>
            </a:r>
            <a:r>
              <a:rPr lang="en-US" dirty="0" smtClean="0"/>
              <a:t>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68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1600200"/>
            <a:ext cx="88773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81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FilterOp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Grayscale</a:t>
            </a:r>
          </a:p>
          <a:p>
            <a:r>
              <a:rPr lang="en-US" dirty="0" smtClean="0"/>
              <a:t>naïve: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69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8749145" cy="290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0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 Compression "Artifacts"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 descr="C:\Users\scottm\Documents\scottmAlt\images\BabyN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21327"/>
            <a:ext cx="7163957" cy="553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1769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Grayscale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Naïve approach: average together red, green, and blue to get a shade of gray</a:t>
            </a:r>
          </a:p>
          <a:p>
            <a:r>
              <a:rPr lang="en-US" dirty="0" smtClean="0"/>
              <a:t>problem: our eye is more sensitive to green and red than blue</a:t>
            </a:r>
          </a:p>
          <a:p>
            <a:r>
              <a:rPr lang="en-US" dirty="0" smtClean="0"/>
              <a:t>(0,255,0) should be "brighter" than (0,0,255)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70</a:t>
            </a:fld>
            <a:endParaRPr lang="en-US"/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3820060" y="4222540"/>
            <a:ext cx="3186113" cy="2520949"/>
            <a:chOff x="2653" y="958"/>
            <a:chExt cx="3107" cy="22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94" t="28648" r="39166" b="44307"/>
            <a:stretch>
              <a:fillRect/>
            </a:stretch>
          </p:blipFill>
          <p:spPr bwMode="auto">
            <a:xfrm>
              <a:off x="2835" y="1139"/>
              <a:ext cx="2608" cy="1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560" y="2818"/>
              <a:ext cx="220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0"/>
                <a:t>Wavelength (nm)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 rot="-5400000">
              <a:off x="1669" y="1942"/>
              <a:ext cx="220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b="0"/>
                <a:t>Sensitivity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649" y="1253"/>
              <a:ext cx="522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991" y="1185"/>
              <a:ext cx="522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 rot="5400000">
              <a:off x="3232" y="1944"/>
              <a:ext cx="522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 rot="5400000">
              <a:off x="4921" y="1502"/>
              <a:ext cx="522" cy="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244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Grayscale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 Grayscale conversion</a:t>
            </a:r>
          </a:p>
          <a:p>
            <a:r>
              <a:rPr lang="en-US" sz="3200" dirty="0" smtClean="0"/>
              <a:t>gray = Red * .3  +  Green * .59  +  Blue * .11</a:t>
            </a:r>
          </a:p>
          <a:p>
            <a:r>
              <a:rPr lang="en-US" dirty="0" smtClean="0"/>
              <a:t>color = (gray, gray, gray)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71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71800"/>
            <a:ext cx="8991600" cy="301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45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Grayscale Side by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72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8839200" cy="296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56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Grayscale Side by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73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0"/>
            <a:ext cx="88011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67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Grayscale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 err="1" smtClean="0"/>
              <a:t>BufferedImageOp</a:t>
            </a:r>
            <a:r>
              <a:rPr lang="en-US" dirty="0" smtClean="0"/>
              <a:t> could we have used instead?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74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73478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29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HotMetal</a:t>
            </a:r>
            <a:r>
              <a:rPr lang="en-US" dirty="0" smtClean="0"/>
              <a:t> </a:t>
            </a:r>
            <a:r>
              <a:rPr lang="en-US" dirty="0" err="1" smtClean="0"/>
              <a:t>FilterOp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Converts color at pixel to grayscale then uses a lookup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75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772400" cy="529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41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HotMetal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76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496175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32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JPEG Compression "Artifacts"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2" descr="C:\Users\scottm\Documents\scottmAlt\images\BabyNa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71" b="65416"/>
          <a:stretch/>
        </p:blipFill>
        <p:spPr bwMode="auto">
          <a:xfrm>
            <a:off x="457200" y="914400"/>
            <a:ext cx="8153400" cy="610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5562600" y="2743200"/>
            <a:ext cx="1219200" cy="688428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735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90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2167</TotalTime>
  <Words>1672</Words>
  <Application>Microsoft Office PowerPoint</Application>
  <PresentationFormat>On-screen Show (4:3)</PresentationFormat>
  <Paragraphs>480</Paragraphs>
  <Slides>76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CS324e - Elements of Graphics and Visualization</vt:lpstr>
      <vt:lpstr>Images</vt:lpstr>
      <vt:lpstr>Image Formats</vt:lpstr>
      <vt:lpstr>Image Files</vt:lpstr>
      <vt:lpstr>GIF</vt:lpstr>
      <vt:lpstr>JPEG</vt:lpstr>
      <vt:lpstr>JPEG Compression "Artifacts"</vt:lpstr>
      <vt:lpstr>JPEG Compression "Artifacts"</vt:lpstr>
      <vt:lpstr>PowerPoint Presentation</vt:lpstr>
      <vt:lpstr>PNG</vt:lpstr>
      <vt:lpstr>Images in Java</vt:lpstr>
      <vt:lpstr>Loading Images</vt:lpstr>
      <vt:lpstr>Loading Images</vt:lpstr>
      <vt:lpstr>Loading Images from the Web</vt:lpstr>
      <vt:lpstr>Loading Images as Resources</vt:lpstr>
      <vt:lpstr>Displaying Images</vt:lpstr>
      <vt:lpstr>drawImage methods</vt:lpstr>
      <vt:lpstr>drawImage Methods</vt:lpstr>
      <vt:lpstr>drawImage Methods</vt:lpstr>
      <vt:lpstr>drawImage Methods</vt:lpstr>
      <vt:lpstr>drawImage Methods</vt:lpstr>
      <vt:lpstr>Demo</vt:lpstr>
      <vt:lpstr>Altering Images</vt:lpstr>
      <vt:lpstr>Image Processing</vt:lpstr>
      <vt:lpstr>BufferedImageOp</vt:lpstr>
      <vt:lpstr>Example Program</vt:lpstr>
      <vt:lpstr>Built in Buffered Image Ops</vt:lpstr>
      <vt:lpstr>AffineTransformOp</vt:lpstr>
      <vt:lpstr>Affine Transforms</vt:lpstr>
      <vt:lpstr>Example - Reverse Image </vt:lpstr>
      <vt:lpstr>Mirror Image Code</vt:lpstr>
      <vt:lpstr>RescaleOp</vt:lpstr>
      <vt:lpstr>RescaleOp example</vt:lpstr>
      <vt:lpstr>Sample RescaleOp</vt:lpstr>
      <vt:lpstr>Rescale Op</vt:lpstr>
      <vt:lpstr>RescaleOp Brighten</vt:lpstr>
      <vt:lpstr>RescaleOp Washout</vt:lpstr>
      <vt:lpstr>Rescale Op GUI</vt:lpstr>
      <vt:lpstr>LookupOp</vt:lpstr>
      <vt:lpstr>Creating a LookupOp</vt:lpstr>
      <vt:lpstr>LookupOp Simple Example</vt:lpstr>
      <vt:lpstr>LookupOp</vt:lpstr>
      <vt:lpstr>Randomize Result</vt:lpstr>
      <vt:lpstr>Threshold LookupOp</vt:lpstr>
      <vt:lpstr>Threshold</vt:lpstr>
      <vt:lpstr>Bands LookupOp</vt:lpstr>
      <vt:lpstr>Bands Code</vt:lpstr>
      <vt:lpstr>Bands Result</vt:lpstr>
      <vt:lpstr>Bands Result</vt:lpstr>
      <vt:lpstr>Bands Changed</vt:lpstr>
      <vt:lpstr>Bands Changed</vt:lpstr>
      <vt:lpstr>ConvolveOp</vt:lpstr>
      <vt:lpstr>Kernel and Convolve Example</vt:lpstr>
      <vt:lpstr>Kernel and Convolve Example</vt:lpstr>
      <vt:lpstr>Example Code</vt:lpstr>
      <vt:lpstr>Result</vt:lpstr>
      <vt:lpstr>Another Convolve Op</vt:lpstr>
      <vt:lpstr>Result</vt:lpstr>
      <vt:lpstr>Edge Detection</vt:lpstr>
      <vt:lpstr>Horizontal Line</vt:lpstr>
      <vt:lpstr>Horizontal Line</vt:lpstr>
      <vt:lpstr>Convolve Op</vt:lpstr>
      <vt:lpstr>Emboss</vt:lpstr>
      <vt:lpstr>Making Our Own Filters</vt:lpstr>
      <vt:lpstr>FilterOp</vt:lpstr>
      <vt:lpstr>FilterOp</vt:lpstr>
      <vt:lpstr>FilterOp</vt:lpstr>
      <vt:lpstr>FilterOp</vt:lpstr>
      <vt:lpstr>FilterOp Example</vt:lpstr>
      <vt:lpstr>Grayscale</vt:lpstr>
      <vt:lpstr>Grayscale</vt:lpstr>
      <vt:lpstr>Grayscale Side by Side</vt:lpstr>
      <vt:lpstr>Grayscale Side by Side</vt:lpstr>
      <vt:lpstr>Grayscale Class</vt:lpstr>
      <vt:lpstr>HotMetal FilterOp</vt:lpstr>
      <vt:lpstr>HotMetal</vt:lpstr>
    </vt:vector>
  </TitlesOfParts>
  <Company>University of Texas at Austin Computer Science Dept.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CS378 - Mobile Computing</dc:title>
  <dc:creator>Michael D. Scott</dc:creator>
  <cp:lastModifiedBy>Michael D. Scott</cp:lastModifiedBy>
  <cp:revision>159</cp:revision>
  <dcterms:created xsi:type="dcterms:W3CDTF">2012-01-17T18:47:14Z</dcterms:created>
  <dcterms:modified xsi:type="dcterms:W3CDTF">2012-07-10T22:34:41Z</dcterms:modified>
</cp:coreProperties>
</file>