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8" r:id="rId33"/>
    <p:sldId id="289" r:id="rId34"/>
    <p:sldId id="290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83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48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3C2B9E-4DAE-49F3-AD68-35F9EFC80241}" type="datetimeFigureOut">
              <a:rPr lang="en-US" smtClean="0"/>
              <a:t>5/9/2012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3DE4BB-7473-428A-98AA-139D031D9E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287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fld id="{FC98AF8B-0E7B-4270-9E96-47F7CB29843D}" type="datetime1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fld id="{DF43637C-DFDA-4D48-8BAD-E22581FA05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72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1DF9F-78A1-45B2-91CF-B1101F1D838F}" type="datetime1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738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4F59A-15E0-4975-A2FD-A66B953B0630}" type="datetime1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061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EED50-16FA-40C4-8C86-191B59942847}" type="datetime1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69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6D22E-4634-47E6-9704-3BA5D1DBFB8E}" type="datetime1">
              <a:rPr lang="en-US" smtClean="0"/>
              <a:t>5/9/2012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23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B02C7-C711-4620-92C8-AEC8EC24CD5C}" type="datetime1">
              <a:rPr lang="en-US" smtClean="0"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936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3ADDB-FFDA-4D94-AE5A-22EC7F92A30E}" type="datetime1">
              <a:rPr lang="en-US" smtClean="0"/>
              <a:t>5/9/2012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33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8922D-A9D7-4865-9398-E0C47778C789}" type="datetime1">
              <a:rPr lang="en-US" smtClean="0"/>
              <a:t>5/9/2012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31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E96FD-37F6-4F5F-9B79-74A85B57B665}" type="datetime1">
              <a:rPr lang="en-US" smtClean="0"/>
              <a:t>5/9/2012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29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F8BFF-4E9D-444C-BA85-E1291E02F70E}" type="datetime1">
              <a:rPr lang="en-US" smtClean="0"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736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76DC9-8B3F-464C-8904-D5D2752DD6B5}" type="datetime1">
              <a:rPr lang="en-US" smtClean="0"/>
              <a:t>5/9/2012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619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37D75DD3-0AEA-46FD-B326-14797CF0806E}" type="datetime1">
              <a:rPr lang="en-US" smtClean="0"/>
              <a:t>5/9/2012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F43637C-DFDA-4D48-8BAD-E22581FA054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43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CS324e - Elements of Graphics and Visualization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1534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Timing Framework</a:t>
            </a:r>
          </a:p>
        </p:txBody>
      </p:sp>
    </p:spTree>
    <p:extLst>
      <p:ext uri="{BB962C8B-B14F-4D97-AF65-F5344CB8AC3E}">
        <p14:creationId xmlns:p14="http://schemas.microsoft.com/office/powerpoint/2010/main" val="48101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Constructor with creation of Animator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10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8001000" cy="4333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699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Animator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7912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duration in milliseconds</a:t>
            </a:r>
          </a:p>
          <a:p>
            <a:pPr lvl="1"/>
            <a:r>
              <a:rPr lang="en-US" dirty="0" smtClean="0"/>
              <a:t>can set to </a:t>
            </a:r>
            <a:r>
              <a:rPr lang="en-US" dirty="0" err="1" smtClean="0"/>
              <a:t>Animator.INFINITE</a:t>
            </a:r>
            <a:r>
              <a:rPr lang="en-US" dirty="0" smtClean="0"/>
              <a:t> to run continuously </a:t>
            </a:r>
          </a:p>
          <a:p>
            <a:r>
              <a:rPr lang="en-US" dirty="0" err="1" smtClean="0"/>
              <a:t>repeatCount</a:t>
            </a:r>
            <a:endParaRPr lang="en-US" dirty="0"/>
          </a:p>
          <a:p>
            <a:pPr lvl="1"/>
            <a:r>
              <a:rPr lang="en-US" dirty="0" smtClean="0"/>
              <a:t>number of times to run, can also be INFINITE</a:t>
            </a:r>
          </a:p>
          <a:p>
            <a:r>
              <a:rPr lang="en-US" dirty="0" err="1" smtClean="0"/>
              <a:t>repeatBehavior</a:t>
            </a:r>
            <a:r>
              <a:rPr lang="en-US" dirty="0" smtClean="0"/>
              <a:t>: LOOP or REVERSE</a:t>
            </a:r>
          </a:p>
          <a:p>
            <a:r>
              <a:rPr lang="en-US" dirty="0" smtClean="0"/>
              <a:t>target: listener for timer notifications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11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398" y="914400"/>
            <a:ext cx="6848475" cy="20907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567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Loop vs. Reverse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12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1828800" y="1371600"/>
            <a:ext cx="0" cy="17526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828800" y="3035587"/>
            <a:ext cx="6705600" cy="762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094379" y="3124200"/>
            <a:ext cx="9492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time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7214" y="1566952"/>
            <a:ext cx="174778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fraction</a:t>
            </a:r>
            <a:br>
              <a:rPr lang="en-US" sz="3200" dirty="0" smtClean="0"/>
            </a:br>
            <a:r>
              <a:rPr lang="en-US" sz="3200" dirty="0" smtClean="0"/>
              <a:t>from</a:t>
            </a:r>
          </a:p>
          <a:p>
            <a:r>
              <a:rPr lang="en-US" sz="3200" dirty="0" smtClean="0"/>
              <a:t>Animator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1828800" y="1511587"/>
            <a:ext cx="2743200" cy="15745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4572000" y="1461074"/>
            <a:ext cx="2743200" cy="15745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572000" y="1511588"/>
            <a:ext cx="0" cy="1536412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315200" y="1511587"/>
            <a:ext cx="0" cy="1536412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247433" y="1054387"/>
            <a:ext cx="11053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LOOP</a:t>
            </a:r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1981200" y="4432013"/>
            <a:ext cx="0" cy="17526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1981200" y="6096000"/>
            <a:ext cx="6705600" cy="762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065449" y="6197025"/>
            <a:ext cx="9492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time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33414" y="4627365"/>
            <a:ext cx="174778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fraction</a:t>
            </a:r>
            <a:br>
              <a:rPr lang="en-US" sz="3200" dirty="0" smtClean="0"/>
            </a:br>
            <a:r>
              <a:rPr lang="en-US" sz="3200" dirty="0" smtClean="0"/>
              <a:t>from</a:t>
            </a:r>
          </a:p>
          <a:p>
            <a:r>
              <a:rPr lang="en-US" sz="3200" dirty="0" smtClean="0"/>
              <a:t>Animator</a:t>
            </a:r>
            <a:endParaRPr lang="en-US" dirty="0"/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1981200" y="4572000"/>
            <a:ext cx="2743200" cy="15745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724400" y="4572000"/>
            <a:ext cx="2743200" cy="15240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2367117" y="3987225"/>
            <a:ext cx="16476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REVERSE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7467600" y="4524972"/>
            <a:ext cx="2743200" cy="15745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V="1">
            <a:off x="7315200" y="1447800"/>
            <a:ext cx="2743200" cy="15745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626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Animator Properties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85857" y="6416675"/>
            <a:ext cx="2133600" cy="365125"/>
          </a:xfrm>
        </p:spPr>
        <p:txBody>
          <a:bodyPr/>
          <a:lstStyle/>
          <a:p>
            <a:fld id="{DF43637C-DFDA-4D48-8BAD-E22581FA0542}" type="slidenum">
              <a:rPr lang="en-US" smtClean="0"/>
              <a:t>13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8175487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 flipV="1">
            <a:off x="1981200" y="2908013"/>
            <a:ext cx="0" cy="17526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1981200" y="4572000"/>
            <a:ext cx="6705600" cy="762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065449" y="4673025"/>
            <a:ext cx="9492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time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33414" y="3103365"/>
            <a:ext cx="174778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fraction</a:t>
            </a:r>
            <a:br>
              <a:rPr lang="en-US" sz="3200" dirty="0" smtClean="0"/>
            </a:br>
            <a:r>
              <a:rPr lang="en-US" sz="3200" dirty="0" smtClean="0"/>
              <a:t>from</a:t>
            </a:r>
          </a:p>
          <a:p>
            <a:r>
              <a:rPr lang="en-US" sz="3200" dirty="0" smtClean="0"/>
              <a:t>Animator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3962400" y="3103365"/>
            <a:ext cx="1676400" cy="15191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981200" y="3048000"/>
            <a:ext cx="1981200" cy="15621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367117" y="2463225"/>
            <a:ext cx="16476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REVERSE</a:t>
            </a:r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5638800" y="3103366"/>
            <a:ext cx="2057400" cy="14686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7696200" y="3048000"/>
            <a:ext cx="1676400" cy="151914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983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Controlling the Animator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methods for Animator Object</a:t>
            </a:r>
          </a:p>
          <a:p>
            <a:r>
              <a:rPr lang="en-US" dirty="0" smtClean="0"/>
              <a:t>void start()</a:t>
            </a:r>
          </a:p>
          <a:p>
            <a:pPr lvl="1"/>
            <a:r>
              <a:rPr lang="en-US" dirty="0" smtClean="0"/>
              <a:t>callbacks to start and </a:t>
            </a:r>
            <a:r>
              <a:rPr lang="en-US" dirty="0" err="1" smtClean="0"/>
              <a:t>timingEvent</a:t>
            </a:r>
            <a:r>
              <a:rPr lang="en-US" dirty="0" smtClean="0"/>
              <a:t> methods</a:t>
            </a:r>
          </a:p>
          <a:p>
            <a:r>
              <a:rPr lang="en-US" dirty="0" smtClean="0"/>
              <a:t>void stop()</a:t>
            </a:r>
          </a:p>
          <a:p>
            <a:pPr lvl="1"/>
            <a:r>
              <a:rPr lang="en-US" dirty="0" smtClean="0"/>
              <a:t>callback to end method</a:t>
            </a:r>
          </a:p>
          <a:p>
            <a:r>
              <a:rPr lang="en-US" dirty="0" smtClean="0"/>
              <a:t>void cancel()</a:t>
            </a:r>
          </a:p>
          <a:p>
            <a:pPr lvl="1"/>
            <a:r>
              <a:rPr lang="en-US" dirty="0" smtClean="0"/>
              <a:t>stops Animator, but no callbacks</a:t>
            </a:r>
          </a:p>
          <a:p>
            <a:r>
              <a:rPr lang="en-US" dirty="0" smtClean="0"/>
              <a:t>void pause()</a:t>
            </a:r>
          </a:p>
          <a:p>
            <a:r>
              <a:rPr lang="en-US" dirty="0" smtClean="0"/>
              <a:t>void resume()</a:t>
            </a:r>
          </a:p>
          <a:p>
            <a:r>
              <a:rPr lang="en-US" dirty="0" smtClean="0"/>
              <a:t>boolean </a:t>
            </a:r>
            <a:r>
              <a:rPr lang="en-US" dirty="0" err="1" smtClean="0"/>
              <a:t>isRunning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63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Fading Button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Respond to button clicks</a:t>
            </a:r>
          </a:p>
          <a:p>
            <a:r>
              <a:rPr lang="en-US" dirty="0" smtClean="0"/>
              <a:t>recall the </a:t>
            </a:r>
            <a:r>
              <a:rPr lang="en-US" dirty="0" err="1" smtClean="0"/>
              <a:t>FadingButtonTF</a:t>
            </a:r>
            <a:r>
              <a:rPr lang="en-US" dirty="0" smtClean="0"/>
              <a:t> class implements the </a:t>
            </a:r>
            <a:r>
              <a:rPr lang="en-US" dirty="0" err="1" smtClean="0"/>
              <a:t>ActionListener</a:t>
            </a:r>
            <a:r>
              <a:rPr lang="en-US" dirty="0" smtClean="0"/>
              <a:t> interface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15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819400"/>
            <a:ext cx="6267450" cy="394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4800600" y="4791075"/>
            <a:ext cx="2743200" cy="85725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 flipV="1">
            <a:off x="5410200" y="4267200"/>
            <a:ext cx="2133600" cy="3048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648200" y="5257800"/>
            <a:ext cx="2895600" cy="76200"/>
          </a:xfrm>
          <a:prstGeom prst="straightConnector1">
            <a:avLst/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964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Responding to Notifications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respond to notifications from the animator create a class that implements the timing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16</a:t>
            </a:fld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" y="2971800"/>
            <a:ext cx="905256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6248400" y="3276600"/>
            <a:ext cx="2667000" cy="5334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686" y="4038600"/>
            <a:ext cx="6657975" cy="276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249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Alteration of Button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17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219200"/>
            <a:ext cx="9201529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057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 Linear Interpolation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Animator objects have acceleration and deceleration properties</a:t>
            </a:r>
          </a:p>
          <a:p>
            <a:r>
              <a:rPr lang="en-US" dirty="0" smtClean="0"/>
              <a:t>by default these are not used</a:t>
            </a:r>
          </a:p>
          <a:p>
            <a:r>
              <a:rPr lang="en-US" dirty="0" smtClean="0"/>
              <a:t>can set so animation eases in and / or out</a:t>
            </a:r>
          </a:p>
          <a:p>
            <a:r>
              <a:rPr lang="en-US" dirty="0" smtClean="0"/>
              <a:t>instead of fraction of animation being linear with respect to time elapsed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Acceleration and Deceleration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represented as fraction of animation to accelerate to average speed and decelerate to stop</a:t>
            </a:r>
          </a:p>
          <a:p>
            <a:r>
              <a:rPr lang="en-US" dirty="0" smtClean="0"/>
              <a:t>sum of fractions must be &lt;=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19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57" y="3733800"/>
            <a:ext cx="9006061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989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Animating Swing Based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FRC</a:t>
            </a:r>
          </a:p>
          <a:p>
            <a:r>
              <a:rPr lang="en-US" dirty="0" smtClean="0"/>
              <a:t>goal: provide framework and library to allow animation of components in a GUI</a:t>
            </a:r>
          </a:p>
          <a:p>
            <a:r>
              <a:rPr lang="en-US" dirty="0" smtClean="0"/>
              <a:t>Set of utility classes that contain the code common to handling timing issues for animation</a:t>
            </a:r>
          </a:p>
          <a:p>
            <a:r>
              <a:rPr lang="en-US" dirty="0" smtClean="0"/>
              <a:t>more functionality than the </a:t>
            </a:r>
            <a:r>
              <a:rPr lang="en-US" dirty="0" err="1" smtClean="0"/>
              <a:t>javax.swing.timer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07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Horizontal axis is time</a:t>
            </a:r>
          </a:p>
          <a:p>
            <a:r>
              <a:rPr lang="en-US" dirty="0"/>
              <a:t>Vertical axis is fraction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20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205" y="2362200"/>
            <a:ext cx="6581775" cy="425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21073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Acceleration </a:t>
            </a:r>
            <a:r>
              <a:rPr lang="en-US" dirty="0" smtClean="0"/>
              <a:t> and </a:t>
            </a:r>
            <a:r>
              <a:rPr lang="en-US" dirty="0"/>
              <a:t>Deceleration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6019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.3 of duration for acceleration</a:t>
            </a:r>
          </a:p>
          <a:p>
            <a:r>
              <a:rPr lang="en-US" dirty="0" smtClean="0"/>
              <a:t>.3 of duration for Deceleration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note, at 1 second (1/4 of time) fraction is still below 0.2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21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43" y="1905000"/>
            <a:ext cx="6826885" cy="3786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val 4"/>
          <p:cNvSpPr/>
          <p:nvPr/>
        </p:nvSpPr>
        <p:spPr>
          <a:xfrm>
            <a:off x="2808514" y="4724400"/>
            <a:ext cx="152400" cy="152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8454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Acceleration  and Deceleration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.7 </a:t>
            </a:r>
            <a:r>
              <a:rPr lang="en-US" dirty="0"/>
              <a:t>of duration for acceleration</a:t>
            </a:r>
          </a:p>
          <a:p>
            <a:r>
              <a:rPr lang="en-US" dirty="0" smtClean="0"/>
              <a:t>.2 </a:t>
            </a:r>
            <a:r>
              <a:rPr lang="en-US" dirty="0"/>
              <a:t>of duration for Deceleration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22</a:t>
            </a:fld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514600"/>
            <a:ext cx="6705600" cy="40492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47727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 of FRC Timing </a:t>
            </a:r>
            <a:r>
              <a:rPr lang="en-US" dirty="0" smtClean="0"/>
              <a:t>Framework</a:t>
            </a:r>
            <a:endParaRPr lang="en-US" dirty="0" smtClean="0"/>
          </a:p>
          <a:p>
            <a:r>
              <a:rPr lang="en-US" dirty="0" smtClean="0"/>
              <a:t>Start animation based on a specified event</a:t>
            </a:r>
          </a:p>
          <a:p>
            <a:pPr lvl="1"/>
            <a:r>
              <a:rPr lang="en-US" dirty="0" smtClean="0"/>
              <a:t>for example:</a:t>
            </a:r>
          </a:p>
          <a:p>
            <a:pPr lvl="1"/>
            <a:r>
              <a:rPr lang="en-US" dirty="0" smtClean="0"/>
              <a:t>user presses a button</a:t>
            </a:r>
          </a:p>
          <a:p>
            <a:pPr lvl="1"/>
            <a:r>
              <a:rPr lang="en-US" dirty="0" smtClean="0"/>
              <a:t>user clicks on a door in a game</a:t>
            </a:r>
          </a:p>
          <a:p>
            <a:pPr lvl="1"/>
            <a:r>
              <a:rPr lang="en-US" dirty="0" smtClean="0"/>
              <a:t>car in a game goes off the track in a game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4826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Respond to </a:t>
            </a:r>
          </a:p>
          <a:p>
            <a:pPr lvl="1"/>
            <a:r>
              <a:rPr lang="en-US" dirty="0" smtClean="0"/>
              <a:t>GUI events</a:t>
            </a:r>
          </a:p>
          <a:p>
            <a:pPr lvl="1"/>
            <a:r>
              <a:rPr lang="en-US" dirty="0" smtClean="0"/>
              <a:t>time events</a:t>
            </a:r>
          </a:p>
          <a:p>
            <a:pPr lvl="1"/>
            <a:r>
              <a:rPr lang="en-US" dirty="0" smtClean="0"/>
              <a:t>custom events created by the programmer</a:t>
            </a:r>
          </a:p>
          <a:p>
            <a:r>
              <a:rPr lang="en-US" dirty="0" smtClean="0"/>
              <a:t>Use triggers by:</a:t>
            </a:r>
          </a:p>
          <a:p>
            <a:pPr lvl="1"/>
            <a:r>
              <a:rPr lang="en-US" dirty="0" smtClean="0"/>
              <a:t>create trigger including information about the Animator the trigger will run</a:t>
            </a:r>
          </a:p>
          <a:p>
            <a:pPr lvl="1"/>
            <a:r>
              <a:rPr lang="en-US" dirty="0" smtClean="0"/>
              <a:t>add listeners to respond to trigger when it goes off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184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Triggers in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Firing: when trigger event occurs the Animator objects start</a:t>
            </a:r>
          </a:p>
          <a:p>
            <a:r>
              <a:rPr lang="en-US" dirty="0" smtClean="0"/>
              <a:t>Disarming: canceling a trigger</a:t>
            </a:r>
          </a:p>
          <a:p>
            <a:r>
              <a:rPr lang="en-US" dirty="0" smtClean="0"/>
              <a:t>Auto-reverse: trigger has ability to run Animator forwards and then backwards</a:t>
            </a:r>
          </a:p>
          <a:p>
            <a:pPr lvl="1"/>
            <a:r>
              <a:rPr lang="en-US" dirty="0" smtClean="0"/>
              <a:t>like the button fading in and out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27872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Trigger: base case for more complicated triggers</a:t>
            </a:r>
          </a:p>
          <a:p>
            <a:r>
              <a:rPr lang="en-US" dirty="0" err="1" smtClean="0"/>
              <a:t>TriggerEvent</a:t>
            </a:r>
            <a:r>
              <a:rPr lang="en-US" dirty="0" smtClean="0"/>
              <a:t>: part of framework to make it easy to add different kinds of Triggers</a:t>
            </a:r>
          </a:p>
          <a:p>
            <a:r>
              <a:rPr lang="en-US" dirty="0" err="1" smtClean="0"/>
              <a:t>ActionTrigger</a:t>
            </a:r>
            <a:r>
              <a:rPr lang="en-US" dirty="0" smtClean="0"/>
              <a:t>: simplest kind of Trigger</a:t>
            </a:r>
          </a:p>
          <a:p>
            <a:pPr lvl="1"/>
            <a:r>
              <a:rPr lang="en-US" dirty="0" smtClean="0"/>
              <a:t>responds to </a:t>
            </a:r>
            <a:r>
              <a:rPr lang="en-US" dirty="0" err="1" smtClean="0"/>
              <a:t>java.awt.event.ActionEvent</a:t>
            </a:r>
            <a:r>
              <a:rPr lang="en-US" dirty="0" smtClean="0"/>
              <a:t> (like button clicks)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577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5410200" cy="5257800"/>
          </a:xfrm>
        </p:spPr>
        <p:txBody>
          <a:bodyPr/>
          <a:lstStyle/>
          <a:p>
            <a:r>
              <a:rPr lang="en-US" dirty="0" smtClean="0"/>
              <a:t>Spheres fall and bounce based on various triggers</a:t>
            </a:r>
          </a:p>
          <a:p>
            <a:r>
              <a:rPr lang="en-US" dirty="0" smtClean="0"/>
              <a:t>The spheres are in their own panels, placed side by side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27</a:t>
            </a:fld>
            <a:endParaRPr lang="en-US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4038600"/>
            <a:ext cx="7315200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838200"/>
            <a:ext cx="3062926" cy="4014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945242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Trigger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Program demos 5 different kinds of triggers</a:t>
            </a:r>
          </a:p>
          <a:p>
            <a:r>
              <a:rPr lang="en-US" dirty="0" smtClean="0"/>
              <a:t>Yellow Sphere - </a:t>
            </a:r>
            <a:r>
              <a:rPr lang="en-US" dirty="0" err="1" smtClean="0"/>
              <a:t>ActionTrigger</a:t>
            </a:r>
            <a:endParaRPr lang="en-US" dirty="0" smtClean="0"/>
          </a:p>
          <a:p>
            <a:r>
              <a:rPr lang="en-US" dirty="0" smtClean="0"/>
              <a:t>when the Trigger button is clicked the yellow ball's animation runs</a:t>
            </a:r>
          </a:p>
          <a:p>
            <a:r>
              <a:rPr lang="en-US" dirty="0" smtClean="0"/>
              <a:t>restarts if button clicked again before animation complete</a:t>
            </a:r>
          </a:p>
          <a:p>
            <a:pPr lvl="1"/>
            <a:endParaRPr lang="en-US" dirty="0"/>
          </a:p>
          <a:p>
            <a:r>
              <a:rPr lang="en-US" dirty="0" smtClean="0"/>
              <a:t>action is the </a:t>
            </a:r>
            <a:r>
              <a:rPr lang="en-US" dirty="0" err="1" smtClean="0"/>
              <a:t>SpherePanel</a:t>
            </a:r>
            <a:r>
              <a:rPr lang="en-US" dirty="0" smtClean="0"/>
              <a:t> for the Yellow sphere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28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029200"/>
            <a:ext cx="8613321" cy="405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79076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Animator for </a:t>
            </a:r>
            <a:r>
              <a:rPr lang="en-US" dirty="0" err="1" smtClean="0"/>
              <a:t>SpherePanel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FRC timing framework includes a class to automate alteration aspect of animations</a:t>
            </a:r>
          </a:p>
          <a:p>
            <a:pPr lvl="1"/>
            <a:r>
              <a:rPr lang="en-US" dirty="0" err="1" smtClean="0"/>
              <a:t>PropertySetter</a:t>
            </a:r>
            <a:endParaRPr lang="en-US" dirty="0" smtClean="0"/>
          </a:p>
          <a:p>
            <a:r>
              <a:rPr lang="en-US" dirty="0" smtClean="0"/>
              <a:t>From </a:t>
            </a:r>
            <a:r>
              <a:rPr lang="en-US" dirty="0" err="1" smtClean="0"/>
              <a:t>SpherePanel</a:t>
            </a:r>
            <a:endParaRPr lang="en-US" dirty="0" smtClean="0"/>
          </a:p>
          <a:p>
            <a:r>
              <a:rPr lang="en-US" dirty="0" smtClean="0"/>
              <a:t>Creates animator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29</a:t>
            </a:fld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876800"/>
            <a:ext cx="8448675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03015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- Fading Button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257800"/>
          </a:xfrm>
        </p:spPr>
        <p:txBody>
          <a:bodyPr/>
          <a:lstStyle/>
          <a:p>
            <a:r>
              <a:rPr lang="en-US" dirty="0" smtClean="0"/>
              <a:t>When button clicked it fades out and then back in</a:t>
            </a:r>
          </a:p>
          <a:p>
            <a:r>
              <a:rPr lang="en-US" dirty="0" smtClean="0"/>
              <a:t>fading cycle repeats until the button is pressed again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3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24000"/>
            <a:ext cx="4124325" cy="412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01561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</a:t>
            </a:r>
            <a:r>
              <a:rPr lang="en-US" dirty="0" err="1" smtClean="0"/>
              <a:t>PropertySetter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Note the </a:t>
            </a:r>
            <a:r>
              <a:rPr lang="en-US" dirty="0" err="1" smtClean="0"/>
              <a:t>PropertySetter.createAnimator</a:t>
            </a:r>
            <a:r>
              <a:rPr lang="en-US" dirty="0" smtClean="0"/>
              <a:t> method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duration, object that has property animated, name of property (must have set… method), values property takes</a:t>
            </a:r>
            <a:br>
              <a:rPr lang="en-US" dirty="0" smtClean="0"/>
            </a:br>
            <a:r>
              <a:rPr lang="en-US" dirty="0" smtClean="0"/>
              <a:t>(y coordinate -&gt; top, bottom, top)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30</a:t>
            </a:fld>
            <a:endParaRPr lang="en-US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73086"/>
            <a:ext cx="67056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880855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Focus Trigger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Blue Sphere - A </a:t>
            </a:r>
            <a:r>
              <a:rPr lang="en-US" dirty="0" err="1" smtClean="0"/>
              <a:t>FocusTrigger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When the Trigger Button gains the focus (not pressed) the Blue Sphere bounces</a:t>
            </a:r>
          </a:p>
          <a:p>
            <a:r>
              <a:rPr lang="en-US" dirty="0" smtClean="0"/>
              <a:t>demo: use tab to change focus between Trigger button and Other Button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31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5000"/>
            <a:ext cx="860961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8703082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76200"/>
            <a:ext cx="8229600" cy="1143000"/>
          </a:xfrm>
        </p:spPr>
        <p:txBody>
          <a:bodyPr/>
          <a:lstStyle/>
          <a:p>
            <a:r>
              <a:rPr lang="en-US" dirty="0" err="1" smtClean="0"/>
              <a:t>MouseTriggers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58012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Two </a:t>
            </a:r>
            <a:r>
              <a:rPr lang="en-US" dirty="0" err="1" smtClean="0"/>
              <a:t>MouseTriggers</a:t>
            </a:r>
            <a:r>
              <a:rPr lang="en-US" dirty="0" smtClean="0"/>
              <a:t> in the demo</a:t>
            </a:r>
          </a:p>
          <a:p>
            <a:r>
              <a:rPr lang="en-US" dirty="0" smtClean="0"/>
              <a:t>Red Sphere - armed trigger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When the mouse is pressed on the button the red sphere bounces</a:t>
            </a:r>
          </a:p>
          <a:p>
            <a:r>
              <a:rPr lang="en-US" dirty="0" smtClean="0"/>
              <a:t>press and hold button</a:t>
            </a:r>
          </a:p>
          <a:p>
            <a:r>
              <a:rPr lang="en-US" dirty="0" smtClean="0"/>
              <a:t>change from </a:t>
            </a:r>
            <a:r>
              <a:rPr lang="en-US" dirty="0" err="1" smtClean="0"/>
              <a:t>triggerButton</a:t>
            </a:r>
            <a:r>
              <a:rPr lang="en-US" dirty="0" smtClean="0"/>
              <a:t> to action panel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32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667000"/>
            <a:ext cx="896112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451221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MouseTrigger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Green Sphere - </a:t>
            </a:r>
            <a:r>
              <a:rPr lang="en-US" dirty="0" err="1" smtClean="0"/>
              <a:t>MouseTrigger</a:t>
            </a:r>
            <a:endParaRPr lang="en-US" dirty="0" smtClean="0"/>
          </a:p>
          <a:p>
            <a:r>
              <a:rPr lang="en-US" dirty="0" smtClean="0"/>
              <a:t>Activated when the mouse enters the Trigger button region</a:t>
            </a:r>
          </a:p>
          <a:p>
            <a:pPr lvl="1"/>
            <a:r>
              <a:rPr lang="en-US" dirty="0" smtClean="0"/>
              <a:t>does not need to be pressed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33</a:t>
            </a:fld>
            <a:endParaRPr lang="en-US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810000"/>
            <a:ext cx="8737948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245456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Timing Trigger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066800"/>
            <a:ext cx="8500241" cy="5486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Gray Sphere - </a:t>
            </a:r>
            <a:r>
              <a:rPr lang="en-US" dirty="0" err="1" smtClean="0"/>
              <a:t>TimingTrigger</a:t>
            </a:r>
            <a:endParaRPr lang="en-US" dirty="0" smtClean="0"/>
          </a:p>
          <a:p>
            <a:r>
              <a:rPr lang="en-US" dirty="0" smtClean="0"/>
              <a:t>When the action trigger (yellow sphere) stops then the timing trigger for the silver sphere starts</a:t>
            </a:r>
          </a:p>
          <a:p>
            <a:r>
              <a:rPr lang="en-US" dirty="0" smtClean="0"/>
              <a:t>useful for chaining animations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Add triggers so when gray sphere stops, red, green, and blue bounce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34</a:t>
            </a:fld>
            <a:endParaRPr lang="en-US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86" y="3962400"/>
            <a:ext cx="9056914" cy="1010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67398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Fading Button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JFrame</a:t>
            </a:r>
            <a:r>
              <a:rPr lang="en-US" dirty="0" smtClean="0"/>
              <a:t> to hold panel and button</a:t>
            </a:r>
          </a:p>
          <a:p>
            <a:r>
              <a:rPr lang="en-US" dirty="0" smtClean="0"/>
              <a:t>checkerboard is a </a:t>
            </a:r>
            <a:r>
              <a:rPr lang="en-US" dirty="0" err="1" smtClean="0"/>
              <a:t>JPanel</a:t>
            </a:r>
            <a:endParaRPr lang="en-US" dirty="0" smtClean="0"/>
          </a:p>
          <a:p>
            <a:r>
              <a:rPr lang="en-US" dirty="0" smtClean="0"/>
              <a:t>Button is a </a:t>
            </a:r>
            <a:r>
              <a:rPr lang="en-US" dirty="0" err="1" smtClean="0"/>
              <a:t>FadingButtonTF</a:t>
            </a:r>
            <a:endParaRPr lang="en-US" dirty="0" smtClean="0"/>
          </a:p>
          <a:p>
            <a:pPr lvl="1"/>
            <a:r>
              <a:rPr lang="en-US" dirty="0" smtClean="0"/>
              <a:t>class extends the </a:t>
            </a:r>
            <a:r>
              <a:rPr lang="en-US" dirty="0" err="1" smtClean="0"/>
              <a:t>JButton</a:t>
            </a:r>
            <a:r>
              <a:rPr lang="en-US" dirty="0" smtClean="0"/>
              <a:t> class</a:t>
            </a:r>
          </a:p>
          <a:p>
            <a:pPr lvl="1"/>
            <a:r>
              <a:rPr lang="en-US" dirty="0" smtClean="0"/>
              <a:t>implements </a:t>
            </a:r>
            <a:r>
              <a:rPr lang="en-US" dirty="0" err="1" smtClean="0"/>
              <a:t>ActionListener</a:t>
            </a:r>
            <a:r>
              <a:rPr lang="en-US" dirty="0" smtClean="0"/>
              <a:t> (instead of using an anonymous inner class) and </a:t>
            </a:r>
            <a:r>
              <a:rPr lang="en-US" i="1" dirty="0" err="1" smtClean="0"/>
              <a:t>TimingTarget</a:t>
            </a:r>
            <a:r>
              <a:rPr lang="en-US" i="1" dirty="0" smtClean="0"/>
              <a:t> </a:t>
            </a:r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23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FRC Timing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Handle common tasks such as determining what fraction of the animation has been completed</a:t>
            </a:r>
          </a:p>
          <a:p>
            <a:r>
              <a:rPr lang="en-US" dirty="0" smtClean="0"/>
              <a:t>Provide a simple API (Application Programming Interface)</a:t>
            </a:r>
          </a:p>
          <a:p>
            <a:pPr lvl="1"/>
            <a:r>
              <a:rPr lang="en-US" dirty="0" smtClean="0"/>
              <a:t>a way of using existing code in a simple way</a:t>
            </a:r>
          </a:p>
          <a:p>
            <a:pPr lvl="1"/>
            <a:r>
              <a:rPr lang="en-US" dirty="0" smtClean="0"/>
              <a:t>We have been using the Java API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68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76200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Core Concepts of FRC Timing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handles timing, but </a:t>
            </a:r>
            <a:r>
              <a:rPr lang="en-US" i="1" dirty="0" smtClean="0"/>
              <a:t>alteration</a:t>
            </a:r>
            <a:r>
              <a:rPr lang="en-US" dirty="0" smtClean="0"/>
              <a:t> left to the programmer</a:t>
            </a:r>
          </a:p>
          <a:p>
            <a:r>
              <a:rPr lang="en-US" dirty="0" smtClean="0"/>
              <a:t>Animator</a:t>
            </a:r>
          </a:p>
          <a:p>
            <a:pPr lvl="1"/>
            <a:r>
              <a:rPr lang="en-US" dirty="0" smtClean="0"/>
              <a:t>class that contains most of the timing functionality</a:t>
            </a:r>
          </a:p>
          <a:p>
            <a:r>
              <a:rPr lang="en-US" dirty="0" smtClean="0"/>
              <a:t>callbacks (listeners)</a:t>
            </a:r>
          </a:p>
          <a:p>
            <a:pPr lvl="1"/>
            <a:r>
              <a:rPr lang="en-US" dirty="0" smtClean="0"/>
              <a:t>similar to timer callbacks but with more types of callbacks and more information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449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Duration: length of time animation runs, or can be set to indefinite (a clock for a game)</a:t>
            </a:r>
          </a:p>
          <a:p>
            <a:r>
              <a:rPr lang="en-US" dirty="0" smtClean="0"/>
              <a:t>Repetition: timer can run once and stop or repeat over and over</a:t>
            </a:r>
          </a:p>
          <a:p>
            <a:r>
              <a:rPr lang="en-US" dirty="0" smtClean="0"/>
              <a:t>Resolution: frame rate or frames per second</a:t>
            </a:r>
          </a:p>
          <a:p>
            <a:pPr lvl="1"/>
            <a:r>
              <a:rPr lang="en-US" dirty="0" smtClean="0"/>
              <a:t>how often does timer send out notifications</a:t>
            </a:r>
          </a:p>
          <a:p>
            <a:pPr lvl="1"/>
            <a:r>
              <a:rPr lang="en-US" dirty="0" smtClean="0"/>
              <a:t>default is 20 fps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1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Starting and Ending behaviors:</a:t>
            </a:r>
          </a:p>
          <a:p>
            <a:pPr lvl="1"/>
            <a:r>
              <a:rPr lang="en-US" dirty="0" smtClean="0"/>
              <a:t>may add delay to start or begin in the middle of a repetition</a:t>
            </a:r>
          </a:p>
          <a:p>
            <a:r>
              <a:rPr lang="en-US" dirty="0" smtClean="0"/>
              <a:t>Interpolation</a:t>
            </a:r>
          </a:p>
          <a:p>
            <a:pPr lvl="1"/>
            <a:r>
              <a:rPr lang="en-US" dirty="0" smtClean="0"/>
              <a:t>default is linear interpolation</a:t>
            </a:r>
          </a:p>
          <a:p>
            <a:pPr lvl="1"/>
            <a:r>
              <a:rPr lang="en-US" dirty="0" smtClean="0"/>
              <a:t>fractions based on</a:t>
            </a:r>
            <a:br>
              <a:rPr lang="en-US" dirty="0" smtClean="0"/>
            </a:br>
            <a:r>
              <a:rPr lang="en-US" dirty="0" smtClean="0"/>
              <a:t>elapsed time / total time</a:t>
            </a:r>
          </a:p>
          <a:p>
            <a:pPr lvl="1"/>
            <a:r>
              <a:rPr lang="en-US" dirty="0" smtClean="0"/>
              <a:t>possible to have other kinds of interpolation</a:t>
            </a:r>
          </a:p>
          <a:p>
            <a:pPr lvl="1"/>
            <a:r>
              <a:rPr lang="en-US" dirty="0" smtClean="0"/>
              <a:t>start and end slowly (ease in and out)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0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 declaration and instance variables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3637C-DFDA-4D48-8BAD-E22581FA0542}" type="slidenum">
              <a:rPr lang="en-US" smtClean="0"/>
              <a:t>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057400"/>
            <a:ext cx="8323385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2756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2781</TotalTime>
  <Words>956</Words>
  <Application>Microsoft Office PowerPoint</Application>
  <PresentationFormat>On-screen Show (4:3)</PresentationFormat>
  <Paragraphs>216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CS324e - Elements of Graphics and Visualization</vt:lpstr>
      <vt:lpstr>Animating Swing Based Programs</vt:lpstr>
      <vt:lpstr>Example - Fading Button</vt:lpstr>
      <vt:lpstr>Fading Button Classes</vt:lpstr>
      <vt:lpstr>FRC Timing Framework</vt:lpstr>
      <vt:lpstr>Core Concepts of FRC Timing Framework</vt:lpstr>
      <vt:lpstr>Core Concepts</vt:lpstr>
      <vt:lpstr>Core Concepts</vt:lpstr>
      <vt:lpstr>Example Program</vt:lpstr>
      <vt:lpstr>Example Program</vt:lpstr>
      <vt:lpstr>Animator Properties</vt:lpstr>
      <vt:lpstr>  Loop vs. Reverse</vt:lpstr>
      <vt:lpstr>Animator Properties</vt:lpstr>
      <vt:lpstr>Controlling the Animator</vt:lpstr>
      <vt:lpstr>Fading Button Demo</vt:lpstr>
      <vt:lpstr>Responding to Notifications</vt:lpstr>
      <vt:lpstr>Alteration of Button</vt:lpstr>
      <vt:lpstr>Non Linear Interpolation</vt:lpstr>
      <vt:lpstr>Set Acceleration and Deceleration</vt:lpstr>
      <vt:lpstr>Linear</vt:lpstr>
      <vt:lpstr>Acceleration  and Deceleration</vt:lpstr>
      <vt:lpstr>Acceleration  and Deceleration</vt:lpstr>
      <vt:lpstr>Triggers</vt:lpstr>
      <vt:lpstr>Triggers</vt:lpstr>
      <vt:lpstr>Triggers in Action</vt:lpstr>
      <vt:lpstr>Trigger Classes</vt:lpstr>
      <vt:lpstr>Trigger Demo</vt:lpstr>
      <vt:lpstr>Trigger Types</vt:lpstr>
      <vt:lpstr>Animator for SpherePanel</vt:lpstr>
      <vt:lpstr>More on PropertySetter</vt:lpstr>
      <vt:lpstr>Focus Trigger</vt:lpstr>
      <vt:lpstr>MouseTriggers</vt:lpstr>
      <vt:lpstr>MouseTrigger</vt:lpstr>
      <vt:lpstr>Timing Trigger</vt:lpstr>
    </vt:vector>
  </TitlesOfParts>
  <Company>University of Texas at Austin Computer Science Dept.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CS378 - Mobile Computing</dc:title>
  <dc:creator>Michael D. Scott</dc:creator>
  <cp:lastModifiedBy>Michael D. Scott</cp:lastModifiedBy>
  <cp:revision>209</cp:revision>
  <dcterms:created xsi:type="dcterms:W3CDTF">2012-01-17T18:47:14Z</dcterms:created>
  <dcterms:modified xsi:type="dcterms:W3CDTF">2012-05-09T23:56:21Z</dcterms:modified>
</cp:coreProperties>
</file>