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8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3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C2B9E-4DAE-49F3-AD68-35F9EFC80241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DE4BB-7473-428A-98AA-139D031D9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8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DE4BB-7473-428A-98AA-139D031D9E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37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FC98AF8B-0E7B-4270-9E96-47F7CB29843D}" type="datetime1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DF9F-78A1-45B2-91CF-B1101F1D838F}" type="datetime1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F59A-15E0-4975-A2FD-A66B953B0630}" type="datetime1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ED50-16FA-40C4-8C86-191B59942847}" type="datetime1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D22E-4634-47E6-9704-3BA5D1DBFB8E}" type="datetime1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02C7-C711-4620-92C8-AEC8EC24CD5C}" type="datetime1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ADDB-FFDA-4D94-AE5A-22EC7F92A30E}" type="datetime1">
              <a:rPr lang="en-US" smtClean="0"/>
              <a:t>8/22/2012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922D-A9D7-4865-9398-E0C47778C789}" type="datetime1">
              <a:rPr lang="en-US" smtClean="0"/>
              <a:t>8/22/2012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96FD-37F6-4F5F-9B79-74A85B57B665}" type="datetime1">
              <a:rPr lang="en-US" smtClean="0"/>
              <a:t>8/22/2012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8BFF-4E9D-444C-BA85-E1291E02F70E}" type="datetime1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6DC9-8B3F-464C-8904-D5D2752DD6B5}" type="datetime1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7D75DD3-0AEA-46FD-B326-14797CF0806E}" type="datetime1">
              <a:rPr lang="en-US" smtClean="0"/>
              <a:t>8/22/2012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cle.com/technetwork/java/javase/tech/index-jsp-138252.html" TargetMode="External"/><Relationship Id="rId2" Type="http://schemas.openxmlformats.org/officeDocument/2006/relationships/hyperlink" Target="http://java3d.java.ne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va2s.com/Code/Java/3D/HelloUniverse1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CS324e - Elements of Graphics and Visualization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Java 3D Intro</a:t>
            </a:r>
          </a:p>
        </p:txBody>
      </p:sp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Java3D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Not standard Java</a:t>
            </a:r>
          </a:p>
          <a:p>
            <a:r>
              <a:rPr lang="en-US" dirty="0" smtClean="0"/>
              <a:t>One of multiple non standard libraries to create 3d graphics in Java</a:t>
            </a:r>
          </a:p>
          <a:p>
            <a:pPr lvl="1"/>
            <a:r>
              <a:rPr lang="en-US" dirty="0" smtClean="0"/>
              <a:t>others include </a:t>
            </a:r>
          </a:p>
          <a:p>
            <a:pPr lvl="1"/>
            <a:r>
              <a:rPr lang="en-US" dirty="0" smtClean="0"/>
              <a:t>JOGL, </a:t>
            </a:r>
            <a:r>
              <a:rPr lang="en-US" dirty="0" err="1" smtClean="0"/>
              <a:t>jMonkey</a:t>
            </a:r>
            <a:r>
              <a:rPr lang="en-US" dirty="0" smtClean="0"/>
              <a:t> Engine, Ardor3D, </a:t>
            </a:r>
            <a:r>
              <a:rPr lang="en-US" dirty="0" err="1" smtClean="0"/>
              <a:t>JReality</a:t>
            </a:r>
            <a:r>
              <a:rPr lang="en-US" dirty="0" smtClean="0"/>
              <a:t>, LWJGL</a:t>
            </a:r>
          </a:p>
          <a:p>
            <a:pPr lvl="1"/>
            <a:endParaRPr lang="en-US" dirty="0"/>
          </a:p>
          <a:p>
            <a:r>
              <a:rPr lang="en-US" dirty="0" smtClean="0"/>
              <a:t>Java3D websites:</a:t>
            </a:r>
          </a:p>
          <a:p>
            <a:r>
              <a:rPr lang="en-US" sz="3500" dirty="0">
                <a:hlinkClick r:id="rId2"/>
              </a:rPr>
              <a:t>http://java3d.java.net</a:t>
            </a:r>
            <a:r>
              <a:rPr lang="en-US" sz="3500" dirty="0" smtClean="0">
                <a:hlinkClick r:id="rId2"/>
              </a:rPr>
              <a:t>/</a:t>
            </a:r>
            <a:endParaRPr lang="en-US" sz="3500" dirty="0" smtClean="0">
              <a:hlinkClick r:id="rId3"/>
            </a:endParaRPr>
          </a:p>
          <a:p>
            <a:r>
              <a:rPr lang="en-US" sz="3200" dirty="0" smtClean="0">
                <a:hlinkClick r:id="rId3"/>
              </a:rPr>
              <a:t>http</a:t>
            </a:r>
            <a:r>
              <a:rPr lang="en-US" sz="3200" dirty="0">
                <a:hlinkClick r:id="rId3"/>
              </a:rPr>
              <a:t>://</a:t>
            </a:r>
            <a:r>
              <a:rPr lang="en-US" sz="3200" dirty="0" smtClean="0">
                <a:hlinkClick r:id="rId3"/>
              </a:rPr>
              <a:t>www.oracle.com/technetwork/java/javase/tech/index-jsp-138252.html</a:t>
            </a: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40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3D Coordinate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 and y as expected (positive y is up, not down as in 2d graphics</a:t>
            </a:r>
          </a:p>
          <a:p>
            <a:r>
              <a:rPr lang="en-US" dirty="0" smtClean="0"/>
              <a:t>z axis - positive z is out of screen, negative z is into screen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11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352800" y="3505200"/>
            <a:ext cx="0" cy="22860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52800" y="5758543"/>
            <a:ext cx="22860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590800" y="5758543"/>
            <a:ext cx="783771" cy="109945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336472" y="3657600"/>
            <a:ext cx="1540328" cy="2144486"/>
          </a:xfrm>
          <a:prstGeom prst="straightConnector1">
            <a:avLst/>
          </a:prstGeom>
          <a:ln w="63500">
            <a:solidFill>
              <a:srgbClr val="FF0000">
                <a:alpha val="49000"/>
              </a:srgb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90800" y="3505200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y</a:t>
            </a:r>
            <a:r>
              <a:rPr lang="en-US" sz="3600" baseline="30000" dirty="0" smtClean="0"/>
              <a:t>+</a:t>
            </a:r>
            <a:endParaRPr lang="en-US" sz="3600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5486400" y="5985105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x</a:t>
            </a:r>
            <a:r>
              <a:rPr lang="en-US" sz="3600" baseline="30000" dirty="0" smtClean="0"/>
              <a:t>+</a:t>
            </a:r>
            <a:endParaRPr lang="en-US" sz="36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2043855" y="5985104"/>
            <a:ext cx="521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z</a:t>
            </a:r>
            <a:r>
              <a:rPr lang="en-US" sz="3600" baseline="30000" dirty="0" smtClean="0"/>
              <a:t>+</a:t>
            </a:r>
            <a:endParaRPr lang="en-US" sz="3600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4965103" y="3688218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z</a:t>
            </a:r>
            <a:r>
              <a:rPr lang="en-US" sz="3600" baseline="300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949002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Portion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Portion of 3D Scene that is rendered is contained in a </a:t>
            </a:r>
            <a:r>
              <a:rPr lang="en-US" i="1" dirty="0" smtClean="0"/>
              <a:t>frustum  (pro: </a:t>
            </a:r>
            <a:r>
              <a:rPr lang="en-US" i="1" dirty="0" err="1" smtClean="0"/>
              <a:t>frəstəm</a:t>
            </a:r>
            <a:r>
              <a:rPr lang="en-US" i="1" dirty="0" smtClean="0"/>
              <a:t>)</a:t>
            </a:r>
          </a:p>
          <a:p>
            <a:pPr lvl="1"/>
            <a:r>
              <a:rPr lang="en-US" dirty="0" smtClean="0"/>
              <a:t>a pyramid or cone with its top cut 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198"/>
            <a:ext cx="5029200" cy="404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72" y="5079540"/>
            <a:ext cx="681971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71" y="5474828"/>
            <a:ext cx="519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86" y="4419600"/>
            <a:ext cx="15295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objects in</a:t>
            </a:r>
            <a:br>
              <a:rPr lang="en-US" dirty="0" smtClean="0"/>
            </a:br>
            <a:r>
              <a:rPr lang="en-US" dirty="0" smtClean="0"/>
              <a:t>scene, but not</a:t>
            </a:r>
          </a:p>
          <a:p>
            <a:r>
              <a:rPr lang="en-US" dirty="0" smtClean="0"/>
              <a:t>visible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05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 elements of a Java3D scene are stored in a data structure known as a </a:t>
            </a:r>
            <a:r>
              <a:rPr lang="en-US" i="1" dirty="0" smtClean="0"/>
              <a:t>scene graph</a:t>
            </a:r>
            <a:endParaRPr lang="en-US" dirty="0" smtClean="0"/>
          </a:p>
          <a:p>
            <a:r>
              <a:rPr lang="en-US" dirty="0" smtClean="0"/>
              <a:t>Graph consist of </a:t>
            </a:r>
            <a:r>
              <a:rPr lang="en-US" i="1" dirty="0" smtClean="0"/>
              <a:t>nodes</a:t>
            </a:r>
            <a:r>
              <a:rPr lang="en-US" dirty="0" smtClean="0"/>
              <a:t> (aka </a:t>
            </a:r>
            <a:r>
              <a:rPr lang="en-US" i="1" dirty="0" smtClean="0"/>
              <a:t>vertices</a:t>
            </a:r>
            <a:r>
              <a:rPr lang="en-US" dirty="0" smtClean="0"/>
              <a:t>) that contain a piece of data and are connected to other nodes by </a:t>
            </a:r>
            <a:r>
              <a:rPr lang="en-US" i="1" dirty="0" smtClean="0"/>
              <a:t>links</a:t>
            </a:r>
            <a:r>
              <a:rPr lang="en-US" dirty="0" smtClean="0"/>
              <a:t> (aka </a:t>
            </a:r>
            <a:r>
              <a:rPr lang="en-US" i="1" dirty="0" smtClean="0"/>
              <a:t>edges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13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95875"/>
            <a:ext cx="73914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267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 - A Kind of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Trees and Binary Trees are special instances of </a:t>
            </a:r>
            <a:r>
              <a:rPr lang="en-US" dirty="0" smtClean="0"/>
              <a:t>Graphs</a:t>
            </a:r>
          </a:p>
          <a:p>
            <a:r>
              <a:rPr lang="en-US" dirty="0" smtClean="0"/>
              <a:t>root is node that contains 8</a:t>
            </a:r>
          </a:p>
          <a:p>
            <a:r>
              <a:rPr lang="en-US" dirty="0" smtClean="0"/>
              <a:t>leaves on the</a:t>
            </a:r>
            <a:br>
              <a:rPr lang="en-US" dirty="0" smtClean="0"/>
            </a:br>
            <a:r>
              <a:rPr lang="en-US" dirty="0" smtClean="0"/>
              <a:t>bottom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4267200" cy="353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62400"/>
            <a:ext cx="1460253" cy="262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975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Java3D Scene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15</a:t>
            </a:fld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10343"/>
            <a:ext cx="7315200" cy="552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27371" y="6063734"/>
            <a:ext cx="15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(shapes, lights)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87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Java3D Scene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16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6977654" cy="563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407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11980"/>
            <a:ext cx="4648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Program to test installation of Java3D libraries</a:t>
            </a:r>
          </a:p>
          <a:p>
            <a:r>
              <a:rPr lang="en-US" dirty="0" smtClean="0"/>
              <a:t>Simple Scene Graph</a:t>
            </a:r>
            <a:endParaRPr lang="en-US" dirty="0"/>
          </a:p>
          <a:p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://www.java2s.com/Code/Java/3D/HelloUniverse1.htm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</a:t>
            </a:r>
            <a:r>
              <a:rPr lang="en-US" dirty="0" err="1" smtClean="0"/>
              <a:t>elloUniverse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17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172200" y="2286000"/>
            <a:ext cx="18288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24600" y="2634734"/>
            <a:ext cx="147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Branch Group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553200" y="838200"/>
            <a:ext cx="18288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21759" y="1186934"/>
            <a:ext cx="1691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 Universe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791200" y="3657600"/>
            <a:ext cx="1946221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66681" y="4006334"/>
            <a:ext cx="1770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Transform Group</a:t>
            </a:r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>
            <a:off x="4876800" y="4953000"/>
            <a:ext cx="1600200" cy="1676400"/>
          </a:xfrm>
          <a:prstGeom prst="triangl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33862" y="6096000"/>
            <a:ext cx="886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Rotator</a:t>
            </a:r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>
            <a:off x="6934200" y="4941332"/>
            <a:ext cx="1600200" cy="1676400"/>
          </a:xfrm>
          <a:prstGeom prst="triangl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274783" y="5957500"/>
            <a:ext cx="919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Colored</a:t>
            </a:r>
            <a:br>
              <a:rPr lang="en-US" dirty="0" smtClean="0"/>
            </a:br>
            <a:r>
              <a:rPr lang="en-US" dirty="0" smtClean="0"/>
              <a:t>Cube</a:t>
            </a:r>
            <a:endParaRPr lang="en-US" dirty="0"/>
          </a:p>
        </p:txBody>
      </p:sp>
      <p:cxnSp>
        <p:nvCxnSpPr>
          <p:cNvPr id="15" name="Straight Arrow Connector 14"/>
          <p:cNvCxnSpPr>
            <a:endCxn id="5" idx="0"/>
          </p:cNvCxnSpPr>
          <p:nvPr/>
        </p:nvCxnSpPr>
        <p:spPr>
          <a:xfrm flipH="1">
            <a:off x="7086600" y="1904609"/>
            <a:ext cx="239486" cy="38139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814457" y="3276209"/>
            <a:ext cx="239486" cy="38139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791200" y="4582495"/>
            <a:ext cx="533400" cy="59910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036453" y="4724400"/>
            <a:ext cx="583547" cy="457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602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HelloUniverse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 of Scene Graph is </a:t>
            </a:r>
            <a:r>
              <a:rPr lang="en-US" dirty="0" err="1" smtClean="0"/>
              <a:t>SimpleUniverse</a:t>
            </a:r>
            <a:r>
              <a:rPr lang="en-US" dirty="0" smtClean="0"/>
              <a:t> object</a:t>
            </a:r>
          </a:p>
          <a:p>
            <a:pPr lvl="1"/>
            <a:r>
              <a:rPr lang="en-US" dirty="0" smtClean="0"/>
              <a:t>convenience class to set up </a:t>
            </a:r>
            <a:r>
              <a:rPr lang="en-US" dirty="0" err="1" smtClean="0"/>
              <a:t>ViewingPlatform</a:t>
            </a:r>
            <a:r>
              <a:rPr lang="en-US" dirty="0" smtClean="0"/>
              <a:t>, Locale, Viewer</a:t>
            </a:r>
          </a:p>
          <a:p>
            <a:r>
              <a:rPr lang="en-US" dirty="0" smtClean="0"/>
              <a:t>canvas3D</a:t>
            </a:r>
          </a:p>
          <a:p>
            <a:pPr lvl="1"/>
            <a:r>
              <a:rPr lang="en-US" dirty="0" smtClean="0"/>
              <a:t>like a </a:t>
            </a:r>
            <a:r>
              <a:rPr lang="en-US" dirty="0" err="1"/>
              <a:t>B</a:t>
            </a:r>
            <a:r>
              <a:rPr lang="en-US" dirty="0" err="1" smtClean="0"/>
              <a:t>ufferedImage</a:t>
            </a:r>
            <a:endParaRPr lang="en-US" dirty="0" smtClean="0"/>
          </a:p>
          <a:p>
            <a:pPr lvl="1"/>
            <a:r>
              <a:rPr lang="en-US" dirty="0" smtClean="0"/>
              <a:t>once set up in graph we don't interact with in simple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69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HelloUniverse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19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9067800" cy="586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4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2D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800600" cy="5257800"/>
          </a:xfrm>
        </p:spPr>
        <p:txBody>
          <a:bodyPr/>
          <a:lstStyle/>
          <a:p>
            <a:r>
              <a:rPr lang="en-US" dirty="0" smtClean="0"/>
              <a:t>Java2D and Swing part of standard Java</a:t>
            </a:r>
          </a:p>
          <a:p>
            <a:r>
              <a:rPr lang="en-US" dirty="0" smtClean="0"/>
              <a:t>Various attempts to make two d graphics appear more "lifelike" and 3 dimensional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43" y="990600"/>
            <a:ext cx="330517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816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the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Branch Groups used to group related objects together</a:t>
            </a:r>
          </a:p>
          <a:p>
            <a:r>
              <a:rPr lang="en-US" dirty="0" smtClean="0"/>
              <a:t>Transform Groups used to perform transforms on all objects in the group (children)</a:t>
            </a:r>
          </a:p>
          <a:p>
            <a:r>
              <a:rPr lang="en-US" dirty="0" err="1" smtClean="0"/>
              <a:t>ColoredCube</a:t>
            </a:r>
            <a:r>
              <a:rPr lang="en-US" dirty="0" smtClean="0"/>
              <a:t> a class to allow a simple shape to be displayed with out having to set up materials or color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00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</a:t>
            </a:r>
            <a:r>
              <a:rPr lang="en-US" dirty="0" err="1" smtClean="0"/>
              <a:t>ColoredCube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0.4 is size of cube</a:t>
            </a:r>
          </a:p>
          <a:p>
            <a:pPr lvl="1"/>
            <a:r>
              <a:rPr lang="en-US" dirty="0" smtClean="0"/>
              <a:t>try different sizes when demoing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21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743200"/>
            <a:ext cx="943080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422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Rotation Behavior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22</a:t>
            </a:fld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143000"/>
            <a:ext cx="8860971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083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833" y="990600"/>
            <a:ext cx="8229600" cy="5257800"/>
          </a:xfrm>
        </p:spPr>
        <p:txBody>
          <a:bodyPr/>
          <a:lstStyle/>
          <a:p>
            <a:r>
              <a:rPr lang="en-US" dirty="0" smtClean="0"/>
              <a:t>Alpha like the FRC Timing Framework interpolators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-1, loop continuously, 4000 milliseconds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alpha,  </a:t>
            </a:r>
            <a:r>
              <a:rPr lang="en-US" dirty="0" err="1" smtClean="0"/>
              <a:t>transformGroup</a:t>
            </a:r>
            <a:r>
              <a:rPr lang="en-US" dirty="0" smtClean="0"/>
              <a:t>, transform3D (local coordinate system - rotation around y axis) , min angle, max angle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23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66" y="2743200"/>
            <a:ext cx="1202436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66" y="5334000"/>
            <a:ext cx="8936334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150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Finishing </a:t>
            </a:r>
            <a:r>
              <a:rPr lang="en-US" dirty="0" err="1" smtClean="0"/>
              <a:t>SceneGraph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Behaviors, such as rotation, have a bounds that must be set</a:t>
            </a:r>
          </a:p>
          <a:p>
            <a:r>
              <a:rPr lang="en-US" dirty="0" smtClean="0"/>
              <a:t>recall scene is the Branch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24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8915400" cy="271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94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038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try making cube bigger</a:t>
            </a:r>
          </a:p>
          <a:p>
            <a:r>
              <a:rPr lang="en-US" dirty="0" smtClean="0"/>
              <a:t>try changing axis of rotation</a:t>
            </a:r>
          </a:p>
          <a:p>
            <a:r>
              <a:rPr lang="en-US" dirty="0" smtClean="0"/>
              <a:t>try adding another cube</a:t>
            </a:r>
          </a:p>
          <a:p>
            <a:r>
              <a:rPr lang="en-US" dirty="0" smtClean="0"/>
              <a:t>try changing position of cube</a:t>
            </a:r>
            <a:endParaRPr lang="en-US" dirty="0"/>
          </a:p>
          <a:p>
            <a:r>
              <a:rPr lang="en-US" dirty="0" smtClean="0"/>
              <a:t>why is background black?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25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64" y="1219200"/>
            <a:ext cx="4563836" cy="506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399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4800600" cy="5257800"/>
          </a:xfrm>
        </p:spPr>
        <p:txBody>
          <a:bodyPr/>
          <a:lstStyle/>
          <a:p>
            <a:r>
              <a:rPr lang="en-US" dirty="0" smtClean="0"/>
              <a:t>Gradient Paints can add depth to 2d primitives</a:t>
            </a:r>
          </a:p>
          <a:p>
            <a:r>
              <a:rPr lang="en-US" dirty="0" smtClean="0"/>
              <a:t>Notice the gradient paint on the pegs and shading on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457" y="838200"/>
            <a:ext cx="3905250" cy="579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33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45707"/>
            <a:ext cx="3810000" cy="565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69063"/>
            <a:ext cx="3457575" cy="580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69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Wireframe Vector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BattleZone</a:t>
            </a:r>
            <a:r>
              <a:rPr lang="en-US" dirty="0" smtClean="0"/>
              <a:t> - 1980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162800" cy="530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089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Parallax Scrolling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backgrounds</a:t>
            </a:r>
          </a:p>
          <a:p>
            <a:r>
              <a:rPr lang="en-US" dirty="0" smtClean="0"/>
              <a:t>backgrounds closer to view move at a faster speed than backgrounds farther away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5576207" cy="357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56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Parallax Scrolling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2999"/>
            <a:ext cx="89154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7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2.5D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257800"/>
          </a:xfrm>
        </p:spPr>
        <p:txBody>
          <a:bodyPr/>
          <a:lstStyle/>
          <a:p>
            <a:r>
              <a:rPr lang="en-US" dirty="0" smtClean="0"/>
              <a:t>Isometric Graphics</a:t>
            </a:r>
          </a:p>
          <a:p>
            <a:r>
              <a:rPr lang="en-US" dirty="0" smtClean="0"/>
              <a:t>"rotate" object to reveal details on the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53343"/>
            <a:ext cx="322897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6172200"/>
            <a:ext cx="1199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Z</a:t>
            </a:r>
            <a:r>
              <a:rPr lang="en-US" sz="2800" dirty="0" err="1" smtClean="0"/>
              <a:t>axxon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98939"/>
            <a:ext cx="5495827" cy="3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57800" y="6062990"/>
            <a:ext cx="219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Ultima</a:t>
            </a:r>
            <a:r>
              <a:rPr lang="en-US" sz="2800" dirty="0" smtClean="0"/>
              <a:t>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558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Create 3D model</a:t>
            </a:r>
          </a:p>
          <a:p>
            <a:pPr lvl="1"/>
            <a:r>
              <a:rPr lang="en-US" dirty="0" smtClean="0"/>
              <a:t>a small scene or a large world</a:t>
            </a:r>
          </a:p>
          <a:p>
            <a:r>
              <a:rPr lang="en-US" dirty="0" smtClean="0"/>
              <a:t>Model rendered into a 2D projection</a:t>
            </a:r>
          </a:p>
          <a:p>
            <a:r>
              <a:rPr lang="en-US" dirty="0" smtClean="0"/>
              <a:t>model includes</a:t>
            </a:r>
          </a:p>
          <a:p>
            <a:pPr lvl="1"/>
            <a:r>
              <a:rPr lang="en-US" dirty="0" smtClean="0"/>
              <a:t>objects (boxes, cones, cylinders, sphere, user defined models)</a:t>
            </a:r>
          </a:p>
          <a:p>
            <a:pPr lvl="1"/>
            <a:r>
              <a:rPr lang="en-US" dirty="0" smtClean="0"/>
              <a:t>lighting</a:t>
            </a:r>
          </a:p>
          <a:p>
            <a:pPr lvl="1"/>
            <a:r>
              <a:rPr lang="en-US" dirty="0" smtClean="0"/>
              <a:t>cameras</a:t>
            </a:r>
          </a:p>
          <a:p>
            <a:pPr lvl="1"/>
            <a:r>
              <a:rPr lang="en-US" dirty="0" smtClean="0"/>
              <a:t>textures</a:t>
            </a:r>
          </a:p>
          <a:p>
            <a:pPr lvl="1"/>
            <a:r>
              <a:rPr lang="en-US" dirty="0" smtClean="0"/>
              <a:t>dynamic behaviors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46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2919</TotalTime>
  <Words>558</Words>
  <Application>Microsoft Office PowerPoint</Application>
  <PresentationFormat>On-screen Show (4:3)</PresentationFormat>
  <Paragraphs>124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CS324e - Elements of Graphics and Visualization</vt:lpstr>
      <vt:lpstr>Java 2D</vt:lpstr>
      <vt:lpstr>Gradients</vt:lpstr>
      <vt:lpstr>2D Graphics</vt:lpstr>
      <vt:lpstr>Wireframe Vector Graphics</vt:lpstr>
      <vt:lpstr>Parallax Scrolling</vt:lpstr>
      <vt:lpstr>Parallax Scrolling Example</vt:lpstr>
      <vt:lpstr>2.5D </vt:lpstr>
      <vt:lpstr>3D Graphics</vt:lpstr>
      <vt:lpstr>Java3D</vt:lpstr>
      <vt:lpstr>Java 3D Coordinate System</vt:lpstr>
      <vt:lpstr>Visual Portion</vt:lpstr>
      <vt:lpstr>Scene Graphs</vt:lpstr>
      <vt:lpstr>Trees - A Kind of Graph</vt:lpstr>
      <vt:lpstr>Java3D Scene Graphs</vt:lpstr>
      <vt:lpstr>Java3D Scene Graphs</vt:lpstr>
      <vt:lpstr>HelloUniverse</vt:lpstr>
      <vt:lpstr>HelloUniverse Code</vt:lpstr>
      <vt:lpstr>HelloUniverse Code</vt:lpstr>
      <vt:lpstr>Create the Objects</vt:lpstr>
      <vt:lpstr>Adding ColoredCube</vt:lpstr>
      <vt:lpstr>Adding Rotation Behavior</vt:lpstr>
      <vt:lpstr>Rotation Behavior</vt:lpstr>
      <vt:lpstr>Finishing SceneGraph</vt:lpstr>
      <vt:lpstr>Demo</vt:lpstr>
    </vt:vector>
  </TitlesOfParts>
  <Company>University of Texas at Austin Computer Science Dept.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Michael D. Scott</cp:lastModifiedBy>
  <cp:revision>223</cp:revision>
  <dcterms:created xsi:type="dcterms:W3CDTF">2012-01-17T18:47:14Z</dcterms:created>
  <dcterms:modified xsi:type="dcterms:W3CDTF">2012-08-22T21:48:50Z</dcterms:modified>
</cp:coreProperties>
</file>