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7" r:id="rId52"/>
    <p:sldId id="308" r:id="rId53"/>
    <p:sldId id="309" r:id="rId54"/>
    <p:sldId id="306" r:id="rId55"/>
    <p:sldId id="310" r:id="rId56"/>
    <p:sldId id="311" r:id="rId57"/>
    <p:sldId id="319" r:id="rId58"/>
    <p:sldId id="320" r:id="rId59"/>
    <p:sldId id="312" r:id="rId60"/>
    <p:sldId id="313" r:id="rId61"/>
    <p:sldId id="314" r:id="rId62"/>
    <p:sldId id="315" r:id="rId63"/>
    <p:sldId id="316" r:id="rId64"/>
    <p:sldId id="317" r:id="rId65"/>
    <p:sldId id="318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283" autoAdjust="0"/>
    <p:restoredTop sz="94676" autoAdjust="0"/>
  </p:normalViewPr>
  <p:slideViewPr>
    <p:cSldViewPr>
      <p:cViewPr varScale="1">
        <p:scale>
          <a:sx n="92" d="100"/>
          <a:sy n="92" d="100"/>
        </p:scale>
        <p:origin x="-20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C2B9E-4DAE-49F3-AD68-35F9EFC80241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DE4BB-7473-428A-98AA-139D031D9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87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DE4BB-7473-428A-98AA-139D031D9EF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00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FC98AF8B-0E7B-4270-9E96-47F7CB29843D}" type="datetime1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DF43637C-DFDA-4D48-8BAD-E22581FA05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2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1DF9F-78A1-45B2-91CF-B1101F1D838F}" type="datetime1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3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4F59A-15E0-4975-A2FD-A66B953B0630}" type="datetime1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6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ED50-16FA-40C4-8C86-191B59942847}" type="datetime1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6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D22E-4634-47E6-9704-3BA5D1DBFB8E}" type="datetime1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2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02C7-C711-4620-92C8-AEC8EC24CD5C}" type="datetime1">
              <a:rPr lang="en-US" smtClean="0"/>
              <a:t>8/22/2012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36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3ADDB-FFDA-4D94-AE5A-22EC7F92A30E}" type="datetime1">
              <a:rPr lang="en-US" smtClean="0"/>
              <a:t>8/22/2012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33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922D-A9D7-4865-9398-E0C47778C789}" type="datetime1">
              <a:rPr lang="en-US" smtClean="0"/>
              <a:t>8/22/2012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1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E96FD-37F6-4F5F-9B79-74A85B57B665}" type="datetime1">
              <a:rPr lang="en-US" smtClean="0"/>
              <a:t>8/22/2012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29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8BFF-4E9D-444C-BA85-E1291E02F70E}" type="datetime1">
              <a:rPr lang="en-US" smtClean="0"/>
              <a:t>8/22/2012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36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6DC9-8B3F-464C-8904-D5D2752DD6B5}" type="datetime1">
              <a:rPr lang="en-US" smtClean="0"/>
              <a:t>8/22/2012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1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7D75DD3-0AEA-46FD-B326-14797CF0806E}" type="datetime1">
              <a:rPr lang="en-US" smtClean="0"/>
              <a:t>8/22/2012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F43637C-DFDA-4D48-8BAD-E22581FA05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43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download.java.net/media/java3d/javadoc/1.5.1/index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download.java.net/media/java3d/javadoc/1.5.1/com/sun/j3d/utils/geometry/Sphere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CS324e - Elements of Graphics and Visualization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1534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Checkerboard World</a:t>
            </a:r>
          </a:p>
        </p:txBody>
      </p:sp>
    </p:spTree>
    <p:extLst>
      <p:ext uri="{BB962C8B-B14F-4D97-AF65-F5344CB8AC3E}">
        <p14:creationId xmlns:p14="http://schemas.microsoft.com/office/powerpoint/2010/main" val="48101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257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Ambient lights</a:t>
            </a:r>
          </a:p>
          <a:p>
            <a:pPr lvl="1"/>
            <a:r>
              <a:rPr lang="en-US" sz="2800" dirty="0" smtClean="0"/>
              <a:t>Uniform in all directions and locations</a:t>
            </a:r>
          </a:p>
          <a:p>
            <a:pPr lvl="1"/>
            <a:endParaRPr lang="en-US" sz="2800" dirty="0"/>
          </a:p>
          <a:p>
            <a:pPr lvl="1"/>
            <a:endParaRPr lang="en-US" sz="2800" dirty="0" smtClean="0"/>
          </a:p>
          <a:p>
            <a:pPr lvl="1"/>
            <a:endParaRPr lang="en-US" sz="2800" dirty="0"/>
          </a:p>
          <a:p>
            <a:pPr lvl="1"/>
            <a:r>
              <a:rPr lang="en-US" sz="2800" dirty="0" smtClean="0"/>
              <a:t>create </a:t>
            </a:r>
            <a:r>
              <a:rPr lang="en-US" sz="2800" dirty="0" err="1" smtClean="0"/>
              <a:t>AmbientLight</a:t>
            </a:r>
            <a:r>
              <a:rPr lang="en-US" sz="2800" dirty="0" smtClean="0"/>
              <a:t> object, give it a color, and add as a node to scene graph</a:t>
            </a:r>
          </a:p>
          <a:p>
            <a:pPr lvl="1"/>
            <a:r>
              <a:rPr lang="en-US" sz="2800" dirty="0" smtClean="0"/>
              <a:t>Color3f each channel (red, green, blue defined with value between 0 and 1</a:t>
            </a:r>
          </a:p>
          <a:p>
            <a:pPr lvl="1"/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10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286000" y="1981200"/>
            <a:ext cx="10668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581400" y="2057400"/>
            <a:ext cx="12954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819400" y="25146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876800" y="2209800"/>
            <a:ext cx="762000" cy="190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419600" y="1981200"/>
            <a:ext cx="457200" cy="323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477000" y="2362200"/>
            <a:ext cx="685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600200" y="2143125"/>
            <a:ext cx="609600" cy="66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286000" y="304800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257800" y="2819400"/>
            <a:ext cx="914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733800" y="2819400"/>
            <a:ext cx="76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3048000" y="1828800"/>
            <a:ext cx="762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5029200" y="2143125"/>
            <a:ext cx="76200" cy="676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27171"/>
            <a:ext cx="8763000" cy="159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97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Spheres and Ambient Light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11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0"/>
            <a:ext cx="7391400" cy="576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111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Directional 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fixed direction</a:t>
            </a:r>
          </a:p>
          <a:p>
            <a:r>
              <a:rPr lang="en-US" dirty="0" smtClean="0"/>
              <a:t>no specific location (think of it as being at an infinite distance away from </a:t>
            </a:r>
            <a:r>
              <a:rPr lang="en-US" dirty="0" smtClean="0"/>
              <a:t>scene)</a:t>
            </a:r>
            <a:endParaRPr lang="en-US" dirty="0" smtClean="0"/>
          </a:p>
          <a:p>
            <a:r>
              <a:rPr lang="en-US" dirty="0" smtClean="0"/>
              <a:t>light rays are parallel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12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286000" y="4572000"/>
            <a:ext cx="3429000" cy="16764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819400" y="4267200"/>
            <a:ext cx="3429000" cy="16764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657600" y="3940629"/>
            <a:ext cx="3429000" cy="16764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828800" y="5105400"/>
            <a:ext cx="3429000" cy="16764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54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13</a:t>
            </a:fld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3216586"/>
            <a:ext cx="5753100" cy="36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533400"/>
            <a:ext cx="688657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Directional Light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739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14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4" y="533400"/>
            <a:ext cx="694372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Directional Light</a:t>
            </a:r>
            <a:endParaRPr lang="en-US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83428"/>
            <a:ext cx="7988441" cy="310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544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Has a location in the scene</a:t>
            </a:r>
          </a:p>
          <a:p>
            <a:r>
              <a:rPr lang="en-US" dirty="0" smtClean="0"/>
              <a:t>emits in all directions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has a color</a:t>
            </a:r>
          </a:p>
          <a:p>
            <a:r>
              <a:rPr lang="en-US" dirty="0" smtClean="0"/>
              <a:t>has an attenuation, intensity decreases as distance from light increases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15</a:t>
            </a:fld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572000" y="3565071"/>
            <a:ext cx="1143000" cy="59873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419600" y="3820885"/>
            <a:ext cx="914400" cy="598715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114800" y="4035879"/>
            <a:ext cx="0" cy="764721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2667000" y="3624944"/>
            <a:ext cx="1050471" cy="1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124200" y="3891644"/>
            <a:ext cx="723900" cy="680356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403271" y="2819400"/>
            <a:ext cx="1006929" cy="517074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2958192" y="2816681"/>
            <a:ext cx="734786" cy="495305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114800" y="2438400"/>
            <a:ext cx="0" cy="65587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590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Attenuation of Point Light has three factors:</a:t>
            </a:r>
          </a:p>
          <a:p>
            <a:pPr lvl="1"/>
            <a:r>
              <a:rPr lang="en-US" dirty="0" smtClean="0"/>
              <a:t>constant attenuation, ac</a:t>
            </a:r>
          </a:p>
          <a:p>
            <a:pPr lvl="1"/>
            <a:r>
              <a:rPr lang="en-US" dirty="0" smtClean="0"/>
              <a:t>linear attenuation, la</a:t>
            </a:r>
          </a:p>
          <a:p>
            <a:pPr lvl="1"/>
            <a:r>
              <a:rPr lang="en-US" dirty="0" smtClean="0"/>
              <a:t>quadratic attenuation, </a:t>
            </a:r>
            <a:r>
              <a:rPr lang="en-US" dirty="0" err="1" smtClean="0"/>
              <a:t>qa</a:t>
            </a:r>
            <a:endParaRPr lang="en-US" dirty="0" smtClean="0"/>
          </a:p>
          <a:p>
            <a:r>
              <a:rPr lang="en-US" dirty="0" smtClean="0"/>
              <a:t>light intensity at a given point distance d away from the light =</a:t>
            </a:r>
            <a:br>
              <a:rPr lang="en-US" dirty="0" smtClean="0"/>
            </a:br>
            <a:r>
              <a:rPr lang="en-US" dirty="0" smtClean="0"/>
              <a:t>1.0 / (ac + la * d + </a:t>
            </a:r>
            <a:r>
              <a:rPr lang="en-US" dirty="0" err="1" smtClean="0"/>
              <a:t>qa</a:t>
            </a:r>
            <a:r>
              <a:rPr lang="en-US" dirty="0" smtClean="0"/>
              <a:t> * d * d)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8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Light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17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066800"/>
            <a:ext cx="877252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66" y="3243943"/>
            <a:ext cx="8668196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17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y coordinate of location from 10 to 20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 see the things the light interacts with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18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2198914"/>
            <a:ext cx="9084039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97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Spotlight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229600" cy="5257800"/>
          </a:xfrm>
        </p:spPr>
        <p:txBody>
          <a:bodyPr/>
          <a:lstStyle/>
          <a:p>
            <a:r>
              <a:rPr lang="en-US" dirty="0" smtClean="0"/>
              <a:t>Similar to Point Light</a:t>
            </a:r>
            <a:endParaRPr lang="en-US" dirty="0"/>
          </a:p>
          <a:p>
            <a:r>
              <a:rPr lang="en-US" dirty="0" smtClean="0"/>
              <a:t>has location and direction, but does not emit light in all directions</a:t>
            </a:r>
          </a:p>
          <a:p>
            <a:r>
              <a:rPr lang="en-US" dirty="0" smtClean="0"/>
              <a:t>emits light in a cone shape region</a:t>
            </a:r>
          </a:p>
          <a:p>
            <a:r>
              <a:rPr lang="en-US" dirty="0" smtClean="0"/>
              <a:t>attenuation like Point Light, but add attenuation for light rays away </a:t>
            </a:r>
            <a:br>
              <a:rPr lang="en-US" dirty="0" smtClean="0"/>
            </a:br>
            <a:r>
              <a:rPr lang="en-US" dirty="0" smtClean="0"/>
              <a:t>from central direction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19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81800" y="4419600"/>
            <a:ext cx="2133600" cy="990600"/>
          </a:xfrm>
          <a:prstGeom prst="ellipse">
            <a:avLst/>
          </a:prstGeom>
          <a:noFill/>
          <a:ln w="63500">
            <a:solidFill>
              <a:srgbClr val="FF0000"/>
            </a:solidFill>
          </a:ln>
          <a:scene3d>
            <a:camera prst="orthographicFront">
              <a:rot lat="0" lon="0" rev="19499999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943600" y="4267200"/>
            <a:ext cx="1066800" cy="2484670"/>
          </a:xfrm>
          <a:prstGeom prst="straightConnector1">
            <a:avLst/>
          </a:prstGeom>
          <a:ln w="635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943600" y="5585735"/>
            <a:ext cx="2819400" cy="1166135"/>
          </a:xfrm>
          <a:prstGeom prst="straightConnector1">
            <a:avLst/>
          </a:prstGeom>
          <a:ln w="635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003471" y="4419600"/>
            <a:ext cx="1235529" cy="226627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003471" y="4408714"/>
            <a:ext cx="1624693" cy="226627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155871" y="4800600"/>
            <a:ext cx="1692729" cy="1752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003471" y="5035664"/>
            <a:ext cx="2253344" cy="163932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003471" y="5218674"/>
            <a:ext cx="2476501" cy="146720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59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Larger Example - From KGPJ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37014"/>
            <a:ext cx="7495494" cy="582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659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Spotlight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20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1133474"/>
            <a:ext cx="9011164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17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Spotlight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2578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attenuation changed to PI /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21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760095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495800"/>
            <a:ext cx="4419600" cy="2197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5949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Spotlight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57800"/>
          </a:xfrm>
        </p:spPr>
        <p:txBody>
          <a:bodyPr/>
          <a:lstStyle/>
          <a:p>
            <a:r>
              <a:rPr lang="en-US" dirty="0" smtClean="0"/>
              <a:t>Concentration changed from 100 to 10, spread angle still set at PI / 2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22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27785"/>
            <a:ext cx="6324600" cy="4331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550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add a background image or color</a:t>
            </a:r>
          </a:p>
          <a:p>
            <a:r>
              <a:rPr lang="en-US" dirty="0" smtClean="0"/>
              <a:t>draw at the back of a scene and is not altered by camera movement in the scene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436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24</a:t>
            </a:fld>
            <a:endParaRPr lang="en-U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2999"/>
            <a:ext cx="8763000" cy="5090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4754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Effect - 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ambient and directional lights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25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610600" cy="505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25809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Background Effect -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26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7391400" cy="592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83053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Shapes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Documentation for Java3D package at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download.java.net/media/java3d/javadoc/1.5.1/index.html</a:t>
            </a:r>
            <a:endParaRPr lang="en-US" dirty="0" smtClean="0"/>
          </a:p>
          <a:p>
            <a:r>
              <a:rPr lang="en-US" dirty="0" smtClean="0"/>
              <a:t>Add visible objects to a scene requires adding </a:t>
            </a:r>
            <a:r>
              <a:rPr lang="en-US" i="1" dirty="0" smtClean="0"/>
              <a:t>Primitives </a:t>
            </a:r>
            <a:r>
              <a:rPr lang="en-US" dirty="0" smtClean="0"/>
              <a:t>or creating a class that extends </a:t>
            </a:r>
            <a:r>
              <a:rPr lang="en-US" i="1" dirty="0" smtClean="0"/>
              <a:t>Shape3D</a:t>
            </a:r>
          </a:p>
          <a:p>
            <a:r>
              <a:rPr lang="en-US" dirty="0" smtClean="0"/>
              <a:t>built in subclasses of primitive include:</a:t>
            </a:r>
          </a:p>
          <a:p>
            <a:pPr lvl="1"/>
            <a:r>
              <a:rPr lang="en-US" dirty="0" smtClean="0"/>
              <a:t>box, cone, cylinder, sphere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449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Spheres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Multiple Sphere constructors but all have some variation of these parameters</a:t>
            </a:r>
          </a:p>
          <a:p>
            <a:pPr lvl="1"/>
            <a:r>
              <a:rPr lang="en-US" dirty="0" smtClean="0"/>
              <a:t>radius, size of sphere</a:t>
            </a:r>
          </a:p>
          <a:p>
            <a:pPr lvl="1"/>
            <a:r>
              <a:rPr lang="en-US" dirty="0" err="1" smtClean="0"/>
              <a:t>primFlags</a:t>
            </a:r>
            <a:r>
              <a:rPr lang="en-US" dirty="0" smtClean="0"/>
              <a:t>, A number of constants that affect how the sphere is created (for example should the appearance be allowed to be changed)</a:t>
            </a:r>
          </a:p>
          <a:p>
            <a:pPr lvl="1"/>
            <a:r>
              <a:rPr lang="en-US" dirty="0" smtClean="0"/>
              <a:t>divisions, affects the number of polygons used to construct the sphere (divisions != total number)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ppearance, how the sphere should look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466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Sphere Constructor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066800"/>
            <a:ext cx="8666018" cy="5257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primflags</a:t>
            </a:r>
            <a:r>
              <a:rPr lang="en-US" dirty="0" smtClean="0"/>
              <a:t> - refer to </a:t>
            </a:r>
            <a:r>
              <a:rPr lang="en-US" dirty="0" smtClean="0">
                <a:hlinkClick r:id="rId2"/>
              </a:rPr>
              <a:t>Sphere </a:t>
            </a:r>
            <a:r>
              <a:rPr lang="en-US" dirty="0" smtClean="0"/>
              <a:t>class for options, GENERATE_NORMALS in our case</a:t>
            </a:r>
          </a:p>
          <a:p>
            <a:r>
              <a:rPr lang="en-US" dirty="0" smtClean="0"/>
              <a:t>radius = 2.0f</a:t>
            </a:r>
          </a:p>
          <a:p>
            <a:r>
              <a:rPr lang="en-US" dirty="0" smtClean="0"/>
              <a:t>vary divisions from 4 to 31</a:t>
            </a:r>
          </a:p>
          <a:p>
            <a:r>
              <a:rPr lang="en-US" dirty="0" smtClean="0"/>
              <a:t>Appearance, show wireframe and blue materials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5" y="1143000"/>
            <a:ext cx="899046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9278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 (Not All)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1143000"/>
            <a:ext cx="2821239" cy="1182706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8181" y="1295399"/>
            <a:ext cx="24420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Checkers3D </a:t>
            </a:r>
          </a:p>
          <a:p>
            <a:r>
              <a:rPr lang="en-US" sz="2800" dirty="0" smtClean="0"/>
              <a:t>extends </a:t>
            </a:r>
            <a:r>
              <a:rPr lang="en-US" sz="2800" dirty="0" err="1" smtClean="0"/>
              <a:t>JFrame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2362200" y="3124200"/>
            <a:ext cx="3200400" cy="14478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41360" y="3352799"/>
            <a:ext cx="27571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WrapCheckers3D </a:t>
            </a:r>
          </a:p>
          <a:p>
            <a:r>
              <a:rPr lang="en-US" sz="2800" dirty="0" smtClean="0"/>
              <a:t>extends </a:t>
            </a:r>
            <a:r>
              <a:rPr lang="en-US" sz="2800" dirty="0" err="1" smtClean="0"/>
              <a:t>JPanel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228600" y="5562600"/>
            <a:ext cx="2211639" cy="845249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8601" y="5720091"/>
            <a:ext cx="2099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CheckerFloor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4876800" y="5334000"/>
            <a:ext cx="3200400" cy="14478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255959" y="5529942"/>
            <a:ext cx="27081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coloredTiles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Extends Shape3D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5943600" y="1600200"/>
            <a:ext cx="1447800" cy="7620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26988" y="1739442"/>
            <a:ext cx="1204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Sphere</a:t>
            </a:r>
            <a:endParaRPr lang="en-US" sz="2800" dirty="0"/>
          </a:p>
        </p:txBody>
      </p:sp>
      <p:cxnSp>
        <p:nvCxnSpPr>
          <p:cNvPr id="17" name="Straight Arrow Connector 16"/>
          <p:cNvCxnSpPr>
            <a:stCxn id="5" idx="2"/>
          </p:cNvCxnSpPr>
          <p:nvPr/>
        </p:nvCxnSpPr>
        <p:spPr>
          <a:xfrm>
            <a:off x="1639220" y="2325706"/>
            <a:ext cx="1332580" cy="798494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4" idx="2"/>
          </p:cNvCxnSpPr>
          <p:nvPr/>
        </p:nvCxnSpPr>
        <p:spPr>
          <a:xfrm flipV="1">
            <a:off x="5638800" y="2362200"/>
            <a:ext cx="1028700" cy="1378649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278568" y="4495800"/>
            <a:ext cx="1049967" cy="1034142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1" idx="1"/>
          </p:cNvCxnSpPr>
          <p:nvPr/>
        </p:nvCxnSpPr>
        <p:spPr>
          <a:xfrm>
            <a:off x="2440240" y="5890778"/>
            <a:ext cx="2436560" cy="167122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30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Appearances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 includes two hard coded appearances for the spheres</a:t>
            </a:r>
          </a:p>
          <a:p>
            <a:r>
              <a:rPr lang="en-US" dirty="0" smtClean="0"/>
              <a:t>First, just show the polygons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3276600"/>
            <a:ext cx="8942877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0600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Wireframes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default inside faces are culled, not visible</a:t>
            </a:r>
          </a:p>
          <a:p>
            <a:r>
              <a:rPr lang="en-US" dirty="0" smtClean="0"/>
              <a:t>notice difference in divisions</a:t>
            </a:r>
          </a:p>
          <a:p>
            <a:pPr lvl="1"/>
            <a:r>
              <a:rPr lang="en-US" dirty="0" smtClean="0"/>
              <a:t>why not just crank divisions up to 100s?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25982"/>
            <a:ext cx="6858000" cy="3220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7178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Wireframes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CULL_NONE</a:t>
            </a:r>
          </a:p>
          <a:p>
            <a:r>
              <a:rPr lang="en-US" dirty="0" smtClean="0"/>
              <a:t>Notice difference in smaller divisions</a:t>
            </a:r>
          </a:p>
          <a:p>
            <a:r>
              <a:rPr lang="en-US" dirty="0" smtClean="0"/>
              <a:t>we see lines the "backs" of lines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32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66" y="3200400"/>
            <a:ext cx="9008934" cy="3323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0209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Wireframes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POLYGON_POINT instead of POLYGON_LINE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33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46" y="2324490"/>
            <a:ext cx="7013864" cy="4336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3392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Polygon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POLYGON_FILL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34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2057400"/>
            <a:ext cx="8477981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0481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57800"/>
          </a:xfrm>
        </p:spPr>
        <p:txBody>
          <a:bodyPr/>
          <a:lstStyle/>
          <a:p>
            <a:r>
              <a:rPr lang="en-US" dirty="0" smtClean="0"/>
              <a:t>Color attribute of an appearance can be changed, default is white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35</a:t>
            </a:fld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2057400"/>
            <a:ext cx="8839200" cy="16401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27" y="3810000"/>
            <a:ext cx="767715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52771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More realistic appearances created using materials</a:t>
            </a:r>
          </a:p>
          <a:p>
            <a:r>
              <a:rPr lang="en-US" dirty="0" smtClean="0"/>
              <a:t>Material class</a:t>
            </a:r>
          </a:p>
          <a:p>
            <a:r>
              <a:rPr lang="en-US" dirty="0" smtClean="0"/>
              <a:t>specify four colors and a value for shininess (1 to 128)</a:t>
            </a:r>
          </a:p>
          <a:p>
            <a:r>
              <a:rPr lang="en-US" dirty="0" smtClean="0"/>
              <a:t>four colors for ambient, emissive, diffuse, and specular properties of the material</a:t>
            </a:r>
          </a:p>
          <a:p>
            <a:r>
              <a:rPr lang="en-US" dirty="0" smtClean="0"/>
              <a:t>Define how light interacts with the material and the light it gives off.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795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Ambient Color: how much (and what color) </a:t>
            </a:r>
            <a:r>
              <a:rPr lang="en-US" dirty="0"/>
              <a:t>ambient </a:t>
            </a:r>
            <a:r>
              <a:rPr lang="en-US" dirty="0" smtClean="0"/>
              <a:t> light is reflected by the material</a:t>
            </a:r>
          </a:p>
          <a:p>
            <a:r>
              <a:rPr lang="en-US" dirty="0" smtClean="0"/>
              <a:t>Recall when only ambient light in the world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37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962399"/>
            <a:ext cx="676275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17055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Emissive Light</a:t>
            </a:r>
          </a:p>
          <a:p>
            <a:pPr lvl="1"/>
            <a:r>
              <a:rPr lang="en-US" dirty="0" smtClean="0"/>
              <a:t>the color of light the material gives off </a:t>
            </a:r>
            <a:r>
              <a:rPr lang="en-US" dirty="0" smtClean="0"/>
              <a:t>itself</a:t>
            </a:r>
          </a:p>
          <a:p>
            <a:pPr lvl="1"/>
            <a:r>
              <a:rPr lang="en-US" dirty="0" smtClean="0"/>
              <a:t>material glows, but does not illuminate other materials</a:t>
            </a:r>
            <a:endParaRPr lang="en-US" dirty="0" smtClean="0"/>
          </a:p>
          <a:p>
            <a:pPr lvl="1"/>
            <a:r>
              <a:rPr lang="en-US" dirty="0" smtClean="0"/>
              <a:t>to create a flashlight pair a spotlight and a shape with a material that gives off light</a:t>
            </a:r>
          </a:p>
          <a:p>
            <a:pPr lvl="1"/>
            <a:r>
              <a:rPr lang="en-US" dirty="0" smtClean="0"/>
              <a:t>examples so far emissive light for spheres was black (none)</a:t>
            </a:r>
          </a:p>
          <a:p>
            <a:pPr lvl="1"/>
            <a:r>
              <a:rPr lang="en-US" dirty="0" smtClean="0"/>
              <a:t>dim the lights and let the spheres give off a bright yellow light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832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Emissive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other lights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39</a:t>
            </a:fld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21" y="1905000"/>
            <a:ext cx="8989124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8179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Checkers3D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Extends </a:t>
            </a:r>
            <a:r>
              <a:rPr lang="en-US" dirty="0" err="1" smtClean="0"/>
              <a:t>JFrame</a:t>
            </a:r>
            <a:endParaRPr lang="en-US" dirty="0" smtClean="0"/>
          </a:p>
          <a:p>
            <a:r>
              <a:rPr lang="en-US" dirty="0" smtClean="0"/>
              <a:t>Similar to frame from </a:t>
            </a:r>
            <a:r>
              <a:rPr lang="en-US" dirty="0" err="1" smtClean="0"/>
              <a:t>HelloUniverse</a:t>
            </a:r>
            <a:endParaRPr lang="en-US" dirty="0" smtClean="0"/>
          </a:p>
          <a:p>
            <a:r>
              <a:rPr lang="en-US" dirty="0" smtClean="0"/>
              <a:t>Contains the panel that contains the canvas3D</a:t>
            </a:r>
          </a:p>
          <a:p>
            <a:r>
              <a:rPr lang="en-US" dirty="0" smtClean="0"/>
              <a:t>Could add other GUI components</a:t>
            </a:r>
          </a:p>
          <a:p>
            <a:pPr lvl="1"/>
            <a:r>
              <a:rPr lang="en-US" dirty="0" smtClean="0"/>
              <a:t>controls or menu items to affect the 3d scene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8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Diffuse and Specular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Ambient color is response to ambient light which appears to come from all directions</a:t>
            </a:r>
          </a:p>
          <a:p>
            <a:r>
              <a:rPr lang="en-US" dirty="0" smtClean="0"/>
              <a:t>diffuse color reflects light coming from one direction (directional, point, and spot lights)</a:t>
            </a:r>
          </a:p>
          <a:p>
            <a:pPr lvl="1"/>
            <a:r>
              <a:rPr lang="en-US" dirty="0" smtClean="0"/>
              <a:t>angle </a:t>
            </a:r>
            <a:r>
              <a:rPr lang="en-US" dirty="0"/>
              <a:t>in != angle </a:t>
            </a:r>
            <a:r>
              <a:rPr lang="en-US" dirty="0" smtClean="0"/>
              <a:t>out</a:t>
            </a:r>
          </a:p>
          <a:p>
            <a:pPr lvl="1"/>
            <a:r>
              <a:rPr lang="en-US" dirty="0" smtClean="0"/>
              <a:t>various angles of reflection</a:t>
            </a:r>
          </a:p>
          <a:p>
            <a:r>
              <a:rPr lang="en-US" dirty="0" smtClean="0"/>
              <a:t>specular color,  follows law of reflection</a:t>
            </a:r>
          </a:p>
          <a:p>
            <a:pPr lvl="1"/>
            <a:r>
              <a:rPr lang="en-US" dirty="0" smtClean="0"/>
              <a:t>angle in = angle 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532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09600"/>
            <a:ext cx="8896350" cy="5257800"/>
          </a:xfrm>
        </p:spPr>
        <p:txBody>
          <a:bodyPr/>
          <a:lstStyle/>
          <a:p>
            <a:r>
              <a:rPr lang="en-US" dirty="0" smtClean="0"/>
              <a:t>Billiard Ball like material</a:t>
            </a:r>
          </a:p>
          <a:p>
            <a:r>
              <a:rPr lang="en-US" dirty="0" smtClean="0"/>
              <a:t>ambient emissive diffuse specular shininess</a:t>
            </a:r>
          </a:p>
          <a:p>
            <a:r>
              <a:rPr lang="en-US" dirty="0" smtClean="0"/>
              <a:t>(red, black, red, white, 70)</a:t>
            </a:r>
          </a:p>
          <a:p>
            <a:r>
              <a:rPr lang="en-US" dirty="0" smtClean="0"/>
              <a:t>notice glinting off edges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41</a:t>
            </a:fld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05200"/>
            <a:ext cx="7677150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4393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Specular set to black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42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45" y="1828800"/>
            <a:ext cx="804777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051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839200" cy="5257800"/>
          </a:xfrm>
        </p:spPr>
        <p:txBody>
          <a:bodyPr/>
          <a:lstStyle/>
          <a:p>
            <a:r>
              <a:rPr lang="en-US" dirty="0"/>
              <a:t>ambient emissive diffuse specular shininess</a:t>
            </a:r>
          </a:p>
          <a:p>
            <a:r>
              <a:rPr lang="en-US" dirty="0"/>
              <a:t>(red, black, </a:t>
            </a:r>
            <a:r>
              <a:rPr lang="en-US" dirty="0" smtClean="0"/>
              <a:t>white, </a:t>
            </a:r>
            <a:r>
              <a:rPr lang="en-US" dirty="0"/>
              <a:t>white, </a:t>
            </a:r>
            <a:r>
              <a:rPr lang="en-US" dirty="0" smtClean="0"/>
              <a:t>25)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43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" y="2533296"/>
            <a:ext cx="7281863" cy="4248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22898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Positioning Spheres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066800"/>
            <a:ext cx="4267200" cy="5257800"/>
          </a:xfrm>
        </p:spPr>
        <p:txBody>
          <a:bodyPr/>
          <a:lstStyle/>
          <a:p>
            <a:r>
              <a:rPr lang="en-US" dirty="0" smtClean="0"/>
              <a:t>To position spheres each has its own Transform Group</a:t>
            </a:r>
          </a:p>
          <a:p>
            <a:r>
              <a:rPr lang="en-US" dirty="0" smtClean="0"/>
              <a:t>change x, y, and z for each transform group</a:t>
            </a:r>
          </a:p>
          <a:p>
            <a:r>
              <a:rPr lang="en-US" dirty="0" smtClean="0"/>
              <a:t>can't just update one TG, otherwise position changes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172200" y="2286000"/>
            <a:ext cx="1828800" cy="10668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24600" y="2634734"/>
            <a:ext cx="1477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Branch Group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553200" y="838200"/>
            <a:ext cx="1828800" cy="10668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621759" y="1186934"/>
            <a:ext cx="1691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Simple Universe</a:t>
            </a:r>
            <a:endParaRPr lang="en-US" dirty="0"/>
          </a:p>
        </p:txBody>
      </p:sp>
      <p:cxnSp>
        <p:nvCxnSpPr>
          <p:cNvPr id="16" name="Straight Arrow Connector 15"/>
          <p:cNvCxnSpPr>
            <a:endCxn id="6" idx="0"/>
          </p:cNvCxnSpPr>
          <p:nvPr/>
        </p:nvCxnSpPr>
        <p:spPr>
          <a:xfrm flipH="1">
            <a:off x="7086600" y="1904609"/>
            <a:ext cx="239486" cy="381391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7326087" y="3657600"/>
            <a:ext cx="1416866" cy="71806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503211" y="3732799"/>
            <a:ext cx="1182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Transform </a:t>
            </a:r>
            <a:br>
              <a:rPr lang="en-US" dirty="0" smtClean="0"/>
            </a:br>
            <a:r>
              <a:rPr lang="en-US" dirty="0" smtClean="0"/>
              <a:t>Group</a:t>
            </a:r>
            <a:endParaRPr lang="en-US" dirty="0"/>
          </a:p>
        </p:txBody>
      </p:sp>
      <p:sp>
        <p:nvSpPr>
          <p:cNvPr id="22" name="Isosceles Triangle 21"/>
          <p:cNvSpPr/>
          <p:nvPr/>
        </p:nvSpPr>
        <p:spPr>
          <a:xfrm>
            <a:off x="7848600" y="4648200"/>
            <a:ext cx="1199152" cy="1371600"/>
          </a:xfrm>
          <a:prstGeom prst="triangl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027131" y="5486400"/>
            <a:ext cx="842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Sphere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7654978" y="3200400"/>
            <a:ext cx="235900" cy="426027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8407565" y="4282943"/>
            <a:ext cx="0" cy="29955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5745935" y="3733800"/>
            <a:ext cx="1416866" cy="71806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923059" y="3808999"/>
            <a:ext cx="1182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Transform </a:t>
            </a:r>
            <a:br>
              <a:rPr lang="en-US" dirty="0" smtClean="0"/>
            </a:br>
            <a:r>
              <a:rPr lang="en-US" dirty="0" smtClean="0"/>
              <a:t>Group</a:t>
            </a:r>
            <a:endParaRPr lang="en-US" dirty="0"/>
          </a:p>
        </p:txBody>
      </p:sp>
      <p:sp>
        <p:nvSpPr>
          <p:cNvPr id="32" name="Isosceles Triangle 31"/>
          <p:cNvSpPr/>
          <p:nvPr/>
        </p:nvSpPr>
        <p:spPr>
          <a:xfrm>
            <a:off x="6268448" y="4724400"/>
            <a:ext cx="1199152" cy="1371600"/>
          </a:xfrm>
          <a:prstGeom prst="triangl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446979" y="5562600"/>
            <a:ext cx="842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Sphere</a:t>
            </a:r>
            <a:endParaRPr lang="en-US" dirty="0"/>
          </a:p>
        </p:txBody>
      </p:sp>
      <p:cxnSp>
        <p:nvCxnSpPr>
          <p:cNvPr id="34" name="Straight Arrow Connector 33"/>
          <p:cNvCxnSpPr>
            <a:stCxn id="6" idx="4"/>
          </p:cNvCxnSpPr>
          <p:nvPr/>
        </p:nvCxnSpPr>
        <p:spPr>
          <a:xfrm flipH="1">
            <a:off x="6945363" y="3352800"/>
            <a:ext cx="141237" cy="48664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827413" y="4359143"/>
            <a:ext cx="0" cy="29955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4069535" y="3810000"/>
            <a:ext cx="1416866" cy="71806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4246659" y="3885199"/>
            <a:ext cx="1182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Transform </a:t>
            </a:r>
            <a:br>
              <a:rPr lang="en-US" dirty="0" smtClean="0"/>
            </a:br>
            <a:r>
              <a:rPr lang="en-US" dirty="0" smtClean="0"/>
              <a:t>Group</a:t>
            </a:r>
            <a:endParaRPr lang="en-US" dirty="0"/>
          </a:p>
        </p:txBody>
      </p:sp>
      <p:sp>
        <p:nvSpPr>
          <p:cNvPr id="58" name="Isosceles Triangle 57"/>
          <p:cNvSpPr/>
          <p:nvPr/>
        </p:nvSpPr>
        <p:spPr>
          <a:xfrm>
            <a:off x="4287248" y="4876800"/>
            <a:ext cx="1199152" cy="1371600"/>
          </a:xfrm>
          <a:prstGeom prst="triangl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4465779" y="5715000"/>
            <a:ext cx="842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Sphere</a:t>
            </a:r>
            <a:endParaRPr lang="en-US" dirty="0"/>
          </a:p>
        </p:txBody>
      </p:sp>
      <p:cxnSp>
        <p:nvCxnSpPr>
          <p:cNvPr id="60" name="Straight Arrow Connector 59"/>
          <p:cNvCxnSpPr/>
          <p:nvPr/>
        </p:nvCxnSpPr>
        <p:spPr>
          <a:xfrm flipH="1">
            <a:off x="5337869" y="3200400"/>
            <a:ext cx="930579" cy="697651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58" idx="0"/>
          </p:cNvCxnSpPr>
          <p:nvPr/>
        </p:nvCxnSpPr>
        <p:spPr>
          <a:xfrm>
            <a:off x="4886824" y="4508919"/>
            <a:ext cx="0" cy="367881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9672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Positioning Spheres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45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1371600"/>
            <a:ext cx="8978704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9355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the Checker Floor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46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54" y="1097973"/>
            <a:ext cx="8465643" cy="5503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877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CheckerFloor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a standard Java3D class</a:t>
            </a:r>
          </a:p>
          <a:p>
            <a:r>
              <a:rPr lang="en-US" dirty="0" smtClean="0"/>
              <a:t>creates its own branch group</a:t>
            </a:r>
          </a:p>
          <a:p>
            <a:r>
              <a:rPr lang="en-US" dirty="0" smtClean="0"/>
              <a:t>consists of </a:t>
            </a:r>
          </a:p>
          <a:p>
            <a:pPr lvl="1"/>
            <a:r>
              <a:rPr lang="en-US" dirty="0" smtClean="0"/>
              <a:t>2 sets of colored tiles, blue and green</a:t>
            </a:r>
          </a:p>
          <a:p>
            <a:pPr lvl="1"/>
            <a:r>
              <a:rPr lang="en-US" dirty="0" smtClean="0"/>
              <a:t>a red colored tile at the center</a:t>
            </a:r>
          </a:p>
          <a:p>
            <a:pPr lvl="1"/>
            <a:r>
              <a:rPr lang="en-US" dirty="0" smtClean="0"/>
              <a:t>labels which are Text2D objects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Colored Tiles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C</a:t>
            </a:r>
            <a:r>
              <a:rPr lang="en-US" dirty="0" err="1" smtClean="0"/>
              <a:t>oloredTiles</a:t>
            </a:r>
            <a:r>
              <a:rPr lang="en-US" dirty="0" smtClean="0"/>
              <a:t> class extends built in Shjape3D class</a:t>
            </a:r>
          </a:p>
          <a:p>
            <a:r>
              <a:rPr lang="en-US" dirty="0" smtClean="0"/>
              <a:t>Uses a </a:t>
            </a:r>
            <a:r>
              <a:rPr lang="en-US" dirty="0" err="1" smtClean="0"/>
              <a:t>QuadArray</a:t>
            </a:r>
            <a:r>
              <a:rPr lang="en-US" dirty="0" smtClean="0"/>
              <a:t> to represent the tiles</a:t>
            </a:r>
          </a:p>
          <a:p>
            <a:r>
              <a:rPr lang="en-US" dirty="0" err="1" smtClean="0"/>
              <a:t>QuadArray</a:t>
            </a:r>
            <a:r>
              <a:rPr lang="en-US" dirty="0" smtClean="0"/>
              <a:t> a built in Java3D class</a:t>
            </a:r>
          </a:p>
          <a:p>
            <a:pPr lvl="1"/>
            <a:r>
              <a:rPr lang="en-US" dirty="0" smtClean="0"/>
              <a:t>stores sets of 4 points that define individual quadrilaterals</a:t>
            </a:r>
          </a:p>
          <a:p>
            <a:pPr lvl="1"/>
            <a:r>
              <a:rPr lang="en-US" dirty="0" smtClean="0"/>
              <a:t>In this case a flat surface, but quads do not have to be co-planar</a:t>
            </a:r>
          </a:p>
          <a:p>
            <a:pPr lvl="1"/>
            <a:r>
              <a:rPr lang="en-US" dirty="0" smtClean="0"/>
              <a:t>quads don't have to be connected to each other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1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 and Lathe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 shapes by defining an outline and rotating outline 360 degrees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2209800"/>
            <a:ext cx="4572000" cy="2172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59378"/>
            <a:ext cx="37338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285" y="2743200"/>
            <a:ext cx="4134715" cy="3867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106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WrapCheckers3D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91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extends </a:t>
            </a:r>
            <a:r>
              <a:rPr lang="en-US" dirty="0" err="1" smtClean="0"/>
              <a:t>JPanel</a:t>
            </a:r>
            <a:endParaRPr lang="en-US" dirty="0" smtClean="0"/>
          </a:p>
          <a:p>
            <a:r>
              <a:rPr lang="en-US" dirty="0" smtClean="0"/>
              <a:t>Contains the Canvas3D</a:t>
            </a:r>
          </a:p>
          <a:p>
            <a:r>
              <a:rPr lang="en-US" dirty="0" smtClean="0"/>
              <a:t>Canvas3D a GUI component</a:t>
            </a:r>
          </a:p>
          <a:p>
            <a:r>
              <a:rPr lang="en-US" dirty="0" smtClean="0"/>
              <a:t>Canvas3D show up on top of other swing components if you try and mix them</a:t>
            </a:r>
          </a:p>
          <a:p>
            <a:pPr lvl="1"/>
            <a:r>
              <a:rPr lang="en-US" dirty="0" smtClean="0"/>
              <a:t>doesn't play well</a:t>
            </a:r>
          </a:p>
          <a:p>
            <a:pPr lvl="1"/>
            <a:r>
              <a:rPr lang="en-US" dirty="0" smtClean="0"/>
              <a:t>keep separate</a:t>
            </a:r>
          </a:p>
          <a:p>
            <a:pPr lvl="1"/>
            <a:r>
              <a:rPr lang="en-US" dirty="0" smtClean="0"/>
              <a:t>don't try to put buttons or scroll bars in canvas</a:t>
            </a:r>
          </a:p>
          <a:p>
            <a:r>
              <a:rPr lang="en-US" dirty="0" smtClean="0"/>
              <a:t>No animation loop</a:t>
            </a:r>
          </a:p>
          <a:p>
            <a:pPr lvl="1"/>
            <a:r>
              <a:rPr lang="en-US" dirty="0" smtClean="0"/>
              <a:t>Canvas3D and Scene graph self monitor and if something changes redraw automatically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5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Exploding a Shape3D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alter coordinates of quads to create an explosion affect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627" y="2829357"/>
            <a:ext cx="4752993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345712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02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Colored Tiles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Quad specified with 4 Point3f objects</a:t>
            </a:r>
          </a:p>
          <a:p>
            <a:pPr lvl="1"/>
            <a:r>
              <a:rPr lang="en-US" dirty="0" smtClean="0"/>
              <a:t>four corners of the quad</a:t>
            </a:r>
          </a:p>
          <a:p>
            <a:pPr lvl="1"/>
            <a:r>
              <a:rPr lang="en-US" dirty="0" smtClean="0"/>
              <a:t>order significant</a:t>
            </a:r>
          </a:p>
          <a:p>
            <a:pPr lvl="1"/>
            <a:r>
              <a:rPr lang="en-US" dirty="0" smtClean="0"/>
              <a:t>"front" of the shape is counterclockwise loop formed by the points</a:t>
            </a:r>
          </a:p>
          <a:p>
            <a:r>
              <a:rPr lang="en-US" dirty="0" smtClean="0"/>
              <a:t>Individual quads do not have to be adjacent to other quads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6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CheckerFloor</a:t>
            </a:r>
            <a:r>
              <a:rPr lang="en-US" dirty="0" smtClean="0"/>
              <a:t> Constructor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213102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121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CheckerFloor</a:t>
            </a:r>
            <a:r>
              <a:rPr lang="en-US" dirty="0" smtClean="0"/>
              <a:t> Constructor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53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2209800"/>
            <a:ext cx="9504516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062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Called by constructor to create 4 points for one time based on anchor point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54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90800"/>
            <a:ext cx="8991600" cy="3821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317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colored Tiles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ArrayList contains 4x Point3f to build </a:t>
            </a:r>
            <a:r>
              <a:rPr lang="en-US" dirty="0" err="1" smtClean="0"/>
              <a:t>QuadArray</a:t>
            </a:r>
            <a:endParaRPr lang="en-US" dirty="0" smtClean="0"/>
          </a:p>
          <a:p>
            <a:r>
              <a:rPr lang="en-US" dirty="0" smtClean="0"/>
              <a:t>Each tile given a color instead of a material</a:t>
            </a:r>
          </a:p>
          <a:p>
            <a:pPr lvl="1"/>
            <a:r>
              <a:rPr lang="en-US" dirty="0" smtClean="0"/>
              <a:t>does not react with light</a:t>
            </a:r>
          </a:p>
          <a:p>
            <a:pPr lvl="1"/>
            <a:r>
              <a:rPr lang="en-US" dirty="0" smtClean="0"/>
              <a:t>must calculate </a:t>
            </a:r>
            <a:r>
              <a:rPr lang="en-US" dirty="0" err="1" smtClean="0"/>
              <a:t>normals</a:t>
            </a:r>
            <a:r>
              <a:rPr lang="en-US" dirty="0" smtClean="0"/>
              <a:t> if wish to base Appearance on a material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1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colored Tiles Constructor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56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6171"/>
            <a:ext cx="8991600" cy="5906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12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Checker Floor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57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399"/>
            <a:ext cx="7648575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816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Checker floor - Only Green Tiles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58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28" y="857250"/>
            <a:ext cx="7686675" cy="600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00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 in </a:t>
            </a:r>
            <a:r>
              <a:rPr lang="en-US" dirty="0" err="1" smtClean="0"/>
              <a:t>CheckerFloor</a:t>
            </a:r>
            <a:r>
              <a:rPr lang="en-US" dirty="0" smtClean="0"/>
              <a:t> class</a:t>
            </a:r>
          </a:p>
          <a:p>
            <a:pPr lvl="1"/>
            <a:r>
              <a:rPr lang="en-US" dirty="0" smtClean="0"/>
              <a:t>two methods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59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7" y="2362200"/>
            <a:ext cx="9001539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797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WrapCheckers3D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of the code to set up the 3D world</a:t>
            </a:r>
          </a:p>
          <a:p>
            <a:r>
              <a:rPr lang="en-US" dirty="0" smtClean="0"/>
              <a:t>Instance variables and class constants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Where is USERPOSN located?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5229"/>
            <a:ext cx="9179192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44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Labels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60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8229600" cy="6081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741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Culling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 program when culling performed on colored Tiles and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61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13363"/>
            <a:ext cx="6858000" cy="450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616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and Positioning Camera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57800"/>
          </a:xfrm>
        </p:spPr>
        <p:txBody>
          <a:bodyPr/>
          <a:lstStyle/>
          <a:p>
            <a:r>
              <a:rPr lang="en-US" dirty="0" smtClean="0"/>
              <a:t>Back in WrapCheckers3D class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62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521279"/>
            <a:ext cx="9096375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6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SimpleUniverse</a:t>
            </a:r>
            <a:r>
              <a:rPr lang="en-US" dirty="0" smtClean="0"/>
              <a:t> create viewing platform for us</a:t>
            </a:r>
          </a:p>
          <a:p>
            <a:r>
              <a:rPr lang="en-US" dirty="0" err="1" smtClean="0"/>
              <a:t>lookAt</a:t>
            </a:r>
            <a:r>
              <a:rPr lang="en-US" dirty="0" smtClean="0"/>
              <a:t> method to set position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63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922988"/>
            <a:ext cx="6858000" cy="3945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141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04" y="3222171"/>
            <a:ext cx="895335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err="1" smtClean="0"/>
              <a:t>lookAt</a:t>
            </a:r>
            <a:r>
              <a:rPr lang="en-US" dirty="0" smtClean="0"/>
              <a:t>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1" y="685800"/>
            <a:ext cx="8077200" cy="28194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the </a:t>
            </a:r>
            <a:r>
              <a:rPr lang="en-US" sz="3400" dirty="0" err="1" smtClean="0"/>
              <a:t>lookAt</a:t>
            </a:r>
            <a:r>
              <a:rPr lang="en-US" sz="3400" dirty="0" smtClean="0"/>
              <a:t> method makes </a:t>
            </a:r>
            <a:r>
              <a:rPr lang="en-US" sz="3400" dirty="0"/>
              <a:t>the </a:t>
            </a:r>
            <a:r>
              <a:rPr lang="en-US" sz="3400" dirty="0" smtClean="0"/>
              <a:t>object being </a:t>
            </a:r>
            <a:r>
              <a:rPr lang="en-US" sz="3400" dirty="0"/>
              <a:t>translated face towards </a:t>
            </a:r>
            <a:r>
              <a:rPr lang="en-US" sz="3400" dirty="0" smtClean="0"/>
              <a:t>the </a:t>
            </a:r>
            <a:r>
              <a:rPr lang="en-US" sz="3400" dirty="0" err="1" smtClean="0"/>
              <a:t>ViewPlatform</a:t>
            </a:r>
            <a:r>
              <a:rPr lang="en-US" sz="3400" dirty="0" smtClean="0"/>
              <a:t>, which </a:t>
            </a:r>
            <a:r>
              <a:rPr lang="en-US" sz="3400" dirty="0"/>
              <a:t>actually makes the </a:t>
            </a:r>
            <a:r>
              <a:rPr lang="en-US" sz="3400" dirty="0" err="1"/>
              <a:t>ViewPlatform</a:t>
            </a:r>
            <a:r>
              <a:rPr lang="en-US" sz="3400" dirty="0"/>
              <a:t> face </a:t>
            </a:r>
            <a:r>
              <a:rPr lang="en-US" sz="3400" dirty="0" smtClean="0"/>
              <a:t>exactly away </a:t>
            </a:r>
            <a:r>
              <a:rPr lang="en-US" sz="3400" dirty="0"/>
              <a:t>from our scene, so we invert it at that point</a:t>
            </a:r>
            <a:r>
              <a:rPr lang="en-US" sz="32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6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way to allow mouse to move the viewing platform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65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2590800"/>
            <a:ext cx="913311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068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the World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153400" cy="5675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135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the Scene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51535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38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Lighting the Scene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four kinds of lights can be placed in a Java3D world</a:t>
            </a:r>
          </a:p>
          <a:p>
            <a:pPr lvl="1"/>
            <a:r>
              <a:rPr lang="en-US" dirty="0" smtClean="0"/>
              <a:t>ambient light</a:t>
            </a:r>
          </a:p>
          <a:p>
            <a:pPr lvl="1"/>
            <a:r>
              <a:rPr lang="en-US" dirty="0" smtClean="0"/>
              <a:t>directional lights</a:t>
            </a:r>
          </a:p>
          <a:p>
            <a:pPr lvl="1"/>
            <a:r>
              <a:rPr lang="en-US" dirty="0" smtClean="0"/>
              <a:t>point lights</a:t>
            </a:r>
          </a:p>
          <a:p>
            <a:pPr lvl="1"/>
            <a:r>
              <a:rPr lang="en-US" dirty="0" smtClean="0"/>
              <a:t>spot lights</a:t>
            </a:r>
          </a:p>
          <a:p>
            <a:r>
              <a:rPr lang="en-US" dirty="0" smtClean="0"/>
              <a:t>Scene can have multiple lights</a:t>
            </a:r>
          </a:p>
          <a:p>
            <a:r>
              <a:rPr lang="en-US" dirty="0" smtClean="0"/>
              <a:t>Lights have color, position (possibly), direction (possibly), attenuation (possibly) attributes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7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3492</TotalTime>
  <Words>1301</Words>
  <Application>Microsoft Office PowerPoint</Application>
  <PresentationFormat>On-screen Show (4:3)</PresentationFormat>
  <Paragraphs>307</Paragraphs>
  <Slides>65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Office Theme</vt:lpstr>
      <vt:lpstr>CS324e - Elements of Graphics and Visualization</vt:lpstr>
      <vt:lpstr>Larger Example - From KGPJ</vt:lpstr>
      <vt:lpstr>Classes (Not All)</vt:lpstr>
      <vt:lpstr>Checkers3D </vt:lpstr>
      <vt:lpstr>WrapCheckers3D</vt:lpstr>
      <vt:lpstr>WrapCheckers3D</vt:lpstr>
      <vt:lpstr>Creating the World</vt:lpstr>
      <vt:lpstr>Creating the Scene Graph</vt:lpstr>
      <vt:lpstr>Lighting the Scene</vt:lpstr>
      <vt:lpstr>Lights</vt:lpstr>
      <vt:lpstr>Spheres and Ambient Light</vt:lpstr>
      <vt:lpstr>Directional Lights</vt:lpstr>
      <vt:lpstr>Directional Light</vt:lpstr>
      <vt:lpstr>Directional Light</vt:lpstr>
      <vt:lpstr>Point Light</vt:lpstr>
      <vt:lpstr>Point Light</vt:lpstr>
      <vt:lpstr>Point Light</vt:lpstr>
      <vt:lpstr>Point Light</vt:lpstr>
      <vt:lpstr>Spotlight</vt:lpstr>
      <vt:lpstr>Spotlight</vt:lpstr>
      <vt:lpstr>Spotlight Effects</vt:lpstr>
      <vt:lpstr>Spotlight Effects</vt:lpstr>
      <vt:lpstr>Background</vt:lpstr>
      <vt:lpstr>Background Code</vt:lpstr>
      <vt:lpstr>Background Effect - Color</vt:lpstr>
      <vt:lpstr>Background Effect - Image</vt:lpstr>
      <vt:lpstr>Adding Shapes</vt:lpstr>
      <vt:lpstr>Adding Spheres</vt:lpstr>
      <vt:lpstr>Sphere Constructor</vt:lpstr>
      <vt:lpstr>Appearances</vt:lpstr>
      <vt:lpstr>Wireframes</vt:lpstr>
      <vt:lpstr>Wireframes</vt:lpstr>
      <vt:lpstr>Wireframes</vt:lpstr>
      <vt:lpstr>Polygon Attributes</vt:lpstr>
      <vt:lpstr>Changing Color</vt:lpstr>
      <vt:lpstr>Materials</vt:lpstr>
      <vt:lpstr>Material Properties</vt:lpstr>
      <vt:lpstr>Material Properties</vt:lpstr>
      <vt:lpstr>Emissive Light</vt:lpstr>
      <vt:lpstr>Diffuse and Specular Properties</vt:lpstr>
      <vt:lpstr>Materials</vt:lpstr>
      <vt:lpstr>Materials</vt:lpstr>
      <vt:lpstr>Materials</vt:lpstr>
      <vt:lpstr>Positioning Spheres</vt:lpstr>
      <vt:lpstr>Positioning Spheres</vt:lpstr>
      <vt:lpstr>Adding the Checker Floor</vt:lpstr>
      <vt:lpstr>CheckerFloor</vt:lpstr>
      <vt:lpstr>Colored Tiles</vt:lpstr>
      <vt:lpstr>Morph and Lathe</vt:lpstr>
      <vt:lpstr>Exploding a Shape3D</vt:lpstr>
      <vt:lpstr>Colored Tiles</vt:lpstr>
      <vt:lpstr>CheckerFloor Constructor</vt:lpstr>
      <vt:lpstr>CheckerFloor Constructor</vt:lpstr>
      <vt:lpstr>Creating Points</vt:lpstr>
      <vt:lpstr>colored Tiles</vt:lpstr>
      <vt:lpstr>colored Tiles Constructor</vt:lpstr>
      <vt:lpstr>Checker Floor</vt:lpstr>
      <vt:lpstr>Checker floor - Only Green Tiles</vt:lpstr>
      <vt:lpstr>Adding Labels</vt:lpstr>
      <vt:lpstr>Adding Labels</vt:lpstr>
      <vt:lpstr>Effects of Culling</vt:lpstr>
      <vt:lpstr>Creating and Positioning Camera</vt:lpstr>
      <vt:lpstr>Initial Position</vt:lpstr>
      <vt:lpstr>lookAt method</vt:lpstr>
      <vt:lpstr>Orbit Controls</vt:lpstr>
    </vt:vector>
  </TitlesOfParts>
  <Company>University of Texas at Austin Computer Science Dept.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CS378 - Mobile Computing</dc:title>
  <dc:creator>Michael D. Scott</dc:creator>
  <cp:lastModifiedBy>Michael D. Scott</cp:lastModifiedBy>
  <cp:revision>264</cp:revision>
  <dcterms:created xsi:type="dcterms:W3CDTF">2012-01-17T18:47:14Z</dcterms:created>
  <dcterms:modified xsi:type="dcterms:W3CDTF">2012-08-22T21:55:54Z</dcterms:modified>
</cp:coreProperties>
</file>