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3813" autoAdjust="0"/>
  </p:normalViewPr>
  <p:slideViewPr>
    <p:cSldViewPr>
      <p:cViewPr varScale="1">
        <p:scale>
          <a:sx n="86" d="100"/>
          <a:sy n="8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Fractals and 3D Landscapes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 /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72" y="1219200"/>
            <a:ext cx="546792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8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 /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03" y="1371600"/>
            <a:ext cx="5332472" cy="550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8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 / 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53" y="1219200"/>
            <a:ext cx="542364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0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 / 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08" y="1371600"/>
            <a:ext cx="5026592" cy="51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0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up - Self Similar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up of bottom, right triangle from </a:t>
            </a:r>
            <a:r>
              <a:rPr lang="en-US" dirty="0" err="1" smtClean="0"/>
              <a:t>minLength</a:t>
            </a:r>
            <a:r>
              <a:rPr lang="en-US" dirty="0" smtClean="0"/>
              <a:t> = </a:t>
            </a:r>
            <a:r>
              <a:rPr lang="en-US" dirty="0" err="1" smtClean="0"/>
              <a:t>startLength</a:t>
            </a:r>
            <a:r>
              <a:rPr lang="en-US" dirty="0" smtClean="0"/>
              <a:t> / 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76475"/>
            <a:ext cx="5410200" cy="476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8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</a:t>
            </a:r>
            <a:r>
              <a:rPr lang="en-US" dirty="0" err="1" smtClean="0"/>
              <a:t>Sierpinski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737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4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</a:t>
            </a:r>
            <a:r>
              <a:rPr lang="en-US" dirty="0" err="1" smtClean="0"/>
              <a:t>Sierpinski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906486"/>
            <a:ext cx="8601075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866775"/>
            <a:ext cx="80295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358140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Base Case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736647"/>
            <a:ext cx="1809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Recursive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Case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5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</a:t>
            </a:r>
            <a:r>
              <a:rPr lang="en-US" dirty="0" err="1" smtClean="0"/>
              <a:t>Sierpinski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1524000"/>
            <a:ext cx="532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Base Case - Draw One Triangle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" y="2514600"/>
            <a:ext cx="906256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35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Example from KGPJ chapter 26</a:t>
            </a:r>
          </a:p>
          <a:p>
            <a:r>
              <a:rPr lang="en-US" dirty="0" smtClean="0"/>
              <a:t>Create a mesh of quads </a:t>
            </a:r>
          </a:p>
          <a:p>
            <a:pPr lvl="1"/>
            <a:r>
              <a:rPr lang="en-US" dirty="0" smtClean="0"/>
              <a:t>example 256 x 256 tiles</a:t>
            </a:r>
          </a:p>
          <a:p>
            <a:r>
              <a:rPr lang="en-US" dirty="0" smtClean="0"/>
              <a:t>allow the height of points in the quad to vary from one to the next</a:t>
            </a:r>
          </a:p>
          <a:p>
            <a:r>
              <a:rPr lang="en-US" dirty="0" smtClean="0"/>
              <a:t>split quads into one of 5 categories based on height</a:t>
            </a:r>
          </a:p>
          <a:p>
            <a:pPr lvl="1"/>
            <a:r>
              <a:rPr lang="en-US" dirty="0" smtClean="0"/>
              <a:t>water, sand, grass, dry earth, stone</a:t>
            </a:r>
          </a:p>
          <a:p>
            <a:pPr lvl="1"/>
            <a:r>
              <a:rPr lang="en-US" dirty="0" smtClean="0"/>
              <a:t>appearance based on texture (image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varied height of quads using a "Diamond - Square" algorithm</a:t>
            </a:r>
          </a:p>
          <a:p>
            <a:r>
              <a:rPr lang="en-US" dirty="0" smtClean="0"/>
              <a:t>looking</a:t>
            </a:r>
            <a:br>
              <a:rPr lang="en-US" dirty="0" smtClean="0"/>
            </a:br>
            <a:r>
              <a:rPr lang="en-US" dirty="0" smtClean="0"/>
              <a:t>down on</a:t>
            </a:r>
            <a:br>
              <a:rPr lang="en-US" dirty="0" smtClean="0"/>
            </a:br>
            <a:r>
              <a:rPr lang="en-US" dirty="0" smtClean="0"/>
              <a:t>mesh</a:t>
            </a:r>
          </a:p>
          <a:p>
            <a:r>
              <a:rPr lang="en-US" dirty="0" smtClean="0"/>
              <a:t>heights of</a:t>
            </a:r>
            <a:br>
              <a:rPr lang="en-US" dirty="0" smtClean="0"/>
            </a:br>
            <a:r>
              <a:rPr lang="en-US" dirty="0" smtClean="0"/>
              <a:t>points</a:t>
            </a:r>
            <a:br>
              <a:rPr lang="en-US" dirty="0" smtClean="0"/>
            </a:br>
            <a:r>
              <a:rPr lang="en-US" dirty="0" smtClean="0"/>
              <a:t>A, B, C, D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2318657"/>
            <a:ext cx="53340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23186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26284" y="228639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8516" y="62927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23518" y="629272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9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geometric figure in which smaller parts share characteristics of the entire figure</a:t>
            </a:r>
          </a:p>
          <a:p>
            <a:pPr lvl="1"/>
            <a:r>
              <a:rPr lang="en-US" dirty="0" smtClean="0"/>
              <a:t>a detailed pattern that repeats itself</a:t>
            </a:r>
          </a:p>
          <a:p>
            <a:pPr lvl="1"/>
            <a:r>
              <a:rPr lang="en-US" dirty="0" smtClean="0"/>
              <a:t>contain self similar patterns</a:t>
            </a:r>
          </a:p>
          <a:p>
            <a:pPr lvl="1"/>
            <a:r>
              <a:rPr lang="en-US" dirty="0" smtClean="0"/>
              <a:t>appearance of details matches the overall figure</a:t>
            </a:r>
          </a:p>
          <a:p>
            <a:pPr lvl="1"/>
            <a:r>
              <a:rPr lang="en-US" dirty="0" smtClean="0"/>
              <a:t>often described mathematically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Generate Fractal </a:t>
            </a:r>
            <a:r>
              <a:rPr lang="en-US" dirty="0" smtClean="0"/>
              <a:t>Mesh - Dia</a:t>
            </a:r>
            <a:r>
              <a:rPr lang="en-US" dirty="0" smtClean="0"/>
              <a:t>mond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7002" y="6470708"/>
            <a:ext cx="2133600" cy="365125"/>
          </a:xfrm>
        </p:spPr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1556266"/>
            <a:ext cx="53340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15562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73884" y="1524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6116" y="55303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1118" y="55303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5" idx="2"/>
          </p:cNvCxnSpPr>
          <p:nvPr/>
        </p:nvCxnSpPr>
        <p:spPr>
          <a:xfrm>
            <a:off x="5867400" y="1556266"/>
            <a:ext cx="0" cy="43434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  <a:endCxn id="5" idx="3"/>
          </p:cNvCxnSpPr>
          <p:nvPr/>
        </p:nvCxnSpPr>
        <p:spPr>
          <a:xfrm>
            <a:off x="3200400" y="3727966"/>
            <a:ext cx="53340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90362" y="331135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371600"/>
            <a:ext cx="26364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dHeight</a:t>
            </a:r>
            <a:r>
              <a:rPr lang="en-US" dirty="0" smtClean="0"/>
              <a:t> = max height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- min height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Height of Point E =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(Ah + </a:t>
            </a:r>
            <a:r>
              <a:rPr lang="en-US" dirty="0" err="1" smtClean="0"/>
              <a:t>Bh</a:t>
            </a:r>
            <a:r>
              <a:rPr lang="en-US" dirty="0" smtClean="0"/>
              <a:t> + </a:t>
            </a:r>
            <a:r>
              <a:rPr lang="en-US" dirty="0" err="1" smtClean="0"/>
              <a:t>Ch</a:t>
            </a:r>
            <a:r>
              <a:rPr lang="en-US" dirty="0" smtClean="0"/>
              <a:t> + Dh) / 4</a:t>
            </a:r>
            <a:br>
              <a:rPr lang="en-US" dirty="0" smtClean="0"/>
            </a:br>
            <a:r>
              <a:rPr lang="en-US" dirty="0" smtClean="0"/>
              <a:t>+ random(-</a:t>
            </a:r>
            <a:r>
              <a:rPr lang="en-US" dirty="0" err="1" smtClean="0"/>
              <a:t>dHeight</a:t>
            </a:r>
            <a:r>
              <a:rPr lang="en-US" dirty="0" smtClean="0"/>
              <a:t>/2,</a:t>
            </a:r>
            <a:br>
              <a:rPr lang="en-US" dirty="0" smtClean="0"/>
            </a:br>
            <a:r>
              <a:rPr lang="en-US" dirty="0" smtClean="0"/>
              <a:t>                   +</a:t>
            </a:r>
            <a:r>
              <a:rPr lang="en-US" dirty="0" err="1" smtClean="0"/>
              <a:t>dHeight</a:t>
            </a:r>
            <a:r>
              <a:rPr lang="en-US" dirty="0" smtClean="0"/>
              <a:t>/2)</a:t>
            </a:r>
          </a:p>
          <a:p>
            <a:endParaRPr lang="en-US" dirty="0"/>
          </a:p>
          <a:p>
            <a:r>
              <a:rPr lang="en-US" dirty="0" smtClean="0"/>
              <a:t>average of 4 corner points</a:t>
            </a:r>
            <a:br>
              <a:rPr lang="en-US" dirty="0" smtClean="0"/>
            </a:br>
            <a:r>
              <a:rPr lang="en-US" dirty="0" smtClean="0"/>
              <a:t>plus some random value</a:t>
            </a:r>
            <a:br>
              <a:rPr lang="en-US" dirty="0" smtClean="0"/>
            </a:br>
            <a:r>
              <a:rPr lang="en-US" dirty="0" smtClean="0"/>
              <a:t>in range of max and min</a:t>
            </a:r>
            <a:br>
              <a:rPr lang="en-US" dirty="0" smtClean="0"/>
            </a:br>
            <a:r>
              <a:rPr lang="en-US" dirty="0" smtClean="0"/>
              <a:t>allowed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0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952" y="1051785"/>
            <a:ext cx="322335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height</a:t>
            </a:r>
            <a:br>
              <a:rPr lang="en-US" dirty="0" smtClean="0"/>
            </a:br>
            <a:r>
              <a:rPr lang="en-US" dirty="0" smtClean="0"/>
              <a:t>of E set generate height of 4 points </a:t>
            </a:r>
            <a:br>
              <a:rPr lang="en-US" dirty="0" smtClean="0"/>
            </a:br>
            <a:r>
              <a:rPr lang="en-US" dirty="0" smtClean="0"/>
              <a:t>around E</a:t>
            </a:r>
          </a:p>
          <a:p>
            <a:r>
              <a:rPr lang="en-US" sz="2600" dirty="0" err="1" smtClean="0"/>
              <a:t>Gh</a:t>
            </a:r>
            <a:r>
              <a:rPr lang="en-US" sz="2600" dirty="0" smtClean="0"/>
              <a:t> =  (Ah + Eh + Eh + </a:t>
            </a:r>
            <a:r>
              <a:rPr lang="en-US" sz="2600" dirty="0" err="1" smtClean="0"/>
              <a:t>Ch</a:t>
            </a:r>
            <a:r>
              <a:rPr lang="en-US" sz="2600" dirty="0" smtClean="0"/>
              <a:t>) / 4 + </a:t>
            </a:r>
            <a:br>
              <a:rPr lang="en-US" sz="2600" dirty="0" smtClean="0"/>
            </a:br>
            <a:r>
              <a:rPr lang="en-US" sz="2600" dirty="0" smtClean="0"/>
              <a:t>random(</a:t>
            </a:r>
            <a:br>
              <a:rPr lang="en-US" sz="2600" dirty="0" smtClean="0"/>
            </a:br>
            <a:r>
              <a:rPr lang="en-US" sz="2600" dirty="0" smtClean="0"/>
              <a:t>-</a:t>
            </a:r>
            <a:r>
              <a:rPr lang="en-US" sz="2600" dirty="0" err="1"/>
              <a:t>dHeight</a:t>
            </a:r>
            <a:r>
              <a:rPr lang="en-US" sz="2600" dirty="0"/>
              <a:t>/2</a:t>
            </a:r>
            <a:r>
              <a:rPr lang="en-US" sz="2600" dirty="0" smtClean="0"/>
              <a:t>,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+</a:t>
            </a:r>
            <a:r>
              <a:rPr lang="en-US" sz="2600" dirty="0" err="1"/>
              <a:t>dHeight</a:t>
            </a:r>
            <a:r>
              <a:rPr lang="en-US" sz="2600" dirty="0"/>
              <a:t>/2</a:t>
            </a:r>
            <a:r>
              <a:rPr lang="en-US" sz="2600" dirty="0" smtClean="0"/>
              <a:t>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1556266"/>
            <a:ext cx="53340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15562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73884" y="1524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6116" y="55303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1118" y="55303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>
            <a:off x="5867400" y="1556266"/>
            <a:ext cx="0" cy="43434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>
            <a:off x="3200400" y="3727966"/>
            <a:ext cx="53340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90362" y="331135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08542" y="990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56116" y="35433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13913" y="348605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9685" y="6019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2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Diamond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1491734"/>
            <a:ext cx="53340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4917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30884" y="14594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3116" y="546580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28118" y="546580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>
            <a:off x="4724400" y="1491734"/>
            <a:ext cx="0" cy="43434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>
            <a:off x="2057400" y="3663434"/>
            <a:ext cx="53340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7362" y="324682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65542" y="9260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13116" y="34787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70913" y="342152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6685" y="59552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352800" y="1491734"/>
            <a:ext cx="0" cy="43434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1491734"/>
            <a:ext cx="0" cy="43434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2590800"/>
            <a:ext cx="53340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4724400"/>
            <a:ext cx="53340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21336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2133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33328" y="41910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27702" y="4191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2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alternating diamond and square step until the size of the quad is 1.</a:t>
            </a:r>
          </a:p>
          <a:p>
            <a:r>
              <a:rPr lang="en-US" dirty="0" smtClean="0"/>
              <a:t>Each point of quad at a fixed x and z coordinate, but the y has been generated randomly</a:t>
            </a:r>
          </a:p>
          <a:p>
            <a:r>
              <a:rPr lang="en-US" dirty="0" smtClean="0"/>
              <a:t>Problem: if the height is allowed to vary between the min and max height for every point how different can points on a quad 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Spear Trap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520"/>
            <a:ext cx="8686800" cy="527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8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allowing the points that form a single quad to vary anywhere in the range from min to max height we get vast differences</a:t>
            </a:r>
          </a:p>
          <a:p>
            <a:r>
              <a:rPr lang="en-US" dirty="0" smtClean="0"/>
              <a:t>Solution: after a pair of diamond - square steps reduce the range of the random value</a:t>
            </a:r>
          </a:p>
          <a:p>
            <a:r>
              <a:rPr lang="en-US" dirty="0" smtClean="0"/>
              <a:t>referred to as the </a:t>
            </a:r>
            <a:r>
              <a:rPr lang="en-US" i="1" dirty="0" smtClean="0"/>
              <a:t>flatness </a:t>
            </a:r>
            <a:r>
              <a:rPr lang="en-US" dirty="0" smtClean="0"/>
              <a:t>factor</a:t>
            </a:r>
          </a:p>
          <a:p>
            <a:r>
              <a:rPr lang="en-US" dirty="0" smtClean="0"/>
              <a:t>range = range / flatness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73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Flatness of 1.5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178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9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Flatness of 2.5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7470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Flatness of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286373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Shapes in Java3D may be wrapped in a texture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FractalLand</a:t>
            </a:r>
            <a:r>
              <a:rPr lang="en-US" dirty="0" smtClean="0"/>
              <a:t> the mesh is simply a </a:t>
            </a:r>
            <a:r>
              <a:rPr lang="en-US" dirty="0" err="1" smtClean="0"/>
              <a:t>QuadArray</a:t>
            </a:r>
            <a:endParaRPr lang="en-US" dirty="0" smtClean="0"/>
          </a:p>
          <a:p>
            <a:r>
              <a:rPr lang="en-US" dirty="0" smtClean="0"/>
              <a:t>Each texture is an image file</a:t>
            </a:r>
          </a:p>
          <a:p>
            <a:r>
              <a:rPr lang="en-US" dirty="0" smtClean="0"/>
              <a:t>Quad Array created and texture coordinates generated for each quad</a:t>
            </a:r>
          </a:p>
          <a:p>
            <a:pPr lvl="1"/>
            <a:r>
              <a:rPr lang="en-US" dirty="0" smtClean="0"/>
              <a:t>how does image map to quad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Mandelbrot Set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Burning Ship</a:t>
            </a:r>
            <a:br>
              <a:rPr lang="en-US" dirty="0" smtClean="0"/>
            </a:br>
            <a:r>
              <a:rPr lang="en-US" dirty="0" smtClean="0"/>
              <a:t>Fractal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38872"/>
            <a:ext cx="4568142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086100" cy="30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55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Simple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US" dirty="0" smtClean="0"/>
              <a:t>Texture can also be applied to the primitive shapes: box, cone, sphere, cylinder</a:t>
            </a:r>
          </a:p>
          <a:p>
            <a:r>
              <a:rPr lang="en-US" dirty="0" smtClean="0"/>
              <a:t>From the interpolator example</a:t>
            </a:r>
          </a:p>
          <a:p>
            <a:r>
              <a:rPr lang="en-US" dirty="0" smtClean="0"/>
              <a:t>When creating box must add </a:t>
            </a:r>
            <a:r>
              <a:rPr lang="en-US" dirty="0" err="1" smtClean="0"/>
              <a:t>primFlag</a:t>
            </a:r>
            <a:r>
              <a:rPr lang="en-US" dirty="0" smtClean="0"/>
              <a:t> to generate texture coordinates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3900"/>
            <a:ext cx="77819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76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Appearance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Appearance for shape based on texture not material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25"/>
            <a:ext cx="91725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59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505200" cy="5257800"/>
          </a:xfrm>
        </p:spPr>
        <p:txBody>
          <a:bodyPr/>
          <a:lstStyle/>
          <a:p>
            <a:r>
              <a:rPr lang="en-US" dirty="0" smtClean="0"/>
              <a:t>texture wrapped and repeated as necessary</a:t>
            </a:r>
          </a:p>
          <a:p>
            <a:r>
              <a:rPr lang="en-US" dirty="0" smtClean="0"/>
              <a:t>can lead to odd seams, creases, and stretching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504724" cy="57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18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Combining Texture and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r>
              <a:rPr lang="en-US" sz="2800" dirty="0"/>
              <a:t>can combine material and texture to create </a:t>
            </a:r>
            <a:r>
              <a:rPr lang="en-US" sz="2800" i="1" dirty="0"/>
              <a:t>modulated </a:t>
            </a:r>
            <a:r>
              <a:rPr lang="en-US" sz="2800" dirty="0"/>
              <a:t>material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" y="1676400"/>
            <a:ext cx="90201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12" y="904875"/>
            <a:ext cx="58197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00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of </a:t>
            </a:r>
            <a:r>
              <a:rPr lang="en-US" dirty="0" err="1" smtClean="0"/>
              <a:t>FractalLand</a:t>
            </a:r>
            <a:r>
              <a:rPr lang="en-US" dirty="0" smtClean="0"/>
              <a:t> shown had orbit controls to allow movement of camera anywhere in scene</a:t>
            </a:r>
          </a:p>
          <a:p>
            <a:r>
              <a:rPr lang="en-US" dirty="0" smtClean="0"/>
              <a:t>program includes method to add key controls and keeps camera close to the ground</a:t>
            </a:r>
          </a:p>
          <a:p>
            <a:pPr lvl="1"/>
            <a:r>
              <a:rPr lang="en-US" dirty="0" smtClean="0"/>
              <a:t>as if moving across the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0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clip0008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838200"/>
            <a:ext cx="8686800" cy="58146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Java3D includes ability to add fog</a:t>
            </a:r>
          </a:p>
          <a:p>
            <a:r>
              <a:rPr lang="en-US" dirty="0" err="1" smtClean="0"/>
              <a:t>LinearFog</a:t>
            </a:r>
            <a:endParaRPr lang="en-US" dirty="0" smtClean="0"/>
          </a:p>
          <a:p>
            <a:r>
              <a:rPr lang="en-US" dirty="0" err="1" smtClean="0"/>
              <a:t>ExponentialFog</a:t>
            </a:r>
            <a:endParaRPr lang="en-US" dirty="0" smtClean="0"/>
          </a:p>
          <a:p>
            <a:r>
              <a:rPr lang="en-US" dirty="0" smtClean="0"/>
              <a:t>density of fog as function of distance from the camera</a:t>
            </a:r>
          </a:p>
          <a:p>
            <a:r>
              <a:rPr lang="en-US" dirty="0" smtClean="0"/>
              <a:t>fog has color and parameters to determine density of fog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2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LinearFog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67800" cy="4072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" y="4910424"/>
            <a:ext cx="90963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82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6581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</a:t>
            </a:r>
            <a:r>
              <a:rPr lang="en-US" dirty="0" smtClean="0"/>
              <a:t>riangle Fractal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</a:t>
            </a:r>
            <a:r>
              <a:rPr lang="en-US" dirty="0"/>
              <a:t>by Polish mathematician </a:t>
            </a:r>
            <a:r>
              <a:rPr lang="en-US" dirty="0" err="1"/>
              <a:t>Wacław</a:t>
            </a:r>
            <a:r>
              <a:rPr lang="en-US" dirty="0"/>
              <a:t> </a:t>
            </a:r>
            <a:r>
              <a:rPr lang="en-US" dirty="0" err="1" smtClean="0"/>
              <a:t>Sierpiński</a:t>
            </a:r>
            <a:r>
              <a:rPr lang="en-US" dirty="0" smtClean="0"/>
              <a:t> in 1915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Pick a side length and the lower left vertex for an equilateral triangle</a:t>
            </a:r>
          </a:p>
          <a:p>
            <a:pPr lvl="1"/>
            <a:r>
              <a:rPr lang="en-US" dirty="0" smtClean="0"/>
              <a:t>If the side length is less than some minimum draw the triangle</a:t>
            </a:r>
          </a:p>
          <a:p>
            <a:pPr lvl="1"/>
            <a:r>
              <a:rPr lang="en-US" dirty="0" smtClean="0"/>
              <a:t>else draw three smaller </a:t>
            </a:r>
            <a:r>
              <a:rPr lang="en-US" dirty="0" err="1" smtClean="0"/>
              <a:t>Sierpinski</a:t>
            </a:r>
            <a:r>
              <a:rPr lang="en-US" dirty="0" smtClean="0"/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1957" y="4953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1170" y="4812268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x, y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0557" y="5067300"/>
            <a:ext cx="43434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38107" y="3032355"/>
            <a:ext cx="2231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side length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207328" y="495844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81819" y="3241221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25681" y="1981200"/>
            <a:ext cx="2171700" cy="297724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452257" y="1981200"/>
            <a:ext cx="2171700" cy="308610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40008" y="5135433"/>
            <a:ext cx="306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+ .5*side length, 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7868" y="2213906"/>
            <a:ext cx="40072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 + .25 * side length,</a:t>
            </a:r>
            <a:br>
              <a:rPr lang="en-US" sz="3600" dirty="0" smtClean="0"/>
            </a:br>
            <a:r>
              <a:rPr lang="en-US" sz="3600" dirty="0" smtClean="0"/>
              <a:t>y + </a:t>
            </a:r>
            <a:r>
              <a:rPr lang="en-US" sz="3600" dirty="0" err="1" smtClean="0"/>
              <a:t>sqrt</a:t>
            </a:r>
            <a:r>
              <a:rPr lang="en-US" sz="3600" dirty="0" smtClean="0"/>
              <a:t>(3) / 4 * </a:t>
            </a:r>
            <a:br>
              <a:rPr lang="en-US" sz="3600" dirty="0" smtClean="0"/>
            </a:br>
            <a:r>
              <a:rPr lang="en-US" sz="3600" dirty="0" smtClean="0"/>
              <a:t>side length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099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4111"/>
            <a:ext cx="5606143" cy="580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7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 /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42" y="1219200"/>
            <a:ext cx="5430758" cy="56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8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 /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89" y="990600"/>
            <a:ext cx="5603997" cy="58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8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min length </a:t>
            </a:r>
            <a:br>
              <a:rPr lang="en-US" dirty="0" smtClean="0"/>
            </a:br>
            <a:r>
              <a:rPr lang="en-US" dirty="0" smtClean="0"/>
              <a:t>= start length /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21" y="990599"/>
            <a:ext cx="5650154" cy="58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8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663</Words>
  <Application>Microsoft Office PowerPoint</Application>
  <PresentationFormat>On-screen Show (4:3)</PresentationFormat>
  <Paragraphs>187</Paragraphs>
  <Slides>39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CS324e - Elements of Graphics and Visualization</vt:lpstr>
      <vt:lpstr>Fractals</vt:lpstr>
      <vt:lpstr>Fractals</vt:lpstr>
      <vt:lpstr>Sierpinski Triangle Fractal</vt:lpstr>
      <vt:lpstr>Sierpinski Triangle</vt:lpstr>
      <vt:lpstr>Sierpinski Triangle</vt:lpstr>
      <vt:lpstr>Sierpinski Triangle</vt:lpstr>
      <vt:lpstr>Sierpinski Triangle</vt:lpstr>
      <vt:lpstr>Sierpinski Triangle</vt:lpstr>
      <vt:lpstr>Sierpinski Triangle</vt:lpstr>
      <vt:lpstr>Sierpinski Triangle</vt:lpstr>
      <vt:lpstr>Sierpinski Triangle</vt:lpstr>
      <vt:lpstr>Sierpinski Triangle</vt:lpstr>
      <vt:lpstr>Close up - Self Similar</vt:lpstr>
      <vt:lpstr>Implementation of Sierpinski</vt:lpstr>
      <vt:lpstr>Implementation of Sierpinski</vt:lpstr>
      <vt:lpstr>Implementation of Sierpinski</vt:lpstr>
      <vt:lpstr>Fractal Land</vt:lpstr>
      <vt:lpstr>Fractal Mesh</vt:lpstr>
      <vt:lpstr>Generate Fractal Mesh - Diamond Step</vt:lpstr>
      <vt:lpstr>Square Step</vt:lpstr>
      <vt:lpstr>Repeat Diamond Step</vt:lpstr>
      <vt:lpstr>Completing Mesh</vt:lpstr>
      <vt:lpstr>A Spear Trap</vt:lpstr>
      <vt:lpstr>What is the Problem?</vt:lpstr>
      <vt:lpstr>Flatness of 1.5</vt:lpstr>
      <vt:lpstr>Flatness of 2.5</vt:lpstr>
      <vt:lpstr>Flatness of 2.0</vt:lpstr>
      <vt:lpstr>Textures</vt:lpstr>
      <vt:lpstr>Simple Textures</vt:lpstr>
      <vt:lpstr>Creating Appearance </vt:lpstr>
      <vt:lpstr>Result</vt:lpstr>
      <vt:lpstr>Combining Texture and Material</vt:lpstr>
      <vt:lpstr>Result</vt:lpstr>
      <vt:lpstr>Controls</vt:lpstr>
      <vt:lpstr>Result</vt:lpstr>
      <vt:lpstr>Adding Fog</vt:lpstr>
      <vt:lpstr>LinearFog</vt:lpstr>
      <vt:lpstr>Result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305</cp:revision>
  <dcterms:created xsi:type="dcterms:W3CDTF">2012-01-17T18:47:14Z</dcterms:created>
  <dcterms:modified xsi:type="dcterms:W3CDTF">2012-05-02T15:33:19Z</dcterms:modified>
</cp:coreProperties>
</file>