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1FA55-CA2D-4AFE-AB1B-B586AC7AD35F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EBA3A-7AFE-4E8E-9BF6-80F6DC99D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371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1FA55-CA2D-4AFE-AB1B-B586AC7AD35F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EBA3A-7AFE-4E8E-9BF6-80F6DC99D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601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1FA55-CA2D-4AFE-AB1B-B586AC7AD35F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EBA3A-7AFE-4E8E-9BF6-80F6DC99D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46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1FA55-CA2D-4AFE-AB1B-B586AC7AD35F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EBA3A-7AFE-4E8E-9BF6-80F6DC99D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362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1FA55-CA2D-4AFE-AB1B-B586AC7AD35F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EBA3A-7AFE-4E8E-9BF6-80F6DC99D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555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1FA55-CA2D-4AFE-AB1B-B586AC7AD35F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EBA3A-7AFE-4E8E-9BF6-80F6DC99D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144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1FA55-CA2D-4AFE-AB1B-B586AC7AD35F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EBA3A-7AFE-4E8E-9BF6-80F6DC99D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683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1FA55-CA2D-4AFE-AB1B-B586AC7AD35F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EBA3A-7AFE-4E8E-9BF6-80F6DC99D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046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1FA55-CA2D-4AFE-AB1B-B586AC7AD35F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EBA3A-7AFE-4E8E-9BF6-80F6DC99D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673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1FA55-CA2D-4AFE-AB1B-B586AC7AD35F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EBA3A-7AFE-4E8E-9BF6-80F6DC99D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420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1FA55-CA2D-4AFE-AB1B-B586AC7AD35F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EBA3A-7AFE-4E8E-9BF6-80F6DC99D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764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1FA55-CA2D-4AFE-AB1B-B586AC7AD35F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EBA3A-7AFE-4E8E-9BF6-80F6DC99D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301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CS324e - Elements of Graphics and Visualization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Little Java</a:t>
            </a:r>
          </a:p>
          <a:p>
            <a:r>
              <a:rPr lang="en-US" dirty="0" smtClean="0"/>
              <a:t>A Little Python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0902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get sum of squares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00200"/>
            <a:ext cx="8447433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46302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get sum of squares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295400"/>
            <a:ext cx="7620000" cy="5189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9611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Count number of chars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7" y="1524000"/>
            <a:ext cx="8810625" cy="401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43290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Example: Count number of chars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90600"/>
            <a:ext cx="8379279" cy="5625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07251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Search list for values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804306"/>
            <a:ext cx="8230164" cy="2539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91965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Search list for values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57" y="1414460"/>
            <a:ext cx="9035143" cy="4681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4296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Python to 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Most students have taken CS303e and CS313e which are taught using Python</a:t>
            </a:r>
          </a:p>
          <a:p>
            <a:r>
              <a:rPr lang="en-US" dirty="0" smtClean="0"/>
              <a:t>CS324E uses Java</a:t>
            </a:r>
          </a:p>
          <a:p>
            <a:r>
              <a:rPr lang="en-US" dirty="0"/>
              <a:t>F</a:t>
            </a:r>
            <a:r>
              <a:rPr lang="en-US" dirty="0" smtClean="0"/>
              <a:t>irst couple of lectures and first two assignments an intro and review of Java</a:t>
            </a:r>
          </a:p>
          <a:p>
            <a:r>
              <a:rPr lang="en-US" dirty="0" smtClean="0"/>
              <a:t>First - look at common techniques in Python and Java equivalent</a:t>
            </a:r>
          </a:p>
          <a:p>
            <a:r>
              <a:rPr lang="en-US" dirty="0" smtClean="0"/>
              <a:t>Second - implement an interesting Java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706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Another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"The first programming language to learn is the second hardest programming language to learn.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hardest programming language to learn is the</a:t>
            </a:r>
            <a:r>
              <a:rPr lang="en-US" b="1" i="1" dirty="0" smtClean="0"/>
              <a:t> second </a:t>
            </a:r>
            <a:r>
              <a:rPr lang="en-US" dirty="0" smtClean="0"/>
              <a:t>programming language."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492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general purpose programming language </a:t>
            </a:r>
          </a:p>
          <a:p>
            <a:pPr lvl="1"/>
            <a:r>
              <a:rPr lang="en-US" dirty="0" smtClean="0"/>
              <a:t>so is Python</a:t>
            </a:r>
          </a:p>
          <a:p>
            <a:r>
              <a:rPr lang="en-US" dirty="0" smtClean="0"/>
              <a:t>More geared towards object oriented programming</a:t>
            </a:r>
          </a:p>
          <a:p>
            <a:pPr lvl="1"/>
            <a:r>
              <a:rPr lang="en-US" dirty="0" smtClean="0"/>
              <a:t>encapsulation, inheritance, polymorphism</a:t>
            </a:r>
          </a:p>
          <a:p>
            <a:r>
              <a:rPr lang="en-US" dirty="0" smtClean="0"/>
              <a:t>strongly typed</a:t>
            </a:r>
          </a:p>
          <a:p>
            <a:r>
              <a:rPr lang="en-US" dirty="0" smtClean="0"/>
              <a:t>braces used to distinguish blocks of code</a:t>
            </a:r>
          </a:p>
          <a:p>
            <a:r>
              <a:rPr lang="en-US" dirty="0" smtClean="0"/>
              <a:t>all code is part of some class (programmer defined data type)</a:t>
            </a:r>
          </a:p>
        </p:txBody>
      </p:sp>
    </p:spTree>
    <p:extLst>
      <p:ext uri="{BB962C8B-B14F-4D97-AF65-F5344CB8AC3E}">
        <p14:creationId xmlns:p14="http://schemas.microsoft.com/office/powerpoint/2010/main" val="2384560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Identifiers composed of letters, digits, _, and $</a:t>
            </a:r>
          </a:p>
          <a:p>
            <a:pPr lvl="1"/>
            <a:r>
              <a:rPr lang="en-US" dirty="0" smtClean="0"/>
              <a:t>must start with letter or _</a:t>
            </a:r>
          </a:p>
          <a:p>
            <a:pPr lvl="1"/>
            <a:r>
              <a:rPr lang="en-US" dirty="0" smtClean="0"/>
              <a:t>by convention variable and method (function) names start with lower case and use camel case</a:t>
            </a:r>
          </a:p>
          <a:p>
            <a:pPr marL="457200" lvl="1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typicalMethodName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/>
              <a:t>by convention class names start with a capital letter and use camel case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ArrayList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/>
              <a:t>constants use all upper case with _ between words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DAYS_PER_WEEK</a:t>
            </a:r>
          </a:p>
        </p:txBody>
      </p:sp>
    </p:spTree>
    <p:extLst>
      <p:ext uri="{BB962C8B-B14F-4D97-AF65-F5344CB8AC3E}">
        <p14:creationId xmlns:p14="http://schemas.microsoft.com/office/powerpoint/2010/main" val="83068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657"/>
            <a:ext cx="8229600" cy="1143000"/>
          </a:xfrm>
        </p:spPr>
        <p:txBody>
          <a:bodyPr/>
          <a:lstStyle/>
          <a:p>
            <a:r>
              <a:rPr lang="en-US" dirty="0" smtClean="0"/>
              <a:t>Basic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58674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900" b="1" dirty="0" smtClean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19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900" b="1" dirty="0" smtClean="0">
                <a:solidFill>
                  <a:srgbClr val="7F0055"/>
                </a:solidFill>
                <a:latin typeface="Courier New"/>
              </a:rPr>
              <a:t>class</a:t>
            </a:r>
            <a:r>
              <a:rPr lang="en-US" sz="1900" b="1" dirty="0" smtClean="0">
                <a:solidFill>
                  <a:srgbClr val="000000"/>
                </a:solidFill>
                <a:latin typeface="Courier New"/>
              </a:rPr>
              <a:t> Hello {</a:t>
            </a:r>
          </a:p>
          <a:p>
            <a:pPr marL="0" indent="0">
              <a:buNone/>
            </a:pPr>
            <a:endParaRPr lang="en-US" sz="1900" dirty="0" smtClean="0">
              <a:latin typeface="Courier New"/>
            </a:endParaRPr>
          </a:p>
          <a:p>
            <a:pPr marL="0" indent="0">
              <a:buNone/>
            </a:pP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900" dirty="0" smtClean="0">
                <a:solidFill>
                  <a:srgbClr val="3F5FBF"/>
                </a:solidFill>
                <a:latin typeface="Courier New"/>
              </a:rPr>
              <a:t>/**</a:t>
            </a:r>
          </a:p>
          <a:p>
            <a:pPr marL="0" indent="0">
              <a:buNone/>
            </a:pPr>
            <a:r>
              <a:rPr lang="en-US" sz="1900" dirty="0" smtClean="0">
                <a:solidFill>
                  <a:srgbClr val="3F5FBF"/>
                </a:solidFill>
                <a:latin typeface="Courier New"/>
              </a:rPr>
              <a:t>     * Where the program starts</a:t>
            </a:r>
          </a:p>
          <a:p>
            <a:pPr marL="0" indent="0">
              <a:buNone/>
            </a:pPr>
            <a:r>
              <a:rPr lang="en-US" sz="1900" dirty="0" smtClean="0">
                <a:solidFill>
                  <a:srgbClr val="3F5FBF"/>
                </a:solidFill>
                <a:latin typeface="Courier New"/>
              </a:rPr>
              <a:t>     */</a:t>
            </a:r>
          </a:p>
          <a:p>
            <a:pPr marL="0" indent="0">
              <a:buNone/>
            </a:pP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900" b="1" dirty="0" smtClean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19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900" b="1" dirty="0" smtClean="0">
                <a:solidFill>
                  <a:srgbClr val="7F0055"/>
                </a:solidFill>
                <a:latin typeface="Courier New"/>
              </a:rPr>
              <a:t>static</a:t>
            </a:r>
            <a:r>
              <a:rPr lang="en-US" sz="19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900" b="1" dirty="0" smtClean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US" sz="1900" b="1" dirty="0" smtClean="0">
                <a:solidFill>
                  <a:srgbClr val="000000"/>
                </a:solidFill>
                <a:latin typeface="Courier New"/>
              </a:rPr>
              <a:t> main(String[] </a:t>
            </a:r>
            <a:r>
              <a:rPr lang="en-US" sz="1900" b="1" dirty="0" err="1" smtClean="0">
                <a:solidFill>
                  <a:srgbClr val="000000"/>
                </a:solidFill>
                <a:latin typeface="Courier New"/>
              </a:rPr>
              <a:t>args</a:t>
            </a:r>
            <a:r>
              <a:rPr lang="en-US" sz="1900" b="1" dirty="0" smtClean="0">
                <a:solidFill>
                  <a:srgbClr val="000000"/>
                </a:solidFill>
                <a:latin typeface="Courier New"/>
              </a:rPr>
              <a:t>) {</a:t>
            </a:r>
          </a:p>
          <a:p>
            <a:pPr marL="0" indent="0">
              <a:buNone/>
            </a:pP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       </a:t>
            </a:r>
            <a:r>
              <a:rPr lang="en-US" sz="1900" dirty="0" err="1" smtClean="0">
                <a:solidFill>
                  <a:srgbClr val="000000"/>
                </a:solidFill>
                <a:latin typeface="Courier New"/>
              </a:rPr>
              <a:t>System.</a:t>
            </a:r>
            <a:r>
              <a:rPr lang="en-US" sz="1900" i="1" dirty="0" err="1" smtClean="0">
                <a:solidFill>
                  <a:srgbClr val="0000C0"/>
                </a:solidFill>
                <a:latin typeface="Courier New"/>
              </a:rPr>
              <a:t>out</a:t>
            </a:r>
            <a:r>
              <a:rPr lang="en-US" sz="1900" i="1" dirty="0" err="1" smtClean="0">
                <a:solidFill>
                  <a:srgbClr val="000000"/>
                </a:solidFill>
                <a:latin typeface="Courier New"/>
              </a:rPr>
              <a:t>.println</a:t>
            </a:r>
            <a:r>
              <a:rPr lang="en-US" sz="1900" i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900" i="1" dirty="0" smtClean="0">
                <a:solidFill>
                  <a:srgbClr val="2A00FF"/>
                </a:solidFill>
                <a:latin typeface="Courier New"/>
              </a:rPr>
              <a:t>"Hello World!!"</a:t>
            </a:r>
            <a:r>
              <a:rPr lang="en-US" sz="1900" i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 marL="0" indent="0">
              <a:buNone/>
            </a:pP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       </a:t>
            </a:r>
            <a:r>
              <a:rPr lang="en-US" sz="1900" dirty="0" err="1" smtClean="0">
                <a:solidFill>
                  <a:srgbClr val="000000"/>
                </a:solidFill>
                <a:latin typeface="Courier New"/>
              </a:rPr>
              <a:t>System.</a:t>
            </a:r>
            <a:r>
              <a:rPr lang="en-US" sz="1900" i="1" dirty="0" err="1" smtClean="0">
                <a:solidFill>
                  <a:srgbClr val="0000C0"/>
                </a:solidFill>
                <a:latin typeface="Courier New"/>
              </a:rPr>
              <a:t>out</a:t>
            </a:r>
            <a:r>
              <a:rPr lang="en-US" sz="1900" i="1" dirty="0" err="1" smtClean="0">
                <a:solidFill>
                  <a:srgbClr val="000000"/>
                </a:solidFill>
                <a:latin typeface="Courier New"/>
              </a:rPr>
              <a:t>.println</a:t>
            </a:r>
            <a:r>
              <a:rPr lang="en-US" sz="1900" i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900" i="1" dirty="0" smtClean="0">
                <a:solidFill>
                  <a:srgbClr val="2A00FF"/>
                </a:solidFill>
                <a:latin typeface="Courier New"/>
              </a:rPr>
              <a:t>"This is a Java program."</a:t>
            </a:r>
            <a:r>
              <a:rPr lang="en-US" sz="1900" i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 marL="0" indent="0">
              <a:buNone/>
            </a:pP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    }</a:t>
            </a:r>
          </a:p>
          <a:p>
            <a:pPr marL="0" indent="0">
              <a:buNone/>
            </a:pPr>
            <a:endParaRPr lang="en-US" sz="1900" dirty="0" smtClean="0">
              <a:latin typeface="Courier New"/>
            </a:endParaRPr>
          </a:p>
          <a:p>
            <a:pPr marL="0" indent="0">
              <a:buNone/>
            </a:pP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}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{} </a:t>
            </a:r>
            <a:r>
              <a:rPr lang="en-US" dirty="0" smtClean="0"/>
              <a:t>for code blocks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dirty="0" smtClean="0"/>
              <a:t> is called when program run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dirty="0" smtClean="0"/>
              <a:t> at the end of statements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dirty="0" smtClean="0"/>
              <a:t> is standard output</a:t>
            </a:r>
          </a:p>
          <a:p>
            <a:pPr lvl="1"/>
            <a:r>
              <a:rPr lang="en-US" dirty="0" smtClean="0"/>
              <a:t>analogous to print statement in Python</a:t>
            </a:r>
          </a:p>
          <a:p>
            <a:r>
              <a:rPr lang="en-US" dirty="0" smtClean="0"/>
              <a:t>comments,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/* stuff */ </a:t>
            </a:r>
            <a:r>
              <a:rPr lang="en-US" dirty="0" smtClean="0"/>
              <a:t>or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// stuff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77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52400" y="1535113"/>
            <a:ext cx="4040188" cy="639762"/>
          </a:xfrm>
        </p:spPr>
        <p:txBody>
          <a:bodyPr/>
          <a:lstStyle/>
          <a:p>
            <a:r>
              <a:rPr lang="en-US" dirty="0" smtClean="0"/>
              <a:t>Python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52400" y="2174875"/>
            <a:ext cx="4040188" cy="395128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10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j = 20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k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 j +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 j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x = 1.7526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name = "Olivia"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list = [1, 2, 3, 4]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blank = [0] * 10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3962400" y="1535113"/>
            <a:ext cx="4384057" cy="639762"/>
          </a:xfrm>
        </p:spPr>
        <p:txBody>
          <a:bodyPr/>
          <a:lstStyle/>
          <a:p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3962400" y="2174875"/>
            <a:ext cx="5181600" cy="395128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int j = 20;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int k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 j +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 j;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double x = 1.7526;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String name = "Olivia";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int[] list = [1, 2, 3, 4];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int[] blank = new int[10];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810000" y="1295400"/>
            <a:ext cx="0" cy="5181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2676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Type of variable must be declared when variable declared</a:t>
            </a:r>
          </a:p>
          <a:p>
            <a:r>
              <a:rPr lang="en-US" dirty="0" smtClean="0"/>
              <a:t>Type can not be changed</a:t>
            </a:r>
          </a:p>
          <a:p>
            <a:pPr lvl="1"/>
            <a:r>
              <a:rPr lang="en-US" dirty="0" smtClean="0"/>
              <a:t>sort of</a:t>
            </a:r>
          </a:p>
          <a:p>
            <a:r>
              <a:rPr lang="en-US" dirty="0" smtClean="0"/>
              <a:t>Can not assign an inappropriate (different data type) value to variable</a:t>
            </a:r>
          </a:p>
          <a:p>
            <a:r>
              <a:rPr lang="en-US" dirty="0" smtClean="0"/>
              <a:t>Typical: int, double, boolean, String, ArrayList</a:t>
            </a:r>
          </a:p>
          <a:p>
            <a:r>
              <a:rPr lang="en-US" dirty="0" smtClean="0"/>
              <a:t>Many more we will learn and 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904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 vs. Lists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Java has built in arrays, not lists</a:t>
            </a:r>
          </a:p>
          <a:p>
            <a:r>
              <a:rPr lang="en-US" dirty="0" smtClean="0"/>
              <a:t>Size is fixed and cannot be changed</a:t>
            </a:r>
          </a:p>
          <a:p>
            <a:r>
              <a:rPr lang="en-US" dirty="0" smtClean="0"/>
              <a:t>indices from 0 to length - 1</a:t>
            </a:r>
          </a:p>
          <a:p>
            <a:r>
              <a:rPr lang="en-US" dirty="0" smtClean="0"/>
              <a:t>no negative indices or wrap around</a:t>
            </a:r>
          </a:p>
          <a:p>
            <a:r>
              <a:rPr lang="en-US" dirty="0" smtClean="0"/>
              <a:t>The Java ArrayList and </a:t>
            </a:r>
            <a:r>
              <a:rPr lang="en-US" dirty="0" err="1" smtClean="0"/>
              <a:t>LinkedList</a:t>
            </a:r>
            <a:r>
              <a:rPr lang="en-US" dirty="0" smtClean="0"/>
              <a:t> classes are more like the Python list data type</a:t>
            </a:r>
          </a:p>
          <a:p>
            <a:pPr lvl="1"/>
            <a:r>
              <a:rPr lang="en-US" dirty="0" smtClean="0"/>
              <a:t>classes, programmer defined data types</a:t>
            </a:r>
          </a:p>
          <a:p>
            <a:pPr lvl="1"/>
            <a:r>
              <a:rPr lang="en-US" dirty="0" smtClean="0"/>
              <a:t>call methods on variables of type ArrayList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011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467</Words>
  <Application>Microsoft Office PowerPoint</Application>
  <PresentationFormat>On-screen Show (4:3)</PresentationFormat>
  <Paragraphs>85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CS324e - Elements of Graphics and Visualization</vt:lpstr>
      <vt:lpstr>From Python to Java</vt:lpstr>
      <vt:lpstr>Learning Another Language</vt:lpstr>
      <vt:lpstr>Java</vt:lpstr>
      <vt:lpstr>Identifiers</vt:lpstr>
      <vt:lpstr>Basic Program</vt:lpstr>
      <vt:lpstr>Variables</vt:lpstr>
      <vt:lpstr>Variables</vt:lpstr>
      <vt:lpstr>Arrays vs. Lists</vt:lpstr>
      <vt:lpstr>Example: get sum of squares</vt:lpstr>
      <vt:lpstr>Example: get sum of squares</vt:lpstr>
      <vt:lpstr>Example: Count number of chars</vt:lpstr>
      <vt:lpstr>Example: Count number of chars</vt:lpstr>
      <vt:lpstr>Example: Search list for values</vt:lpstr>
      <vt:lpstr>Example: Search list for values</vt:lpstr>
    </vt:vector>
  </TitlesOfParts>
  <Company>University of Texas at Austin Computer Science Dept.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CS324e - Elements of Graphics and Visualization</dc:title>
  <dc:creator>Michael D. Scott</dc:creator>
  <cp:lastModifiedBy>Michael D. Scott</cp:lastModifiedBy>
  <cp:revision>13</cp:revision>
  <dcterms:created xsi:type="dcterms:W3CDTF">2012-08-23T23:32:31Z</dcterms:created>
  <dcterms:modified xsi:type="dcterms:W3CDTF">2012-08-24T01:17:12Z</dcterms:modified>
</cp:coreProperties>
</file>