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70" r:id="rId7"/>
    <p:sldId id="271" r:id="rId8"/>
    <p:sldId id="272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83" autoAdjust="0"/>
    <p:restoredTop sz="94660"/>
  </p:normalViewPr>
  <p:slideViewPr>
    <p:cSldViewPr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977337CF-463D-4AC2-A30B-9D90A59E8CD0}" type="datetimeFigureOut">
              <a:rPr lang="en-US" smtClean="0"/>
              <a:pPr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7CF-463D-4AC2-A30B-9D90A59E8CD0}" type="datetimeFigureOut">
              <a:rPr lang="en-US" smtClean="0"/>
              <a:t>8/22/2012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77337CF-463D-4AC2-A30B-9D90A59E8CD0}" type="datetimeFigureOut">
              <a:rPr lang="en-US" smtClean="0"/>
              <a:pPr/>
              <a:t>8/22/2012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Java Intro / Review</a:t>
            </a: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Eclipse IDE</a:t>
            </a:r>
          </a:p>
          <a:p>
            <a:r>
              <a:rPr lang="en-US" dirty="0" smtClean="0"/>
              <a:t>Create Project</a:t>
            </a:r>
          </a:p>
          <a:p>
            <a:r>
              <a:rPr lang="en-US" dirty="0" smtClean="0"/>
              <a:t>Create Class(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procedural approach</a:t>
            </a:r>
          </a:p>
          <a:p>
            <a:pPr lvl="1"/>
            <a:r>
              <a:rPr lang="en-US" dirty="0" smtClean="0"/>
              <a:t>object based approach</a:t>
            </a:r>
          </a:p>
          <a:p>
            <a:pPr lvl="1"/>
            <a:r>
              <a:rPr lang="en-US" dirty="0" smtClean="0"/>
              <a:t>object oriented approach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52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Reading from a file</a:t>
            </a:r>
          </a:p>
          <a:p>
            <a:pPr lvl="1"/>
            <a:r>
              <a:rPr lang="en-US" dirty="0" smtClean="0"/>
              <a:t>Scanner class</a:t>
            </a:r>
          </a:p>
          <a:p>
            <a:pPr lvl="1"/>
            <a:r>
              <a:rPr lang="en-US" dirty="0" smtClean="0"/>
              <a:t>built </a:t>
            </a:r>
            <a:r>
              <a:rPr lang="en-US" dirty="0"/>
              <a:t>in classes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exceptions</a:t>
            </a:r>
          </a:p>
          <a:p>
            <a:r>
              <a:rPr lang="en-US" dirty="0" smtClean="0"/>
              <a:t>Try reading into native array</a:t>
            </a:r>
          </a:p>
          <a:p>
            <a:r>
              <a:rPr lang="en-US" dirty="0" smtClean="0"/>
              <a:t>Try reading into ArrayList</a:t>
            </a:r>
          </a:p>
          <a:p>
            <a:pPr lvl="1"/>
            <a:r>
              <a:rPr lang="en-US" dirty="0" smtClean="0"/>
              <a:t>show some of "words"</a:t>
            </a:r>
          </a:p>
          <a:p>
            <a:r>
              <a:rPr lang="en-US" dirty="0" smtClean="0"/>
              <a:t>better delimiter: </a:t>
            </a:r>
            <a:r>
              <a:rPr lang="en-US" dirty="0"/>
              <a:t>"[^a-</a:t>
            </a:r>
            <a:r>
              <a:rPr lang="en-US" dirty="0" err="1"/>
              <a:t>zA</a:t>
            </a:r>
            <a:r>
              <a:rPr lang="en-US" dirty="0"/>
              <a:t>-Z</a:t>
            </a:r>
            <a:r>
              <a:rPr lang="en-US" dirty="0" smtClean="0"/>
              <a:t>']+"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2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Don't need to store multiple copies of every word</a:t>
            </a:r>
          </a:p>
          <a:p>
            <a:r>
              <a:rPr lang="en-US" dirty="0" smtClean="0"/>
              <a:t>Just the number of times a given word appears</a:t>
            </a:r>
          </a:p>
          <a:p>
            <a:r>
              <a:rPr lang="en-US" dirty="0" smtClean="0"/>
              <a:t>Another class / data structure is useful</a:t>
            </a:r>
          </a:p>
          <a:p>
            <a:pPr lvl="1"/>
            <a:r>
              <a:rPr lang="en-US" dirty="0" smtClean="0"/>
              <a:t>A Map, aka a Dictionary</a:t>
            </a:r>
          </a:p>
          <a:p>
            <a:pPr lvl="1"/>
            <a:r>
              <a:rPr lang="en-US" dirty="0" smtClean="0"/>
              <a:t>key, value pairs</a:t>
            </a:r>
          </a:p>
          <a:p>
            <a:pPr lvl="1"/>
            <a:r>
              <a:rPr lang="en-US" dirty="0" err="1" smtClean="0"/>
              <a:t>HashMap</a:t>
            </a:r>
            <a:r>
              <a:rPr lang="en-US" dirty="0" smtClean="0"/>
              <a:t> or </a:t>
            </a:r>
            <a:r>
              <a:rPr lang="en-US" dirty="0" err="1" smtClean="0"/>
              <a:t>TreeMap</a:t>
            </a:r>
            <a:r>
              <a:rPr lang="en-US" dirty="0" smtClean="0"/>
              <a:t>, order of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4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in words, count frequencies</a:t>
            </a:r>
          </a:p>
          <a:p>
            <a:pPr lvl="1"/>
            <a:r>
              <a:rPr lang="en-US" dirty="0" smtClean="0"/>
              <a:t>"wrapper" classes</a:t>
            </a:r>
          </a:p>
          <a:p>
            <a:r>
              <a:rPr lang="en-US" dirty="0" smtClean="0"/>
              <a:t>Read in and print out some of the map</a:t>
            </a:r>
          </a:p>
          <a:p>
            <a:r>
              <a:rPr lang="en-US" dirty="0" err="1" smtClean="0"/>
              <a:t>TreeMap</a:t>
            </a:r>
            <a:endParaRPr lang="en-US" dirty="0"/>
          </a:p>
          <a:p>
            <a:pPr lvl="1"/>
            <a:r>
              <a:rPr lang="en-US" dirty="0" smtClean="0"/>
              <a:t>ordered by keys</a:t>
            </a:r>
          </a:p>
          <a:p>
            <a:r>
              <a:rPr lang="en-US" dirty="0" err="1" smtClean="0"/>
              <a:t>HashMap</a:t>
            </a:r>
            <a:endParaRPr lang="en-US" dirty="0"/>
          </a:p>
          <a:p>
            <a:pPr lvl="1"/>
            <a:r>
              <a:rPr lang="en-US" dirty="0" smtClean="0"/>
              <a:t>seemingly Random order</a:t>
            </a:r>
          </a:p>
          <a:p>
            <a:r>
              <a:rPr lang="en-US" dirty="0" smtClean="0"/>
              <a:t>We want sorted by frequency</a:t>
            </a:r>
          </a:p>
          <a:p>
            <a:pPr lvl="1"/>
            <a:r>
              <a:rPr lang="en-US" dirty="0" smtClean="0"/>
              <a:t>why can't we use another map?</a:t>
            </a:r>
          </a:p>
        </p:txBody>
      </p:sp>
    </p:spTree>
    <p:extLst>
      <p:ext uri="{BB962C8B-B14F-4D97-AF65-F5344CB8AC3E}">
        <p14:creationId xmlns:p14="http://schemas.microsoft.com/office/powerpoint/2010/main" val="1741809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by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another class, </a:t>
            </a:r>
            <a:r>
              <a:rPr lang="en-US" dirty="0" err="1" smtClean="0"/>
              <a:t>WordPair</a:t>
            </a:r>
            <a:endParaRPr lang="en-US" dirty="0" smtClean="0"/>
          </a:p>
          <a:p>
            <a:r>
              <a:rPr lang="en-US" dirty="0" smtClean="0"/>
              <a:t>Have the class implement the Comparable interface</a:t>
            </a:r>
          </a:p>
          <a:p>
            <a:pPr lvl="1"/>
            <a:r>
              <a:rPr lang="en-US" dirty="0" smtClean="0"/>
              <a:t>define </a:t>
            </a:r>
            <a:r>
              <a:rPr lang="en-US" dirty="0" err="1" smtClean="0"/>
              <a:t>compareTo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2 objects / variables involved</a:t>
            </a:r>
          </a:p>
          <a:p>
            <a:r>
              <a:rPr lang="en-US" dirty="0" smtClean="0"/>
              <a:t>Add to ArrayList, use </a:t>
            </a:r>
            <a:r>
              <a:rPr lang="en-US" dirty="0" err="1" smtClean="0"/>
              <a:t>Collections.sort</a:t>
            </a:r>
            <a:endParaRPr lang="en-US" dirty="0" smtClean="0"/>
          </a:p>
          <a:p>
            <a:r>
              <a:rPr lang="en-US" dirty="0" smtClean="0"/>
              <a:t>Now list start of ArrayList</a:t>
            </a:r>
          </a:p>
        </p:txBody>
      </p:sp>
    </p:spTree>
    <p:extLst>
      <p:ext uri="{BB962C8B-B14F-4D97-AF65-F5344CB8AC3E}">
        <p14:creationId xmlns:p14="http://schemas.microsoft.com/office/powerpoint/2010/main" val="1262425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Zipf's</a:t>
            </a:r>
            <a:r>
              <a:rPr lang="en-US" dirty="0" smtClean="0"/>
              <a:t> Law 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plot rank vs. frequency on a log - log scale</a:t>
            </a:r>
          </a:p>
          <a:p>
            <a:pPr lvl="1"/>
            <a:r>
              <a:rPr lang="en-US" dirty="0" smtClean="0"/>
              <a:t>should be a near straight line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recall </a:t>
            </a:r>
            <a:r>
              <a:rPr lang="en-US" dirty="0" err="1" smtClean="0"/>
              <a:t>freq</a:t>
            </a:r>
            <a:r>
              <a:rPr lang="en-US" dirty="0" smtClean="0"/>
              <a:t> * </a:t>
            </a:r>
            <a:r>
              <a:rPr lang="en-US" dirty="0"/>
              <a:t>rank = constant</a:t>
            </a:r>
          </a:p>
          <a:p>
            <a:r>
              <a:rPr lang="en-US" dirty="0" smtClean="0"/>
              <a:t>Estimate constant</a:t>
            </a:r>
          </a:p>
          <a:p>
            <a:pPr lvl="1"/>
            <a:r>
              <a:rPr lang="en-US" dirty="0" smtClean="0"/>
              <a:t>simple average of first 1000 terms?</a:t>
            </a:r>
          </a:p>
          <a:p>
            <a:pPr lvl="1"/>
            <a:r>
              <a:rPr lang="en-US" dirty="0" smtClean="0"/>
              <a:t>simple average of all words with </a:t>
            </a:r>
            <a:r>
              <a:rPr lang="en-US" dirty="0" err="1" smtClean="0"/>
              <a:t>freq</a:t>
            </a:r>
            <a:r>
              <a:rPr lang="en-US" dirty="0" smtClean="0"/>
              <a:t> &gt; 10?</a:t>
            </a:r>
          </a:p>
          <a:p>
            <a:pPr lvl="1"/>
            <a:r>
              <a:rPr lang="en-US" dirty="0" smtClean="0"/>
              <a:t>Simple linear regression, best fit line to log - log plot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38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predicted frequency and actual frequency of top 100 words and </a:t>
            </a:r>
            <a:r>
              <a:rPr lang="en-US" dirty="0" smtClean="0"/>
              <a:t>%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A1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 of A1 expected behavior</a:t>
            </a:r>
          </a:p>
          <a:p>
            <a:r>
              <a:rPr lang="en-US" dirty="0" smtClean="0"/>
              <a:t>Crack a substitution cipher</a:t>
            </a:r>
            <a:endParaRPr lang="en-US" dirty="0"/>
          </a:p>
          <a:p>
            <a:r>
              <a:rPr lang="en-US" dirty="0" smtClean="0"/>
              <a:t>assumes only letters encrypted and assumes upper and lower case substitutions the same</a:t>
            </a:r>
          </a:p>
          <a:p>
            <a:r>
              <a:rPr lang="en-US" dirty="0" smtClean="0"/>
              <a:t>initial key based on standard frequencies</a:t>
            </a:r>
          </a:p>
          <a:p>
            <a:r>
              <a:rPr lang="en-US" dirty="0" smtClean="0"/>
              <a:t>allow changes to be made</a:t>
            </a:r>
          </a:p>
        </p:txBody>
      </p:sp>
    </p:spTree>
    <p:extLst>
      <p:ext uri="{BB962C8B-B14F-4D97-AF65-F5344CB8AC3E}">
        <p14:creationId xmlns:p14="http://schemas.microsoft.com/office/powerpoint/2010/main" val="392429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Intro /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going over syntax of language we will write a program to solve a non trivial problem and discuss the syntax and semantics as we go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7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Zipf's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Empirical observation - word frequency</a:t>
            </a:r>
          </a:p>
          <a:p>
            <a:r>
              <a:rPr lang="en-US" dirty="0" smtClean="0"/>
              <a:t>Named after George </a:t>
            </a:r>
            <a:r>
              <a:rPr lang="en-US" dirty="0" err="1" smtClean="0"/>
              <a:t>Zipf</a:t>
            </a:r>
            <a:r>
              <a:rPr lang="en-US" dirty="0" smtClean="0"/>
              <a:t>, a linguist</a:t>
            </a:r>
          </a:p>
          <a:p>
            <a:r>
              <a:rPr lang="en-US" dirty="0" err="1" smtClean="0"/>
              <a:t>Zipf's</a:t>
            </a:r>
            <a:r>
              <a:rPr lang="en-US" dirty="0" smtClean="0"/>
              <a:t> Law: The frequency of a word is inversely proportional to its rank among all words in the body of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8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Zipf's</a:t>
            </a:r>
            <a:r>
              <a:rPr lang="en-US" dirty="0" smtClean="0"/>
              <a:t> Law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</a:t>
            </a:r>
            <a:r>
              <a:rPr lang="en-US" b="1" dirty="0"/>
              <a:t>the </a:t>
            </a:r>
            <a:r>
              <a:rPr lang="en-US" dirty="0"/>
              <a:t>is the most frequent word </a:t>
            </a:r>
            <a:r>
              <a:rPr lang="en-US" dirty="0" smtClean="0"/>
              <a:t>in a text and </a:t>
            </a:r>
            <a:r>
              <a:rPr lang="en-US" dirty="0"/>
              <a:t>it occurs 10,000 times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most frequent word expected to </a:t>
            </a:r>
            <a:r>
              <a:rPr lang="en-US" dirty="0" smtClean="0"/>
              <a:t>occur 5,000 times </a:t>
            </a:r>
            <a:r>
              <a:rPr lang="en-US" dirty="0" smtClean="0"/>
              <a:t>(if top ranked word's frequency is as expected)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½ * 10,000 = 5,000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most frequent word expected to occur 3,333 times</a:t>
            </a:r>
          </a:p>
          <a:p>
            <a:pPr marL="457200" lvl="1" indent="0">
              <a:buNone/>
            </a:pPr>
            <a:r>
              <a:rPr lang="en-US" dirty="0" smtClean="0"/>
              <a:t>	1/3 * 10,000 = 3,333</a:t>
            </a:r>
          </a:p>
          <a:p>
            <a:r>
              <a:rPr lang="en-US" dirty="0" smtClean="0"/>
              <a:t>Expected number of occurrences of 100</a:t>
            </a:r>
            <a:r>
              <a:rPr lang="en-US" baseline="30000" dirty="0" smtClean="0"/>
              <a:t>th</a:t>
            </a:r>
            <a:r>
              <a:rPr lang="en-US" dirty="0" smtClean="0"/>
              <a:t> most frequent word?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Zipf's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 of a work with N distinct words, the predicated </a:t>
            </a:r>
            <a:r>
              <a:rPr lang="en-US" dirty="0" smtClean="0"/>
              <a:t>probability </a:t>
            </a:r>
            <a:r>
              <a:rPr lang="en-US" dirty="0" smtClean="0"/>
              <a:t>of the word with rank k is: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 is constant based on distribution.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classic version of </a:t>
            </a:r>
            <a:r>
              <a:rPr lang="en-US" dirty="0" err="1" smtClean="0"/>
              <a:t>Zipf's</a:t>
            </a:r>
            <a:r>
              <a:rPr lang="en-US" dirty="0" smtClean="0"/>
              <a:t> law s = 1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05124"/>
            <a:ext cx="4648200" cy="114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153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Zipf's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4876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Assume 35,000 words</a:t>
            </a:r>
          </a:p>
          <a:p>
            <a:pPr lvl="1"/>
            <a:r>
              <a:rPr lang="en-US" dirty="0" smtClean="0"/>
              <a:t>N = 35,000</a:t>
            </a:r>
          </a:p>
          <a:p>
            <a:r>
              <a:rPr lang="en-US" dirty="0" smtClean="0"/>
              <a:t>assume s = 1</a:t>
            </a:r>
            <a:endParaRPr lang="en-US" dirty="0"/>
          </a:p>
          <a:p>
            <a:r>
              <a:rPr lang="en-US" dirty="0" smtClean="0"/>
              <a:t>35,000</a:t>
            </a:r>
            <a:r>
              <a:rPr lang="en-US" baseline="30000" dirty="0" smtClean="0"/>
              <a:t>th</a:t>
            </a:r>
            <a:r>
              <a:rPr lang="en-US" dirty="0" smtClean="0"/>
              <a:t> harmonic number is about 11</a:t>
            </a:r>
          </a:p>
          <a:p>
            <a:r>
              <a:rPr lang="en-US" dirty="0" smtClean="0"/>
              <a:t>expected frequency of 10</a:t>
            </a:r>
            <a:r>
              <a:rPr lang="en-US" baseline="30000" dirty="0" smtClean="0"/>
              <a:t>th</a:t>
            </a:r>
            <a:r>
              <a:rPr lang="en-US" dirty="0" smtClean="0"/>
              <a:t> word, k = 10</a:t>
            </a:r>
          </a:p>
          <a:p>
            <a:r>
              <a:rPr lang="en-US" dirty="0" smtClean="0"/>
              <a:t>Assume 1,000,000 words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0"/>
            <a:ext cx="3048000" cy="86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6600" y="5791200"/>
            <a:ext cx="4307589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1,000,000 </a:t>
            </a:r>
            <a:r>
              <a:rPr lang="en-US" sz="2800" dirty="0" smtClean="0"/>
              <a:t>/ 10</a:t>
            </a:r>
            <a:r>
              <a:rPr lang="en-US" sz="2800" dirty="0" smtClean="0"/>
              <a:t> </a:t>
            </a:r>
            <a:r>
              <a:rPr lang="en-US" sz="2800" dirty="0" smtClean="0"/>
              <a:t>/ </a:t>
            </a:r>
            <a:r>
              <a:rPr lang="en-US" sz="2800" dirty="0" smtClean="0"/>
              <a:t>11 </a:t>
            </a:r>
            <a:r>
              <a:rPr lang="en-US" sz="2800" dirty="0" smtClean="0"/>
              <a:t> </a:t>
            </a:r>
            <a:r>
              <a:rPr lang="en-US" sz="2800" dirty="0" smtClean="0"/>
              <a:t>=  </a:t>
            </a:r>
            <a:r>
              <a:rPr lang="en-US" sz="2800" dirty="0" smtClean="0"/>
              <a:t>9,090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469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of a given word being the word with rank r</a:t>
            </a:r>
          </a:p>
          <a:p>
            <a:r>
              <a:rPr lang="en-US" dirty="0" smtClean="0"/>
              <a:t>R = number of distinct words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Multiply by total number of words in word to get expected number of words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799"/>
            <a:ext cx="4724400" cy="2030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778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 "words" from a file</a:t>
            </a:r>
          </a:p>
          <a:p>
            <a:r>
              <a:rPr lang="en-US" dirty="0" smtClean="0"/>
              <a:t>determine frequency of each word</a:t>
            </a:r>
          </a:p>
          <a:p>
            <a:r>
              <a:rPr lang="en-US" dirty="0" smtClean="0"/>
              <a:t>sort words by frequency</a:t>
            </a:r>
          </a:p>
          <a:p>
            <a:r>
              <a:rPr lang="en-US" dirty="0" smtClean="0"/>
              <a:t>Compare actual frequency to expected frequency</a:t>
            </a:r>
          </a:p>
          <a:p>
            <a:pPr lvl="1"/>
            <a:r>
              <a:rPr lang="en-US" dirty="0" smtClean="0"/>
              <a:t>many ways to define expected frequency</a:t>
            </a:r>
          </a:p>
          <a:p>
            <a:pPr lvl="1"/>
            <a:r>
              <a:rPr lang="en-US" dirty="0" err="1" smtClean="0"/>
              <a:t>freq</a:t>
            </a:r>
            <a:r>
              <a:rPr lang="en-US" dirty="0" smtClean="0"/>
              <a:t> * </a:t>
            </a:r>
            <a:r>
              <a:rPr lang="en-US" dirty="0" smtClean="0"/>
              <a:t>rank = </a:t>
            </a:r>
            <a:r>
              <a:rPr lang="en-US" dirty="0" smtClean="0"/>
              <a:t>constant</a:t>
            </a:r>
            <a:endParaRPr lang="en-US" dirty="0" smtClean="0"/>
          </a:p>
          <a:p>
            <a:pPr lvl="1"/>
            <a:r>
              <a:rPr lang="en-US" dirty="0" smtClean="0"/>
              <a:t>estimate constant, simple</a:t>
            </a:r>
          </a:p>
          <a:p>
            <a:pPr lvl="1"/>
            <a:r>
              <a:rPr lang="en-US" dirty="0" smtClean="0"/>
              <a:t>or use formulas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560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CS324e - Elements of Graphics and Visualization</vt:lpstr>
      <vt:lpstr>A1 Demo</vt:lpstr>
      <vt:lpstr>Java Intro / Review</vt:lpstr>
      <vt:lpstr>Zipf's Law</vt:lpstr>
      <vt:lpstr>Zipf's Law Example</vt:lpstr>
      <vt:lpstr>Zipf's Law</vt:lpstr>
      <vt:lpstr>Zipf's Law</vt:lpstr>
      <vt:lpstr>Alternate Formula</vt:lpstr>
      <vt:lpstr>Approach</vt:lpstr>
      <vt:lpstr>Java Program</vt:lpstr>
      <vt:lpstr>Calculating Frequencies</vt:lpstr>
      <vt:lpstr>Calculate Frequencies</vt:lpstr>
      <vt:lpstr>Using the Map</vt:lpstr>
      <vt:lpstr>Sorting by Frequency</vt:lpstr>
      <vt:lpstr>Does Zipf's Law Hold?</vt:lpstr>
      <vt:lpstr>Viewing Results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31</cp:revision>
  <cp:lastPrinted>2012-08-22T17:02:32Z</cp:lastPrinted>
  <dcterms:created xsi:type="dcterms:W3CDTF">2012-01-17T18:47:14Z</dcterms:created>
  <dcterms:modified xsi:type="dcterms:W3CDTF">2012-08-22T18:27:06Z</dcterms:modified>
</cp:coreProperties>
</file>