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83" autoAdjust="0"/>
    <p:restoredTop sz="9466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meo.com/581073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Java GUIs - Frames and Panels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Sidetrack 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 the beginning, was the command line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33925" cy="435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6" y="2514600"/>
            <a:ext cx="4695825" cy="34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0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Computer use grew (rapidly) ease of use became an issue</a:t>
            </a:r>
          </a:p>
          <a:p>
            <a:r>
              <a:rPr lang="en-US" dirty="0" smtClean="0"/>
              <a:t>HCI, Human Computer Interaction</a:t>
            </a:r>
          </a:p>
          <a:p>
            <a:r>
              <a:rPr lang="en-US" dirty="0" smtClean="0"/>
              <a:t>GUIs</a:t>
            </a:r>
          </a:p>
          <a:p>
            <a:r>
              <a:rPr lang="en-US" dirty="0" smtClean="0"/>
              <a:t>Xerox Alto from PARC</a:t>
            </a:r>
            <a:br>
              <a:rPr lang="en-US" dirty="0" smtClean="0"/>
            </a:br>
            <a:r>
              <a:rPr lang="en-US" dirty="0" smtClean="0"/>
              <a:t>and Xerox Star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acintosh</a:t>
            </a:r>
          </a:p>
          <a:p>
            <a:pPr lvl="1"/>
            <a:r>
              <a:rPr lang="en-US" dirty="0" smtClean="0"/>
              <a:t>Windows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119520" cy="34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4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Java GUIs - AWT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90s, AWT was first attempt to provide ability to have graphics and GUIs in Java</a:t>
            </a:r>
          </a:p>
          <a:p>
            <a:r>
              <a:rPr lang="en-US" dirty="0" smtClean="0"/>
              <a:t>Approach was to have very little code in Java and instead map to components provided by host machine</a:t>
            </a:r>
          </a:p>
          <a:p>
            <a:pPr lvl="1"/>
            <a:r>
              <a:rPr lang="en-US" dirty="0" smtClean="0"/>
              <a:t>use a Max button or a Windows button</a:t>
            </a:r>
          </a:p>
          <a:p>
            <a:r>
              <a:rPr lang="en-US" dirty="0" smtClean="0"/>
              <a:t>Java "Write Once, Run Everywhere"</a:t>
            </a:r>
          </a:p>
          <a:p>
            <a:pPr lvl="1"/>
            <a:r>
              <a:rPr lang="en-US" dirty="0" smtClean="0"/>
              <a:t>"write once, debug everywhere"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7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5257800"/>
          </a:xfrm>
        </p:spPr>
        <p:txBody>
          <a:bodyPr/>
          <a:lstStyle/>
          <a:p>
            <a:r>
              <a:rPr lang="en-US" dirty="0" smtClean="0"/>
              <a:t>Sun and Java developers borrowed IFC (Internet Foundation Classes) from Netscape</a:t>
            </a:r>
          </a:p>
          <a:p>
            <a:r>
              <a:rPr lang="en-US" dirty="0" smtClean="0"/>
              <a:t>Everything written in Java, so not as platform dependent as AWT</a:t>
            </a:r>
          </a:p>
          <a:p>
            <a:pPr lvl="1"/>
            <a:r>
              <a:rPr lang="en-US" dirty="0" smtClean="0"/>
              <a:t>still use parts of AWT for GUI programming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60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7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JFrame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frames hold things</a:t>
            </a:r>
          </a:p>
          <a:p>
            <a:r>
              <a:rPr lang="en-US" dirty="0" smtClean="0"/>
              <a:t>main class to do "other stuff"</a:t>
            </a:r>
          </a:p>
          <a:p>
            <a:r>
              <a:rPr lang="en-US" dirty="0" smtClean="0"/>
              <a:t>creates a frame</a:t>
            </a:r>
          </a:p>
          <a:p>
            <a:r>
              <a:rPr lang="en-US" dirty="0" smtClean="0"/>
              <a:t>Inheritance sidetrack</a:t>
            </a:r>
          </a:p>
          <a:p>
            <a:pPr lvl="1"/>
            <a:r>
              <a:rPr lang="en-US" dirty="0" smtClean="0"/>
              <a:t>creating a new data type based on a preexisting data type</a:t>
            </a:r>
          </a:p>
          <a:p>
            <a:pPr lvl="1"/>
            <a:r>
              <a:rPr lang="en-US" dirty="0" smtClean="0"/>
              <a:t>get all of the existing methods!</a:t>
            </a:r>
          </a:p>
          <a:p>
            <a:pPr lvl="1"/>
            <a:r>
              <a:rPr lang="en-US" dirty="0" smtClean="0"/>
              <a:t>inheritance in Java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7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Graphics Coordinate </a:t>
            </a:r>
            <a:br>
              <a:rPr lang="en-US" dirty="0" smtClean="0"/>
            </a:b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102858"/>
            <a:ext cx="7448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71133"/>
            <a:ext cx="3429000" cy="379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1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Frames holds things</a:t>
            </a:r>
          </a:p>
          <a:p>
            <a:r>
              <a:rPr lang="en-US" dirty="0" smtClean="0"/>
              <a:t>We will use panels as out canvas to draw (paint stuff)</a:t>
            </a:r>
          </a:p>
          <a:p>
            <a:pPr lvl="1"/>
            <a:r>
              <a:rPr lang="en-US" dirty="0" smtClean="0"/>
              <a:t>painting metaphor very useful in Java graphics</a:t>
            </a:r>
          </a:p>
          <a:p>
            <a:r>
              <a:rPr lang="en-US" dirty="0" smtClean="0"/>
              <a:t>panel is like a frame and a canvas</a:t>
            </a:r>
          </a:p>
          <a:p>
            <a:r>
              <a:rPr lang="en-US" dirty="0" smtClean="0"/>
              <a:t>Panels can hold other things, but can we can also paint on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5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Version: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279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17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 </a:t>
            </a:r>
            <a:r>
              <a:rPr lang="en-US" dirty="0" smtClean="0"/>
              <a:t>Drawing on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attempt:</a:t>
            </a:r>
          </a:p>
          <a:p>
            <a:pPr lvl="1"/>
            <a:r>
              <a:rPr lang="en-US" dirty="0" smtClean="0"/>
              <a:t>get graphics object for panel</a:t>
            </a:r>
          </a:p>
          <a:p>
            <a:pPr lvl="1"/>
            <a:r>
              <a:rPr lang="en-US" dirty="0" err="1" smtClean="0"/>
              <a:t>drawString</a:t>
            </a:r>
            <a:r>
              <a:rPr lang="en-US" dirty="0" smtClean="0"/>
              <a:t> method</a:t>
            </a:r>
            <a:endParaRPr lang="en-US" dirty="0"/>
          </a:p>
          <a:p>
            <a:pPr lvl="1"/>
            <a:r>
              <a:rPr lang="en-US" dirty="0" smtClean="0"/>
              <a:t>x, y are of baseline of String</a:t>
            </a:r>
          </a:p>
          <a:p>
            <a:pPr lvl="1"/>
            <a:r>
              <a:rPr lang="en-US" dirty="0" smtClean="0"/>
              <a:t>in constructor?</a:t>
            </a:r>
          </a:p>
          <a:p>
            <a:pPr lvl="1"/>
            <a:r>
              <a:rPr lang="en-US" dirty="0" smtClean="0"/>
              <a:t>in start()?</a:t>
            </a:r>
          </a:p>
          <a:p>
            <a:pPr lvl="1"/>
            <a:r>
              <a:rPr lang="en-US" dirty="0" smtClean="0"/>
              <a:t>what happens</a:t>
            </a:r>
            <a:br>
              <a:rPr lang="en-US" dirty="0" smtClean="0"/>
            </a:br>
            <a:r>
              <a:rPr lang="en-US" dirty="0" smtClean="0"/>
              <a:t>when frame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resized?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4724400"/>
            <a:ext cx="46566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6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wing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"Something" generates a paint request</a:t>
            </a:r>
          </a:p>
          <a:p>
            <a:pPr lvl="1"/>
            <a:r>
              <a:rPr lang="en-US" dirty="0" smtClean="0"/>
              <a:t>such as resizing the frame</a:t>
            </a:r>
          </a:p>
          <a:p>
            <a:r>
              <a:rPr lang="en-US" dirty="0" smtClean="0"/>
              <a:t>A component, such as the frame will eventually have its </a:t>
            </a:r>
            <a:r>
              <a:rPr lang="en-US" dirty="0" err="1" smtClean="0"/>
              <a:t>paintComponent</a:t>
            </a:r>
            <a:r>
              <a:rPr lang="en-US" dirty="0" smtClean="0"/>
              <a:t> method called</a:t>
            </a:r>
          </a:p>
          <a:p>
            <a:r>
              <a:rPr lang="en-US" dirty="0" smtClean="0"/>
              <a:t>The component's children will also have their </a:t>
            </a:r>
            <a:r>
              <a:rPr lang="en-US" dirty="0" err="1" smtClean="0"/>
              <a:t>paintComponent</a:t>
            </a:r>
            <a:r>
              <a:rPr lang="en-US" dirty="0" smtClean="0"/>
              <a:t> method called</a:t>
            </a:r>
          </a:p>
          <a:p>
            <a:r>
              <a:rPr lang="en-US" dirty="0" smtClean="0"/>
              <a:t>back to front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Java 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little history</a:t>
            </a:r>
          </a:p>
          <a:p>
            <a:r>
              <a:rPr lang="en-US" dirty="0" err="1"/>
              <a:t>Vol</a:t>
            </a:r>
            <a:r>
              <a:rPr lang="en-US" dirty="0"/>
              <a:t> </a:t>
            </a:r>
            <a:r>
              <a:rPr lang="en-US" dirty="0" err="1"/>
              <a:t>Libre</a:t>
            </a:r>
            <a:r>
              <a:rPr lang="en-US" dirty="0"/>
              <a:t>. Made by Loren Carpenter in 1979 - 1980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vimeo.com/5810737</a:t>
            </a:r>
            <a:endParaRPr lang="en-US" dirty="0" smtClean="0"/>
          </a:p>
          <a:p>
            <a:r>
              <a:rPr lang="en-US" dirty="0" smtClean="0"/>
              <a:t>Shown at SIGGRAPH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4114799" cy="30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0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Override </a:t>
            </a:r>
            <a:r>
              <a:rPr lang="en-US" dirty="0" err="1" smtClean="0"/>
              <a:t>paintComponent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HelloPanel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happens if don't call </a:t>
            </a:r>
            <a:r>
              <a:rPr lang="en-US" dirty="0" err="1" smtClean="0"/>
              <a:t>super.paintComponent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happens when resized?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828800"/>
            <a:ext cx="891768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0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55388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9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fractal (take a shape, split it into subparts, each subpart is the same general shape as the original) to generate things such as mountains, snowflakes, lightning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will generate a 3d fractal landscape later in the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8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Carpenter reported it took 20 - 40 </a:t>
            </a:r>
            <a:r>
              <a:rPr lang="en-US" b="1" dirty="0" smtClean="0"/>
              <a:t>minutes </a:t>
            </a:r>
            <a:r>
              <a:rPr lang="en-US" dirty="0" smtClean="0"/>
              <a:t>of computer time to generate each frame of movie</a:t>
            </a:r>
          </a:p>
          <a:p>
            <a:r>
              <a:rPr lang="en-US" dirty="0"/>
              <a:t>Machine was a VAX-11/780.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mini computer with a speed of about 0.5 MIPS. (</a:t>
            </a:r>
            <a:r>
              <a:rPr lang="en-US" dirty="0" smtClean="0"/>
              <a:t>millions </a:t>
            </a:r>
            <a:r>
              <a:rPr lang="en-US" dirty="0"/>
              <a:t>of instructions per second</a:t>
            </a:r>
            <a:r>
              <a:rPr lang="en-US" dirty="0" smtClean="0"/>
              <a:t>)</a:t>
            </a:r>
          </a:p>
          <a:p>
            <a:r>
              <a:rPr lang="en-US" dirty="0"/>
              <a:t>Ball parking: 2 minutes * 60 sec / minute * 30 frames / sec * 30 minutes / </a:t>
            </a:r>
            <a:r>
              <a:rPr lang="en-US" dirty="0" smtClean="0"/>
              <a:t>frame =</a:t>
            </a:r>
          </a:p>
          <a:p>
            <a:r>
              <a:rPr lang="en-US" dirty="0" smtClean="0"/>
              <a:t>75 </a:t>
            </a:r>
            <a:r>
              <a:rPr lang="en-US" dirty="0"/>
              <a:t>days? Seems high. if frame rate were less, say 5 / sec answer is 12.5 days.</a:t>
            </a:r>
          </a:p>
        </p:txBody>
      </p:sp>
    </p:spTree>
    <p:extLst>
      <p:ext uri="{BB962C8B-B14F-4D97-AF65-F5344CB8AC3E}">
        <p14:creationId xmlns:p14="http://schemas.microsoft.com/office/powerpoint/2010/main" val="368611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511276" cy="21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400780" cy="5257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Vax</a:t>
            </a:r>
            <a:r>
              <a:rPr lang="en-US" dirty="0" smtClean="0"/>
              <a:t> 0.5 MIPS</a:t>
            </a:r>
          </a:p>
          <a:p>
            <a:r>
              <a:rPr lang="en-US" dirty="0" smtClean="0"/>
              <a:t>Intel Core 7 (high end) 177,730 </a:t>
            </a:r>
            <a:r>
              <a:rPr lang="en-US" dirty="0"/>
              <a:t>MIPS </a:t>
            </a:r>
            <a:endParaRPr lang="en-US" dirty="0" smtClean="0"/>
          </a:p>
          <a:p>
            <a:r>
              <a:rPr lang="en-US" dirty="0" smtClean="0"/>
              <a:t>~350,000 times faster</a:t>
            </a:r>
          </a:p>
          <a:p>
            <a:r>
              <a:rPr lang="en-US" dirty="0" smtClean="0"/>
              <a:t>12.5 days / 350,000 = about 3 seconds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49" y="762000"/>
            <a:ext cx="405049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9149"/>
            <a:ext cx="3614850" cy="261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 Carpenter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705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Loren was an engineer at Boeing. </a:t>
            </a:r>
          </a:p>
          <a:p>
            <a:r>
              <a:rPr lang="en-US" dirty="0" smtClean="0"/>
              <a:t>He </a:t>
            </a:r>
            <a:r>
              <a:rPr lang="en-US" dirty="0"/>
              <a:t>went to work at the computer division at Lucas </a:t>
            </a:r>
            <a:r>
              <a:rPr lang="en-US" dirty="0" smtClean="0"/>
              <a:t>Films.</a:t>
            </a:r>
          </a:p>
          <a:p>
            <a:r>
              <a:rPr lang="en-US" dirty="0" smtClean="0"/>
              <a:t>The </a:t>
            </a:r>
            <a:r>
              <a:rPr lang="en-US" dirty="0"/>
              <a:t>computer division was eventually sold to Steve Jobs and evolved int </a:t>
            </a:r>
            <a:r>
              <a:rPr lang="en-US" dirty="0" smtClean="0"/>
              <a:t>Pixar</a:t>
            </a:r>
          </a:p>
          <a:p>
            <a:r>
              <a:rPr lang="en-US" dirty="0" smtClean="0"/>
              <a:t>instrumental in writing the software used to render Pixar movies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60" y="1295400"/>
            <a:ext cx="23774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0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Homage to the "Utah Teapot"</a:t>
            </a:r>
          </a:p>
          <a:p>
            <a:r>
              <a:rPr lang="en-US" dirty="0" smtClean="0"/>
              <a:t>A lot of early work in computer graphics was done at the University of Utah</a:t>
            </a:r>
          </a:p>
          <a:p>
            <a:r>
              <a:rPr lang="en-US" dirty="0" smtClean="0"/>
              <a:t>Martin Newell, 1975</a:t>
            </a:r>
          </a:p>
          <a:p>
            <a:pPr lvl="1"/>
            <a:r>
              <a:rPr lang="en-US" dirty="0" smtClean="0"/>
              <a:t>wanted a model of an ordinary object to test graphics engine / program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3" y="1066800"/>
            <a:ext cx="2209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46" y="2019300"/>
            <a:ext cx="13144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60" y="4572000"/>
            <a:ext cx="3489773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9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has huge library of built in classes</a:t>
            </a:r>
          </a:p>
          <a:p>
            <a:pPr lvl="1"/>
            <a:r>
              <a:rPr lang="en-US" dirty="0" smtClean="0"/>
              <a:t>The API</a:t>
            </a:r>
          </a:p>
          <a:p>
            <a:r>
              <a:rPr lang="en-US" dirty="0" smtClean="0"/>
              <a:t>works with files, networking, databases, xml, cryptography, graphics, …</a:t>
            </a:r>
          </a:p>
          <a:p>
            <a:r>
              <a:rPr lang="en-US" dirty="0" smtClean="0"/>
              <a:t>AWT (Abstract Windowing Toolkit) and Swing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636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CS324e - Elements of Graphics and Visualization</vt:lpstr>
      <vt:lpstr>Intro to Java GUIs</vt:lpstr>
      <vt:lpstr>Vol Libre</vt:lpstr>
      <vt:lpstr>Vol Libre</vt:lpstr>
      <vt:lpstr>Computer Power</vt:lpstr>
      <vt:lpstr>Computer Power</vt:lpstr>
      <vt:lpstr>Loren Carpenter</vt:lpstr>
      <vt:lpstr>The Teapot</vt:lpstr>
      <vt:lpstr>Java GUIs</vt:lpstr>
      <vt:lpstr>Sidetrack GUIs</vt:lpstr>
      <vt:lpstr>GUIs</vt:lpstr>
      <vt:lpstr>Back to Java GUIs - AWT</vt:lpstr>
      <vt:lpstr>Swing</vt:lpstr>
      <vt:lpstr>First Component</vt:lpstr>
      <vt:lpstr>HelloFrame</vt:lpstr>
      <vt:lpstr>JPanel</vt:lpstr>
      <vt:lpstr>HelloPanel</vt:lpstr>
      <vt:lpstr>Try Drawing on Panel</vt:lpstr>
      <vt:lpstr>Swing Rendering</vt:lpstr>
      <vt:lpstr>Override paintComponent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32</cp:revision>
  <dcterms:created xsi:type="dcterms:W3CDTF">2012-01-17T18:47:14Z</dcterms:created>
  <dcterms:modified xsi:type="dcterms:W3CDTF">2012-02-13T15:05:54Z</dcterms:modified>
</cp:coreProperties>
</file>