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283" autoAdjust="0"/>
    <p:restoredTop sz="94660"/>
  </p:normalViewPr>
  <p:slideViewPr>
    <p:cSldViewPr>
      <p:cViewPr varScale="1">
        <p:scale>
          <a:sx n="92" d="100"/>
          <a:sy n="92" d="100"/>
        </p:scale>
        <p:origin x="-20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C2B9E-4DAE-49F3-AD68-35F9EFC80241}" type="datetimeFigureOut">
              <a:rPr lang="en-US" smtClean="0"/>
              <a:t>5/9/2012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DE4BB-7473-428A-98AA-139D031D9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287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fld id="{FC98AF8B-0E7B-4270-9E96-47F7CB29843D}" type="datetime1">
              <a:rPr lang="en-US" smtClean="0"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fld id="{DF43637C-DFDA-4D48-8BAD-E22581FA0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2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1DF9F-78A1-45B2-91CF-B1101F1D838F}" type="datetime1">
              <a:rPr lang="en-US" smtClean="0"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3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4F59A-15E0-4975-A2FD-A66B953B0630}" type="datetime1">
              <a:rPr lang="en-US" smtClean="0"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061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ED50-16FA-40C4-8C86-191B59942847}" type="datetime1">
              <a:rPr lang="en-US" smtClean="0"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69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6D22E-4634-47E6-9704-3BA5D1DBFB8E}" type="datetime1">
              <a:rPr lang="en-US" smtClean="0"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2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B02C7-C711-4620-92C8-AEC8EC24CD5C}" type="datetime1">
              <a:rPr lang="en-US" smtClean="0"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36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3ADDB-FFDA-4D94-AE5A-22EC7F92A30E}" type="datetime1">
              <a:rPr lang="en-US" smtClean="0"/>
              <a:t>5/9/2012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733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8922D-A9D7-4865-9398-E0C47778C789}" type="datetime1">
              <a:rPr lang="en-US" smtClean="0"/>
              <a:t>5/9/2012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11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96FD-37F6-4F5F-9B79-74A85B57B665}" type="datetime1">
              <a:rPr lang="en-US" smtClean="0"/>
              <a:t>5/9/2012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29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8BFF-4E9D-444C-BA85-E1291E02F70E}" type="datetime1">
              <a:rPr lang="en-US" smtClean="0"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3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76DC9-8B3F-464C-8904-D5D2752DD6B5}" type="datetime1">
              <a:rPr lang="en-US" smtClean="0"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619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37D75DD3-0AEA-46FD-B326-14797CF0806E}" type="datetime1">
              <a:rPr lang="en-US" smtClean="0"/>
              <a:t>5/9/2012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F43637C-DFDA-4D48-8BAD-E22581FA05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430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docs.oracle.com/javase/7/docs/api/java/util/EventListener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ui/features/components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CS324e - Elements of Graphics and Visualization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Java GUIs - Event Handling</a:t>
            </a:r>
          </a:p>
        </p:txBody>
      </p:sp>
    </p:spTree>
    <p:extLst>
      <p:ext uri="{BB962C8B-B14F-4D97-AF65-F5344CB8AC3E}">
        <p14:creationId xmlns:p14="http://schemas.microsoft.com/office/powerpoint/2010/main" val="48101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of Adding Buttons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4549351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Notice order of buttons</a:t>
            </a:r>
          </a:p>
          <a:p>
            <a:r>
              <a:rPr lang="en-US" dirty="0" smtClean="0"/>
              <a:t>What happens if change order of names?</a:t>
            </a:r>
          </a:p>
          <a:p>
            <a:r>
              <a:rPr lang="en-US" dirty="0" smtClean="0"/>
              <a:t>What happens if add more </a:t>
            </a:r>
            <a:r>
              <a:rPr lang="en-US" dirty="0" smtClean="0"/>
              <a:t>buttons?</a:t>
            </a:r>
            <a:endParaRPr lang="en-US" dirty="0" smtClean="0"/>
          </a:p>
          <a:p>
            <a:r>
              <a:rPr lang="en-US" dirty="0" smtClean="0"/>
              <a:t>What happens if resize Frame?</a:t>
            </a:r>
          </a:p>
          <a:p>
            <a:r>
              <a:rPr lang="en-US" dirty="0" smtClean="0"/>
              <a:t>What happens if Button pressed?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551" y="1066800"/>
            <a:ext cx="4518449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9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Listeners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the buttons are pressed events are being generated, but </a:t>
            </a:r>
            <a:r>
              <a:rPr lang="en-US" i="1" dirty="0" smtClean="0"/>
              <a:t>no one is listening</a:t>
            </a:r>
            <a:endParaRPr lang="en-US" dirty="0" smtClean="0"/>
          </a:p>
          <a:p>
            <a:r>
              <a:rPr lang="en-US" dirty="0" smtClean="0"/>
              <a:t>In other words we don't have any code that responds to the events</a:t>
            </a:r>
          </a:p>
          <a:p>
            <a:r>
              <a:rPr lang="en-US" dirty="0" smtClean="0"/>
              <a:t>We need to create listeners for each button to listen for the event and respond by changing background color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ActionListener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686800" cy="5257800"/>
          </a:xfrm>
        </p:spPr>
        <p:txBody>
          <a:bodyPr/>
          <a:lstStyle/>
          <a:p>
            <a:r>
              <a:rPr lang="en-US" dirty="0" smtClean="0"/>
              <a:t>LOTS of kinds of listeners</a:t>
            </a:r>
          </a:p>
          <a:p>
            <a:r>
              <a:rPr lang="en-US" dirty="0" smtClean="0"/>
              <a:t>All extend or implement the </a:t>
            </a:r>
            <a:r>
              <a:rPr lang="en-US" dirty="0" err="1" smtClean="0"/>
              <a:t>EventListener</a:t>
            </a:r>
            <a:r>
              <a:rPr lang="en-US" dirty="0" smtClean="0"/>
              <a:t> interface</a:t>
            </a:r>
          </a:p>
          <a:p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docs.oracle.com/javase/7/docs/api/java/util/EventListener.html</a:t>
            </a:r>
            <a:endParaRPr lang="en-US" sz="2000" dirty="0" smtClean="0"/>
          </a:p>
          <a:p>
            <a:r>
              <a:rPr lang="en-US" dirty="0" smtClean="0"/>
              <a:t>We will create a class that implements the </a:t>
            </a:r>
            <a:r>
              <a:rPr lang="en-US" dirty="0" err="1" smtClean="0"/>
              <a:t>ActionListener</a:t>
            </a:r>
            <a:r>
              <a:rPr lang="en-US" dirty="0" smtClean="0"/>
              <a:t> interface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343400"/>
            <a:ext cx="4752975" cy="1986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343400"/>
            <a:ext cx="3181350" cy="212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87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a Separate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Create a </a:t>
            </a:r>
            <a:r>
              <a:rPr lang="en-US" dirty="0" err="1" smtClean="0"/>
              <a:t>ColorAction</a:t>
            </a:r>
            <a:r>
              <a:rPr lang="en-US" dirty="0" smtClean="0"/>
              <a:t> class</a:t>
            </a:r>
          </a:p>
          <a:p>
            <a:pPr lvl="1"/>
            <a:r>
              <a:rPr lang="en-US" dirty="0" smtClean="0"/>
              <a:t>instance </a:t>
            </a:r>
            <a:r>
              <a:rPr lang="en-US" dirty="0" err="1" smtClean="0"/>
              <a:t>vars</a:t>
            </a:r>
            <a:endParaRPr lang="en-US" dirty="0" smtClean="0"/>
          </a:p>
          <a:p>
            <a:pPr lvl="1"/>
            <a:r>
              <a:rPr lang="en-US" dirty="0" smtClean="0"/>
              <a:t>constructor</a:t>
            </a:r>
          </a:p>
          <a:p>
            <a:pPr lvl="1"/>
            <a:r>
              <a:rPr lang="en-US" dirty="0" err="1" smtClean="0"/>
              <a:t>actionPerformed</a:t>
            </a:r>
            <a:r>
              <a:rPr lang="en-US" dirty="0" smtClean="0"/>
              <a:t> method</a:t>
            </a:r>
          </a:p>
          <a:p>
            <a:r>
              <a:rPr lang="en-US" dirty="0" smtClean="0"/>
              <a:t>repaint -&gt; request an entire component be repainted. Don't call </a:t>
            </a:r>
            <a:r>
              <a:rPr lang="en-US" dirty="0" err="1" smtClean="0"/>
              <a:t>paintComponent</a:t>
            </a:r>
            <a:endParaRPr lang="en-US" dirty="0" smtClean="0"/>
          </a:p>
          <a:p>
            <a:r>
              <a:rPr lang="en-US" dirty="0" smtClean="0"/>
              <a:t>array of colors</a:t>
            </a:r>
          </a:p>
          <a:p>
            <a:r>
              <a:rPr lang="en-US" dirty="0" smtClean="0"/>
              <a:t>build </a:t>
            </a:r>
            <a:r>
              <a:rPr lang="en-US" dirty="0" err="1" smtClean="0"/>
              <a:t>ColorAction</a:t>
            </a:r>
            <a:r>
              <a:rPr lang="en-US" dirty="0" smtClean="0"/>
              <a:t> and attach to each button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63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ColorAction</a:t>
            </a:r>
            <a:r>
              <a:rPr lang="en-US" dirty="0" smtClean="0"/>
              <a:t> class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04" y="1371600"/>
            <a:ext cx="8849896" cy="452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82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Panel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</a:t>
            </a:r>
            <a:r>
              <a:rPr lang="en-US" dirty="0" err="1" smtClean="0"/>
              <a:t>setColor</a:t>
            </a:r>
            <a:r>
              <a:rPr lang="en-US" dirty="0" smtClean="0"/>
              <a:t> method</a:t>
            </a:r>
          </a:p>
          <a:p>
            <a:r>
              <a:rPr lang="en-US" dirty="0" smtClean="0"/>
              <a:t>add array of colors</a:t>
            </a:r>
          </a:p>
          <a:p>
            <a:r>
              <a:rPr lang="en-US" dirty="0" smtClean="0"/>
              <a:t>change constructor</a:t>
            </a:r>
          </a:p>
          <a:p>
            <a:pPr lvl="1"/>
            <a:r>
              <a:rPr lang="en-US" dirty="0" smtClean="0"/>
              <a:t>call </a:t>
            </a:r>
            <a:r>
              <a:rPr lang="en-US" dirty="0" err="1" smtClean="0"/>
              <a:t>addActionListener</a:t>
            </a:r>
            <a:r>
              <a:rPr lang="en-US" dirty="0" smtClean="0"/>
              <a:t> on each button and add an appropriate </a:t>
            </a:r>
            <a:r>
              <a:rPr lang="en-US" dirty="0" err="1" smtClean="0"/>
              <a:t>ColorAction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138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43" y="1219200"/>
            <a:ext cx="8839200" cy="4428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</a:t>
            </a:r>
            <a:r>
              <a:rPr lang="en-US" dirty="0" err="1" smtClean="0"/>
              <a:t>EventExamplePanel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4618783"/>
            <a:ext cx="8991600" cy="2057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Demo -&gt; Examine output of </a:t>
            </a:r>
            <a:r>
              <a:rPr lang="en-US" dirty="0" err="1" smtClean="0"/>
              <a:t>ActionPerformed</a:t>
            </a:r>
            <a:endParaRPr lang="en-US" dirty="0" smtClean="0"/>
          </a:p>
          <a:p>
            <a:r>
              <a:rPr lang="en-US" dirty="0" smtClean="0"/>
              <a:t>Add more buttons and colors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8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Driven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"Programming Paradigm"</a:t>
            </a:r>
          </a:p>
          <a:p>
            <a:pPr lvl="1"/>
            <a:r>
              <a:rPr lang="en-US" dirty="0" smtClean="0"/>
              <a:t>others: object-oriented, functional, data -flow, procedural, and more!</a:t>
            </a:r>
          </a:p>
          <a:p>
            <a:r>
              <a:rPr lang="en-US" dirty="0" smtClean="0"/>
              <a:t>Most early programs we write:</a:t>
            </a:r>
          </a:p>
          <a:p>
            <a:pPr lvl="1"/>
            <a:r>
              <a:rPr lang="en-US" dirty="0" smtClean="0"/>
              <a:t>get data</a:t>
            </a:r>
          </a:p>
          <a:p>
            <a:pPr lvl="1"/>
            <a:r>
              <a:rPr lang="en-US" dirty="0" smtClean="0"/>
              <a:t>perform computations</a:t>
            </a:r>
          </a:p>
          <a:p>
            <a:pPr lvl="1"/>
            <a:r>
              <a:rPr lang="en-US" dirty="0" smtClean="0"/>
              <a:t>output results</a:t>
            </a:r>
          </a:p>
          <a:p>
            <a:pPr lvl="1"/>
            <a:r>
              <a:rPr lang="en-US" dirty="0" smtClean="0"/>
              <a:t>CRUD </a:t>
            </a:r>
            <a:r>
              <a:rPr lang="en-US" dirty="0" smtClean="0"/>
              <a:t>programming (Create, Read, Update, Delete)</a:t>
            </a:r>
            <a:endParaRPr lang="en-US" dirty="0" smtClean="0"/>
          </a:p>
          <a:p>
            <a:r>
              <a:rPr lang="en-US" dirty="0" smtClean="0"/>
              <a:t>That's not how most programs we </a:t>
            </a:r>
            <a:r>
              <a:rPr lang="en-US" dirty="0" smtClean="0"/>
              <a:t>use actually </a:t>
            </a:r>
            <a:r>
              <a:rPr lang="en-US" dirty="0" smtClean="0"/>
              <a:t>behave.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69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</a:t>
            </a:r>
            <a:r>
              <a:rPr lang="en-US" dirty="0" smtClean="0"/>
              <a:t>Driven </a:t>
            </a:r>
            <a:r>
              <a:rPr lang="en-US" dirty="0" smtClean="0"/>
              <a:t>Programming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19200"/>
            <a:ext cx="6400800" cy="5476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3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GUIs and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programs sit there and wait for the user to respond</a:t>
            </a:r>
          </a:p>
          <a:p>
            <a:r>
              <a:rPr lang="en-US" dirty="0" smtClean="0"/>
              <a:t>Flow of control is based on user actions</a:t>
            </a:r>
          </a:p>
          <a:p>
            <a:r>
              <a:rPr lang="en-US" dirty="0" smtClean="0"/>
              <a:t>User action is an </a:t>
            </a:r>
            <a:r>
              <a:rPr lang="en-US" i="1" dirty="0" smtClean="0"/>
              <a:t>event</a:t>
            </a:r>
            <a:r>
              <a:rPr lang="en-US" dirty="0" smtClean="0"/>
              <a:t> that the program responds to</a:t>
            </a:r>
          </a:p>
          <a:p>
            <a:r>
              <a:rPr lang="en-US" dirty="0" smtClean="0"/>
              <a:t>Different languages have different levels of support for doing event driven programming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1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4914193" cy="5257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High level approach:</a:t>
            </a:r>
          </a:p>
          <a:p>
            <a:pPr lvl="1"/>
            <a:r>
              <a:rPr lang="en-US" dirty="0" smtClean="0"/>
              <a:t>fixes set of events and can attach code to the event: </a:t>
            </a:r>
            <a:r>
              <a:rPr lang="en-US" dirty="0" err="1" smtClean="0"/>
              <a:t>android:onclick</a:t>
            </a:r>
            <a:endParaRPr lang="en-US" dirty="0" smtClean="0"/>
          </a:p>
          <a:p>
            <a:r>
              <a:rPr lang="en-US" dirty="0" smtClean="0"/>
              <a:t>Low level approach</a:t>
            </a:r>
          </a:p>
          <a:p>
            <a:pPr lvl="1"/>
            <a:r>
              <a:rPr lang="en-US" dirty="0" smtClean="0"/>
              <a:t>must write code to check if events have occurred and deal with them in other code</a:t>
            </a:r>
          </a:p>
          <a:p>
            <a:pPr lvl="1"/>
            <a:r>
              <a:rPr lang="en-US" dirty="0" smtClean="0"/>
              <a:t>Big old switch statement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838200"/>
            <a:ext cx="4452257" cy="2512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361379"/>
            <a:ext cx="3200400" cy="339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6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Event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Java is in between </a:t>
            </a:r>
            <a:r>
              <a:rPr lang="en-US" dirty="0" smtClean="0"/>
              <a:t>the </a:t>
            </a:r>
            <a:r>
              <a:rPr lang="en-US" dirty="0" smtClean="0"/>
              <a:t>high </a:t>
            </a:r>
            <a:r>
              <a:rPr lang="en-US" dirty="0" smtClean="0"/>
              <a:t>level and low level </a:t>
            </a:r>
            <a:r>
              <a:rPr lang="en-US" dirty="0" smtClean="0"/>
              <a:t>approaches </a:t>
            </a:r>
            <a:endParaRPr lang="en-US" dirty="0" smtClean="0"/>
          </a:p>
          <a:p>
            <a:r>
              <a:rPr lang="en-US" dirty="0" smtClean="0"/>
              <a:t>Built in GUI components in Swing:</a:t>
            </a:r>
          </a:p>
          <a:p>
            <a:pPr lvl="1"/>
            <a:r>
              <a:rPr lang="en-US" dirty="0" smtClean="0"/>
              <a:t>buttons, check box, combo box, lists, menus, radio buttons, sliders, spinners, text fields, password text fields, labels, trees, color chooser, file chooser, separators, progress bars, trees, tables, and more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sz="2200" dirty="0">
                <a:hlinkClick r:id="rId2"/>
              </a:rPr>
              <a:t>http://docs.oracle.com/javase/tutorial/ui/features/components.html</a:t>
            </a:r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2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Event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built in components can be added to top level containers such as frames (menus) and panels</a:t>
            </a:r>
          </a:p>
          <a:p>
            <a:pPr lvl="1"/>
            <a:r>
              <a:rPr lang="en-US" dirty="0" smtClean="0"/>
              <a:t>Position is handled via a </a:t>
            </a:r>
            <a:r>
              <a:rPr lang="en-US" i="1" dirty="0" smtClean="0"/>
              <a:t>layout manager</a:t>
            </a:r>
            <a:endParaRPr lang="en-US" dirty="0"/>
          </a:p>
          <a:p>
            <a:pPr lvl="1"/>
            <a:r>
              <a:rPr lang="en-US" dirty="0" smtClean="0"/>
              <a:t>initially we will use default layout manager </a:t>
            </a:r>
            <a:r>
              <a:rPr lang="en-US" dirty="0" err="1" smtClean="0"/>
              <a:t>FlowLayout</a:t>
            </a:r>
            <a:endParaRPr lang="en-US" dirty="0" smtClean="0"/>
          </a:p>
          <a:p>
            <a:pPr lvl="2"/>
            <a:r>
              <a:rPr lang="en-US" dirty="0" smtClean="0"/>
              <a:t>components added one after another in a line</a:t>
            </a:r>
          </a:p>
          <a:p>
            <a:r>
              <a:rPr lang="en-US" dirty="0" smtClean="0"/>
              <a:t>Components are drawn and generate events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5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Sample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5562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Program with buttons </a:t>
            </a:r>
          </a:p>
          <a:p>
            <a:pPr lvl="1"/>
            <a:r>
              <a:rPr lang="en-US" dirty="0" smtClean="0"/>
              <a:t>background color changes when button pressed</a:t>
            </a:r>
          </a:p>
          <a:p>
            <a:r>
              <a:rPr lang="en-US" dirty="0" smtClean="0"/>
              <a:t>Main program -&gt; frame -&gt; panel</a:t>
            </a:r>
          </a:p>
          <a:p>
            <a:r>
              <a:rPr lang="en-US" dirty="0" smtClean="0"/>
              <a:t>Panel has an instance variable </a:t>
            </a:r>
            <a:r>
              <a:rPr lang="en-US" dirty="0" err="1" smtClean="0"/>
              <a:t>currentColor</a:t>
            </a:r>
            <a:endParaRPr lang="en-US" dirty="0" smtClean="0"/>
          </a:p>
          <a:p>
            <a:r>
              <a:rPr lang="en-US" dirty="0" smtClean="0"/>
              <a:t>When paint component called, background set to </a:t>
            </a:r>
            <a:r>
              <a:rPr lang="en-US" dirty="0" err="1" smtClean="0"/>
              <a:t>currentColor</a:t>
            </a:r>
            <a:endParaRPr lang="en-US" dirty="0" smtClean="0"/>
          </a:p>
          <a:p>
            <a:r>
              <a:rPr lang="en-US" dirty="0" smtClean="0"/>
              <a:t>demo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1461" y="1524000"/>
            <a:ext cx="3356339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6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Buttons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Buttons to the panel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553" y="1676400"/>
            <a:ext cx="7671197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13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514</Words>
  <Application>Microsoft Office PowerPoint</Application>
  <PresentationFormat>On-screen Show (4:3)</PresentationFormat>
  <Paragraphs>91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CS324e - Elements of Graphics and Visualization</vt:lpstr>
      <vt:lpstr>Event Driven Programming</vt:lpstr>
      <vt:lpstr>Event Driven Programming</vt:lpstr>
      <vt:lpstr>GUIs and Events</vt:lpstr>
      <vt:lpstr>Events Handling</vt:lpstr>
      <vt:lpstr>Java Event Handling</vt:lpstr>
      <vt:lpstr>Java Event Handling</vt:lpstr>
      <vt:lpstr>New Sample Program</vt:lpstr>
      <vt:lpstr>Add Buttons</vt:lpstr>
      <vt:lpstr>Result of Adding Buttons</vt:lpstr>
      <vt:lpstr>Listeners</vt:lpstr>
      <vt:lpstr>ActionListener</vt:lpstr>
      <vt:lpstr>Try a Separate Class</vt:lpstr>
      <vt:lpstr>ColorAction class</vt:lpstr>
      <vt:lpstr>Change Panel Class</vt:lpstr>
      <vt:lpstr>Changes to EventExamplePanel</vt:lpstr>
    </vt:vector>
  </TitlesOfParts>
  <Company>University of Texas at Austin Computer Science Dept.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CS378 - Mobile Computing</dc:title>
  <dc:creator>Michael D. Scott</dc:creator>
  <cp:lastModifiedBy>Michael D. Scott</cp:lastModifiedBy>
  <cp:revision>48</cp:revision>
  <dcterms:created xsi:type="dcterms:W3CDTF">2012-01-17T18:47:14Z</dcterms:created>
  <dcterms:modified xsi:type="dcterms:W3CDTF">2012-05-09T23:32:47Z</dcterms:modified>
</cp:coreProperties>
</file>