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8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83" autoAdjust="0"/>
    <p:restoredTop sz="94676" autoAdjust="0"/>
  </p:normalViewPr>
  <p:slideViewPr>
    <p:cSldViewPr>
      <p:cViewPr varScale="1">
        <p:scale>
          <a:sx n="92" d="100"/>
          <a:sy n="92" d="100"/>
        </p:scale>
        <p:origin x="-20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C2B9E-4DAE-49F3-AD68-35F9EFC80241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DE4BB-7473-428A-98AA-139D031D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FC98AF8B-0E7B-4270-9E96-47F7CB29843D}" type="datetime1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DF9F-78A1-45B2-91CF-B1101F1D838F}" type="datetime1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59A-15E0-4975-A2FD-A66B953B0630}" type="datetime1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D50-16FA-40C4-8C86-191B59942847}" type="datetime1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D22E-4634-47E6-9704-3BA5D1DBFB8E}" type="datetime1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02C7-C711-4620-92C8-AEC8EC24CD5C}" type="datetime1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ADDB-FFDA-4D94-AE5A-22EC7F92A30E}" type="datetime1">
              <a:rPr lang="en-US" smtClean="0"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922D-A9D7-4865-9398-E0C47778C789}" type="datetime1">
              <a:rPr lang="en-US" smtClean="0"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6FD-37F6-4F5F-9B79-74A85B57B665}" type="datetime1">
              <a:rPr lang="en-US" smtClean="0"/>
              <a:t>4/3/2012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8BFF-4E9D-444C-BA85-E1291E02F70E}" type="datetime1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6DC9-8B3F-464C-8904-D5D2752DD6B5}" type="datetime1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7D75DD3-0AEA-46FD-B326-14797CF0806E}" type="datetime1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CS324e - Elements of Graphics and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More Java2D Graphics</a:t>
            </a: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Aside - Responding to </a:t>
            </a:r>
            <a:r>
              <a:rPr lang="en-US" dirty="0" err="1" smtClean="0"/>
              <a:t>MouseEvent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 program so a mouse click changes the control point for the curve</a:t>
            </a:r>
          </a:p>
          <a:p>
            <a:r>
              <a:rPr lang="en-US" dirty="0" smtClean="0"/>
              <a:t>cx and cy become instance variables</a:t>
            </a:r>
          </a:p>
          <a:p>
            <a:r>
              <a:rPr lang="en-US" dirty="0" smtClean="0"/>
              <a:t>Create a </a:t>
            </a:r>
            <a:r>
              <a:rPr lang="en-US" dirty="0" err="1" smtClean="0"/>
              <a:t>MouseListener</a:t>
            </a:r>
            <a:r>
              <a:rPr lang="en-US" dirty="0" smtClean="0"/>
              <a:t> to respond to mouse clicks</a:t>
            </a:r>
          </a:p>
          <a:p>
            <a:r>
              <a:rPr lang="en-US" dirty="0" smtClean="0"/>
              <a:t>add listener to the panel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Fill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of g2.fill(</a:t>
            </a:r>
            <a:r>
              <a:rPr lang="en-US" dirty="0" err="1" smtClean="0"/>
              <a:t>quadCurve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70986"/>
            <a:ext cx="4672012" cy="465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0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 fill and draw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in the Graphics2D class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29492"/>
            <a:ext cx="7458357" cy="195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199"/>
            <a:ext cx="7673200" cy="2057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93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657600"/>
            <a:ext cx="7107262" cy="3167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57800"/>
          </a:xfrm>
        </p:spPr>
        <p:txBody>
          <a:bodyPr/>
          <a:lstStyle/>
          <a:p>
            <a:r>
              <a:rPr lang="en-US" dirty="0" smtClean="0"/>
              <a:t>Shape is an interface in Java</a:t>
            </a:r>
          </a:p>
          <a:p>
            <a:pPr lvl="1"/>
            <a:r>
              <a:rPr lang="en-US" dirty="0" smtClean="0"/>
              <a:t>the to do list</a:t>
            </a:r>
          </a:p>
          <a:p>
            <a:r>
              <a:rPr lang="en-US" dirty="0" smtClean="0"/>
              <a:t>Any class that implements the Shape interface can be sent as an argument to draw and fill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733800" cy="52578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i="1" dirty="0" err="1"/>
              <a:t>Bézier</a:t>
            </a:r>
            <a:r>
              <a:rPr lang="en-US" i="1" dirty="0"/>
              <a:t> </a:t>
            </a:r>
            <a:r>
              <a:rPr lang="en-US" dirty="0" smtClean="0"/>
              <a:t>curve, but with 2 control points</a:t>
            </a:r>
          </a:p>
          <a:p>
            <a:r>
              <a:rPr lang="en-US" dirty="0" smtClean="0"/>
              <a:t>draw or fill</a:t>
            </a:r>
          </a:p>
          <a:p>
            <a:r>
              <a:rPr lang="en-US" dirty="0" smtClean="0"/>
              <a:t>s curve if control points on opposite sides of endpoints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71600"/>
            <a:ext cx="4648200" cy="4632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0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4083495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47800"/>
            <a:ext cx="4270268" cy="4284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9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lines, quad curves, and cubic curves into a general path</a:t>
            </a:r>
          </a:p>
          <a:p>
            <a:r>
              <a:rPr lang="en-US" dirty="0" smtClean="0"/>
              <a:t>can create with a Shape or empty</a:t>
            </a:r>
          </a:p>
          <a:p>
            <a:r>
              <a:rPr lang="en-US" dirty="0" smtClean="0"/>
              <a:t>methods to </a:t>
            </a:r>
            <a:r>
              <a:rPr lang="en-US" dirty="0" err="1" smtClean="0"/>
              <a:t>moveTo</a:t>
            </a:r>
            <a:r>
              <a:rPr lang="en-US" dirty="0" smtClean="0"/>
              <a:t>, </a:t>
            </a:r>
            <a:r>
              <a:rPr lang="en-US" dirty="0" err="1" smtClean="0"/>
              <a:t>lineTo</a:t>
            </a:r>
            <a:r>
              <a:rPr lang="en-US" dirty="0" smtClean="0"/>
              <a:t>, </a:t>
            </a:r>
            <a:r>
              <a:rPr lang="en-US" dirty="0" err="1" smtClean="0"/>
              <a:t>quadTo</a:t>
            </a:r>
            <a:r>
              <a:rPr lang="en-US" dirty="0" smtClean="0"/>
              <a:t>, </a:t>
            </a:r>
            <a:r>
              <a:rPr lang="en-US" dirty="0" err="1" smtClean="0"/>
              <a:t>curveTo</a:t>
            </a:r>
            <a:endParaRPr lang="en-US" dirty="0" smtClean="0"/>
          </a:p>
          <a:p>
            <a:pPr lvl="1"/>
            <a:r>
              <a:rPr lang="en-US" dirty="0" smtClean="0"/>
              <a:t>similar to turtle graphics</a:t>
            </a:r>
          </a:p>
          <a:p>
            <a:r>
              <a:rPr lang="en-US" dirty="0" smtClean="0"/>
              <a:t>can be drawn or filled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68" y="990600"/>
            <a:ext cx="5695950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General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5375502" cy="5257800"/>
          </a:xfrm>
        </p:spPr>
        <p:txBody>
          <a:bodyPr/>
          <a:lstStyle/>
          <a:p>
            <a:r>
              <a:rPr lang="en-US" dirty="0" smtClean="0"/>
              <a:t>Filling of a general path depends on the</a:t>
            </a:r>
            <a:r>
              <a:rPr lang="en-US" i="1" dirty="0"/>
              <a:t> </a:t>
            </a:r>
            <a:r>
              <a:rPr lang="en-US" i="1" dirty="0" smtClean="0"/>
              <a:t>winding rule </a:t>
            </a:r>
            <a:r>
              <a:rPr lang="en-US" dirty="0" smtClean="0"/>
              <a:t>set for the path</a:t>
            </a:r>
          </a:p>
          <a:p>
            <a:r>
              <a:rPr lang="en-US" dirty="0" smtClean="0"/>
              <a:t>Two winding rules:</a:t>
            </a:r>
          </a:p>
          <a:p>
            <a:pPr lvl="1"/>
            <a:r>
              <a:rPr lang="en-US" dirty="0" smtClean="0"/>
              <a:t>Path2D.WIND_EVEN_ODD</a:t>
            </a:r>
          </a:p>
          <a:p>
            <a:pPr lvl="1"/>
            <a:r>
              <a:rPr lang="en-US" dirty="0" smtClean="0"/>
              <a:t>Path2D.WIND_NON_ZERO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02" y="1037283"/>
            <a:ext cx="3814082" cy="352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7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Path2D.WIND_EVEN_ODD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37657"/>
            <a:ext cx="6693172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11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2D Graphics "Primitives"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seen:</a:t>
            </a:r>
          </a:p>
          <a:p>
            <a:pPr lvl="1"/>
            <a:r>
              <a:rPr lang="en-US" dirty="0" smtClean="0"/>
              <a:t>rectangles, ellipses, arcs, lines</a:t>
            </a:r>
          </a:p>
          <a:p>
            <a:r>
              <a:rPr lang="en-US" dirty="0" smtClean="0"/>
              <a:t>Today:</a:t>
            </a:r>
          </a:p>
          <a:p>
            <a:pPr lvl="1"/>
            <a:r>
              <a:rPr lang="en-US" dirty="0" smtClean="0"/>
              <a:t>curves, polygons, areas,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37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Path2D.WIND_NON_ZERO</a:t>
            </a:r>
          </a:p>
          <a:p>
            <a:r>
              <a:rPr lang="en-US" dirty="0" smtClean="0"/>
              <a:t>(Must know direction path drawn)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27994"/>
            <a:ext cx="6172200" cy="403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4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WIND_EVEN_ODD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determine if region is inside or outside the path draw a line from inside the region to outside the path (infinity)</a:t>
            </a:r>
          </a:p>
          <a:p>
            <a:r>
              <a:rPr lang="en-US" dirty="0" smtClean="0"/>
              <a:t>If the number of crossings is odd then the region is inside the path.</a:t>
            </a:r>
          </a:p>
          <a:p>
            <a:r>
              <a:rPr lang="en-US" dirty="0" smtClean="0"/>
              <a:t>If the number of crossings is even then the region is outside the path.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Odd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3657600" cy="1600200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52800" y="2667000"/>
            <a:ext cx="3657600" cy="1600200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3886200"/>
            <a:ext cx="28194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9200" y="4306669"/>
            <a:ext cx="1794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 path 1 time</a:t>
            </a:r>
            <a:br>
              <a:rPr lang="en-US" dirty="0" smtClean="0"/>
            </a:br>
            <a:r>
              <a:rPr lang="en-US" dirty="0" smtClean="0"/>
              <a:t>odd, inside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2180548"/>
            <a:ext cx="35814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71600" y="2343834"/>
            <a:ext cx="1794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 path 1 time</a:t>
            </a:r>
            <a:br>
              <a:rPr lang="en-US" dirty="0" smtClean="0"/>
            </a:br>
            <a:r>
              <a:rPr lang="en-US" dirty="0" smtClean="0"/>
              <a:t>odd, inside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29743" y="3001051"/>
            <a:ext cx="3918857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60071" y="3944034"/>
            <a:ext cx="1884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 path 2 times</a:t>
            </a:r>
            <a:br>
              <a:rPr lang="en-US" dirty="0" smtClean="0"/>
            </a:br>
            <a:r>
              <a:rPr lang="en-US" dirty="0" smtClean="0"/>
              <a:t>even, outside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95600" y="3001051"/>
            <a:ext cx="1295400" cy="885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9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Odd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29" y="1447800"/>
            <a:ext cx="835556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1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Zero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direction of the path crossed is considered</a:t>
            </a:r>
          </a:p>
          <a:p>
            <a:r>
              <a:rPr lang="en-US" dirty="0" smtClean="0"/>
              <a:t>Draw line from region to infinity</a:t>
            </a:r>
          </a:p>
          <a:p>
            <a:r>
              <a:rPr lang="en-US" dirty="0" smtClean="0"/>
              <a:t>Initialize counter to 0</a:t>
            </a:r>
          </a:p>
          <a:p>
            <a:r>
              <a:rPr lang="en-US" dirty="0" smtClean="0"/>
              <a:t>Every time path crossed "left to right" add 1</a:t>
            </a:r>
          </a:p>
          <a:p>
            <a:r>
              <a:rPr lang="en-US" dirty="0" smtClean="0"/>
              <a:t>Every time path crossed "right to left" subtract 1</a:t>
            </a:r>
          </a:p>
          <a:p>
            <a:r>
              <a:rPr lang="en-US" dirty="0" smtClean="0"/>
              <a:t>Interior regions have a total not equal to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Zero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3657600" cy="1600200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52800" y="2667000"/>
            <a:ext cx="3657600" cy="1600200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00300" y="2303696"/>
            <a:ext cx="35814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95400" y="4038600"/>
            <a:ext cx="1767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 left to right</a:t>
            </a:r>
          </a:p>
          <a:p>
            <a:r>
              <a:rPr lang="en-US" dirty="0" smtClean="0"/>
              <a:t>count = 1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5" idx="0"/>
          </p:cNvCxnSpPr>
          <p:nvPr/>
        </p:nvCxnSpPr>
        <p:spPr>
          <a:xfrm>
            <a:off x="2438400" y="1981200"/>
            <a:ext cx="304800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019800" y="2666999"/>
            <a:ext cx="304800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752600" y="3581400"/>
            <a:ext cx="527957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724400" y="4267200"/>
            <a:ext cx="762000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695700" y="3124200"/>
            <a:ext cx="41529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895600" y="3124200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04080" y="1143000"/>
            <a:ext cx="1767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 left to right</a:t>
            </a:r>
          </a:p>
          <a:p>
            <a:r>
              <a:rPr lang="en-US" dirty="0" smtClean="0"/>
              <a:t>count = 1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191000" y="1600200"/>
            <a:ext cx="381000" cy="703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86600" y="4383536"/>
            <a:ext cx="1767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 left to right</a:t>
            </a:r>
          </a:p>
          <a:p>
            <a:r>
              <a:rPr lang="en-US" dirty="0" smtClean="0"/>
              <a:t>count = 2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010400" y="3124200"/>
            <a:ext cx="457200" cy="1259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91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Zero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37997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59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Direction of One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52800" y="2667000"/>
            <a:ext cx="3657600" cy="1600200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2438400" y="1981200"/>
            <a:ext cx="304800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715000" y="2666999"/>
            <a:ext cx="304800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52600" y="3581400"/>
            <a:ext cx="527957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400" y="4267200"/>
            <a:ext cx="495300" cy="0"/>
          </a:xfrm>
          <a:prstGeom prst="straightConnector1">
            <a:avLst/>
          </a:prstGeom>
          <a:ln w="1270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46437" y="4724400"/>
            <a:ext cx="24682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Result?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3657600" cy="1600200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Default of </a:t>
            </a:r>
            <a:r>
              <a:rPr lang="en-US" dirty="0" err="1" smtClean="0"/>
              <a:t>GeneralPath</a:t>
            </a:r>
            <a:r>
              <a:rPr lang="en-US" dirty="0" smtClean="0"/>
              <a:t> is NON_ZERO</a:t>
            </a:r>
            <a:endParaRPr lang="en-US" dirty="0"/>
          </a:p>
          <a:p>
            <a:r>
              <a:rPr lang="en-US" dirty="0" smtClean="0"/>
              <a:t>Does direction of path affect interior regions for EVEN_ODD ruler?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772400" cy="3160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1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Areas are to General Paths as Rectangles and Ellipses, are to Lines and Curves</a:t>
            </a:r>
          </a:p>
          <a:p>
            <a:r>
              <a:rPr lang="en-US" dirty="0" smtClean="0"/>
              <a:t>Build an area out of multiple shapes</a:t>
            </a:r>
          </a:p>
          <a:p>
            <a:r>
              <a:rPr lang="en-US" i="1" dirty="0" smtClean="0"/>
              <a:t>Constructive Area Geometry -</a:t>
            </a:r>
            <a:r>
              <a:rPr lang="en-US" dirty="0" smtClean="0"/>
              <a:t> CAG</a:t>
            </a:r>
          </a:p>
          <a:p>
            <a:r>
              <a:rPr lang="en-US" dirty="0" smtClean="0"/>
              <a:t>Alter area by </a:t>
            </a:r>
          </a:p>
          <a:p>
            <a:pPr lvl="1"/>
            <a:r>
              <a:rPr lang="en-US" dirty="0" smtClean="0"/>
              <a:t>add (union)</a:t>
            </a:r>
          </a:p>
          <a:p>
            <a:pPr lvl="1"/>
            <a:r>
              <a:rPr lang="en-US" dirty="0" smtClean="0"/>
              <a:t>subtract</a:t>
            </a:r>
          </a:p>
          <a:p>
            <a:pPr lvl="1"/>
            <a:r>
              <a:rPr lang="en-US" dirty="0" smtClean="0"/>
              <a:t>intersection</a:t>
            </a:r>
          </a:p>
          <a:p>
            <a:pPr lvl="1"/>
            <a:r>
              <a:rPr lang="en-US" dirty="0" smtClean="0"/>
              <a:t>exclusive or (union minus intersection)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Quadratic curves</a:t>
            </a:r>
          </a:p>
          <a:p>
            <a:r>
              <a:rPr lang="en-US" dirty="0" smtClean="0"/>
              <a:t>Defined with 2 end points and a control point</a:t>
            </a:r>
          </a:p>
          <a:p>
            <a:r>
              <a:rPr lang="en-US" dirty="0" smtClean="0"/>
              <a:t>A type of </a:t>
            </a:r>
            <a:r>
              <a:rPr lang="en-US" i="1" dirty="0" err="1"/>
              <a:t>Bézier</a:t>
            </a:r>
            <a:r>
              <a:rPr lang="en-US" i="1" dirty="0"/>
              <a:t> </a:t>
            </a:r>
            <a:r>
              <a:rPr lang="en-US" i="1" dirty="0" smtClean="0"/>
              <a:t>curve</a:t>
            </a:r>
          </a:p>
          <a:p>
            <a:r>
              <a:rPr lang="en-US" dirty="0" smtClean="0"/>
              <a:t>A way to model smooth curves</a:t>
            </a:r>
          </a:p>
          <a:p>
            <a:r>
              <a:rPr lang="en-US" dirty="0" smtClean="0"/>
              <a:t>Given ends points and control points, points on the curve are calculated</a:t>
            </a:r>
          </a:p>
          <a:p>
            <a:pPr lvl="1"/>
            <a:r>
              <a:rPr lang="en-US" dirty="0"/>
              <a:t>popularized by Pierre </a:t>
            </a:r>
            <a:r>
              <a:rPr lang="en-US" dirty="0" err="1"/>
              <a:t>Bézier</a:t>
            </a:r>
            <a:r>
              <a:rPr lang="en-US" dirty="0"/>
              <a:t> for designing automobile bodies, based on early work of Paul de </a:t>
            </a:r>
            <a:r>
              <a:rPr lang="en-US" dirty="0" err="1"/>
              <a:t>Casteljau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406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30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429000"/>
            <a:ext cx="328612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181" y="4343400"/>
            <a:ext cx="565785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143000"/>
            <a:ext cx="8485717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9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19600" y="1600200"/>
            <a:ext cx="3505200" cy="16002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9200" y="2057400"/>
            <a:ext cx="2362200" cy="6858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34200" y="914400"/>
            <a:ext cx="2133600" cy="1676400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29000" y="2209800"/>
            <a:ext cx="2133600" cy="1676400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33907" y="213869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r2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070157" y="1076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r1</a:t>
            </a:r>
            <a:endParaRPr lang="en-US" sz="2800" dirty="0"/>
          </a:p>
        </p:txBody>
      </p:sp>
      <p:sp>
        <p:nvSpPr>
          <p:cNvPr id="11" name="Content Placeholder 10"/>
          <p:cNvSpPr txBox="1">
            <a:spLocks noGrp="1"/>
          </p:cNvSpPr>
          <p:nvPr>
            <p:ph idx="1"/>
          </p:nvPr>
        </p:nvSpPr>
        <p:spPr>
          <a:xfrm>
            <a:off x="54429" y="1332940"/>
            <a:ext cx="4343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dirty="0" smtClean="0"/>
              <a:t>Area a1 = new Area(r1);</a:t>
            </a:r>
          </a:p>
          <a:p>
            <a:pPr marL="0" indent="0">
              <a:buNone/>
            </a:pPr>
            <a:r>
              <a:rPr lang="en-US" sz="2400" dirty="0" smtClean="0"/>
              <a:t>Area a2 = new Area(r2);</a:t>
            </a:r>
          </a:p>
          <a:p>
            <a:pPr marL="0" indent="0">
              <a:buNone/>
            </a:pPr>
            <a:r>
              <a:rPr lang="en-US" sz="2400" dirty="0" smtClean="0"/>
              <a:t>Area a3 = new Area(c1);</a:t>
            </a:r>
          </a:p>
          <a:p>
            <a:pPr marL="0" indent="0">
              <a:buNone/>
            </a:pPr>
            <a:r>
              <a:rPr lang="en-US" sz="2400" dirty="0" smtClean="0"/>
              <a:t>Area a4 = new Area(c2);</a:t>
            </a:r>
          </a:p>
          <a:p>
            <a:pPr marL="0" indent="0">
              <a:buNone/>
            </a:pPr>
            <a:r>
              <a:rPr lang="en-US" sz="2400" dirty="0" smtClean="0"/>
              <a:t>Area a5 = new Area(c3);</a:t>
            </a:r>
          </a:p>
          <a:p>
            <a:pPr marL="0" indent="0">
              <a:buNone/>
            </a:pPr>
            <a:r>
              <a:rPr lang="en-US" sz="2400" dirty="0" smtClean="0"/>
              <a:t>a1.subtract(a2);</a:t>
            </a:r>
          </a:p>
          <a:p>
            <a:pPr marL="0" indent="0">
              <a:buNone/>
            </a:pPr>
            <a:r>
              <a:rPr lang="en-US" sz="2400" dirty="0" smtClean="0"/>
              <a:t>a1.add(a3);</a:t>
            </a:r>
          </a:p>
          <a:p>
            <a:pPr marL="0" indent="0">
              <a:buNone/>
            </a:pPr>
            <a:r>
              <a:rPr lang="en-US" sz="2400" dirty="0" smtClean="0"/>
              <a:t>a1.exclusiveOr(a4);</a:t>
            </a:r>
          </a:p>
          <a:p>
            <a:pPr marL="0" indent="0">
              <a:buNone/>
            </a:pPr>
            <a:r>
              <a:rPr lang="en-US" sz="2400" dirty="0" smtClean="0"/>
              <a:t>a1.subtract(a5);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 result??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17526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01000" y="39118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c2</a:t>
            </a:r>
            <a:endParaRPr lang="en-US" sz="2800" dirty="0"/>
          </a:p>
        </p:txBody>
      </p:sp>
      <p:sp>
        <p:nvSpPr>
          <p:cNvPr id="14" name="Oval 13"/>
          <p:cNvSpPr/>
          <p:nvPr/>
        </p:nvSpPr>
        <p:spPr>
          <a:xfrm>
            <a:off x="6934200" y="2819400"/>
            <a:ext cx="2133600" cy="1676400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316950" y="4507391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504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Draw </a:t>
            </a:r>
            <a:r>
              <a:rPr lang="en-US" dirty="0" err="1" smtClean="0"/>
              <a:t>QuadCurve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6371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6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990600"/>
            <a:ext cx="5715000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37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Lines from End Points to Control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1148443"/>
            <a:ext cx="5724525" cy="567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661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QuadCurve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257800"/>
          </a:xfrm>
        </p:spPr>
        <p:txBody>
          <a:bodyPr/>
          <a:lstStyle/>
          <a:p>
            <a:r>
              <a:rPr lang="en-US" dirty="0" smtClean="0"/>
              <a:t>Control point does not need to be on screen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81200"/>
            <a:ext cx="4667250" cy="469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693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Showing Lines from End Points to Control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657" y="1413393"/>
            <a:ext cx="5453743" cy="544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90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dirty="0" err="1" smtClean="0"/>
              <a:t>QuadCurve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4648200" cy="5257800"/>
          </a:xfrm>
        </p:spPr>
        <p:txBody>
          <a:bodyPr/>
          <a:lstStyle/>
          <a:p>
            <a:r>
              <a:rPr lang="en-US" dirty="0" smtClean="0"/>
              <a:t>Mapping Application</a:t>
            </a:r>
          </a:p>
          <a:p>
            <a:r>
              <a:rPr lang="en-US" dirty="0" smtClean="0"/>
              <a:t>Drawing lines (curves) between track points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QuadCurves</a:t>
            </a:r>
            <a:r>
              <a:rPr lang="en-US" dirty="0" smtClean="0"/>
              <a:t> to </a:t>
            </a:r>
            <a:r>
              <a:rPr lang="en-US" smtClean="0"/>
              <a:t>connect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860137"/>
            <a:ext cx="3598718" cy="599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81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624</Words>
  <Application>Microsoft Office PowerPoint</Application>
  <PresentationFormat>On-screen Show (4:3)</PresentationFormat>
  <Paragraphs>150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CS324e - Elements of Graphics and Visualization</vt:lpstr>
      <vt:lpstr>More 2D Graphics "Primitives"</vt:lpstr>
      <vt:lpstr>Quad Curves</vt:lpstr>
      <vt:lpstr>Code to Draw QuadCurve</vt:lpstr>
      <vt:lpstr>Result</vt:lpstr>
      <vt:lpstr>Lines from End Points to Control Point</vt:lpstr>
      <vt:lpstr>Another QuadCurve</vt:lpstr>
      <vt:lpstr>Showing Lines from End Points to Control Point</vt:lpstr>
      <vt:lpstr>Use of QuadCurve</vt:lpstr>
      <vt:lpstr>Aside - Responding to MouseEvent</vt:lpstr>
      <vt:lpstr>Graphics Fill</vt:lpstr>
      <vt:lpstr>Aside fill and draw</vt:lpstr>
      <vt:lpstr>Polymorphism</vt:lpstr>
      <vt:lpstr>Cubic Curve</vt:lpstr>
      <vt:lpstr>Cubic Curves</vt:lpstr>
      <vt:lpstr>General Path</vt:lpstr>
      <vt:lpstr>General Paths</vt:lpstr>
      <vt:lpstr>Filling General Paths</vt:lpstr>
      <vt:lpstr>Sample Path</vt:lpstr>
      <vt:lpstr>Sample Path</vt:lpstr>
      <vt:lpstr>WIND_EVEN_ODD</vt:lpstr>
      <vt:lpstr>Even Odd Example</vt:lpstr>
      <vt:lpstr>Even Odd Result</vt:lpstr>
      <vt:lpstr>Non Zero Rule</vt:lpstr>
      <vt:lpstr>Non Zero Example</vt:lpstr>
      <vt:lpstr>Non Zero Result</vt:lpstr>
      <vt:lpstr>Change Direction of One Path</vt:lpstr>
      <vt:lpstr>Result</vt:lpstr>
      <vt:lpstr>Areas</vt:lpstr>
      <vt:lpstr>Sample CAG</vt:lpstr>
      <vt:lpstr>Sample CAG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88</cp:revision>
  <dcterms:created xsi:type="dcterms:W3CDTF">2012-01-17T18:47:14Z</dcterms:created>
  <dcterms:modified xsi:type="dcterms:W3CDTF">2012-04-04T03:22:54Z</dcterms:modified>
</cp:coreProperties>
</file>