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  <p:sldId id="277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3" r:id="rId25"/>
    <p:sldId id="284" r:id="rId26"/>
    <p:sldId id="285" r:id="rId27"/>
    <p:sldId id="279" r:id="rId28"/>
    <p:sldId id="280" r:id="rId29"/>
    <p:sldId id="281" r:id="rId30"/>
    <p:sldId id="282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283" autoAdjust="0"/>
    <p:restoredTop sz="94676" autoAdjust="0"/>
  </p:normalViewPr>
  <p:slideViewPr>
    <p:cSldViewPr>
      <p:cViewPr varScale="1">
        <p:scale>
          <a:sx n="92" d="100"/>
          <a:sy n="92" d="100"/>
        </p:scale>
        <p:origin x="-2082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C2B9E-4DAE-49F3-AD68-35F9EFC80241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DE4BB-7473-428A-98AA-139D031D9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87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FC98AF8B-0E7B-4270-9E96-47F7CB29843D}" type="datetime1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DF9F-78A1-45B2-91CF-B1101F1D838F}" type="datetime1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3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F59A-15E0-4975-A2FD-A66B953B0630}" type="datetime1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6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ED50-16FA-40C4-8C86-191B59942847}" type="datetime1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6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6D22E-4634-47E6-9704-3BA5D1DBFB8E}" type="datetime1">
              <a:rPr lang="en-US" smtClean="0"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2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02C7-C711-4620-92C8-AEC8EC24CD5C}" type="datetime1">
              <a:rPr lang="en-US" smtClean="0"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3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3ADDB-FFDA-4D94-AE5A-22EC7F92A30E}" type="datetime1">
              <a:rPr lang="en-US" smtClean="0"/>
              <a:t>10/22/2012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3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922D-A9D7-4865-9398-E0C47778C789}" type="datetime1">
              <a:rPr lang="en-US" smtClean="0"/>
              <a:t>10/22/2012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1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96FD-37F6-4F5F-9B79-74A85B57B665}" type="datetime1">
              <a:rPr lang="en-US" smtClean="0"/>
              <a:t>10/22/2012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2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8BFF-4E9D-444C-BA85-E1291E02F70E}" type="datetime1">
              <a:rPr lang="en-US" smtClean="0"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3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6DC9-8B3F-464C-8904-D5D2752DD6B5}" type="datetime1">
              <a:rPr lang="en-US" smtClean="0"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1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7D75DD3-0AEA-46FD-B326-14797CF0806E}" type="datetime1">
              <a:rPr lang="en-US" smtClean="0"/>
              <a:t>10/22/2012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3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graphics.pixar.com/library/Compositing/paper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CS324e - Elements of Graphics and Visualization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153400" cy="2590800"/>
          </a:xfrm>
        </p:spPr>
        <p:txBody>
          <a:bodyPr>
            <a:normAutofit/>
          </a:bodyPr>
          <a:lstStyle/>
          <a:p>
            <a:r>
              <a:rPr lang="en-US" smtClean="0">
                <a:solidFill>
                  <a:schemeClr val="tx1"/>
                </a:solidFill>
              </a:rPr>
              <a:t>Compositing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Color and alpha of destination cleared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979" y="2057400"/>
            <a:ext cx="5656538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90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Destination untouched (not so useful)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535305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41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DstAtop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of destination inside of source is composited with source and replaces destination. </a:t>
            </a:r>
          </a:p>
          <a:p>
            <a:r>
              <a:rPr lang="en-US" dirty="0" smtClean="0"/>
              <a:t>Destination appears to be drawn on top of source.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543" y="3505200"/>
            <a:ext cx="4715048" cy="321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16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DstIn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part of the destination inside the source replaces the destination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14600"/>
            <a:ext cx="4705350" cy="352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03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DstOut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part of the destination outside the source replaces the destination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62199"/>
            <a:ext cx="5704114" cy="421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61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DstOver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destination is composited with the source and the result replaces the destination.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15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95599"/>
            <a:ext cx="5181600" cy="386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715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 copied into destination.  (no blending due to alpha)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16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5943600" cy="448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38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SrcAtop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 inside the destination is composed with the destination. Source outside destination discarded.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17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95600"/>
            <a:ext cx="508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47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SrcIn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 inside destination replaces destination. Source outside destination discarded.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18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677886"/>
            <a:ext cx="5181600" cy="3967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92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SrcOut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 outside destination replaces destination. Part of source inside is discarded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19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19400"/>
            <a:ext cx="5181600" cy="3873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8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How to store or combine colors in a drawable primitive (Shape, String, Image) with the colors already present in the destination</a:t>
            </a:r>
          </a:p>
          <a:p>
            <a:r>
              <a:rPr lang="en-US" dirty="0" smtClean="0"/>
              <a:t>aka Blending</a:t>
            </a:r>
          </a:p>
          <a:p>
            <a:r>
              <a:rPr lang="en-US" dirty="0" smtClean="0"/>
              <a:t>used extensively to combine CGI effects and live footage</a:t>
            </a:r>
          </a:p>
          <a:p>
            <a:r>
              <a:rPr lang="en-US" dirty="0" smtClean="0"/>
              <a:t>Java 2D:</a:t>
            </a:r>
          </a:p>
          <a:p>
            <a:pPr lvl="1"/>
            <a:r>
              <a:rPr lang="en-US" dirty="0" smtClean="0"/>
              <a:t>Composite interface</a:t>
            </a:r>
          </a:p>
          <a:p>
            <a:pPr lvl="1"/>
            <a:r>
              <a:rPr lang="en-US" dirty="0" smtClean="0"/>
              <a:t>setComposite method on Graphics2D object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75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SrcOver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 is composed / blended with destination. </a:t>
            </a:r>
            <a:r>
              <a:rPr lang="en-US" dirty="0"/>
              <a:t>(Standard behaviors of graphics object)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20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67000"/>
            <a:ext cx="5410200" cy="4074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24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 outside destination combined with part of destination that is outside source.</a:t>
            </a:r>
          </a:p>
          <a:p>
            <a:pPr lvl="1"/>
            <a:r>
              <a:rPr lang="en-US" dirty="0" smtClean="0"/>
              <a:t>similar to CAG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21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124200"/>
            <a:ext cx="4800600" cy="3642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83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with </a:t>
            </a:r>
            <a:r>
              <a:rPr lang="en-US" dirty="0" err="1" smtClean="0"/>
              <a:t>AlphaComposites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most useful rules:</a:t>
            </a:r>
          </a:p>
          <a:p>
            <a:pPr lvl="1"/>
            <a:r>
              <a:rPr lang="en-US" dirty="0" smtClean="0"/>
              <a:t>Clear, Src, </a:t>
            </a:r>
            <a:r>
              <a:rPr lang="en-US" dirty="0" err="1" smtClean="0"/>
              <a:t>SrcOver</a:t>
            </a:r>
            <a:r>
              <a:rPr lang="en-US" dirty="0" smtClean="0"/>
              <a:t>, </a:t>
            </a:r>
            <a:r>
              <a:rPr lang="en-US" dirty="0" err="1" smtClean="0"/>
              <a:t>SrcIn</a:t>
            </a:r>
            <a:endParaRPr lang="en-US" dirty="0" smtClean="0"/>
          </a:p>
          <a:p>
            <a:r>
              <a:rPr lang="en-US" dirty="0" smtClean="0"/>
              <a:t>Clear:</a:t>
            </a:r>
          </a:p>
          <a:p>
            <a:pPr lvl="1"/>
            <a:r>
              <a:rPr lang="en-US" dirty="0" smtClean="0"/>
              <a:t>erase an arbitrary shape.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8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Programmer Defined Composites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from Filthy Rich Clients</a:t>
            </a:r>
          </a:p>
          <a:p>
            <a:r>
              <a:rPr lang="en-US" dirty="0" smtClean="0"/>
              <a:t>Recall, two images, a source and a destination</a:t>
            </a:r>
          </a:p>
          <a:p>
            <a:r>
              <a:rPr lang="en-US" dirty="0" smtClean="0"/>
              <a:t>Composites similar to image filtering</a:t>
            </a:r>
          </a:p>
          <a:p>
            <a:pPr lvl="1"/>
            <a:r>
              <a:rPr lang="en-US" dirty="0" smtClean="0"/>
              <a:t>Recall </a:t>
            </a:r>
            <a:r>
              <a:rPr lang="en-US" dirty="0" err="1" smtClean="0"/>
              <a:t>BufferedImageOp</a:t>
            </a:r>
            <a:endParaRPr lang="en-US" dirty="0" smtClean="0"/>
          </a:p>
          <a:p>
            <a:r>
              <a:rPr lang="en-US" dirty="0" smtClean="0"/>
              <a:t>FRC textbook: </a:t>
            </a:r>
            <a:r>
              <a:rPr lang="en-US" dirty="0" err="1" smtClean="0"/>
              <a:t>BlendComposites</a:t>
            </a:r>
            <a:endParaRPr lang="en-US" dirty="0" smtClean="0"/>
          </a:p>
          <a:p>
            <a:r>
              <a:rPr lang="en-US" dirty="0" smtClean="0"/>
              <a:t>Implements the Composite interface</a:t>
            </a:r>
          </a:p>
          <a:p>
            <a:r>
              <a:rPr lang="en-US" dirty="0" smtClean="0"/>
              <a:t>Lots of support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4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BlendComposites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Lots of support code, but different Composites from different rules (blending) for combining source and destination image</a:t>
            </a:r>
          </a:p>
          <a:p>
            <a:r>
              <a:rPr lang="en-US" dirty="0" smtClean="0"/>
              <a:t>Example images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76600"/>
            <a:ext cx="4910571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3984171"/>
            <a:ext cx="3505200" cy="244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3684" y="6379811"/>
            <a:ext cx="537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src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96943" y="2793164"/>
            <a:ext cx="719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dest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7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BlendComposites</a:t>
            </a:r>
            <a:r>
              <a:rPr lang="en-US" dirty="0" smtClean="0"/>
              <a:t> - ADD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25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7" y="990599"/>
            <a:ext cx="862205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65309"/>
            <a:ext cx="5791200" cy="399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92845" y="3657600"/>
            <a:ext cx="23122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Array values </a:t>
            </a:r>
            <a:br>
              <a:rPr lang="en-US" sz="3200" dirty="0" smtClean="0"/>
            </a:br>
            <a:r>
              <a:rPr lang="en-US" sz="3200" dirty="0" smtClean="0"/>
              <a:t>are</a:t>
            </a:r>
            <a:r>
              <a:rPr lang="en-US" sz="3200" dirty="0"/>
              <a:t> </a:t>
            </a:r>
            <a:r>
              <a:rPr lang="en-US" sz="3200" dirty="0" smtClean="0"/>
              <a:t>RGBA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1436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BlendComposites</a:t>
            </a:r>
            <a:r>
              <a:rPr lang="en-US" dirty="0" smtClean="0"/>
              <a:t> - GLOW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26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262257" cy="206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1" y="2734733"/>
            <a:ext cx="5957889" cy="412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14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Putting </a:t>
            </a:r>
            <a:r>
              <a:rPr lang="en-US" dirty="0" err="1" smtClean="0"/>
              <a:t>AlphaComposites</a:t>
            </a:r>
            <a:r>
              <a:rPr lang="en-US" dirty="0" smtClean="0"/>
              <a:t> </a:t>
            </a:r>
            <a:r>
              <a:rPr lang="en-US" dirty="0" smtClean="0"/>
              <a:t>and Gradients to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reflection of an image using gradients and alpha composite</a:t>
            </a:r>
          </a:p>
          <a:p>
            <a:r>
              <a:rPr lang="en-US" dirty="0" smtClean="0"/>
              <a:t>Draw an image</a:t>
            </a:r>
          </a:p>
          <a:p>
            <a:r>
              <a:rPr lang="en-US" dirty="0" smtClean="0"/>
              <a:t>Draw the same image below it, reflected</a:t>
            </a:r>
          </a:p>
          <a:p>
            <a:r>
              <a:rPr lang="en-US" dirty="0" smtClean="0"/>
              <a:t>Create a paint that varies alpha from half to 0</a:t>
            </a:r>
          </a:p>
          <a:p>
            <a:r>
              <a:rPr lang="en-US" dirty="0" smtClean="0"/>
              <a:t>Use Alpha Composite to combine alpha paint and upside down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1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143000"/>
            <a:ext cx="3200400" cy="1143000"/>
          </a:xfrm>
        </p:spPr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28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-14288"/>
            <a:ext cx="3800475" cy="561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2312"/>
            <a:ext cx="653415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67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143000"/>
            <a:ext cx="3200400" cy="1143000"/>
          </a:xfrm>
        </p:spPr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29</a:t>
            </a:fld>
            <a:endParaRPr lang="en-US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29" y="3352800"/>
            <a:ext cx="5596919" cy="1941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543" y="-21771"/>
            <a:ext cx="3733800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103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 Compositing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257800"/>
          </a:xfrm>
        </p:spPr>
        <p:txBody>
          <a:bodyPr/>
          <a:lstStyle/>
          <a:p>
            <a:r>
              <a:rPr lang="en-US" dirty="0" smtClean="0"/>
              <a:t>Composite class implemented by one class in Java: AlphaComposite</a:t>
            </a:r>
          </a:p>
          <a:p>
            <a:r>
              <a:rPr lang="en-US" dirty="0" smtClean="0"/>
              <a:t>rules affect the alpha value (transparency)</a:t>
            </a:r>
          </a:p>
          <a:p>
            <a:r>
              <a:rPr lang="en-US" dirty="0" smtClean="0"/>
              <a:t>rules are mathematical and determine color and alpha for source (thing being drawn) and the destination (the graphics area and the things that have already been drawn)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72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3200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Gradient (alpha mask)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30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"/>
            <a:ext cx="3971925" cy="614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3768772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73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3733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Final result using</a:t>
            </a:r>
            <a:br>
              <a:rPr lang="en-US" dirty="0" smtClean="0"/>
            </a:br>
            <a:r>
              <a:rPr lang="en-US" dirty="0" err="1" smtClean="0"/>
              <a:t>AlphaComposite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DstIn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31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257" y="152399"/>
            <a:ext cx="4537107" cy="662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525780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90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Porter Duff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 rules in AlphaComposite</a:t>
            </a:r>
          </a:p>
          <a:p>
            <a:r>
              <a:rPr lang="en-US" dirty="0" smtClean="0"/>
              <a:t>Paper by Thomas Porter and Tom Duff</a:t>
            </a:r>
          </a:p>
          <a:p>
            <a:r>
              <a:rPr lang="en-US" dirty="0" smtClean="0"/>
              <a:t>Clear, Dst, dstAtop, DstIn, DstOut, DstOver, Src, </a:t>
            </a:r>
            <a:r>
              <a:rPr lang="en-US" dirty="0" err="1" smtClean="0"/>
              <a:t>SrcAtop</a:t>
            </a:r>
            <a:r>
              <a:rPr lang="en-US" dirty="0" smtClean="0"/>
              <a:t>, </a:t>
            </a:r>
            <a:r>
              <a:rPr lang="en-US" dirty="0" err="1" smtClean="0"/>
              <a:t>ScrIn</a:t>
            </a:r>
            <a:r>
              <a:rPr lang="en-US" dirty="0" smtClean="0"/>
              <a:t>, </a:t>
            </a:r>
            <a:r>
              <a:rPr lang="en-US" dirty="0" err="1" smtClean="0"/>
              <a:t>SrcOut</a:t>
            </a:r>
            <a:r>
              <a:rPr lang="en-US" dirty="0" smtClean="0"/>
              <a:t>, </a:t>
            </a:r>
            <a:r>
              <a:rPr lang="en-US" dirty="0" err="1" smtClean="0"/>
              <a:t>SrcOver</a:t>
            </a:r>
            <a:r>
              <a:rPr lang="en-US" dirty="0" smtClean="0"/>
              <a:t>, </a:t>
            </a:r>
            <a:r>
              <a:rPr lang="en-US" dirty="0" err="1" smtClean="0"/>
              <a:t>Xor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182380"/>
            <a:ext cx="8447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2"/>
              </a:rPr>
              <a:t>http://graphics.pixar.com/library/Compositing/paper.pdf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55269"/>
            <a:ext cx="3200400" cy="242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1000"/>
            <a:ext cx="1568722" cy="119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914" y="5105400"/>
            <a:ext cx="1317669" cy="101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962400"/>
            <a:ext cx="1643007" cy="1344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74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</a:t>
            </a:r>
            <a:r>
              <a:rPr lang="en-US" dirty="0"/>
              <a:t>B</a:t>
            </a:r>
            <a:r>
              <a:rPr lang="en-US" dirty="0" smtClean="0"/>
              <a:t>ehind One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 Over, </a:t>
            </a:r>
            <a:r>
              <a:rPr lang="en-US" dirty="0" err="1" smtClean="0"/>
              <a:t>SrcOver</a:t>
            </a:r>
            <a:endParaRPr lang="en-US" dirty="0" smtClean="0"/>
          </a:p>
          <a:p>
            <a:r>
              <a:rPr lang="en-US" dirty="0" smtClean="0"/>
              <a:t>"Composite the source over the destination as if the source were a translucent painting on a piece of glass held over the destination."</a:t>
            </a:r>
          </a:p>
          <a:p>
            <a:pPr lvl="1"/>
            <a:r>
              <a:rPr lang="en-US" dirty="0" smtClean="0"/>
              <a:t>mixing of colors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3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</a:t>
            </a:r>
            <a:r>
              <a:rPr lang="en-US" baseline="-25000" dirty="0" err="1" smtClean="0"/>
              <a:t>r</a:t>
            </a:r>
            <a:r>
              <a:rPr lang="en-US" dirty="0" smtClean="0"/>
              <a:t> = A</a:t>
            </a:r>
            <a:r>
              <a:rPr lang="en-US" baseline="-25000" dirty="0" smtClean="0"/>
              <a:t>s</a:t>
            </a:r>
            <a:r>
              <a:rPr lang="en-US" dirty="0" smtClean="0"/>
              <a:t> + A</a:t>
            </a:r>
            <a:r>
              <a:rPr lang="en-US" baseline="-25000" dirty="0" smtClean="0"/>
              <a:t>d</a:t>
            </a:r>
            <a:r>
              <a:rPr lang="en-US" dirty="0" smtClean="0"/>
              <a:t> * (1 - A</a:t>
            </a:r>
            <a:r>
              <a:rPr lang="en-US" baseline="-25000" dirty="0" smtClean="0"/>
              <a:t>s</a:t>
            </a:r>
            <a:r>
              <a:rPr lang="en-US" dirty="0" smtClean="0"/>
              <a:t>)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r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C</a:t>
            </a:r>
            <a:r>
              <a:rPr lang="en-US" baseline="-25000" dirty="0" smtClean="0"/>
              <a:t>s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smtClean="0"/>
              <a:t>C</a:t>
            </a:r>
            <a:r>
              <a:rPr lang="en-US" baseline="-25000" dirty="0" smtClean="0"/>
              <a:t>d</a:t>
            </a:r>
            <a:r>
              <a:rPr lang="en-US" dirty="0" smtClean="0"/>
              <a:t> </a:t>
            </a:r>
            <a:r>
              <a:rPr lang="en-US" dirty="0"/>
              <a:t>* (1 - A</a:t>
            </a:r>
            <a:r>
              <a:rPr lang="en-US" baseline="-25000" dirty="0"/>
              <a:t>s</a:t>
            </a:r>
            <a:r>
              <a:rPr lang="en-US" dirty="0" smtClean="0"/>
              <a:t>)</a:t>
            </a:r>
          </a:p>
          <a:p>
            <a:r>
              <a:rPr lang="en-US" dirty="0" smtClean="0"/>
              <a:t>A is the alpha </a:t>
            </a:r>
            <a:r>
              <a:rPr lang="en-US" i="1" dirty="0" smtClean="0"/>
              <a:t>channel</a:t>
            </a:r>
            <a:r>
              <a:rPr lang="en-US" dirty="0" smtClean="0"/>
              <a:t> (value) of the pixel </a:t>
            </a:r>
          </a:p>
          <a:p>
            <a:r>
              <a:rPr lang="en-US" dirty="0" smtClean="0"/>
              <a:t>C is the color component of the pixel</a:t>
            </a:r>
          </a:p>
          <a:p>
            <a:r>
              <a:rPr lang="en-US" dirty="0" smtClean="0"/>
              <a:t>r = result</a:t>
            </a:r>
          </a:p>
          <a:p>
            <a:r>
              <a:rPr lang="en-US" dirty="0" smtClean="0"/>
              <a:t>s = source</a:t>
            </a:r>
          </a:p>
          <a:p>
            <a:r>
              <a:rPr lang="en-US" dirty="0" smtClean="0"/>
              <a:t>d = destination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8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Src</a:t>
            </a:r>
            <a:r>
              <a:rPr lang="en-US" dirty="0" smtClean="0"/>
              <a:t> Over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4093029" cy="5257800"/>
          </a:xfrm>
        </p:spPr>
        <p:txBody>
          <a:bodyPr/>
          <a:lstStyle/>
          <a:p>
            <a:r>
              <a:rPr lang="en-US" dirty="0"/>
              <a:t>red oval is </a:t>
            </a:r>
            <a:r>
              <a:rPr lang="en-US" dirty="0" smtClean="0"/>
              <a:t>source</a:t>
            </a:r>
          </a:p>
          <a:p>
            <a:pPr lvl="1"/>
            <a:r>
              <a:rPr lang="en-US" dirty="0" smtClean="0"/>
              <a:t>alpha set to 50%</a:t>
            </a:r>
          </a:p>
          <a:p>
            <a:r>
              <a:rPr lang="en-US" dirty="0" smtClean="0"/>
              <a:t>blue </a:t>
            </a:r>
            <a:r>
              <a:rPr lang="en-US" dirty="0"/>
              <a:t>rectangle is destination drawn onto a transparent image (any non blue pixels are transparent)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930" y="1752600"/>
            <a:ext cx="507507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85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2- </a:t>
            </a:r>
            <a:r>
              <a:rPr lang="en-US" dirty="0" err="1" smtClean="0"/>
              <a:t>DstOut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838200"/>
            <a:ext cx="8980714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"The part of the destination lying outside of the source replaces the destination. Opposite of </a:t>
            </a:r>
            <a:r>
              <a:rPr lang="en-US" dirty="0" err="1" smtClean="0"/>
              <a:t>DstIn</a:t>
            </a:r>
            <a:r>
              <a:rPr lang="en-US" dirty="0" smtClean="0"/>
              <a:t>, but with an alpha value of 50 percent, both operations look the same"</a:t>
            </a:r>
          </a:p>
          <a:p>
            <a:r>
              <a:rPr lang="en-US" dirty="0" err="1"/>
              <a:t>A</a:t>
            </a:r>
            <a:r>
              <a:rPr lang="en-US" baseline="-25000" dirty="0" err="1"/>
              <a:t>r</a:t>
            </a:r>
            <a:r>
              <a:rPr lang="en-US" dirty="0"/>
              <a:t> = </a:t>
            </a:r>
            <a:r>
              <a:rPr lang="en-US" dirty="0" smtClean="0"/>
              <a:t>A</a:t>
            </a:r>
            <a:r>
              <a:rPr lang="en-US" baseline="-25000" dirty="0" smtClean="0"/>
              <a:t>d</a:t>
            </a:r>
            <a:r>
              <a:rPr lang="en-US" dirty="0" smtClean="0"/>
              <a:t> </a:t>
            </a:r>
            <a:r>
              <a:rPr lang="en-US" dirty="0"/>
              <a:t>* (1 - A</a:t>
            </a:r>
            <a:r>
              <a:rPr lang="en-US" baseline="-25000" dirty="0"/>
              <a:t>s</a:t>
            </a:r>
            <a:r>
              <a:rPr lang="en-US" dirty="0"/>
              <a:t>)</a:t>
            </a:r>
          </a:p>
          <a:p>
            <a:r>
              <a:rPr lang="en-US" dirty="0"/>
              <a:t>C</a:t>
            </a:r>
            <a:r>
              <a:rPr lang="en-US" baseline="-25000" dirty="0"/>
              <a:t>r</a:t>
            </a:r>
            <a:r>
              <a:rPr lang="en-US" dirty="0"/>
              <a:t> = </a:t>
            </a:r>
            <a:r>
              <a:rPr lang="en-US" dirty="0" smtClean="0"/>
              <a:t>C</a:t>
            </a:r>
            <a:r>
              <a:rPr lang="en-US" baseline="-25000" dirty="0" smtClean="0"/>
              <a:t>d</a:t>
            </a:r>
            <a:r>
              <a:rPr lang="en-US" dirty="0" smtClean="0"/>
              <a:t> </a:t>
            </a:r>
            <a:r>
              <a:rPr lang="en-US" dirty="0"/>
              <a:t>* (1 - A</a:t>
            </a:r>
            <a:r>
              <a:rPr lang="en-US" baseline="-25000" dirty="0"/>
              <a:t>s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notice, no red</a:t>
            </a:r>
          </a:p>
          <a:p>
            <a:r>
              <a:rPr lang="en-US" dirty="0" smtClean="0"/>
              <a:t>only effect from</a:t>
            </a:r>
            <a:br>
              <a:rPr lang="en-US" dirty="0" smtClean="0"/>
            </a:br>
            <a:r>
              <a:rPr lang="en-US" dirty="0" smtClean="0"/>
              <a:t>alpha of source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174652"/>
            <a:ext cx="4902919" cy="3683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42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 oval is source</a:t>
            </a:r>
          </a:p>
          <a:p>
            <a:r>
              <a:rPr lang="en-US" dirty="0" smtClean="0"/>
              <a:t>blue rectangle is destination drawn onto a transparent image (any non blue pixels are transparent)</a:t>
            </a:r>
          </a:p>
          <a:p>
            <a:r>
              <a:rPr lang="en-US" dirty="0" smtClean="0"/>
              <a:t>Java adds parameter to Porter-Duff rules, alpha value of source prior to blending with destination</a:t>
            </a:r>
          </a:p>
          <a:p>
            <a:pPr lvl="1"/>
            <a:r>
              <a:rPr lang="en-US" dirty="0" smtClean="0"/>
              <a:t>In examples alpha values 50% opacity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3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1482</TotalTime>
  <Words>718</Words>
  <Application>Microsoft Office PowerPoint</Application>
  <PresentationFormat>On-screen Show (4:3)</PresentationFormat>
  <Paragraphs>132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CS324e - Elements of Graphics and Visualization</vt:lpstr>
      <vt:lpstr>Compositing</vt:lpstr>
      <vt:lpstr>Alpha Compositing</vt:lpstr>
      <vt:lpstr>Porter Duff Rules</vt:lpstr>
      <vt:lpstr>Math Behind One Example</vt:lpstr>
      <vt:lpstr>Source Over</vt:lpstr>
      <vt:lpstr>Src Over Result</vt:lpstr>
      <vt:lpstr>Example 2- DstOut</vt:lpstr>
      <vt:lpstr>Example Program</vt:lpstr>
      <vt:lpstr>Clear</vt:lpstr>
      <vt:lpstr>Dst</vt:lpstr>
      <vt:lpstr>DstAtop</vt:lpstr>
      <vt:lpstr>DstIn</vt:lpstr>
      <vt:lpstr>DstOut</vt:lpstr>
      <vt:lpstr>DstOver</vt:lpstr>
      <vt:lpstr>Src</vt:lpstr>
      <vt:lpstr>SrcAtop</vt:lpstr>
      <vt:lpstr>SrcIn</vt:lpstr>
      <vt:lpstr>SrcOut</vt:lpstr>
      <vt:lpstr>SrcOver</vt:lpstr>
      <vt:lpstr>Xor</vt:lpstr>
      <vt:lpstr>Effects with AlphaComposites</vt:lpstr>
      <vt:lpstr>Programmer Defined Composites</vt:lpstr>
      <vt:lpstr>BlendComposites</vt:lpstr>
      <vt:lpstr>BlendComposites - ADD</vt:lpstr>
      <vt:lpstr>BlendComposites - GLOW</vt:lpstr>
      <vt:lpstr>Putting AlphaComposites and Gradients to Use</vt:lpstr>
      <vt:lpstr>Image</vt:lpstr>
      <vt:lpstr>Reflection</vt:lpstr>
      <vt:lpstr>Gradient (alpha mask)</vt:lpstr>
      <vt:lpstr>Final result using AlphaComposite DstIn</vt:lpstr>
    </vt:vector>
  </TitlesOfParts>
  <Company>University of Texas at Austin Computer Science Dept.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CS378 - Mobile Computing</dc:title>
  <dc:creator>Michael D. Scott</dc:creator>
  <cp:lastModifiedBy>Michael D. Scott</cp:lastModifiedBy>
  <cp:revision>109</cp:revision>
  <dcterms:created xsi:type="dcterms:W3CDTF">2012-01-17T18:47:14Z</dcterms:created>
  <dcterms:modified xsi:type="dcterms:W3CDTF">2012-10-22T17:01:11Z</dcterms:modified>
</cp:coreProperties>
</file>