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6" r:id="rId21"/>
    <p:sldId id="277" r:id="rId22"/>
    <p:sldId id="278" r:id="rId23"/>
    <p:sldId id="280" r:id="rId24"/>
    <p:sldId id="281" r:id="rId25"/>
    <p:sldId id="282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83" autoAdjust="0"/>
    <p:restoredTop sz="94676" autoAdjust="0"/>
  </p:normalViewPr>
  <p:slideViewPr>
    <p:cSldViewPr>
      <p:cViewPr varScale="1">
        <p:scale>
          <a:sx n="92" d="100"/>
          <a:sy n="92" d="100"/>
        </p:scale>
        <p:origin x="-20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2B9E-4DAE-49F3-AD68-35F9EFC80241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E4BB-7473-428A-98AA-139D031D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DE4BB-7473-428A-98AA-139D031D9E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C98AF8B-0E7B-4270-9E96-47F7CB29843D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DF9F-78A1-45B2-91CF-B1101F1D838F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F59A-15E0-4975-A2FD-A66B953B0630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ED50-16FA-40C4-8C86-191B59942847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22E-4634-47E6-9704-3BA5D1DBFB8E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2C7-C711-4620-92C8-AEC8EC24CD5C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DDB-FFDA-4D94-AE5A-22EC7F92A30E}" type="datetime1">
              <a:rPr lang="en-US" smtClean="0"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922D-A9D7-4865-9398-E0C47778C789}" type="datetime1">
              <a:rPr lang="en-US" smtClean="0"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6FD-37F6-4F5F-9B79-74A85B57B665}" type="datetime1">
              <a:rPr lang="en-US" smtClean="0"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BFF-4E9D-444C-BA85-E1291E02F70E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6DC9-8B3F-464C-8904-D5D2752DD6B5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7D75DD3-0AEA-46FD-B326-14797CF0806E}" type="datetime1">
              <a:rPr lang="en-US" smtClean="0"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CS324e - Elements of Graphics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Gradients</a:t>
            </a: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LinearGradientPaint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Java 6.0 in 2006 </a:t>
            </a:r>
            <a:r>
              <a:rPr lang="en-US" dirty="0" err="1" smtClean="0"/>
              <a:t>GradientPaint</a:t>
            </a:r>
            <a:r>
              <a:rPr lang="en-US" dirty="0" smtClean="0"/>
              <a:t> was only gradient</a:t>
            </a:r>
          </a:p>
          <a:p>
            <a:r>
              <a:rPr lang="en-US" dirty="0" err="1" smtClean="0"/>
              <a:t>LinearGradientPaint</a:t>
            </a:r>
            <a:r>
              <a:rPr lang="en-US" dirty="0" smtClean="0"/>
              <a:t> added in version 6.0</a:t>
            </a:r>
          </a:p>
          <a:p>
            <a:r>
              <a:rPr lang="en-US" dirty="0" err="1" smtClean="0"/>
              <a:t>GradientPaint</a:t>
            </a:r>
            <a:r>
              <a:rPr lang="en-US" dirty="0" smtClean="0"/>
              <a:t> only allowed 2 paints</a:t>
            </a:r>
          </a:p>
          <a:p>
            <a:r>
              <a:rPr lang="en-US" dirty="0" err="1" smtClean="0"/>
              <a:t>LinearGradientPaint</a:t>
            </a:r>
            <a:r>
              <a:rPr lang="en-US" dirty="0" smtClean="0"/>
              <a:t> allows 2 or more colors</a:t>
            </a:r>
          </a:p>
          <a:p>
            <a:r>
              <a:rPr lang="en-US" dirty="0" smtClean="0"/>
              <a:t>Can alter "distance" between two paints</a:t>
            </a:r>
          </a:p>
          <a:p>
            <a:r>
              <a:rPr lang="en-US" dirty="0" smtClean="0"/>
              <a:t>More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LinearGradientPaint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Colors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2095500"/>
            <a:ext cx="7143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LinearGradientPaint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810000" cy="5257800"/>
          </a:xfrm>
        </p:spPr>
        <p:txBody>
          <a:bodyPr/>
          <a:lstStyle/>
          <a:p>
            <a:r>
              <a:rPr lang="en-US" dirty="0" smtClean="0"/>
              <a:t>Define 2 endpoints</a:t>
            </a:r>
          </a:p>
          <a:p>
            <a:r>
              <a:rPr lang="en-US" dirty="0" smtClean="0"/>
              <a:t>array of fractions and array of colors must be equal in length</a:t>
            </a:r>
          </a:p>
          <a:p>
            <a:r>
              <a:rPr lang="en-US" dirty="0" smtClean="0"/>
              <a:t>fractions defines portion to use that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68" y="1211036"/>
            <a:ext cx="52101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44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LinearGradientPaint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1219200"/>
            <a:ext cx="85629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84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LinearGradientPaint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83580"/>
          </a:xfrm>
        </p:spPr>
        <p:txBody>
          <a:bodyPr/>
          <a:lstStyle/>
          <a:p>
            <a:r>
              <a:rPr lang="en-US" dirty="0" smtClean="0"/>
              <a:t>Change Fractions</a:t>
            </a:r>
          </a:p>
          <a:p>
            <a:r>
              <a:rPr lang="en-US" dirty="0" smtClean="0"/>
              <a:t>{0, 0.1f, 0.9f, 1} // f for float</a:t>
            </a:r>
          </a:p>
          <a:p>
            <a:r>
              <a:rPr lang="en-US" dirty="0" smtClean="0"/>
              <a:t>fractions must be in strictly increasing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73829"/>
            <a:ext cx="5766045" cy="387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31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LinearGradientPaint</a:t>
            </a:r>
            <a:r>
              <a:rPr lang="en-US" dirty="0" smtClean="0"/>
              <a:t> - 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examples were acyclic</a:t>
            </a:r>
          </a:p>
          <a:p>
            <a:r>
              <a:rPr lang="en-US" dirty="0" smtClean="0"/>
              <a:t>Cycle can be set to </a:t>
            </a:r>
            <a:r>
              <a:rPr lang="en-US" i="1" dirty="0" smtClean="0"/>
              <a:t>reflect </a:t>
            </a:r>
            <a:r>
              <a:rPr lang="en-US" dirty="0" smtClean="0"/>
              <a:t>or </a:t>
            </a:r>
            <a:r>
              <a:rPr lang="en-US" i="1" dirty="0" smtClean="0"/>
              <a:t>repeat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5" y="2438400"/>
            <a:ext cx="4367194" cy="444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5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LinearGradientPaint</a:t>
            </a:r>
            <a:r>
              <a:rPr lang="en-US" dirty="0"/>
              <a:t> - </a:t>
            </a:r>
            <a:r>
              <a:rPr lang="en-US" dirty="0" smtClean="0"/>
              <a:t>REPEAT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5638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354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LinearGradientPaint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REPEAT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970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13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RadialGradientPaint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two or more colors, a center point, and a radius</a:t>
            </a:r>
          </a:p>
          <a:p>
            <a:r>
              <a:rPr lang="en-US" dirty="0" smtClean="0"/>
              <a:t>can also set the focal point to a spot other than the center</a:t>
            </a:r>
          </a:p>
          <a:p>
            <a:r>
              <a:rPr lang="en-US" dirty="0" smtClean="0"/>
              <a:t>May be acyclic (NO_CYCLE), REFLECT, or REPEAT similar to </a:t>
            </a:r>
            <a:r>
              <a:rPr lang="en-US" dirty="0" err="1"/>
              <a:t>LinearGradientPaint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RadialGradientPaint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5967413" cy="570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45243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21" y="838200"/>
            <a:ext cx="44005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449362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Mac 1984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1143000"/>
            <a:ext cx="262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Windows 3 1990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5263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RadialGradientPaint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43000"/>
            <a:ext cx="74580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34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RadialGradientPaint</a:t>
            </a:r>
            <a:r>
              <a:rPr lang="en-US" dirty="0" smtClean="0"/>
              <a:t>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only one!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27314"/>
            <a:ext cx="6400800" cy="484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435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RadialGradientPaint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648200" cy="5257800"/>
          </a:xfrm>
        </p:spPr>
        <p:txBody>
          <a:bodyPr/>
          <a:lstStyle/>
          <a:p>
            <a:r>
              <a:rPr lang="en-US" dirty="0" smtClean="0"/>
              <a:t>Example with ellipse not centered</a:t>
            </a:r>
          </a:p>
          <a:p>
            <a:r>
              <a:rPr lang="en-US" dirty="0" smtClean="0"/>
              <a:t>Can either move ellipse or change focal point of gradient paint.</a:t>
            </a:r>
          </a:p>
          <a:p>
            <a:r>
              <a:rPr lang="en-US" dirty="0" smtClean="0"/>
              <a:t>Slightly different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3053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RadialGradientPaint</a:t>
            </a:r>
            <a:r>
              <a:rPr lang="en-US" dirty="0" smtClean="0"/>
              <a:t> - Altered Focal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43000"/>
            <a:ext cx="45339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600200"/>
            <a:ext cx="45434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42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Gradients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reflection of an image using gradients and alpha composite</a:t>
            </a:r>
          </a:p>
          <a:p>
            <a:r>
              <a:rPr lang="en-US" dirty="0" smtClean="0"/>
              <a:t>Draw an image</a:t>
            </a:r>
          </a:p>
          <a:p>
            <a:r>
              <a:rPr lang="en-US" dirty="0" smtClean="0"/>
              <a:t>Draw the same image below it, reflected</a:t>
            </a:r>
          </a:p>
          <a:p>
            <a:r>
              <a:rPr lang="en-US" dirty="0" smtClean="0"/>
              <a:t>Create a paint that varies alpha from half to 0</a:t>
            </a:r>
          </a:p>
          <a:p>
            <a:r>
              <a:rPr lang="en-US" dirty="0" smtClean="0"/>
              <a:t>Use Alpha Composite to combine alpha paint and upside down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3200400" cy="1143000"/>
          </a:xfrm>
        </p:spPr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-14288"/>
            <a:ext cx="380047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2312"/>
            <a:ext cx="65341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3200400" cy="11430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3352800"/>
            <a:ext cx="5596919" cy="194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43" y="-21771"/>
            <a:ext cx="37338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3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Gradient (alpha mask)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97192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768772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4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70033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result using</a:t>
            </a:r>
            <a:br>
              <a:rPr lang="en-US" dirty="0" smtClean="0"/>
            </a:br>
            <a:r>
              <a:rPr lang="en-US" dirty="0" err="1" smtClean="0"/>
              <a:t>AlphaComposite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37107" cy="662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" y="4114800"/>
            <a:ext cx="52578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03093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2079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75165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32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Gradient: vary color from one to another interpolating in between</a:t>
            </a:r>
          </a:p>
          <a:p>
            <a:r>
              <a:rPr lang="en-US" dirty="0" smtClean="0"/>
              <a:t>Current trend (~2010) is to use gradients everywhere in interfaces and graphic design</a:t>
            </a:r>
          </a:p>
          <a:p>
            <a:r>
              <a:rPr lang="en-US" dirty="0" smtClean="0"/>
              <a:t>Java provides some built in classes to create and apply gradients</a:t>
            </a:r>
          </a:p>
          <a:p>
            <a:pPr lvl="1"/>
            <a:r>
              <a:rPr lang="en-US" dirty="0" err="1" smtClean="0"/>
              <a:t>GradientPaint</a:t>
            </a:r>
            <a:endParaRPr lang="en-US" dirty="0" smtClean="0"/>
          </a:p>
          <a:p>
            <a:pPr lvl="1"/>
            <a:r>
              <a:rPr lang="en-US" dirty="0" err="1" smtClean="0"/>
              <a:t>LinearGradientPaint</a:t>
            </a:r>
            <a:endParaRPr lang="en-US" dirty="0" smtClean="0"/>
          </a:p>
          <a:p>
            <a:pPr lvl="1"/>
            <a:r>
              <a:rPr lang="en-US" dirty="0" err="1" smtClean="0"/>
              <a:t>RadialGradientPaint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GradientPaint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two end points and two colors</a:t>
            </a:r>
          </a:p>
          <a:p>
            <a:r>
              <a:rPr lang="en-US" dirty="0" smtClean="0"/>
              <a:t>color varies along a line drawn between two points</a:t>
            </a:r>
          </a:p>
          <a:p>
            <a:pPr lvl="1"/>
            <a:r>
              <a:rPr lang="en-US" dirty="0" smtClean="0"/>
              <a:t>same colors along lines drawn perpendicular to line connecting points</a:t>
            </a:r>
          </a:p>
          <a:p>
            <a:r>
              <a:rPr lang="en-US" dirty="0" smtClean="0"/>
              <a:t>Set Graphics2D object paint to the </a:t>
            </a:r>
            <a:r>
              <a:rPr lang="en-US" dirty="0" err="1" smtClean="0"/>
              <a:t>GradientPaint</a:t>
            </a:r>
            <a:endParaRPr lang="en-US" dirty="0" smtClean="0"/>
          </a:p>
          <a:p>
            <a:r>
              <a:rPr lang="en-US" dirty="0" smtClean="0"/>
              <a:t>Anything drawn or filled uses gradient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GradientPaint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19200"/>
            <a:ext cx="812284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057400" y="2286000"/>
            <a:ext cx="3352800" cy="3352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19200" y="1676400"/>
            <a:ext cx="5029200" cy="449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9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GradientPaint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46577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16261"/>
            <a:ext cx="7772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" y="47244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9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GradientPaint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default gradient is acyclic</a:t>
            </a:r>
          </a:p>
          <a:p>
            <a:pPr lvl="1"/>
            <a:r>
              <a:rPr lang="en-US" dirty="0" smtClean="0"/>
              <a:t>beyond endpoints color is same as color at endpoint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71" y="2895600"/>
            <a:ext cx="56388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9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GradientPaint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57800"/>
          </a:xfrm>
        </p:spPr>
        <p:txBody>
          <a:bodyPr/>
          <a:lstStyle/>
          <a:p>
            <a:r>
              <a:rPr lang="en-US" dirty="0" smtClean="0"/>
              <a:t>Set </a:t>
            </a:r>
            <a:r>
              <a:rPr lang="en-US" dirty="0" err="1" smtClean="0"/>
              <a:t>GradientPaint</a:t>
            </a:r>
            <a:r>
              <a:rPr lang="en-US" dirty="0" smtClean="0"/>
              <a:t> to cyclical</a:t>
            </a:r>
          </a:p>
          <a:p>
            <a:pPr lvl="1"/>
            <a:r>
              <a:rPr lang="en-US" dirty="0" smtClean="0"/>
              <a:t>another 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391400" cy="491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387</Words>
  <Application>Microsoft Office PowerPoint</Application>
  <PresentationFormat>On-screen Show (4:3)</PresentationFormat>
  <Paragraphs>112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CS324e - Elements of Graphics and Visualization</vt:lpstr>
      <vt:lpstr>GUIs</vt:lpstr>
      <vt:lpstr>GUIs</vt:lpstr>
      <vt:lpstr>Gradients</vt:lpstr>
      <vt:lpstr>GradientPaint</vt:lpstr>
      <vt:lpstr>GradientPaint Example</vt:lpstr>
      <vt:lpstr>GradientPaint</vt:lpstr>
      <vt:lpstr>GradientPaint</vt:lpstr>
      <vt:lpstr>GradientPaint</vt:lpstr>
      <vt:lpstr>LinearGradientPaint</vt:lpstr>
      <vt:lpstr>LinearGradientPaint</vt:lpstr>
      <vt:lpstr>LinearGradientPaint</vt:lpstr>
      <vt:lpstr>LinearGradientPaint</vt:lpstr>
      <vt:lpstr>LinearGradientPaint</vt:lpstr>
      <vt:lpstr>LinearGradientPaint - REFLECT</vt:lpstr>
      <vt:lpstr>LinearGradientPaint - REPEAT</vt:lpstr>
      <vt:lpstr>LinearGradientPaint</vt:lpstr>
      <vt:lpstr>RadialGradientPaint</vt:lpstr>
      <vt:lpstr>RadialGradientPaint</vt:lpstr>
      <vt:lpstr>RadialGradientPaint</vt:lpstr>
      <vt:lpstr>RadialGradientPaint Constructor</vt:lpstr>
      <vt:lpstr>RadialGradientPaint</vt:lpstr>
      <vt:lpstr>RadialGradientPaint - Altered Focal Point</vt:lpstr>
      <vt:lpstr>Putting Gradients to Use</vt:lpstr>
      <vt:lpstr>Image</vt:lpstr>
      <vt:lpstr>Reflection</vt:lpstr>
      <vt:lpstr>Gradient (alpha mask)</vt:lpstr>
      <vt:lpstr>Final result using AlphaComposite DstIn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112</cp:revision>
  <dcterms:created xsi:type="dcterms:W3CDTF">2012-01-17T18:47:14Z</dcterms:created>
  <dcterms:modified xsi:type="dcterms:W3CDTF">2012-05-09T20:49:55Z</dcterms:modified>
</cp:coreProperties>
</file>