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9"/>
  </p:notesMasterIdLst>
  <p:handoutMasterIdLst>
    <p:handoutMasterId r:id="rId140"/>
  </p:handoutMasterIdLst>
  <p:sldIdLst>
    <p:sldId id="256" r:id="rId2"/>
    <p:sldId id="330" r:id="rId3"/>
    <p:sldId id="331" r:id="rId4"/>
    <p:sldId id="372" r:id="rId5"/>
    <p:sldId id="373" r:id="rId6"/>
    <p:sldId id="440" r:id="rId7"/>
    <p:sldId id="441" r:id="rId8"/>
    <p:sldId id="439" r:id="rId9"/>
    <p:sldId id="374" r:id="rId10"/>
    <p:sldId id="332" r:id="rId11"/>
    <p:sldId id="375" r:id="rId12"/>
    <p:sldId id="438" r:id="rId13"/>
    <p:sldId id="333" r:id="rId14"/>
    <p:sldId id="334" r:id="rId15"/>
    <p:sldId id="335" r:id="rId16"/>
    <p:sldId id="336" r:id="rId17"/>
    <p:sldId id="337" r:id="rId18"/>
    <p:sldId id="346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415" r:id="rId28"/>
    <p:sldId id="277" r:id="rId29"/>
    <p:sldId id="436" r:id="rId30"/>
    <p:sldId id="278" r:id="rId31"/>
    <p:sldId id="437" r:id="rId32"/>
    <p:sldId id="416" r:id="rId33"/>
    <p:sldId id="417" r:id="rId34"/>
    <p:sldId id="418" r:id="rId35"/>
    <p:sldId id="419" r:id="rId36"/>
    <p:sldId id="420" r:id="rId37"/>
    <p:sldId id="421" r:id="rId38"/>
    <p:sldId id="422" r:id="rId39"/>
    <p:sldId id="423" r:id="rId40"/>
    <p:sldId id="424" r:id="rId41"/>
    <p:sldId id="425" r:id="rId42"/>
    <p:sldId id="426" r:id="rId43"/>
    <p:sldId id="427" r:id="rId44"/>
    <p:sldId id="428" r:id="rId45"/>
    <p:sldId id="429" r:id="rId46"/>
    <p:sldId id="430" r:id="rId47"/>
    <p:sldId id="431" r:id="rId48"/>
    <p:sldId id="378" r:id="rId49"/>
    <p:sldId id="432" r:id="rId50"/>
    <p:sldId id="433" r:id="rId51"/>
    <p:sldId id="434" r:id="rId52"/>
    <p:sldId id="435" r:id="rId53"/>
    <p:sldId id="288" r:id="rId54"/>
    <p:sldId id="286" r:id="rId55"/>
    <p:sldId id="406" r:id="rId56"/>
    <p:sldId id="287" r:id="rId57"/>
    <p:sldId id="407" r:id="rId58"/>
    <p:sldId id="408" r:id="rId59"/>
    <p:sldId id="409" r:id="rId60"/>
    <p:sldId id="410" r:id="rId61"/>
    <p:sldId id="411" r:id="rId62"/>
    <p:sldId id="412" r:id="rId63"/>
    <p:sldId id="413" r:id="rId64"/>
    <p:sldId id="414" r:id="rId65"/>
    <p:sldId id="358" r:id="rId66"/>
    <p:sldId id="320" r:id="rId67"/>
    <p:sldId id="350" r:id="rId68"/>
    <p:sldId id="353" r:id="rId69"/>
    <p:sldId id="322" r:id="rId70"/>
    <p:sldId id="364" r:id="rId71"/>
    <p:sldId id="321" r:id="rId72"/>
    <p:sldId id="323" r:id="rId73"/>
    <p:sldId id="449" r:id="rId74"/>
    <p:sldId id="450" r:id="rId75"/>
    <p:sldId id="366" r:id="rId76"/>
    <p:sldId id="368" r:id="rId77"/>
    <p:sldId id="369" r:id="rId78"/>
    <p:sldId id="371" r:id="rId79"/>
    <p:sldId id="370" r:id="rId80"/>
    <p:sldId id="359" r:id="rId81"/>
    <p:sldId id="451" r:id="rId82"/>
    <p:sldId id="360" r:id="rId83"/>
    <p:sldId id="361" r:id="rId84"/>
    <p:sldId id="382" r:id="rId85"/>
    <p:sldId id="383" r:id="rId86"/>
    <p:sldId id="365" r:id="rId87"/>
    <p:sldId id="379" r:id="rId88"/>
    <p:sldId id="380" r:id="rId89"/>
    <p:sldId id="381" r:id="rId90"/>
    <p:sldId id="384" r:id="rId91"/>
    <p:sldId id="385" r:id="rId92"/>
    <p:sldId id="386" r:id="rId93"/>
    <p:sldId id="387" r:id="rId94"/>
    <p:sldId id="388" r:id="rId95"/>
    <p:sldId id="389" r:id="rId96"/>
    <p:sldId id="390" r:id="rId97"/>
    <p:sldId id="391" r:id="rId98"/>
    <p:sldId id="392" r:id="rId99"/>
    <p:sldId id="393" r:id="rId100"/>
    <p:sldId id="394" r:id="rId101"/>
    <p:sldId id="395" r:id="rId102"/>
    <p:sldId id="396" r:id="rId103"/>
    <p:sldId id="397" r:id="rId104"/>
    <p:sldId id="398" r:id="rId105"/>
    <p:sldId id="452" r:id="rId106"/>
    <p:sldId id="399" r:id="rId107"/>
    <p:sldId id="400" r:id="rId108"/>
    <p:sldId id="453" r:id="rId109"/>
    <p:sldId id="401" r:id="rId110"/>
    <p:sldId id="402" r:id="rId111"/>
    <p:sldId id="403" r:id="rId112"/>
    <p:sldId id="404" r:id="rId113"/>
    <p:sldId id="405" r:id="rId114"/>
    <p:sldId id="362" r:id="rId115"/>
    <p:sldId id="304" r:id="rId116"/>
    <p:sldId id="305" r:id="rId117"/>
    <p:sldId id="306" r:id="rId118"/>
    <p:sldId id="307" r:id="rId119"/>
    <p:sldId id="308" r:id="rId120"/>
    <p:sldId id="309" r:id="rId121"/>
    <p:sldId id="310" r:id="rId122"/>
    <p:sldId id="311" r:id="rId123"/>
    <p:sldId id="312" r:id="rId124"/>
    <p:sldId id="313" r:id="rId125"/>
    <p:sldId id="314" r:id="rId126"/>
    <p:sldId id="315" r:id="rId127"/>
    <p:sldId id="316" r:id="rId128"/>
    <p:sldId id="317" r:id="rId129"/>
    <p:sldId id="318" r:id="rId130"/>
    <p:sldId id="319" r:id="rId131"/>
    <p:sldId id="442" r:id="rId132"/>
    <p:sldId id="443" r:id="rId133"/>
    <p:sldId id="444" r:id="rId134"/>
    <p:sldId id="445" r:id="rId135"/>
    <p:sldId id="446" r:id="rId136"/>
    <p:sldId id="447" r:id="rId137"/>
    <p:sldId id="448" r:id="rId138"/>
  </p:sldIdLst>
  <p:sldSz cx="9144000" cy="6858000" type="screen4x3"/>
  <p:notesSz cx="9229725" cy="7000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85" autoAdjust="0"/>
    <p:restoredTop sz="78747" autoAdjust="0"/>
  </p:normalViewPr>
  <p:slideViewPr>
    <p:cSldViewPr>
      <p:cViewPr varScale="1">
        <p:scale>
          <a:sx n="85" d="100"/>
          <a:sy n="85" d="100"/>
        </p:scale>
        <p:origin x="1510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8085" y="1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D050E-68A7-4BF6-AD9D-1C7A44A395DD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49266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8085" y="6649266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C81D9-15D7-4112-A060-F6577A2F8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2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8042" y="0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r">
              <a:defRPr sz="1200"/>
            </a:lvl1pPr>
          </a:lstStyle>
          <a:p>
            <a:fld id="{346C757F-8E6F-4388-B04F-98E120A4A3F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498850" cy="2624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38" tIns="46369" rIns="92738" bIns="4636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973" y="3325416"/>
            <a:ext cx="7383780" cy="3150394"/>
          </a:xfrm>
          <a:prstGeom prst="rect">
            <a:avLst/>
          </a:prstGeom>
        </p:spPr>
        <p:txBody>
          <a:bodyPr vert="horz" lIns="92738" tIns="46369" rIns="92738" bIns="4636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49616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8042" y="6649616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r">
              <a:defRPr sz="1200"/>
            </a:lvl1pPr>
          </a:lstStyle>
          <a:p>
            <a:fld id="{4A48ABE3-AAC7-446F-BC4B-9C6CAE8F4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08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Eclipse</a:t>
            </a:r>
            <a:r>
              <a:rPr lang="en-US" baseline="0" dirty="0" smtClean="0"/>
              <a:t> Projects / Workspace - A3_CS324E_HeatMap_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8ABE3-AAC7-446F-BC4B-9C6CAE8F49B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1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Program</a:t>
            </a:r>
            <a:r>
              <a:rPr lang="en-US" baseline="0" dirty="0" smtClean="0"/>
              <a:t> in Eclipse Workspace CS324e_old/A4/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8ABE3-AAC7-446F-BC4B-9C6CAE8F49B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87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8ABE3-AAC7-446F-BC4B-9C6CAE8F49B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04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8ABE3-AAC7-446F-BC4B-9C6CAE8F49B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35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8ABE3-AAC7-446F-BC4B-9C6CAE8F49B8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36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8ABE3-AAC7-446F-BC4B-9C6CAE8F49B8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33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E820A771-8B3E-4BE1-A7E6-B6C2E6A656A2}" type="datetime1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555B-A913-47C2-815D-FFEEC9F1344F}" type="datetime1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3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A207-1962-4FD5-8FA4-49017E3AFF08}" type="datetime1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6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C94F-FA36-4542-90AC-05B517A96965}" type="datetime1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69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286E-D538-4C32-863A-BFE11AA382E4}" type="datetime1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2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70BB-EA0D-4A4F-87CD-E642573953E4}" type="datetime1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3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00E8-D1E2-4B2B-BD23-5DB0B74CD4B3}" type="datetime1">
              <a:rPr lang="en-US" smtClean="0"/>
              <a:t>8/1/2017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3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6898-C825-4192-863E-99B6DD94B6CB}" type="datetime1">
              <a:rPr lang="en-US" smtClean="0"/>
              <a:t>8/1/2017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1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866E-919D-4DC5-9FEE-4E5C71B9F5A6}" type="datetime1">
              <a:rPr lang="en-US" smtClean="0"/>
              <a:t>8/1/2017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2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31FA-91F6-47EA-A3FB-4EA5E7F683F0}" type="datetime1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3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4227-4706-4F56-8E19-9E94D5BE047A}" type="datetime1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1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12837"/>
            <a:ext cx="8229600" cy="521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B1EFBAD-65B8-4099-8433-04365AC12FE4}" type="datetime1">
              <a:rPr lang="en-US" smtClean="0"/>
              <a:t>8/1/2017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3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mall_multipl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en.wikipedia.org/wiki/Charles_Joseph_Minard#Work" TargetMode="Externa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fathom.info/salaryper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finviz.com/map.ash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Jaggies" TargetMode="External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hyperlink" Target="http://en.wikipedia.org/wiki/Spatial_anti-aliasing" TargetMode="Externa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pcmag.com/slideshow/story/315691/before-and-after-ios-7-what-s-differen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hyperlink" Target="http://developer.android.com/guide/topics/resources/animation-resource.html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aterial.io/guidelines/motion/material-motion.html#material-motion-how-does-material-move" TargetMode="External"/><Relationship Id="rId2" Type="http://schemas.openxmlformats.org/officeDocument/2006/relationships/hyperlink" Target="https://developer.android.com/design/index.html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://developer.android.com/guide/topics/graphics/prop-animation.html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CS371m - Mobile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2D Graphics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 Crash Course in Using (Android) 2D Graphics Libraries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Display of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305800" cy="5211763"/>
          </a:xfrm>
        </p:spPr>
        <p:txBody>
          <a:bodyPr/>
          <a:lstStyle/>
          <a:p>
            <a:r>
              <a:rPr lang="en-US" dirty="0" smtClean="0"/>
              <a:t>Edward </a:t>
            </a:r>
            <a:r>
              <a:rPr lang="en-US" dirty="0" err="1" smtClean="0"/>
              <a:t>Tufte</a:t>
            </a:r>
            <a:endParaRPr lang="en-US" dirty="0"/>
          </a:p>
          <a:p>
            <a:pPr lvl="1"/>
            <a:r>
              <a:rPr lang="en-US" dirty="0" smtClean="0"/>
              <a:t>Yale professor (poly </a:t>
            </a:r>
            <a:r>
              <a:rPr lang="en-US" dirty="0" err="1" smtClean="0"/>
              <a:t>sci</a:t>
            </a:r>
            <a:r>
              <a:rPr lang="en-US" dirty="0" smtClean="0"/>
              <a:t>, stats, and </a:t>
            </a:r>
            <a:r>
              <a:rPr lang="en-US" dirty="0" err="1" smtClean="0"/>
              <a:t>cs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spark lines</a:t>
            </a:r>
          </a:p>
          <a:p>
            <a:pPr lvl="1"/>
            <a:r>
              <a:rPr lang="en-US" dirty="0" smtClean="0"/>
              <a:t>small multiple</a:t>
            </a:r>
          </a:p>
          <a:p>
            <a:pPr lvl="1"/>
            <a:r>
              <a:rPr lang="en-US" dirty="0" smtClean="0"/>
              <a:t>critical of PowerPoint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4" y="838200"/>
            <a:ext cx="17811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170959"/>
            <a:ext cx="2933700" cy="369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9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Enumerating Fields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100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077200" cy="23034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1" y="3657600"/>
            <a:ext cx="992611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8841" y="6019800"/>
            <a:ext cx="4324559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-152400" y="3602182"/>
            <a:ext cx="5334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1339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Enumerating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101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391400" cy="21313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36" y="3468307"/>
            <a:ext cx="8842664" cy="406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91593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102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04378"/>
            <a:ext cx="7467600" cy="595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65221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103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3091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-228600" y="1752600"/>
            <a:ext cx="8763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-211282" y="2514600"/>
            <a:ext cx="9812482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4800" y="4724400"/>
            <a:ext cx="5486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6813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Method Calls - Animate!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104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2999"/>
            <a:ext cx="9144000" cy="526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07686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alter the value stored in an object via reflection if there is not set method?</a:t>
            </a:r>
          </a:p>
          <a:p>
            <a:pPr marL="742950" indent="-742950">
              <a:buAutoNum type="alphaUcPeriod"/>
            </a:pPr>
            <a:r>
              <a:rPr lang="en-US" dirty="0" smtClean="0"/>
              <a:t>No</a:t>
            </a:r>
          </a:p>
          <a:p>
            <a:pPr marL="742950" indent="-742950">
              <a:buAutoNum type="alphaUcPeriod"/>
            </a:pPr>
            <a:r>
              <a:rPr lang="en-US" dirty="0" smtClean="0"/>
              <a:t>Yes</a:t>
            </a:r>
          </a:p>
          <a:p>
            <a:pPr marL="742950" indent="-742950">
              <a:buAutoNum type="alphaUcPeriod"/>
            </a:pPr>
            <a:r>
              <a:rPr lang="en-US" dirty="0" smtClean="0"/>
              <a:t>Maybe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9932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Then the Unthinkable Happened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106</a:t>
            </a:fld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809" y="990600"/>
            <a:ext cx="9220200" cy="504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638800"/>
            <a:ext cx="7729682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4267200" y="5638800"/>
            <a:ext cx="1828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867400" y="6172200"/>
            <a:ext cx="1981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9726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Button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2667000" cy="5211763"/>
          </a:xfrm>
        </p:spPr>
        <p:txBody>
          <a:bodyPr/>
          <a:lstStyle/>
          <a:p>
            <a:r>
              <a:rPr lang="en-US" dirty="0" smtClean="0"/>
              <a:t>x is private</a:t>
            </a:r>
          </a:p>
          <a:p>
            <a:r>
              <a:rPr lang="en-US" dirty="0" smtClean="0"/>
              <a:t>no methods to access or alter x</a:t>
            </a:r>
          </a:p>
          <a:p>
            <a:r>
              <a:rPr lang="en-US" dirty="0" smtClean="0"/>
              <a:t>YIKES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107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04378"/>
            <a:ext cx="7467600" cy="59536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55794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alter the value stored in an object via reflection if there is not set method and the value </a:t>
            </a:r>
            <a:r>
              <a:rPr lang="en-US" smtClean="0"/>
              <a:t>is declared to be final?</a:t>
            </a:r>
            <a:endParaRPr lang="en-US" dirty="0" smtClean="0"/>
          </a:p>
          <a:p>
            <a:pPr marL="742950" indent="-742950">
              <a:buAutoNum type="alphaUcPeriod"/>
            </a:pPr>
            <a:r>
              <a:rPr lang="en-US" dirty="0" smtClean="0"/>
              <a:t>No</a:t>
            </a:r>
          </a:p>
          <a:p>
            <a:pPr marL="742950" indent="-742950">
              <a:buAutoNum type="alphaUcPeriod"/>
            </a:pPr>
            <a:r>
              <a:rPr lang="en-US" dirty="0" smtClean="0"/>
              <a:t>Yes</a:t>
            </a:r>
          </a:p>
          <a:p>
            <a:pPr marL="742950" indent="-742950">
              <a:buAutoNum type="alphaUcPeriod"/>
            </a:pPr>
            <a:r>
              <a:rPr lang="en-US" dirty="0" smtClean="0"/>
              <a:t>Maybe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6543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final is safe, right????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String fields in Java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109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828800"/>
            <a:ext cx="13508185" cy="175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990600" y="1828800"/>
            <a:ext cx="1828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3607901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25924"/>
            <a:ext cx="59055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118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Spark Lines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Small Multiple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828800"/>
            <a:ext cx="823830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3124200"/>
            <a:ext cx="5084618" cy="377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58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of </a:t>
            </a:r>
            <a:r>
              <a:rPr lang="en-US" dirty="0" err="1" smtClean="0"/>
              <a:t>changeString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are good right?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110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6" y="1524000"/>
            <a:ext cx="12754764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40906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 the Humanity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111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1265093"/>
            <a:ext cx="9135683" cy="475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762000" y="2819400"/>
            <a:ext cx="8839200" cy="182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6286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112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920069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762000" y="1295400"/>
            <a:ext cx="1828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57800" y="1638300"/>
            <a:ext cx="1828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09309" y="3505200"/>
            <a:ext cx="1828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6071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113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03613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11658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with complex calculations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Complex 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Don't want apps to become unresponsive</a:t>
            </a:r>
          </a:p>
          <a:p>
            <a:r>
              <a:rPr lang="en-US" dirty="0" smtClean="0"/>
              <a:t>If complex graphics or animation use </a:t>
            </a:r>
            <a:r>
              <a:rPr lang="en-US" dirty="0" err="1" smtClean="0"/>
              <a:t>SurfaceView</a:t>
            </a:r>
            <a:r>
              <a:rPr lang="en-US" dirty="0" smtClean="0"/>
              <a:t> class</a:t>
            </a:r>
          </a:p>
          <a:p>
            <a:r>
              <a:rPr lang="en-US" dirty="0" smtClean="0"/>
              <a:t>Main view not waiting on </a:t>
            </a:r>
            <a:r>
              <a:rPr lang="en-US" dirty="0" err="1" smtClean="0"/>
              <a:t>onDraw</a:t>
            </a:r>
            <a:r>
              <a:rPr lang="en-US" dirty="0" smtClean="0"/>
              <a:t> to finish</a:t>
            </a:r>
          </a:p>
          <a:p>
            <a:r>
              <a:rPr lang="en-US" dirty="0" smtClean="0"/>
              <a:t>secondary thread with reference to </a:t>
            </a:r>
            <a:r>
              <a:rPr lang="en-US" dirty="0" err="1" smtClean="0"/>
              <a:t>SurfaceView</a:t>
            </a:r>
            <a:endParaRPr lang="en-US" dirty="0" smtClean="0"/>
          </a:p>
          <a:p>
            <a:r>
              <a:rPr lang="en-US" dirty="0" err="1" smtClean="0"/>
              <a:t>SrufaceView</a:t>
            </a:r>
            <a:r>
              <a:rPr lang="en-US" dirty="0" smtClean="0"/>
              <a:t> draws and when done display result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5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</a:t>
            </a:r>
            <a:r>
              <a:rPr lang="en-US" dirty="0" err="1" smtClean="0"/>
              <a:t>SurfaceView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 </a:t>
            </a:r>
            <a:r>
              <a:rPr lang="en-US" dirty="0" err="1" smtClean="0"/>
              <a:t>SurfaceView</a:t>
            </a:r>
            <a:r>
              <a:rPr lang="en-US" dirty="0" smtClean="0"/>
              <a:t> </a:t>
            </a:r>
          </a:p>
          <a:p>
            <a:r>
              <a:rPr lang="en-US" dirty="0" smtClean="0"/>
              <a:t>implement </a:t>
            </a:r>
            <a:r>
              <a:rPr lang="en-US" dirty="0" err="1" smtClean="0"/>
              <a:t>SurfaceHolder.Callback</a:t>
            </a:r>
            <a:endParaRPr lang="en-US" dirty="0" smtClean="0"/>
          </a:p>
          <a:p>
            <a:pPr lvl="1"/>
            <a:r>
              <a:rPr lang="en-US" dirty="0" smtClean="0"/>
              <a:t>methods to notify main View when </a:t>
            </a:r>
            <a:r>
              <a:rPr lang="en-US" dirty="0" err="1" smtClean="0"/>
              <a:t>SurfaceView</a:t>
            </a:r>
            <a:r>
              <a:rPr lang="en-US" dirty="0" smtClean="0"/>
              <a:t> is created, changed or destroyed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418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7"/>
            <a:ext cx="8229600" cy="5211763"/>
          </a:xfrm>
        </p:spPr>
        <p:txBody>
          <a:bodyPr/>
          <a:lstStyle/>
          <a:p>
            <a:r>
              <a:rPr lang="en-US" dirty="0" smtClean="0"/>
              <a:t>Static Screen</a:t>
            </a:r>
          </a:p>
          <a:p>
            <a:r>
              <a:rPr lang="en-US" dirty="0" smtClean="0"/>
              <a:t>continuously draw several hundred small rectangles (points, with stroke = 10)</a:t>
            </a:r>
          </a:p>
          <a:p>
            <a:pPr lvl="1"/>
            <a:r>
              <a:rPr lang="en-US" dirty="0" smtClean="0"/>
              <a:t>slowly fill screen and then keep changing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117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09122"/>
            <a:ext cx="710565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09600" y="5715000"/>
            <a:ext cx="1524000" cy="3810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35697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 </a:t>
            </a:r>
            <a:r>
              <a:rPr lang="en-US" dirty="0" err="1" smtClean="0"/>
              <a:t>SurfaceHolder.Callback</a:t>
            </a:r>
            <a:r>
              <a:rPr lang="en-US" dirty="0" smtClean="0"/>
              <a:t>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118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799"/>
            <a:ext cx="8839200" cy="4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52400" y="4495800"/>
            <a:ext cx="7010400" cy="17526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7162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 Runaway Threads!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119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305800" cy="508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41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the visual display of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4492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Inner Class for Thread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120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38" y="990600"/>
            <a:ext cx="7067550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95099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599"/>
            <a:ext cx="8763000" cy="3649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Method in </a:t>
            </a:r>
            <a:r>
              <a:rPr lang="en-US" dirty="0" err="1" smtClean="0"/>
              <a:t>StaticThread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121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352801" y="1600200"/>
            <a:ext cx="1752599" cy="9906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462889" y="4419600"/>
            <a:ext cx="1800639" cy="914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97921" y="5334000"/>
            <a:ext cx="37312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Standard Approach for </a:t>
            </a:r>
            <a:br>
              <a:rPr lang="en-US" sz="2800" dirty="0" smtClean="0"/>
            </a:br>
            <a:r>
              <a:rPr lang="en-US" sz="2800" dirty="0" smtClean="0"/>
              <a:t>Drawing on </a:t>
            </a:r>
            <a:r>
              <a:rPr lang="en-US" sz="2800" dirty="0" err="1" smtClean="0"/>
              <a:t>SurfaceView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1371600" y="2819400"/>
            <a:ext cx="7467600" cy="1600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0508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run()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4724400" cy="5211763"/>
          </a:xfrm>
        </p:spPr>
        <p:txBody>
          <a:bodyPr/>
          <a:lstStyle/>
          <a:p>
            <a:r>
              <a:rPr lang="en-US" dirty="0" smtClean="0"/>
              <a:t>Pronounced flicker and jitter</a:t>
            </a:r>
          </a:p>
          <a:p>
            <a:r>
              <a:rPr lang="en-US" dirty="0" smtClean="0"/>
              <a:t>Double buffer under the hood</a:t>
            </a:r>
          </a:p>
          <a:p>
            <a:r>
              <a:rPr lang="en-US" dirty="0" smtClean="0"/>
              <a:t>We are drawing on two different Bitmaps</a:t>
            </a:r>
          </a:p>
          <a:p>
            <a:r>
              <a:rPr lang="en-US" dirty="0" smtClean="0"/>
              <a:t>Canvas does drawing onto Bitmap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122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90600"/>
            <a:ext cx="342900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22552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 Flicker / Jitter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4419600" cy="5211763"/>
          </a:xfrm>
        </p:spPr>
        <p:txBody>
          <a:bodyPr/>
          <a:lstStyle/>
          <a:p>
            <a:r>
              <a:rPr lang="en-US" dirty="0" smtClean="0"/>
              <a:t>If we draw background each "frame" then we don't redraw previous rectangles</a:t>
            </a:r>
          </a:p>
          <a:p>
            <a:r>
              <a:rPr lang="en-US" dirty="0" smtClean="0"/>
              <a:t>How about "saving" all the data?</a:t>
            </a:r>
          </a:p>
          <a:p>
            <a:pPr lvl="1"/>
            <a:r>
              <a:rPr lang="en-US" dirty="0" smtClean="0"/>
              <a:t>points, colors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123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322" y="990600"/>
            <a:ext cx="3467100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7150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Recall two approaches:</a:t>
            </a:r>
          </a:p>
          <a:p>
            <a:pPr lvl="1"/>
            <a:r>
              <a:rPr lang="en-US" dirty="0" smtClean="0"/>
              <a:t>draw on UI thread by overriding </a:t>
            </a:r>
            <a:r>
              <a:rPr lang="en-US" dirty="0" err="1" smtClean="0"/>
              <a:t>onDraw</a:t>
            </a:r>
            <a:endParaRPr lang="en-US" dirty="0" smtClean="0"/>
          </a:p>
          <a:p>
            <a:pPr lvl="2"/>
            <a:r>
              <a:rPr lang="en-US" dirty="0" smtClean="0"/>
              <a:t>create custom View (tutorial 4)</a:t>
            </a:r>
          </a:p>
          <a:p>
            <a:pPr lvl="2"/>
            <a:r>
              <a:rPr lang="en-US" dirty="0" smtClean="0"/>
              <a:t>okay if not a lot of drawing</a:t>
            </a:r>
          </a:p>
          <a:p>
            <a:pPr lvl="1"/>
            <a:r>
              <a:rPr lang="en-US" dirty="0" smtClean="0"/>
              <a:t>must keep UI thread responsive</a:t>
            </a:r>
          </a:p>
          <a:p>
            <a:pPr lvl="2"/>
            <a:r>
              <a:rPr lang="en-US" dirty="0" smtClean="0"/>
              <a:t>complex drawing or animations using </a:t>
            </a:r>
            <a:r>
              <a:rPr lang="en-US" dirty="0" err="1" smtClean="0"/>
              <a:t>SurfaceView</a:t>
            </a:r>
            <a:endParaRPr lang="en-US" dirty="0" smtClean="0"/>
          </a:p>
          <a:p>
            <a:r>
              <a:rPr lang="en-US" dirty="0" smtClean="0"/>
              <a:t>Third approach, possible variation on the above two approaches</a:t>
            </a:r>
          </a:p>
          <a:p>
            <a:pPr lvl="1"/>
            <a:r>
              <a:rPr lang="en-US" dirty="0" smtClean="0"/>
              <a:t>maintain a separate Bitmap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4150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Separate Bitmap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StaticThread</a:t>
            </a:r>
            <a:r>
              <a:rPr lang="en-US" dirty="0" smtClean="0"/>
              <a:t> has a Bitmap instance </a:t>
            </a:r>
            <a:r>
              <a:rPr lang="en-US" dirty="0" err="1" smtClean="0"/>
              <a:t>var</a:t>
            </a:r>
            <a:endParaRPr lang="en-US" dirty="0" smtClean="0"/>
          </a:p>
          <a:p>
            <a:r>
              <a:rPr lang="en-US" dirty="0" smtClean="0"/>
              <a:t>Initialize in constructor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125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8505486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30369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 to Bitmap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126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219200"/>
            <a:ext cx="76130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257800" y="2133600"/>
            <a:ext cx="1752598" cy="6858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105400" y="4114800"/>
            <a:ext cx="1905000" cy="11430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40217" y="794772"/>
            <a:ext cx="196239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Create a </a:t>
            </a:r>
          </a:p>
          <a:p>
            <a:r>
              <a:rPr lang="en-US" sz="2800" dirty="0" smtClean="0"/>
              <a:t>Canvas to</a:t>
            </a:r>
            <a:br>
              <a:rPr lang="en-US" sz="2800" dirty="0" smtClean="0"/>
            </a:br>
            <a:r>
              <a:rPr lang="en-US" sz="2800" dirty="0" smtClean="0"/>
              <a:t>draw on </a:t>
            </a:r>
          </a:p>
          <a:p>
            <a:r>
              <a:rPr lang="en-US" sz="2800" dirty="0" smtClean="0"/>
              <a:t>the  Bitmap </a:t>
            </a:r>
          </a:p>
          <a:p>
            <a:r>
              <a:rPr lang="en-US" sz="2800" dirty="0" smtClean="0"/>
              <a:t>we</a:t>
            </a:r>
            <a:r>
              <a:rPr lang="en-US" sz="2800" dirty="0"/>
              <a:t> </a:t>
            </a:r>
            <a:r>
              <a:rPr lang="en-US" sz="2800" dirty="0" smtClean="0"/>
              <a:t>are </a:t>
            </a:r>
          </a:p>
          <a:p>
            <a:r>
              <a:rPr lang="en-US" sz="2800" dirty="0" smtClean="0"/>
              <a:t>saving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071109" y="4199864"/>
            <a:ext cx="198573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When done</a:t>
            </a:r>
            <a:br>
              <a:rPr lang="en-US" sz="2800" dirty="0" smtClean="0"/>
            </a:br>
            <a:r>
              <a:rPr lang="en-US" sz="2800" dirty="0" smtClean="0"/>
              <a:t>drawing to</a:t>
            </a:r>
            <a:br>
              <a:rPr lang="en-US" sz="2800" dirty="0" smtClean="0"/>
            </a:br>
            <a:r>
              <a:rPr lang="en-US" sz="2800" dirty="0" smtClean="0"/>
              <a:t>Bitmap use</a:t>
            </a:r>
            <a:br>
              <a:rPr lang="en-US" sz="2800" dirty="0" smtClean="0"/>
            </a:br>
            <a:r>
              <a:rPr lang="en-US" sz="2800" dirty="0" err="1" smtClean="0"/>
              <a:t>SurfaceView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Canvas to</a:t>
            </a:r>
            <a:br>
              <a:rPr lang="en-US" sz="2800" dirty="0" smtClean="0"/>
            </a:br>
            <a:r>
              <a:rPr lang="en-US" sz="2800" dirty="0" smtClean="0"/>
              <a:t>draw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029501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Alt Version of run()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12837"/>
            <a:ext cx="3429000" cy="5211763"/>
          </a:xfrm>
        </p:spPr>
        <p:txBody>
          <a:bodyPr/>
          <a:lstStyle/>
          <a:p>
            <a:r>
              <a:rPr lang="en-US" dirty="0" smtClean="0"/>
              <a:t>Flicker and jitter?</a:t>
            </a:r>
          </a:p>
          <a:p>
            <a:r>
              <a:rPr lang="en-US" dirty="0" smtClean="0"/>
              <a:t>Also possible to save Bitmap to file for later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127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14400"/>
            <a:ext cx="3671272" cy="600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92917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626" y="1219200"/>
            <a:ext cx="5797826" cy="5211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Frame based vs. Time based</a:t>
            </a:r>
          </a:p>
          <a:p>
            <a:r>
              <a:rPr lang="en-US" dirty="0" smtClean="0"/>
              <a:t>Frame based:</a:t>
            </a:r>
          </a:p>
          <a:p>
            <a:pPr lvl="1"/>
            <a:r>
              <a:rPr lang="en-US" dirty="0" smtClean="0"/>
              <a:t>update every frame</a:t>
            </a:r>
            <a:endParaRPr lang="en-US" dirty="0"/>
          </a:p>
          <a:p>
            <a:pPr lvl="1"/>
            <a:r>
              <a:rPr lang="en-US" dirty="0" smtClean="0"/>
              <a:t>simple, but difference in frame rates</a:t>
            </a:r>
          </a:p>
          <a:p>
            <a:r>
              <a:rPr lang="en-US" dirty="0" smtClean="0"/>
              <a:t>Time based</a:t>
            </a:r>
          </a:p>
          <a:p>
            <a:pPr lvl="1"/>
            <a:r>
              <a:rPr lang="en-US" dirty="0" smtClean="0"/>
              <a:t>update every frame but based on time elapsed since last frame</a:t>
            </a:r>
          </a:p>
          <a:p>
            <a:pPr lvl="1"/>
            <a:r>
              <a:rPr lang="en-US" dirty="0" smtClean="0"/>
              <a:t>more work, more accurate</a:t>
            </a:r>
          </a:p>
          <a:p>
            <a:pPr lvl="1"/>
            <a:r>
              <a:rPr lang="en-US" dirty="0" err="1" smtClean="0"/>
              <a:t>sdk</a:t>
            </a:r>
            <a:r>
              <a:rPr lang="en-US" dirty="0" smtClean="0"/>
              <a:t> example lunar lander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128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14400"/>
            <a:ext cx="328612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39889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Frame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StaticView</a:t>
            </a:r>
            <a:endParaRPr lang="en-US" dirty="0" smtClean="0"/>
          </a:p>
          <a:p>
            <a:r>
              <a:rPr lang="en-US" dirty="0" smtClean="0"/>
              <a:t>Emulator 6-7 fps, </a:t>
            </a:r>
            <a:r>
              <a:rPr lang="en-US" dirty="0" err="1" smtClean="0"/>
              <a:t>dev</a:t>
            </a:r>
            <a:r>
              <a:rPr lang="en-US" dirty="0" smtClean="0"/>
              <a:t> phone 40 -45 fps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129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48603"/>
            <a:ext cx="8077200" cy="456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231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Joseph </a:t>
            </a:r>
            <a:r>
              <a:rPr lang="en-US" dirty="0" err="1" smtClean="0">
                <a:hlinkClick r:id="rId2"/>
              </a:rPr>
              <a:t>Minard</a:t>
            </a:r>
            <a:r>
              <a:rPr lang="en-US" dirty="0" smtClean="0">
                <a:hlinkClick r:id="rId2"/>
              </a:rPr>
              <a:t> </a:t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Napoleon's Invasion of 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52" y="1341437"/>
            <a:ext cx="8229600" cy="5211763"/>
          </a:xfrm>
        </p:spPr>
        <p:txBody>
          <a:bodyPr/>
          <a:lstStyle/>
          <a:p>
            <a:r>
              <a:rPr lang="en-US" dirty="0" smtClean="0"/>
              <a:t>Location, size of army, data, temperature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4" y="1981200"/>
            <a:ext cx="9107496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36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Frame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Sleep after completing work in loop of run</a:t>
            </a:r>
          </a:p>
          <a:p>
            <a:r>
              <a:rPr lang="en-US" dirty="0" smtClean="0"/>
              <a:t>More complex than shown, use previous time and current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130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7010400" cy="253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488944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Two Methods for Displaying 2D 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610600" cy="5668963"/>
          </a:xfrm>
        </p:spPr>
        <p:txBody>
          <a:bodyPr>
            <a:normAutofit/>
          </a:bodyPr>
          <a:lstStyle/>
          <a:p>
            <a:r>
              <a:rPr lang="en-US" dirty="0" smtClean="0"/>
              <a:t>Two approaches</a:t>
            </a:r>
            <a:endParaRPr lang="en-US" dirty="0"/>
          </a:p>
          <a:p>
            <a:r>
              <a:rPr lang="en-US" dirty="0"/>
              <a:t>draw graphics or animations into a View object that is part of layout</a:t>
            </a:r>
          </a:p>
          <a:p>
            <a:pPr lvl="1"/>
            <a:r>
              <a:rPr lang="en-US" dirty="0"/>
              <a:t>define graphics that go into </a:t>
            </a:r>
            <a:r>
              <a:rPr lang="en-US" dirty="0" smtClean="0"/>
              <a:t>View</a:t>
            </a:r>
          </a:p>
          <a:p>
            <a:pPr lvl="1"/>
            <a:r>
              <a:rPr lang="en-US" dirty="0" smtClean="0"/>
              <a:t>simple approach for non dynamic graphics or simple "</a:t>
            </a:r>
            <a:r>
              <a:rPr lang="en-US" dirty="0" err="1" smtClean="0"/>
              <a:t>tweened</a:t>
            </a:r>
            <a:r>
              <a:rPr lang="en-US" dirty="0" smtClean="0"/>
              <a:t>" animations</a:t>
            </a:r>
          </a:p>
          <a:p>
            <a:pPr lvl="1"/>
            <a:r>
              <a:rPr lang="en-US" dirty="0" smtClean="0"/>
              <a:t>This is what we did in Tic Tac Toe</a:t>
            </a:r>
            <a:endParaRPr lang="en-US" dirty="0"/>
          </a:p>
          <a:p>
            <a:r>
              <a:rPr lang="en-US" dirty="0"/>
              <a:t>Draw graphics directly to a </a:t>
            </a:r>
            <a:r>
              <a:rPr lang="en-US" dirty="0" smtClean="0"/>
              <a:t>Canvas</a:t>
            </a:r>
          </a:p>
          <a:p>
            <a:pPr lvl="1"/>
            <a:r>
              <a:rPr lang="en-US" dirty="0" smtClean="0"/>
              <a:t>the complex way, but with more control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8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</a:t>
            </a:r>
            <a:r>
              <a:rPr lang="en-US" dirty="0" err="1" smtClean="0"/>
              <a:t>drawables</a:t>
            </a:r>
            <a:r>
              <a:rPr lang="en-US" dirty="0" smtClean="0"/>
              <a:t> to views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3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990600"/>
            <a:ext cx="734646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</a:t>
            </a:r>
            <a:r>
              <a:rPr lang="en-US" dirty="0" err="1" smtClean="0"/>
              <a:t>Drawables</a:t>
            </a:r>
            <a:r>
              <a:rPr lang="en-US" dirty="0" smtClean="0"/>
              <a:t> to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Change background to an image</a:t>
            </a:r>
          </a:p>
          <a:p>
            <a:pPr lvl="1"/>
            <a:r>
              <a:rPr lang="en-US" dirty="0" smtClean="0"/>
              <a:t>previously used background colors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133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9600" y="2438400"/>
            <a:ext cx="6934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6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Ten With Image Background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134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19200"/>
            <a:ext cx="325755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64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ImageView</a:t>
            </a:r>
            <a:r>
              <a:rPr lang="en-US" dirty="0" smtClean="0"/>
              <a:t> to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4800600" cy="5211763"/>
          </a:xfrm>
        </p:spPr>
        <p:txBody>
          <a:bodyPr/>
          <a:lstStyle/>
          <a:p>
            <a:r>
              <a:rPr lang="en-US" dirty="0" smtClean="0"/>
              <a:t>In the main.xml for top ten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135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4999383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066800"/>
            <a:ext cx="3200400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05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ImageView</a:t>
            </a:r>
            <a:r>
              <a:rPr lang="en-US" dirty="0" smtClean="0"/>
              <a:t>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5029200" cy="5211763"/>
          </a:xfrm>
        </p:spPr>
        <p:txBody>
          <a:bodyPr/>
          <a:lstStyle/>
          <a:p>
            <a:r>
              <a:rPr lang="en-US" dirty="0" err="1" smtClean="0"/>
              <a:t>scaleType</a:t>
            </a:r>
            <a:r>
              <a:rPr lang="en-US" dirty="0" smtClean="0"/>
              <a:t>: how image should be moved or resized in the </a:t>
            </a:r>
            <a:r>
              <a:rPr lang="en-US" dirty="0" err="1" smtClean="0"/>
              <a:t>ImageView</a:t>
            </a:r>
            <a:endParaRPr lang="en-US" dirty="0" smtClean="0"/>
          </a:p>
          <a:p>
            <a:r>
              <a:rPr lang="en-US" dirty="0" smtClean="0"/>
              <a:t>tint: affects color of image</a:t>
            </a:r>
          </a:p>
          <a:p>
            <a:r>
              <a:rPr lang="en-US" dirty="0" smtClean="0"/>
              <a:t>more to position image in </a:t>
            </a:r>
            <a:r>
              <a:rPr lang="en-US" dirty="0" err="1" smtClean="0"/>
              <a:t>ImageView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136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1143000"/>
            <a:ext cx="3248025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93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Changing </a:t>
            </a:r>
            <a:r>
              <a:rPr lang="en-US" dirty="0" err="1" smtClean="0"/>
              <a:t>ImageView</a:t>
            </a:r>
            <a:r>
              <a:rPr lang="en-US" dirty="0" smtClean="0"/>
              <a:t> Programmatically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12837"/>
            <a:ext cx="5789958" cy="5211763"/>
          </a:xfrm>
        </p:spPr>
        <p:txBody>
          <a:bodyPr/>
          <a:lstStyle/>
          <a:p>
            <a:r>
              <a:rPr lang="en-US" dirty="0" smtClean="0"/>
              <a:t>Randomly set the alpha (transparency of the image)</a:t>
            </a:r>
          </a:p>
          <a:p>
            <a:r>
              <a:rPr lang="en-US" dirty="0" smtClean="0"/>
              <a:t>Or pick an image randomly</a:t>
            </a:r>
          </a:p>
          <a:p>
            <a:r>
              <a:rPr lang="en-US" dirty="0" smtClean="0"/>
              <a:t>Or set image based on month (Season)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137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097" y="1219200"/>
            <a:ext cx="3248025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0" y="4345471"/>
            <a:ext cx="70770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49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John Snow - Deaths from Cholera, 1854 Broad Street Outbreak (The Ghost Map)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14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799"/>
            <a:ext cx="8915400" cy="534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91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Debris Plot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1554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34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5791200" cy="5211763"/>
          </a:xfrm>
        </p:spPr>
        <p:txBody>
          <a:bodyPr/>
          <a:lstStyle/>
          <a:p>
            <a:r>
              <a:rPr lang="en-US" dirty="0" smtClean="0"/>
              <a:t>Ben Fry, one of the creators of 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022" y="990600"/>
            <a:ext cx="2157879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00399"/>
            <a:ext cx="2714625" cy="356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536" y="2196174"/>
            <a:ext cx="3173417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41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Roads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17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914400"/>
            <a:ext cx="9130145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11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Files on Disk - </a:t>
            </a:r>
            <a:r>
              <a:rPr lang="en-US" dirty="0" err="1" smtClean="0"/>
              <a:t>WinDirStats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167245"/>
            <a:ext cx="9472542" cy="515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13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S&amp;P 500 Heat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19</a:t>
            </a:fld>
            <a:endParaRPr lang="en-US"/>
          </a:p>
        </p:txBody>
      </p:sp>
      <p:pic>
        <p:nvPicPr>
          <p:cNvPr id="717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25380"/>
            <a:ext cx="7848600" cy="592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58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610600" cy="5516563"/>
          </a:xfrm>
        </p:spPr>
        <p:txBody>
          <a:bodyPr>
            <a:normAutofit/>
          </a:bodyPr>
          <a:lstStyle/>
          <a:p>
            <a:r>
              <a:rPr lang="en-US" dirty="0" smtClean="0"/>
              <a:t>Not an end in itself</a:t>
            </a:r>
          </a:p>
          <a:p>
            <a:r>
              <a:rPr lang="en-US" dirty="0" smtClean="0"/>
              <a:t>Create a richer, easier to use </a:t>
            </a:r>
            <a:br>
              <a:rPr lang="en-US" dirty="0" smtClean="0"/>
            </a:br>
            <a:r>
              <a:rPr lang="en-US" dirty="0" smtClean="0"/>
              <a:t>User Interface</a:t>
            </a:r>
          </a:p>
          <a:p>
            <a:r>
              <a:rPr lang="en-US" dirty="0" smtClean="0"/>
              <a:t>Display information in a easier to understand way</a:t>
            </a:r>
          </a:p>
          <a:p>
            <a:r>
              <a:rPr lang="en-US" dirty="0" smtClean="0"/>
              <a:t>Entertainment</a:t>
            </a:r>
          </a:p>
          <a:p>
            <a:r>
              <a:rPr lang="en-US" dirty="0" smtClean="0"/>
              <a:t>In Android picking the </a:t>
            </a:r>
            <a:r>
              <a:rPr lang="en-US" b="1" dirty="0" smtClean="0"/>
              <a:t>theme</a:t>
            </a:r>
            <a:r>
              <a:rPr lang="en-US" dirty="0" smtClean="0"/>
              <a:t> affects the appearance of your GUI widgets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3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CS324E Heat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35182"/>
            <a:ext cx="8658225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87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CS324E </a:t>
            </a:r>
            <a:r>
              <a:rPr lang="en-US" dirty="0" err="1" smtClean="0"/>
              <a:t>Wator</a:t>
            </a:r>
            <a:r>
              <a:rPr lang="en-US" dirty="0" smtClean="0"/>
              <a:t>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21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991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28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572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1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Histogram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798"/>
            <a:ext cx="7924800" cy="573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59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 Equalization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990600"/>
            <a:ext cx="8793117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55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62891"/>
            <a:ext cx="8610600" cy="575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9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4820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544" y="0"/>
            <a:ext cx="463649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43637C-DFDA-4D48-8BAD-E22581FA0542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82" y="3293341"/>
            <a:ext cx="4597924" cy="3063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42" y="3293341"/>
            <a:ext cx="4562292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99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3429000"/>
            <a:ext cx="7772400" cy="1362075"/>
          </a:xfrm>
        </p:spPr>
        <p:txBody>
          <a:bodyPr>
            <a:noAutofit/>
          </a:bodyPr>
          <a:lstStyle/>
          <a:p>
            <a:r>
              <a:rPr lang="en-US" sz="5400" dirty="0" smtClean="0"/>
              <a:t>Using </a:t>
            </a:r>
            <a:r>
              <a:rPr lang="en-US" sz="5400" dirty="0" smtClean="0"/>
              <a:t>android NATIVE 2d </a:t>
            </a:r>
            <a:r>
              <a:rPr lang="en-US" sz="5400" dirty="0" smtClean="0"/>
              <a:t>graphics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NOT the Java </a:t>
            </a:r>
            <a:r>
              <a:rPr lang="en-US" dirty="0" err="1" smtClean="0"/>
              <a:t>awt</a:t>
            </a:r>
            <a:r>
              <a:rPr lang="en-US" dirty="0" smtClean="0"/>
              <a:t> or swing packages</a:t>
            </a:r>
          </a:p>
          <a:p>
            <a:r>
              <a:rPr lang="en-US" dirty="0" smtClean="0"/>
              <a:t>custom set of classes</a:t>
            </a:r>
          </a:p>
          <a:p>
            <a:r>
              <a:rPr lang="en-US" dirty="0" smtClean="0"/>
              <a:t>Canvas: class that holds code for various "draw" methods</a:t>
            </a:r>
          </a:p>
          <a:p>
            <a:pPr lvl="1"/>
            <a:r>
              <a:rPr lang="en-US" dirty="0"/>
              <a:t>Similar to Java </a:t>
            </a:r>
            <a:r>
              <a:rPr lang="en-US" dirty="0" smtClean="0"/>
              <a:t>Graphics, Graphics2D objects</a:t>
            </a:r>
          </a:p>
          <a:p>
            <a:r>
              <a:rPr lang="en-US" dirty="0" smtClean="0"/>
              <a:t>Paint: Controls the drawing. A whole host of properties. </a:t>
            </a:r>
          </a:p>
          <a:p>
            <a:r>
              <a:rPr lang="en-US" dirty="0" smtClean="0"/>
              <a:t>Bitmap: the things drawn on</a:t>
            </a:r>
          </a:p>
          <a:p>
            <a:r>
              <a:rPr lang="en-US" dirty="0" err="1" smtClean="0"/>
              <a:t>Drawable</a:t>
            </a:r>
            <a:r>
              <a:rPr lang="en-US" dirty="0" smtClean="0"/>
              <a:t>: the thing to draw. (rectangles, images, lines, etc.)</a:t>
            </a:r>
          </a:p>
          <a:p>
            <a:r>
              <a:rPr lang="en-US" dirty="0" smtClean="0"/>
              <a:t>Typeface: for fonts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4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Canvas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Simple way -&gt; Create a custom View and override the </a:t>
            </a:r>
            <a:r>
              <a:rPr lang="en-US" dirty="0" err="1" smtClean="0"/>
              <a:t>onDraw</a:t>
            </a:r>
            <a:r>
              <a:rPr lang="en-US" dirty="0" smtClean="0"/>
              <a:t> method</a:t>
            </a:r>
          </a:p>
          <a:p>
            <a:r>
              <a:rPr lang="en-US" dirty="0" smtClean="0"/>
              <a:t>The Canvas is a parameter to </a:t>
            </a:r>
            <a:r>
              <a:rPr lang="en-US" dirty="0" err="1" smtClean="0"/>
              <a:t>onDraw</a:t>
            </a:r>
            <a:endParaRPr lang="en-US" dirty="0" smtClean="0"/>
          </a:p>
          <a:p>
            <a:r>
              <a:rPr lang="en-US" dirty="0" smtClean="0"/>
              <a:t>Create a class that extends View</a:t>
            </a:r>
          </a:p>
          <a:p>
            <a:pPr lvl="1"/>
            <a:r>
              <a:rPr lang="en-US" b="1" u="sng" dirty="0" smtClean="0"/>
              <a:t>override the 2 parameter constructor</a:t>
            </a:r>
          </a:p>
          <a:p>
            <a:pPr lvl="1"/>
            <a:r>
              <a:rPr lang="en-US" dirty="0" smtClean="0"/>
              <a:t>override the </a:t>
            </a:r>
            <a:r>
              <a:rPr lang="en-US" dirty="0" err="1" smtClean="0"/>
              <a:t>onDraw</a:t>
            </a:r>
            <a:r>
              <a:rPr lang="en-US" dirty="0" smtClean="0"/>
              <a:t> method</a:t>
            </a:r>
          </a:p>
          <a:p>
            <a:pPr lvl="1"/>
            <a:r>
              <a:rPr lang="en-US" dirty="0" smtClean="0"/>
              <a:t>perform custom drawing in the </a:t>
            </a:r>
            <a:r>
              <a:rPr lang="en-US" dirty="0" err="1" smtClean="0"/>
              <a:t>onDraw</a:t>
            </a:r>
            <a:r>
              <a:rPr lang="en-US" dirty="0" smtClean="0"/>
              <a:t> method</a:t>
            </a:r>
          </a:p>
          <a:p>
            <a:pPr lvl="1"/>
            <a:r>
              <a:rPr lang="en-US" dirty="0" smtClean="0"/>
              <a:t>add the View to the proper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0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5" y="846408"/>
            <a:ext cx="4751659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Richer 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254" y="609600"/>
            <a:ext cx="8229600" cy="5211763"/>
          </a:xfrm>
        </p:spPr>
        <p:txBody>
          <a:bodyPr/>
          <a:lstStyle/>
          <a:p>
            <a:r>
              <a:rPr lang="en-US" dirty="0" smtClean="0"/>
              <a:t>The (OLD) Apple Effect?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</a:t>
            </a:fld>
            <a:endParaRPr lang="en-US"/>
          </a:p>
        </p:txBody>
      </p:sp>
      <p:pic>
        <p:nvPicPr>
          <p:cNvPr id="6" name="clip0009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9080" y="3810000"/>
            <a:ext cx="4556760" cy="99060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3736"/>
            <a:ext cx="1036926" cy="5462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59" y="5257800"/>
            <a:ext cx="5105400" cy="1259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592040"/>
            <a:ext cx="4191422" cy="93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93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05" y="3962400"/>
            <a:ext cx="680085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Graphics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9248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Drawables</a:t>
            </a:r>
            <a:r>
              <a:rPr lang="en-US" dirty="0" smtClean="0"/>
              <a:t> in Views</a:t>
            </a:r>
          </a:p>
          <a:p>
            <a:r>
              <a:rPr lang="en-US" dirty="0" smtClean="0"/>
              <a:t>Create a folder res/</a:t>
            </a:r>
            <a:r>
              <a:rPr lang="en-US" dirty="0" err="1" smtClean="0"/>
              <a:t>drawable</a:t>
            </a:r>
            <a:endParaRPr lang="en-US" dirty="0" smtClean="0"/>
          </a:p>
          <a:p>
            <a:r>
              <a:rPr lang="en-US" dirty="0" smtClean="0"/>
              <a:t>Add images</a:t>
            </a:r>
          </a:p>
          <a:p>
            <a:pPr lvl="1"/>
            <a:r>
              <a:rPr lang="en-US" dirty="0" err="1" smtClean="0"/>
              <a:t>png</a:t>
            </a:r>
            <a:r>
              <a:rPr lang="en-US" dirty="0"/>
              <a:t> </a:t>
            </a:r>
            <a:r>
              <a:rPr lang="en-US" dirty="0" smtClean="0"/>
              <a:t>(preferred)</a:t>
            </a:r>
          </a:p>
          <a:p>
            <a:pPr lvl="1"/>
            <a:r>
              <a:rPr lang="en-US" dirty="0" smtClean="0"/>
              <a:t>jpg (acceptable)</a:t>
            </a:r>
          </a:p>
          <a:p>
            <a:pPr lvl="1"/>
            <a:r>
              <a:rPr lang="en-US" dirty="0" smtClean="0"/>
              <a:t>gif (discouraged)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Images can be added as background for Views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0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Requesting Redraws of a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12837"/>
            <a:ext cx="9067800" cy="57451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call invalidate() on a View to redraw it</a:t>
            </a:r>
          </a:p>
          <a:p>
            <a:pPr lvl="1"/>
            <a:r>
              <a:rPr lang="en-US" dirty="0" smtClean="0"/>
              <a:t>invalidate redraws the whole View</a:t>
            </a:r>
          </a:p>
          <a:p>
            <a:pPr lvl="1"/>
            <a:r>
              <a:rPr lang="en-US" dirty="0" smtClean="0"/>
              <a:t>possible to redraw only a portion of the View, the part that changed</a:t>
            </a:r>
          </a:p>
          <a:p>
            <a:pPr lvl="1"/>
            <a:r>
              <a:rPr lang="en-US" dirty="0" smtClean="0"/>
              <a:t>several overloaded versions of invalidate that accept a region of the View</a:t>
            </a:r>
          </a:p>
          <a:p>
            <a:pPr lvl="1"/>
            <a:r>
              <a:rPr lang="en-US" dirty="0" smtClean="0"/>
              <a:t>only that portion redrawn</a:t>
            </a:r>
          </a:p>
          <a:p>
            <a:r>
              <a:rPr lang="en-US" dirty="0" smtClean="0"/>
              <a:t>Override the </a:t>
            </a:r>
            <a:r>
              <a:rPr lang="en-US" dirty="0" err="1" smtClean="0"/>
              <a:t>onDraw</a:t>
            </a:r>
            <a:r>
              <a:rPr lang="en-US" dirty="0" smtClean="0"/>
              <a:t> method for the View to redraw</a:t>
            </a:r>
          </a:p>
          <a:p>
            <a:pPr lvl="1"/>
            <a:r>
              <a:rPr lang="en-US" b="1" u="sng" dirty="0" smtClean="0"/>
              <a:t>key we override </a:t>
            </a:r>
            <a:r>
              <a:rPr lang="en-US" b="1" u="sng" dirty="0" err="1" smtClean="0"/>
              <a:t>onDraw</a:t>
            </a:r>
            <a:r>
              <a:rPr lang="en-US" b="1" u="sng" dirty="0" smtClean="0"/>
              <a:t> but don't call it! call invalidate!</a:t>
            </a:r>
          </a:p>
          <a:p>
            <a:r>
              <a:rPr lang="en-US" dirty="0" smtClean="0"/>
              <a:t>for really complex drawing and graphics move drawing off of the UI thread to a </a:t>
            </a:r>
            <a:r>
              <a:rPr lang="en-US" dirty="0" err="1" smtClean="0"/>
              <a:t>SurfaceView</a:t>
            </a:r>
            <a:r>
              <a:rPr lang="en-US" dirty="0" smtClean="0"/>
              <a:t> (more complex)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1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GuessFour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2837"/>
            <a:ext cx="5105400" cy="5211763"/>
          </a:xfrm>
        </p:spPr>
        <p:txBody>
          <a:bodyPr/>
          <a:lstStyle/>
          <a:p>
            <a:r>
              <a:rPr lang="en-US" dirty="0" smtClean="0"/>
              <a:t>Board drawn in </a:t>
            </a:r>
            <a:r>
              <a:rPr lang="en-US" dirty="0" err="1" smtClean="0"/>
              <a:t>onDraw</a:t>
            </a:r>
            <a:r>
              <a:rPr lang="en-US" dirty="0" smtClean="0"/>
              <a:t> method of a View</a:t>
            </a:r>
          </a:p>
          <a:p>
            <a:r>
              <a:rPr lang="en-US" dirty="0" smtClean="0"/>
              <a:t>Board will resize for different devices</a:t>
            </a:r>
          </a:p>
          <a:p>
            <a:r>
              <a:rPr lang="en-US" dirty="0" smtClean="0"/>
              <a:t>lines, ovals, rectangles, and texts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85800"/>
            <a:ext cx="3590941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 create Paint with anti aliasing enable</a:t>
            </a:r>
          </a:p>
          <a:p>
            <a:r>
              <a:rPr lang="en-US" sz="2800" dirty="0">
                <a:latin typeface="Courier" pitchFamily="49" charset="0"/>
              </a:rPr>
              <a:t>Paint p = </a:t>
            </a:r>
            <a:r>
              <a:rPr lang="en-US" sz="2800" dirty="0" smtClean="0">
                <a:latin typeface="Courier" pitchFamily="49" charset="0"/>
              </a:rPr>
              <a:t/>
            </a:r>
            <a:br>
              <a:rPr lang="en-US" sz="2800" dirty="0" smtClean="0">
                <a:latin typeface="Courier" pitchFamily="49" charset="0"/>
              </a:rPr>
            </a:br>
            <a:r>
              <a:rPr lang="en-US" sz="2800" dirty="0" smtClean="0">
                <a:latin typeface="Courier" pitchFamily="49" charset="0"/>
              </a:rPr>
              <a:t>	new </a:t>
            </a:r>
            <a:r>
              <a:rPr lang="en-US" sz="2800" dirty="0">
                <a:latin typeface="Courier" pitchFamily="49" charset="0"/>
              </a:rPr>
              <a:t>Paint(</a:t>
            </a:r>
            <a:r>
              <a:rPr lang="en-US" sz="2800" dirty="0" err="1">
                <a:latin typeface="Courier" pitchFamily="49" charset="0"/>
              </a:rPr>
              <a:t>Paint.</a:t>
            </a:r>
            <a:r>
              <a:rPr lang="en-US" sz="2800" i="1" dirty="0" err="1">
                <a:latin typeface="Courier" pitchFamily="49" charset="0"/>
              </a:rPr>
              <a:t>ANTI_ALIAS_FLAG</a:t>
            </a:r>
            <a:r>
              <a:rPr lang="en-US" sz="2800" i="1" dirty="0">
                <a:latin typeface="Courier" pitchFamily="49" charset="0"/>
              </a:rPr>
              <a:t>);</a:t>
            </a:r>
            <a:endParaRPr lang="en-US" sz="2800" dirty="0">
              <a:latin typeface="Courier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0"/>
            <a:ext cx="6091387" cy="291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81838" y="3124200"/>
            <a:ext cx="2518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Anti Aliasing 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2932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 Aliasing - The </a:t>
            </a:r>
            <a:r>
              <a:rPr lang="en-US" dirty="0" err="1" smtClean="0"/>
              <a:t>Jaggies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DF43637C-DFDA-4D48-8BAD-E22581FA0542}" type="slidenum">
              <a:rPr lang="en-US" smtClean="0"/>
              <a:t>34</a:t>
            </a:fld>
            <a:endParaRPr lang="en-US"/>
          </a:p>
        </p:txBody>
      </p:sp>
      <p:pic>
        <p:nvPicPr>
          <p:cNvPr id="12293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72221"/>
            <a:ext cx="2615379" cy="147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406489"/>
            <a:ext cx="2670387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513" y="1784936"/>
            <a:ext cx="6400800" cy="296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4752459"/>
            <a:ext cx="2553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Anti Aliasing off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78585" y="4752459"/>
            <a:ext cx="2518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Anti Aliasing on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95600" y="1076980"/>
            <a:ext cx="2553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Anti Aliasing off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9278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Canvas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methods to draw:</a:t>
            </a:r>
          </a:p>
          <a:p>
            <a:r>
              <a:rPr lang="en-US" dirty="0" smtClean="0"/>
              <a:t>rectangles</a:t>
            </a:r>
          </a:p>
          <a:p>
            <a:r>
              <a:rPr lang="en-US" dirty="0" smtClean="0"/>
              <a:t>lines</a:t>
            </a:r>
          </a:p>
          <a:p>
            <a:r>
              <a:rPr lang="en-US" dirty="0" smtClean="0"/>
              <a:t>arcs</a:t>
            </a:r>
          </a:p>
          <a:p>
            <a:r>
              <a:rPr lang="en-US" dirty="0" smtClean="0"/>
              <a:t>paths</a:t>
            </a:r>
          </a:p>
          <a:p>
            <a:r>
              <a:rPr lang="en-US" dirty="0" smtClean="0"/>
              <a:t>images</a:t>
            </a:r>
          </a:p>
          <a:p>
            <a:r>
              <a:rPr lang="en-US" dirty="0" smtClean="0"/>
              <a:t>circles</a:t>
            </a:r>
          </a:p>
          <a:p>
            <a:r>
              <a:rPr lang="en-US" dirty="0" smtClean="0"/>
              <a:t>ovals</a:t>
            </a:r>
          </a:p>
          <a:p>
            <a:r>
              <a:rPr lang="en-US" dirty="0" smtClean="0"/>
              <a:t>points</a:t>
            </a:r>
          </a:p>
          <a:p>
            <a:r>
              <a:rPr lang="en-US" dirty="0" smtClean="0"/>
              <a:t>text</a:t>
            </a:r>
            <a:endParaRPr lang="en-US" dirty="0"/>
          </a:p>
          <a:p>
            <a:r>
              <a:rPr lang="en-US" dirty="0" smtClean="0"/>
              <a:t>and many more</a:t>
            </a:r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Ability to set the "clip", portion of canvas where drawing takes place</a:t>
            </a:r>
          </a:p>
          <a:p>
            <a:pPr lvl="1"/>
            <a:r>
              <a:rPr lang="en-US" dirty="0" smtClean="0"/>
              <a:t>commands to draw something that is outside clip are ignored</a:t>
            </a:r>
          </a:p>
          <a:p>
            <a:r>
              <a:rPr lang="en-US" dirty="0" smtClean="0"/>
              <a:t>Ability to translate, rotate, and scale the canvas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1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Paint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many, many attributes and properties including:</a:t>
            </a:r>
          </a:p>
          <a:p>
            <a:pPr lvl="1"/>
            <a:r>
              <a:rPr lang="en-US" dirty="0" smtClean="0"/>
              <a:t>current color to draw </a:t>
            </a:r>
            <a:r>
              <a:rPr lang="en-US" dirty="0" smtClean="0"/>
              <a:t>with</a:t>
            </a:r>
          </a:p>
          <a:p>
            <a:pPr lvl="2"/>
            <a:r>
              <a:rPr lang="en-US" dirty="0" smtClean="0"/>
              <a:t>Color specified as </a:t>
            </a:r>
            <a:r>
              <a:rPr lang="en-US" dirty="0" err="1" smtClean="0"/>
              <a:t>aRGB</a:t>
            </a:r>
            <a:endParaRPr lang="en-US" dirty="0" smtClean="0"/>
          </a:p>
          <a:p>
            <a:pPr lvl="1"/>
            <a:r>
              <a:rPr lang="en-US" dirty="0" smtClean="0"/>
              <a:t>whether to fill or outline shapes</a:t>
            </a:r>
          </a:p>
          <a:p>
            <a:pPr lvl="1"/>
            <a:r>
              <a:rPr lang="en-US" dirty="0" smtClean="0"/>
              <a:t>size of stroke when drawing</a:t>
            </a:r>
          </a:p>
          <a:p>
            <a:pPr lvl="1"/>
            <a:r>
              <a:rPr lang="en-US" dirty="0" smtClean="0"/>
              <a:t>text attributes including size, style (e.g. underline, bold), alignment, </a:t>
            </a:r>
          </a:p>
          <a:p>
            <a:pPr lvl="1"/>
            <a:r>
              <a:rPr lang="en-US" dirty="0" smtClean="0"/>
              <a:t>gradients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kinds of gradients</a:t>
            </a:r>
          </a:p>
          <a:p>
            <a:r>
              <a:rPr lang="en-US" dirty="0" err="1" smtClean="0"/>
              <a:t>LinearGradeint</a:t>
            </a:r>
            <a:endParaRPr lang="en-US" dirty="0" smtClean="0"/>
          </a:p>
          <a:p>
            <a:r>
              <a:rPr lang="en-US" dirty="0" err="1" smtClean="0"/>
              <a:t>RadialGradeint</a:t>
            </a:r>
            <a:endParaRPr lang="en-US" dirty="0" smtClean="0"/>
          </a:p>
          <a:p>
            <a:r>
              <a:rPr lang="en-US" dirty="0" err="1" smtClean="0"/>
              <a:t>SweepGradient</a:t>
            </a:r>
            <a:endParaRPr lang="en-US" dirty="0" smtClean="0"/>
          </a:p>
          <a:p>
            <a:r>
              <a:rPr lang="en-US" dirty="0" smtClean="0"/>
              <a:t>at least 2 color, but possibly more</a:t>
            </a:r>
          </a:p>
          <a:p>
            <a:r>
              <a:rPr lang="en-US" dirty="0" smtClean="0"/>
              <a:t>flows from one color to another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3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Gradient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38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62176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4426226"/>
            <a:ext cx="8047195" cy="189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13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LinearGradient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39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7772400" cy="447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91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UI Design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(New) Apple Effect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</a:t>
            </a:fld>
            <a:endParaRPr lang="en-US"/>
          </a:p>
        </p:txBody>
      </p:sp>
      <p:pic>
        <p:nvPicPr>
          <p:cNvPr id="1028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" y="2057400"/>
            <a:ext cx="39814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1990724"/>
            <a:ext cx="48482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76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RadialGradient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40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786391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99721"/>
            <a:ext cx="8610600" cy="178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30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RadialGradient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41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5638800" cy="526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90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RadialGradeint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3962400" cy="5211763"/>
          </a:xfrm>
        </p:spPr>
        <p:txBody>
          <a:bodyPr/>
          <a:lstStyle/>
          <a:p>
            <a:r>
              <a:rPr lang="en-US" dirty="0" smtClean="0"/>
              <a:t>add depth to pegs and open spots in Guess Four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74500"/>
            <a:ext cx="3514725" cy="58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56"/>
          <a:stretch/>
        </p:blipFill>
        <p:spPr bwMode="auto">
          <a:xfrm>
            <a:off x="533400" y="3048000"/>
            <a:ext cx="4191000" cy="367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04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SweepGradient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43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04730"/>
            <a:ext cx="8456490" cy="3700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73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SweepGradient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44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861937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86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SweepGradient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45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34486"/>
            <a:ext cx="6314661" cy="533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16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SweepGradient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46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3830"/>
            <a:ext cx="4067174" cy="398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791576" cy="1680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20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SweepGradient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47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55279"/>
            <a:ext cx="3967163" cy="380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295757" cy="1609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05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3581400"/>
            <a:ext cx="7772400" cy="1362075"/>
          </a:xfrm>
        </p:spPr>
        <p:txBody>
          <a:bodyPr>
            <a:noAutofit/>
          </a:bodyPr>
          <a:lstStyle/>
          <a:p>
            <a:r>
              <a:rPr lang="en-US" sz="6000" dirty="0" smtClean="0"/>
              <a:t>Simple android animation loop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0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Animation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Animation altering some property of a 2D primitive</a:t>
            </a:r>
          </a:p>
          <a:p>
            <a:pPr lvl="1"/>
            <a:r>
              <a:rPr lang="en-US" dirty="0" smtClean="0"/>
              <a:t>position</a:t>
            </a:r>
          </a:p>
          <a:p>
            <a:pPr lvl="1"/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color</a:t>
            </a:r>
          </a:p>
          <a:p>
            <a:pPr lvl="1"/>
            <a:r>
              <a:rPr lang="en-US" dirty="0" smtClean="0"/>
              <a:t>alpha</a:t>
            </a:r>
          </a:p>
          <a:p>
            <a:r>
              <a:rPr lang="en-US" dirty="0" smtClean="0"/>
              <a:t>Simplest animation loop, after </a:t>
            </a:r>
            <a:r>
              <a:rPr lang="en-US" dirty="0" err="1" smtClean="0"/>
              <a:t>onDraw</a:t>
            </a:r>
            <a:r>
              <a:rPr lang="en-US" dirty="0" smtClean="0"/>
              <a:t>, call invalidate</a:t>
            </a:r>
          </a:p>
          <a:p>
            <a:pPr lvl="1"/>
            <a:r>
              <a:rPr lang="en-US" dirty="0" smtClean="0"/>
              <a:t>at the mercy of the UI frame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4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iOS </a:t>
            </a:r>
            <a:r>
              <a:rPr lang="en-US" dirty="0"/>
              <a:t>6</a:t>
            </a:r>
            <a:r>
              <a:rPr lang="en-US" dirty="0" smtClean="0"/>
              <a:t> and iOS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20610"/>
            <a:ext cx="3505200" cy="623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57939"/>
            <a:ext cx="3429000" cy="62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3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153400" cy="421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Simple (And Poor) Animation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draw as fast as possible</a:t>
            </a:r>
          </a:p>
          <a:p>
            <a:pPr lvl="1"/>
            <a:r>
              <a:rPr lang="en-US" dirty="0" smtClean="0"/>
              <a:t>emulator frame rate (on my machine) 12 fps</a:t>
            </a:r>
          </a:p>
          <a:p>
            <a:pPr lvl="1"/>
            <a:r>
              <a:rPr lang="en-US" dirty="0" err="1" smtClean="0"/>
              <a:t>dev</a:t>
            </a:r>
            <a:r>
              <a:rPr lang="en-US" dirty="0" smtClean="0"/>
              <a:t> device frame rate, high 50s fps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9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399"/>
            <a:ext cx="8042948" cy="4010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Animation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Handler to delay / sleep</a:t>
            </a:r>
          </a:p>
          <a:p>
            <a:r>
              <a:rPr lang="en-US" dirty="0" smtClean="0"/>
              <a:t>update method will call sleep method on the Handler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4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update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668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animation loop</a:t>
            </a:r>
          </a:p>
          <a:p>
            <a:pPr lvl="1"/>
            <a:r>
              <a:rPr lang="en-US" dirty="0" smtClean="0"/>
              <a:t>update tells handler to sleep </a:t>
            </a:r>
          </a:p>
          <a:p>
            <a:pPr lvl="1"/>
            <a:r>
              <a:rPr lang="en-US" dirty="0" smtClean="0"/>
              <a:t>handler calls update when it wakes up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6019800" cy="410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27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Simple Animation Example</a:t>
            </a:r>
            <a:br>
              <a:rPr lang="en-US" dirty="0" smtClean="0"/>
            </a:br>
            <a:r>
              <a:rPr lang="en-US" dirty="0" smtClean="0"/>
              <a:t>Add Custom View to 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5211763"/>
          </a:xfrm>
        </p:spPr>
        <p:txBody>
          <a:bodyPr/>
          <a:lstStyle/>
          <a:p>
            <a:r>
              <a:rPr lang="en-US" dirty="0" smtClean="0"/>
              <a:t>in main.xml</a:t>
            </a:r>
          </a:p>
          <a:p>
            <a:r>
              <a:rPr lang="en-US" dirty="0" smtClean="0"/>
              <a:t>add custom View as element in </a:t>
            </a:r>
            <a:r>
              <a:rPr lang="en-US" dirty="0" err="1" smtClean="0"/>
              <a:t>LinearLayout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8" y="3440269"/>
            <a:ext cx="8763000" cy="29058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181600" y="3048000"/>
            <a:ext cx="914400" cy="5334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76121" y="2729925"/>
            <a:ext cx="2138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Class Name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12" idx="3"/>
          </p:cNvCxnSpPr>
          <p:nvPr/>
        </p:nvCxnSpPr>
        <p:spPr>
          <a:xfrm flipV="1">
            <a:off x="5519960" y="6019800"/>
            <a:ext cx="423640" cy="4447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" y="6172200"/>
            <a:ext cx="5367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RGB Color, using hexadecimal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1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 - </a:t>
            </a:r>
            <a:r>
              <a:rPr lang="en-US" dirty="0" err="1" smtClean="0"/>
              <a:t>BalloonView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54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9016"/>
            <a:ext cx="9299346" cy="461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85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BalloonView</a:t>
            </a:r>
            <a:r>
              <a:rPr lang="en-US" dirty="0" smtClean="0"/>
              <a:t> Constructors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6" y="990600"/>
            <a:ext cx="907319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667000"/>
            <a:ext cx="9144000" cy="19812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9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BalloonView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Tracks "balloons" on screen</a:t>
            </a:r>
          </a:p>
          <a:p>
            <a:pPr lvl="1"/>
            <a:r>
              <a:rPr lang="en-US" dirty="0" smtClean="0"/>
              <a:t>Balloon class to track state of each balloon</a:t>
            </a:r>
          </a:p>
          <a:p>
            <a:r>
              <a:rPr lang="en-US" dirty="0" smtClean="0"/>
              <a:t>Add balloons randomly</a:t>
            </a:r>
          </a:p>
          <a:p>
            <a:r>
              <a:rPr lang="en-US" dirty="0" smtClean="0"/>
              <a:t>Update balloons when instructed</a:t>
            </a:r>
          </a:p>
          <a:p>
            <a:pPr lvl="1"/>
            <a:r>
              <a:rPr lang="en-US" dirty="0" smtClean="0"/>
              <a:t>change position</a:t>
            </a:r>
          </a:p>
          <a:p>
            <a:pPr lvl="1"/>
            <a:r>
              <a:rPr lang="en-US" dirty="0" smtClean="0"/>
              <a:t>remove if off screen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BalloonView</a:t>
            </a:r>
            <a:r>
              <a:rPr lang="en-US" dirty="0" smtClean="0"/>
              <a:t> </a:t>
            </a:r>
            <a:r>
              <a:rPr lang="en-US" dirty="0" err="1" smtClean="0"/>
              <a:t>onDraw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57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17" y="990600"/>
            <a:ext cx="9173817" cy="509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0" y="1295400"/>
            <a:ext cx="2514600" cy="5334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85460" y="4876800"/>
            <a:ext cx="4353339" cy="4572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0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Balloon Class and draw Method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" y="4462670"/>
            <a:ext cx="90290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6" y="737020"/>
            <a:ext cx="8800475" cy="360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-6626" y="4419600"/>
            <a:ext cx="906220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06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BalloonView</a:t>
            </a:r>
            <a:r>
              <a:rPr lang="en-US" dirty="0" smtClean="0"/>
              <a:t> update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07994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36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do you like more:</a:t>
            </a:r>
          </a:p>
          <a:p>
            <a:pPr marL="742950" indent="-742950">
              <a:buAutoNum type="alphaUcPeriod"/>
            </a:pPr>
            <a:r>
              <a:rPr lang="en-US" dirty="0" smtClean="0"/>
              <a:t>The graphics with 3d like effects</a:t>
            </a:r>
          </a:p>
          <a:p>
            <a:pPr marL="742950" indent="-742950">
              <a:buAutoNum type="alphaUcPeriod"/>
            </a:pPr>
            <a:r>
              <a:rPr lang="en-US" dirty="0" smtClean="0"/>
              <a:t>The flat graphics</a:t>
            </a:r>
          </a:p>
          <a:p>
            <a:pPr marL="742950" indent="-742950">
              <a:buAutoNum type="alphaUcPeriod"/>
            </a:pPr>
            <a:r>
              <a:rPr lang="en-US" dirty="0" smtClean="0"/>
              <a:t>I don’t have a preference</a:t>
            </a:r>
          </a:p>
          <a:p>
            <a:pPr marL="742950" indent="-742950">
              <a:buAutoNum type="alphaUcPeriod"/>
            </a:pPr>
            <a:endParaRPr lang="en-US" dirty="0" smtClean="0"/>
          </a:p>
          <a:p>
            <a:pPr marL="742950" indent="-742950">
              <a:buAutoNum type="alphaU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465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Animation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211763"/>
          </a:xfrm>
        </p:spPr>
        <p:txBody>
          <a:bodyPr/>
          <a:lstStyle/>
          <a:p>
            <a:r>
              <a:rPr lang="en-US" dirty="0" smtClean="0"/>
              <a:t>Activity has </a:t>
            </a:r>
            <a:r>
              <a:rPr lang="en-US" dirty="0" err="1" smtClean="0"/>
              <a:t>AnimationLoop</a:t>
            </a:r>
            <a:r>
              <a:rPr lang="en-US" dirty="0" smtClean="0"/>
              <a:t> object</a:t>
            </a:r>
          </a:p>
          <a:p>
            <a:pPr lvl="1"/>
            <a:r>
              <a:rPr lang="en-US" dirty="0" smtClean="0"/>
              <a:t>non standard Android class to simplify animation loops</a:t>
            </a:r>
          </a:p>
          <a:p>
            <a:r>
              <a:rPr lang="en-US" dirty="0" err="1" smtClean="0"/>
              <a:t>AnimationLoop</a:t>
            </a:r>
            <a:r>
              <a:rPr lang="en-US" dirty="0" smtClean="0"/>
              <a:t> given target frames per second and View to update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60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30" y="3886200"/>
            <a:ext cx="7721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-6626" y="3733800"/>
            <a:ext cx="906220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6627" y="5562600"/>
            <a:ext cx="906220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15000"/>
            <a:ext cx="793463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11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Animation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Activity resumes, animation loop started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61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34905"/>
            <a:ext cx="8367888" cy="308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07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Animation Loop object paused when Activity paused</a:t>
            </a:r>
          </a:p>
          <a:p>
            <a:r>
              <a:rPr lang="en-US" dirty="0" smtClean="0"/>
              <a:t>toggle animation when activity is clicked</a:t>
            </a:r>
          </a:p>
          <a:p>
            <a:pPr lvl="1"/>
            <a:r>
              <a:rPr lang="en-US" dirty="0" smtClean="0"/>
              <a:t>create on click listener for activity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7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Animation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12837"/>
            <a:ext cx="8839200" cy="5745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Animation Loop has a Runnable and a Handler</a:t>
            </a:r>
          </a:p>
          <a:p>
            <a:r>
              <a:rPr lang="en-US" dirty="0" smtClean="0"/>
              <a:t>Runnable: Any class whose instances are intended to be executed by a thread</a:t>
            </a:r>
          </a:p>
          <a:p>
            <a:pPr lvl="1"/>
            <a:r>
              <a:rPr lang="en-US" dirty="0" smtClean="0"/>
              <a:t>standard Java class</a:t>
            </a:r>
          </a:p>
          <a:p>
            <a:r>
              <a:rPr lang="en-US" dirty="0" smtClean="0"/>
              <a:t>Handler: Allows you to send and process Message and Runnable objects associated with a thread's Message queue.</a:t>
            </a:r>
          </a:p>
          <a:p>
            <a:pPr lvl="1"/>
            <a:r>
              <a:rPr lang="en-US" dirty="0"/>
              <a:t>schedule messages and </a:t>
            </a:r>
            <a:r>
              <a:rPr lang="en-US" dirty="0" err="1"/>
              <a:t>runnables</a:t>
            </a:r>
            <a:r>
              <a:rPr lang="en-US" dirty="0"/>
              <a:t> to be executed as some point in the future</a:t>
            </a:r>
            <a:endParaRPr lang="en-US" dirty="0" smtClean="0"/>
          </a:p>
          <a:p>
            <a:pPr lvl="1"/>
            <a:r>
              <a:rPr lang="en-US" dirty="0" smtClean="0"/>
              <a:t>Android specific class (there is a class named Handler in the Java </a:t>
            </a:r>
            <a:r>
              <a:rPr lang="en-US" dirty="0" smtClean="0"/>
              <a:t>standard </a:t>
            </a:r>
            <a:r>
              <a:rPr lang="en-US" dirty="0" smtClean="0"/>
              <a:t>library)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0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AnimationLoop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205948"/>
            <a:ext cx="4454617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/>
              <a:t>AnimationLoop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start method</a:t>
            </a:r>
          </a:p>
          <a:p>
            <a:pPr algn="ctr"/>
            <a:r>
              <a:rPr lang="en-US" sz="2800" dirty="0" smtClean="0"/>
              <a:t>create new Runnable </a:t>
            </a:r>
          </a:p>
          <a:p>
            <a:pPr algn="ctr"/>
            <a:r>
              <a:rPr lang="en-US" sz="2800" dirty="0" smtClean="0"/>
              <a:t>and start (run method called)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86000" y="3021830"/>
            <a:ext cx="2397217" cy="1020083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0" y="4041913"/>
            <a:ext cx="5498814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Runnable</a:t>
            </a:r>
            <a:br>
              <a:rPr lang="en-US" sz="2800" dirty="0" smtClean="0"/>
            </a:br>
            <a:r>
              <a:rPr lang="en-US" sz="2800" dirty="0" smtClean="0"/>
              <a:t>run method</a:t>
            </a:r>
          </a:p>
          <a:p>
            <a:pPr algn="ctr"/>
            <a:r>
              <a:rPr lang="en-US" sz="2800" dirty="0" smtClean="0"/>
              <a:t>while (true)</a:t>
            </a:r>
          </a:p>
          <a:p>
            <a:pPr algn="ctr"/>
            <a:r>
              <a:rPr lang="en-US" sz="2800" dirty="0" smtClean="0"/>
              <a:t>sleep for appropriate time</a:t>
            </a:r>
          </a:p>
          <a:p>
            <a:pPr algn="ctr"/>
            <a:r>
              <a:rPr lang="en-US" sz="2800" dirty="0" smtClean="0"/>
              <a:t>on wakeup, tell View to update itself</a:t>
            </a:r>
            <a:endParaRPr lang="en-US" sz="2800" dirty="0"/>
          </a:p>
        </p:txBody>
      </p:sp>
      <p:sp>
        <p:nvSpPr>
          <p:cNvPr id="14" name="Circular Arrow 13"/>
          <p:cNvSpPr/>
          <p:nvPr/>
        </p:nvSpPr>
        <p:spPr>
          <a:xfrm rot="16200000">
            <a:off x="2209800" y="3355547"/>
            <a:ext cx="1676400" cy="3619500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0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tweened</a:t>
            </a:r>
            <a:r>
              <a:rPr lang="en-US" dirty="0" smtClean="0"/>
              <a:t> </a:t>
            </a:r>
            <a:r>
              <a:rPr lang="en-US" dirty="0" err="1" smtClean="0"/>
              <a:t>AnimationS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8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Animations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Tweened</a:t>
            </a:r>
            <a:r>
              <a:rPr lang="en-US" dirty="0" smtClean="0"/>
              <a:t> Animations</a:t>
            </a:r>
          </a:p>
          <a:p>
            <a:pPr lvl="1"/>
            <a:r>
              <a:rPr lang="en-US" dirty="0" smtClean="0"/>
              <a:t>also know as View Animations</a:t>
            </a:r>
          </a:p>
          <a:p>
            <a:r>
              <a:rPr lang="en-US" dirty="0" smtClean="0"/>
              <a:t>provide a way to perform simple animations on Views, Bitmaps, </a:t>
            </a:r>
            <a:r>
              <a:rPr lang="en-US" dirty="0" err="1" smtClean="0"/>
              <a:t>TextViews</a:t>
            </a:r>
            <a:r>
              <a:rPr lang="en-US" dirty="0" smtClean="0"/>
              <a:t>, </a:t>
            </a:r>
            <a:r>
              <a:rPr lang="en-US" dirty="0" err="1" smtClean="0"/>
              <a:t>Drawables</a:t>
            </a:r>
            <a:endParaRPr lang="en-US" dirty="0" smtClean="0"/>
          </a:p>
          <a:p>
            <a:r>
              <a:rPr lang="en-US" dirty="0" smtClean="0"/>
              <a:t>provide start point, end point, size, rotation, transparency, other properties</a:t>
            </a:r>
          </a:p>
          <a:p>
            <a:r>
              <a:rPr lang="en-US" dirty="0" smtClean="0"/>
              <a:t>Can set up </a:t>
            </a:r>
            <a:r>
              <a:rPr lang="en-US" dirty="0" err="1" smtClean="0"/>
              <a:t>tweened</a:t>
            </a:r>
            <a:r>
              <a:rPr lang="en-US" dirty="0" smtClean="0"/>
              <a:t> animation in XML or programmatically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1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Tweened</a:t>
            </a:r>
            <a:r>
              <a:rPr lang="en-US" dirty="0" smtClean="0"/>
              <a:t> Animations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Used to alter one of four properties of a single View affect</a:t>
            </a:r>
          </a:p>
          <a:p>
            <a:pPr lvl="1"/>
            <a:r>
              <a:rPr lang="en-US" dirty="0" smtClean="0"/>
              <a:t>Alpha (transparency / opaqueness)</a:t>
            </a:r>
          </a:p>
          <a:p>
            <a:pPr lvl="1"/>
            <a:r>
              <a:rPr lang="en-US" dirty="0" smtClean="0"/>
              <a:t>Rotation</a:t>
            </a:r>
          </a:p>
          <a:p>
            <a:pPr lvl="1"/>
            <a:r>
              <a:rPr lang="en-US" dirty="0" smtClean="0"/>
              <a:t>Scale (size)</a:t>
            </a:r>
          </a:p>
          <a:p>
            <a:pPr lvl="1"/>
            <a:r>
              <a:rPr lang="en-US" dirty="0" smtClean="0"/>
              <a:t>Location (movement, Translate)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7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Tweened</a:t>
            </a:r>
            <a:r>
              <a:rPr lang="en-US" dirty="0" smtClean="0"/>
              <a:t> Animations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define interpolator in XML (optional)</a:t>
            </a:r>
          </a:p>
          <a:p>
            <a:pPr lvl="1"/>
            <a:r>
              <a:rPr lang="en-US" dirty="0" smtClean="0"/>
              <a:t>allow animation to be repeated, accelerate, decelerate, "bounce", and more</a:t>
            </a:r>
          </a:p>
          <a:p>
            <a:pPr lvl="1"/>
            <a:r>
              <a:rPr lang="en-US" sz="3000" dirty="0" smtClean="0"/>
              <a:t>can use built in interpolators or create your own</a:t>
            </a:r>
          </a:p>
          <a:p>
            <a:r>
              <a:rPr lang="en-US" dirty="0" smtClean="0"/>
              <a:t>define animation in XML</a:t>
            </a:r>
          </a:p>
          <a:p>
            <a:pPr lvl="1"/>
            <a:r>
              <a:rPr lang="en-US" dirty="0" smtClean="0"/>
              <a:t>alpha, rotate, scale, translate</a:t>
            </a:r>
          </a:p>
          <a:p>
            <a:pPr lvl="1"/>
            <a:r>
              <a:rPr lang="en-US" dirty="0" smtClean="0"/>
              <a:t>define </a:t>
            </a:r>
            <a:r>
              <a:rPr lang="en-US" b="1" dirty="0" smtClean="0"/>
              <a:t>from value </a:t>
            </a:r>
            <a:r>
              <a:rPr lang="en-US" dirty="0" smtClean="0"/>
              <a:t>and </a:t>
            </a:r>
            <a:r>
              <a:rPr lang="en-US" b="1" dirty="0" smtClean="0"/>
              <a:t>to value </a:t>
            </a:r>
            <a:r>
              <a:rPr lang="en-US" dirty="0" smtClean="0"/>
              <a:t>and </a:t>
            </a:r>
            <a:r>
              <a:rPr lang="en-US" b="1" dirty="0" smtClean="0"/>
              <a:t>duration</a:t>
            </a:r>
          </a:p>
          <a:p>
            <a:r>
              <a:rPr lang="en-US" dirty="0" smtClean="0"/>
              <a:t>In program load and start animation in response to some event</a:t>
            </a:r>
          </a:p>
          <a:p>
            <a:pPr lvl="1"/>
            <a:r>
              <a:rPr lang="en-US" dirty="0" smtClean="0"/>
              <a:t>Guess Four, invalid choice, solved puzzle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4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Guess Four res/</a:t>
            </a:r>
            <a:r>
              <a:rPr lang="en-US" dirty="0" err="1" smtClean="0"/>
              <a:t>anim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08" y="533400"/>
            <a:ext cx="8229600" cy="5211763"/>
          </a:xfrm>
        </p:spPr>
        <p:txBody>
          <a:bodyPr/>
          <a:lstStyle/>
          <a:p>
            <a:r>
              <a:rPr lang="en-US" dirty="0" smtClean="0"/>
              <a:t>shake up down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69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" y="1143000"/>
            <a:ext cx="9256601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" y="4091609"/>
            <a:ext cx="9205479" cy="2393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36443" y="3304401"/>
            <a:ext cx="2963504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dirty="0"/>
              <a:t>shake left right</a:t>
            </a:r>
          </a:p>
        </p:txBody>
      </p:sp>
    </p:spTree>
    <p:extLst>
      <p:ext uri="{BB962C8B-B14F-4D97-AF65-F5344CB8AC3E}">
        <p14:creationId xmlns:p14="http://schemas.microsoft.com/office/powerpoint/2010/main" val="918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like your IDE’s set up?</a:t>
            </a:r>
          </a:p>
          <a:p>
            <a:pPr marL="742950" indent="-742950">
              <a:buAutoNum type="alphaUcPeriod"/>
            </a:pPr>
            <a:r>
              <a:rPr lang="en-US" dirty="0" smtClean="0"/>
              <a:t>Black text on white background</a:t>
            </a:r>
          </a:p>
          <a:p>
            <a:pPr marL="742950" indent="-742950">
              <a:buAutoNum type="alphaUcPeriod"/>
            </a:pPr>
            <a:r>
              <a:rPr lang="en-US" dirty="0" smtClean="0"/>
              <a:t>White text on black background</a:t>
            </a:r>
          </a:p>
          <a:p>
            <a:pPr marL="742950" indent="-742950">
              <a:buAutoNum type="alphaUcPeriod"/>
            </a:pPr>
            <a:r>
              <a:rPr lang="en-US" dirty="0" smtClean="0"/>
              <a:t>Something else</a:t>
            </a:r>
          </a:p>
          <a:p>
            <a:pPr marL="742950" indent="-742950">
              <a:buAutoNum type="alphaUcPeriod"/>
            </a:pPr>
            <a:r>
              <a:rPr lang="en-US" dirty="0" smtClean="0"/>
              <a:t>I don’t have a preference</a:t>
            </a:r>
          </a:p>
          <a:p>
            <a:pPr marL="742950" indent="-742950">
              <a:buAutoNum type="alphaU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7434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GuessFour</a:t>
            </a:r>
            <a:r>
              <a:rPr lang="en-US" dirty="0" smtClean="0"/>
              <a:t> res/</a:t>
            </a:r>
            <a:r>
              <a:rPr lang="en-US" dirty="0" err="1" smtClean="0"/>
              <a:t>anim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cycle_7.xml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3436"/>
            <a:ext cx="9435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78" y="4191000"/>
            <a:ext cx="10035726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3352800"/>
            <a:ext cx="1747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spin.xml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4655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GuessFour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error board shakes back and forth</a:t>
            </a:r>
          </a:p>
          <a:p>
            <a:r>
              <a:rPr lang="en-US" dirty="0" smtClean="0"/>
              <a:t>On win board spins</a:t>
            </a:r>
          </a:p>
          <a:p>
            <a:r>
              <a:rPr lang="en-US" dirty="0" smtClean="0"/>
              <a:t>From </a:t>
            </a:r>
            <a:r>
              <a:rPr lang="en-US" dirty="0" err="1" smtClean="0"/>
              <a:t>BoardView</a:t>
            </a:r>
            <a:r>
              <a:rPr lang="en-US" dirty="0" smtClean="0"/>
              <a:t> in </a:t>
            </a:r>
            <a:r>
              <a:rPr lang="en-US" dirty="0" err="1" smtClean="0"/>
              <a:t>GuessFour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71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3429000"/>
            <a:ext cx="893445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8325"/>
            <a:ext cx="79057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86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 err="1" smtClean="0"/>
              <a:t>Tweened</a:t>
            </a:r>
            <a:r>
              <a:rPr lang="en-US" dirty="0" smtClean="0"/>
              <a:t>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5486400" cy="5211763"/>
          </a:xfrm>
        </p:spPr>
        <p:txBody>
          <a:bodyPr/>
          <a:lstStyle/>
          <a:p>
            <a:r>
              <a:rPr lang="en-US" dirty="0" smtClean="0"/>
              <a:t>hyperspace example from android </a:t>
            </a:r>
            <a:r>
              <a:rPr lang="en-US" dirty="0" err="1" smtClean="0"/>
              <a:t>dev</a:t>
            </a:r>
            <a:r>
              <a:rPr lang="en-US" dirty="0" smtClean="0"/>
              <a:t> site</a:t>
            </a:r>
          </a:p>
          <a:p>
            <a:r>
              <a:rPr lang="en-US" dirty="0" smtClean="0"/>
              <a:t>rotate and change alpha</a:t>
            </a:r>
          </a:p>
          <a:p>
            <a:r>
              <a:rPr lang="en-US" dirty="0" smtClean="0"/>
              <a:t>animation types:</a:t>
            </a:r>
          </a:p>
          <a:p>
            <a:pPr lvl="1"/>
            <a:r>
              <a:rPr lang="en-US" dirty="0" smtClean="0"/>
              <a:t>alpha</a:t>
            </a:r>
          </a:p>
          <a:p>
            <a:pPr lvl="1"/>
            <a:r>
              <a:rPr lang="en-US" dirty="0" smtClean="0"/>
              <a:t>scale</a:t>
            </a:r>
          </a:p>
          <a:p>
            <a:pPr lvl="1"/>
            <a:r>
              <a:rPr lang="en-US" dirty="0" smtClean="0"/>
              <a:t>translate</a:t>
            </a:r>
          </a:p>
          <a:p>
            <a:pPr lvl="1"/>
            <a:r>
              <a:rPr lang="en-US" dirty="0" smtClean="0"/>
              <a:t>rotate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262925"/>
            <a:ext cx="8484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http://developer.android.com/guide/topics/resources/animation-resource.html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021" y="884582"/>
            <a:ext cx="3028499" cy="537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39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Hyperspace Part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95400"/>
            <a:ext cx="1076325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6722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Hyperspace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0"/>
            <a:ext cx="8632226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0081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More </a:t>
            </a:r>
            <a:r>
              <a:rPr lang="en-US" dirty="0" err="1" smtClean="0"/>
              <a:t>Tweened</a:t>
            </a:r>
            <a:r>
              <a:rPr lang="en-US" dirty="0" smtClean="0"/>
              <a:t>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4038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Moving Button</a:t>
            </a:r>
          </a:p>
          <a:p>
            <a:r>
              <a:rPr lang="en-US" b="1" u="sng" dirty="0" smtClean="0"/>
              <a:t>Note</a:t>
            </a:r>
            <a:r>
              <a:rPr lang="en-US" dirty="0" smtClean="0"/>
              <a:t>, </a:t>
            </a:r>
            <a:r>
              <a:rPr lang="en-US" dirty="0" err="1" smtClean="0"/>
              <a:t>tweened</a:t>
            </a:r>
            <a:r>
              <a:rPr lang="en-US" dirty="0" smtClean="0"/>
              <a:t> animations draw the button in a different spot</a:t>
            </a:r>
          </a:p>
          <a:p>
            <a:r>
              <a:rPr lang="en-US" dirty="0" smtClean="0"/>
              <a:t>But, the button's location does not actually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836" y="5248274"/>
            <a:ext cx="13906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876300"/>
            <a:ext cx="334327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81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 and Down Animation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76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219200"/>
            <a:ext cx="901264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21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Button 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77</a:t>
            </a:fld>
            <a:endParaRPr 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427"/>
            <a:ext cx="9144000" cy="387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57150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 extra from Intent to determine what type of animation to perform.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691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Tweened</a:t>
            </a:r>
            <a:r>
              <a:rPr lang="en-US" dirty="0" smtClean="0"/>
              <a:t> Animation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06680"/>
            <a:ext cx="9144001" cy="259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400" y="2667000"/>
            <a:ext cx="6705600" cy="12192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0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Background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Called when button clicked</a:t>
            </a:r>
          </a:p>
          <a:p>
            <a:pPr lvl="1"/>
            <a:r>
              <a:rPr lang="en-US" dirty="0" err="1" smtClean="0"/>
              <a:t>onClick</a:t>
            </a:r>
            <a:r>
              <a:rPr lang="en-US" dirty="0" smtClean="0"/>
              <a:t> attribute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79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2" y="2667000"/>
            <a:ext cx="9002546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5029200"/>
            <a:ext cx="22403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Result?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6073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Theme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Themes in Android’s History</a:t>
            </a:r>
          </a:p>
          <a:p>
            <a:r>
              <a:rPr lang="en-US" dirty="0" smtClean="0"/>
              <a:t>Current Standard is the </a:t>
            </a:r>
            <a:r>
              <a:rPr lang="en-US" b="1" i="1" dirty="0" smtClean="0">
                <a:hlinkClick r:id="rId2"/>
              </a:rPr>
              <a:t>Material Theme</a:t>
            </a:r>
            <a:endParaRPr lang="en-US" b="1" i="1" dirty="0" smtClean="0"/>
          </a:p>
          <a:p>
            <a:r>
              <a:rPr lang="en-US" dirty="0" smtClean="0"/>
              <a:t>Set in Manifest</a:t>
            </a:r>
          </a:p>
          <a:p>
            <a:r>
              <a:rPr lang="en-US" dirty="0" smtClean="0"/>
              <a:t>Able to alter aspects of theme</a:t>
            </a:r>
          </a:p>
          <a:p>
            <a:r>
              <a:rPr lang="en-US" dirty="0" smtClean="0"/>
              <a:t>Creates a consistent look for </a:t>
            </a:r>
            <a:r>
              <a:rPr lang="en-US" dirty="0" smtClean="0"/>
              <a:t>app</a:t>
            </a:r>
          </a:p>
          <a:p>
            <a:r>
              <a:rPr lang="en-US" dirty="0" smtClean="0">
                <a:hlinkClick r:id="rId3"/>
              </a:rPr>
              <a:t>Emphasis on Feedback via animation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108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3124200"/>
            <a:ext cx="7772400" cy="2644775"/>
          </a:xfrm>
        </p:spPr>
        <p:txBody>
          <a:bodyPr>
            <a:normAutofit fontScale="90000"/>
          </a:bodyPr>
          <a:lstStyle/>
          <a:p>
            <a:r>
              <a:rPr lang="en-US" dirty="0"/>
              <a:t>property </a:t>
            </a:r>
            <a:r>
              <a:rPr lang="en-US" dirty="0" smtClean="0"/>
              <a:t>animations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-Available POST </a:t>
            </a:r>
            <a:r>
              <a:rPr lang="en-US" dirty="0" err="1" smtClean="0"/>
              <a:t>GINgerbread</a:t>
            </a:r>
            <a:r>
              <a:rPr lang="en-US" dirty="0" smtClean="0"/>
              <a:t>, </a:t>
            </a:r>
            <a:r>
              <a:rPr lang="en-US" dirty="0" err="1" smtClean="0"/>
              <a:t>Andoid</a:t>
            </a:r>
            <a:r>
              <a:rPr lang="en-US" dirty="0" smtClean="0"/>
              <a:t> 3.0, API Level 11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33400" y="1295400"/>
            <a:ext cx="7772400" cy="2732087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3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Developer of new animation framework for Android, Chet </a:t>
            </a:r>
            <a:r>
              <a:rPr lang="en-US" dirty="0" err="1" smtClean="0"/>
              <a:t>Haase</a:t>
            </a:r>
            <a:r>
              <a:rPr lang="en-US" dirty="0" smtClean="0"/>
              <a:t> and </a:t>
            </a:r>
            <a:r>
              <a:rPr lang="en-US" dirty="0" err="1" smtClean="0"/>
              <a:t>Romain</a:t>
            </a:r>
            <a:r>
              <a:rPr lang="en-US" dirty="0" smtClean="0"/>
              <a:t> Guy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81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552582"/>
            <a:ext cx="3554529" cy="4168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012" y="3276600"/>
            <a:ext cx="2097741" cy="3181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367988"/>
            <a:ext cx="2328594" cy="298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8467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Animations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more general animation framework</a:t>
            </a:r>
          </a:p>
          <a:p>
            <a:r>
              <a:rPr lang="en-US" dirty="0" err="1" smtClean="0"/>
              <a:t>Tweened</a:t>
            </a:r>
            <a:r>
              <a:rPr lang="en-US" dirty="0" smtClean="0"/>
              <a:t> Animations can only affect alpha, scale, rotation, and position</a:t>
            </a:r>
          </a:p>
          <a:p>
            <a:r>
              <a:rPr lang="en-US" dirty="0" smtClean="0"/>
              <a:t>Property Animations can affect any property of an object</a:t>
            </a:r>
          </a:p>
          <a:p>
            <a:pPr lvl="1"/>
            <a:r>
              <a:rPr lang="en-US" dirty="0" smtClean="0"/>
              <a:t>typically a View or Drawable</a:t>
            </a:r>
          </a:p>
          <a:p>
            <a:r>
              <a:rPr lang="en-US" dirty="0" smtClean="0"/>
              <a:t>can be defined in sets, change multiple properties at a time</a:t>
            </a:r>
          </a:p>
          <a:p>
            <a:r>
              <a:rPr lang="en-US" dirty="0" smtClean="0"/>
              <a:t>animation created separate from target object, reuse with different objects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82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6275769"/>
            <a:ext cx="715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http://developer.android.com/guide/topics/graphics/prop-animation.html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0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Animation -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ValueAnimator</a:t>
            </a:r>
            <a:endParaRPr lang="en-US" dirty="0" smtClean="0"/>
          </a:p>
          <a:p>
            <a:pPr lvl="1"/>
            <a:r>
              <a:rPr lang="en-US" dirty="0" smtClean="0"/>
              <a:t>base class for property animations</a:t>
            </a:r>
          </a:p>
          <a:p>
            <a:r>
              <a:rPr lang="en-US" dirty="0" smtClean="0"/>
              <a:t>Object Animator</a:t>
            </a:r>
            <a:endParaRPr lang="en-US" dirty="0"/>
          </a:p>
          <a:p>
            <a:pPr lvl="1"/>
            <a:r>
              <a:rPr lang="en-US" dirty="0" smtClean="0"/>
              <a:t>convenience class for animating specific object and property</a:t>
            </a:r>
          </a:p>
          <a:p>
            <a:r>
              <a:rPr lang="en-US" dirty="0" err="1" smtClean="0"/>
              <a:t>ViewPropertyAnimator</a:t>
            </a:r>
            <a:endParaRPr lang="en-US" dirty="0" smtClean="0"/>
          </a:p>
          <a:p>
            <a:pPr lvl="1"/>
            <a:r>
              <a:rPr lang="en-US" dirty="0" smtClean="0"/>
              <a:t>optimized, simple animation of View objects</a:t>
            </a:r>
          </a:p>
          <a:p>
            <a:r>
              <a:rPr lang="en-US" dirty="0"/>
              <a:t>e</a:t>
            </a:r>
            <a:r>
              <a:rPr lang="en-US" dirty="0" smtClean="0"/>
              <a:t>valuator classes such as </a:t>
            </a:r>
            <a:r>
              <a:rPr lang="en-US" dirty="0" err="1" smtClean="0"/>
              <a:t>ArgbEvaluator</a:t>
            </a:r>
            <a:r>
              <a:rPr lang="en-US" dirty="0" smtClean="0"/>
              <a:t> to animate property by defining how it changes over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83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3657600"/>
            <a:ext cx="8458200" cy="11430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0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Animations Simple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686800" cy="5745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API levels 11+</a:t>
            </a:r>
          </a:p>
          <a:p>
            <a:r>
              <a:rPr lang="en-US" dirty="0" smtClean="0"/>
              <a:t>View objects have animate() method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ViewPropertyAnimator</a:t>
            </a:r>
            <a:endParaRPr lang="en-US" dirty="0" smtClean="0"/>
          </a:p>
          <a:p>
            <a:r>
              <a:rPr lang="en-US" dirty="0" smtClean="0"/>
              <a:t>methods for alpha, rotation, scale (size), translation (position)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84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7" y="2663066"/>
            <a:ext cx="9119493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99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ViewPropertyAnimator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onClick</a:t>
            </a:r>
            <a:r>
              <a:rPr lang="en-US" dirty="0" smtClean="0"/>
              <a:t> method for a button: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button will disappear and then reappear next time clicked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85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9897"/>
            <a:ext cx="8051014" cy="220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58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Complex Property Animation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 animation example</a:t>
            </a:r>
          </a:p>
          <a:p>
            <a:r>
              <a:rPr lang="en-US" dirty="0" smtClean="0"/>
              <a:t>from moving button example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u="sng" dirty="0" smtClean="0"/>
              <a:t>animated class must have a "set&lt;Property&gt;" method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86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2590800"/>
            <a:ext cx="9116291" cy="2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88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Button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87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" y="1066800"/>
            <a:ext cx="946946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89916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39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ObjectAnimator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88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85" y="1066800"/>
            <a:ext cx="915818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0" y="990600"/>
            <a:ext cx="1524000" cy="5715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7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??????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668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can the </a:t>
            </a:r>
            <a:r>
              <a:rPr lang="en-US" dirty="0" err="1" smtClean="0"/>
              <a:t>ObjectAnimator</a:t>
            </a:r>
            <a:r>
              <a:rPr lang="en-US" dirty="0" smtClean="0"/>
              <a:t> call the right methods on the object passed?</a:t>
            </a:r>
          </a:p>
          <a:p>
            <a:pPr marL="742950" indent="-742950">
              <a:buAutoNum type="alphaUcPeriod"/>
            </a:pPr>
            <a:r>
              <a:rPr lang="en-US" dirty="0"/>
              <a:t>reflection</a:t>
            </a:r>
          </a:p>
          <a:p>
            <a:pPr marL="742950" indent="-742950">
              <a:buAutoNum type="alphaUcPeriod"/>
            </a:pPr>
            <a:r>
              <a:rPr lang="en-US" dirty="0"/>
              <a:t>open graphics library</a:t>
            </a:r>
          </a:p>
          <a:p>
            <a:pPr marL="742950" indent="-742950">
              <a:buAutoNum type="alphaUcPeriod"/>
            </a:pPr>
            <a:r>
              <a:rPr lang="en-US" dirty="0" smtClean="0"/>
              <a:t>static</a:t>
            </a:r>
            <a:endParaRPr lang="en-US" dirty="0"/>
          </a:p>
          <a:p>
            <a:pPr marL="742950" indent="-742950">
              <a:buAutoNum type="alphaUcPeriod"/>
            </a:pPr>
            <a:r>
              <a:rPr lang="en-US" dirty="0" smtClean="0"/>
              <a:t>xml</a:t>
            </a:r>
          </a:p>
          <a:p>
            <a:pPr marL="742950" indent="-742950">
              <a:buAutoNum type="alphaUcPeriod"/>
            </a:pPr>
            <a:r>
              <a:rPr lang="en-US" dirty="0" smtClean="0"/>
              <a:t>generics</a:t>
            </a:r>
          </a:p>
          <a:p>
            <a:r>
              <a:rPr lang="en-US" dirty="0" smtClean="0"/>
              <a:t>Declared type is Object</a:t>
            </a:r>
          </a:p>
          <a:p>
            <a:r>
              <a:rPr lang="en-US" dirty="0" smtClean="0"/>
              <a:t>must be calling </a:t>
            </a:r>
            <a:r>
              <a:rPr lang="en-US" dirty="0" err="1" smtClean="0"/>
              <a:t>setY</a:t>
            </a:r>
            <a:r>
              <a:rPr lang="en-US" dirty="0" smtClean="0"/>
              <a:t> method, right?</a:t>
            </a:r>
          </a:p>
          <a:p>
            <a:pPr marL="742950" indent="-742950">
              <a:buAutoNum type="alphaU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3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sidetrack on the visual display of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dirty="0"/>
              <a:t>A Sidetrack on</a:t>
            </a:r>
            <a:br>
              <a:rPr lang="en-US" sz="8800" dirty="0"/>
            </a:br>
            <a:r>
              <a:rPr lang="en-US" sz="8800" dirty="0"/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373421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Advanced feature of Java.</a:t>
            </a:r>
          </a:p>
          <a:p>
            <a:r>
              <a:rPr lang="en-US" dirty="0" smtClean="0"/>
              <a:t>Commonly used by programs that "examine or modify the runtime behavior of applications running in the Java virtual machine"</a:t>
            </a:r>
          </a:p>
          <a:p>
            <a:r>
              <a:rPr lang="en-US" dirty="0" smtClean="0"/>
              <a:t>The Android Property Animation framework uses reflection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4481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Extensible features</a:t>
            </a:r>
          </a:p>
          <a:p>
            <a:pPr lvl="1"/>
            <a:r>
              <a:rPr lang="en-US" dirty="0" smtClean="0"/>
              <a:t>like Android Property Animator framework</a:t>
            </a:r>
          </a:p>
          <a:p>
            <a:r>
              <a:rPr lang="en-US" dirty="0" smtClean="0"/>
              <a:t>Class Browsers and Visual </a:t>
            </a:r>
            <a:r>
              <a:rPr lang="en-US" smtClean="0"/>
              <a:t>Development Environments</a:t>
            </a:r>
            <a:endParaRPr lang="en-US" dirty="0" smtClean="0"/>
          </a:p>
          <a:p>
            <a:r>
              <a:rPr lang="en-US" dirty="0" smtClean="0"/>
              <a:t>Debugger and Testing Tools</a:t>
            </a:r>
          </a:p>
          <a:p>
            <a:pPr lvl="1"/>
            <a:r>
              <a:rPr lang="en-US" dirty="0" smtClean="0"/>
              <a:t>am I testing all the public methods?</a:t>
            </a:r>
          </a:p>
          <a:p>
            <a:pPr lvl="1"/>
            <a:r>
              <a:rPr lang="en-US" dirty="0" smtClean="0"/>
              <a:t>coverage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8111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Property Animation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59276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ObjectAnimator</a:t>
            </a:r>
            <a:r>
              <a:rPr lang="en-US" dirty="0" smtClean="0"/>
              <a:t> class a subclass of </a:t>
            </a:r>
            <a:r>
              <a:rPr lang="en-US" dirty="0" err="1" smtClean="0"/>
              <a:t>ValueAnimator</a:t>
            </a:r>
            <a:endParaRPr lang="en-US" dirty="0" smtClean="0"/>
          </a:p>
          <a:p>
            <a:r>
              <a:rPr lang="en-US" dirty="0" smtClean="0"/>
              <a:t>Convenience class for property animation</a:t>
            </a:r>
          </a:p>
          <a:p>
            <a:r>
              <a:rPr lang="en-US" dirty="0" smtClean="0"/>
              <a:t>When animator created set animation time, </a:t>
            </a:r>
            <a:r>
              <a:rPr lang="en-US" b="1" i="1" dirty="0" smtClean="0"/>
              <a:t>property to animate</a:t>
            </a:r>
            <a:r>
              <a:rPr lang="en-US" dirty="0" smtClean="0"/>
              <a:t>, and the starting and ending values</a:t>
            </a:r>
          </a:p>
          <a:p>
            <a:r>
              <a:rPr lang="en-US" dirty="0"/>
              <a:t>"The constructors of this class take parameters to define the target object that will be animated as well as the name of the property that will be animated. </a:t>
            </a:r>
            <a:r>
              <a:rPr lang="en-US" b="1" dirty="0"/>
              <a:t>Appropriate set/get functions are then determined internally </a:t>
            </a:r>
            <a:r>
              <a:rPr lang="en-US" dirty="0"/>
              <a:t>and the animation will call these functions as necessary to animate the property. </a:t>
            </a:r>
            <a:r>
              <a:rPr lang="en-US" dirty="0" smtClean="0"/>
              <a:t>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0591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ObjectAnimator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Button class must have </a:t>
            </a:r>
            <a:r>
              <a:rPr lang="en-US" dirty="0" err="1" smtClean="0"/>
              <a:t>getY</a:t>
            </a:r>
            <a:r>
              <a:rPr lang="en-US" dirty="0" smtClean="0"/>
              <a:t> and </a:t>
            </a:r>
            <a:r>
              <a:rPr lang="en-US" dirty="0" err="1" smtClean="0"/>
              <a:t>setY</a:t>
            </a:r>
            <a:r>
              <a:rPr lang="en-US" dirty="0" smtClean="0"/>
              <a:t> methods that return and accept a float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ofFloat</a:t>
            </a:r>
            <a:r>
              <a:rPr lang="en-US" dirty="0" smtClean="0"/>
              <a:t>, </a:t>
            </a:r>
            <a:r>
              <a:rPr lang="en-US" dirty="0" err="1" smtClean="0"/>
              <a:t>ofInt</a:t>
            </a:r>
            <a:r>
              <a:rPr lang="en-US" dirty="0" smtClean="0"/>
              <a:t>, </a:t>
            </a:r>
            <a:r>
              <a:rPr lang="en-US" dirty="0" err="1" smtClean="0"/>
              <a:t>ofObject</a:t>
            </a:r>
            <a:r>
              <a:rPr lang="en-US" dirty="0" smtClean="0"/>
              <a:t>, </a:t>
            </a:r>
            <a:r>
              <a:rPr lang="en-US" dirty="0" err="1" smtClean="0"/>
              <a:t>ofMulti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94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438400"/>
            <a:ext cx="943411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61122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Animator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5927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How does the Object animator affect the y value of the Button?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Recall Java, declared type, actual type</a:t>
            </a:r>
          </a:p>
          <a:p>
            <a:r>
              <a:rPr lang="en-US" dirty="0" smtClean="0"/>
              <a:t>What methods does allow compiler allow?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95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8887206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5638800" y="3252786"/>
            <a:ext cx="381000" cy="124301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67200" y="4495800"/>
            <a:ext cx="2576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Not a button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5045172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Everything in Java is a primitive (byte, short, int, long, float, double, char, boolean) or an Object</a:t>
            </a:r>
          </a:p>
          <a:p>
            <a:pPr lvl="1"/>
            <a:r>
              <a:rPr lang="en-US" dirty="0" smtClean="0"/>
              <a:t>arrays and </a:t>
            </a:r>
            <a:r>
              <a:rPr lang="en-US" dirty="0" err="1" smtClean="0"/>
              <a:t>Enums</a:t>
            </a:r>
            <a:r>
              <a:rPr lang="en-US" dirty="0" smtClean="0"/>
              <a:t> are Objects</a:t>
            </a:r>
          </a:p>
          <a:p>
            <a:r>
              <a:rPr lang="en-US" dirty="0" smtClean="0"/>
              <a:t>The Java virtual machine instantiates an immutable instance of </a:t>
            </a:r>
            <a:r>
              <a:rPr lang="en-US" dirty="0" err="1" smtClean="0"/>
              <a:t>java.lang.Class</a:t>
            </a:r>
            <a:r>
              <a:rPr lang="en-US" dirty="0" smtClean="0"/>
              <a:t> for every type of Object necessary in a running program</a:t>
            </a:r>
          </a:p>
          <a:p>
            <a:r>
              <a:rPr lang="en-US" dirty="0" smtClean="0"/>
              <a:t>Entry point for reflection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6677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the Class </a:t>
            </a:r>
            <a:r>
              <a:rPr lang="en-US" dirty="0"/>
              <a:t>o</a:t>
            </a:r>
            <a:r>
              <a:rPr lang="en-US" dirty="0" smtClean="0"/>
              <a:t>bject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97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38645"/>
            <a:ext cx="5943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32282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Internals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object may be used to access fields, methods, and constructors</a:t>
            </a:r>
          </a:p>
          <a:p>
            <a:pPr marL="457200" lvl="1" indent="0">
              <a:buNone/>
            </a:pPr>
            <a:r>
              <a:rPr lang="en-US" dirty="0" smtClean="0"/>
              <a:t>… including </a:t>
            </a:r>
            <a:r>
              <a:rPr lang="en-US" b="1" u="sng" dirty="0" smtClean="0"/>
              <a:t>private</a:t>
            </a:r>
            <a:r>
              <a:rPr lang="en-US" dirty="0" smtClean="0"/>
              <a:t> members</a:t>
            </a:r>
          </a:p>
          <a:p>
            <a:r>
              <a:rPr lang="en-US" dirty="0" smtClean="0"/>
              <a:t>methods that enumerate members (instance variables) and methods that search for a member given a name</a:t>
            </a:r>
          </a:p>
          <a:p>
            <a:r>
              <a:rPr lang="en-US" dirty="0" smtClean="0"/>
              <a:t>Like a spy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8465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12837"/>
            <a:ext cx="8991600" cy="52117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This appears to be dangerous stuff</a:t>
            </a:r>
          </a:p>
          <a:p>
            <a:r>
              <a:rPr lang="en-US" dirty="0" smtClean="0"/>
              <a:t>The ability to find out about private methods </a:t>
            </a:r>
            <a:br>
              <a:rPr lang="en-US" dirty="0" smtClean="0"/>
            </a:br>
            <a:r>
              <a:rPr lang="en-US" dirty="0" smtClean="0"/>
              <a:t>and fields</a:t>
            </a:r>
          </a:p>
          <a:p>
            <a:pPr marL="457200" lvl="1" indent="0">
              <a:buNone/>
            </a:pPr>
            <a:r>
              <a:rPr lang="en-US" dirty="0" smtClean="0"/>
              <a:t>… and even change them</a:t>
            </a:r>
          </a:p>
          <a:p>
            <a:r>
              <a:rPr lang="en-US" dirty="0" smtClean="0"/>
              <a:t>Thus many of the methods in the Class </a:t>
            </a:r>
            <a:r>
              <a:rPr lang="en-US" dirty="0" err="1" smtClean="0"/>
              <a:t>class</a:t>
            </a:r>
            <a:r>
              <a:rPr lang="en-US" dirty="0" smtClean="0"/>
              <a:t> and Reflection API throw </a:t>
            </a:r>
            <a:r>
              <a:rPr lang="en-US" dirty="0" err="1" smtClean="0"/>
              <a:t>SecurityExceptions</a:t>
            </a:r>
            <a:endParaRPr lang="en-US" dirty="0" smtClean="0"/>
          </a:p>
          <a:p>
            <a:r>
              <a:rPr lang="en-US" dirty="0" smtClean="0"/>
              <a:t>If a </a:t>
            </a:r>
            <a:r>
              <a:rPr lang="en-US" dirty="0" err="1" smtClean="0"/>
              <a:t>SecurityManager</a:t>
            </a:r>
            <a:r>
              <a:rPr lang="en-US" dirty="0" smtClean="0"/>
              <a:t> is present and permission for reflection is not granted, exceptions occur</a:t>
            </a:r>
          </a:p>
          <a:p>
            <a:r>
              <a:rPr lang="en-US" b="1" dirty="0" smtClean="0"/>
              <a:t>"If you remove this sticker, the warranty is void"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8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6040</TotalTime>
  <Words>2541</Words>
  <Application>Microsoft Office PowerPoint</Application>
  <PresentationFormat>On-screen Show (4:3)</PresentationFormat>
  <Paragraphs>668</Paragraphs>
  <Slides>137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137</vt:i4>
      </vt:variant>
    </vt:vector>
  </HeadingPairs>
  <TitlesOfParts>
    <vt:vector size="141" baseType="lpstr">
      <vt:lpstr>Arial</vt:lpstr>
      <vt:lpstr>Calibri</vt:lpstr>
      <vt:lpstr>Courier</vt:lpstr>
      <vt:lpstr>Office Theme</vt:lpstr>
      <vt:lpstr>CS371m - Mobile Computing</vt:lpstr>
      <vt:lpstr>Using Graphics</vt:lpstr>
      <vt:lpstr>Richer UI</vt:lpstr>
      <vt:lpstr>UI Design Changes</vt:lpstr>
      <vt:lpstr>iOS 6 and iOS 7</vt:lpstr>
      <vt:lpstr>Clicker</vt:lpstr>
      <vt:lpstr>Clicker</vt:lpstr>
      <vt:lpstr>Android Theme</vt:lpstr>
      <vt:lpstr>sidetrack on the visual display of information</vt:lpstr>
      <vt:lpstr>Visual Display of Information</vt:lpstr>
      <vt:lpstr>Visual Display</vt:lpstr>
      <vt:lpstr>Examples of the visual display of information</vt:lpstr>
      <vt:lpstr>Joseph Minard  Napoleon's Invasion of Russia</vt:lpstr>
      <vt:lpstr>John Snow - Deaths from Cholera, 1854 Broad Street Outbreak (The Ghost Map)</vt:lpstr>
      <vt:lpstr>Space Debris Plot</vt:lpstr>
      <vt:lpstr>Visualizing Data</vt:lpstr>
      <vt:lpstr>All Roads</vt:lpstr>
      <vt:lpstr>Files on Disk - WinDirStats</vt:lpstr>
      <vt:lpstr>S&amp;P 500 Heat Map</vt:lpstr>
      <vt:lpstr>CS324E Heat Map</vt:lpstr>
      <vt:lpstr>CS324E Wator World</vt:lpstr>
      <vt:lpstr>Image Processing</vt:lpstr>
      <vt:lpstr>Color Histogram</vt:lpstr>
      <vt:lpstr>Histogram Equalization</vt:lpstr>
      <vt:lpstr>Revised Image</vt:lpstr>
      <vt:lpstr>PowerPoint Presentation</vt:lpstr>
      <vt:lpstr>Using android NATIVE 2d graphics</vt:lpstr>
      <vt:lpstr>Android Graphics</vt:lpstr>
      <vt:lpstr>Using a Canvas</vt:lpstr>
      <vt:lpstr>Graphics Resources</vt:lpstr>
      <vt:lpstr>Requesting Redraws of a View</vt:lpstr>
      <vt:lpstr>GuessFour</vt:lpstr>
      <vt:lpstr>Paint</vt:lpstr>
      <vt:lpstr>Anti Aliasing - The Jaggies</vt:lpstr>
      <vt:lpstr>Using the Canvas Class</vt:lpstr>
      <vt:lpstr>Paint Object</vt:lpstr>
      <vt:lpstr>Gradients</vt:lpstr>
      <vt:lpstr>Linear Gradient</vt:lpstr>
      <vt:lpstr>LinearGradient</vt:lpstr>
      <vt:lpstr>RadialGradient</vt:lpstr>
      <vt:lpstr>RadialGradient</vt:lpstr>
      <vt:lpstr>RadialGradeint</vt:lpstr>
      <vt:lpstr>SweepGradient</vt:lpstr>
      <vt:lpstr>SweepGradient</vt:lpstr>
      <vt:lpstr>SweepGradient</vt:lpstr>
      <vt:lpstr>SweepGradient</vt:lpstr>
      <vt:lpstr>SweepGradient</vt:lpstr>
      <vt:lpstr>Simple android animation loop</vt:lpstr>
      <vt:lpstr>Simple Animation</vt:lpstr>
      <vt:lpstr>Simple (And Poor) Animation Approach</vt:lpstr>
      <vt:lpstr>Better Animation Loop</vt:lpstr>
      <vt:lpstr>update method</vt:lpstr>
      <vt:lpstr>Simple Animation Example Add Custom View to XML</vt:lpstr>
      <vt:lpstr>Simple Example - BalloonView</vt:lpstr>
      <vt:lpstr>BalloonView Constructors</vt:lpstr>
      <vt:lpstr>BalloonView</vt:lpstr>
      <vt:lpstr>BalloonView onDraw Method</vt:lpstr>
      <vt:lpstr>Balloon Class and draw Method </vt:lpstr>
      <vt:lpstr>BalloonView update Method</vt:lpstr>
      <vt:lpstr>Animation Loop</vt:lpstr>
      <vt:lpstr>Animation Loop</vt:lpstr>
      <vt:lpstr>Pausing</vt:lpstr>
      <vt:lpstr>Animation Loop</vt:lpstr>
      <vt:lpstr>AnimationLoop</vt:lpstr>
      <vt:lpstr>tweened AnimationS</vt:lpstr>
      <vt:lpstr>Simple Animations</vt:lpstr>
      <vt:lpstr>Tweened Animations</vt:lpstr>
      <vt:lpstr>Tweened Animations</vt:lpstr>
      <vt:lpstr>Guess Four res/anim</vt:lpstr>
      <vt:lpstr>GuessFour res/anim</vt:lpstr>
      <vt:lpstr>GuessFour Example</vt:lpstr>
      <vt:lpstr>More Tweened Examples</vt:lpstr>
      <vt:lpstr>Hyperspace Part 1</vt:lpstr>
      <vt:lpstr>Hyperspace Part 2</vt:lpstr>
      <vt:lpstr>More Tweened Examples</vt:lpstr>
      <vt:lpstr>Up and Down Animation</vt:lpstr>
      <vt:lpstr>Moving Button Activity</vt:lpstr>
      <vt:lpstr>Tweened Animation</vt:lpstr>
      <vt:lpstr>Change Background Color</vt:lpstr>
      <vt:lpstr>property animations   -Available POST GINgerbread, Andoid 3.0, API Level 11</vt:lpstr>
      <vt:lpstr>PowerPoint Presentation</vt:lpstr>
      <vt:lpstr>Property Animations</vt:lpstr>
      <vt:lpstr>Property Animation - Classes</vt:lpstr>
      <vt:lpstr>Some Animations Simple</vt:lpstr>
      <vt:lpstr>ViewPropertyAnimator Example</vt:lpstr>
      <vt:lpstr>More Complex Property Animation</vt:lpstr>
      <vt:lpstr>Button Class</vt:lpstr>
      <vt:lpstr>ObjectAnimator</vt:lpstr>
      <vt:lpstr>HOW ??????</vt:lpstr>
      <vt:lpstr>A Sidetrack on Reflection</vt:lpstr>
      <vt:lpstr>Reflection</vt:lpstr>
      <vt:lpstr>Why Reflection</vt:lpstr>
      <vt:lpstr>Recall: Property Animation</vt:lpstr>
      <vt:lpstr>ObjectAnimator Example</vt:lpstr>
      <vt:lpstr>Object Animator</vt:lpstr>
      <vt:lpstr>Class objects</vt:lpstr>
      <vt:lpstr>Getting the Class object</vt:lpstr>
      <vt:lpstr>Accessing Internals</vt:lpstr>
      <vt:lpstr>Security</vt:lpstr>
      <vt:lpstr>Enumerating Fields</vt:lpstr>
      <vt:lpstr>Enumerating Methods</vt:lpstr>
      <vt:lpstr>Calling Methods</vt:lpstr>
      <vt:lpstr>Calling Methods</vt:lpstr>
      <vt:lpstr>Results of Method Calls - Animate!</vt:lpstr>
      <vt:lpstr>Clicker Question</vt:lpstr>
      <vt:lpstr>And Then the Unthinkable Happened</vt:lpstr>
      <vt:lpstr>Recall Button Class</vt:lpstr>
      <vt:lpstr>Clicker Question</vt:lpstr>
      <vt:lpstr>But final is safe, right????</vt:lpstr>
      <vt:lpstr>Result of changeString</vt:lpstr>
      <vt:lpstr>Oh the Humanity</vt:lpstr>
      <vt:lpstr>Client Code</vt:lpstr>
      <vt:lpstr>Result</vt:lpstr>
      <vt:lpstr>rendering with complex calculations</vt:lpstr>
      <vt:lpstr>More Complex Graphics</vt:lpstr>
      <vt:lpstr>Using a SurfaceView</vt:lpstr>
      <vt:lpstr>Simple Example</vt:lpstr>
      <vt:lpstr>Implement SurfaceHolder.Callback methods</vt:lpstr>
      <vt:lpstr>Prevent Runaway Threads!</vt:lpstr>
      <vt:lpstr>Inner Class for Thread</vt:lpstr>
      <vt:lpstr>Run Method in StaticThread</vt:lpstr>
      <vt:lpstr>Demo run()</vt:lpstr>
      <vt:lpstr>Remove Flicker / Jitter</vt:lpstr>
      <vt:lpstr>Alternative</vt:lpstr>
      <vt:lpstr>Separate Bitmap</vt:lpstr>
      <vt:lpstr>Updates to Bitmap</vt:lpstr>
      <vt:lpstr>Demo Alt Version of run()</vt:lpstr>
      <vt:lpstr>Animations</vt:lpstr>
      <vt:lpstr>Checking Frame Rate</vt:lpstr>
      <vt:lpstr>Controlling Frame Rate</vt:lpstr>
      <vt:lpstr>Two Methods for Displaying 2D Graphics</vt:lpstr>
      <vt:lpstr>adding drawables to views</vt:lpstr>
      <vt:lpstr>Adding Drawables to Views</vt:lpstr>
      <vt:lpstr>Top Ten With Image Background</vt:lpstr>
      <vt:lpstr>Add ImageView to Layout</vt:lpstr>
      <vt:lpstr>ImageView Attributes</vt:lpstr>
      <vt:lpstr>Changing ImageView Programmatically</vt:lpstr>
    </vt:vector>
  </TitlesOfParts>
  <Company>University of Texas at Austin Computer Science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CS378 - Mobile Computing</dc:title>
  <dc:creator>Michael D. Scott</dc:creator>
  <cp:lastModifiedBy>scottm</cp:lastModifiedBy>
  <cp:revision>262</cp:revision>
  <cp:lastPrinted>2012-01-30T16:00:04Z</cp:lastPrinted>
  <dcterms:created xsi:type="dcterms:W3CDTF">2012-01-17T18:47:14Z</dcterms:created>
  <dcterms:modified xsi:type="dcterms:W3CDTF">2017-08-01T15:35:46Z</dcterms:modified>
</cp:coreProperties>
</file>