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5"/>
  </p:notesMasterIdLst>
  <p:handoutMasterIdLst>
    <p:handoutMasterId r:id="rId96"/>
  </p:handoutMasterIdLst>
  <p:sldIdLst>
    <p:sldId id="256" r:id="rId2"/>
    <p:sldId id="334" r:id="rId3"/>
    <p:sldId id="431" r:id="rId4"/>
    <p:sldId id="333" r:id="rId5"/>
    <p:sldId id="335" r:id="rId6"/>
    <p:sldId id="400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7" r:id="rId18"/>
    <p:sldId id="348" r:id="rId19"/>
    <p:sldId id="359" r:id="rId20"/>
    <p:sldId id="360" r:id="rId21"/>
    <p:sldId id="361" r:id="rId22"/>
    <p:sldId id="362" r:id="rId23"/>
    <p:sldId id="363" r:id="rId24"/>
    <p:sldId id="432" r:id="rId25"/>
    <p:sldId id="364" r:id="rId26"/>
    <p:sldId id="371" r:id="rId27"/>
    <p:sldId id="365" r:id="rId28"/>
    <p:sldId id="366" r:id="rId29"/>
    <p:sldId id="367" r:id="rId30"/>
    <p:sldId id="368" r:id="rId31"/>
    <p:sldId id="369" r:id="rId32"/>
    <p:sldId id="401" r:id="rId33"/>
    <p:sldId id="370" r:id="rId34"/>
    <p:sldId id="402" r:id="rId35"/>
    <p:sldId id="373" r:id="rId36"/>
    <p:sldId id="374" r:id="rId37"/>
    <p:sldId id="375" r:id="rId38"/>
    <p:sldId id="376" r:id="rId39"/>
    <p:sldId id="377" r:id="rId40"/>
    <p:sldId id="378" r:id="rId41"/>
    <p:sldId id="379" r:id="rId42"/>
    <p:sldId id="380" r:id="rId43"/>
    <p:sldId id="381" r:id="rId44"/>
    <p:sldId id="382" r:id="rId45"/>
    <p:sldId id="383" r:id="rId46"/>
    <p:sldId id="384" r:id="rId47"/>
    <p:sldId id="386" r:id="rId48"/>
    <p:sldId id="387" r:id="rId49"/>
    <p:sldId id="388" r:id="rId50"/>
    <p:sldId id="389" r:id="rId51"/>
    <p:sldId id="390" r:id="rId52"/>
    <p:sldId id="391" r:id="rId53"/>
    <p:sldId id="392" r:id="rId54"/>
    <p:sldId id="393" r:id="rId55"/>
    <p:sldId id="394" r:id="rId56"/>
    <p:sldId id="395" r:id="rId57"/>
    <p:sldId id="396" r:id="rId58"/>
    <p:sldId id="399" r:id="rId59"/>
    <p:sldId id="397" r:id="rId60"/>
    <p:sldId id="398" r:id="rId61"/>
    <p:sldId id="403" r:id="rId62"/>
    <p:sldId id="404" r:id="rId63"/>
    <p:sldId id="405" r:id="rId64"/>
    <p:sldId id="406" r:id="rId65"/>
    <p:sldId id="407" r:id="rId66"/>
    <p:sldId id="408" r:id="rId67"/>
    <p:sldId id="409" r:id="rId68"/>
    <p:sldId id="410" r:id="rId69"/>
    <p:sldId id="411" r:id="rId70"/>
    <p:sldId id="412" r:id="rId71"/>
    <p:sldId id="413" r:id="rId72"/>
    <p:sldId id="414" r:id="rId73"/>
    <p:sldId id="415" r:id="rId74"/>
    <p:sldId id="416" r:id="rId75"/>
    <p:sldId id="417" r:id="rId76"/>
    <p:sldId id="418" r:id="rId77"/>
    <p:sldId id="419" r:id="rId78"/>
    <p:sldId id="420" r:id="rId79"/>
    <p:sldId id="421" r:id="rId80"/>
    <p:sldId id="422" r:id="rId81"/>
    <p:sldId id="423" r:id="rId82"/>
    <p:sldId id="424" r:id="rId83"/>
    <p:sldId id="425" r:id="rId84"/>
    <p:sldId id="426" r:id="rId85"/>
    <p:sldId id="427" r:id="rId86"/>
    <p:sldId id="428" r:id="rId87"/>
    <p:sldId id="429" r:id="rId88"/>
    <p:sldId id="430" r:id="rId89"/>
    <p:sldId id="278" r:id="rId90"/>
    <p:sldId id="281" r:id="rId91"/>
    <p:sldId id="282" r:id="rId92"/>
    <p:sldId id="283" r:id="rId93"/>
    <p:sldId id="284" r:id="rId94"/>
  </p:sldIdLst>
  <p:sldSz cx="9144000" cy="6858000" type="screen4x3"/>
  <p:notesSz cx="9229725" cy="70008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F3C120-08CB-4558-A6D3-56435AF6E3D6}">
          <p14:sldIdLst>
            <p14:sldId id="256"/>
            <p14:sldId id="334"/>
            <p14:sldId id="431"/>
            <p14:sldId id="333"/>
            <p14:sldId id="335"/>
            <p14:sldId id="400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7"/>
            <p14:sldId id="348"/>
            <p14:sldId id="359"/>
            <p14:sldId id="360"/>
            <p14:sldId id="361"/>
            <p14:sldId id="362"/>
            <p14:sldId id="363"/>
            <p14:sldId id="432"/>
            <p14:sldId id="364"/>
            <p14:sldId id="371"/>
            <p14:sldId id="365"/>
            <p14:sldId id="366"/>
            <p14:sldId id="367"/>
            <p14:sldId id="368"/>
            <p14:sldId id="369"/>
            <p14:sldId id="401"/>
            <p14:sldId id="370"/>
            <p14:sldId id="40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9"/>
            <p14:sldId id="397"/>
            <p14:sldId id="398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278"/>
            <p14:sldId id="281"/>
            <p14:sldId id="282"/>
            <p14:sldId id="283"/>
            <p14:sldId id="284"/>
          </p14:sldIdLst>
        </p14:section>
        <p14:section name="Untitled Section" id="{B0934531-7DDF-4ADE-9739-B4522A77BE1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9" autoAdjust="0"/>
    <p:restoredTop sz="91954" autoAdjust="0"/>
  </p:normalViewPr>
  <p:slideViewPr>
    <p:cSldViewPr>
      <p:cViewPr varScale="1">
        <p:scale>
          <a:sx n="78" d="100"/>
          <a:sy n="78" d="100"/>
        </p:scale>
        <p:origin x="1596" y="6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8085" y="1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D050E-68A7-4BF6-AD9D-1C7A44A395DD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49266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8085" y="6649266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C81D9-15D7-4112-A060-F6577A2F8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2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8042" y="0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r">
              <a:defRPr sz="1200"/>
            </a:lvl1pPr>
          </a:lstStyle>
          <a:p>
            <a:fld id="{346C757F-8E6F-4388-B04F-98E120A4A3FC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498850" cy="2624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38" tIns="46369" rIns="92738" bIns="4636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973" y="3325416"/>
            <a:ext cx="7383780" cy="3150394"/>
          </a:xfrm>
          <a:prstGeom prst="rect">
            <a:avLst/>
          </a:prstGeom>
        </p:spPr>
        <p:txBody>
          <a:bodyPr vert="horz" lIns="92738" tIns="46369" rIns="92738" bIns="4636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49616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8042" y="6649616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r">
              <a:defRPr sz="1200"/>
            </a:lvl1pPr>
          </a:lstStyle>
          <a:p>
            <a:fld id="{4A48ABE3-AAC7-446F-BC4B-9C6CAE8F4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08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8ABE3-AAC7-446F-BC4B-9C6CAE8F49B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73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8ABE3-AAC7-446F-BC4B-9C6CAE8F49B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73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E820A771-8B3E-4BE1-A7E6-B6C2E6A656A2}" type="datetime1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555B-A913-47C2-815D-FFEEC9F1344F}" type="datetime1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3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A207-1962-4FD5-8FA4-49017E3AFF08}" type="datetime1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6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C94F-FA36-4542-90AC-05B517A96965}" type="datetime1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6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286E-D538-4C32-863A-BFE11AA382E4}" type="datetime1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2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70BB-EA0D-4A4F-87CD-E642573953E4}" type="datetime1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3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00E8-D1E2-4B2B-BD23-5DB0B74CD4B3}" type="datetime1">
              <a:rPr lang="en-US" smtClean="0"/>
              <a:t>4/17/2017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3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6898-C825-4192-863E-99B6DD94B6CB}" type="datetime1">
              <a:rPr lang="en-US" smtClean="0"/>
              <a:t>4/17/2017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1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866E-919D-4DC5-9FEE-4E5C71B9F5A6}" type="datetime1">
              <a:rPr lang="en-US" smtClean="0"/>
              <a:t>4/17/2017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2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31FA-91F6-47EA-A3FB-4EA5E7F683F0}" type="datetime1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3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4227-4706-4F56-8E19-9E94D5BE047A}" type="datetime1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1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12837"/>
            <a:ext cx="8229600" cy="521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B1EFBAD-65B8-4099-8433-04365AC12FE4}" type="datetime1">
              <a:rPr lang="en-US" smtClean="0"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3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3IT-IJ0J98&amp;index=14&amp;list=PLWz5rJ2EKKc8jQTUYvIfqA9lMvSGQWtte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developer.android.com/guide/topics/fundamentals/fragments.html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android.com/guide/topics/ui/menus.html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CS371m - Mobile Computing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86200"/>
            <a:ext cx="6705600" cy="1752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More UI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Navigation, Fragments, and App / Action Bars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vs.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12837"/>
            <a:ext cx="8839200" cy="5211763"/>
          </a:xfrm>
        </p:spPr>
        <p:txBody>
          <a:bodyPr/>
          <a:lstStyle/>
          <a:p>
            <a:r>
              <a:rPr lang="en-US" dirty="0" smtClean="0"/>
              <a:t>Many times Up functions </a:t>
            </a:r>
            <a:r>
              <a:rPr lang="en-US" b="1" u="sng" dirty="0" smtClean="0"/>
              <a:t>exactly</a:t>
            </a:r>
            <a:r>
              <a:rPr lang="en-US" dirty="0" smtClean="0"/>
              <a:t> like Back</a:t>
            </a:r>
          </a:p>
          <a:p>
            <a:pPr lvl="1"/>
            <a:r>
              <a:rPr lang="en-US" dirty="0" smtClean="0"/>
              <a:t>as shown in Gmail example on previous slide</a:t>
            </a:r>
          </a:p>
          <a:p>
            <a:r>
              <a:rPr lang="en-US" dirty="0" smtClean="0"/>
              <a:t>If a screen / activity accessible from multiple other screens in app</a:t>
            </a:r>
          </a:p>
          <a:p>
            <a:r>
              <a:rPr lang="en-US" dirty="0" smtClean="0"/>
              <a:t>Up takes user from screen / activity to previous screen / activity</a:t>
            </a:r>
          </a:p>
          <a:p>
            <a:r>
              <a:rPr lang="en-US" b="1" u="sng" dirty="0" smtClean="0"/>
              <a:t>same as back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5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developer.android.com/design/media/navigation_between_siblings_gma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19" y="189171"/>
            <a:ext cx="5521036" cy="604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12954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                           Back and Up</a:t>
            </a:r>
            <a:br>
              <a:rPr lang="en-US" dirty="0" smtClean="0"/>
            </a:br>
            <a:r>
              <a:rPr lang="en-US" dirty="0" smtClean="0"/>
              <a:t>Equivalent in Many Cases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76400" y="6248400"/>
            <a:ext cx="6115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http://developer.android.com/design/patterns/navigation.html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06537" y="1600200"/>
            <a:ext cx="40650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Example: swiping between</a:t>
            </a:r>
            <a:br>
              <a:rPr lang="en-US" sz="2800" dirty="0" smtClean="0"/>
            </a:br>
            <a:r>
              <a:rPr lang="en-US" sz="2800" dirty="0" smtClean="0"/>
              <a:t>items in a list.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2848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vs.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Sometimes</a:t>
            </a:r>
            <a:r>
              <a:rPr lang="en-US" dirty="0" smtClean="0"/>
              <a:t> back and up lead to different behavior</a:t>
            </a:r>
          </a:p>
          <a:p>
            <a:r>
              <a:rPr lang="en-US" dirty="0" smtClean="0"/>
              <a:t>Browsing related detailed views not tied together by list view - up hierarchy</a:t>
            </a:r>
          </a:p>
          <a:p>
            <a:r>
              <a:rPr lang="en-US" dirty="0" smtClean="0"/>
              <a:t>Google Play - albums by same artist or apps by the same developer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1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Back vs.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13</a:t>
            </a:fld>
            <a:endParaRPr lang="en-US"/>
          </a:p>
        </p:txBody>
      </p:sp>
      <p:pic>
        <p:nvPicPr>
          <p:cNvPr id="14338" name="Picture 2" descr="http://developer.android.com/design/media/navigation_between_siblings_market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91" y="152400"/>
            <a:ext cx="4046327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03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14</a:t>
            </a:fld>
            <a:endParaRPr lang="en-US"/>
          </a:p>
        </p:txBody>
      </p:sp>
      <p:pic>
        <p:nvPicPr>
          <p:cNvPr id="15362" name="Picture 2" descr="http://developer.android.com/design/media/navigation_between_siblings_market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130" y="152400"/>
            <a:ext cx="5986670" cy="655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00730" y="1524000"/>
            <a:ext cx="852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708666"/>
            <a:ext cx="741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books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12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vs.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Starting at screen / activity deep inside of an app</a:t>
            </a:r>
          </a:p>
          <a:p>
            <a:pPr lvl="1"/>
            <a:r>
              <a:rPr lang="en-US" b="1" dirty="0" smtClean="0"/>
              <a:t>Another instance where Back and Up are not the same</a:t>
            </a:r>
          </a:p>
          <a:p>
            <a:r>
              <a:rPr lang="en-US" dirty="0" smtClean="0"/>
              <a:t>Widgets on home screen, notifications, or pop up notifications may take user deep into application</a:t>
            </a:r>
          </a:p>
          <a:p>
            <a:r>
              <a:rPr lang="en-US" dirty="0" smtClean="0"/>
              <a:t>In this case Up should take user to the logical parent of the screen / view / UI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4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Specifying Up Button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211763"/>
          </a:xfrm>
        </p:spPr>
        <p:txBody>
          <a:bodyPr/>
          <a:lstStyle/>
          <a:p>
            <a:r>
              <a:rPr lang="en-US" dirty="0" smtClean="0"/>
              <a:t>Done in the manifest file for Android 4.0 and higher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16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35939"/>
            <a:ext cx="8610600" cy="5122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533400" y="4800600"/>
            <a:ext cx="8305800" cy="67917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5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Specifying Up Button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067800" cy="5211763"/>
          </a:xfrm>
        </p:spPr>
        <p:txBody>
          <a:bodyPr/>
          <a:lstStyle/>
          <a:p>
            <a:r>
              <a:rPr lang="en-US" dirty="0" smtClean="0"/>
              <a:t>Adding Up Action, in </a:t>
            </a:r>
            <a:r>
              <a:rPr lang="en-US" dirty="0" err="1" smtClean="0"/>
              <a:t>onCreate</a:t>
            </a:r>
            <a:r>
              <a:rPr lang="en-US" dirty="0" smtClean="0"/>
              <a:t> of Activity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3200" dirty="0" smtClean="0"/>
              <a:t>When icon pressed </a:t>
            </a:r>
            <a:r>
              <a:rPr lang="en-US" sz="3200" dirty="0" err="1" smtClean="0"/>
              <a:t>onOptionsItemSelected</a:t>
            </a:r>
            <a:r>
              <a:rPr lang="en-US" sz="3200" dirty="0" smtClean="0"/>
              <a:t> called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17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63" y="1219200"/>
            <a:ext cx="8542589" cy="215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76870"/>
            <a:ext cx="6858368" cy="321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42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Specifying Up Behavior - Other App Started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18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03232"/>
            <a:ext cx="8739809" cy="6054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0" y="1752600"/>
            <a:ext cx="9144000" cy="3048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0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8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Android navigation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0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22218"/>
            <a:ext cx="8839200" cy="5211763"/>
          </a:xfrm>
        </p:spPr>
        <p:txBody>
          <a:bodyPr/>
          <a:lstStyle/>
          <a:p>
            <a:r>
              <a:rPr lang="en-US" dirty="0" smtClean="0"/>
              <a:t>Added in Android 3.0 / API level 11, a release aimed at tablets</a:t>
            </a:r>
          </a:p>
          <a:p>
            <a:r>
              <a:rPr lang="en-US" dirty="0" smtClean="0"/>
              <a:t>A fragment is a portion of the UI in an Activity</a:t>
            </a:r>
          </a:p>
          <a:p>
            <a:r>
              <a:rPr lang="en-US" dirty="0" smtClean="0"/>
              <a:t>multiple fragments can be combined into multi-paned UI</a:t>
            </a:r>
          </a:p>
          <a:p>
            <a:r>
              <a:rPr lang="en-US" dirty="0" smtClean="0"/>
              <a:t>fragments can be used in multiple activities</a:t>
            </a:r>
          </a:p>
          <a:p>
            <a:pPr lvl="1"/>
            <a:r>
              <a:rPr lang="en-US" dirty="0" smtClean="0"/>
              <a:t>an attempt to create re-usable UI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9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499998"/>
          </a:xfrm>
        </p:spPr>
        <p:txBody>
          <a:bodyPr>
            <a:normAutofit/>
          </a:bodyPr>
          <a:lstStyle/>
          <a:p>
            <a:r>
              <a:rPr lang="en-US" dirty="0" smtClean="0"/>
              <a:t>Part of an activity</a:t>
            </a:r>
          </a:p>
          <a:p>
            <a:pPr lvl="1"/>
            <a:r>
              <a:rPr lang="en-US" dirty="0" smtClean="0"/>
              <a:t>directly affected by Activity's lifecycle</a:t>
            </a:r>
          </a:p>
          <a:p>
            <a:r>
              <a:rPr lang="en-US" dirty="0" smtClean="0"/>
              <a:t>Fragments can be swapped into and out of activities without stopping the activity</a:t>
            </a:r>
          </a:p>
          <a:p>
            <a:r>
              <a:rPr lang="en-US" dirty="0" smtClean="0"/>
              <a:t>On a handset one with limited screen space, common for app to switch from one activity to another</a:t>
            </a:r>
          </a:p>
          <a:p>
            <a:pPr lvl="1"/>
            <a:r>
              <a:rPr lang="en-US" dirty="0" smtClean="0"/>
              <a:t>with a larger screen swap fragments in and out, don't start new Activity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5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1788"/>
            <a:ext cx="8229600" cy="1143000"/>
          </a:xfrm>
        </p:spPr>
        <p:txBody>
          <a:bodyPr/>
          <a:lstStyle/>
          <a:p>
            <a:r>
              <a:rPr lang="en-US" dirty="0" smtClean="0"/>
              <a:t>Fragments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767314"/>
            <a:ext cx="5382819" cy="273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91339"/>
            <a:ext cx="6172200" cy="326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10400" y="4572000"/>
            <a:ext cx="11629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new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57400" y="2057400"/>
            <a:ext cx="9092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17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Use of Fragments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534400" cy="5592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For a time Android development documents recommended ALWAYS using Fragments</a:t>
            </a:r>
          </a:p>
          <a:p>
            <a:r>
              <a:rPr lang="en-US" dirty="0" smtClean="0"/>
              <a:t>Now (2017) not </a:t>
            </a:r>
            <a:r>
              <a:rPr lang="en-US" b="1" u="sng" dirty="0" smtClean="0"/>
              <a:t>as</a:t>
            </a:r>
            <a:r>
              <a:rPr lang="en-US" dirty="0" smtClean="0"/>
              <a:t> much</a:t>
            </a:r>
          </a:p>
          <a:p>
            <a:r>
              <a:rPr lang="en-US" dirty="0" smtClean="0"/>
              <a:t>Provide for flexibility of UIs</a:t>
            </a:r>
          </a:p>
          <a:p>
            <a:r>
              <a:rPr lang="en-US" dirty="0" smtClean="0"/>
              <a:t>Activity tightly coupled with its View</a:t>
            </a:r>
          </a:p>
          <a:p>
            <a:r>
              <a:rPr lang="en-US" dirty="0" smtClean="0"/>
              <a:t>Fragments provide flexibility, looser coupling between Activity and UI Views</a:t>
            </a:r>
          </a:p>
          <a:p>
            <a:pPr lvl="1"/>
            <a:r>
              <a:rPr lang="en-US" dirty="0" smtClean="0"/>
              <a:t>fragment becomes a building block</a:t>
            </a:r>
          </a:p>
          <a:p>
            <a:r>
              <a:rPr lang="en-US" dirty="0" smtClean="0"/>
              <a:t>downside, more complexity in code, more moving parts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4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you using fragments in your app?</a:t>
            </a:r>
          </a:p>
          <a:p>
            <a:pPr marL="742950" indent="-742950">
              <a:buAutoNum type="alphaUcPeriod"/>
            </a:pPr>
            <a:r>
              <a:rPr lang="en-US" dirty="0" smtClean="0"/>
              <a:t>No</a:t>
            </a:r>
          </a:p>
          <a:p>
            <a:pPr marL="742950" indent="-742950">
              <a:buAutoNum type="alphaUcPeriod"/>
            </a:pPr>
            <a:r>
              <a:rPr lang="en-US" dirty="0" smtClean="0"/>
              <a:t>Yes</a:t>
            </a:r>
          </a:p>
          <a:p>
            <a:pPr marL="742950" indent="-742950">
              <a:buAutoNum type="alphaU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18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686800" cy="5745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Fragments can typically control a UI</a:t>
            </a:r>
          </a:p>
          <a:p>
            <a:pPr lvl="1"/>
            <a:r>
              <a:rPr lang="en-US" dirty="0" smtClean="0"/>
              <a:t>fragment has view that is </a:t>
            </a:r>
            <a:r>
              <a:rPr lang="en-US" b="1" i="1" dirty="0" smtClean="0"/>
              <a:t>inflated</a:t>
            </a:r>
            <a:r>
              <a:rPr lang="en-US" dirty="0" smtClean="0"/>
              <a:t> from a layout file</a:t>
            </a:r>
          </a:p>
          <a:p>
            <a:pPr lvl="1"/>
            <a:r>
              <a:rPr lang="en-US" dirty="0" smtClean="0"/>
              <a:t>inflate: create runtime objects for values specified in xml layout file</a:t>
            </a:r>
          </a:p>
          <a:p>
            <a:pPr lvl="1"/>
            <a:r>
              <a:rPr lang="en-US" dirty="0" smtClean="0"/>
              <a:t>elements of layout measured and drawn</a:t>
            </a:r>
          </a:p>
          <a:p>
            <a:r>
              <a:rPr lang="en-US" dirty="0" smtClean="0"/>
              <a:t>Activity can specify spots for fragments</a:t>
            </a:r>
          </a:p>
          <a:p>
            <a:pPr lvl="1"/>
            <a:r>
              <a:rPr lang="en-US" dirty="0" smtClean="0"/>
              <a:t>in some instances one fragment</a:t>
            </a:r>
          </a:p>
          <a:p>
            <a:pPr lvl="1"/>
            <a:r>
              <a:rPr lang="en-US" dirty="0" smtClean="0"/>
              <a:t>in other instance multiple fragments</a:t>
            </a:r>
          </a:p>
          <a:p>
            <a:pPr lvl="1"/>
            <a:r>
              <a:rPr lang="en-US" i="1" dirty="0" smtClean="0"/>
              <a:t>can change on the fly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0"/>
            <a:ext cx="4572000" cy="1143000"/>
          </a:xfrm>
        </p:spPr>
        <p:txBody>
          <a:bodyPr/>
          <a:lstStyle/>
          <a:p>
            <a:r>
              <a:rPr lang="en-US" dirty="0" smtClean="0"/>
              <a:t>Fragments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2837"/>
            <a:ext cx="3581400" cy="5745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Have a life cycle similar to Activities</a:t>
            </a:r>
          </a:p>
          <a:p>
            <a:r>
              <a:rPr lang="en-US" dirty="0" smtClean="0"/>
              <a:t>But, Fragment lifecycle controlled by Activity not by the system</a:t>
            </a:r>
          </a:p>
          <a:p>
            <a:pPr lvl="1"/>
            <a:r>
              <a:rPr lang="en-US" dirty="0" smtClean="0"/>
              <a:t>more complex, but more flexible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3231" y="6339706"/>
            <a:ext cx="2429267" cy="381769"/>
          </a:xfrm>
        </p:spPr>
        <p:txBody>
          <a:bodyPr/>
          <a:lstStyle/>
          <a:p>
            <a:fld id="{DF43637C-DFDA-4D48-8BAD-E22581FA0542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071"/>
            <a:ext cx="2895863" cy="4521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430" y="2197095"/>
            <a:ext cx="3351392" cy="4660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8684635" y="1689864"/>
            <a:ext cx="0" cy="312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200775" y="1721126"/>
            <a:ext cx="2483860" cy="4953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200775" y="2216429"/>
            <a:ext cx="33662" cy="6476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18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the </a:t>
            </a:r>
            <a:r>
              <a:rPr lang="en-US" dirty="0" err="1" smtClean="0"/>
              <a:t>apiDemos</a:t>
            </a:r>
            <a:r>
              <a:rPr lang="en-US" dirty="0" smtClean="0"/>
              <a:t> app on the emulator</a:t>
            </a:r>
          </a:p>
          <a:p>
            <a:pPr lvl="1"/>
            <a:r>
              <a:rPr lang="en-US" dirty="0" smtClean="0"/>
              <a:t>part of the sample code with Android SDK</a:t>
            </a:r>
          </a:p>
          <a:p>
            <a:r>
              <a:rPr lang="en-US" dirty="0" smtClean="0"/>
              <a:t>Displays Shakespeare play titles in a List</a:t>
            </a:r>
          </a:p>
          <a:p>
            <a:r>
              <a:rPr lang="en-US" dirty="0" smtClean="0"/>
              <a:t>Clicking on a title displays a sample from the play</a:t>
            </a:r>
          </a:p>
          <a:p>
            <a:r>
              <a:rPr lang="en-US" dirty="0" err="1" smtClean="0"/>
              <a:t>com.example.android.apis.app</a:t>
            </a:r>
            <a:endParaRPr lang="en-US" dirty="0" smtClean="0"/>
          </a:p>
          <a:p>
            <a:pPr lvl="1"/>
            <a:r>
              <a:rPr lang="en-US" dirty="0" smtClean="0"/>
              <a:t>FragmentLayout.java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5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Fragment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78619"/>
            <a:ext cx="3581400" cy="597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895600" y="2209800"/>
            <a:ext cx="20574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38470"/>
            <a:ext cx="3810000" cy="625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77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portrait view app behaves as you would expect</a:t>
            </a:r>
          </a:p>
          <a:p>
            <a:r>
              <a:rPr lang="en-US" dirty="0" smtClean="0"/>
              <a:t>the play titles are in a list </a:t>
            </a:r>
          </a:p>
          <a:p>
            <a:pPr lvl="1"/>
            <a:r>
              <a:rPr lang="en-US" dirty="0" smtClean="0"/>
              <a:t>old approach, would be a </a:t>
            </a:r>
            <a:r>
              <a:rPr lang="en-US" dirty="0" err="1" smtClean="0"/>
              <a:t>ListView</a:t>
            </a:r>
            <a:r>
              <a:rPr lang="en-US" dirty="0" smtClean="0"/>
              <a:t> inside of an Activity</a:t>
            </a:r>
          </a:p>
          <a:p>
            <a:r>
              <a:rPr lang="en-US" dirty="0" smtClean="0"/>
              <a:t>clicking a list items creates an Intent that starts another Activity with a TextView inside of a </a:t>
            </a:r>
            <a:r>
              <a:rPr lang="en-US" dirty="0" err="1" smtClean="0"/>
              <a:t>ScrollView</a:t>
            </a:r>
            <a:endParaRPr lang="en-US" dirty="0" smtClean="0"/>
          </a:p>
          <a:p>
            <a:r>
              <a:rPr lang="en-US" dirty="0" smtClean="0"/>
              <a:t>Click back button to go back to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7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you heard of the terms Back and Up in the context of Android Navigation?</a:t>
            </a:r>
          </a:p>
          <a:p>
            <a:pPr marL="0" indent="0">
              <a:buNone/>
            </a:pPr>
            <a:r>
              <a:rPr lang="en-US" dirty="0" smtClean="0"/>
              <a:t>       </a:t>
            </a:r>
            <a:r>
              <a:rPr lang="en-US" u="sng" dirty="0" smtClean="0"/>
              <a:t>BACK		UP</a:t>
            </a:r>
          </a:p>
          <a:p>
            <a:pPr marL="742950" indent="-742950">
              <a:buAutoNum type="alphaUcPeriod"/>
            </a:pPr>
            <a:r>
              <a:rPr lang="en-US" dirty="0" smtClean="0"/>
              <a:t>No		No</a:t>
            </a:r>
          </a:p>
          <a:p>
            <a:pPr marL="742950" indent="-742950">
              <a:buAutoNum type="alphaUcPeriod"/>
            </a:pPr>
            <a:r>
              <a:rPr lang="en-US" dirty="0" smtClean="0"/>
              <a:t>No</a:t>
            </a:r>
            <a:r>
              <a:rPr lang="en-US" dirty="0"/>
              <a:t>	</a:t>
            </a:r>
            <a:r>
              <a:rPr lang="en-US" dirty="0" smtClean="0"/>
              <a:t>	Yes</a:t>
            </a:r>
          </a:p>
          <a:p>
            <a:pPr marL="742950" indent="-742950">
              <a:buAutoNum type="alphaUcPeriod"/>
            </a:pPr>
            <a:r>
              <a:rPr lang="en-US" dirty="0" smtClean="0"/>
              <a:t>Yes		No</a:t>
            </a:r>
          </a:p>
          <a:p>
            <a:pPr marL="742950" indent="-742950">
              <a:buAutoNum type="alphaUcPeriod"/>
            </a:pPr>
            <a:r>
              <a:rPr lang="en-US" dirty="0" smtClean="0"/>
              <a:t>Yes		Yes</a:t>
            </a:r>
          </a:p>
          <a:p>
            <a:pPr marL="742950" indent="-742950">
              <a:buAutoNum type="alphaU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081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Landscape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211763"/>
          </a:xfrm>
        </p:spPr>
        <p:txBody>
          <a:bodyPr/>
          <a:lstStyle/>
          <a:p>
            <a:r>
              <a:rPr lang="en-US" dirty="0" smtClean="0"/>
              <a:t>When switched to landscape designer decided there is enough real estate to display list and summary side by side</a:t>
            </a:r>
          </a:p>
          <a:p>
            <a:pPr lvl="1"/>
            <a:r>
              <a:rPr lang="en-US" dirty="0" smtClean="0"/>
              <a:t>imagine an app that looks one way on phone another way on a tablet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3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Landscape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31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5" y="1159245"/>
            <a:ext cx="9127435" cy="547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22664" y="4565072"/>
            <a:ext cx="2874761" cy="52322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TITLES FRAGMENT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9373" y="4648200"/>
            <a:ext cx="3105081" cy="523220"/>
          </a:xfrm>
          <a:prstGeom prst="rect">
            <a:avLst/>
          </a:prstGeom>
          <a:solidFill>
            <a:schemeClr val="tx1"/>
          </a:solidFill>
          <a:ln w="635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DETAILS FRAGMENT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1601" y="1252210"/>
            <a:ext cx="3720121" cy="52322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FragmentLayout</a:t>
            </a:r>
            <a:r>
              <a:rPr lang="en-US" sz="2800" dirty="0" smtClean="0">
                <a:solidFill>
                  <a:srgbClr val="FF0000"/>
                </a:solidFill>
              </a:rPr>
              <a:t> Activity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4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TitlesFragment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extends the </a:t>
            </a:r>
            <a:r>
              <a:rPr lang="en-US" dirty="0" err="1" smtClean="0"/>
              <a:t>ListFragment</a:t>
            </a:r>
            <a:r>
              <a:rPr lang="en-US" dirty="0" smtClean="0"/>
              <a:t> class</a:t>
            </a:r>
          </a:p>
          <a:p>
            <a:pPr lvl="1"/>
            <a:r>
              <a:rPr lang="en-US" dirty="0" smtClean="0"/>
              <a:t>other useful subclasses of Fragment</a:t>
            </a:r>
          </a:p>
          <a:p>
            <a:pPr lvl="1"/>
            <a:r>
              <a:rPr lang="en-US" dirty="0" err="1" smtClean="0"/>
              <a:t>DialogFragment</a:t>
            </a:r>
            <a:endParaRPr lang="en-US" dirty="0" smtClean="0"/>
          </a:p>
          <a:p>
            <a:pPr lvl="1"/>
            <a:r>
              <a:rPr lang="en-US" dirty="0" err="1" smtClean="0"/>
              <a:t>PreferenceFragment</a:t>
            </a:r>
            <a:endParaRPr lang="en-US" dirty="0" smtClean="0"/>
          </a:p>
          <a:p>
            <a:pPr lvl="1"/>
            <a:r>
              <a:rPr lang="en-US" dirty="0" err="1" smtClean="0"/>
              <a:t>WebViewFragment</a:t>
            </a:r>
            <a:endParaRPr lang="en-US" dirty="0" smtClean="0"/>
          </a:p>
          <a:p>
            <a:r>
              <a:rPr lang="en-US" dirty="0" smtClean="0"/>
              <a:t>Displays a list of Shakespeare play titles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9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- Detail Fragment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Displays some prose from the play</a:t>
            </a:r>
          </a:p>
          <a:p>
            <a:r>
              <a:rPr lang="en-US" dirty="0" smtClean="0"/>
              <a:t>A subclass of Fragment</a:t>
            </a:r>
          </a:p>
          <a:p>
            <a:r>
              <a:rPr lang="en-US" dirty="0" smtClean="0"/>
              <a:t>Sometimes displayed in the </a:t>
            </a:r>
            <a:r>
              <a:rPr lang="en-US" dirty="0" err="1" smtClean="0"/>
              <a:t>FragmentLayout</a:t>
            </a:r>
            <a:r>
              <a:rPr lang="en-US" dirty="0" smtClean="0"/>
              <a:t> Activity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andscape</a:t>
            </a:r>
          </a:p>
          <a:p>
            <a:r>
              <a:rPr lang="en-US" dirty="0" smtClean="0"/>
              <a:t>Sometimes displayed in a </a:t>
            </a:r>
            <a:r>
              <a:rPr lang="en-US" dirty="0" err="1" smtClean="0"/>
              <a:t>DetailsActivity</a:t>
            </a:r>
            <a:r>
              <a:rPr lang="en-US" dirty="0" smtClean="0"/>
              <a:t> Activity</a:t>
            </a:r>
          </a:p>
          <a:p>
            <a:pPr lvl="1"/>
            <a:r>
              <a:rPr lang="en-US" dirty="0" smtClean="0"/>
              <a:t>portrait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General approach for creating a Fragment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5211763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 smtClean="0"/>
              <a:t>Create </a:t>
            </a:r>
            <a:r>
              <a:rPr lang="en-US" dirty="0"/>
              <a:t>user interface by defining widgets in a layout file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create Fragment class and set view to be defined </a:t>
            </a:r>
            <a:r>
              <a:rPr lang="en-US" dirty="0" smtClean="0"/>
              <a:t>layout</a:t>
            </a:r>
          </a:p>
          <a:p>
            <a:pPr marL="1143000" lvl="1" indent="-742950"/>
            <a:r>
              <a:rPr lang="en-US" dirty="0" smtClean="0"/>
              <a:t>in the </a:t>
            </a:r>
            <a:r>
              <a:rPr lang="en-US" dirty="0" err="1" smtClean="0"/>
              <a:t>onCreateView</a:t>
            </a:r>
            <a:r>
              <a:rPr lang="en-US" dirty="0" smtClean="0"/>
              <a:t> method</a:t>
            </a: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wire up widgets </a:t>
            </a:r>
            <a:r>
              <a:rPr lang="en-US" dirty="0" smtClean="0"/>
              <a:t>in the fragment when inflated </a:t>
            </a:r>
            <a:r>
              <a:rPr lang="en-US" dirty="0"/>
              <a:t>from layout </a:t>
            </a:r>
            <a:r>
              <a:rPr lang="en-US" dirty="0" smtClean="0"/>
              <a:t>code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0218" y="5747266"/>
            <a:ext cx="5411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i="1" dirty="0" smtClean="0"/>
              <a:t>Android Programming - The Big Nerd Ranch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51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 Fragment Layout 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44850"/>
            <a:ext cx="8915400" cy="554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82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DetailsFragment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If necessary override </a:t>
            </a:r>
            <a:r>
              <a:rPr lang="en-US" dirty="0" err="1" smtClean="0"/>
              <a:t>onCreate</a:t>
            </a:r>
            <a:r>
              <a:rPr lang="en-US" dirty="0" smtClean="0"/>
              <a:t>(Bundle)</a:t>
            </a:r>
          </a:p>
          <a:p>
            <a:r>
              <a:rPr lang="en-US" dirty="0" smtClean="0"/>
              <a:t>DO NOT inflate the View in </a:t>
            </a:r>
            <a:r>
              <a:rPr lang="en-US" dirty="0" err="1" smtClean="0"/>
              <a:t>onCreate</a:t>
            </a:r>
            <a:endParaRPr lang="en-US" dirty="0" smtClean="0"/>
          </a:p>
          <a:p>
            <a:pPr lvl="1"/>
            <a:r>
              <a:rPr lang="en-US" dirty="0" smtClean="0"/>
              <a:t>just complete any items for Fragment to get ready other than the View</a:t>
            </a:r>
          </a:p>
          <a:p>
            <a:pPr lvl="1"/>
            <a:r>
              <a:rPr lang="en-US" dirty="0" smtClean="0"/>
              <a:t>internal logic / object data for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19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30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DetailFragment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686800" cy="5211763"/>
          </a:xfrm>
        </p:spPr>
        <p:txBody>
          <a:bodyPr/>
          <a:lstStyle/>
          <a:p>
            <a:r>
              <a:rPr lang="en-US" dirty="0" err="1" smtClean="0"/>
              <a:t>onCreateView</a:t>
            </a:r>
            <a:r>
              <a:rPr lang="en-US" dirty="0" smtClean="0"/>
              <a:t> method used to inflate View</a:t>
            </a:r>
          </a:p>
          <a:p>
            <a:pPr lvl="1"/>
            <a:r>
              <a:rPr lang="en-US" dirty="0" smtClean="0"/>
              <a:t>generally must override this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37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927091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43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getShownIndex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the </a:t>
            </a:r>
            <a:r>
              <a:rPr lang="en-US" dirty="0" err="1" smtClean="0"/>
              <a:t>DetailsFragment</a:t>
            </a:r>
            <a:endParaRPr lang="en-US" dirty="0" smtClean="0"/>
          </a:p>
          <a:p>
            <a:r>
              <a:rPr lang="en-US" dirty="0" smtClean="0"/>
              <a:t>returns int corresponding to which play is currently displayed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used in </a:t>
            </a:r>
            <a:r>
              <a:rPr lang="en-US" dirty="0" err="1" smtClean="0"/>
              <a:t>DetailsFragment</a:t>
            </a:r>
            <a:r>
              <a:rPr lang="en-US" dirty="0" smtClean="0"/>
              <a:t> </a:t>
            </a:r>
            <a:r>
              <a:rPr lang="en-US" dirty="0" err="1" smtClean="0"/>
              <a:t>onCreateView</a:t>
            </a:r>
            <a:r>
              <a:rPr lang="en-US" dirty="0" smtClean="0"/>
              <a:t> to find proper text and in </a:t>
            </a:r>
            <a:r>
              <a:rPr lang="en-US" dirty="0" err="1" smtClean="0"/>
              <a:t>TitlesFragment</a:t>
            </a:r>
            <a:r>
              <a:rPr lang="en-US" dirty="0" smtClean="0"/>
              <a:t> to decide if new Fragment needed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38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91310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13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getArguments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668963"/>
          </a:xfrm>
        </p:spPr>
        <p:txBody>
          <a:bodyPr>
            <a:normAutofit/>
          </a:bodyPr>
          <a:lstStyle/>
          <a:p>
            <a:r>
              <a:rPr lang="en-US" dirty="0" smtClean="0"/>
              <a:t>Fragments can have a Bundle object attached to them</a:t>
            </a:r>
          </a:p>
          <a:p>
            <a:r>
              <a:rPr lang="en-US" dirty="0" smtClean="0"/>
              <a:t>referred to as </a:t>
            </a:r>
            <a:r>
              <a:rPr lang="en-US" b="1" i="1" dirty="0" smtClean="0"/>
              <a:t>arguments</a:t>
            </a:r>
          </a:p>
          <a:p>
            <a:r>
              <a:rPr lang="en-US" dirty="0" smtClean="0"/>
              <a:t>Create Bundle and attach after fragment created, but before fragment added to Activity</a:t>
            </a:r>
          </a:p>
          <a:p>
            <a:r>
              <a:rPr lang="en-US" dirty="0" smtClean="0"/>
              <a:t>convention: create static method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newInstance</a:t>
            </a:r>
            <a:r>
              <a:rPr lang="en-US" b="1" dirty="0" smtClean="0"/>
              <a:t> </a:t>
            </a:r>
            <a:r>
              <a:rPr lang="en-US" dirty="0" smtClean="0"/>
              <a:t>that creates Fragment and bundles up arguments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Back and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Android design and developer documentation stresses the desire for consistent global navigation in and between apps</a:t>
            </a:r>
          </a:p>
          <a:p>
            <a:r>
              <a:rPr lang="en-US" dirty="0" smtClean="0"/>
              <a:t>Android 2.3 and earlier relied on the </a:t>
            </a:r>
            <a:r>
              <a:rPr lang="en-US" i="1" dirty="0" smtClean="0"/>
              <a:t>Back</a:t>
            </a:r>
            <a:r>
              <a:rPr lang="en-US" dirty="0" smtClean="0"/>
              <a:t> button for navigation within app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648200"/>
            <a:ext cx="5410200" cy="215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2438400" y="6119802"/>
            <a:ext cx="1371600" cy="67917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9" y="207538"/>
            <a:ext cx="5049003" cy="70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0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getArguments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40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5" y="1219200"/>
            <a:ext cx="904609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4557" y="5945112"/>
            <a:ext cx="7226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index from Activity creating Fragment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1591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Titles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a </a:t>
            </a:r>
            <a:r>
              <a:rPr lang="en-US" dirty="0" err="1" smtClean="0"/>
              <a:t>ListFragment</a:t>
            </a:r>
            <a:endParaRPr lang="en-US" dirty="0" smtClean="0"/>
          </a:p>
          <a:p>
            <a:pPr lvl="1"/>
            <a:r>
              <a:rPr lang="en-US" dirty="0" smtClean="0"/>
              <a:t>analogous to a </a:t>
            </a:r>
            <a:r>
              <a:rPr lang="en-US" dirty="0" err="1" smtClean="0"/>
              <a:t>ListActivity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Top level fragment in example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41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875810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73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3429000" cy="1143000"/>
          </a:xfrm>
        </p:spPr>
        <p:txBody>
          <a:bodyPr/>
          <a:lstStyle/>
          <a:p>
            <a:pPr algn="l"/>
            <a:r>
              <a:rPr lang="en-US" dirty="0" err="1" smtClean="0"/>
              <a:t>ListFragment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4419600" cy="5211763"/>
          </a:xfrm>
        </p:spPr>
        <p:txBody>
          <a:bodyPr/>
          <a:lstStyle/>
          <a:p>
            <a:r>
              <a:rPr lang="en-US" dirty="0" smtClean="0"/>
              <a:t>No layout necessary as </a:t>
            </a:r>
            <a:r>
              <a:rPr lang="en-US" dirty="0" err="1" smtClean="0"/>
              <a:t>ListFragments</a:t>
            </a:r>
            <a:r>
              <a:rPr lang="en-US" dirty="0" smtClean="0"/>
              <a:t> have a default layout with a single </a:t>
            </a:r>
            <a:r>
              <a:rPr lang="en-US" dirty="0" err="1" smtClean="0"/>
              <a:t>ListView</a:t>
            </a:r>
            <a:endParaRPr lang="en-US" dirty="0" smtClean="0"/>
          </a:p>
          <a:p>
            <a:r>
              <a:rPr lang="en-US" dirty="0" smtClean="0"/>
              <a:t>Set up done for this Fragment done in </a:t>
            </a:r>
            <a:r>
              <a:rPr lang="en-US" dirty="0" err="1" smtClean="0"/>
              <a:t>onActivityCreated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152399"/>
            <a:ext cx="4191000" cy="654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4953001" y="3424222"/>
            <a:ext cx="3124199" cy="84297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2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TitlesFragment</a:t>
            </a:r>
            <a:r>
              <a:rPr lang="en-US" dirty="0" smtClean="0"/>
              <a:t> </a:t>
            </a:r>
            <a:r>
              <a:rPr lang="en-US" dirty="0" err="1" smtClean="0"/>
              <a:t>onActivityCreated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43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2261"/>
            <a:ext cx="928478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2951" y="1143000"/>
            <a:ext cx="85170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Called when the Activity that holds this 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Fragment has completed its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onCreate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method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97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TitlesFragment</a:t>
            </a:r>
            <a:r>
              <a:rPr lang="en-US" dirty="0"/>
              <a:t> </a:t>
            </a:r>
            <a:r>
              <a:rPr lang="en-US" dirty="0" err="1"/>
              <a:t>onActivityCreated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44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4" y="1219200"/>
            <a:ext cx="9082216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71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showDetails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534400" cy="55927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used to show portion of play selected from the list fragment</a:t>
            </a:r>
          </a:p>
          <a:p>
            <a:r>
              <a:rPr lang="en-US" dirty="0" smtClean="0"/>
              <a:t>in portrait mode, starts a new Activity</a:t>
            </a:r>
          </a:p>
          <a:p>
            <a:pPr lvl="1"/>
            <a:r>
              <a:rPr lang="en-US" dirty="0" err="1" smtClean="0"/>
              <a:t>DetailsActivity</a:t>
            </a:r>
            <a:r>
              <a:rPr lang="en-US" dirty="0" smtClean="0"/>
              <a:t> that hosts a </a:t>
            </a:r>
            <a:r>
              <a:rPr lang="en-US" dirty="0" err="1" smtClean="0"/>
              <a:t>DetailsFragment</a:t>
            </a:r>
            <a:endParaRPr lang="en-US" dirty="0" smtClean="0"/>
          </a:p>
          <a:p>
            <a:pPr lvl="1"/>
            <a:r>
              <a:rPr lang="en-US" dirty="0" smtClean="0"/>
              <a:t>similar to what we have seen before, one Activity, starting another Activity with an Intent</a:t>
            </a:r>
          </a:p>
          <a:p>
            <a:r>
              <a:rPr lang="en-US" dirty="0" smtClean="0"/>
              <a:t>in landscape mode (</a:t>
            </a:r>
            <a:r>
              <a:rPr lang="en-US" dirty="0" err="1" smtClean="0"/>
              <a:t>mDualPane</a:t>
            </a:r>
            <a:r>
              <a:rPr lang="en-US" dirty="0" smtClean="0"/>
              <a:t>) if the </a:t>
            </a:r>
            <a:r>
              <a:rPr lang="en-US" dirty="0" err="1" smtClean="0"/>
              <a:t>DetailsFragment</a:t>
            </a:r>
            <a:r>
              <a:rPr lang="en-US" dirty="0" smtClean="0"/>
              <a:t> does not exist or is a different play, a new </a:t>
            </a:r>
            <a:r>
              <a:rPr lang="en-US" dirty="0" err="1" smtClean="0"/>
              <a:t>DetailsFragments</a:t>
            </a:r>
            <a:r>
              <a:rPr lang="en-US" dirty="0" smtClean="0"/>
              <a:t> is created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1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TitlesFragment</a:t>
            </a:r>
            <a:r>
              <a:rPr lang="en-US" dirty="0" smtClean="0"/>
              <a:t> </a:t>
            </a:r>
            <a:r>
              <a:rPr lang="en-US" dirty="0" err="1" smtClean="0"/>
              <a:t>ShowDetails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Portrait mode - !</a:t>
            </a:r>
            <a:r>
              <a:rPr lang="en-US" dirty="0" err="1" smtClean="0"/>
              <a:t>mDualPane</a:t>
            </a:r>
            <a:endParaRPr lang="en-US" dirty="0" smtClean="0"/>
          </a:p>
          <a:p>
            <a:r>
              <a:rPr lang="en-US" dirty="0" smtClean="0"/>
              <a:t>traditional start another Activity via an Intent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46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" y="3352800"/>
            <a:ext cx="923790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19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TitlesFragment</a:t>
            </a:r>
            <a:r>
              <a:rPr lang="en-US" dirty="0"/>
              <a:t> </a:t>
            </a:r>
            <a:r>
              <a:rPr lang="en-US" dirty="0" err="1" smtClean="0"/>
              <a:t>ShowDetails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12837"/>
            <a:ext cx="8763000" cy="5211763"/>
          </a:xfrm>
        </p:spPr>
        <p:txBody>
          <a:bodyPr/>
          <a:lstStyle/>
          <a:p>
            <a:r>
              <a:rPr lang="en-US" dirty="0" err="1" smtClean="0"/>
              <a:t>DetailsFragment</a:t>
            </a:r>
            <a:r>
              <a:rPr lang="en-US" dirty="0" smtClean="0"/>
              <a:t> placed side by side with titles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47</a:t>
            </a:fld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" y="2590800"/>
            <a:ext cx="9363364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3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TitlesFragment</a:t>
            </a:r>
            <a:r>
              <a:rPr lang="en-US" dirty="0"/>
              <a:t> </a:t>
            </a:r>
            <a:r>
              <a:rPr lang="en-US" dirty="0" err="1"/>
              <a:t>ShowDetails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 of dual pane logic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48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7217"/>
            <a:ext cx="9235192" cy="387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36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Fragments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Activities add Fragments in two ways: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As part of the layout file (hard coded, </a:t>
            </a:r>
            <a:br>
              <a:rPr lang="en-US" dirty="0" smtClean="0"/>
            </a:br>
            <a:r>
              <a:rPr lang="en-US" dirty="0" smtClean="0"/>
              <a:t>less flexible)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Programmatically (in the code, </a:t>
            </a:r>
            <a:br>
              <a:rPr lang="en-US" dirty="0" smtClean="0"/>
            </a:br>
            <a:r>
              <a:rPr lang="en-US" dirty="0" smtClean="0"/>
              <a:t>more flexible)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3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Bar Navigation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addition of the app (action) bar another navigation option was added</a:t>
            </a:r>
          </a:p>
          <a:p>
            <a:r>
              <a:rPr lang="en-US" dirty="0" smtClean="0"/>
              <a:t>Up</a:t>
            </a:r>
          </a:p>
          <a:p>
            <a:r>
              <a:rPr lang="en-US" dirty="0" smtClean="0"/>
              <a:t>App icon and left pointing caret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38600"/>
            <a:ext cx="5500991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3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Shakespeare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Titles Fragment in the layout file, hard coded</a:t>
            </a:r>
          </a:p>
          <a:p>
            <a:r>
              <a:rPr lang="en-US" dirty="0" smtClean="0"/>
              <a:t>One layout file for portrait, single fragment</a:t>
            </a:r>
          </a:p>
          <a:p>
            <a:r>
              <a:rPr lang="en-US" dirty="0" smtClean="0"/>
              <a:t>In landscape layout file:</a:t>
            </a:r>
          </a:p>
          <a:p>
            <a:pPr lvl="1"/>
            <a:r>
              <a:rPr lang="en-US" dirty="0" smtClean="0"/>
              <a:t>the other fragment, the details fragment, is added programmatically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7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Shakespeare Portrait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34" y="1447799"/>
            <a:ext cx="109347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71600" y="4419600"/>
            <a:ext cx="57934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Name of Fragment class:</a:t>
            </a:r>
          </a:p>
          <a:p>
            <a:r>
              <a:rPr lang="en-US" sz="3200" dirty="0" err="1" smtClean="0"/>
              <a:t>FragementLayout$TitlesFragment</a:t>
            </a:r>
            <a:endParaRPr lang="en-US" sz="3200" dirty="0" smtClean="0"/>
          </a:p>
          <a:p>
            <a:r>
              <a:rPr lang="en-US" sz="3200" dirty="0" smtClean="0"/>
              <a:t>an inner class</a:t>
            </a:r>
            <a:endParaRPr lang="en-US" sz="32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953000" y="2719387"/>
            <a:ext cx="3429000" cy="185261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" y="2286000"/>
            <a:ext cx="2286000" cy="433387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6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/>
              <a:t>Shakespeare </a:t>
            </a:r>
            <a:r>
              <a:rPr lang="en-US" dirty="0" smtClean="0"/>
              <a:t>Landscape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1"/>
            <a:ext cx="9385257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5708" y="4491335"/>
            <a:ext cx="4870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FrameLayout</a:t>
            </a:r>
            <a:r>
              <a:rPr lang="en-US" sz="2400" dirty="0" smtClean="0"/>
              <a:t> to hold details fragment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286000" y="4722167"/>
            <a:ext cx="1981200" cy="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24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Fragment Programmatically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211763"/>
          </a:xfrm>
        </p:spPr>
        <p:txBody>
          <a:bodyPr/>
          <a:lstStyle/>
          <a:p>
            <a:r>
              <a:rPr lang="en-US" dirty="0" smtClean="0"/>
              <a:t>Back to </a:t>
            </a:r>
            <a:r>
              <a:rPr lang="en-US" dirty="0" err="1" smtClean="0"/>
              <a:t>TitleFragment</a:t>
            </a:r>
            <a:r>
              <a:rPr lang="en-US" dirty="0" smtClean="0"/>
              <a:t> </a:t>
            </a:r>
            <a:r>
              <a:rPr lang="en-US" dirty="0" err="1" smtClean="0"/>
              <a:t>showDetails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53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" y="1981200"/>
            <a:ext cx="9363364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11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Fragment Programmatically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54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1" y="1447800"/>
            <a:ext cx="962762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23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Fragment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add fragment to an Activity during runtime:</a:t>
            </a:r>
          </a:p>
          <a:p>
            <a:r>
              <a:rPr lang="en-US" dirty="0" smtClean="0"/>
              <a:t>must specify a </a:t>
            </a:r>
            <a:r>
              <a:rPr lang="en-US" dirty="0" err="1" smtClean="0"/>
              <a:t>ViewGroup</a:t>
            </a:r>
            <a:r>
              <a:rPr lang="en-US" dirty="0" smtClean="0"/>
              <a:t> in the Activity's layout to place the fragment</a:t>
            </a:r>
          </a:p>
          <a:p>
            <a:r>
              <a:rPr lang="en-US" dirty="0" smtClean="0"/>
              <a:t>In Shakespeare Activity it is the </a:t>
            </a:r>
            <a:r>
              <a:rPr lang="en-US" dirty="0" err="1" smtClean="0"/>
              <a:t>FrameLayout</a:t>
            </a:r>
            <a:r>
              <a:rPr lang="en-US" dirty="0" smtClean="0"/>
              <a:t>, second element in </a:t>
            </a:r>
            <a:r>
              <a:rPr lang="en-US" dirty="0" err="1" smtClean="0"/>
              <a:t>LinearLayout</a:t>
            </a:r>
            <a:r>
              <a:rPr lang="en-US" dirty="0" smtClean="0"/>
              <a:t> in the portrait layout file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9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Fragment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actually add the Fragment must get the </a:t>
            </a:r>
            <a:r>
              <a:rPr lang="en-US" i="1" dirty="0" err="1" smtClean="0"/>
              <a:t>FragmentManager</a:t>
            </a:r>
            <a:r>
              <a:rPr lang="en-US" i="1" dirty="0" smtClean="0"/>
              <a:t> </a:t>
            </a:r>
            <a:r>
              <a:rPr lang="en-US" dirty="0" smtClean="0"/>
              <a:t>for the Activity</a:t>
            </a:r>
          </a:p>
          <a:p>
            <a:r>
              <a:rPr lang="en-US" dirty="0" smtClean="0"/>
              <a:t>and perform a</a:t>
            </a:r>
            <a:r>
              <a:rPr lang="en-US" i="1" dirty="0" smtClean="0"/>
              <a:t> </a:t>
            </a:r>
            <a:r>
              <a:rPr lang="en-US" i="1" dirty="0" err="1" smtClean="0"/>
              <a:t>FragmentTransaction</a:t>
            </a:r>
            <a:endParaRPr lang="en-US" i="1" dirty="0" smtClean="0"/>
          </a:p>
          <a:p>
            <a:r>
              <a:rPr lang="en-US" dirty="0" err="1" smtClean="0"/>
              <a:t>Activity.getFragmentManager</a:t>
            </a:r>
            <a:r>
              <a:rPr lang="en-US" dirty="0" smtClean="0"/>
              <a:t>() and </a:t>
            </a:r>
            <a:r>
              <a:rPr lang="en-US" dirty="0" err="1" smtClean="0"/>
              <a:t>Fragment.getFragmentManager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" y="4793974"/>
            <a:ext cx="10638971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914399" y="5403574"/>
            <a:ext cx="4438215" cy="76862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7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FragmentManager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example:</a:t>
            </a:r>
          </a:p>
          <a:p>
            <a:r>
              <a:rPr lang="en-US" dirty="0" smtClean="0"/>
              <a:t>A little odd that it is the </a:t>
            </a:r>
            <a:r>
              <a:rPr lang="en-US" dirty="0" err="1" smtClean="0"/>
              <a:t>TitleFragment</a:t>
            </a:r>
            <a:r>
              <a:rPr lang="en-US" dirty="0" smtClean="0"/>
              <a:t>, not the Activity managing the </a:t>
            </a:r>
            <a:r>
              <a:rPr lang="en-US" dirty="0" err="1" smtClean="0"/>
              <a:t>DetailsFragment</a:t>
            </a:r>
            <a:endParaRPr lang="en-US" dirty="0" smtClean="0"/>
          </a:p>
          <a:p>
            <a:r>
              <a:rPr lang="en-US" dirty="0" smtClean="0"/>
              <a:t>Fragment manager used to determine if fragment already exists</a:t>
            </a:r>
          </a:p>
          <a:p>
            <a:r>
              <a:rPr lang="en-US" dirty="0" smtClean="0"/>
              <a:t>uses id for layout</a:t>
            </a:r>
          </a:p>
          <a:p>
            <a:pPr lvl="1"/>
            <a:r>
              <a:rPr lang="en-US" dirty="0" smtClean="0"/>
              <a:t>for Fragments without a layout </a:t>
            </a:r>
            <a:r>
              <a:rPr lang="en-US" dirty="0" err="1" smtClean="0"/>
              <a:t>findFragmentByTag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6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FragmentManager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maintains a</a:t>
            </a:r>
            <a:r>
              <a:rPr lang="en-US" b="1" dirty="0" smtClean="0"/>
              <a:t> </a:t>
            </a:r>
            <a:r>
              <a:rPr lang="en-US" i="1" dirty="0" smtClean="0"/>
              <a:t>Back Stack</a:t>
            </a:r>
            <a:r>
              <a:rPr lang="en-US" dirty="0" smtClean="0"/>
              <a:t> of fragment transactions</a:t>
            </a:r>
          </a:p>
          <a:p>
            <a:r>
              <a:rPr lang="en-US" dirty="0" smtClean="0"/>
              <a:t>analogous to the Activity Stack</a:t>
            </a:r>
          </a:p>
          <a:p>
            <a:r>
              <a:rPr lang="en-US" dirty="0" smtClean="0"/>
              <a:t>allows Activity to go back through changes to fragments, like back button and activities themselves</a:t>
            </a:r>
          </a:p>
          <a:p>
            <a:r>
              <a:rPr lang="en-US" dirty="0" smtClean="0"/>
              <a:t>methods to get Fragments, work with back stack, register listeners for changes to back stack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7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FragmentTransaction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changes to fragments via </a:t>
            </a:r>
            <a:r>
              <a:rPr lang="en-US" dirty="0" err="1" smtClean="0"/>
              <a:t>FragmentTransactions</a:t>
            </a:r>
            <a:endParaRPr lang="en-US" dirty="0" smtClean="0"/>
          </a:p>
          <a:p>
            <a:r>
              <a:rPr lang="en-US" dirty="0" smtClean="0"/>
              <a:t>obtained via </a:t>
            </a:r>
            <a:r>
              <a:rPr lang="en-US" dirty="0" err="1" smtClean="0"/>
              <a:t>FragmentManager</a:t>
            </a:r>
            <a:endParaRPr lang="en-US" dirty="0" smtClean="0"/>
          </a:p>
          <a:p>
            <a:r>
              <a:rPr lang="en-US" dirty="0" smtClean="0"/>
              <a:t>used to add, replace, remove Fragments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4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Hierarchy Within Apps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Google IO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3886200" cy="3668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0" y="5943600"/>
            <a:ext cx="2706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bag of Activities</a:t>
            </a:r>
            <a:endParaRPr lang="en-US" sz="2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948" y="1981200"/>
            <a:ext cx="3231252" cy="347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29200" y="5867400"/>
            <a:ext cx="3988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Activities with defined parents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178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7696200" cy="499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7613" y="355820"/>
            <a:ext cx="5059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 details fragment or wrong one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62200" y="879040"/>
            <a:ext cx="284951" cy="49256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60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 Fragment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516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an Activity with multiple Fragments, the Fragments sometimes have to send information back and forth</a:t>
            </a:r>
          </a:p>
          <a:p>
            <a:r>
              <a:rPr lang="en-US" dirty="0" smtClean="0"/>
              <a:t>Fragment to Fragment communication is frowned upon</a:t>
            </a:r>
          </a:p>
          <a:p>
            <a:r>
              <a:rPr lang="en-US" dirty="0" smtClean="0"/>
              <a:t>Instead use the Activity that holds the Fragments to pass messages around</a:t>
            </a:r>
          </a:p>
          <a:p>
            <a:r>
              <a:rPr lang="en-US" dirty="0" smtClean="0"/>
              <a:t>Create your own interface with call back methods</a:t>
            </a:r>
          </a:p>
          <a:p>
            <a:pPr lvl="1"/>
            <a:r>
              <a:rPr lang="en-US" dirty="0" smtClean="0"/>
              <a:t>fragment defines the interface</a:t>
            </a:r>
          </a:p>
          <a:p>
            <a:pPr lvl="1"/>
            <a:r>
              <a:rPr lang="en-US" dirty="0" smtClean="0"/>
              <a:t>Activity implements the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4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bar / APP Bar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76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ptions </a:t>
            </a:r>
            <a:r>
              <a:rPr lang="en-US" dirty="0"/>
              <a:t>M</a:t>
            </a:r>
            <a:r>
              <a:rPr lang="en-US" dirty="0" smtClean="0"/>
              <a:t>enu and Action </a:t>
            </a:r>
            <a:r>
              <a:rPr lang="en-US" dirty="0"/>
              <a:t>B</a:t>
            </a:r>
            <a:r>
              <a:rPr lang="en-US" dirty="0" smtClean="0"/>
              <a:t>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 to Android 3.0 / API level 11 Android devices required a dedicated menu button</a:t>
            </a:r>
          </a:p>
          <a:p>
            <a:r>
              <a:rPr lang="en-US" dirty="0" smtClean="0"/>
              <a:t>Pressing the menu button brought up the options menu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86199"/>
            <a:ext cx="3952647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77948" y="5663624"/>
            <a:ext cx="1149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menu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2400"/>
            <a:ext cx="3657600" cy="293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2067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menu button no longer required</a:t>
            </a:r>
          </a:p>
          <a:p>
            <a:r>
              <a:rPr lang="en-US" dirty="0" smtClean="0"/>
              <a:t>shift options menu to action bar</a:t>
            </a:r>
          </a:p>
          <a:p>
            <a:r>
              <a:rPr lang="en-US" dirty="0"/>
              <a:t>action bar is a combination of on-screen action items and overflow options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64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9406"/>
            <a:ext cx="4572000" cy="74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00200" y="6023869"/>
            <a:ext cx="1869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action bar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3704332"/>
            <a:ext cx="937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Action items	overflow options	overflow menu</a:t>
            </a:r>
            <a:endParaRPr lang="en-US" sz="32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011017" y="4242941"/>
            <a:ext cx="1066800" cy="93865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220817" y="4242941"/>
            <a:ext cx="0" cy="93865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882" y="4289107"/>
            <a:ext cx="3971179" cy="256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/>
          <p:nvPr/>
        </p:nvCxnSpPr>
        <p:spPr>
          <a:xfrm flipV="1">
            <a:off x="76200" y="3581400"/>
            <a:ext cx="8915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5875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ction </a:t>
            </a:r>
            <a:r>
              <a:rPr lang="en-US" dirty="0"/>
              <a:t>B</a:t>
            </a:r>
            <a:r>
              <a:rPr lang="en-US" dirty="0" smtClean="0"/>
              <a:t>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211763"/>
          </a:xfrm>
        </p:spPr>
        <p:txBody>
          <a:bodyPr/>
          <a:lstStyle/>
          <a:p>
            <a:r>
              <a:rPr lang="en-US" dirty="0" smtClean="0"/>
              <a:t>identify app and users location in app</a:t>
            </a:r>
          </a:p>
          <a:p>
            <a:r>
              <a:rPr lang="en-US" dirty="0" smtClean="0"/>
              <a:t>display important actions</a:t>
            </a:r>
          </a:p>
          <a:p>
            <a:pPr lvl="1"/>
            <a:r>
              <a:rPr lang="en-US" dirty="0" smtClean="0"/>
              <a:t>old options menu</a:t>
            </a:r>
          </a:p>
          <a:p>
            <a:r>
              <a:rPr lang="en-US" dirty="0" smtClean="0"/>
              <a:t>support consistent navigation and view switching within the app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5" y="3950428"/>
            <a:ext cx="7721286" cy="96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321365" y="3818734"/>
            <a:ext cx="1143000" cy="12242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16765" y="3950428"/>
            <a:ext cx="4876800" cy="12242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645965" y="3818734"/>
            <a:ext cx="1143000" cy="12242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88965" y="3875056"/>
            <a:ext cx="394014" cy="11679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007165" y="5042992"/>
            <a:ext cx="0" cy="8936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36534" y="5082461"/>
            <a:ext cx="19032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Overflow</a:t>
            </a:r>
            <a:br>
              <a:rPr lang="en-US" sz="3600" dirty="0" smtClean="0"/>
            </a:br>
            <a:r>
              <a:rPr lang="en-US" sz="3600" dirty="0" smtClean="0"/>
              <a:t>Menu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96693" y="5174686"/>
            <a:ext cx="3116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Navigation Tabs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12365" y="6089086"/>
            <a:ext cx="2361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Action Item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883965" y="5042992"/>
            <a:ext cx="1066800" cy="10460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2365" y="6241486"/>
            <a:ext cx="2261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Icon /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4527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ActionBar</a:t>
            </a:r>
            <a:r>
              <a:rPr lang="en-US" dirty="0" smtClean="0"/>
              <a:t> items declared in menu.xml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905000"/>
            <a:ext cx="8488261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143000" y="3429000"/>
            <a:ext cx="5347014" cy="4675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4" y="4334290"/>
            <a:ext cx="7721286" cy="96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190024" y="4202596"/>
            <a:ext cx="1143000" cy="12242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485424" y="4334290"/>
            <a:ext cx="4876800" cy="12242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514624" y="4202596"/>
            <a:ext cx="1143000" cy="12242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57624" y="4258918"/>
            <a:ext cx="394014" cy="11679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menu items declared in xml, added to menu in order they appear</a:t>
            </a:r>
          </a:p>
          <a:p>
            <a:r>
              <a:rPr lang="en-US" dirty="0" smtClean="0"/>
              <a:t>Extra items brought up with overflow button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17" y="3429000"/>
            <a:ext cx="5715000" cy="1152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0789"/>
            <a:ext cx="5761383" cy="1002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824" y="3640141"/>
            <a:ext cx="32575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0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activity starts</a:t>
            </a:r>
          </a:p>
          <a:p>
            <a:r>
              <a:rPr lang="en-US" dirty="0" smtClean="0"/>
              <a:t>Action Bar populated by a call to Activity's </a:t>
            </a:r>
            <a:r>
              <a:rPr lang="en-US" dirty="0" err="1" smtClean="0"/>
              <a:t>onCreateOptionsMenu</a:t>
            </a:r>
            <a:r>
              <a:rPr lang="en-US" dirty="0" smtClean="0"/>
              <a:t> method</a:t>
            </a:r>
          </a:p>
          <a:p>
            <a:r>
              <a:rPr lang="en-US" dirty="0" smtClean="0"/>
              <a:t>This method inflates (converts XML into runtime objects) the menu resource that defines all the action items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5614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Bar Items in XML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41166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594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 vs. 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2296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Up is used to navigate between screens / activities within an app</a:t>
            </a:r>
          </a:p>
          <a:p>
            <a:r>
              <a:rPr lang="en-US" dirty="0" smtClean="0"/>
              <a:t>Up is to move through the hierarchy of screens within an app</a:t>
            </a:r>
          </a:p>
          <a:p>
            <a:r>
              <a:rPr lang="en-US" dirty="0" smtClean="0"/>
              <a:t>Example: Tic-Tac-Toe</a:t>
            </a:r>
          </a:p>
          <a:p>
            <a:pPr lvl="1"/>
            <a:r>
              <a:rPr lang="en-US" dirty="0" smtClean="0"/>
              <a:t>Settings Activity</a:t>
            </a:r>
          </a:p>
          <a:p>
            <a:pPr lvl="1"/>
            <a:r>
              <a:rPr lang="en-US" dirty="0" smtClean="0"/>
              <a:t>should offer icon and Up </a:t>
            </a:r>
            <a:br>
              <a:rPr lang="en-US" dirty="0" smtClean="0"/>
            </a:br>
            <a:r>
              <a:rPr lang="en-US" dirty="0" smtClean="0"/>
              <a:t>option on action bar to get</a:t>
            </a:r>
            <a:br>
              <a:rPr lang="en-US" dirty="0" smtClean="0"/>
            </a:br>
            <a:r>
              <a:rPr lang="en-US" dirty="0" smtClean="0"/>
              <a:t> back to main Tic-Tac-Toe</a:t>
            </a:r>
            <a:br>
              <a:rPr lang="en-US" dirty="0" smtClean="0"/>
            </a:br>
            <a:r>
              <a:rPr lang="en-US" dirty="0" smtClean="0"/>
              <a:t>screen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7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124200"/>
            <a:ext cx="3993147" cy="329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5181600" y="2971800"/>
            <a:ext cx="1676400" cy="60297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9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</a:t>
            </a:r>
            <a:r>
              <a:rPr lang="en-US" dirty="0" err="1" smtClean="0"/>
              <a:t>onCreateOptionsMenu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70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0106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4419600"/>
            <a:ext cx="73561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Request item be shown on Action Bar </a:t>
            </a:r>
          </a:p>
          <a:p>
            <a:r>
              <a:rPr lang="en-US" sz="2800" dirty="0" smtClean="0"/>
              <a:t>(instead of overflow menu) with </a:t>
            </a:r>
            <a:r>
              <a:rPr lang="en-US" sz="2800" dirty="0" err="1" smtClean="0"/>
              <a:t>ifRoom</a:t>
            </a:r>
            <a:r>
              <a:rPr lang="en-US" sz="2800" dirty="0" smtClean="0"/>
              <a:t> attribute</a:t>
            </a:r>
            <a:endParaRPr lang="en-US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38800"/>
            <a:ext cx="919276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67119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Split Action 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211763"/>
          </a:xfrm>
        </p:spPr>
        <p:txBody>
          <a:bodyPr/>
          <a:lstStyle/>
          <a:p>
            <a:r>
              <a:rPr lang="en-US" dirty="0" smtClean="0"/>
              <a:t>Split Action Bar between top and bottom of screen</a:t>
            </a:r>
          </a:p>
          <a:p>
            <a:pPr lvl="1"/>
            <a:r>
              <a:rPr lang="en-US" dirty="0" smtClean="0"/>
              <a:t>especially if narrow screen</a:t>
            </a:r>
          </a:p>
          <a:p>
            <a:pPr lvl="1"/>
            <a:r>
              <a:rPr lang="en-US" dirty="0" smtClean="0"/>
              <a:t>more room for action items</a:t>
            </a:r>
          </a:p>
          <a:p>
            <a:pPr lvl="1"/>
            <a:r>
              <a:rPr lang="en-US" dirty="0" smtClean="0"/>
              <a:t>declartion in manifest 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71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10212"/>
            <a:ext cx="5486400" cy="335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46523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Tabs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Used to switch between fragments</a:t>
            </a:r>
          </a:p>
          <a:p>
            <a:endParaRPr lang="en-US" dirty="0"/>
          </a:p>
          <a:p>
            <a:endParaRPr lang="en-US" dirty="0"/>
          </a:p>
          <a:p>
            <a:endParaRPr lang="en-US" sz="2000" dirty="0" smtClean="0"/>
          </a:p>
          <a:p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developer.android.com/guide/topics/fundamentals/fragments.html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7" y="2133600"/>
            <a:ext cx="7721286" cy="96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840867" y="2133600"/>
            <a:ext cx="4876800" cy="12242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7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Action views appear in the action bar in place of action buttons</a:t>
            </a:r>
          </a:p>
          <a:p>
            <a:r>
              <a:rPr lang="en-US" dirty="0" smtClean="0"/>
              <a:t>Accomplish some common action</a:t>
            </a:r>
          </a:p>
          <a:p>
            <a:r>
              <a:rPr lang="en-US" dirty="0" smtClean="0"/>
              <a:t>Such as searching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73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4017687"/>
            <a:ext cx="6619875" cy="272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5410200" y="4724400"/>
            <a:ext cx="914400" cy="1066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93901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Enabling </a:t>
            </a:r>
            <a:r>
              <a:rPr lang="en-US" dirty="0" err="1" smtClean="0"/>
              <a:t>ActionViews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/>
              <a:t>either the </a:t>
            </a:r>
            <a:r>
              <a:rPr lang="en-US" dirty="0" err="1"/>
              <a:t>actionLayout</a:t>
            </a:r>
            <a:r>
              <a:rPr lang="en-US" dirty="0"/>
              <a:t> or </a:t>
            </a:r>
            <a:r>
              <a:rPr lang="en-US" dirty="0" err="1"/>
              <a:t>actionViewClass</a:t>
            </a:r>
            <a:r>
              <a:rPr lang="en-US" dirty="0"/>
              <a:t> </a:t>
            </a:r>
            <a:r>
              <a:rPr lang="en-US" dirty="0" smtClean="0"/>
              <a:t>attribute</a:t>
            </a:r>
          </a:p>
          <a:p>
            <a:r>
              <a:rPr lang="en-US" dirty="0" smtClean="0"/>
              <a:t>specify </a:t>
            </a:r>
            <a:r>
              <a:rPr lang="en-US" dirty="0"/>
              <a:t>either a layout resource or widget class to </a:t>
            </a:r>
            <a:r>
              <a:rPr lang="en-US" dirty="0" smtClean="0"/>
              <a:t>use, respectively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74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" y="3657600"/>
            <a:ext cx="951498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381000" y="4495800"/>
            <a:ext cx="9130672" cy="1905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4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ActionProviders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229600" cy="5745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Similar to </a:t>
            </a:r>
            <a:r>
              <a:rPr lang="en-US" dirty="0" err="1" smtClean="0"/>
              <a:t>ActionView</a:t>
            </a:r>
            <a:r>
              <a:rPr lang="en-US" dirty="0"/>
              <a:t> </a:t>
            </a:r>
            <a:r>
              <a:rPr lang="en-US" dirty="0" smtClean="0"/>
              <a:t>in </a:t>
            </a:r>
            <a:br>
              <a:rPr lang="en-US" dirty="0" smtClean="0"/>
            </a:br>
            <a:r>
              <a:rPr lang="en-US" dirty="0" smtClean="0"/>
              <a:t>that it replaces an action </a:t>
            </a:r>
            <a:br>
              <a:rPr lang="en-US" dirty="0" smtClean="0"/>
            </a:br>
            <a:r>
              <a:rPr lang="en-US" dirty="0" smtClean="0"/>
              <a:t>button with a </a:t>
            </a:r>
            <a:br>
              <a:rPr lang="en-US" dirty="0" smtClean="0"/>
            </a:br>
            <a:r>
              <a:rPr lang="en-US" dirty="0" smtClean="0"/>
              <a:t>customized layout</a:t>
            </a:r>
          </a:p>
          <a:p>
            <a:r>
              <a:rPr lang="en-US" dirty="0" smtClean="0"/>
              <a:t>but can also display a submenu</a:t>
            </a:r>
          </a:p>
          <a:p>
            <a:r>
              <a:rPr lang="en-US" dirty="0" smtClean="0"/>
              <a:t>create your own subclass of </a:t>
            </a:r>
            <a:r>
              <a:rPr lang="en-US" dirty="0" err="1" smtClean="0"/>
              <a:t>ActionProvider</a:t>
            </a:r>
            <a:endParaRPr lang="en-US" dirty="0" smtClean="0"/>
          </a:p>
          <a:p>
            <a:r>
              <a:rPr lang="en-US" dirty="0" smtClean="0"/>
              <a:t>or use a prebuilt </a:t>
            </a:r>
            <a:r>
              <a:rPr lang="en-US" dirty="0" err="1" smtClean="0"/>
              <a:t>ActionProvider</a:t>
            </a:r>
            <a:r>
              <a:rPr lang="en-US" dirty="0" smtClean="0"/>
              <a:t> such as </a:t>
            </a:r>
            <a:r>
              <a:rPr lang="en-US" dirty="0" err="1" smtClean="0"/>
              <a:t>ShareActionProvider</a:t>
            </a:r>
            <a:r>
              <a:rPr lang="en-US" dirty="0" smtClean="0"/>
              <a:t> (shown above) or </a:t>
            </a:r>
            <a:r>
              <a:rPr lang="en-US" dirty="0" err="1" smtClean="0"/>
              <a:t>MediaRouteActionProvider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75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301" y="844826"/>
            <a:ext cx="2577134" cy="308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6324600" y="844826"/>
            <a:ext cx="1371600" cy="67917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4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action bar navigation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0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</a:t>
            </a:r>
            <a:r>
              <a:rPr lang="en-US" dirty="0"/>
              <a:t>B</a:t>
            </a:r>
            <a:r>
              <a:rPr lang="en-US" dirty="0" smtClean="0"/>
              <a:t>ar Navigation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Action Bar can also be used for in app navigation beyond the Up button</a:t>
            </a:r>
          </a:p>
          <a:p>
            <a:r>
              <a:rPr lang="en-US" dirty="0" smtClean="0"/>
              <a:t>Two Options:</a:t>
            </a:r>
          </a:p>
          <a:p>
            <a:r>
              <a:rPr lang="en-US" dirty="0" smtClean="0"/>
              <a:t>Navigation Tabs</a:t>
            </a:r>
          </a:p>
          <a:p>
            <a:r>
              <a:rPr lang="en-US" dirty="0" smtClean="0"/>
              <a:t>Drop Down Navigation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9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Bar Navigation Tabs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 screen action bar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narrow screen stacked action bar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78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28800"/>
            <a:ext cx="11807094" cy="127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619932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08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Bar Drop Down Navigation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Alternative to tabbed navigation in action bar</a:t>
            </a:r>
          </a:p>
          <a:p>
            <a:r>
              <a:rPr lang="en-US" dirty="0" smtClean="0"/>
              <a:t>Create a spinner drop down list that is accessed with "down triangle"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79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98413"/>
            <a:ext cx="4191000" cy="33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2590800" y="3810000"/>
            <a:ext cx="1600200" cy="4953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7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 vs. Back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8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35" y="1239078"/>
            <a:ext cx="8839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6096000"/>
            <a:ext cx="6115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http://developer.android.com/design/patterns/navigation.html</a:t>
            </a:r>
          </a:p>
        </p:txBody>
      </p:sp>
    </p:spTree>
    <p:extLst>
      <p:ext uri="{BB962C8B-B14F-4D97-AF65-F5344CB8AC3E}">
        <p14:creationId xmlns:p14="http://schemas.microsoft.com/office/powerpoint/2010/main" val="72449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Bar on pre Android 3.0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745163"/>
          </a:xfrm>
        </p:spPr>
        <p:txBody>
          <a:bodyPr>
            <a:normAutofit/>
          </a:bodyPr>
          <a:lstStyle/>
          <a:p>
            <a:r>
              <a:rPr lang="en-US" dirty="0" smtClean="0"/>
              <a:t>pre 3.0 a little more than 25% of Android OS versions as of November 2013</a:t>
            </a:r>
          </a:p>
          <a:p>
            <a:r>
              <a:rPr lang="en-US" dirty="0" smtClean="0"/>
              <a:t>Support library includes provides code and classes to allow </a:t>
            </a:r>
            <a:r>
              <a:rPr lang="en-US" b="1" i="1" dirty="0" smtClean="0"/>
              <a:t>some</a:t>
            </a:r>
            <a:r>
              <a:rPr lang="en-US" dirty="0" smtClean="0"/>
              <a:t> newer features of Android to be used on older versions</a:t>
            </a:r>
          </a:p>
          <a:p>
            <a:r>
              <a:rPr lang="en-US" dirty="0" smtClean="0"/>
              <a:t>Example: </a:t>
            </a:r>
            <a:r>
              <a:rPr lang="en-US" dirty="0" err="1" smtClean="0"/>
              <a:t>ActionBar</a:t>
            </a:r>
            <a:endParaRPr lang="en-US" dirty="0" smtClean="0"/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tool - </a:t>
            </a:r>
            <a:r>
              <a:rPr lang="en-US" dirty="0" err="1" smtClean="0"/>
              <a:t>ActionBarSherlock</a:t>
            </a:r>
            <a:endParaRPr lang="en-US" dirty="0" smtClean="0"/>
          </a:p>
          <a:p>
            <a:pPr lvl="1"/>
            <a:r>
              <a:rPr lang="en-US" dirty="0" smtClean="0"/>
              <a:t>deal with Action Bar via single API</a:t>
            </a:r>
          </a:p>
          <a:p>
            <a:pPr lvl="1"/>
            <a:r>
              <a:rPr lang="en-US" dirty="0"/>
              <a:t>http://</a:t>
            </a:r>
            <a:r>
              <a:rPr lang="en-US" dirty="0" smtClean="0"/>
              <a:t>actionbarsherlock.com/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80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81600"/>
            <a:ext cx="1428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89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menus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9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types of menus:</a:t>
            </a:r>
          </a:p>
          <a:p>
            <a:r>
              <a:rPr lang="en-US" dirty="0" smtClean="0"/>
              <a:t>options menu or action bar</a:t>
            </a:r>
          </a:p>
          <a:p>
            <a:r>
              <a:rPr lang="fr-FR" dirty="0" smtClean="0"/>
              <a:t>context </a:t>
            </a:r>
            <a:r>
              <a:rPr lang="fr-FR" dirty="0"/>
              <a:t>menu and contextual action mode</a:t>
            </a:r>
            <a:endParaRPr lang="en-US" dirty="0" smtClean="0"/>
          </a:p>
          <a:p>
            <a:r>
              <a:rPr lang="en-US" dirty="0" smtClean="0"/>
              <a:t>popup 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2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ContextMenu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pre 3.0, aka Floating Menus</a:t>
            </a:r>
          </a:p>
          <a:p>
            <a:r>
              <a:rPr lang="en-US" dirty="0" smtClean="0"/>
              <a:t>subtype of Menu</a:t>
            </a:r>
          </a:p>
          <a:p>
            <a:r>
              <a:rPr lang="en-US" dirty="0" smtClean="0"/>
              <a:t>display when a long press is performed on a View </a:t>
            </a:r>
          </a:p>
          <a:p>
            <a:pPr lvl="1"/>
            <a:r>
              <a:rPr lang="en-US" dirty="0" smtClean="0"/>
              <a:t>Activity is a descendant of View</a:t>
            </a:r>
          </a:p>
          <a:p>
            <a:pPr lvl="1"/>
            <a:r>
              <a:rPr lang="en-US" dirty="0" smtClean="0"/>
              <a:t>Activity may be broken up into multiple views</a:t>
            </a:r>
          </a:p>
          <a:p>
            <a:r>
              <a:rPr lang="en-US" dirty="0" smtClean="0"/>
              <a:t>implement </a:t>
            </a:r>
            <a:r>
              <a:rPr lang="en-US" dirty="0" err="1" smtClean="0">
                <a:latin typeface="Courier" pitchFamily="49" charset="0"/>
              </a:rPr>
              <a:t>onCreateContextMenu</a:t>
            </a:r>
            <a:r>
              <a:rPr lang="en-US" dirty="0" smtClean="0">
                <a:latin typeface="Courier" pitchFamily="49" charset="0"/>
              </a:rPr>
              <a:t> </a:t>
            </a:r>
            <a:r>
              <a:rPr lang="en-US" dirty="0" smtClean="0"/>
              <a:t>method</a:t>
            </a:r>
          </a:p>
          <a:p>
            <a:r>
              <a:rPr lang="en-US" dirty="0" smtClean="0"/>
              <a:t>must call </a:t>
            </a:r>
            <a:r>
              <a:rPr lang="en-US" dirty="0" err="1" smtClean="0">
                <a:latin typeface="Courier" pitchFamily="49" charset="0"/>
              </a:rPr>
              <a:t>registerForContextMenu</a:t>
            </a:r>
            <a:r>
              <a:rPr lang="en-US" dirty="0" smtClean="0">
                <a:latin typeface="Courier" pitchFamily="49" charset="0"/>
              </a:rPr>
              <a:t> </a:t>
            </a:r>
            <a:r>
              <a:rPr lang="en-US" dirty="0" smtClean="0"/>
              <a:t>method and pass View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ContextMenu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4343400" cy="5211763"/>
          </a:xfrm>
        </p:spPr>
        <p:txBody>
          <a:bodyPr/>
          <a:lstStyle/>
          <a:p>
            <a:r>
              <a:rPr lang="en-US" dirty="0" smtClean="0"/>
              <a:t>From Tip Calculator</a:t>
            </a:r>
          </a:p>
          <a:p>
            <a:r>
              <a:rPr lang="en-US" dirty="0" smtClean="0"/>
              <a:t>Long press on total amount </a:t>
            </a:r>
            <a:r>
              <a:rPr lang="en-US" dirty="0" err="1" smtClean="0"/>
              <a:t>EditText</a:t>
            </a:r>
            <a:endParaRPr lang="en-US" dirty="0" smtClean="0"/>
          </a:p>
          <a:p>
            <a:r>
              <a:rPr lang="en-US" dirty="0" smtClean="0"/>
              <a:t>Default behavior for </a:t>
            </a:r>
            <a:r>
              <a:rPr lang="en-US" dirty="0" err="1" smtClean="0"/>
              <a:t>EditText</a:t>
            </a:r>
            <a:endParaRPr lang="en-US" dirty="0" smtClean="0"/>
          </a:p>
          <a:p>
            <a:r>
              <a:rPr lang="en-US" dirty="0" smtClean="0"/>
              <a:t>Nothing added in </a:t>
            </a:r>
            <a:r>
              <a:rPr lang="en-US" dirty="0" err="1" smtClean="0"/>
              <a:t>TipCalculator</a:t>
            </a:r>
            <a:r>
              <a:rPr lang="en-US" dirty="0" smtClean="0"/>
              <a:t> to create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84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14400"/>
            <a:ext cx="3400425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67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Contextual Action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12837"/>
            <a:ext cx="8534400" cy="5211763"/>
          </a:xfrm>
        </p:spPr>
        <p:txBody>
          <a:bodyPr/>
          <a:lstStyle/>
          <a:p>
            <a:r>
              <a:rPr lang="en-US" dirty="0" smtClean="0"/>
              <a:t>Android 3.0 and later</a:t>
            </a:r>
          </a:p>
          <a:p>
            <a:r>
              <a:rPr lang="en-US" dirty="0" smtClean="0"/>
              <a:t>Menu that affects a specific item in the UI</a:t>
            </a:r>
          </a:p>
          <a:p>
            <a:pPr lvl="1"/>
            <a:r>
              <a:rPr lang="en-US" dirty="0" smtClean="0"/>
              <a:t>typically a View</a:t>
            </a:r>
          </a:p>
          <a:p>
            <a:pPr lvl="1"/>
            <a:r>
              <a:rPr lang="en-US" dirty="0" smtClean="0"/>
              <a:t>used most often for elements in </a:t>
            </a:r>
            <a:r>
              <a:rPr lang="en-US" dirty="0" err="1" smtClean="0"/>
              <a:t>ListView</a:t>
            </a:r>
            <a:r>
              <a:rPr lang="en-US" dirty="0" smtClean="0"/>
              <a:t> or </a:t>
            </a:r>
            <a:r>
              <a:rPr lang="en-US" dirty="0" err="1" smtClean="0"/>
              <a:t>GridView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4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floating context menu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32294"/>
            <a:ext cx="5638800" cy="497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167735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http://developer.android.com/guide/topics/ui/menus.html#CAB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1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floating context menu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register View with </a:t>
            </a:r>
            <a:r>
              <a:rPr lang="en-US" dirty="0" err="1" smtClean="0"/>
              <a:t>Activity.registerForContextMenu</a:t>
            </a:r>
            <a:r>
              <a:rPr lang="en-US" dirty="0" smtClean="0"/>
              <a:t>()</a:t>
            </a:r>
          </a:p>
          <a:p>
            <a:r>
              <a:rPr lang="en-US" dirty="0" smtClean="0"/>
              <a:t>can send </a:t>
            </a:r>
            <a:r>
              <a:rPr lang="en-US" dirty="0" err="1" smtClean="0"/>
              <a:t>ListView</a:t>
            </a:r>
            <a:r>
              <a:rPr lang="en-US" dirty="0" smtClean="0"/>
              <a:t> or </a:t>
            </a:r>
            <a:r>
              <a:rPr lang="en-US" dirty="0" err="1" smtClean="0"/>
              <a:t>GridView</a:t>
            </a:r>
            <a:r>
              <a:rPr lang="en-US" dirty="0" smtClean="0"/>
              <a:t> to method to register all elements</a:t>
            </a:r>
          </a:p>
          <a:p>
            <a:r>
              <a:rPr lang="en-US" dirty="0" smtClean="0"/>
              <a:t>Implement </a:t>
            </a:r>
            <a:r>
              <a:rPr lang="en-US" dirty="0" err="1" smtClean="0"/>
              <a:t>View.OnCreateContextMenuListener</a:t>
            </a:r>
            <a:endParaRPr lang="en-US" dirty="0" smtClean="0"/>
          </a:p>
          <a:p>
            <a:pPr lvl="1"/>
            <a:r>
              <a:rPr lang="en-US" dirty="0" smtClean="0"/>
              <a:t>long click leads to method call</a:t>
            </a:r>
          </a:p>
          <a:p>
            <a:pPr lvl="1"/>
            <a:r>
              <a:rPr lang="en-US" dirty="0" smtClean="0"/>
              <a:t>inflate menu (like action items/ options menu)</a:t>
            </a:r>
          </a:p>
          <a:p>
            <a:r>
              <a:rPr lang="en-US" dirty="0" smtClean="0"/>
              <a:t>Implement </a:t>
            </a:r>
            <a:r>
              <a:rPr lang="en-US" dirty="0" err="1" smtClean="0"/>
              <a:t>Activity.onContextItemSelected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8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contextual action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alternative to </a:t>
            </a:r>
            <a:r>
              <a:rPr lang="en-US" dirty="0"/>
              <a:t>floating context </a:t>
            </a:r>
            <a:r>
              <a:rPr lang="en-US" dirty="0" smtClean="0"/>
              <a:t>menu</a:t>
            </a:r>
          </a:p>
          <a:p>
            <a:r>
              <a:rPr lang="en-US" dirty="0" smtClean="0"/>
              <a:t>causes contextual action bar to appear at top of screen</a:t>
            </a:r>
          </a:p>
          <a:p>
            <a:r>
              <a:rPr lang="en-US" dirty="0" smtClean="0"/>
              <a:t>independent of regular action bar but, does overtake position of action bar</a:t>
            </a:r>
          </a:p>
          <a:p>
            <a:r>
              <a:rPr lang="en-US" dirty="0" smtClean="0"/>
              <a:t>For Android 3.0 and higher preferred to floating context menus </a:t>
            </a:r>
          </a:p>
          <a:p>
            <a:r>
              <a:rPr lang="en-US" dirty="0" smtClean="0"/>
              <a:t>Implement </a:t>
            </a:r>
            <a:r>
              <a:rPr lang="en-US" dirty="0" err="1" smtClean="0"/>
              <a:t>ActionMode.Callback</a:t>
            </a:r>
            <a:r>
              <a:rPr lang="en-US" dirty="0" smtClean="0"/>
              <a:t> interface</a:t>
            </a:r>
          </a:p>
          <a:p>
            <a:pPr lvl="1"/>
            <a:r>
              <a:rPr lang="en-US" dirty="0" smtClean="0"/>
              <a:t>similar to options menu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5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0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Button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 still used to move through </a:t>
            </a:r>
            <a:r>
              <a:rPr lang="en-US" dirty="0" smtClean="0"/>
              <a:t>apps and activities </a:t>
            </a:r>
            <a:r>
              <a:rPr lang="en-US" dirty="0"/>
              <a:t>in reverse time </a:t>
            </a:r>
            <a:r>
              <a:rPr lang="en-US" dirty="0" smtClean="0"/>
              <a:t>order</a:t>
            </a:r>
          </a:p>
          <a:p>
            <a:r>
              <a:rPr lang="en-US" dirty="0" smtClean="0"/>
              <a:t>Back button also:</a:t>
            </a:r>
          </a:p>
          <a:p>
            <a:r>
              <a:rPr lang="en-US" dirty="0" smtClean="0"/>
              <a:t>dismisses floating windows such as dialogs or popups</a:t>
            </a:r>
          </a:p>
          <a:p>
            <a:r>
              <a:rPr lang="en-US" dirty="0" smtClean="0"/>
              <a:t>dismisses contextual action bars</a:t>
            </a:r>
          </a:p>
          <a:p>
            <a:r>
              <a:rPr lang="en-US" dirty="0" smtClean="0"/>
              <a:t>hides the onscreen keyboard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Defined in XML file</a:t>
            </a:r>
          </a:p>
          <a:p>
            <a:r>
              <a:rPr lang="en-US" dirty="0" smtClean="0"/>
              <a:t>res/values/style</a:t>
            </a:r>
          </a:p>
          <a:p>
            <a:r>
              <a:rPr lang="en-US" dirty="0" smtClean="0"/>
              <a:t>similar to a cascading style sheet as used in html</a:t>
            </a:r>
          </a:p>
          <a:p>
            <a:r>
              <a:rPr lang="en-US" dirty="0" smtClean="0"/>
              <a:t>group layout attributes in a style and apply to various View objects (TextView, </a:t>
            </a:r>
            <a:r>
              <a:rPr lang="en-US" dirty="0" err="1" smtClean="0"/>
              <a:t>EditText</a:t>
            </a:r>
            <a:r>
              <a:rPr lang="en-US" dirty="0" smtClean="0"/>
              <a:t>, Button)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6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Styles, in styles.xml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91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9" y="1215887"/>
            <a:ext cx="9046703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72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Apply Style - </a:t>
            </a:r>
            <a:r>
              <a:rPr lang="en-US" dirty="0"/>
              <a:t>in main </a:t>
            </a:r>
            <a:r>
              <a:rPr lang="en-US" dirty="0" smtClean="0"/>
              <a:t>xml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92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34278"/>
            <a:ext cx="5105400" cy="573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4343400" y="1600200"/>
            <a:ext cx="31242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306957" y="3352800"/>
            <a:ext cx="31242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303644" y="5410200"/>
            <a:ext cx="31242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87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of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112837"/>
            <a:ext cx="4114800" cy="52117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can override elements of style</a:t>
            </a:r>
          </a:p>
          <a:p>
            <a:pPr lvl="1"/>
            <a:r>
              <a:rPr lang="en-US" dirty="0" smtClean="0"/>
              <a:t>bottom edit text overrides color</a:t>
            </a:r>
          </a:p>
          <a:p>
            <a:r>
              <a:rPr lang="en-US" dirty="0" smtClean="0"/>
              <a:t>one style can inherit from another</a:t>
            </a:r>
          </a:p>
          <a:p>
            <a:r>
              <a:rPr lang="en-US" dirty="0" smtClean="0"/>
              <a:t>use UI editor to create view and then extract to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93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3657600" cy="576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2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6285</TotalTime>
  <Words>2245</Words>
  <Application>Microsoft Office PowerPoint</Application>
  <PresentationFormat>On-screen Show (4:3)</PresentationFormat>
  <Paragraphs>479</Paragraphs>
  <Slides>93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8" baseType="lpstr">
      <vt:lpstr>Arial</vt:lpstr>
      <vt:lpstr>Calibri</vt:lpstr>
      <vt:lpstr>Courier</vt:lpstr>
      <vt:lpstr>Courier New</vt:lpstr>
      <vt:lpstr>Office Theme</vt:lpstr>
      <vt:lpstr>CS371m - Mobile Computing</vt:lpstr>
      <vt:lpstr>Effective Android navigation</vt:lpstr>
      <vt:lpstr>Clicker Question</vt:lpstr>
      <vt:lpstr>   Back and Up</vt:lpstr>
      <vt:lpstr>Action Bar Navigation</vt:lpstr>
      <vt:lpstr>Activity Hierarchy Within Apps</vt:lpstr>
      <vt:lpstr>Up vs. Back</vt:lpstr>
      <vt:lpstr>Up vs. Back</vt:lpstr>
      <vt:lpstr>Back Button Actions</vt:lpstr>
      <vt:lpstr>Back vs. Up</vt:lpstr>
      <vt:lpstr>                           Back and Up Equivalent in Many Cases    </vt:lpstr>
      <vt:lpstr>Back vs. Up</vt:lpstr>
      <vt:lpstr>                       Back vs. Up</vt:lpstr>
      <vt:lpstr>PowerPoint Presentation</vt:lpstr>
      <vt:lpstr>Back vs. Up</vt:lpstr>
      <vt:lpstr>Specifying Up Button Behavior</vt:lpstr>
      <vt:lpstr>Specifying Up Button Behavior</vt:lpstr>
      <vt:lpstr>Specifying Up Behavior - Other App Started</vt:lpstr>
      <vt:lpstr>fragments</vt:lpstr>
      <vt:lpstr>Fragments</vt:lpstr>
      <vt:lpstr>Fragments</vt:lpstr>
      <vt:lpstr>Fragments</vt:lpstr>
      <vt:lpstr>Use of Fragments</vt:lpstr>
      <vt:lpstr>Clicker</vt:lpstr>
      <vt:lpstr>Fragments</vt:lpstr>
      <vt:lpstr>Fragments</vt:lpstr>
      <vt:lpstr>Fragment Example</vt:lpstr>
      <vt:lpstr>Fragment Example</vt:lpstr>
      <vt:lpstr>Portrait</vt:lpstr>
      <vt:lpstr>Landscape</vt:lpstr>
      <vt:lpstr>Landscape</vt:lpstr>
      <vt:lpstr>TitlesFragment</vt:lpstr>
      <vt:lpstr>Summary - Detail Fragment</vt:lpstr>
      <vt:lpstr>General approach for creating a Fragment:</vt:lpstr>
      <vt:lpstr>Detail Fragment Layout File</vt:lpstr>
      <vt:lpstr>DetailsFragment</vt:lpstr>
      <vt:lpstr>DetailFragment</vt:lpstr>
      <vt:lpstr>getShownIndex</vt:lpstr>
      <vt:lpstr>getArguments</vt:lpstr>
      <vt:lpstr>getArguments</vt:lpstr>
      <vt:lpstr>List of Titles</vt:lpstr>
      <vt:lpstr>ListFragment</vt:lpstr>
      <vt:lpstr>TitlesFragment onActivityCreated</vt:lpstr>
      <vt:lpstr>TitlesFragment onActivityCreated</vt:lpstr>
      <vt:lpstr>showDetails</vt:lpstr>
      <vt:lpstr>TitlesFragment ShowDetails</vt:lpstr>
      <vt:lpstr>TitlesFragment ShowDetails</vt:lpstr>
      <vt:lpstr>TitlesFragment ShowDetails</vt:lpstr>
      <vt:lpstr>Using the Fragments</vt:lpstr>
      <vt:lpstr>Shakespeare Example</vt:lpstr>
      <vt:lpstr>Shakespeare Portrait Layout</vt:lpstr>
      <vt:lpstr>Shakespeare Landscape Layout</vt:lpstr>
      <vt:lpstr>Adding Fragment Programmatically</vt:lpstr>
      <vt:lpstr>Adding Fragment Programmatically</vt:lpstr>
      <vt:lpstr>Adding a Fragment</vt:lpstr>
      <vt:lpstr>Adding a Fragment</vt:lpstr>
      <vt:lpstr>FragmentManager</vt:lpstr>
      <vt:lpstr>FragmentManager</vt:lpstr>
      <vt:lpstr>FragmentTransaction</vt:lpstr>
      <vt:lpstr>PowerPoint Presentation</vt:lpstr>
      <vt:lpstr>Inter Fragment Communication</vt:lpstr>
      <vt:lpstr>action bar / APP Bar</vt:lpstr>
      <vt:lpstr>Options Menu and Action Bar</vt:lpstr>
      <vt:lpstr>action bar</vt:lpstr>
      <vt:lpstr>Action Bar</vt:lpstr>
      <vt:lpstr>Action Bar</vt:lpstr>
      <vt:lpstr>Action Bar</vt:lpstr>
      <vt:lpstr>Action Bar</vt:lpstr>
      <vt:lpstr>Action Bar Items in XML</vt:lpstr>
      <vt:lpstr>sample onCreateOptionsMenu()</vt:lpstr>
      <vt:lpstr>Split Action Bar</vt:lpstr>
      <vt:lpstr>Navigation Tabs</vt:lpstr>
      <vt:lpstr>Action Views</vt:lpstr>
      <vt:lpstr>Enabling ActionViews</vt:lpstr>
      <vt:lpstr>ActionProviders</vt:lpstr>
      <vt:lpstr>More action bar navigation</vt:lpstr>
      <vt:lpstr>Action Bar Navigation</vt:lpstr>
      <vt:lpstr>Action Bar Navigation Tabs</vt:lpstr>
      <vt:lpstr>Action Bar Drop Down Navigation</vt:lpstr>
      <vt:lpstr>Action Bar on pre Android 3.0</vt:lpstr>
      <vt:lpstr>other menus</vt:lpstr>
      <vt:lpstr>Menus</vt:lpstr>
      <vt:lpstr>ContextMenu</vt:lpstr>
      <vt:lpstr>ContextMenu</vt:lpstr>
      <vt:lpstr>Contextual Action Mode</vt:lpstr>
      <vt:lpstr>floating context menu</vt:lpstr>
      <vt:lpstr>floating context menu</vt:lpstr>
      <vt:lpstr>contextual action mode</vt:lpstr>
      <vt:lpstr>styles</vt:lpstr>
      <vt:lpstr>Styles</vt:lpstr>
      <vt:lpstr>Sample Styles, in styles.xml</vt:lpstr>
      <vt:lpstr>Apply Style - in main xml</vt:lpstr>
      <vt:lpstr>Result of Styles</vt:lpstr>
    </vt:vector>
  </TitlesOfParts>
  <Company>University of Texas at Austin Computer Science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CS378 - Mobile Computing</dc:title>
  <dc:creator>Michael D. Scott</dc:creator>
  <cp:lastModifiedBy>scottm</cp:lastModifiedBy>
  <cp:revision>235</cp:revision>
  <cp:lastPrinted>2012-01-30T16:00:04Z</cp:lastPrinted>
  <dcterms:created xsi:type="dcterms:W3CDTF">2012-01-17T18:47:14Z</dcterms:created>
  <dcterms:modified xsi:type="dcterms:W3CDTF">2017-04-17T17:48:47Z</dcterms:modified>
</cp:coreProperties>
</file>