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257" r:id="rId3"/>
    <p:sldId id="258" r:id="rId4"/>
    <p:sldId id="270" r:id="rId5"/>
    <p:sldId id="271" r:id="rId6"/>
    <p:sldId id="274" r:id="rId7"/>
    <p:sldId id="259" r:id="rId8"/>
    <p:sldId id="260" r:id="rId9"/>
    <p:sldId id="269" r:id="rId10"/>
    <p:sldId id="272" r:id="rId11"/>
    <p:sldId id="261" r:id="rId12"/>
    <p:sldId id="262" r:id="rId13"/>
    <p:sldId id="264" r:id="rId14"/>
    <p:sldId id="265" r:id="rId15"/>
    <p:sldId id="266" r:id="rId16"/>
    <p:sldId id="268" r:id="rId17"/>
    <p:sldId id="263" r:id="rId18"/>
    <p:sldId id="267" r:id="rId19"/>
  </p:sldIdLst>
  <p:sldSz cx="9144000" cy="6858000" type="screen4x3"/>
  <p:notesSz cx="9229725" cy="70008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6" autoAdjust="0"/>
    <p:restoredTop sz="94660"/>
  </p:normalViewPr>
  <p:slideViewPr>
    <p:cSldViewPr>
      <p:cViewPr varScale="1">
        <p:scale>
          <a:sx n="85" d="100"/>
          <a:sy n="85" d="100"/>
        </p:scale>
        <p:origin x="1430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8575" y="0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r">
              <a:defRPr sz="1200"/>
            </a:lvl1pPr>
          </a:lstStyle>
          <a:p>
            <a:fld id="{81FAD6F0-8F49-4BA3-84FF-1C9077725C91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49211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8575" y="6649211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r">
              <a:defRPr sz="1200"/>
            </a:lvl1pPr>
          </a:lstStyle>
          <a:p>
            <a:fld id="{53C31BF7-2DF0-4505-B9BC-4F45A23CC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64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977337CF-463D-4AC2-A30B-9D90A59E8CD0}" type="datetimeFigureOut">
              <a:rPr lang="en-US" smtClean="0"/>
              <a:pPr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3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6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6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2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3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3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1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2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3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1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77337CF-463D-4AC2-A30B-9D90A59E8CD0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3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texas.edu/~scottm/cs371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scottm@cs.utexas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n.wikipedia.org/wiki/Rorschach_tes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CS329E – Elements of Mobile </a:t>
            </a:r>
            <a:r>
              <a:rPr lang="en-US" dirty="0" smtClean="0"/>
              <a:t>Computing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Class Intro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01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4648200" cy="6553200"/>
          </a:xfrm>
        </p:spPr>
        <p:txBody>
          <a:bodyPr>
            <a:normAutofit/>
          </a:bodyPr>
          <a:lstStyle/>
          <a:p>
            <a:r>
              <a:rPr lang="en-US" dirty="0" smtClean="0"/>
              <a:t>Google's Android Development website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Commonwares</a:t>
            </a:r>
            <a:endParaRPr lang="en-US" dirty="0" smtClean="0"/>
          </a:p>
          <a:p>
            <a:pPr lvl="1"/>
            <a:r>
              <a:rPr lang="en-US" dirty="0" smtClean="0"/>
              <a:t>The Busy Coder's Guide</a:t>
            </a:r>
            <a:br>
              <a:rPr lang="en-US" dirty="0" smtClean="0"/>
            </a:br>
            <a:r>
              <a:rPr lang="en-US" dirty="0" smtClean="0"/>
              <a:t>to Android Development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StackOverflow</a:t>
            </a:r>
            <a:r>
              <a:rPr lang="en-US" dirty="0" smtClean="0"/>
              <a:t> for very specific questions</a:t>
            </a:r>
          </a:p>
          <a:p>
            <a:endParaRPr lang="en-US" dirty="0" smtClean="0"/>
          </a:p>
          <a:p>
            <a:r>
              <a:rPr lang="en-US" dirty="0" smtClean="0"/>
              <a:t>Course requires mastering lots of details.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13971"/>
            <a:ext cx="2871788" cy="95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314096"/>
            <a:ext cx="3517158" cy="113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762000"/>
            <a:ext cx="5029200" cy="176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4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Syllabus, Schedule, and Resource Page</a:t>
            </a:r>
          </a:p>
          <a:p>
            <a:pPr lvl="1"/>
            <a:r>
              <a:rPr lang="en-US" dirty="0" smtClean="0">
                <a:hlinkClick r:id="rId2"/>
              </a:rPr>
              <a:t>www.cs.utexas.edu/~scottm/cs371m</a:t>
            </a:r>
            <a:endParaRPr lang="en-US" dirty="0" smtClean="0"/>
          </a:p>
          <a:p>
            <a:r>
              <a:rPr lang="en-US" dirty="0" smtClean="0"/>
              <a:t>Assignments, tutorials, grades on Canvas</a:t>
            </a:r>
          </a:p>
          <a:p>
            <a:r>
              <a:rPr lang="en-US" dirty="0" smtClean="0"/>
              <a:t>Tutorial </a:t>
            </a:r>
            <a:r>
              <a:rPr lang="en-US" dirty="0" smtClean="0"/>
              <a:t>1 - setting up dev environment on your own machine and using dev environment</a:t>
            </a:r>
          </a:p>
          <a:p>
            <a:pPr lvl="1"/>
            <a:r>
              <a:rPr lang="en-US" dirty="0" smtClean="0"/>
              <a:t>Hello Android!!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56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Working in a system</a:t>
            </a:r>
            <a:endParaRPr lang="en-US" dirty="0"/>
          </a:p>
          <a:p>
            <a:pPr lvl="1"/>
            <a:r>
              <a:rPr lang="en-US" dirty="0" smtClean="0"/>
              <a:t>not just a stand alone application</a:t>
            </a:r>
          </a:p>
          <a:p>
            <a:r>
              <a:rPr lang="en-US" dirty="0" smtClean="0"/>
              <a:t>Heavy use of library / API</a:t>
            </a:r>
          </a:p>
          <a:p>
            <a:pPr lvl="1"/>
            <a:r>
              <a:rPr lang="en-US" dirty="0" smtClean="0"/>
              <a:t>Primary language for Android is Java</a:t>
            </a:r>
          </a:p>
          <a:p>
            <a:r>
              <a:rPr lang="en-US" dirty="0"/>
              <a:t>User Interfaces and </a:t>
            </a:r>
            <a:r>
              <a:rPr lang="en-US" dirty="0" smtClean="0"/>
              <a:t>XML</a:t>
            </a:r>
          </a:p>
          <a:p>
            <a:pPr lvl="1"/>
            <a:r>
              <a:rPr lang="en-US" dirty="0" smtClean="0"/>
              <a:t>ever create an anonymous inner class in Java?</a:t>
            </a:r>
          </a:p>
          <a:p>
            <a:r>
              <a:rPr lang="en-US" dirty="0" smtClean="0"/>
              <a:t>Location </a:t>
            </a:r>
            <a:r>
              <a:rPr lang="en-US" dirty="0"/>
              <a:t>and </a:t>
            </a:r>
            <a:r>
              <a:rPr lang="en-US" dirty="0" smtClean="0"/>
              <a:t>Sensing</a:t>
            </a:r>
          </a:p>
          <a:p>
            <a:r>
              <a:rPr lang="en-US" dirty="0" smtClean="0"/>
              <a:t>Responsiveness</a:t>
            </a:r>
          </a:p>
          <a:p>
            <a:r>
              <a:rPr lang="en-US" dirty="0" smtClean="0"/>
              <a:t>Graphics and Events</a:t>
            </a:r>
          </a:p>
          <a:p>
            <a:r>
              <a:rPr lang="en-US" dirty="0" smtClean="0"/>
              <a:t>Gestures</a:t>
            </a:r>
          </a:p>
          <a:p>
            <a:r>
              <a:rPr lang="en-US" dirty="0" smtClean="0"/>
              <a:t>data bases / SQLite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91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Apps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1" y="113981"/>
            <a:ext cx="8305800" cy="670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62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85056"/>
            <a:ext cx="6629400" cy="65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10000"/>
            <a:ext cx="55816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13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21771"/>
            <a:ext cx="8917470" cy="520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18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35" y="228600"/>
            <a:ext cx="896847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1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02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Past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Uncommon Books</a:t>
            </a:r>
          </a:p>
          <a:p>
            <a:r>
              <a:rPr lang="en-US" dirty="0" smtClean="0"/>
              <a:t>Trace Me</a:t>
            </a:r>
            <a:endParaRPr lang="en-US" dirty="0"/>
          </a:p>
          <a:p>
            <a:r>
              <a:rPr lang="en-US" dirty="0" smtClean="0"/>
              <a:t>Android Army</a:t>
            </a:r>
          </a:p>
          <a:p>
            <a:r>
              <a:rPr lang="en-US" dirty="0" smtClean="0"/>
              <a:t>Austin Recycling</a:t>
            </a:r>
          </a:p>
          <a:p>
            <a:r>
              <a:rPr lang="en-US" dirty="0" smtClean="0"/>
              <a:t>Pulsar</a:t>
            </a:r>
          </a:p>
          <a:p>
            <a:r>
              <a:rPr lang="en-US" dirty="0" smtClean="0"/>
              <a:t>Austin Art Viewer</a:t>
            </a:r>
          </a:p>
          <a:p>
            <a:r>
              <a:rPr lang="en-US" dirty="0" err="1" smtClean="0"/>
              <a:t>Stuporman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68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Mike Scott</a:t>
            </a:r>
          </a:p>
          <a:p>
            <a:pPr lvl="1"/>
            <a:r>
              <a:rPr lang="en-US" dirty="0" smtClean="0"/>
              <a:t>Lecturer </a:t>
            </a:r>
          </a:p>
          <a:p>
            <a:pPr lvl="1"/>
            <a:r>
              <a:rPr lang="en-US" dirty="0" smtClean="0"/>
              <a:t>UT since 2000</a:t>
            </a:r>
          </a:p>
          <a:p>
            <a:pPr lvl="1"/>
            <a:r>
              <a:rPr lang="en-US" dirty="0" smtClean="0">
                <a:hlinkClick r:id="rId2"/>
              </a:rPr>
              <a:t>scottm@cs.utexas.edu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office hours </a:t>
            </a:r>
            <a:r>
              <a:rPr lang="en-US" dirty="0" smtClean="0"/>
              <a:t>Monday and Wednesday,</a:t>
            </a:r>
            <a:r>
              <a:rPr lang="en-US" dirty="0" smtClean="0"/>
              <a:t> </a:t>
            </a:r>
            <a:r>
              <a:rPr lang="en-US" dirty="0" smtClean="0"/>
              <a:t>3 </a:t>
            </a:r>
            <a:r>
              <a:rPr lang="en-US" dirty="0" smtClean="0"/>
              <a:t>- </a:t>
            </a:r>
            <a:r>
              <a:rPr lang="en-US" dirty="0"/>
              <a:t>5</a:t>
            </a:r>
            <a:r>
              <a:rPr lang="en-US" dirty="0" smtClean="0"/>
              <a:t> </a:t>
            </a:r>
            <a:r>
              <a:rPr lang="en-US" dirty="0" smtClean="0"/>
              <a:t>pm, </a:t>
            </a: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floor GDC lab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>
                <a:latin typeface="+mj-lt"/>
              </a:rPr>
              <a:t>TA: </a:t>
            </a:r>
            <a:r>
              <a:rPr lang="en-US" dirty="0" err="1"/>
              <a:t>Yajie</a:t>
            </a:r>
            <a:r>
              <a:rPr lang="en-US" dirty="0"/>
              <a:t> </a:t>
            </a:r>
            <a:r>
              <a:rPr lang="en-US" dirty="0" err="1"/>
              <a:t>Niu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lab hours, </a:t>
            </a:r>
            <a:r>
              <a:rPr lang="en-US" dirty="0" smtClean="0"/>
              <a:t>Tues</a:t>
            </a:r>
            <a:r>
              <a:rPr lang="en-US" dirty="0"/>
              <a:t> </a:t>
            </a:r>
            <a:r>
              <a:rPr lang="en-US" dirty="0" smtClean="0"/>
              <a:t>and Thursday, 2:30 – 4:30 </a:t>
            </a:r>
            <a:r>
              <a:rPr lang="en-US" dirty="0" smtClean="0"/>
              <a:t>pm, GDC 3</a:t>
            </a:r>
            <a:r>
              <a:rPr lang="en-US" baseline="30000" dirty="0" smtClean="0"/>
              <a:t>rd</a:t>
            </a:r>
            <a:r>
              <a:rPr lang="en-US" dirty="0" smtClean="0"/>
              <a:t> floor </a:t>
            </a:r>
            <a:r>
              <a:rPr lang="en-US" dirty="0" smtClean="0"/>
              <a:t>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75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Mobile computing with focus on application development for the Android operating system</a:t>
            </a:r>
          </a:p>
          <a:p>
            <a:r>
              <a:rPr lang="en-US" dirty="0" smtClean="0"/>
              <a:t>Large, self-selected project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224" y="4419601"/>
            <a:ext cx="2399601" cy="237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844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Mobile Computing is … </a:t>
            </a:r>
            <a:endParaRPr lang="en-US" dirty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6553200" cy="55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12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29" y="4953336"/>
            <a:ext cx="7040071" cy="175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Mobile Computing is …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29" y="1087607"/>
            <a:ext cx="6929409" cy="409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43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Android?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 for CS majors </a:t>
            </a:r>
            <a:r>
              <a:rPr lang="en-US" dirty="0" smtClean="0"/>
              <a:t>first offered in Spring 2012 (developed during 2011)</a:t>
            </a:r>
          </a:p>
          <a:p>
            <a:r>
              <a:rPr lang="en-US" dirty="0" smtClean="0"/>
              <a:t>Language</a:t>
            </a:r>
          </a:p>
          <a:p>
            <a:r>
              <a:rPr lang="en-US" dirty="0" smtClean="0"/>
              <a:t>Development Platforms</a:t>
            </a:r>
          </a:p>
          <a:p>
            <a:r>
              <a:rPr lang="en-US" dirty="0" smtClean="0"/>
              <a:t>Fees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4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NDR = No Device Required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Android application development in Java using</a:t>
            </a:r>
            <a:br>
              <a:rPr lang="en-US" dirty="0" smtClean="0"/>
            </a:br>
            <a:r>
              <a:rPr lang="en-US" dirty="0" smtClean="0"/>
              <a:t>Android Studio</a:t>
            </a:r>
          </a:p>
          <a:p>
            <a:r>
              <a:rPr lang="en-US" dirty="0" smtClean="0"/>
              <a:t>Emulator part of </a:t>
            </a:r>
            <a:br>
              <a:rPr lang="en-US" dirty="0" smtClean="0"/>
            </a:br>
            <a:r>
              <a:rPr lang="en-US" dirty="0" smtClean="0"/>
              <a:t>development environment</a:t>
            </a:r>
          </a:p>
          <a:p>
            <a:pPr lvl="1"/>
            <a:r>
              <a:rPr lang="en-US" dirty="0" smtClean="0"/>
              <a:t>limitations</a:t>
            </a:r>
          </a:p>
          <a:p>
            <a:r>
              <a:rPr lang="en-US" dirty="0" smtClean="0"/>
              <a:t>dev phones and tablets available for check out</a:t>
            </a:r>
          </a:p>
          <a:p>
            <a:r>
              <a:rPr lang="en-US" dirty="0" smtClean="0"/>
              <a:t>wireless access only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71600"/>
            <a:ext cx="3701612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575" y="4152900"/>
            <a:ext cx="2242462" cy="249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24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Tutorials</a:t>
            </a:r>
          </a:p>
          <a:p>
            <a:pPr lvl="1"/>
            <a:r>
              <a:rPr lang="en-US" dirty="0" smtClean="0"/>
              <a:t>step by step guide to creating a small application</a:t>
            </a:r>
          </a:p>
          <a:p>
            <a:pPr lvl="1"/>
            <a:r>
              <a:rPr lang="en-US" dirty="0" smtClean="0"/>
              <a:t>tic - </a:t>
            </a:r>
            <a:r>
              <a:rPr lang="en-US" dirty="0" err="1" smtClean="0"/>
              <a:t>tac</a:t>
            </a:r>
            <a:r>
              <a:rPr lang="en-US" dirty="0" smtClean="0"/>
              <a:t> - toe</a:t>
            </a:r>
          </a:p>
          <a:p>
            <a:r>
              <a:rPr lang="en-US" dirty="0" smtClean="0"/>
              <a:t>Individual assignments</a:t>
            </a:r>
          </a:p>
          <a:p>
            <a:pPr lvl="1"/>
            <a:r>
              <a:rPr lang="en-US" dirty="0" smtClean="0"/>
              <a:t>mostly written</a:t>
            </a:r>
          </a:p>
          <a:p>
            <a:r>
              <a:rPr lang="en-US" dirty="0" smtClean="0"/>
              <a:t>Project</a:t>
            </a:r>
          </a:p>
          <a:p>
            <a:pPr lvl="1"/>
            <a:r>
              <a:rPr lang="en-US" dirty="0" smtClean="0"/>
              <a:t>design and implement an app and </a:t>
            </a:r>
            <a:r>
              <a:rPr lang="en-US" b="1" i="1" dirty="0" smtClean="0"/>
              <a:t>hopefully</a:t>
            </a:r>
            <a:r>
              <a:rPr lang="en-US" dirty="0" smtClean="0"/>
              <a:t> publish it on Google Play</a:t>
            </a:r>
          </a:p>
          <a:p>
            <a:pPr lvl="1"/>
            <a:r>
              <a:rPr lang="en-US" dirty="0" smtClean="0"/>
              <a:t>broken into various milestones</a:t>
            </a:r>
          </a:p>
          <a:p>
            <a:r>
              <a:rPr lang="en-US" dirty="0" smtClean="0"/>
              <a:t>Point </a:t>
            </a:r>
            <a:r>
              <a:rPr lang="en-US" dirty="0" smtClean="0"/>
              <a:t>break down on syllabus</a:t>
            </a:r>
          </a:p>
        </p:txBody>
      </p:sp>
    </p:spTree>
    <p:extLst>
      <p:ext uri="{BB962C8B-B14F-4D97-AF65-F5344CB8AC3E}">
        <p14:creationId xmlns:p14="http://schemas.microsoft.com/office/powerpoint/2010/main" val="101891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Posters and Demos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class poster days </a:t>
            </a:r>
            <a:r>
              <a:rPr lang="en-US" dirty="0" smtClean="0"/>
              <a:t>7/16</a:t>
            </a:r>
            <a:endParaRPr lang="en-US" dirty="0" smtClean="0"/>
          </a:p>
          <a:p>
            <a:r>
              <a:rPr lang="en-US" dirty="0" smtClean="0"/>
              <a:t>In c</a:t>
            </a:r>
            <a:r>
              <a:rPr lang="en-US" dirty="0" smtClean="0"/>
              <a:t>lass presentation and demo </a:t>
            </a:r>
            <a:r>
              <a:rPr lang="en-US" dirty="0" smtClean="0"/>
              <a:t>last two days of class</a:t>
            </a:r>
          </a:p>
        </p:txBody>
      </p:sp>
    </p:spTree>
    <p:extLst>
      <p:ext uri="{BB962C8B-B14F-4D97-AF65-F5344CB8AC3E}">
        <p14:creationId xmlns:p14="http://schemas.microsoft.com/office/powerpoint/2010/main" val="158635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266</Words>
  <Application>Microsoft Office PowerPoint</Application>
  <PresentationFormat>On-screen Show (4:3)</PresentationFormat>
  <Paragraphs>74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CS329E – Elements of Mobile Computing</vt:lpstr>
      <vt:lpstr>Teaching Staff</vt:lpstr>
      <vt:lpstr>The Course</vt:lpstr>
      <vt:lpstr>Mobile Computing is … </vt:lpstr>
      <vt:lpstr>Mobile Computing is …</vt:lpstr>
      <vt:lpstr>Why Android?</vt:lpstr>
      <vt:lpstr>NDR = No Device Required</vt:lpstr>
      <vt:lpstr>Work Products</vt:lpstr>
      <vt:lpstr>Posters and Demos</vt:lpstr>
      <vt:lpstr>Resources</vt:lpstr>
      <vt:lpstr>Class Materials</vt:lpstr>
      <vt:lpstr>Course Material</vt:lpstr>
      <vt:lpstr>Past Apps</vt:lpstr>
      <vt:lpstr>PowerPoint Presentation</vt:lpstr>
      <vt:lpstr>PowerPoint Presentation</vt:lpstr>
      <vt:lpstr>PowerPoint Presentation</vt:lpstr>
      <vt:lpstr>Questions???</vt:lpstr>
      <vt:lpstr>More Past Projects</vt:lpstr>
    </vt:vector>
  </TitlesOfParts>
  <Company>University of Texas at Austin Computer Science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CS378 - Mobile Computing</dc:title>
  <dc:creator>Michael D. Scott</dc:creator>
  <cp:lastModifiedBy>scottm</cp:lastModifiedBy>
  <cp:revision>67</cp:revision>
  <cp:lastPrinted>2012-01-18T16:10:14Z</cp:lastPrinted>
  <dcterms:created xsi:type="dcterms:W3CDTF">2012-01-17T18:47:14Z</dcterms:created>
  <dcterms:modified xsi:type="dcterms:W3CDTF">2018-06-06T17:29:44Z</dcterms:modified>
</cp:coreProperties>
</file>