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258" r:id="rId3"/>
    <p:sldId id="259" r:id="rId4"/>
    <p:sldId id="342" r:id="rId5"/>
    <p:sldId id="261" r:id="rId6"/>
    <p:sldId id="262" r:id="rId7"/>
    <p:sldId id="265" r:id="rId8"/>
    <p:sldId id="289" r:id="rId9"/>
    <p:sldId id="304" r:id="rId10"/>
    <p:sldId id="347" r:id="rId11"/>
    <p:sldId id="266" r:id="rId12"/>
    <p:sldId id="292" r:id="rId13"/>
    <p:sldId id="293" r:id="rId14"/>
    <p:sldId id="297" r:id="rId15"/>
    <p:sldId id="299" r:id="rId16"/>
    <p:sldId id="303" r:id="rId17"/>
    <p:sldId id="315" r:id="rId18"/>
    <p:sldId id="343" r:id="rId19"/>
    <p:sldId id="348" r:id="rId20"/>
    <p:sldId id="352" r:id="rId21"/>
    <p:sldId id="353" r:id="rId22"/>
    <p:sldId id="344" r:id="rId23"/>
    <p:sldId id="310" r:id="rId24"/>
    <p:sldId id="306" r:id="rId25"/>
    <p:sldId id="309" r:id="rId26"/>
    <p:sldId id="307" r:id="rId27"/>
    <p:sldId id="311" r:id="rId28"/>
    <p:sldId id="316" r:id="rId29"/>
    <p:sldId id="317" r:id="rId30"/>
    <p:sldId id="321" r:id="rId31"/>
    <p:sldId id="318" r:id="rId32"/>
    <p:sldId id="349" r:id="rId33"/>
    <p:sldId id="322" r:id="rId34"/>
    <p:sldId id="345" r:id="rId35"/>
    <p:sldId id="291" r:id="rId36"/>
    <p:sldId id="294" r:id="rId37"/>
    <p:sldId id="351" r:id="rId38"/>
    <p:sldId id="300" r:id="rId39"/>
    <p:sldId id="301" r:id="rId40"/>
    <p:sldId id="312" r:id="rId41"/>
    <p:sldId id="313" r:id="rId42"/>
    <p:sldId id="268" r:id="rId43"/>
    <p:sldId id="327" r:id="rId44"/>
    <p:sldId id="328" r:id="rId45"/>
    <p:sldId id="333" r:id="rId46"/>
    <p:sldId id="329" r:id="rId47"/>
    <p:sldId id="331" r:id="rId48"/>
    <p:sldId id="332" r:id="rId49"/>
    <p:sldId id="334" r:id="rId50"/>
    <p:sldId id="335" r:id="rId51"/>
    <p:sldId id="336" r:id="rId52"/>
    <p:sldId id="337" r:id="rId53"/>
    <p:sldId id="338" r:id="rId54"/>
    <p:sldId id="340" r:id="rId55"/>
    <p:sldId id="339" r:id="rId56"/>
    <p:sldId id="341" r:id="rId57"/>
    <p:sldId id="269" r:id="rId58"/>
    <p:sldId id="270" r:id="rId59"/>
    <p:sldId id="271" r:id="rId60"/>
    <p:sldId id="272" r:id="rId61"/>
    <p:sldId id="273" r:id="rId62"/>
    <p:sldId id="280" r:id="rId63"/>
    <p:sldId id="346" r:id="rId64"/>
    <p:sldId id="274" r:id="rId65"/>
    <p:sldId id="275" r:id="rId66"/>
    <p:sldId id="279" r:id="rId67"/>
    <p:sldId id="283" r:id="rId68"/>
    <p:sldId id="284" r:id="rId69"/>
    <p:sldId id="285" r:id="rId70"/>
    <p:sldId id="286" r:id="rId71"/>
    <p:sldId id="287" r:id="rId72"/>
    <p:sldId id="350" r:id="rId73"/>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01" autoAdjust="0"/>
  </p:normalViewPr>
  <p:slideViewPr>
    <p:cSldViewPr snapToGrid="0">
      <p:cViewPr varScale="1">
        <p:scale>
          <a:sx n="75" d="100"/>
          <a:sy n="75" d="100"/>
        </p:scale>
        <p:origin x="1670" y="2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160521" cy="366137"/>
          </a:xfrm>
          <a:prstGeom prst="rect">
            <a:avLst/>
          </a:prstGeom>
        </p:spPr>
        <p:txBody>
          <a:bodyPr vert="horz" lIns="95299" tIns="47649" rIns="95299" bIns="47649" rtlCol="0"/>
          <a:lstStyle>
            <a:lvl1pPr algn="l">
              <a:defRPr sz="1300"/>
            </a:lvl1pPr>
          </a:lstStyle>
          <a:p>
            <a:endParaRPr lang="en-US"/>
          </a:p>
        </p:txBody>
      </p:sp>
      <p:sp>
        <p:nvSpPr>
          <p:cNvPr id="3" name="Date Placeholder 2"/>
          <p:cNvSpPr>
            <a:spLocks noGrp="1"/>
          </p:cNvSpPr>
          <p:nvPr>
            <p:ph type="dt" sz="quarter" idx="1"/>
          </p:nvPr>
        </p:nvSpPr>
        <p:spPr>
          <a:xfrm>
            <a:off x="5438503" y="2"/>
            <a:ext cx="4160521" cy="366137"/>
          </a:xfrm>
          <a:prstGeom prst="rect">
            <a:avLst/>
          </a:prstGeom>
        </p:spPr>
        <p:txBody>
          <a:bodyPr vert="horz" lIns="95299" tIns="47649" rIns="95299" bIns="47649" rtlCol="0"/>
          <a:lstStyle>
            <a:lvl1pPr algn="r">
              <a:defRPr sz="1300"/>
            </a:lvl1pPr>
          </a:lstStyle>
          <a:p>
            <a:fld id="{192D050E-68A7-4BF6-AD9D-1C7A44A395DD}" type="datetimeFigureOut">
              <a:rPr lang="en-US" smtClean="0"/>
              <a:t>6/13/2018</a:t>
            </a:fld>
            <a:endParaRPr lang="en-US"/>
          </a:p>
        </p:txBody>
      </p:sp>
      <p:sp>
        <p:nvSpPr>
          <p:cNvPr id="4" name="Footer Placeholder 3"/>
          <p:cNvSpPr>
            <a:spLocks noGrp="1"/>
          </p:cNvSpPr>
          <p:nvPr>
            <p:ph type="ftr" sz="quarter" idx="2"/>
          </p:nvPr>
        </p:nvSpPr>
        <p:spPr>
          <a:xfrm>
            <a:off x="1" y="6947805"/>
            <a:ext cx="4160521" cy="366137"/>
          </a:xfrm>
          <a:prstGeom prst="rect">
            <a:avLst/>
          </a:prstGeom>
        </p:spPr>
        <p:txBody>
          <a:bodyPr vert="horz" lIns="95299" tIns="47649" rIns="95299" bIns="47649" rtlCol="0" anchor="b"/>
          <a:lstStyle>
            <a:lvl1pPr algn="l">
              <a:defRPr sz="1300"/>
            </a:lvl1pPr>
          </a:lstStyle>
          <a:p>
            <a:endParaRPr lang="en-US"/>
          </a:p>
        </p:txBody>
      </p:sp>
      <p:sp>
        <p:nvSpPr>
          <p:cNvPr id="5" name="Slide Number Placeholder 4"/>
          <p:cNvSpPr>
            <a:spLocks noGrp="1"/>
          </p:cNvSpPr>
          <p:nvPr>
            <p:ph type="sldNum" sz="quarter" idx="3"/>
          </p:nvPr>
        </p:nvSpPr>
        <p:spPr>
          <a:xfrm>
            <a:off x="5438503" y="6947805"/>
            <a:ext cx="4160521" cy="366137"/>
          </a:xfrm>
          <a:prstGeom prst="rect">
            <a:avLst/>
          </a:prstGeom>
        </p:spPr>
        <p:txBody>
          <a:bodyPr vert="horz" lIns="95299" tIns="47649" rIns="95299" bIns="47649" rtlCol="0" anchor="b"/>
          <a:lstStyle>
            <a:lvl1pPr algn="r">
              <a:defRPr sz="1300"/>
            </a:lvl1pPr>
          </a:lstStyle>
          <a:p>
            <a:fld id="{251C81D9-15D7-4112-A060-F6577A2F814F}" type="slidenum">
              <a:rPr lang="en-US" smtClean="0"/>
              <a:t>‹#›</a:t>
            </a:fld>
            <a:endParaRPr lang="en-US"/>
          </a:p>
        </p:txBody>
      </p:sp>
    </p:spTree>
    <p:extLst>
      <p:ext uri="{BB962C8B-B14F-4D97-AF65-F5344CB8AC3E}">
        <p14:creationId xmlns:p14="http://schemas.microsoft.com/office/powerpoint/2010/main" val="3066421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1" cy="365760"/>
          </a:xfrm>
          <a:prstGeom prst="rect">
            <a:avLst/>
          </a:prstGeom>
        </p:spPr>
        <p:txBody>
          <a:bodyPr vert="horz" lIns="96652" tIns="48326" rIns="96652" bIns="48326" rtlCol="0"/>
          <a:lstStyle>
            <a:lvl1pPr algn="l">
              <a:defRPr sz="1300"/>
            </a:lvl1pPr>
          </a:lstStyle>
          <a:p>
            <a:endParaRPr lang="en-US"/>
          </a:p>
        </p:txBody>
      </p:sp>
      <p:sp>
        <p:nvSpPr>
          <p:cNvPr id="3" name="Date Placeholder 2"/>
          <p:cNvSpPr>
            <a:spLocks noGrp="1"/>
          </p:cNvSpPr>
          <p:nvPr>
            <p:ph type="dt" idx="1"/>
          </p:nvPr>
        </p:nvSpPr>
        <p:spPr>
          <a:xfrm>
            <a:off x="5438458" y="0"/>
            <a:ext cx="4160521" cy="365760"/>
          </a:xfrm>
          <a:prstGeom prst="rect">
            <a:avLst/>
          </a:prstGeom>
        </p:spPr>
        <p:txBody>
          <a:bodyPr vert="horz" lIns="96652" tIns="48326" rIns="96652" bIns="48326" rtlCol="0"/>
          <a:lstStyle>
            <a:lvl1pPr algn="r">
              <a:defRPr sz="1300"/>
            </a:lvl1pPr>
          </a:lstStyle>
          <a:p>
            <a:fld id="{346C757F-8E6F-4388-B04F-98E120A4A3FC}" type="datetimeFigureOut">
              <a:rPr lang="en-US" smtClean="0"/>
              <a:t>6/13/2018</a:t>
            </a:fld>
            <a:endParaRPr lang="en-US"/>
          </a:p>
        </p:txBody>
      </p:sp>
      <p:sp>
        <p:nvSpPr>
          <p:cNvPr id="4" name="Slide Image Placeholder 3"/>
          <p:cNvSpPr>
            <a:spLocks noGrp="1" noRot="1" noChangeAspect="1"/>
          </p:cNvSpPr>
          <p:nvPr>
            <p:ph type="sldImg" idx="2"/>
          </p:nvPr>
        </p:nvSpPr>
        <p:spPr>
          <a:xfrm>
            <a:off x="2973388" y="549275"/>
            <a:ext cx="3654425" cy="2741613"/>
          </a:xfrm>
          <a:prstGeom prst="rect">
            <a:avLst/>
          </a:prstGeom>
          <a:noFill/>
          <a:ln w="12700">
            <a:solidFill>
              <a:prstClr val="black"/>
            </a:solidFill>
          </a:ln>
        </p:spPr>
        <p:txBody>
          <a:bodyPr vert="horz" lIns="96652" tIns="48326" rIns="96652" bIns="48326" rtlCol="0" anchor="ctr"/>
          <a:lstStyle/>
          <a:p>
            <a:endParaRPr lang="en-US"/>
          </a:p>
        </p:txBody>
      </p:sp>
      <p:sp>
        <p:nvSpPr>
          <p:cNvPr id="5" name="Notes Placeholder 4"/>
          <p:cNvSpPr>
            <a:spLocks noGrp="1"/>
          </p:cNvSpPr>
          <p:nvPr>
            <p:ph type="body" sz="quarter" idx="3"/>
          </p:nvPr>
        </p:nvSpPr>
        <p:spPr>
          <a:xfrm>
            <a:off x="960121" y="3474721"/>
            <a:ext cx="7680960" cy="3291840"/>
          </a:xfrm>
          <a:prstGeom prst="rect">
            <a:avLst/>
          </a:prstGeom>
        </p:spPr>
        <p:txBody>
          <a:bodyPr vert="horz" lIns="96652" tIns="48326" rIns="96652" bIns="483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948170"/>
            <a:ext cx="4160521" cy="365760"/>
          </a:xfrm>
          <a:prstGeom prst="rect">
            <a:avLst/>
          </a:prstGeom>
        </p:spPr>
        <p:txBody>
          <a:bodyPr vert="horz" lIns="96652" tIns="48326" rIns="96652"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0"/>
            <a:ext cx="4160521" cy="365760"/>
          </a:xfrm>
          <a:prstGeom prst="rect">
            <a:avLst/>
          </a:prstGeom>
        </p:spPr>
        <p:txBody>
          <a:bodyPr vert="horz" lIns="96652" tIns="48326" rIns="96652" bIns="48326" rtlCol="0" anchor="b"/>
          <a:lstStyle>
            <a:lvl1pPr algn="r">
              <a:defRPr sz="1300"/>
            </a:lvl1pPr>
          </a:lstStyle>
          <a:p>
            <a:fld id="{4A48ABE3-AAC7-446F-BC4B-9C6CAE8F49B8}" type="slidenum">
              <a:rPr lang="en-US" smtClean="0"/>
              <a:t>‹#›</a:t>
            </a:fld>
            <a:endParaRPr lang="en-US"/>
          </a:p>
        </p:txBody>
      </p:sp>
    </p:spTree>
    <p:extLst>
      <p:ext uri="{BB962C8B-B14F-4D97-AF65-F5344CB8AC3E}">
        <p14:creationId xmlns:p14="http://schemas.microsoft.com/office/powerpoint/2010/main" val="97250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eveloper.android.com/reference/android/content/Intent.html"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developer.android.com/reference/android/app/Instrumentation.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Every application must have an AndroidManifest.xml file (with precisely that name) in its root directory. The manifest presents essential information about the application to the Android system, information the system must have before it can run any of the application's code. Among other things, the manifest does the following:</a:t>
            </a:r>
          </a:p>
          <a:p>
            <a:r>
              <a:rPr lang="en-US" dirty="0"/>
              <a:t>It names the Java package for the application. The package name serves as a unique identifier for the application.</a:t>
            </a:r>
          </a:p>
          <a:p>
            <a:r>
              <a:rPr lang="en-US" dirty="0"/>
              <a:t>It describes the components of the application — the activities, services, broadcast receivers, and content providers that the application is composed of. It names the classes that implement each of the components and publishes their capabilities (for example, which </a:t>
            </a:r>
            <a:r>
              <a:rPr lang="en-US" dirty="0">
                <a:hlinkClick r:id="rId3" action="ppaction://hlinkfile"/>
              </a:rPr>
              <a:t>Intent</a:t>
            </a:r>
            <a:r>
              <a:rPr lang="en-US" dirty="0"/>
              <a:t> messages they can handle). These declarations let the Android system know what the components are and under what conditions they can be launched.</a:t>
            </a:r>
          </a:p>
          <a:p>
            <a:r>
              <a:rPr lang="en-US" dirty="0"/>
              <a:t>It determines which processes will host application components.</a:t>
            </a:r>
          </a:p>
          <a:p>
            <a:r>
              <a:rPr lang="en-US" dirty="0"/>
              <a:t>It declares which permissions the application must have in order to access protected parts of the API and interact with other applications.</a:t>
            </a:r>
          </a:p>
          <a:p>
            <a:r>
              <a:rPr lang="en-US" dirty="0"/>
              <a:t>It also declares the permissions that others are required to have in order to interact with the application's components.</a:t>
            </a:r>
          </a:p>
          <a:p>
            <a:r>
              <a:rPr lang="en-US" dirty="0"/>
              <a:t>It lists the </a:t>
            </a:r>
            <a:r>
              <a:rPr lang="en-US" dirty="0">
                <a:hlinkClick r:id="rId4" action="ppaction://hlinkfile"/>
              </a:rPr>
              <a:t>Instrumentation</a:t>
            </a:r>
            <a:r>
              <a:rPr lang="en-US" dirty="0"/>
              <a:t> classes that provide profiling and other information as the application is running. These declarations are present in the manifest only while the application is being developed and tested; they're removed before the application is published.</a:t>
            </a:r>
          </a:p>
          <a:p>
            <a:r>
              <a:rPr lang="en-US" dirty="0"/>
              <a:t>It declares the minimum level of the Android API that the application requires.</a:t>
            </a:r>
          </a:p>
          <a:p>
            <a:r>
              <a:rPr lang="en-US" dirty="0"/>
              <a:t>It lists the libraries that the application must be linked against.</a:t>
            </a:r>
          </a:p>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68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FF0000"/>
                </a:solidFill>
              </a:defRPr>
            </a:lvl1pPr>
          </a:lstStyle>
          <a:p>
            <a:fld id="{977337CF-463D-4AC2-A30B-9D90A59E8CD0}" type="datetimeFigureOut">
              <a:rPr lang="en-US" smtClean="0"/>
              <a:pPr/>
              <a:t>6/13/2018</a:t>
            </a:fld>
            <a:endParaRPr lang="en-US"/>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0000"/>
                </a:solidFill>
              </a:defRPr>
            </a:lvl1pPr>
          </a:lstStyle>
          <a:p>
            <a:fld id="{DF43637C-DFDA-4D48-8BAD-E22581FA0542}" type="slidenum">
              <a:rPr lang="en-US" smtClean="0"/>
              <a:pPr/>
              <a:t>‹#›</a:t>
            </a:fld>
            <a:endParaRPr lang="en-US"/>
          </a:p>
        </p:txBody>
      </p:sp>
    </p:spTree>
    <p:extLst>
      <p:ext uri="{BB962C8B-B14F-4D97-AF65-F5344CB8AC3E}">
        <p14:creationId xmlns:p14="http://schemas.microsoft.com/office/powerpoint/2010/main" val="12767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337CF-463D-4AC2-A30B-9D90A59E8CD0}"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24173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337CF-463D-4AC2-A30B-9D90A59E8CD0}"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45006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337CF-463D-4AC2-A30B-9D90A59E8CD0}"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56596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337CF-463D-4AC2-A30B-9D90A59E8CD0}"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35462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7337CF-463D-4AC2-A30B-9D90A59E8CD0}"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87293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7337CF-463D-4AC2-A30B-9D90A59E8CD0}" type="datetimeFigureOut">
              <a:rPr lang="en-US" smtClean="0"/>
              <a:t>6/13/2018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271873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7337CF-463D-4AC2-A30B-9D90A59E8CD0}" type="datetimeFigureOut">
              <a:rPr lang="en-US" smtClean="0"/>
              <a:t>6/13/2018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09031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337CF-463D-4AC2-A30B-9D90A59E8CD0}" type="datetimeFigureOut">
              <a:rPr lang="en-US" smtClean="0"/>
              <a:t>6/13/2018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47142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337CF-463D-4AC2-A30B-9D90A59E8CD0}"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09573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337CF-463D-4AC2-A30B-9D90A59E8CD0}"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15961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12837"/>
            <a:ext cx="8229600" cy="5211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977337CF-463D-4AC2-A30B-9D90A59E8CD0}" type="datetimeFigureOut">
              <a:rPr lang="en-US" smtClean="0"/>
              <a:pPr/>
              <a:t>6/13/2018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DF43637C-DFDA-4D48-8BAD-E22581FA0542}" type="slidenum">
              <a:rPr lang="en-US" smtClean="0"/>
              <a:pPr/>
              <a:t>‹#›</a:t>
            </a:fld>
            <a:endParaRPr lang="en-US" dirty="0"/>
          </a:p>
        </p:txBody>
      </p:sp>
    </p:spTree>
    <p:extLst>
      <p:ext uri="{BB962C8B-B14F-4D97-AF65-F5344CB8AC3E}">
        <p14:creationId xmlns:p14="http://schemas.microsoft.com/office/powerpoint/2010/main" val="3159430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opensignal.com/reports/2014/android-fragmenta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opensignal.com/reports/2015/08/android-fragmenta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opensignal.com/reports/2015/08/android-fragment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developer.android.com/guide/basics/what-is-android.html"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hyperlink" Target="http://www.javatpoint.com/android-software-stack" TargetMode="Externa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opensignal.com/reports/2015/08/android-fragmentation/"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bidouille.org/misc/androidchart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bidouille.org/misc/androidchart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developer.android.com/topic/libraries/support-library/features.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google.com/trends/"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Android_version_histor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http://developer.android.com/sdk/installing.html" TargetMode="External"/><Relationship Id="rId5" Type="http://schemas.openxmlformats.org/officeDocument/2006/relationships/hyperlink" Target="http://developer.android.com/sdk/index.html" TargetMode="Externa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developer.android.com/guide/topics/manifest/manifest-intro.html"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hyperlink" Target="http://developer.android.com/reference/android/Manifest.permission.html"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55.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hyperlink" Target="https://en.wikipedia.org/wiki/Android_version_history" TargetMode="Externa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56.png"/><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57.png"/><Relationship Id="rId4"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hyperlink" Target="https://developer.android.com/studio/run/managing-avds.html" TargetMode="Externa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hyperlink" Target="http://developer.android.com/reference/packages.html" TargetMode="Externa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tags" Target="../tags/tag65.xml"/><Relationship Id="rId3" Type="http://schemas.openxmlformats.org/officeDocument/2006/relationships/tags" Target="../tags/tag42.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tags" Target="../tags/tag64.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29"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tags" Target="../tags/tag63.xml"/><Relationship Id="rId32" Type="http://schemas.openxmlformats.org/officeDocument/2006/relationships/image" Target="../media/image61.wmf"/><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tags" Target="../tags/tag62.xml"/><Relationship Id="rId28" Type="http://schemas.openxmlformats.org/officeDocument/2006/relationships/tags" Target="../tags/tag67.xml"/><Relationship Id="rId10" Type="http://schemas.openxmlformats.org/officeDocument/2006/relationships/tags" Target="../tags/tag49.xml"/><Relationship Id="rId19" Type="http://schemas.openxmlformats.org/officeDocument/2006/relationships/tags" Target="../tags/tag58.xml"/><Relationship Id="rId31" Type="http://schemas.openxmlformats.org/officeDocument/2006/relationships/image" Target="../media/image60.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 Id="rId27" Type="http://schemas.openxmlformats.org/officeDocument/2006/relationships/tags" Target="../tags/tag66.xml"/><Relationship Id="rId30" Type="http://schemas.openxmlformats.org/officeDocument/2006/relationships/notesSlide" Target="../notesSlides/notesSlide3.xml"/></Relationships>
</file>

<file path=ppt/slides/_rels/slide69.xml.rels><?xml version="1.0" encoding="UTF-8" standalone="yes"?>
<Relationships xmlns="http://schemas.openxmlformats.org/package/2006/relationships"><Relationship Id="rId2" Type="http://schemas.openxmlformats.org/officeDocument/2006/relationships/hyperlink" Target="https://developer.android.com/studio/command-line/adb.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9.xml"/><Relationship Id="rId7" Type="http://schemas.openxmlformats.org/officeDocument/2006/relationships/notesSlide" Target="../notesSlides/notesSlide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r>
              <a:rPr lang="en-US" dirty="0" smtClean="0"/>
              <a:t>CS371m - Mobile Computing</a:t>
            </a:r>
            <a:endParaRPr lang="en-US" dirty="0"/>
          </a:p>
        </p:txBody>
      </p:sp>
      <p:sp>
        <p:nvSpPr>
          <p:cNvPr id="3" name="Subtitle 2"/>
          <p:cNvSpPr>
            <a:spLocks noGrp="1"/>
          </p:cNvSpPr>
          <p:nvPr>
            <p:ph type="subTitle" idx="1"/>
          </p:nvPr>
        </p:nvSpPr>
        <p:spPr/>
        <p:txBody>
          <a:bodyPr/>
          <a:lstStyle/>
          <a:p>
            <a:r>
              <a:rPr lang="en-US" dirty="0">
                <a:solidFill>
                  <a:schemeClr val="tx1"/>
                </a:solidFill>
              </a:rPr>
              <a:t>Android Overview and Android Development Environment</a:t>
            </a:r>
          </a:p>
        </p:txBody>
      </p:sp>
    </p:spTree>
    <p:extLst>
      <p:ext uri="{BB962C8B-B14F-4D97-AF65-F5344CB8AC3E}">
        <p14:creationId xmlns:p14="http://schemas.microsoft.com/office/powerpoint/2010/main" val="481014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16053" y="527409"/>
            <a:ext cx="2914789" cy="2754429"/>
          </a:xfrm>
          <a:prstGeom prst="rect">
            <a:avLst/>
          </a:prstGeom>
        </p:spPr>
      </p:pic>
      <p:sp>
        <p:nvSpPr>
          <p:cNvPr id="2" name="Title 1"/>
          <p:cNvSpPr>
            <a:spLocks noGrp="1"/>
          </p:cNvSpPr>
          <p:nvPr>
            <p:ph type="title"/>
          </p:nvPr>
        </p:nvSpPr>
        <p:spPr/>
        <p:txBody>
          <a:bodyPr/>
          <a:lstStyle/>
          <a:p>
            <a:r>
              <a:rPr lang="en-US" dirty="0" smtClean="0"/>
              <a:t>Still More</a:t>
            </a:r>
            <a:endParaRPr lang="en-US" dirty="0"/>
          </a:p>
        </p:txBody>
      </p:sp>
      <p:sp>
        <p:nvSpPr>
          <p:cNvPr id="3" name="Content Placeholder 2"/>
          <p:cNvSpPr>
            <a:spLocks noGrp="1"/>
          </p:cNvSpPr>
          <p:nvPr>
            <p:ph idx="1"/>
          </p:nvPr>
        </p:nvSpPr>
        <p:spPr>
          <a:xfrm>
            <a:off x="109904" y="675957"/>
            <a:ext cx="5451231" cy="6182043"/>
          </a:xfrm>
        </p:spPr>
        <p:txBody>
          <a:bodyPr>
            <a:normAutofit/>
          </a:bodyPr>
          <a:lstStyle/>
          <a:p>
            <a:r>
              <a:rPr lang="en-US" dirty="0" smtClean="0"/>
              <a:t>August 2016</a:t>
            </a:r>
          </a:p>
          <a:p>
            <a:pPr lvl="1"/>
            <a:r>
              <a:rPr lang="en-US" dirty="0" smtClean="0"/>
              <a:t>Nougat</a:t>
            </a:r>
          </a:p>
          <a:p>
            <a:pPr lvl="1"/>
            <a:r>
              <a:rPr lang="en-US" dirty="0" smtClean="0"/>
              <a:t>Daydream Virtual Reality Interface</a:t>
            </a:r>
          </a:p>
          <a:p>
            <a:pPr lvl="1"/>
            <a:r>
              <a:rPr lang="en-US" dirty="0" smtClean="0"/>
              <a:t>Doze functionality to improve battery </a:t>
            </a:r>
            <a:r>
              <a:rPr lang="en-US" dirty="0" smtClean="0"/>
              <a:t>life</a:t>
            </a:r>
          </a:p>
          <a:p>
            <a:r>
              <a:rPr lang="en-US" dirty="0" smtClean="0"/>
              <a:t>August 2017</a:t>
            </a:r>
          </a:p>
          <a:p>
            <a:pPr lvl="1"/>
            <a:r>
              <a:rPr lang="en-US" dirty="0" smtClean="0"/>
              <a:t>Oreo</a:t>
            </a:r>
          </a:p>
          <a:p>
            <a:pPr lvl="1"/>
            <a:r>
              <a:rPr lang="en-US" dirty="0" smtClean="0"/>
              <a:t>Jetpack, tools for building apps, common libraries and frameworks</a:t>
            </a:r>
            <a:endParaRPr lang="en-US" dirty="0"/>
          </a:p>
        </p:txBody>
      </p:sp>
      <p:pic>
        <p:nvPicPr>
          <p:cNvPr id="4" name="Picture 3"/>
          <p:cNvPicPr>
            <a:picLocks noChangeAspect="1"/>
          </p:cNvPicPr>
          <p:nvPr/>
        </p:nvPicPr>
        <p:blipFill rotWithShape="1">
          <a:blip r:embed="rId3"/>
          <a:srcRect l="8726" t="4403" r="7446"/>
          <a:stretch/>
        </p:blipFill>
        <p:spPr>
          <a:xfrm>
            <a:off x="5848949" y="3809247"/>
            <a:ext cx="1848996" cy="2742565"/>
          </a:xfrm>
          <a:prstGeom prst="rect">
            <a:avLst/>
          </a:prstGeom>
        </p:spPr>
      </p:pic>
    </p:spTree>
    <p:extLst>
      <p:ext uri="{BB962C8B-B14F-4D97-AF65-F5344CB8AC3E}">
        <p14:creationId xmlns:p14="http://schemas.microsoft.com/office/powerpoint/2010/main" val="1087632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Distribution Jan 2012</a:t>
            </a:r>
            <a:endParaRPr lang="en-US" dirty="0"/>
          </a:p>
        </p:txBody>
      </p:sp>
      <p:sp>
        <p:nvSpPr>
          <p:cNvPr id="3" name="Content Placeholder 2"/>
          <p:cNvSpPr>
            <a:spLocks noGrp="1"/>
          </p:cNvSpPr>
          <p:nvPr>
            <p:ph idx="1"/>
          </p:nvPr>
        </p:nvSpPr>
        <p:spPr>
          <a:xfrm>
            <a:off x="457200" y="1112837"/>
            <a:ext cx="8229600" cy="5537161"/>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sz="3300" dirty="0" smtClean="0"/>
          </a:p>
          <a:p>
            <a:r>
              <a:rPr lang="en-US" sz="3300" dirty="0" smtClean="0"/>
              <a:t>Based on active devices</a:t>
            </a:r>
            <a:endParaRPr lang="en-US" sz="3300" dirty="0"/>
          </a:p>
          <a:p>
            <a:r>
              <a:rPr lang="en-US" sz="3300" dirty="0" smtClean="0"/>
              <a:t>Forward compatible</a:t>
            </a:r>
          </a:p>
          <a:p>
            <a:r>
              <a:rPr lang="en-US" sz="3300" dirty="0" smtClean="0"/>
              <a:t>Not </a:t>
            </a:r>
            <a:r>
              <a:rPr lang="en-US" sz="3300" dirty="0"/>
              <a:t>necessarily </a:t>
            </a:r>
            <a:r>
              <a:rPr lang="en-US" sz="3300" dirty="0" smtClean="0"/>
              <a:t/>
            </a:r>
            <a:br>
              <a:rPr lang="en-US" sz="3300" dirty="0" smtClean="0"/>
            </a:br>
            <a:r>
              <a:rPr lang="en-US" sz="3300" dirty="0" smtClean="0"/>
              <a:t>backward </a:t>
            </a:r>
            <a:r>
              <a:rPr lang="en-US" sz="3300" dirty="0"/>
              <a:t>compatible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399"/>
            <a:ext cx="6324600" cy="343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6465332"/>
            <a:ext cx="8534400" cy="369332"/>
          </a:xfrm>
          <a:prstGeom prst="rect">
            <a:avLst/>
          </a:prstGeom>
        </p:spPr>
        <p:txBody>
          <a:bodyPr wrap="square">
            <a:spAutoFit/>
          </a:bodyPr>
          <a:lstStyle/>
          <a:p>
            <a:r>
              <a:rPr lang="en-US" dirty="0"/>
              <a:t>http://developer.android.com/resources/dashboard/platform-versions.html</a:t>
            </a:r>
          </a:p>
        </p:txBody>
      </p:sp>
      <p:sp>
        <p:nvSpPr>
          <p:cNvPr id="6" name="TextBox 5"/>
          <p:cNvSpPr txBox="1"/>
          <p:nvPr/>
        </p:nvSpPr>
        <p:spPr>
          <a:xfrm>
            <a:off x="5638800" y="3596640"/>
            <a:ext cx="3296865" cy="2677656"/>
          </a:xfrm>
          <a:prstGeom prst="rect">
            <a:avLst/>
          </a:prstGeom>
          <a:noFill/>
        </p:spPr>
        <p:txBody>
          <a:bodyPr wrap="none" rtlCol="0">
            <a:spAutoFit/>
          </a:bodyPr>
          <a:lstStyle/>
          <a:p>
            <a:r>
              <a:rPr lang="en-US" sz="2400" dirty="0" smtClean="0"/>
              <a:t>1.5 Cupcake: 0.6%</a:t>
            </a:r>
          </a:p>
          <a:p>
            <a:r>
              <a:rPr lang="en-US" sz="2400" dirty="0" smtClean="0"/>
              <a:t>1.6 Donut: 1.1%</a:t>
            </a:r>
          </a:p>
          <a:p>
            <a:r>
              <a:rPr lang="en-US" sz="2400" dirty="0" smtClean="0"/>
              <a:t>2.1 </a:t>
            </a:r>
            <a:r>
              <a:rPr lang="en-US" sz="2400" dirty="0" err="1" smtClean="0"/>
              <a:t>Ecliar</a:t>
            </a:r>
            <a:r>
              <a:rPr lang="en-US" sz="2400" dirty="0" smtClean="0"/>
              <a:t> 8.5%</a:t>
            </a:r>
          </a:p>
          <a:p>
            <a:r>
              <a:rPr lang="en-US" sz="2400" dirty="0" smtClean="0"/>
              <a:t>2.2 </a:t>
            </a:r>
            <a:r>
              <a:rPr lang="en-US" sz="2400" dirty="0" err="1" smtClean="0"/>
              <a:t>Froyo</a:t>
            </a:r>
            <a:r>
              <a:rPr lang="en-US" sz="2400" dirty="0" smtClean="0"/>
              <a:t> 30.4%</a:t>
            </a:r>
          </a:p>
          <a:p>
            <a:r>
              <a:rPr lang="en-US" sz="2400" dirty="0" smtClean="0"/>
              <a:t>2.3 Gingerbread: 56%</a:t>
            </a:r>
          </a:p>
          <a:p>
            <a:r>
              <a:rPr lang="en-US" sz="2400" dirty="0" smtClean="0"/>
              <a:t>3.X Honeycomb 3.3%</a:t>
            </a:r>
          </a:p>
          <a:p>
            <a:r>
              <a:rPr lang="en-US" sz="2400" dirty="0" smtClean="0"/>
              <a:t>4.x Ice Cream Sand. 0.6%</a:t>
            </a:r>
            <a:endParaRPr lang="en-US" sz="2400" dirty="0"/>
          </a:p>
        </p:txBody>
      </p:sp>
    </p:spTree>
    <p:extLst>
      <p:ext uri="{BB962C8B-B14F-4D97-AF65-F5344CB8AC3E}">
        <p14:creationId xmlns:p14="http://schemas.microsoft.com/office/powerpoint/2010/main" val="2912140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1, 2012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2" y="914400"/>
            <a:ext cx="8915400" cy="578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4800600"/>
            <a:ext cx="4520648" cy="830997"/>
          </a:xfrm>
          <a:prstGeom prst="rect">
            <a:avLst/>
          </a:prstGeom>
          <a:noFill/>
        </p:spPr>
        <p:txBody>
          <a:bodyPr wrap="square" rtlCol="0">
            <a:spAutoFit/>
          </a:bodyPr>
          <a:lstStyle/>
          <a:p>
            <a:r>
              <a:rPr lang="en-US" sz="2400" dirty="0" smtClean="0"/>
              <a:t>OS Version, API Level, Nickname</a:t>
            </a:r>
          </a:p>
          <a:p>
            <a:r>
              <a:rPr lang="en-US" sz="2400" dirty="0" smtClean="0"/>
              <a:t>4.1, API Level 16, Jelly Bean</a:t>
            </a:r>
            <a:endParaRPr lang="en-US" sz="2400" dirty="0"/>
          </a:p>
        </p:txBody>
      </p:sp>
    </p:spTree>
    <p:extLst>
      <p:ext uri="{BB962C8B-B14F-4D97-AF65-F5344CB8AC3E}">
        <p14:creationId xmlns:p14="http://schemas.microsoft.com/office/powerpoint/2010/main" val="3749189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1, 2013</a:t>
            </a:r>
            <a:endParaRPr lang="en-US" dirty="0"/>
          </a:p>
        </p:txBody>
      </p:sp>
      <p:sp>
        <p:nvSpPr>
          <p:cNvPr id="3" name="Content Placeholder 2"/>
          <p:cNvSpPr>
            <a:spLocks noGrp="1"/>
          </p:cNvSpPr>
          <p:nvPr>
            <p:ph idx="1"/>
          </p:nvPr>
        </p:nvSpPr>
        <p:spPr/>
        <p:txBody>
          <a:bodyPr/>
          <a:lstStyle/>
          <a:p>
            <a:r>
              <a:rPr lang="en-US" dirty="0" smtClean="0"/>
              <a:t>Based on device visits to Google Play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61322"/>
            <a:ext cx="904315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715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8, 2014</a:t>
            </a:r>
            <a:endParaRPr lang="en-US" dirty="0"/>
          </a:p>
        </p:txBody>
      </p:sp>
      <p:sp>
        <p:nvSpPr>
          <p:cNvPr id="3" name="Content Placeholder 2"/>
          <p:cNvSpPr>
            <a:spLocks noGrp="1"/>
          </p:cNvSpPr>
          <p:nvPr>
            <p:ph idx="1"/>
          </p:nvPr>
        </p:nvSpPr>
        <p:spPr/>
        <p:txBody>
          <a:bodyPr/>
          <a:lstStyle/>
          <a:p>
            <a:r>
              <a:rPr lang="en-US" dirty="0" smtClean="0"/>
              <a:t>Based on device visits to Google Play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8" y="1905000"/>
            <a:ext cx="942764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30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a:t>
            </a:r>
            <a:r>
              <a:rPr lang="en-US" dirty="0"/>
              <a:t>2014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1219200"/>
            <a:ext cx="9154886"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4400" y="5257800"/>
            <a:ext cx="5933676" cy="1077218"/>
          </a:xfrm>
          <a:prstGeom prst="rect">
            <a:avLst/>
          </a:prstGeom>
          <a:noFill/>
          <a:ln>
            <a:solidFill>
              <a:schemeClr val="accent1"/>
            </a:solidFill>
          </a:ln>
        </p:spPr>
        <p:txBody>
          <a:bodyPr wrap="none" rtlCol="0">
            <a:spAutoFit/>
          </a:bodyPr>
          <a:lstStyle/>
          <a:p>
            <a:r>
              <a:rPr lang="en-US" sz="3200" dirty="0" smtClean="0"/>
              <a:t>Based on unique devices that visit </a:t>
            </a:r>
          </a:p>
          <a:p>
            <a:r>
              <a:rPr lang="en-US" sz="3200" dirty="0" smtClean="0"/>
              <a:t>the Google Play Store.</a:t>
            </a:r>
            <a:endParaRPr lang="en-US" sz="3200" dirty="0"/>
          </a:p>
        </p:txBody>
      </p:sp>
    </p:spTree>
    <p:extLst>
      <p:ext uri="{BB962C8B-B14F-4D97-AF65-F5344CB8AC3E}">
        <p14:creationId xmlns:p14="http://schemas.microsoft.com/office/powerpoint/2010/main" val="502505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2015</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533" y="2945095"/>
            <a:ext cx="5215467" cy="345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990600"/>
            <a:ext cx="4572000" cy="390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5562600"/>
            <a:ext cx="2874569" cy="523220"/>
          </a:xfrm>
          <a:prstGeom prst="rect">
            <a:avLst/>
          </a:prstGeom>
          <a:noFill/>
          <a:ln>
            <a:solidFill>
              <a:schemeClr val="accent1"/>
            </a:solidFill>
          </a:ln>
        </p:spPr>
        <p:txBody>
          <a:bodyPr wrap="none" rtlCol="0">
            <a:spAutoFit/>
          </a:bodyPr>
          <a:lstStyle/>
          <a:p>
            <a:r>
              <a:rPr lang="en-US" sz="2800" dirty="0" smtClean="0"/>
              <a:t>Where is Lollipop?</a:t>
            </a:r>
            <a:endParaRPr lang="en-US" sz="2800" dirty="0"/>
          </a:p>
        </p:txBody>
      </p:sp>
    </p:spTree>
    <p:extLst>
      <p:ext uri="{BB962C8B-B14F-4D97-AF65-F5344CB8AC3E}">
        <p14:creationId xmlns:p14="http://schemas.microsoft.com/office/powerpoint/2010/main" val="636726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2016</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57275"/>
            <a:ext cx="359092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05000"/>
            <a:ext cx="47676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62400" y="5562600"/>
            <a:ext cx="4723216" cy="954107"/>
          </a:xfrm>
          <a:prstGeom prst="rect">
            <a:avLst/>
          </a:prstGeom>
          <a:noFill/>
          <a:ln>
            <a:solidFill>
              <a:schemeClr val="accent1"/>
            </a:solidFill>
          </a:ln>
        </p:spPr>
        <p:txBody>
          <a:bodyPr wrap="none" rtlCol="0">
            <a:spAutoFit/>
          </a:bodyPr>
          <a:lstStyle/>
          <a:p>
            <a:r>
              <a:rPr lang="en-US" sz="2800" dirty="0" smtClean="0"/>
              <a:t>Took a year for Lollipop to gain </a:t>
            </a:r>
          </a:p>
          <a:p>
            <a:r>
              <a:rPr lang="en-US" sz="2800" dirty="0" smtClean="0"/>
              <a:t>roughly</a:t>
            </a:r>
            <a:r>
              <a:rPr lang="en-US" sz="2800" dirty="0"/>
              <a:t> </a:t>
            </a:r>
            <a:r>
              <a:rPr lang="en-US" sz="2800" dirty="0" smtClean="0"/>
              <a:t>a third of device share.</a:t>
            </a:r>
          </a:p>
        </p:txBody>
      </p:sp>
    </p:spTree>
    <p:extLst>
      <p:ext uri="{BB962C8B-B14F-4D97-AF65-F5344CB8AC3E}">
        <p14:creationId xmlns:p14="http://schemas.microsoft.com/office/powerpoint/2010/main" val="823759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2016</a:t>
            </a:r>
            <a:endParaRPr lang="en-US" dirty="0"/>
          </a:p>
        </p:txBody>
      </p:sp>
      <p:sp>
        <p:nvSpPr>
          <p:cNvPr id="3" name="TextBox 2"/>
          <p:cNvSpPr txBox="1"/>
          <p:nvPr/>
        </p:nvSpPr>
        <p:spPr>
          <a:xfrm>
            <a:off x="3962400" y="5562600"/>
            <a:ext cx="4708597" cy="954107"/>
          </a:xfrm>
          <a:prstGeom prst="rect">
            <a:avLst/>
          </a:prstGeom>
          <a:noFill/>
          <a:ln>
            <a:solidFill>
              <a:schemeClr val="accent1"/>
            </a:solidFill>
          </a:ln>
        </p:spPr>
        <p:txBody>
          <a:bodyPr wrap="none" rtlCol="0">
            <a:spAutoFit/>
          </a:bodyPr>
          <a:lstStyle/>
          <a:p>
            <a:r>
              <a:rPr lang="en-US" sz="2800" dirty="0" smtClean="0"/>
              <a:t>Marshmallow not in the weeds</a:t>
            </a:r>
          </a:p>
          <a:p>
            <a:r>
              <a:rPr lang="en-US" sz="2800" dirty="0" smtClean="0"/>
              <a:t>any more.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914400"/>
            <a:ext cx="385762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99" y="1524000"/>
            <a:ext cx="518837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947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2017</a:t>
            </a:r>
            <a:endParaRPr lang="en-US" dirty="0"/>
          </a:p>
        </p:txBody>
      </p:sp>
      <p:sp>
        <p:nvSpPr>
          <p:cNvPr id="3" name="Content Placeholder 2"/>
          <p:cNvSpPr>
            <a:spLocks noGrp="1"/>
          </p:cNvSpPr>
          <p:nvPr>
            <p:ph idx="1"/>
          </p:nvPr>
        </p:nvSpPr>
        <p:spPr>
          <a:xfrm>
            <a:off x="4497704" y="4114800"/>
            <a:ext cx="4189096" cy="2367121"/>
          </a:xfrm>
        </p:spPr>
        <p:txBody>
          <a:bodyPr/>
          <a:lstStyle/>
          <a:p>
            <a:r>
              <a:rPr lang="en-US" dirty="0" smtClean="0"/>
              <a:t>Developer decision?</a:t>
            </a:r>
            <a:endParaRPr lang="en-US" dirty="0"/>
          </a:p>
        </p:txBody>
      </p:sp>
      <p:pic>
        <p:nvPicPr>
          <p:cNvPr id="4" name="Picture 3"/>
          <p:cNvPicPr>
            <a:picLocks noChangeAspect="1"/>
          </p:cNvPicPr>
          <p:nvPr/>
        </p:nvPicPr>
        <p:blipFill>
          <a:blip r:embed="rId2"/>
          <a:stretch>
            <a:fillRect/>
          </a:stretch>
        </p:blipFill>
        <p:spPr>
          <a:xfrm>
            <a:off x="200024" y="868679"/>
            <a:ext cx="4157303" cy="5689601"/>
          </a:xfrm>
          <a:prstGeom prst="rect">
            <a:avLst/>
          </a:prstGeom>
        </p:spPr>
      </p:pic>
      <p:cxnSp>
        <p:nvCxnSpPr>
          <p:cNvPr id="6" name="Straight Connector 5"/>
          <p:cNvCxnSpPr/>
          <p:nvPr/>
        </p:nvCxnSpPr>
        <p:spPr>
          <a:xfrm>
            <a:off x="127000" y="2753360"/>
            <a:ext cx="429768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7000" y="3977640"/>
            <a:ext cx="429768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4802371" y="1016316"/>
            <a:ext cx="4141605" cy="2742883"/>
          </a:xfrm>
          <a:prstGeom prst="rect">
            <a:avLst/>
          </a:prstGeom>
        </p:spPr>
      </p:pic>
    </p:spTree>
    <p:extLst>
      <p:ext uri="{BB962C8B-B14F-4D97-AF65-F5344CB8AC3E}">
        <p14:creationId xmlns:p14="http://schemas.microsoft.com/office/powerpoint/2010/main" val="3461281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1143000"/>
          </a:xfrm>
        </p:spPr>
        <p:txBody>
          <a:bodyPr/>
          <a:lstStyle/>
          <a:p>
            <a:r>
              <a:rPr lang="en-US" dirty="0" smtClean="0"/>
              <a:t>What is Android?</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software stack for mobile devices that includes</a:t>
            </a:r>
          </a:p>
          <a:p>
            <a:pPr lvl="1"/>
            <a:r>
              <a:rPr lang="en-US" dirty="0"/>
              <a:t>An operating system</a:t>
            </a:r>
          </a:p>
          <a:p>
            <a:pPr lvl="1"/>
            <a:r>
              <a:rPr lang="en-US" dirty="0"/>
              <a:t>Middleware</a:t>
            </a:r>
          </a:p>
          <a:p>
            <a:pPr lvl="1"/>
            <a:r>
              <a:rPr lang="en-US" dirty="0"/>
              <a:t>Key Applications</a:t>
            </a:r>
          </a:p>
          <a:p>
            <a:r>
              <a:rPr lang="en-US" dirty="0"/>
              <a:t>Uses Linux to provide core system services</a:t>
            </a:r>
          </a:p>
          <a:p>
            <a:pPr lvl="1"/>
            <a:r>
              <a:rPr lang="en-US" dirty="0"/>
              <a:t>Security</a:t>
            </a:r>
          </a:p>
          <a:p>
            <a:pPr lvl="1"/>
            <a:r>
              <a:rPr lang="en-US" dirty="0"/>
              <a:t>Memory management</a:t>
            </a:r>
          </a:p>
          <a:p>
            <a:pPr lvl="1"/>
            <a:r>
              <a:rPr lang="en-US" dirty="0"/>
              <a:t>Process management</a:t>
            </a:r>
          </a:p>
          <a:p>
            <a:pPr lvl="1"/>
            <a:r>
              <a:rPr lang="en-US" dirty="0"/>
              <a:t>Power management</a:t>
            </a:r>
          </a:p>
          <a:p>
            <a:pPr lvl="1"/>
            <a:r>
              <a:rPr lang="en-US" dirty="0"/>
              <a:t>Hardware drivers</a:t>
            </a:r>
          </a:p>
          <a:p>
            <a:pPr lvl="1"/>
            <a:endParaRPr lang="en-US" dirty="0"/>
          </a:p>
        </p:txBody>
      </p:sp>
    </p:spTree>
    <p:extLst>
      <p:ext uri="{BB962C8B-B14F-4D97-AF65-F5344CB8AC3E}">
        <p14:creationId xmlns:p14="http://schemas.microsoft.com/office/powerpoint/2010/main" val="505135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2017</a:t>
            </a:r>
            <a:endParaRPr lang="en-US" dirty="0"/>
          </a:p>
        </p:txBody>
      </p:sp>
      <p:pic>
        <p:nvPicPr>
          <p:cNvPr id="6" name="Content Placeholder 5"/>
          <p:cNvPicPr>
            <a:picLocks noGrp="1" noChangeAspect="1"/>
          </p:cNvPicPr>
          <p:nvPr>
            <p:ph idx="1"/>
          </p:nvPr>
        </p:nvPicPr>
        <p:blipFill>
          <a:blip r:embed="rId2"/>
          <a:stretch>
            <a:fillRect/>
          </a:stretch>
        </p:blipFill>
        <p:spPr>
          <a:xfrm>
            <a:off x="4387364" y="1390310"/>
            <a:ext cx="5118060" cy="2851490"/>
          </a:xfrm>
          <a:prstGeom prst="rect">
            <a:avLst/>
          </a:prstGeom>
        </p:spPr>
      </p:pic>
      <p:pic>
        <p:nvPicPr>
          <p:cNvPr id="4" name="Picture 3"/>
          <p:cNvPicPr>
            <a:picLocks noChangeAspect="1"/>
          </p:cNvPicPr>
          <p:nvPr/>
        </p:nvPicPr>
        <p:blipFill>
          <a:blip r:embed="rId3"/>
          <a:stretch>
            <a:fillRect/>
          </a:stretch>
        </p:blipFill>
        <p:spPr>
          <a:xfrm>
            <a:off x="0" y="948056"/>
            <a:ext cx="4387364" cy="5909944"/>
          </a:xfrm>
          <a:prstGeom prst="rect">
            <a:avLst/>
          </a:prstGeom>
        </p:spPr>
      </p:pic>
      <p:cxnSp>
        <p:nvCxnSpPr>
          <p:cNvPr id="5" name="Straight Connector 4"/>
          <p:cNvCxnSpPr/>
          <p:nvPr/>
        </p:nvCxnSpPr>
        <p:spPr>
          <a:xfrm>
            <a:off x="269240" y="4241800"/>
            <a:ext cx="429768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71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2018</a:t>
            </a:r>
            <a:endParaRPr lang="en-US" dirty="0"/>
          </a:p>
        </p:txBody>
      </p:sp>
      <p:pic>
        <p:nvPicPr>
          <p:cNvPr id="4" name="Picture 3"/>
          <p:cNvPicPr>
            <a:picLocks noChangeAspect="1"/>
          </p:cNvPicPr>
          <p:nvPr/>
        </p:nvPicPr>
        <p:blipFill>
          <a:blip r:embed="rId2"/>
          <a:stretch>
            <a:fillRect/>
          </a:stretch>
        </p:blipFill>
        <p:spPr>
          <a:xfrm>
            <a:off x="-34004" y="886778"/>
            <a:ext cx="5053044" cy="5844222"/>
          </a:xfrm>
          <a:prstGeom prst="rect">
            <a:avLst/>
          </a:prstGeom>
        </p:spPr>
      </p:pic>
      <p:cxnSp>
        <p:nvCxnSpPr>
          <p:cNvPr id="5" name="Straight Connector 4"/>
          <p:cNvCxnSpPr/>
          <p:nvPr/>
        </p:nvCxnSpPr>
        <p:spPr>
          <a:xfrm>
            <a:off x="0" y="4028440"/>
            <a:ext cx="5053044" cy="1016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4344226" y="1986280"/>
            <a:ext cx="4799774" cy="3088640"/>
          </a:xfrm>
          <a:prstGeom prst="rect">
            <a:avLst/>
          </a:prstGeom>
        </p:spPr>
      </p:pic>
    </p:spTree>
    <p:extLst>
      <p:ext uri="{BB962C8B-B14F-4D97-AF65-F5344CB8AC3E}">
        <p14:creationId xmlns:p14="http://schemas.microsoft.com/office/powerpoint/2010/main" val="408977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a:xfrm>
            <a:off x="457200" y="1112837"/>
            <a:ext cx="8229600" cy="5668963"/>
          </a:xfrm>
        </p:spPr>
        <p:txBody>
          <a:bodyPr>
            <a:normAutofit fontScale="92500" lnSpcReduction="10000"/>
          </a:bodyPr>
          <a:lstStyle/>
          <a:p>
            <a:r>
              <a:rPr lang="en-US" dirty="0" smtClean="0"/>
              <a:t>Do you own an Android device?</a:t>
            </a:r>
          </a:p>
          <a:p>
            <a:pPr marL="742950" indent="-742950">
              <a:buAutoNum type="alphaUcPeriod"/>
            </a:pPr>
            <a:r>
              <a:rPr lang="en-US" dirty="0" smtClean="0"/>
              <a:t>yes</a:t>
            </a:r>
          </a:p>
          <a:p>
            <a:pPr marL="742950" indent="-742950">
              <a:buAutoNum type="alphaUcPeriod"/>
            </a:pPr>
            <a:r>
              <a:rPr lang="en-US" dirty="0" smtClean="0"/>
              <a:t>no</a:t>
            </a:r>
          </a:p>
          <a:p>
            <a:r>
              <a:rPr lang="en-US" dirty="0" smtClean="0"/>
              <a:t>What version of Android are you running?</a:t>
            </a:r>
          </a:p>
          <a:p>
            <a:pPr marL="742950" indent="-742950">
              <a:buAutoNum type="alphaUcPeriod"/>
            </a:pPr>
            <a:r>
              <a:rPr lang="en-US" dirty="0" smtClean="0"/>
              <a:t>Kit Kat</a:t>
            </a:r>
          </a:p>
          <a:p>
            <a:pPr marL="742950" indent="-742950">
              <a:buAutoNum type="alphaUcPeriod"/>
            </a:pPr>
            <a:r>
              <a:rPr lang="en-US" dirty="0" smtClean="0"/>
              <a:t>Lollipop</a:t>
            </a:r>
          </a:p>
          <a:p>
            <a:pPr marL="742950" indent="-742950">
              <a:buAutoNum type="alphaUcPeriod"/>
            </a:pPr>
            <a:r>
              <a:rPr lang="en-US" dirty="0" smtClean="0"/>
              <a:t>Marshmallow</a:t>
            </a:r>
          </a:p>
          <a:p>
            <a:pPr marL="742950" indent="-742950">
              <a:buAutoNum type="alphaUcPeriod"/>
            </a:pPr>
            <a:r>
              <a:rPr lang="en-US" dirty="0" smtClean="0"/>
              <a:t>Nougat</a:t>
            </a:r>
          </a:p>
          <a:p>
            <a:pPr marL="742950" indent="-742950">
              <a:buAutoNum type="alphaUcPeriod"/>
            </a:pPr>
            <a:r>
              <a:rPr lang="en-US" smtClean="0"/>
              <a:t>Other, don't know, </a:t>
            </a:r>
            <a:r>
              <a:rPr lang="en-US" dirty="0" smtClean="0"/>
              <a:t>or don't own Android device</a:t>
            </a:r>
          </a:p>
          <a:p>
            <a:pPr marL="742950" indent="-742950">
              <a:buAutoNum type="alphaUcPeriod"/>
            </a:pPr>
            <a:endParaRPr lang="en-US" dirty="0"/>
          </a:p>
        </p:txBody>
      </p:sp>
    </p:spTree>
    <p:extLst>
      <p:ext uri="{BB962C8B-B14F-4D97-AF65-F5344CB8AC3E}">
        <p14:creationId xmlns:p14="http://schemas.microsoft.com/office/powerpoint/2010/main" val="469939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Fragmentation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August 2014</a:t>
            </a:r>
          </a:p>
          <a:p>
            <a:r>
              <a:rPr lang="en-US" dirty="0"/>
              <a:t>Report from</a:t>
            </a:r>
            <a:br>
              <a:rPr lang="en-US" dirty="0"/>
            </a:br>
            <a:r>
              <a:rPr lang="en-US" dirty="0" smtClean="0">
                <a:hlinkClick r:id="rId2"/>
              </a:rPr>
              <a:t>http://opensignal.com</a:t>
            </a:r>
            <a:br>
              <a:rPr lang="en-US" dirty="0" smtClean="0">
                <a:hlinkClick r:id="rId2"/>
              </a:rPr>
            </a:br>
            <a:r>
              <a:rPr lang="en-US" dirty="0" smtClean="0">
                <a:hlinkClick r:id="rId2"/>
              </a:rPr>
              <a:t>/reports/2014/</a:t>
            </a:r>
            <a:br>
              <a:rPr lang="en-US" dirty="0" smtClean="0">
                <a:hlinkClick r:id="rId2"/>
              </a:rPr>
            </a:br>
            <a:r>
              <a:rPr lang="en-US" dirty="0" smtClean="0">
                <a:hlinkClick r:id="rId2"/>
              </a:rPr>
              <a:t>android-fragmentation/</a:t>
            </a:r>
            <a:endParaRPr lang="en-US" dirty="0" smtClean="0"/>
          </a:p>
          <a:p>
            <a:r>
              <a:rPr lang="en-US" dirty="0" smtClean="0"/>
              <a:t>open signal app for</a:t>
            </a:r>
            <a:br>
              <a:rPr lang="en-US" dirty="0" smtClean="0"/>
            </a:br>
            <a:r>
              <a:rPr lang="en-US" dirty="0" smtClean="0"/>
              <a:t>Android and iOS</a:t>
            </a:r>
          </a:p>
          <a:p>
            <a:r>
              <a:rPr lang="en-US" dirty="0" smtClean="0"/>
              <a:t>5m - 10m Android</a:t>
            </a:r>
            <a:br>
              <a:rPr lang="en-US" dirty="0" smtClean="0"/>
            </a:br>
            <a:r>
              <a:rPr lang="en-US" dirty="0" smtClean="0"/>
              <a:t>downloads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454" y="990599"/>
            <a:ext cx="3533775" cy="561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047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Fragmentation</a:t>
            </a:r>
            <a:endParaRPr lang="en-US" dirty="0"/>
          </a:p>
        </p:txBody>
      </p:sp>
      <p:sp>
        <p:nvSpPr>
          <p:cNvPr id="3" name="Content Placeholder 2"/>
          <p:cNvSpPr>
            <a:spLocks noGrp="1"/>
          </p:cNvSpPr>
          <p:nvPr>
            <p:ph idx="1"/>
          </p:nvPr>
        </p:nvSpPr>
        <p:spPr/>
        <p:txBody>
          <a:bodyPr/>
          <a:lstStyle/>
          <a:p>
            <a:r>
              <a:rPr lang="en-US" dirty="0" err="1" smtClean="0"/>
              <a:t>sdd</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920161" cy="609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597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
            <a:ext cx="9144000" cy="5932666"/>
          </a:xfrm>
          <a:prstGeom prst="rect">
            <a:avLst/>
          </a:prstGeom>
        </p:spPr>
      </p:pic>
      <p:sp>
        <p:nvSpPr>
          <p:cNvPr id="3" name="Rectangle 2"/>
          <p:cNvSpPr/>
          <p:nvPr/>
        </p:nvSpPr>
        <p:spPr>
          <a:xfrm>
            <a:off x="1808480" y="6039346"/>
            <a:ext cx="4572000" cy="646331"/>
          </a:xfrm>
          <a:prstGeom prst="rect">
            <a:avLst/>
          </a:prstGeom>
        </p:spPr>
        <p:txBody>
          <a:bodyPr>
            <a:spAutoFit/>
          </a:bodyPr>
          <a:lstStyle/>
          <a:p>
            <a:r>
              <a:rPr lang="en-US" dirty="0"/>
              <a:t>By </a:t>
            </a:r>
            <a:r>
              <a:rPr lang="en-US" dirty="0" err="1"/>
              <a:t>Erikrespo</a:t>
            </a:r>
            <a:r>
              <a:rPr lang="en-US" dirty="0"/>
              <a:t> - Android Developer Dashboard – Platform </a:t>
            </a:r>
            <a:r>
              <a:rPr lang="en-US" dirty="0" smtClean="0"/>
              <a:t>Distribution Data points</a:t>
            </a:r>
            <a:endParaRPr lang="en-US" dirty="0"/>
          </a:p>
        </p:txBody>
      </p:sp>
    </p:spTree>
    <p:extLst>
      <p:ext uri="{BB962C8B-B14F-4D97-AF65-F5344CB8AC3E}">
        <p14:creationId xmlns:p14="http://schemas.microsoft.com/office/powerpoint/2010/main" val="1250649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Android Screen Sizes - August 2014</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4580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321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iOS Screen Sizes - August 2014</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086600" cy="544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463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551714" cy="1143000"/>
          </a:xfrm>
        </p:spPr>
        <p:txBody>
          <a:bodyPr/>
          <a:lstStyle/>
          <a:p>
            <a:r>
              <a:rPr lang="en-US" dirty="0" smtClean="0"/>
              <a:t>Android Fragmentation</a:t>
            </a:r>
            <a:endParaRPr lang="en-US" dirty="0"/>
          </a:p>
        </p:txBody>
      </p:sp>
      <p:sp>
        <p:nvSpPr>
          <p:cNvPr id="3" name="Content Placeholder 2"/>
          <p:cNvSpPr>
            <a:spLocks noGrp="1"/>
          </p:cNvSpPr>
          <p:nvPr>
            <p:ph idx="1"/>
          </p:nvPr>
        </p:nvSpPr>
        <p:spPr>
          <a:xfrm>
            <a:off x="152400" y="1112837"/>
            <a:ext cx="5562600" cy="5211763"/>
          </a:xfrm>
        </p:spPr>
        <p:txBody>
          <a:bodyPr>
            <a:normAutofit/>
          </a:bodyPr>
          <a:lstStyle/>
          <a:p>
            <a:r>
              <a:rPr lang="en-US" dirty="0" smtClean="0"/>
              <a:t>August 2015</a:t>
            </a:r>
          </a:p>
          <a:p>
            <a:r>
              <a:rPr lang="en-US" dirty="0"/>
              <a:t>Report from</a:t>
            </a:r>
            <a:br>
              <a:rPr lang="en-US" dirty="0"/>
            </a:br>
            <a:r>
              <a:rPr lang="en-US" dirty="0">
                <a:hlinkClick r:id="rId2"/>
              </a:rPr>
              <a:t>http://opensignal.com/reports/2015/08/android-fragmentation/open </a:t>
            </a:r>
            <a:r>
              <a:rPr lang="en-US" dirty="0" smtClean="0">
                <a:hlinkClick r:id="rId2"/>
              </a:rPr>
              <a:t>signal app for</a:t>
            </a:r>
          </a:p>
          <a:p>
            <a:r>
              <a:rPr lang="en-US" dirty="0" smtClean="0"/>
              <a:t>10m - 50m Android</a:t>
            </a:r>
            <a:br>
              <a:rPr lang="en-US" dirty="0" smtClean="0"/>
            </a:br>
            <a:r>
              <a:rPr lang="en-US" dirty="0" smtClean="0"/>
              <a:t>downloads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8599"/>
            <a:ext cx="2950029" cy="6399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215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04" y="914400"/>
            <a:ext cx="802005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2861" y="271790"/>
            <a:ext cx="3375348" cy="523220"/>
          </a:xfrm>
          <a:prstGeom prst="rect">
            <a:avLst/>
          </a:prstGeom>
          <a:noFill/>
        </p:spPr>
        <p:txBody>
          <a:bodyPr wrap="none" rtlCol="0">
            <a:spAutoFit/>
          </a:bodyPr>
          <a:lstStyle/>
          <a:p>
            <a:r>
              <a:rPr lang="en-US" sz="2800" dirty="0" smtClean="0"/>
              <a:t>Device Fragmentation</a:t>
            </a:r>
            <a:endParaRPr lang="en-US" sz="2800" dirty="0"/>
          </a:p>
        </p:txBody>
      </p:sp>
      <p:sp>
        <p:nvSpPr>
          <p:cNvPr id="3" name="TextBox 2"/>
          <p:cNvSpPr txBox="1"/>
          <p:nvPr/>
        </p:nvSpPr>
        <p:spPr>
          <a:xfrm>
            <a:off x="1219200" y="6324600"/>
            <a:ext cx="6261329" cy="369332"/>
          </a:xfrm>
          <a:prstGeom prst="rect">
            <a:avLst/>
          </a:prstGeom>
          <a:noFill/>
        </p:spPr>
        <p:txBody>
          <a:bodyPr wrap="none" rtlCol="0">
            <a:spAutoFit/>
          </a:bodyPr>
          <a:lstStyle/>
          <a:p>
            <a:r>
              <a:rPr lang="en-US" dirty="0"/>
              <a:t>http://opensignal.com/reports/2015/08/android-fragmentation/</a:t>
            </a:r>
          </a:p>
        </p:txBody>
      </p:sp>
    </p:spTree>
    <p:extLst>
      <p:ext uri="{BB962C8B-B14F-4D97-AF65-F5344CB8AC3E}">
        <p14:creationId xmlns:p14="http://schemas.microsoft.com/office/powerpoint/2010/main" val="2345713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droid System Architecture">
            <a:hlinkClick r:id="rId5"/>
          </p:cNvPr>
          <p:cNvPicPr>
            <a:picLocks noChangeAspect="1" noChangeArrowheads="1"/>
          </p:cNvPicPr>
          <p:nvPr>
            <p:custDataLst>
              <p:tags r:id="rId2"/>
            </p:custDataLst>
          </p:nvPr>
        </p:nvPicPr>
        <p:blipFill>
          <a:blip r:embed="rId6" cstate="print"/>
          <a:srcRect/>
          <a:stretch>
            <a:fillRect/>
          </a:stretch>
        </p:blipFill>
        <p:spPr bwMode="auto">
          <a:xfrm>
            <a:off x="762000" y="381000"/>
            <a:ext cx="7848600" cy="5636022"/>
          </a:xfrm>
          <a:prstGeom prst="rect">
            <a:avLst/>
          </a:prstGeom>
          <a:noFill/>
        </p:spPr>
      </p:pic>
      <p:sp>
        <p:nvSpPr>
          <p:cNvPr id="5" name="TextBox 4"/>
          <p:cNvSpPr txBox="1"/>
          <p:nvPr>
            <p:custDataLst>
              <p:tags r:id="rId3"/>
            </p:custDataLst>
          </p:nvPr>
        </p:nvSpPr>
        <p:spPr>
          <a:xfrm>
            <a:off x="1219200" y="6324600"/>
            <a:ext cx="7086600" cy="369332"/>
          </a:xfrm>
          <a:prstGeom prst="rect">
            <a:avLst/>
          </a:prstGeom>
          <a:noFill/>
        </p:spPr>
        <p:txBody>
          <a:bodyPr wrap="square" rtlCol="0">
            <a:spAutoFit/>
          </a:bodyPr>
          <a:lstStyle/>
          <a:p>
            <a:pPr algn="ctr"/>
            <a:r>
              <a:rPr lang="en-US" dirty="0" smtClean="0">
                <a:hlinkClick r:id="rId7"/>
              </a:rPr>
              <a:t>http://developer.android.com/guide/basics/what-is-android.html</a:t>
            </a:r>
            <a:endParaRPr lang="en-US" dirty="0"/>
          </a:p>
        </p:txBody>
      </p:sp>
    </p:spTree>
    <p:custDataLst>
      <p:tags r:id="rId1"/>
    </p:custDataLst>
    <p:extLst>
      <p:ext uri="{BB962C8B-B14F-4D97-AF65-F5344CB8AC3E}">
        <p14:creationId xmlns:p14="http://schemas.microsoft.com/office/powerpoint/2010/main" val="2364041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04" y="914400"/>
            <a:ext cx="802005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2861" y="271790"/>
            <a:ext cx="3267113" cy="523220"/>
          </a:xfrm>
          <a:prstGeom prst="rect">
            <a:avLst/>
          </a:prstGeom>
          <a:noFill/>
        </p:spPr>
        <p:txBody>
          <a:bodyPr wrap="none" rtlCol="0">
            <a:spAutoFit/>
          </a:bodyPr>
          <a:lstStyle/>
          <a:p>
            <a:r>
              <a:rPr lang="en-US" sz="2800" dirty="0" smtClean="0"/>
              <a:t>Brand Fragmentation</a:t>
            </a:r>
            <a:endParaRPr lang="en-US" sz="2800" dirty="0"/>
          </a:p>
        </p:txBody>
      </p:sp>
      <p:sp>
        <p:nvSpPr>
          <p:cNvPr id="3" name="TextBox 2"/>
          <p:cNvSpPr txBox="1"/>
          <p:nvPr/>
        </p:nvSpPr>
        <p:spPr>
          <a:xfrm>
            <a:off x="1219200" y="6324600"/>
            <a:ext cx="6261329" cy="369332"/>
          </a:xfrm>
          <a:prstGeom prst="rect">
            <a:avLst/>
          </a:prstGeom>
          <a:noFill/>
        </p:spPr>
        <p:txBody>
          <a:bodyPr wrap="none" rtlCol="0">
            <a:spAutoFit/>
          </a:bodyPr>
          <a:lstStyle/>
          <a:p>
            <a:r>
              <a:rPr lang="en-US" dirty="0"/>
              <a:t>http://opensignal.com/reports/2015/08/android-fragmentation/</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04" y="295275"/>
            <a:ext cx="8020050" cy="583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029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2205" y="6096000"/>
            <a:ext cx="2432269" cy="584775"/>
          </a:xfrm>
          <a:prstGeom prst="rect">
            <a:avLst/>
          </a:prstGeom>
          <a:noFill/>
        </p:spPr>
        <p:txBody>
          <a:bodyPr wrap="none" rtlCol="0">
            <a:spAutoFit/>
          </a:bodyPr>
          <a:lstStyle/>
          <a:p>
            <a:r>
              <a:rPr lang="en-US" sz="3200" b="1" dirty="0" smtClean="0">
                <a:solidFill>
                  <a:srgbClr val="FF0000"/>
                </a:solidFill>
                <a:hlinkClick r:id="rId2"/>
              </a:rPr>
              <a:t>January 2017</a:t>
            </a:r>
            <a:endParaRPr lang="en-US" sz="3200" b="1" dirty="0">
              <a:solidFill>
                <a:srgbClr val="FF0000"/>
              </a:solidFill>
            </a:endParaRPr>
          </a:p>
        </p:txBody>
      </p:sp>
      <p:sp>
        <p:nvSpPr>
          <p:cNvPr id="3" name="TextBox 2"/>
          <p:cNvSpPr txBox="1"/>
          <p:nvPr/>
        </p:nvSpPr>
        <p:spPr>
          <a:xfrm>
            <a:off x="8108941" y="2139219"/>
            <a:ext cx="883575" cy="369332"/>
          </a:xfrm>
          <a:prstGeom prst="rect">
            <a:avLst/>
          </a:prstGeom>
          <a:noFill/>
        </p:spPr>
        <p:txBody>
          <a:bodyPr wrap="none" rtlCol="0">
            <a:spAutoFit/>
          </a:bodyPr>
          <a:lstStyle/>
          <a:p>
            <a:r>
              <a:rPr lang="en-US" dirty="0" smtClean="0"/>
              <a:t>lollipop</a:t>
            </a:r>
            <a:endParaRPr lang="en-US" dirty="0"/>
          </a:p>
        </p:txBody>
      </p:sp>
      <p:cxnSp>
        <p:nvCxnSpPr>
          <p:cNvPr id="5" name="Straight Connector 4"/>
          <p:cNvCxnSpPr/>
          <p:nvPr/>
        </p:nvCxnSpPr>
        <p:spPr>
          <a:xfrm>
            <a:off x="7924800" y="1648208"/>
            <a:ext cx="12192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73316" y="3052347"/>
            <a:ext cx="12192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00804" y="3371081"/>
            <a:ext cx="757259" cy="369332"/>
          </a:xfrm>
          <a:prstGeom prst="rect">
            <a:avLst/>
          </a:prstGeom>
          <a:noFill/>
        </p:spPr>
        <p:txBody>
          <a:bodyPr wrap="none" rtlCol="0">
            <a:spAutoFit/>
          </a:bodyPr>
          <a:lstStyle/>
          <a:p>
            <a:r>
              <a:rPr lang="en-US" dirty="0" smtClean="0"/>
              <a:t>kit </a:t>
            </a:r>
            <a:r>
              <a:rPr lang="en-US" dirty="0" err="1" smtClean="0"/>
              <a:t>kat</a:t>
            </a:r>
            <a:endParaRPr lang="en-US" dirty="0"/>
          </a:p>
        </p:txBody>
      </p:sp>
      <p:cxnSp>
        <p:nvCxnSpPr>
          <p:cNvPr id="10" name="Straight Connector 9"/>
          <p:cNvCxnSpPr/>
          <p:nvPr/>
        </p:nvCxnSpPr>
        <p:spPr>
          <a:xfrm>
            <a:off x="7614136" y="4578959"/>
            <a:ext cx="1219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15080" y="4160372"/>
            <a:ext cx="1087157" cy="369332"/>
          </a:xfrm>
          <a:prstGeom prst="rect">
            <a:avLst/>
          </a:prstGeom>
          <a:noFill/>
        </p:spPr>
        <p:txBody>
          <a:bodyPr wrap="none" rtlCol="0">
            <a:spAutoFit/>
          </a:bodyPr>
          <a:lstStyle/>
          <a:p>
            <a:r>
              <a:rPr lang="en-US" dirty="0" smtClean="0"/>
              <a:t>jelly bean</a:t>
            </a:r>
            <a:endParaRPr lang="en-US" dirty="0"/>
          </a:p>
        </p:txBody>
      </p:sp>
      <p:cxnSp>
        <p:nvCxnSpPr>
          <p:cNvPr id="12" name="Straight Connector 11"/>
          <p:cNvCxnSpPr/>
          <p:nvPr/>
        </p:nvCxnSpPr>
        <p:spPr>
          <a:xfrm>
            <a:off x="7815695" y="4721081"/>
            <a:ext cx="1186542" cy="4354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577121" y="4581177"/>
            <a:ext cx="425116" cy="369332"/>
          </a:xfrm>
          <a:prstGeom prst="rect">
            <a:avLst/>
          </a:prstGeom>
          <a:noFill/>
        </p:spPr>
        <p:txBody>
          <a:bodyPr wrap="none" rtlCol="0">
            <a:spAutoFit/>
          </a:bodyPr>
          <a:lstStyle/>
          <a:p>
            <a:r>
              <a:rPr lang="en-US" dirty="0" err="1" smtClean="0"/>
              <a:t>ics</a:t>
            </a:r>
            <a:endParaRPr lang="en-US" dirty="0"/>
          </a:p>
        </p:txBody>
      </p:sp>
      <p:sp>
        <p:nvSpPr>
          <p:cNvPr id="15" name="TextBox 14"/>
          <p:cNvSpPr txBox="1"/>
          <p:nvPr/>
        </p:nvSpPr>
        <p:spPr>
          <a:xfrm>
            <a:off x="7924800" y="4933945"/>
            <a:ext cx="784382" cy="646331"/>
          </a:xfrm>
          <a:prstGeom prst="rect">
            <a:avLst/>
          </a:prstGeom>
          <a:noFill/>
        </p:spPr>
        <p:txBody>
          <a:bodyPr wrap="none" rtlCol="0">
            <a:spAutoFit/>
          </a:bodyPr>
          <a:lstStyle/>
          <a:p>
            <a:r>
              <a:rPr lang="en-US" dirty="0" smtClean="0"/>
              <a:t>ginger</a:t>
            </a:r>
            <a:br>
              <a:rPr lang="en-US" dirty="0" smtClean="0"/>
            </a:br>
            <a:r>
              <a:rPr lang="en-US" dirty="0" smtClean="0"/>
              <a:t> bread</a:t>
            </a:r>
            <a:endParaRPr lang="en-US" dirty="0"/>
          </a:p>
        </p:txBody>
      </p:sp>
      <p:pic>
        <p:nvPicPr>
          <p:cNvPr id="4" name="Picture 3"/>
          <p:cNvPicPr>
            <a:picLocks noChangeAspect="1"/>
          </p:cNvPicPr>
          <p:nvPr/>
        </p:nvPicPr>
        <p:blipFill>
          <a:blip r:embed="rId3"/>
          <a:stretch>
            <a:fillRect/>
          </a:stretch>
        </p:blipFill>
        <p:spPr>
          <a:xfrm>
            <a:off x="-25264" y="125877"/>
            <a:ext cx="7950064" cy="4877670"/>
          </a:xfrm>
          <a:prstGeom prst="rect">
            <a:avLst/>
          </a:prstGeom>
        </p:spPr>
      </p:pic>
      <p:sp>
        <p:nvSpPr>
          <p:cNvPr id="16" name="TextBox 15"/>
          <p:cNvSpPr txBox="1"/>
          <p:nvPr/>
        </p:nvSpPr>
        <p:spPr>
          <a:xfrm>
            <a:off x="8121059" y="687798"/>
            <a:ext cx="871457" cy="646331"/>
          </a:xfrm>
          <a:prstGeom prst="rect">
            <a:avLst/>
          </a:prstGeom>
          <a:noFill/>
        </p:spPr>
        <p:txBody>
          <a:bodyPr wrap="none" rtlCol="0">
            <a:spAutoFit/>
          </a:bodyPr>
          <a:lstStyle/>
          <a:p>
            <a:r>
              <a:rPr lang="en-US" dirty="0" smtClean="0"/>
              <a:t>Marsh</a:t>
            </a:r>
            <a:br>
              <a:rPr lang="en-US" dirty="0" smtClean="0"/>
            </a:br>
            <a:r>
              <a:rPr lang="en-US" dirty="0" smtClean="0"/>
              <a:t>mallow</a:t>
            </a:r>
            <a:endParaRPr lang="en-US" dirty="0"/>
          </a:p>
        </p:txBody>
      </p:sp>
      <p:cxnSp>
        <p:nvCxnSpPr>
          <p:cNvPr id="17" name="Straight Connector 16"/>
          <p:cNvCxnSpPr/>
          <p:nvPr/>
        </p:nvCxnSpPr>
        <p:spPr>
          <a:xfrm>
            <a:off x="7919517" y="4093021"/>
            <a:ext cx="12192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227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Dominant Version</a:t>
            </a:r>
            <a:endParaRPr lang="en-US" dirty="0"/>
          </a:p>
        </p:txBody>
      </p:sp>
      <p:sp>
        <p:nvSpPr>
          <p:cNvPr id="3" name="Content Placeholder 2"/>
          <p:cNvSpPr>
            <a:spLocks noGrp="1"/>
          </p:cNvSpPr>
          <p:nvPr>
            <p:ph idx="1"/>
          </p:nvPr>
        </p:nvSpPr>
        <p:spPr>
          <a:xfrm>
            <a:off x="457199" y="1112837"/>
            <a:ext cx="8596563" cy="5211763"/>
          </a:xfrm>
        </p:spPr>
        <p:txBody>
          <a:bodyPr>
            <a:normAutofit fontScale="925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hlinkClick r:id="rId2"/>
              </a:rPr>
              <a:t>http://</a:t>
            </a:r>
            <a:r>
              <a:rPr lang="en-US" dirty="0" smtClean="0">
                <a:hlinkClick r:id="rId2"/>
              </a:rPr>
              <a:t>www.bidouille.org/misc/androidcharts</a:t>
            </a:r>
            <a:endParaRPr lang="en-US" dirty="0" smtClean="0"/>
          </a:p>
          <a:p>
            <a:endParaRPr lang="en-US" dirty="0"/>
          </a:p>
        </p:txBody>
      </p:sp>
      <p:pic>
        <p:nvPicPr>
          <p:cNvPr id="4" name="Picture 3"/>
          <p:cNvPicPr>
            <a:picLocks noChangeAspect="1"/>
          </p:cNvPicPr>
          <p:nvPr/>
        </p:nvPicPr>
        <p:blipFill>
          <a:blip r:embed="rId3"/>
          <a:stretch>
            <a:fillRect/>
          </a:stretch>
        </p:blipFill>
        <p:spPr>
          <a:xfrm>
            <a:off x="194409" y="1197981"/>
            <a:ext cx="8859354" cy="3610075"/>
          </a:xfrm>
          <a:prstGeom prst="rect">
            <a:avLst/>
          </a:prstGeom>
        </p:spPr>
      </p:pic>
    </p:spTree>
    <p:extLst>
      <p:ext uri="{BB962C8B-B14F-4D97-AF65-F5344CB8AC3E}">
        <p14:creationId xmlns:p14="http://schemas.microsoft.com/office/powerpoint/2010/main" val="2568203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 iOS comparison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981991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30285" y="4604657"/>
            <a:ext cx="2782172" cy="707886"/>
          </a:xfrm>
          <a:prstGeom prst="rect">
            <a:avLst/>
          </a:prstGeom>
          <a:noFill/>
        </p:spPr>
        <p:txBody>
          <a:bodyPr wrap="none" rtlCol="0">
            <a:spAutoFit/>
          </a:bodyPr>
          <a:lstStyle/>
          <a:p>
            <a:r>
              <a:rPr lang="en-US" sz="4000" dirty="0" smtClean="0"/>
              <a:t>August 2015</a:t>
            </a:r>
            <a:endParaRPr lang="en-US" sz="4000" dirty="0"/>
          </a:p>
        </p:txBody>
      </p:sp>
    </p:spTree>
    <p:extLst>
      <p:ext uri="{BB962C8B-B14F-4D97-AF65-F5344CB8AC3E}">
        <p14:creationId xmlns:p14="http://schemas.microsoft.com/office/powerpoint/2010/main" val="2463917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Version Fragmentation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Why as a developer do you care about the fragmentation of </a:t>
            </a:r>
          </a:p>
          <a:p>
            <a:pPr lvl="1"/>
            <a:r>
              <a:rPr lang="en-US" dirty="0" smtClean="0"/>
              <a:t>Android versions, API level</a:t>
            </a:r>
          </a:p>
          <a:p>
            <a:pPr lvl="2"/>
            <a:r>
              <a:rPr lang="en-US" dirty="0" smtClean="0"/>
              <a:t>Each new release includes many new features and tools for developers.</a:t>
            </a:r>
          </a:p>
          <a:p>
            <a:pPr lvl="2"/>
            <a:r>
              <a:rPr lang="en-US" dirty="0" smtClean="0"/>
              <a:t>What is available to me? </a:t>
            </a:r>
          </a:p>
          <a:p>
            <a:pPr lvl="2"/>
            <a:r>
              <a:rPr lang="en-US" dirty="0" smtClean="0"/>
              <a:t>Some newer functionality available for older versions via the </a:t>
            </a:r>
            <a:r>
              <a:rPr lang="en-US" dirty="0" smtClean="0">
                <a:hlinkClick r:id="rId2"/>
              </a:rPr>
              <a:t>Support Library</a:t>
            </a:r>
            <a:r>
              <a:rPr lang="en-US" dirty="0" smtClean="0"/>
              <a:t>.</a:t>
            </a:r>
          </a:p>
          <a:p>
            <a:pPr lvl="1"/>
            <a:r>
              <a:rPr lang="en-US" dirty="0" smtClean="0"/>
              <a:t>screen sizes</a:t>
            </a:r>
          </a:p>
          <a:p>
            <a:pPr lvl="1"/>
            <a:r>
              <a:rPr lang="en-US" dirty="0" smtClean="0"/>
              <a:t>manufacturers</a:t>
            </a:r>
            <a:endParaRPr lang="en-US" dirty="0"/>
          </a:p>
        </p:txBody>
      </p:sp>
    </p:spTree>
    <p:extLst>
      <p:ext uri="{BB962C8B-B14F-4D97-AF65-F5344CB8AC3E}">
        <p14:creationId xmlns:p14="http://schemas.microsoft.com/office/powerpoint/2010/main" val="3659854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vs iOS</a:t>
            </a:r>
            <a:endParaRPr lang="en-US" dirty="0"/>
          </a:p>
        </p:txBody>
      </p:sp>
      <p:pic>
        <p:nvPicPr>
          <p:cNvPr id="3" name="Picture 2"/>
          <p:cNvPicPr>
            <a:picLocks noChangeAspect="1"/>
          </p:cNvPicPr>
          <p:nvPr/>
        </p:nvPicPr>
        <p:blipFill>
          <a:blip r:embed="rId2"/>
          <a:stretch>
            <a:fillRect/>
          </a:stretch>
        </p:blipFill>
        <p:spPr>
          <a:xfrm>
            <a:off x="90171" y="1031239"/>
            <a:ext cx="8931909" cy="5459786"/>
          </a:xfrm>
          <a:prstGeom prst="rect">
            <a:avLst/>
          </a:prstGeom>
        </p:spPr>
      </p:pic>
    </p:spTree>
    <p:extLst>
      <p:ext uri="{BB962C8B-B14F-4D97-AF65-F5344CB8AC3E}">
        <p14:creationId xmlns:p14="http://schemas.microsoft.com/office/powerpoint/2010/main" val="3678122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Revenue</a:t>
            </a:r>
            <a:endParaRPr lang="en-US" dirty="0"/>
          </a:p>
        </p:txBody>
      </p:sp>
      <p:sp>
        <p:nvSpPr>
          <p:cNvPr id="5" name="Rectangle 4"/>
          <p:cNvSpPr/>
          <p:nvPr/>
        </p:nvSpPr>
        <p:spPr>
          <a:xfrm>
            <a:off x="726440" y="5260705"/>
            <a:ext cx="8625840" cy="2123658"/>
          </a:xfrm>
          <a:prstGeom prst="rect">
            <a:avLst/>
          </a:prstGeom>
        </p:spPr>
        <p:txBody>
          <a:bodyPr wrap="square">
            <a:spAutoFit/>
          </a:bodyPr>
          <a:lstStyle/>
          <a:p>
            <a:pPr marL="285750" indent="-285750">
              <a:buFont typeface="Arial" pitchFamily="34" charset="0"/>
              <a:buChar char="•"/>
            </a:pPr>
            <a:r>
              <a:rPr lang="en-US" sz="3200" dirty="0" smtClean="0"/>
              <a:t>Strategy: attract </a:t>
            </a:r>
            <a:r>
              <a:rPr lang="en-US" sz="3200" dirty="0"/>
              <a:t>developers with comparison of revenue generated by applications, average revenue per user, etc.</a:t>
            </a:r>
          </a:p>
          <a:p>
            <a:r>
              <a:rPr lang="en-US" dirty="0"/>
              <a:t/>
            </a:r>
            <a:br>
              <a:rPr lang="en-US" dirty="0"/>
            </a:br>
            <a:endParaRPr lang="en-US" dirty="0"/>
          </a:p>
        </p:txBody>
      </p:sp>
      <p:pic>
        <p:nvPicPr>
          <p:cNvPr id="6" name="Picture 5"/>
          <p:cNvPicPr>
            <a:picLocks noChangeAspect="1"/>
          </p:cNvPicPr>
          <p:nvPr/>
        </p:nvPicPr>
        <p:blipFill>
          <a:blip r:embed="rId2"/>
          <a:stretch>
            <a:fillRect/>
          </a:stretch>
        </p:blipFill>
        <p:spPr>
          <a:xfrm>
            <a:off x="242093" y="670560"/>
            <a:ext cx="8578533" cy="4644348"/>
          </a:xfrm>
          <a:prstGeom prst="rect">
            <a:avLst/>
          </a:prstGeom>
        </p:spPr>
      </p:pic>
    </p:spTree>
    <p:extLst>
      <p:ext uri="{BB962C8B-B14F-4D97-AF65-F5344CB8AC3E}">
        <p14:creationId xmlns:p14="http://schemas.microsoft.com/office/powerpoint/2010/main" val="3190727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to Mobile Still Underway</a:t>
            </a:r>
            <a:endParaRPr lang="en-US" dirty="0"/>
          </a:p>
        </p:txBody>
      </p:sp>
      <p:pic>
        <p:nvPicPr>
          <p:cNvPr id="4" name="Content Placeholder 3"/>
          <p:cNvPicPr>
            <a:picLocks noGrp="1" noChangeAspect="1"/>
          </p:cNvPicPr>
          <p:nvPr>
            <p:ph idx="1"/>
          </p:nvPr>
        </p:nvPicPr>
        <p:blipFill>
          <a:blip r:embed="rId2"/>
          <a:stretch>
            <a:fillRect/>
          </a:stretch>
        </p:blipFill>
        <p:spPr>
          <a:xfrm>
            <a:off x="559292" y="1046480"/>
            <a:ext cx="7888748" cy="5676340"/>
          </a:xfrm>
          <a:prstGeom prst="rect">
            <a:avLst/>
          </a:prstGeom>
        </p:spPr>
      </p:pic>
    </p:spTree>
    <p:extLst>
      <p:ext uri="{BB962C8B-B14F-4D97-AF65-F5344CB8AC3E}">
        <p14:creationId xmlns:p14="http://schemas.microsoft.com/office/powerpoint/2010/main" val="774435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Search Trends </a:t>
            </a:r>
            <a:r>
              <a:rPr lang="en-US" dirty="0" smtClean="0"/>
              <a:t>January 2017</a:t>
            </a:r>
            <a:endParaRPr lang="en-US" dirty="0"/>
          </a:p>
        </p:txBody>
      </p:sp>
      <p:sp>
        <p:nvSpPr>
          <p:cNvPr id="5" name="TextBox 4"/>
          <p:cNvSpPr txBox="1"/>
          <p:nvPr/>
        </p:nvSpPr>
        <p:spPr>
          <a:xfrm>
            <a:off x="457200" y="6036415"/>
            <a:ext cx="7264489" cy="769441"/>
          </a:xfrm>
          <a:prstGeom prst="rect">
            <a:avLst/>
          </a:prstGeom>
          <a:noFill/>
        </p:spPr>
        <p:txBody>
          <a:bodyPr wrap="none" rtlCol="0">
            <a:spAutoFit/>
          </a:bodyPr>
          <a:lstStyle/>
          <a:p>
            <a:r>
              <a:rPr lang="en-US" sz="4400" dirty="0" smtClean="0"/>
              <a:t>World wide (Add term galaxy?)</a:t>
            </a:r>
            <a:endParaRPr lang="en-US" sz="4400" dirty="0"/>
          </a:p>
        </p:txBody>
      </p:sp>
      <p:pic>
        <p:nvPicPr>
          <p:cNvPr id="3" name="Picture 2"/>
          <p:cNvPicPr>
            <a:picLocks noChangeAspect="1"/>
          </p:cNvPicPr>
          <p:nvPr/>
        </p:nvPicPr>
        <p:blipFill>
          <a:blip r:embed="rId3"/>
          <a:stretch>
            <a:fillRect/>
          </a:stretch>
        </p:blipFill>
        <p:spPr>
          <a:xfrm>
            <a:off x="213359" y="2514600"/>
            <a:ext cx="8941499" cy="3571240"/>
          </a:xfrm>
          <a:prstGeom prst="rect">
            <a:avLst/>
          </a:prstGeom>
        </p:spPr>
      </p:pic>
      <p:pic>
        <p:nvPicPr>
          <p:cNvPr id="4" name="Picture 3"/>
          <p:cNvPicPr>
            <a:picLocks noChangeAspect="1"/>
          </p:cNvPicPr>
          <p:nvPr/>
        </p:nvPicPr>
        <p:blipFill>
          <a:blip r:embed="rId4"/>
          <a:stretch>
            <a:fillRect/>
          </a:stretch>
        </p:blipFill>
        <p:spPr>
          <a:xfrm>
            <a:off x="147320" y="1471635"/>
            <a:ext cx="8818880" cy="987085"/>
          </a:xfrm>
          <a:prstGeom prst="rect">
            <a:avLst/>
          </a:prstGeom>
        </p:spPr>
      </p:pic>
    </p:spTree>
    <p:extLst>
      <p:ext uri="{BB962C8B-B14F-4D97-AF65-F5344CB8AC3E}">
        <p14:creationId xmlns:p14="http://schemas.microsoft.com/office/powerpoint/2010/main" val="3316548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Trends January 2017</a:t>
            </a:r>
            <a:endParaRPr lang="en-US" dirty="0"/>
          </a:p>
        </p:txBody>
      </p:sp>
      <p:sp>
        <p:nvSpPr>
          <p:cNvPr id="5" name="TextBox 4"/>
          <p:cNvSpPr txBox="1"/>
          <p:nvPr/>
        </p:nvSpPr>
        <p:spPr>
          <a:xfrm>
            <a:off x="457200" y="6036415"/>
            <a:ext cx="1914307" cy="769441"/>
          </a:xfrm>
          <a:prstGeom prst="rect">
            <a:avLst/>
          </a:prstGeom>
          <a:noFill/>
        </p:spPr>
        <p:txBody>
          <a:bodyPr wrap="none" rtlCol="0">
            <a:spAutoFit/>
          </a:bodyPr>
          <a:lstStyle/>
          <a:p>
            <a:r>
              <a:rPr lang="en-US" sz="4400" dirty="0" smtClean="0"/>
              <a:t>US only</a:t>
            </a:r>
            <a:endParaRPr lang="en-US" sz="4400" dirty="0"/>
          </a:p>
        </p:txBody>
      </p:sp>
      <p:pic>
        <p:nvPicPr>
          <p:cNvPr id="6" name="Picture 5"/>
          <p:cNvPicPr>
            <a:picLocks noChangeAspect="1"/>
          </p:cNvPicPr>
          <p:nvPr/>
        </p:nvPicPr>
        <p:blipFill>
          <a:blip r:embed="rId2"/>
          <a:stretch>
            <a:fillRect/>
          </a:stretch>
        </p:blipFill>
        <p:spPr>
          <a:xfrm>
            <a:off x="147320" y="1143000"/>
            <a:ext cx="8818880" cy="987085"/>
          </a:xfrm>
          <a:prstGeom prst="rect">
            <a:avLst/>
          </a:prstGeom>
        </p:spPr>
      </p:pic>
      <p:pic>
        <p:nvPicPr>
          <p:cNvPr id="3" name="Picture 2"/>
          <p:cNvPicPr>
            <a:picLocks noChangeAspect="1"/>
          </p:cNvPicPr>
          <p:nvPr/>
        </p:nvPicPr>
        <p:blipFill>
          <a:blip r:embed="rId3"/>
          <a:stretch>
            <a:fillRect/>
          </a:stretch>
        </p:blipFill>
        <p:spPr>
          <a:xfrm>
            <a:off x="-15240" y="2189480"/>
            <a:ext cx="9144000" cy="3795077"/>
          </a:xfrm>
          <a:prstGeom prst="rect">
            <a:avLst/>
          </a:prstGeom>
        </p:spPr>
      </p:pic>
    </p:spTree>
    <p:extLst>
      <p:ext uri="{BB962C8B-B14F-4D97-AF65-F5344CB8AC3E}">
        <p14:creationId xmlns:p14="http://schemas.microsoft.com/office/powerpoint/2010/main" val="819409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Versioning</a:t>
            </a:r>
            <a:endParaRPr lang="en-US" dirty="0"/>
          </a:p>
        </p:txBody>
      </p:sp>
      <p:sp>
        <p:nvSpPr>
          <p:cNvPr id="3" name="Content Placeholder 2"/>
          <p:cNvSpPr>
            <a:spLocks noGrp="1"/>
          </p:cNvSpPr>
          <p:nvPr>
            <p:ph idx="1"/>
          </p:nvPr>
        </p:nvSpPr>
        <p:spPr/>
        <p:txBody>
          <a:bodyPr>
            <a:normAutofit lnSpcReduction="10000"/>
          </a:bodyPr>
          <a:lstStyle/>
          <a:p>
            <a:r>
              <a:rPr lang="en-US" dirty="0" smtClean="0"/>
              <a:t>On the order of </a:t>
            </a:r>
            <a:r>
              <a:rPr lang="en-US" dirty="0" smtClean="0"/>
              <a:t>27 </a:t>
            </a:r>
            <a:r>
              <a:rPr lang="en-US" dirty="0" smtClean="0"/>
              <a:t>versions in </a:t>
            </a:r>
            <a:r>
              <a:rPr lang="en-US" dirty="0" smtClean="0"/>
              <a:t>9 </a:t>
            </a:r>
            <a:r>
              <a:rPr lang="en-US" dirty="0" smtClean="0"/>
              <a:t>years.</a:t>
            </a:r>
          </a:p>
          <a:p>
            <a:r>
              <a:rPr lang="en-US" dirty="0" smtClean="0"/>
              <a:t>Slowing down, current pace is one large, major release a year</a:t>
            </a:r>
          </a:p>
          <a:p>
            <a:pPr lvl="1"/>
            <a:r>
              <a:rPr lang="en-US" dirty="0" smtClean="0"/>
              <a:t>will this slow down more?</a:t>
            </a:r>
          </a:p>
          <a:p>
            <a:r>
              <a:rPr lang="en-US" dirty="0" smtClean="0"/>
              <a:t>Android releases have a code name, version number, and API level</a:t>
            </a:r>
          </a:p>
          <a:p>
            <a:r>
              <a:rPr lang="en-US" dirty="0" smtClean="0"/>
              <a:t>Most recent: </a:t>
            </a:r>
          </a:p>
          <a:p>
            <a:pPr lvl="1"/>
            <a:r>
              <a:rPr lang="en-US" dirty="0" smtClean="0"/>
              <a:t>Oreo, </a:t>
            </a:r>
            <a:r>
              <a:rPr lang="en-US" dirty="0" smtClean="0"/>
              <a:t>Version </a:t>
            </a:r>
            <a:r>
              <a:rPr lang="en-US" dirty="0" smtClean="0"/>
              <a:t>8.1, </a:t>
            </a:r>
            <a:r>
              <a:rPr lang="en-US" dirty="0" smtClean="0"/>
              <a:t>API level </a:t>
            </a:r>
            <a:r>
              <a:rPr lang="en-US" dirty="0" smtClean="0"/>
              <a:t>27</a:t>
            </a:r>
            <a:endParaRPr lang="en-US" dirty="0"/>
          </a:p>
          <a:p>
            <a:r>
              <a:rPr lang="en-US" sz="2600" dirty="0">
                <a:hlinkClick r:id="rId2"/>
              </a:rPr>
              <a:t>https://</a:t>
            </a:r>
            <a:r>
              <a:rPr lang="en-US" sz="2600" dirty="0" smtClean="0">
                <a:hlinkClick r:id="rId2"/>
              </a:rPr>
              <a:t>en.wikipedia.org/wiki/Android_version_history</a:t>
            </a:r>
            <a:endParaRPr lang="en-US" sz="2600" dirty="0" smtClean="0"/>
          </a:p>
          <a:p>
            <a:endParaRPr lang="en-US" sz="2600" dirty="0"/>
          </a:p>
        </p:txBody>
      </p:sp>
    </p:spTree>
    <p:extLst>
      <p:ext uri="{BB962C8B-B14F-4D97-AF65-F5344CB8AC3E}">
        <p14:creationId xmlns:p14="http://schemas.microsoft.com/office/powerpoint/2010/main" val="1316319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Development</a:t>
            </a:r>
            <a:endParaRPr lang="en-US" dirty="0"/>
          </a:p>
        </p:txBody>
      </p:sp>
      <p:sp>
        <p:nvSpPr>
          <p:cNvPr id="3" name="Content Placeholder 2"/>
          <p:cNvSpPr>
            <a:spLocks noGrp="1"/>
          </p:cNvSpPr>
          <p:nvPr>
            <p:ph idx="1"/>
          </p:nvPr>
        </p:nvSpPr>
        <p:spPr>
          <a:xfrm>
            <a:off x="457200" y="1112837"/>
            <a:ext cx="8229600" cy="5745163"/>
          </a:xfrm>
        </p:spPr>
        <p:txBody>
          <a:bodyPr>
            <a:normAutofit fontScale="92500" lnSpcReduction="20000"/>
          </a:bodyPr>
          <a:lstStyle/>
          <a:p>
            <a:pPr marL="342900" lvl="1" indent="-342900">
              <a:buFont typeface="Arial" pitchFamily="34" charset="0"/>
              <a:buChar char="•"/>
            </a:pPr>
            <a:r>
              <a:rPr lang="en-US" dirty="0" smtClean="0"/>
              <a:t>Mobile "shops" (contract </a:t>
            </a:r>
            <a:r>
              <a:rPr lang="en-US" dirty="0"/>
              <a:t>to </a:t>
            </a:r>
            <a:r>
              <a:rPr lang="en-US" dirty="0" smtClean="0"/>
              <a:t>develop mobile apps)</a:t>
            </a:r>
          </a:p>
          <a:p>
            <a:pPr lvl="1"/>
            <a:r>
              <a:rPr lang="en-US" dirty="0" smtClean="0"/>
              <a:t>Mutual Mobile, Chaotic Moon, Nerd Ranch</a:t>
            </a:r>
          </a:p>
          <a:p>
            <a:r>
              <a:rPr lang="en-US" dirty="0" smtClean="0"/>
              <a:t>Companies tied to mobile</a:t>
            </a:r>
          </a:p>
          <a:p>
            <a:pPr lvl="1"/>
            <a:r>
              <a:rPr lang="en-US" dirty="0" smtClean="0"/>
              <a:t>Bee Cave Games, </a:t>
            </a:r>
            <a:r>
              <a:rPr lang="en-US" dirty="0" err="1" smtClean="0"/>
              <a:t>Waze</a:t>
            </a:r>
            <a:r>
              <a:rPr lang="en-US" dirty="0" smtClean="0"/>
              <a:t>, Snapchat, Instagram</a:t>
            </a:r>
          </a:p>
          <a:p>
            <a:r>
              <a:rPr lang="en-US" dirty="0" smtClean="0"/>
              <a:t>Companies with major mobile apps</a:t>
            </a:r>
          </a:p>
          <a:p>
            <a:pPr lvl="1"/>
            <a:r>
              <a:rPr lang="en-US" dirty="0" smtClean="0"/>
              <a:t>Facebook, </a:t>
            </a:r>
            <a:r>
              <a:rPr lang="en-US" dirty="0" err="1" smtClean="0"/>
              <a:t>Ebay</a:t>
            </a:r>
            <a:endParaRPr lang="en-US" dirty="0" smtClean="0"/>
          </a:p>
          <a:p>
            <a:r>
              <a:rPr lang="en-US" dirty="0" smtClean="0"/>
              <a:t>Companies that want mobile apps for customers</a:t>
            </a:r>
          </a:p>
          <a:p>
            <a:pPr lvl="1"/>
            <a:r>
              <a:rPr lang="en-US" dirty="0" smtClean="0"/>
              <a:t>banks, everybody??</a:t>
            </a:r>
          </a:p>
          <a:p>
            <a:r>
              <a:rPr lang="en-US" dirty="0" smtClean="0"/>
              <a:t>Companies that want mobile apps for internal use</a:t>
            </a:r>
          </a:p>
          <a:p>
            <a:pPr lvl="1"/>
            <a:r>
              <a:rPr lang="en-US" dirty="0" smtClean="0"/>
              <a:t>everybody?</a:t>
            </a:r>
          </a:p>
          <a:p>
            <a:pPr lvl="1"/>
            <a:endParaRPr lang="en-US" dirty="0"/>
          </a:p>
        </p:txBody>
      </p:sp>
    </p:spTree>
    <p:extLst>
      <p:ext uri="{BB962C8B-B14F-4D97-AF65-F5344CB8AC3E}">
        <p14:creationId xmlns:p14="http://schemas.microsoft.com/office/powerpoint/2010/main" val="2298311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Android development tools</a:t>
            </a:r>
            <a:endParaRPr lang="en-US" dirty="0"/>
          </a:p>
        </p:txBody>
      </p:sp>
    </p:spTree>
    <p:extLst>
      <p:ext uri="{BB962C8B-B14F-4D97-AF65-F5344CB8AC3E}">
        <p14:creationId xmlns:p14="http://schemas.microsoft.com/office/powerpoint/2010/main" val="30084091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Setup Development Environment</a:t>
            </a:r>
            <a:endParaRPr lang="en-US" dirty="0"/>
          </a:p>
        </p:txBody>
      </p:sp>
      <p:sp>
        <p:nvSpPr>
          <p:cNvPr id="3" name="Content Placeholder 2"/>
          <p:cNvSpPr>
            <a:spLocks noGrp="1"/>
          </p:cNvSpPr>
          <p:nvPr>
            <p:ph idx="1"/>
            <p:custDataLst>
              <p:tags r:id="rId3"/>
            </p:custDataLst>
          </p:nvPr>
        </p:nvSpPr>
        <p:spPr/>
        <p:txBody>
          <a:bodyPr>
            <a:normAutofit lnSpcReduction="10000"/>
          </a:bodyPr>
          <a:lstStyle/>
          <a:p>
            <a:r>
              <a:rPr lang="en-US" dirty="0" smtClean="0"/>
              <a:t>Install JDK </a:t>
            </a:r>
            <a:r>
              <a:rPr lang="en-US" dirty="0" smtClean="0"/>
              <a:t>8 or 10</a:t>
            </a:r>
            <a:endParaRPr lang="en-US" dirty="0" smtClean="0"/>
          </a:p>
          <a:p>
            <a:r>
              <a:rPr lang="en-US" dirty="0" smtClean="0"/>
              <a:t>Install </a:t>
            </a:r>
            <a:r>
              <a:rPr lang="en-US" dirty="0" smtClean="0">
                <a:hlinkClick r:id="rId5"/>
              </a:rPr>
              <a:t>Android Studio</a:t>
            </a:r>
            <a:endParaRPr lang="en-US" dirty="0" smtClean="0"/>
          </a:p>
          <a:p>
            <a:pPr lvl="1"/>
            <a:r>
              <a:rPr lang="en-US" dirty="0" smtClean="0"/>
              <a:t>includes API level </a:t>
            </a:r>
            <a:r>
              <a:rPr lang="en-US" dirty="0" smtClean="0"/>
              <a:t>27</a:t>
            </a:r>
            <a:endParaRPr lang="en-US" dirty="0" smtClean="0"/>
          </a:p>
          <a:p>
            <a:r>
              <a:rPr lang="en-US" dirty="0" smtClean="0"/>
              <a:t>Use SDK manager to download lower API levels</a:t>
            </a:r>
          </a:p>
          <a:p>
            <a:pPr lvl="1"/>
            <a:r>
              <a:rPr lang="en-US" dirty="0" smtClean="0"/>
              <a:t>I suggest down to </a:t>
            </a:r>
            <a:r>
              <a:rPr lang="en-US" dirty="0" smtClean="0"/>
              <a:t>21</a:t>
            </a:r>
            <a:endParaRPr lang="en-US" dirty="0" smtClean="0"/>
          </a:p>
          <a:p>
            <a:r>
              <a:rPr lang="en-US" dirty="0" smtClean="0"/>
              <a:t>Detailed install instructions available on Android site</a:t>
            </a:r>
            <a:br>
              <a:rPr lang="en-US" dirty="0" smtClean="0"/>
            </a:br>
            <a:r>
              <a:rPr lang="en-US" sz="3000" dirty="0" smtClean="0">
                <a:hlinkClick r:id="rId6"/>
              </a:rPr>
              <a:t>http://developer.android.com/sdk/installing.html</a:t>
            </a:r>
            <a:endParaRPr lang="en-US" sz="3000" dirty="0"/>
          </a:p>
        </p:txBody>
      </p:sp>
    </p:spTree>
    <p:custDataLst>
      <p:tags r:id="rId1"/>
    </p:custDataLst>
    <p:extLst>
      <p:ext uri="{BB962C8B-B14F-4D97-AF65-F5344CB8AC3E}">
        <p14:creationId xmlns:p14="http://schemas.microsoft.com/office/powerpoint/2010/main" val="360404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Android Projects</a:t>
            </a:r>
            <a:endParaRPr lang="en-US" dirty="0"/>
          </a:p>
        </p:txBody>
      </p:sp>
      <p:sp>
        <p:nvSpPr>
          <p:cNvPr id="3" name="Content Placeholder 2"/>
          <p:cNvSpPr>
            <a:spLocks noGrp="1"/>
          </p:cNvSpPr>
          <p:nvPr>
            <p:ph idx="1"/>
          </p:nvPr>
        </p:nvSpPr>
        <p:spPr>
          <a:xfrm>
            <a:off x="0" y="1112837"/>
            <a:ext cx="9144000" cy="5745163"/>
          </a:xfrm>
        </p:spPr>
        <p:txBody>
          <a:bodyPr>
            <a:normAutofit fontScale="85000" lnSpcReduction="20000"/>
          </a:bodyPr>
          <a:lstStyle/>
          <a:p>
            <a:r>
              <a:rPr lang="en-US" b="1" i="1" dirty="0" smtClean="0"/>
              <a:t>Application Name</a:t>
            </a:r>
          </a:p>
          <a:p>
            <a:pPr lvl="1"/>
            <a:r>
              <a:rPr lang="en-US" dirty="0" smtClean="0"/>
              <a:t>seen by users on app chooser, app list, store</a:t>
            </a:r>
          </a:p>
          <a:p>
            <a:r>
              <a:rPr lang="en-US" b="1" i="1" dirty="0" smtClean="0"/>
              <a:t>Project Name</a:t>
            </a:r>
          </a:p>
          <a:p>
            <a:pPr lvl="1"/>
            <a:r>
              <a:rPr lang="en-US" dirty="0" smtClean="0"/>
              <a:t>in IDE, can be different, often directory</a:t>
            </a:r>
          </a:p>
          <a:p>
            <a:r>
              <a:rPr lang="en-US" b="1" i="1" dirty="0" smtClean="0"/>
              <a:t>Package Name</a:t>
            </a:r>
          </a:p>
          <a:p>
            <a:pPr lvl="1"/>
            <a:r>
              <a:rPr lang="en-US" dirty="0" smtClean="0"/>
              <a:t>Java package name, not using default package</a:t>
            </a:r>
          </a:p>
          <a:p>
            <a:r>
              <a:rPr lang="en-US" b="1" i="1" dirty="0" smtClean="0"/>
              <a:t>Minimum SDK Level</a:t>
            </a:r>
            <a:endParaRPr lang="en-US" b="1" i="1" dirty="0"/>
          </a:p>
          <a:p>
            <a:pPr lvl="1"/>
            <a:r>
              <a:rPr lang="en-US" dirty="0" smtClean="0"/>
              <a:t>how far back do you support, </a:t>
            </a:r>
            <a:r>
              <a:rPr lang="en-US" dirty="0" smtClean="0"/>
              <a:t>~</a:t>
            </a:r>
            <a:r>
              <a:rPr lang="en-US" dirty="0" smtClean="0"/>
              <a:t>21</a:t>
            </a:r>
            <a:r>
              <a:rPr lang="en-US" dirty="0" smtClean="0"/>
              <a:t> </a:t>
            </a:r>
            <a:r>
              <a:rPr lang="en-US" dirty="0" smtClean="0"/>
              <a:t>as </a:t>
            </a:r>
            <a:r>
              <a:rPr lang="en-US" dirty="0" smtClean="0"/>
              <a:t>of June 2018</a:t>
            </a:r>
            <a:endParaRPr lang="en-US" dirty="0" smtClean="0"/>
          </a:p>
          <a:p>
            <a:r>
              <a:rPr lang="en-US" b="1" i="1" dirty="0" smtClean="0"/>
              <a:t>Target SDK Level</a:t>
            </a:r>
            <a:endParaRPr lang="en-US" b="1" i="1" dirty="0"/>
          </a:p>
          <a:p>
            <a:pPr lvl="1"/>
            <a:r>
              <a:rPr lang="en-US" dirty="0" smtClean="0"/>
              <a:t>device / </a:t>
            </a:r>
            <a:r>
              <a:rPr lang="en-US" dirty="0" err="1" smtClean="0"/>
              <a:t>api</a:t>
            </a:r>
            <a:r>
              <a:rPr lang="en-US" dirty="0" smtClean="0"/>
              <a:t> you had in mind for app, most recent?</a:t>
            </a:r>
            <a:endParaRPr lang="en-US" dirty="0"/>
          </a:p>
          <a:p>
            <a:r>
              <a:rPr lang="en-US" b="1" i="1" dirty="0" smtClean="0"/>
              <a:t>Theme</a:t>
            </a:r>
            <a:endParaRPr lang="en-US" b="1" i="1" dirty="0"/>
          </a:p>
          <a:p>
            <a:pPr lvl="1"/>
            <a:r>
              <a:rPr lang="en-US" dirty="0" smtClean="0"/>
              <a:t>look and feel of app, color scheme, various built in themes such as Theme, </a:t>
            </a:r>
            <a:r>
              <a:rPr lang="en-US" dirty="0" err="1" smtClean="0"/>
              <a:t>Holo</a:t>
            </a:r>
            <a:r>
              <a:rPr lang="en-US" dirty="0" smtClean="0"/>
              <a:t>, Material (Design)</a:t>
            </a:r>
          </a:p>
          <a:p>
            <a:pPr lvl="1"/>
            <a:endParaRPr lang="en-US" dirty="0"/>
          </a:p>
        </p:txBody>
      </p:sp>
    </p:spTree>
    <p:extLst>
      <p:ext uri="{BB962C8B-B14F-4D97-AF65-F5344CB8AC3E}">
        <p14:creationId xmlns:p14="http://schemas.microsoft.com/office/powerpoint/2010/main" val="40966410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Projects</a:t>
            </a:r>
            <a:endParaRPr lang="en-US" dirty="0"/>
          </a:p>
        </p:txBody>
      </p:sp>
      <p:sp>
        <p:nvSpPr>
          <p:cNvPr id="3" name="Content Placeholder 2"/>
          <p:cNvSpPr>
            <a:spLocks noGrp="1"/>
          </p:cNvSpPr>
          <p:nvPr>
            <p:ph idx="1"/>
          </p:nvPr>
        </p:nvSpPr>
        <p:spPr/>
        <p:txBody>
          <a:bodyPr/>
          <a:lstStyle/>
          <a:p>
            <a:r>
              <a:rPr lang="en-US" dirty="0" smtClean="0"/>
              <a:t>Creating a project results in multiple files and resources being created</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410156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6019800"/>
            <a:ext cx="3263586" cy="523220"/>
          </a:xfrm>
          <a:prstGeom prst="rect">
            <a:avLst/>
          </a:prstGeom>
          <a:noFill/>
        </p:spPr>
        <p:txBody>
          <a:bodyPr wrap="none" rtlCol="0">
            <a:spAutoFit/>
          </a:bodyPr>
          <a:lstStyle/>
          <a:p>
            <a:r>
              <a:rPr lang="en-US" sz="2800" dirty="0" smtClean="0"/>
              <a:t>Android Project View</a:t>
            </a:r>
            <a:endParaRPr lang="en-US" sz="2800" dirty="0"/>
          </a:p>
        </p:txBody>
      </p:sp>
      <p:cxnSp>
        <p:nvCxnSpPr>
          <p:cNvPr id="6" name="Straight Connector 5"/>
          <p:cNvCxnSpPr/>
          <p:nvPr/>
        </p:nvCxnSpPr>
        <p:spPr>
          <a:xfrm>
            <a:off x="0" y="22860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0" y="2286000"/>
            <a:ext cx="0" cy="4724400"/>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886" y="2368929"/>
            <a:ext cx="3657600" cy="365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63806" y="6172200"/>
            <a:ext cx="3057760" cy="523220"/>
          </a:xfrm>
          <a:prstGeom prst="rect">
            <a:avLst/>
          </a:prstGeom>
          <a:noFill/>
        </p:spPr>
        <p:txBody>
          <a:bodyPr wrap="none" rtlCol="0">
            <a:spAutoFit/>
          </a:bodyPr>
          <a:lstStyle/>
          <a:p>
            <a:r>
              <a:rPr lang="en-US" sz="2800" dirty="0" smtClean="0"/>
              <a:t>Classic Project View</a:t>
            </a:r>
            <a:endParaRPr lang="en-US" sz="2800" dirty="0"/>
          </a:p>
        </p:txBody>
      </p:sp>
    </p:spTree>
    <p:extLst>
      <p:ext uri="{BB962C8B-B14F-4D97-AF65-F5344CB8AC3E}">
        <p14:creationId xmlns:p14="http://schemas.microsoft.com/office/powerpoint/2010/main" val="1601292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Android Project Components</a:t>
            </a:r>
            <a:endParaRPr lang="en-US" dirty="0"/>
          </a:p>
        </p:txBody>
      </p:sp>
    </p:spTree>
    <p:extLst>
      <p:ext uri="{BB962C8B-B14F-4D97-AF65-F5344CB8AC3E}">
        <p14:creationId xmlns:p14="http://schemas.microsoft.com/office/powerpoint/2010/main" val="4871096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Projects - Components</a:t>
            </a:r>
            <a:br>
              <a:rPr lang="en-US" dirty="0" smtClean="0"/>
            </a:br>
            <a:r>
              <a:rPr lang="en-US" dirty="0" smtClean="0"/>
              <a:t>Manifest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7800" y="1243466"/>
            <a:ext cx="414894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181600" y="1676400"/>
            <a:ext cx="3124200" cy="762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0" y="1137103"/>
            <a:ext cx="5334000" cy="579709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AndroidManifest.xml</a:t>
            </a:r>
          </a:p>
          <a:p>
            <a:r>
              <a:rPr lang="en-US" dirty="0" smtClean="0">
                <a:hlinkClick r:id="rId3"/>
              </a:rPr>
              <a:t>Like a table of contents for your app</a:t>
            </a:r>
            <a:endParaRPr lang="en-US" dirty="0" smtClean="0"/>
          </a:p>
          <a:p>
            <a:r>
              <a:rPr lang="en-US" dirty="0"/>
              <a:t>M</a:t>
            </a:r>
            <a:r>
              <a:rPr lang="en-US" dirty="0" smtClean="0"/>
              <a:t>ain activity</a:t>
            </a:r>
          </a:p>
          <a:p>
            <a:r>
              <a:rPr lang="en-US" dirty="0" smtClean="0"/>
              <a:t>Target and min SDK</a:t>
            </a:r>
          </a:p>
          <a:p>
            <a:r>
              <a:rPr lang="en-US" dirty="0" smtClean="0"/>
              <a:t>Declare all the parts of your apps:</a:t>
            </a:r>
          </a:p>
          <a:p>
            <a:pPr lvl="1"/>
            <a:r>
              <a:rPr lang="en-US" dirty="0" smtClean="0"/>
              <a:t>activities, services</a:t>
            </a:r>
          </a:p>
          <a:p>
            <a:r>
              <a:rPr lang="en-US" dirty="0" smtClean="0">
                <a:hlinkClick r:id="rId4"/>
              </a:rPr>
              <a:t>Request permissions</a:t>
            </a:r>
            <a:endParaRPr lang="en-US" dirty="0" smtClean="0"/>
          </a:p>
          <a:p>
            <a:pPr lvl="1"/>
            <a:r>
              <a:rPr lang="en-US" dirty="0" smtClean="0"/>
              <a:t>network, location, ...</a:t>
            </a:r>
            <a:endParaRPr lang="en-US" dirty="0"/>
          </a:p>
        </p:txBody>
      </p:sp>
    </p:spTree>
    <p:extLst>
      <p:ext uri="{BB962C8B-B14F-4D97-AF65-F5344CB8AC3E}">
        <p14:creationId xmlns:p14="http://schemas.microsoft.com/office/powerpoint/2010/main" val="3002625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Manifest - Sample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40117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5999" y="2546866"/>
            <a:ext cx="2793393" cy="369332"/>
          </a:xfrm>
          <a:prstGeom prst="rect">
            <a:avLst/>
          </a:prstGeom>
          <a:noFill/>
          <a:ln>
            <a:solidFill>
              <a:srgbClr val="FF0000"/>
            </a:solidFill>
          </a:ln>
        </p:spPr>
        <p:txBody>
          <a:bodyPr wrap="none" rtlCol="0">
            <a:spAutoFit/>
          </a:bodyPr>
          <a:lstStyle/>
          <a:p>
            <a:r>
              <a:rPr lang="en-US" dirty="0" smtClean="0"/>
              <a:t>defines Android namespace</a:t>
            </a:r>
            <a:endParaRPr lang="en-US" dirty="0"/>
          </a:p>
        </p:txBody>
      </p:sp>
      <p:cxnSp>
        <p:nvCxnSpPr>
          <p:cNvPr id="6" name="Straight Arrow Connector 5"/>
          <p:cNvCxnSpPr/>
          <p:nvPr/>
        </p:nvCxnSpPr>
        <p:spPr>
          <a:xfrm flipH="1" flipV="1">
            <a:off x="5867400" y="2133600"/>
            <a:ext cx="304800" cy="41326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684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Manifest - Sample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9752"/>
            <a:ext cx="10201275" cy="474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410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Android Projects - Components</a:t>
            </a:r>
            <a:br>
              <a:rPr lang="en-US" dirty="0"/>
            </a:br>
            <a:r>
              <a:rPr lang="en-US" dirty="0" smtClean="0"/>
              <a:t>Java Source Code</a:t>
            </a:r>
            <a:endParaRPr lang="en-US" dirty="0"/>
          </a:p>
        </p:txBody>
      </p:sp>
      <p:sp>
        <p:nvSpPr>
          <p:cNvPr id="3" name="Content Placeholder 2"/>
          <p:cNvSpPr>
            <a:spLocks noGrp="1"/>
          </p:cNvSpPr>
          <p:nvPr>
            <p:ph idx="1"/>
          </p:nvPr>
        </p:nvSpPr>
        <p:spPr>
          <a:xfrm>
            <a:off x="32657" y="1219200"/>
            <a:ext cx="4844143" cy="5211763"/>
          </a:xfrm>
        </p:spPr>
        <p:txBody>
          <a:bodyPr/>
          <a:lstStyle/>
          <a:p>
            <a:r>
              <a:rPr lang="en-US" dirty="0" smtClean="0"/>
              <a:t>Source Code:</a:t>
            </a:r>
          </a:p>
          <a:p>
            <a:r>
              <a:rPr lang="en-US" dirty="0" smtClean="0"/>
              <a:t>In java directory in Android Project View</a:t>
            </a:r>
          </a:p>
          <a:p>
            <a:r>
              <a:rPr lang="en-US" dirty="0" smtClean="0"/>
              <a:t>Actually in </a:t>
            </a:r>
            <a:r>
              <a:rPr lang="en-US" dirty="0" err="1" smtClean="0"/>
              <a:t>src</a:t>
            </a:r>
            <a:r>
              <a:rPr lang="en-US" dirty="0" smtClean="0"/>
              <a:t> directory on syste</a:t>
            </a:r>
            <a:r>
              <a:rPr lang="en-US" dirty="0"/>
              <a:t>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21695"/>
            <a:ext cx="414894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419600" y="2209800"/>
            <a:ext cx="4724400" cy="1219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814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Short History Of Android</a:t>
            </a:r>
            <a:endParaRPr lang="en-US" dirty="0"/>
          </a:p>
        </p:txBody>
      </p:sp>
      <p:sp>
        <p:nvSpPr>
          <p:cNvPr id="3" name="Content Placeholder 2"/>
          <p:cNvSpPr>
            <a:spLocks noGrp="1"/>
          </p:cNvSpPr>
          <p:nvPr>
            <p:ph idx="1"/>
          </p:nvPr>
        </p:nvSpPr>
        <p:spPr>
          <a:xfrm>
            <a:off x="228600" y="1341437"/>
            <a:ext cx="8229600" cy="5745163"/>
          </a:xfrm>
        </p:spPr>
        <p:txBody>
          <a:bodyPr>
            <a:normAutofit fontScale="70000" lnSpcReduction="20000"/>
          </a:bodyPr>
          <a:lstStyle/>
          <a:p>
            <a:r>
              <a:rPr lang="en-US" dirty="0"/>
              <a:t>2001 Palm Kyocera </a:t>
            </a:r>
            <a:r>
              <a:rPr lang="en-US" dirty="0" smtClean="0"/>
              <a:t>6035, combing PDA and phone</a:t>
            </a:r>
          </a:p>
          <a:p>
            <a:pPr lvl="1"/>
            <a:r>
              <a:rPr lang="en-US" dirty="0" smtClean="0"/>
              <a:t>PDA = personal data assistant, </a:t>
            </a:r>
            <a:r>
              <a:rPr lang="en-US" dirty="0" err="1" smtClean="0"/>
              <a:t>PalmPilot</a:t>
            </a:r>
            <a:endParaRPr lang="en-US" dirty="0"/>
          </a:p>
          <a:p>
            <a:r>
              <a:rPr lang="en-US" dirty="0" smtClean="0"/>
              <a:t>2003 - Blackberry smartphone released</a:t>
            </a:r>
          </a:p>
          <a:p>
            <a:r>
              <a:rPr lang="en-US" dirty="0" smtClean="0"/>
              <a:t>2005</a:t>
            </a:r>
            <a:endParaRPr lang="en-US" dirty="0"/>
          </a:p>
          <a:p>
            <a:pPr lvl="1"/>
            <a:r>
              <a:rPr lang="en-US" dirty="0"/>
              <a:t>Google acquires startup Android Inc. to start Android </a:t>
            </a:r>
            <a:r>
              <a:rPr lang="en-US" dirty="0" smtClean="0"/>
              <a:t>platform.</a:t>
            </a:r>
          </a:p>
          <a:p>
            <a:pPr lvl="1"/>
            <a:r>
              <a:rPr lang="en-US" dirty="0" smtClean="0"/>
              <a:t> Work </a:t>
            </a:r>
            <a:r>
              <a:rPr lang="en-US" dirty="0"/>
              <a:t>on </a:t>
            </a:r>
            <a:r>
              <a:rPr lang="en-US" dirty="0" err="1"/>
              <a:t>Dalvik</a:t>
            </a:r>
            <a:r>
              <a:rPr lang="en-US" dirty="0"/>
              <a:t> VM begins</a:t>
            </a:r>
          </a:p>
          <a:p>
            <a:r>
              <a:rPr lang="en-US" dirty="0"/>
              <a:t>2007</a:t>
            </a:r>
          </a:p>
          <a:p>
            <a:pPr lvl="1"/>
            <a:r>
              <a:rPr lang="en-US" dirty="0"/>
              <a:t>Open Handset Alliance announced</a:t>
            </a:r>
          </a:p>
          <a:p>
            <a:pPr lvl="1"/>
            <a:r>
              <a:rPr lang="en-US" dirty="0"/>
              <a:t>Early look at </a:t>
            </a:r>
            <a:r>
              <a:rPr lang="en-US" dirty="0" smtClean="0"/>
              <a:t>SDK</a:t>
            </a:r>
          </a:p>
          <a:p>
            <a:pPr lvl="1"/>
            <a:r>
              <a:rPr lang="en-US" dirty="0" smtClean="0"/>
              <a:t>June, </a:t>
            </a:r>
            <a:r>
              <a:rPr lang="en-US" b="1" dirty="0" smtClean="0"/>
              <a:t>iPhone released</a:t>
            </a:r>
            <a:endParaRPr lang="en-US" b="1" dirty="0"/>
          </a:p>
          <a:p>
            <a:r>
              <a:rPr lang="en-US" dirty="0"/>
              <a:t>2008</a:t>
            </a:r>
          </a:p>
          <a:p>
            <a:pPr lvl="1"/>
            <a:r>
              <a:rPr lang="en-US" dirty="0"/>
              <a:t>Google sponsors 1</a:t>
            </a:r>
            <a:r>
              <a:rPr lang="en-US" baseline="30000" dirty="0"/>
              <a:t>st</a:t>
            </a:r>
            <a:r>
              <a:rPr lang="en-US" dirty="0"/>
              <a:t>  Android Developer Challenge</a:t>
            </a:r>
          </a:p>
          <a:p>
            <a:pPr lvl="1"/>
            <a:r>
              <a:rPr lang="en-US" dirty="0"/>
              <a:t>T-Mobile G1 </a:t>
            </a:r>
            <a:r>
              <a:rPr lang="en-US" dirty="0" smtClean="0"/>
              <a:t>announced, released fall</a:t>
            </a:r>
            <a:endParaRPr lang="en-US" dirty="0"/>
          </a:p>
          <a:p>
            <a:pPr lvl="1"/>
            <a:r>
              <a:rPr lang="en-US" dirty="0"/>
              <a:t>SDK 1.0 released</a:t>
            </a:r>
          </a:p>
          <a:p>
            <a:pPr lvl="1"/>
            <a:r>
              <a:rPr lang="en-US" dirty="0"/>
              <a:t>Android released open source (Apache License)</a:t>
            </a:r>
          </a:p>
          <a:p>
            <a:pPr lvl="1"/>
            <a:r>
              <a:rPr lang="en-US" dirty="0"/>
              <a:t>Android </a:t>
            </a:r>
            <a:r>
              <a:rPr lang="en-US" dirty="0" err="1"/>
              <a:t>Dev</a:t>
            </a:r>
            <a:r>
              <a:rPr lang="en-US" dirty="0"/>
              <a:t> Phone 1 </a:t>
            </a:r>
            <a:r>
              <a:rPr lang="en-US" dirty="0" smtClean="0"/>
              <a:t>released</a:t>
            </a:r>
          </a:p>
          <a:p>
            <a:pPr lvl="1"/>
            <a:endParaRPr lang="en-US" dirty="0"/>
          </a:p>
        </p:txBody>
      </p:sp>
      <p:sp>
        <p:nvSpPr>
          <p:cNvPr id="4" name="Rectangle 3"/>
          <p:cNvSpPr/>
          <p:nvPr/>
        </p:nvSpPr>
        <p:spPr>
          <a:xfrm>
            <a:off x="4724626" y="6473428"/>
            <a:ext cx="4388894" cy="369332"/>
          </a:xfrm>
          <a:prstGeom prst="rect">
            <a:avLst/>
          </a:prstGeom>
        </p:spPr>
        <p:txBody>
          <a:bodyPr wrap="none">
            <a:spAutoFit/>
          </a:bodyPr>
          <a:lstStyle/>
          <a:p>
            <a:pPr algn="ctr"/>
            <a:r>
              <a:rPr lang="en-US" dirty="0"/>
              <a:t>Pro Android by </a:t>
            </a:r>
            <a:r>
              <a:rPr lang="en-US" dirty="0" err="1"/>
              <a:t>Hashimi</a:t>
            </a:r>
            <a:r>
              <a:rPr lang="en-US" dirty="0"/>
              <a:t> &amp; </a:t>
            </a:r>
            <a:r>
              <a:rPr lang="en-US" dirty="0" err="1"/>
              <a:t>Komatineni</a:t>
            </a:r>
            <a:r>
              <a:rPr lang="en-US" dirty="0"/>
              <a:t>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33400"/>
            <a:ext cx="10001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1852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Android Projects - Components</a:t>
            </a:r>
            <a:br>
              <a:rPr lang="en-US" dirty="0"/>
            </a:br>
            <a:r>
              <a:rPr lang="en-US" dirty="0" smtClean="0"/>
              <a:t>Resources</a:t>
            </a:r>
            <a:endParaRPr lang="en-US" dirty="0"/>
          </a:p>
        </p:txBody>
      </p:sp>
      <p:sp>
        <p:nvSpPr>
          <p:cNvPr id="3" name="Content Placeholder 2"/>
          <p:cNvSpPr>
            <a:spLocks noGrp="1"/>
          </p:cNvSpPr>
          <p:nvPr>
            <p:ph idx="1"/>
          </p:nvPr>
        </p:nvSpPr>
        <p:spPr>
          <a:xfrm>
            <a:off x="32657" y="1219200"/>
            <a:ext cx="4844143" cy="5211763"/>
          </a:xfrm>
        </p:spPr>
        <p:txBody>
          <a:bodyPr/>
          <a:lstStyle/>
          <a:p>
            <a:r>
              <a:rPr lang="en-US" dirty="0" smtClean="0"/>
              <a:t>Resources or the res directory</a:t>
            </a:r>
          </a:p>
          <a:p>
            <a:r>
              <a:rPr lang="en-US" dirty="0" smtClean="0"/>
              <a:t>non source code resources for the app</a:t>
            </a:r>
          </a:p>
          <a:p>
            <a:r>
              <a:rPr lang="en-US" dirty="0" smtClean="0"/>
              <a:t>packaged up with app</a:t>
            </a:r>
          </a:p>
          <a:p>
            <a:r>
              <a:rPr lang="en-US" dirty="0" smtClean="0"/>
              <a:t>important role and use in development of app</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21695"/>
            <a:ext cx="414894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637314" y="2852056"/>
            <a:ext cx="4506686" cy="187234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7894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Directories</a:t>
            </a:r>
            <a:endParaRPr lang="en-US" dirty="0"/>
          </a:p>
        </p:txBody>
      </p:sp>
      <p:sp>
        <p:nvSpPr>
          <p:cNvPr id="3" name="Content Placeholder 2"/>
          <p:cNvSpPr>
            <a:spLocks noGrp="1"/>
          </p:cNvSpPr>
          <p:nvPr>
            <p:ph idx="1"/>
          </p:nvPr>
        </p:nvSpPr>
        <p:spPr>
          <a:xfrm>
            <a:off x="76200" y="1112837"/>
            <a:ext cx="8915400" cy="5745163"/>
          </a:xfrm>
        </p:spPr>
        <p:txBody>
          <a:bodyPr>
            <a:normAutofit lnSpcReduction="10000"/>
          </a:bodyPr>
          <a:lstStyle/>
          <a:p>
            <a:r>
              <a:rPr lang="en-US" dirty="0" smtClean="0"/>
              <a:t>res/drawable for graphic images </a:t>
            </a:r>
            <a:br>
              <a:rPr lang="en-US" dirty="0" smtClean="0"/>
            </a:br>
            <a:r>
              <a:rPr lang="en-US" dirty="0" smtClean="0"/>
              <a:t>such as </a:t>
            </a:r>
            <a:r>
              <a:rPr lang="en-US" dirty="0" err="1" smtClean="0"/>
              <a:t>png</a:t>
            </a:r>
            <a:r>
              <a:rPr lang="en-US" dirty="0" smtClean="0"/>
              <a:t>, jpeg</a:t>
            </a:r>
          </a:p>
          <a:p>
            <a:r>
              <a:rPr lang="en-US" dirty="0" smtClean="0"/>
              <a:t>res/layout for xml files that define the layout of user interfaces inside the app</a:t>
            </a:r>
          </a:p>
          <a:p>
            <a:r>
              <a:rPr lang="en-US" dirty="0" smtClean="0"/>
              <a:t>res/menu for xml based menu specifications</a:t>
            </a:r>
          </a:p>
          <a:p>
            <a:r>
              <a:rPr lang="en-US" dirty="0" smtClean="0"/>
              <a:t>res/values for lists of strings, dimensions, colors, lists of data</a:t>
            </a:r>
          </a:p>
          <a:p>
            <a:r>
              <a:rPr lang="en-US" dirty="0" smtClean="0"/>
              <a:t>res/raw for other kinds of files such as audio clips, video clips, csv files, raw text</a:t>
            </a:r>
          </a:p>
          <a:p>
            <a:r>
              <a:rPr lang="en-US" dirty="0" smtClean="0"/>
              <a:t>res/xml for other general purpose xml files</a:t>
            </a:r>
          </a:p>
        </p:txBody>
      </p:sp>
    </p:spTree>
    <p:extLst>
      <p:ext uri="{BB962C8B-B14F-4D97-AF65-F5344CB8AC3E}">
        <p14:creationId xmlns:p14="http://schemas.microsoft.com/office/powerpoint/2010/main" val="35326102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Gradle</a:t>
            </a:r>
            <a:endParaRPr lang="en-US" dirty="0"/>
          </a:p>
        </p:txBody>
      </p:sp>
      <p:sp>
        <p:nvSpPr>
          <p:cNvPr id="3" name="Content Placeholder 2"/>
          <p:cNvSpPr>
            <a:spLocks noGrp="1"/>
          </p:cNvSpPr>
          <p:nvPr>
            <p:ph idx="1"/>
          </p:nvPr>
        </p:nvSpPr>
        <p:spPr/>
        <p:txBody>
          <a:bodyPr/>
          <a:lstStyle/>
          <a:p>
            <a:r>
              <a:rPr lang="en-US" dirty="0" smtClean="0"/>
              <a:t>.</a:t>
            </a:r>
            <a:r>
              <a:rPr lang="en-US" dirty="0" err="1" smtClean="0"/>
              <a:t>apk</a:t>
            </a:r>
            <a:r>
              <a:rPr lang="en-US" dirty="0" smtClean="0"/>
              <a:t> files, Android Package Kit</a:t>
            </a:r>
          </a:p>
          <a:p>
            <a:pPr lvl="1"/>
            <a:r>
              <a:rPr lang="en-US" dirty="0" smtClean="0"/>
              <a:t>Android executables </a:t>
            </a:r>
          </a:p>
          <a:p>
            <a:r>
              <a:rPr lang="en-US" dirty="0" smtClean="0"/>
              <a:t>Development environment takes, source code, manifest, libraries, resources, </a:t>
            </a:r>
            <a:r>
              <a:rPr lang="en-US" dirty="0" err="1" smtClean="0"/>
              <a:t>etc</a:t>
            </a:r>
            <a:r>
              <a:rPr lang="en-US" dirty="0" smtClean="0"/>
              <a:t> and packages them together in an APK</a:t>
            </a:r>
          </a:p>
          <a:p>
            <a:r>
              <a:rPr lang="en-US" dirty="0" smtClean="0"/>
              <a:t>some things known and set</a:t>
            </a:r>
          </a:p>
          <a:p>
            <a:r>
              <a:rPr lang="en-US" dirty="0" smtClean="0"/>
              <a:t>some things variable and configurable</a:t>
            </a:r>
          </a:p>
          <a:p>
            <a:r>
              <a:rPr lang="en-US" dirty="0" smtClean="0"/>
              <a:t>Gradle</a:t>
            </a:r>
          </a:p>
          <a:p>
            <a:endParaRPr lang="en-US" dirty="0"/>
          </a:p>
        </p:txBody>
      </p:sp>
    </p:spTree>
    <p:extLst>
      <p:ext uri="{BB962C8B-B14F-4D97-AF65-F5344CB8AC3E}">
        <p14:creationId xmlns:p14="http://schemas.microsoft.com/office/powerpoint/2010/main" val="3179126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Gradle</a:t>
            </a:r>
            <a:endParaRPr lang="en-US" dirty="0"/>
          </a:p>
        </p:txBody>
      </p:sp>
      <p:sp>
        <p:nvSpPr>
          <p:cNvPr id="3" name="Content Placeholder 2"/>
          <p:cNvSpPr>
            <a:spLocks noGrp="1"/>
          </p:cNvSpPr>
          <p:nvPr>
            <p:ph idx="1"/>
          </p:nvPr>
        </p:nvSpPr>
        <p:spPr>
          <a:xfrm>
            <a:off x="0" y="1219200"/>
            <a:ext cx="4800599" cy="5486400"/>
          </a:xfrm>
        </p:spPr>
        <p:txBody>
          <a:bodyPr>
            <a:normAutofit fontScale="92500" lnSpcReduction="10000"/>
          </a:bodyPr>
          <a:lstStyle/>
          <a:p>
            <a:r>
              <a:rPr lang="en-US" dirty="0" smtClean="0"/>
              <a:t>Gradle is the build engine that Android Studio uses to convert your project into an APK</a:t>
            </a:r>
          </a:p>
          <a:p>
            <a:r>
              <a:rPr lang="en-US" dirty="0" smtClean="0"/>
              <a:t>What needs to be created and how to do it</a:t>
            </a:r>
          </a:p>
          <a:p>
            <a:r>
              <a:rPr lang="en-US" dirty="0" smtClean="0"/>
              <a:t>Like</a:t>
            </a:r>
          </a:p>
          <a:p>
            <a:pPr lvl="1"/>
            <a:r>
              <a:rPr lang="en-US" dirty="0" smtClean="0"/>
              <a:t>make for C/C++</a:t>
            </a:r>
          </a:p>
          <a:p>
            <a:pPr lvl="1"/>
            <a:r>
              <a:rPr lang="en-US" dirty="0" smtClean="0"/>
              <a:t>Ant/Maven for Java</a:t>
            </a:r>
          </a:p>
          <a:p>
            <a:r>
              <a:rPr lang="en-US" dirty="0" smtClean="0"/>
              <a:t>build.gradle file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527" y="990600"/>
            <a:ext cx="414894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495800" y="4190999"/>
            <a:ext cx="4724400" cy="220980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0232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build.gradle file - PROJECT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763000" cy="565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787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143000"/>
          </a:xfrm>
        </p:spPr>
        <p:txBody>
          <a:bodyPr>
            <a:normAutofit fontScale="90000"/>
          </a:bodyPr>
          <a:lstStyle/>
          <a:p>
            <a:r>
              <a:rPr lang="en-US" dirty="0" smtClean="0"/>
              <a:t>sample build.gradle file - MODULE / APP</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599"/>
            <a:ext cx="11363325"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9885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emulators</a:t>
            </a:r>
            <a:endParaRPr lang="en-US" dirty="0"/>
          </a:p>
        </p:txBody>
      </p:sp>
    </p:spTree>
    <p:extLst>
      <p:ext uri="{BB962C8B-B14F-4D97-AF65-F5344CB8AC3E}">
        <p14:creationId xmlns:p14="http://schemas.microsoft.com/office/powerpoint/2010/main" val="3312215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737" y="1705787"/>
            <a:ext cx="4445149" cy="360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4" y="1523999"/>
            <a:ext cx="4800600" cy="3966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902258" y="1905000"/>
            <a:ext cx="609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endCxn id="2" idx="0"/>
          </p:cNvCxnSpPr>
          <p:nvPr/>
        </p:nvCxnSpPr>
        <p:spPr>
          <a:xfrm>
            <a:off x="1676400" y="990600"/>
            <a:ext cx="530658"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0571" y="507164"/>
            <a:ext cx="1866858" cy="461665"/>
          </a:xfrm>
          <a:prstGeom prst="rect">
            <a:avLst/>
          </a:prstGeom>
          <a:noFill/>
        </p:spPr>
        <p:txBody>
          <a:bodyPr wrap="none" rtlCol="0">
            <a:spAutoFit/>
          </a:bodyPr>
          <a:lstStyle/>
          <a:p>
            <a:r>
              <a:rPr lang="en-US" sz="2400" dirty="0" smtClean="0"/>
              <a:t>SDK Manager</a:t>
            </a:r>
            <a:endParaRPr lang="en-US" sz="2400" dirty="0"/>
          </a:p>
        </p:txBody>
      </p:sp>
      <p:sp>
        <p:nvSpPr>
          <p:cNvPr id="14" name="Oval 13"/>
          <p:cNvSpPr/>
          <p:nvPr/>
        </p:nvSpPr>
        <p:spPr>
          <a:xfrm>
            <a:off x="5970690" y="2171700"/>
            <a:ext cx="609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985657" y="276331"/>
            <a:ext cx="1904752" cy="461665"/>
          </a:xfrm>
          <a:prstGeom prst="rect">
            <a:avLst/>
          </a:prstGeom>
          <a:noFill/>
        </p:spPr>
        <p:txBody>
          <a:bodyPr wrap="none" rtlCol="0">
            <a:spAutoFit/>
          </a:bodyPr>
          <a:lstStyle/>
          <a:p>
            <a:r>
              <a:rPr lang="en-US" sz="2400" dirty="0" smtClean="0"/>
              <a:t>AVD Manager</a:t>
            </a:r>
            <a:endParaRPr lang="en-US" sz="2400" dirty="0"/>
          </a:p>
        </p:txBody>
      </p:sp>
      <p:cxnSp>
        <p:nvCxnSpPr>
          <p:cNvPr id="16" name="Straight Arrow Connector 15"/>
          <p:cNvCxnSpPr>
            <a:stCxn id="15" idx="2"/>
            <a:endCxn id="14" idx="0"/>
          </p:cNvCxnSpPr>
          <p:nvPr/>
        </p:nvCxnSpPr>
        <p:spPr>
          <a:xfrm>
            <a:off x="5938033" y="737996"/>
            <a:ext cx="337457" cy="14337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470911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Android Emulator or AVD</a:t>
            </a:r>
            <a:endParaRPr lang="en-US" dirty="0"/>
          </a:p>
        </p:txBody>
      </p:sp>
      <p:sp>
        <p:nvSpPr>
          <p:cNvPr id="3" name="Content Placeholder 2"/>
          <p:cNvSpPr>
            <a:spLocks noGrp="1"/>
          </p:cNvSpPr>
          <p:nvPr>
            <p:ph idx="1"/>
            <p:custDataLst>
              <p:tags r:id="rId3"/>
            </p:custDataLst>
          </p:nvPr>
        </p:nvSpPr>
        <p:spPr/>
        <p:txBody>
          <a:bodyPr>
            <a:normAutofit lnSpcReduction="10000"/>
          </a:bodyPr>
          <a:lstStyle/>
          <a:p>
            <a:r>
              <a:rPr lang="en-US" dirty="0" smtClean="0"/>
              <a:t>Emulator is useful for testing apps but is not a substitute for a real device</a:t>
            </a:r>
          </a:p>
          <a:p>
            <a:r>
              <a:rPr lang="en-US" dirty="0" smtClean="0"/>
              <a:t>Emulators are called </a:t>
            </a:r>
            <a:r>
              <a:rPr lang="en-US" b="1" dirty="0" smtClean="0"/>
              <a:t>Android Virtual Devices </a:t>
            </a:r>
            <a:r>
              <a:rPr lang="en-US" dirty="0" smtClean="0"/>
              <a:t>(AVDs)</a:t>
            </a:r>
          </a:p>
          <a:p>
            <a:r>
              <a:rPr lang="en-US" dirty="0" smtClean="0"/>
              <a:t>Android SDK and AVD Manager allows you to create AVDs that target any Android API level</a:t>
            </a:r>
          </a:p>
          <a:p>
            <a:r>
              <a:rPr lang="en-US" dirty="0" smtClean="0"/>
              <a:t>AVD have configurable resolutions, RAM, SD cards, skins, and other hardware </a:t>
            </a:r>
          </a:p>
        </p:txBody>
      </p:sp>
    </p:spTree>
    <p:custDataLst>
      <p:tags r:id="rId1"/>
    </p:custDataLst>
    <p:extLst>
      <p:ext uri="{BB962C8B-B14F-4D97-AF65-F5344CB8AC3E}">
        <p14:creationId xmlns:p14="http://schemas.microsoft.com/office/powerpoint/2010/main" val="26854325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1143000"/>
          </a:xfrm>
        </p:spPr>
        <p:txBody>
          <a:bodyPr/>
          <a:lstStyle/>
          <a:p>
            <a:r>
              <a:rPr lang="en-US" dirty="0" smtClean="0"/>
              <a:t>Android Emulator: 1.6</a:t>
            </a:r>
            <a:endParaRPr lang="en-US" dirty="0"/>
          </a:p>
        </p:txBody>
      </p:sp>
      <p:pic>
        <p:nvPicPr>
          <p:cNvPr id="18434" name="Picture 2"/>
          <p:cNvPicPr>
            <a:picLocks noChangeAspect="1" noChangeArrowheads="1"/>
          </p:cNvPicPr>
          <p:nvPr>
            <p:custDataLst>
              <p:tags r:id="rId3"/>
            </p:custDataLst>
          </p:nvPr>
        </p:nvPicPr>
        <p:blipFill>
          <a:blip r:embed="rId5" cstate="print"/>
          <a:srcRect/>
          <a:stretch>
            <a:fillRect/>
          </a:stretch>
        </p:blipFill>
        <p:spPr bwMode="auto">
          <a:xfrm>
            <a:off x="1295400" y="1143000"/>
            <a:ext cx="6543676" cy="54864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73634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Short History cont.</a:t>
            </a:r>
            <a:endParaRPr lang="en-US" dirty="0"/>
          </a:p>
        </p:txBody>
      </p:sp>
      <p:sp>
        <p:nvSpPr>
          <p:cNvPr id="3" name="Content Placeholder 2"/>
          <p:cNvSpPr>
            <a:spLocks noGrp="1"/>
          </p:cNvSpPr>
          <p:nvPr>
            <p:ph idx="1"/>
            <p:custDataLst>
              <p:tags r:id="rId3"/>
            </p:custDataLst>
          </p:nvPr>
        </p:nvSpPr>
        <p:spPr/>
        <p:txBody>
          <a:bodyPr>
            <a:normAutofit fontScale="77500" lnSpcReduction="20000"/>
          </a:bodyPr>
          <a:lstStyle/>
          <a:p>
            <a:r>
              <a:rPr lang="en-US" dirty="0" smtClean="0"/>
              <a:t>2009</a:t>
            </a:r>
          </a:p>
          <a:p>
            <a:pPr lvl="1"/>
            <a:r>
              <a:rPr lang="en-US" dirty="0" smtClean="0"/>
              <a:t>SDK 1.5 (Cupcake) after Alpha and Beta</a:t>
            </a:r>
          </a:p>
          <a:p>
            <a:pPr lvl="2"/>
            <a:r>
              <a:rPr lang="en-US" dirty="0" smtClean="0"/>
              <a:t>New </a:t>
            </a:r>
            <a:r>
              <a:rPr lang="en-US" dirty="0"/>
              <a:t>soft keyboard with </a:t>
            </a:r>
            <a:r>
              <a:rPr lang="en-US" dirty="0" smtClean="0"/>
              <a:t>“</a:t>
            </a:r>
            <a:r>
              <a:rPr lang="en-US" dirty="0" err="1" smtClean="0"/>
              <a:t>autocomplete</a:t>
            </a:r>
            <a:r>
              <a:rPr lang="en-US" dirty="0" smtClean="0"/>
              <a:t>” </a:t>
            </a:r>
            <a:r>
              <a:rPr lang="en-US" dirty="0"/>
              <a:t>feature</a:t>
            </a:r>
            <a:endParaRPr lang="en-US" dirty="0" smtClean="0"/>
          </a:p>
          <a:p>
            <a:pPr lvl="1"/>
            <a:r>
              <a:rPr lang="en-US" dirty="0" smtClean="0"/>
              <a:t>SDK 1.6 (Donut)</a:t>
            </a:r>
          </a:p>
          <a:p>
            <a:pPr lvl="2"/>
            <a:r>
              <a:rPr lang="en-US" dirty="0" smtClean="0"/>
              <a:t>Support Wide VGA </a:t>
            </a:r>
          </a:p>
          <a:p>
            <a:pPr lvl="1"/>
            <a:r>
              <a:rPr lang="en-US" dirty="0" smtClean="0"/>
              <a:t>SDK 2.0/2.0.1/2.1 (</a:t>
            </a:r>
            <a:r>
              <a:rPr lang="en-US" dirty="0" err="1" smtClean="0"/>
              <a:t>Eclair</a:t>
            </a:r>
            <a:r>
              <a:rPr lang="en-US" dirty="0" smtClean="0"/>
              <a:t>)</a:t>
            </a:r>
          </a:p>
          <a:p>
            <a:pPr lvl="2"/>
            <a:r>
              <a:rPr lang="en-US" dirty="0" smtClean="0"/>
              <a:t>Revamped UI, browser</a:t>
            </a:r>
          </a:p>
          <a:p>
            <a:r>
              <a:rPr lang="en-US" dirty="0" smtClean="0"/>
              <a:t>2010</a:t>
            </a:r>
          </a:p>
          <a:p>
            <a:pPr lvl="1"/>
            <a:r>
              <a:rPr lang="en-US" dirty="0" smtClean="0"/>
              <a:t>Nexus One released to the public</a:t>
            </a:r>
          </a:p>
          <a:p>
            <a:pPr lvl="1"/>
            <a:r>
              <a:rPr lang="en-US" dirty="0" smtClean="0"/>
              <a:t>SDK 2.2 (</a:t>
            </a:r>
            <a:r>
              <a:rPr lang="en-US" dirty="0" err="1" smtClean="0"/>
              <a:t>Froyo</a:t>
            </a:r>
            <a:r>
              <a:rPr lang="en-US" dirty="0" smtClean="0"/>
              <a:t>)</a:t>
            </a:r>
          </a:p>
          <a:p>
            <a:pPr lvl="2"/>
            <a:r>
              <a:rPr lang="en-US" dirty="0" smtClean="0"/>
              <a:t>Flash support, tethering</a:t>
            </a:r>
          </a:p>
          <a:p>
            <a:pPr lvl="1"/>
            <a:r>
              <a:rPr lang="en-US" dirty="0" smtClean="0"/>
              <a:t>SDK 2.3 (Gingerbread)</a:t>
            </a:r>
          </a:p>
          <a:p>
            <a:pPr lvl="2"/>
            <a:r>
              <a:rPr lang="en-US" dirty="0" smtClean="0"/>
              <a:t>UI update, system-wide copy-paste</a:t>
            </a:r>
          </a:p>
          <a:p>
            <a:pPr lvl="1"/>
            <a:endParaRPr lang="en-US" dirty="0" smtClean="0"/>
          </a:p>
          <a:p>
            <a:endParaRPr lang="en-US"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886200"/>
            <a:ext cx="31623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6368534"/>
            <a:ext cx="5312993" cy="369332"/>
          </a:xfrm>
          <a:prstGeom prst="rect">
            <a:avLst/>
          </a:prstGeom>
          <a:noFill/>
        </p:spPr>
        <p:txBody>
          <a:bodyPr wrap="none" rtlCol="0">
            <a:spAutoFit/>
          </a:bodyPr>
          <a:lstStyle/>
          <a:p>
            <a:r>
              <a:rPr lang="en-US" dirty="0">
                <a:hlinkClick r:id="rId7"/>
              </a:rPr>
              <a:t>https://en.wikipedia.org/wiki/Android_version_history</a:t>
            </a:r>
            <a:endParaRPr lang="en-US" dirty="0"/>
          </a:p>
        </p:txBody>
      </p:sp>
    </p:spTree>
    <p:custDataLst>
      <p:tags r:id="rId1"/>
    </p:custDataLst>
    <p:extLst>
      <p:ext uri="{BB962C8B-B14F-4D97-AF65-F5344CB8AC3E}">
        <p14:creationId xmlns:p14="http://schemas.microsoft.com/office/powerpoint/2010/main" val="42539263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1143000"/>
          </a:xfrm>
        </p:spPr>
        <p:txBody>
          <a:bodyPr/>
          <a:lstStyle/>
          <a:p>
            <a:r>
              <a:rPr lang="en-US" dirty="0" smtClean="0"/>
              <a:t>Android Emulator: 2.2</a:t>
            </a:r>
            <a:endParaRPr lang="en-US" dirty="0"/>
          </a:p>
        </p:txBody>
      </p:sp>
      <p:pic>
        <p:nvPicPr>
          <p:cNvPr id="70659" name="Picture 3"/>
          <p:cNvPicPr>
            <a:picLocks noChangeAspect="1" noChangeArrowheads="1"/>
          </p:cNvPicPr>
          <p:nvPr>
            <p:custDataLst>
              <p:tags r:id="rId3"/>
            </p:custDataLst>
          </p:nvPr>
        </p:nvPicPr>
        <p:blipFill>
          <a:blip r:embed="rId5" cstate="print"/>
          <a:srcRect/>
          <a:stretch>
            <a:fillRect/>
          </a:stretch>
        </p:blipFill>
        <p:spPr bwMode="auto">
          <a:xfrm>
            <a:off x="762000" y="1143000"/>
            <a:ext cx="7686675" cy="54483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349760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457200" y="0"/>
            <a:ext cx="8229600" cy="1143000"/>
          </a:xfrm>
        </p:spPr>
        <p:txBody>
          <a:bodyPr/>
          <a:lstStyle/>
          <a:p>
            <a:r>
              <a:rPr lang="en-US" dirty="0" smtClean="0"/>
              <a:t>Android Emulator: 3.0</a:t>
            </a:r>
            <a:endParaRPr lang="en-US" dirty="0"/>
          </a:p>
        </p:txBody>
      </p:sp>
      <p:pic>
        <p:nvPicPr>
          <p:cNvPr id="71682" name="Picture 2"/>
          <p:cNvPicPr>
            <a:picLocks noChangeAspect="1" noChangeArrowheads="1"/>
          </p:cNvPicPr>
          <p:nvPr>
            <p:custDataLst>
              <p:tags r:id="rId3"/>
            </p:custDataLst>
          </p:nvPr>
        </p:nvPicPr>
        <p:blipFill>
          <a:blip r:embed="rId5" cstate="print"/>
          <a:srcRect/>
          <a:stretch>
            <a:fillRect/>
          </a:stretch>
        </p:blipFill>
        <p:spPr bwMode="auto">
          <a:xfrm>
            <a:off x="609600" y="1219200"/>
            <a:ext cx="7848600" cy="526269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633521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Emulator: </a:t>
            </a:r>
            <a:r>
              <a:rPr lang="en-US" dirty="0" smtClean="0"/>
              <a:t>4.0</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27760"/>
            <a:ext cx="580309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5793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Emulator: 5</a:t>
            </a:r>
            <a:r>
              <a:rPr lang="en-US" dirty="0" smtClean="0"/>
              <a:t>.0</a:t>
            </a:r>
            <a:endParaRPr lang="en-US" dirty="0"/>
          </a:p>
        </p:txBody>
      </p:sp>
      <p:sp>
        <p:nvSpPr>
          <p:cNvPr id="3" name="TextBox 2"/>
          <p:cNvSpPr txBox="1"/>
          <p:nvPr/>
        </p:nvSpPr>
        <p:spPr>
          <a:xfrm>
            <a:off x="6237514" y="2286000"/>
            <a:ext cx="1925335" cy="707886"/>
          </a:xfrm>
          <a:prstGeom prst="rect">
            <a:avLst/>
          </a:prstGeom>
          <a:noFill/>
        </p:spPr>
        <p:txBody>
          <a:bodyPr wrap="none" rtlCol="0">
            <a:spAutoFit/>
          </a:bodyPr>
          <a:lstStyle/>
          <a:p>
            <a:r>
              <a:rPr lang="en-US" sz="4000" dirty="0" smtClean="0"/>
              <a:t>Controls</a:t>
            </a:r>
            <a:endParaRPr lang="en-US" dirty="0"/>
          </a:p>
        </p:txBody>
      </p:sp>
      <p:cxnSp>
        <p:nvCxnSpPr>
          <p:cNvPr id="5" name="Straight Arrow Connector 4"/>
          <p:cNvCxnSpPr/>
          <p:nvPr/>
        </p:nvCxnSpPr>
        <p:spPr>
          <a:xfrm flipH="1" flipV="1">
            <a:off x="5378746" y="1556657"/>
            <a:ext cx="858768" cy="72934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1"/>
          </p:cNvCxnSpPr>
          <p:nvPr/>
        </p:nvCxnSpPr>
        <p:spPr>
          <a:xfrm flipH="1" flipV="1">
            <a:off x="5378746" y="2416629"/>
            <a:ext cx="858768" cy="22331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378746" y="2892958"/>
            <a:ext cx="1011168" cy="36187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78746" y="2993887"/>
            <a:ext cx="1120025" cy="153457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891" y="869133"/>
            <a:ext cx="4067855" cy="6106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8257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Emulator Basics</a:t>
            </a:r>
            <a:endParaRPr lang="en-US" dirty="0"/>
          </a:p>
        </p:txBody>
      </p:sp>
      <p:sp>
        <p:nvSpPr>
          <p:cNvPr id="3" name="Content Placeholder 2"/>
          <p:cNvSpPr>
            <a:spLocks noGrp="1"/>
          </p:cNvSpPr>
          <p:nvPr>
            <p:ph idx="1"/>
            <p:custDataLst>
              <p:tags r:id="rId3"/>
            </p:custDataLst>
          </p:nvPr>
        </p:nvSpPr>
        <p:spPr>
          <a:xfrm>
            <a:off x="457200" y="1112837"/>
            <a:ext cx="8599714" cy="5211763"/>
          </a:xfrm>
        </p:spPr>
        <p:txBody>
          <a:bodyPr>
            <a:normAutofit/>
          </a:bodyPr>
          <a:lstStyle/>
          <a:p>
            <a:r>
              <a:rPr lang="en-US" dirty="0" smtClean="0"/>
              <a:t>Host computer’s keyboard can be used</a:t>
            </a:r>
          </a:p>
          <a:p>
            <a:r>
              <a:rPr lang="en-US" dirty="0" smtClean="0"/>
              <a:t>Host’s mouse acts as finger</a:t>
            </a:r>
          </a:p>
          <a:p>
            <a:r>
              <a:rPr lang="en-US" dirty="0" smtClean="0"/>
              <a:t>Uses host’s Internet connection</a:t>
            </a:r>
          </a:p>
          <a:p>
            <a:r>
              <a:rPr lang="en-US" dirty="0" smtClean="0"/>
              <a:t>Other buttons work: Home, Back, Search, volume up and down, etc. </a:t>
            </a:r>
            <a:endParaRPr lang="en-US" dirty="0"/>
          </a:p>
          <a:p>
            <a:r>
              <a:rPr lang="en-US" dirty="0" smtClean="0"/>
              <a:t>More info at</a:t>
            </a:r>
            <a:br>
              <a:rPr lang="en-US" dirty="0" smtClean="0"/>
            </a:br>
            <a:r>
              <a:rPr lang="en-US" sz="2400" dirty="0" smtClean="0">
                <a:hlinkClick r:id="rId5"/>
              </a:rPr>
              <a:t>https</a:t>
            </a:r>
            <a:r>
              <a:rPr lang="en-US" sz="2400" dirty="0">
                <a:hlinkClick r:id="rId5"/>
              </a:rPr>
              <a:t>://developer.android.com/studio/run/managing-avds.html</a:t>
            </a:r>
            <a:endParaRPr lang="en-US" sz="2400" dirty="0"/>
          </a:p>
        </p:txBody>
      </p:sp>
    </p:spTree>
    <p:custDataLst>
      <p:tags r:id="rId1"/>
    </p:custDataLst>
    <p:extLst>
      <p:ext uri="{BB962C8B-B14F-4D97-AF65-F5344CB8AC3E}">
        <p14:creationId xmlns:p14="http://schemas.microsoft.com/office/powerpoint/2010/main" val="29323636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Emulator Limitations</a:t>
            </a:r>
            <a:endParaRPr lang="en-US" dirty="0"/>
          </a:p>
        </p:txBody>
      </p:sp>
      <p:sp>
        <p:nvSpPr>
          <p:cNvPr id="3" name="Content Placeholder 2"/>
          <p:cNvSpPr>
            <a:spLocks noGrp="1"/>
          </p:cNvSpPr>
          <p:nvPr>
            <p:ph idx="1"/>
            <p:custDataLst>
              <p:tags r:id="rId3"/>
            </p:custDataLst>
          </p:nvPr>
        </p:nvSpPr>
        <p:spPr/>
        <p:txBody>
          <a:bodyPr>
            <a:normAutofit fontScale="85000" lnSpcReduction="20000"/>
          </a:bodyPr>
          <a:lstStyle/>
          <a:p>
            <a:r>
              <a:rPr lang="en-US" sz="3300" dirty="0"/>
              <a:t>No support for placing or receiving actual phone </a:t>
            </a:r>
            <a:r>
              <a:rPr lang="en-US" sz="3300" dirty="0" smtClean="0"/>
              <a:t>calls</a:t>
            </a:r>
          </a:p>
          <a:p>
            <a:pPr lvl="1"/>
            <a:r>
              <a:rPr lang="en-US" sz="3000" dirty="0" smtClean="0"/>
              <a:t>Simulate phone calls (placed and received) </a:t>
            </a:r>
          </a:p>
          <a:p>
            <a:r>
              <a:rPr lang="en-US" sz="3700" dirty="0" smtClean="0"/>
              <a:t>No </a:t>
            </a:r>
            <a:r>
              <a:rPr lang="en-US" sz="3700" dirty="0"/>
              <a:t>support for USB connections</a:t>
            </a:r>
          </a:p>
          <a:p>
            <a:r>
              <a:rPr lang="en-US" sz="3300" dirty="0"/>
              <a:t>No support for camera/video capture (input</a:t>
            </a:r>
            <a:r>
              <a:rPr lang="en-US" sz="3300" dirty="0" smtClean="0"/>
              <a:t>)</a:t>
            </a:r>
            <a:endParaRPr lang="en-US" sz="3300" dirty="0"/>
          </a:p>
          <a:p>
            <a:r>
              <a:rPr lang="en-US" sz="3300" dirty="0"/>
              <a:t>No support for device-attached headphones</a:t>
            </a:r>
          </a:p>
          <a:p>
            <a:r>
              <a:rPr lang="en-US" sz="3300" dirty="0"/>
              <a:t>No support for determining connected state</a:t>
            </a:r>
          </a:p>
          <a:p>
            <a:r>
              <a:rPr lang="en-US" sz="3300" dirty="0"/>
              <a:t>No support for determining battery charge level and AC charging state</a:t>
            </a:r>
          </a:p>
          <a:p>
            <a:r>
              <a:rPr lang="en-US" sz="3300" dirty="0"/>
              <a:t>No support for determining SD card insert/eject</a:t>
            </a:r>
          </a:p>
          <a:p>
            <a:r>
              <a:rPr lang="en-US" sz="3300" dirty="0"/>
              <a:t>No support for </a:t>
            </a:r>
            <a:r>
              <a:rPr lang="en-US" sz="3300" dirty="0" smtClean="0"/>
              <a:t>Bluetooth</a:t>
            </a:r>
          </a:p>
          <a:p>
            <a:r>
              <a:rPr lang="en-US" sz="3300" dirty="0" smtClean="0"/>
              <a:t>No support for simulating the accelerometer</a:t>
            </a:r>
          </a:p>
          <a:p>
            <a:pPr lvl="1"/>
            <a:r>
              <a:rPr lang="en-US" sz="3000" dirty="0" smtClean="0"/>
              <a:t>Use </a:t>
            </a:r>
            <a:r>
              <a:rPr lang="en-US" sz="3000" dirty="0" err="1" smtClean="0"/>
              <a:t>OpenIntents’s</a:t>
            </a:r>
            <a:r>
              <a:rPr lang="en-US" sz="3000" dirty="0" smtClean="0"/>
              <a:t> Sensor Simulator</a:t>
            </a:r>
            <a:endParaRPr lang="en-US" sz="3000" dirty="0"/>
          </a:p>
        </p:txBody>
      </p:sp>
      <p:sp>
        <p:nvSpPr>
          <p:cNvPr id="4" name="TextBox 3"/>
          <p:cNvSpPr txBox="1"/>
          <p:nvPr/>
        </p:nvSpPr>
        <p:spPr>
          <a:xfrm>
            <a:off x="609600" y="6248400"/>
            <a:ext cx="7229543" cy="523220"/>
          </a:xfrm>
          <a:prstGeom prst="rect">
            <a:avLst/>
          </a:prstGeom>
          <a:noFill/>
        </p:spPr>
        <p:txBody>
          <a:bodyPr wrap="none" rtlCol="0">
            <a:spAutoFit/>
          </a:bodyPr>
          <a:lstStyle/>
          <a:p>
            <a:r>
              <a:rPr lang="en-US" sz="2800" dirty="0" smtClean="0"/>
              <a:t>That's why we need the </a:t>
            </a:r>
            <a:r>
              <a:rPr lang="en-US" sz="2800" dirty="0" err="1" smtClean="0"/>
              <a:t>dev</a:t>
            </a:r>
            <a:r>
              <a:rPr lang="en-US" sz="2800" smtClean="0"/>
              <a:t> phones and tablets!</a:t>
            </a:r>
            <a:endParaRPr lang="en-US" sz="2800" dirty="0"/>
          </a:p>
        </p:txBody>
      </p:sp>
    </p:spTree>
    <p:custDataLst>
      <p:tags r:id="rId1"/>
    </p:custDataLst>
    <p:extLst>
      <p:ext uri="{BB962C8B-B14F-4D97-AF65-F5344CB8AC3E}">
        <p14:creationId xmlns:p14="http://schemas.microsoft.com/office/powerpoint/2010/main" val="319191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Android Runtime: </a:t>
            </a:r>
            <a:r>
              <a:rPr lang="en-US" dirty="0" err="1" smtClean="0"/>
              <a:t>Dalvik</a:t>
            </a:r>
            <a:r>
              <a:rPr lang="en-US" dirty="0" smtClean="0"/>
              <a:t> VM</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r>
              <a:rPr lang="en-US" dirty="0" smtClean="0"/>
              <a:t>Subset of Java developed by Google</a:t>
            </a:r>
          </a:p>
          <a:p>
            <a:r>
              <a:rPr lang="en-US" dirty="0" smtClean="0"/>
              <a:t>Optimized for mobile devices (better memory management, battery utilization, etc.)</a:t>
            </a:r>
          </a:p>
          <a:p>
            <a:r>
              <a:rPr lang="en-US" dirty="0" err="1" smtClean="0"/>
              <a:t>Dalvik</a:t>
            </a:r>
            <a:r>
              <a:rPr lang="en-US" dirty="0" smtClean="0"/>
              <a:t> runs .</a:t>
            </a:r>
            <a:r>
              <a:rPr lang="en-US" dirty="0" err="1" smtClean="0"/>
              <a:t>dex</a:t>
            </a:r>
            <a:r>
              <a:rPr lang="en-US" dirty="0" smtClean="0"/>
              <a:t> files that are compiled from .class files</a:t>
            </a:r>
          </a:p>
          <a:p>
            <a:r>
              <a:rPr lang="en-US" dirty="0" smtClean="0"/>
              <a:t>Introduces new libraries</a:t>
            </a:r>
          </a:p>
          <a:p>
            <a:r>
              <a:rPr lang="en-US" dirty="0" smtClean="0"/>
              <a:t>Does not support some Java libraries like AWT, Swing</a:t>
            </a:r>
          </a:p>
          <a:p>
            <a:r>
              <a:rPr lang="en-US" sz="2600" dirty="0">
                <a:hlinkClick r:id="rId5"/>
              </a:rPr>
              <a:t>http://developer.android.com/reference/packages.html</a:t>
            </a:r>
            <a:endParaRPr lang="en-US" sz="2600" dirty="0" smtClean="0"/>
          </a:p>
          <a:p>
            <a:pPr lvl="1"/>
            <a:endParaRPr lang="en-US" dirty="0" smtClean="0"/>
          </a:p>
          <a:p>
            <a:endParaRPr lang="en-US" dirty="0"/>
          </a:p>
        </p:txBody>
      </p:sp>
    </p:spTree>
    <p:custDataLst>
      <p:tags r:id="rId1"/>
    </p:custDataLst>
    <p:extLst>
      <p:ext uri="{BB962C8B-B14F-4D97-AF65-F5344CB8AC3E}">
        <p14:creationId xmlns:p14="http://schemas.microsoft.com/office/powerpoint/2010/main" val="33648876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Applications Are Boxed</a:t>
            </a:r>
            <a:endParaRPr lang="en-US" dirty="0"/>
          </a:p>
        </p:txBody>
      </p:sp>
      <p:sp>
        <p:nvSpPr>
          <p:cNvPr id="3" name="Content Placeholder 2"/>
          <p:cNvSpPr>
            <a:spLocks noGrp="1"/>
          </p:cNvSpPr>
          <p:nvPr>
            <p:ph idx="1"/>
            <p:custDataLst>
              <p:tags r:id="rId3"/>
            </p:custDataLst>
          </p:nvPr>
        </p:nvSpPr>
        <p:spPr/>
        <p:txBody>
          <a:bodyPr>
            <a:normAutofit fontScale="92500" lnSpcReduction="20000"/>
          </a:bodyPr>
          <a:lstStyle/>
          <a:p>
            <a:r>
              <a:rPr lang="en-US" dirty="0" smtClean="0"/>
              <a:t>By default, each app is run in its own Linux process</a:t>
            </a:r>
          </a:p>
          <a:p>
            <a:pPr lvl="1"/>
            <a:r>
              <a:rPr lang="en-US" dirty="0" smtClean="0"/>
              <a:t>Process started when app’s code needs to be executed</a:t>
            </a:r>
          </a:p>
          <a:p>
            <a:pPr lvl="1"/>
            <a:r>
              <a:rPr lang="en-US" dirty="0" smtClean="0"/>
              <a:t>Threads can be started to handle time-consuming operations</a:t>
            </a:r>
          </a:p>
          <a:p>
            <a:r>
              <a:rPr lang="en-US" dirty="0" smtClean="0"/>
              <a:t>Each process has its own </a:t>
            </a:r>
            <a:r>
              <a:rPr lang="en-US" dirty="0" err="1" smtClean="0"/>
              <a:t>Dalvik</a:t>
            </a:r>
            <a:r>
              <a:rPr lang="en-US" dirty="0" smtClean="0"/>
              <a:t> VM</a:t>
            </a:r>
          </a:p>
          <a:p>
            <a:r>
              <a:rPr lang="en-US" dirty="0" smtClean="0"/>
              <a:t>By default, each app is assigned unique Linux ID</a:t>
            </a:r>
          </a:p>
          <a:p>
            <a:pPr lvl="1"/>
            <a:r>
              <a:rPr lang="en-US" dirty="0" smtClean="0"/>
              <a:t>Permissions are set so app’s files are only visible to that app</a:t>
            </a:r>
            <a:endParaRPr lang="en-US" dirty="0"/>
          </a:p>
        </p:txBody>
      </p:sp>
    </p:spTree>
    <p:custDataLst>
      <p:tags r:id="rId1"/>
    </p:custDataLst>
    <p:extLst>
      <p:ext uri="{BB962C8B-B14F-4D97-AF65-F5344CB8AC3E}">
        <p14:creationId xmlns:p14="http://schemas.microsoft.com/office/powerpoint/2010/main" val="28799948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Producing an Android App</a:t>
            </a:r>
            <a:endParaRPr lang="en-US" dirty="0"/>
          </a:p>
        </p:txBody>
      </p:sp>
      <p:sp>
        <p:nvSpPr>
          <p:cNvPr id="3" name="Rectangle 2"/>
          <p:cNvSpPr/>
          <p:nvPr>
            <p:custDataLst>
              <p:tags r:id="rId3"/>
            </p:custDataLst>
          </p:nvPr>
        </p:nvSpPr>
        <p:spPr>
          <a:xfrm>
            <a:off x="762000" y="15240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Java code</a:t>
            </a:r>
            <a:endParaRPr lang="en-US" dirty="0">
              <a:solidFill>
                <a:schemeClr val="tx2"/>
              </a:solidFill>
            </a:endParaRPr>
          </a:p>
        </p:txBody>
      </p:sp>
      <p:sp>
        <p:nvSpPr>
          <p:cNvPr id="4" name="Rectangle 3"/>
          <p:cNvSpPr/>
          <p:nvPr>
            <p:custDataLst>
              <p:tags r:id="rId4"/>
            </p:custDataLst>
          </p:nvPr>
        </p:nvSpPr>
        <p:spPr>
          <a:xfrm>
            <a:off x="2895600" y="15240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Byte code</a:t>
            </a:r>
            <a:endParaRPr lang="en-US" dirty="0">
              <a:solidFill>
                <a:schemeClr val="tx2"/>
              </a:solidFill>
            </a:endParaRPr>
          </a:p>
        </p:txBody>
      </p:sp>
      <p:sp>
        <p:nvSpPr>
          <p:cNvPr id="5" name="Rectangle 4"/>
          <p:cNvSpPr/>
          <p:nvPr>
            <p:custDataLst>
              <p:tags r:id="rId5"/>
            </p:custDataLst>
          </p:nvPr>
        </p:nvSpPr>
        <p:spPr>
          <a:xfrm>
            <a:off x="5334000" y="2209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2"/>
                </a:solidFill>
              </a:rPr>
              <a:t>Dalvik</a:t>
            </a:r>
            <a:r>
              <a:rPr lang="en-US" dirty="0" smtClean="0">
                <a:solidFill>
                  <a:schemeClr val="tx2"/>
                </a:solidFill>
              </a:rPr>
              <a:t> exe</a:t>
            </a:r>
            <a:endParaRPr lang="en-US" dirty="0">
              <a:solidFill>
                <a:schemeClr val="tx2"/>
              </a:solidFill>
            </a:endParaRPr>
          </a:p>
        </p:txBody>
      </p:sp>
      <p:sp>
        <p:nvSpPr>
          <p:cNvPr id="6" name="Rectangle 5"/>
          <p:cNvSpPr/>
          <p:nvPr>
            <p:custDataLst>
              <p:tags r:id="rId6"/>
            </p:custDataLst>
          </p:nvPr>
        </p:nvSpPr>
        <p:spPr>
          <a:xfrm>
            <a:off x="2667000" y="32120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Rectangle 9"/>
          <p:cNvSpPr/>
          <p:nvPr>
            <p:custDataLst>
              <p:tags r:id="rId7"/>
            </p:custDataLst>
          </p:nvPr>
        </p:nvSpPr>
        <p:spPr>
          <a:xfrm>
            <a:off x="2819400" y="33644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Rectangle 10"/>
          <p:cNvSpPr/>
          <p:nvPr>
            <p:custDataLst>
              <p:tags r:id="rId8"/>
            </p:custDataLst>
          </p:nvPr>
        </p:nvSpPr>
        <p:spPr>
          <a:xfrm>
            <a:off x="2971800" y="35168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2" name="Rectangle 11"/>
          <p:cNvSpPr/>
          <p:nvPr>
            <p:custDataLst>
              <p:tags r:id="rId9"/>
            </p:custDataLst>
          </p:nvPr>
        </p:nvSpPr>
        <p:spPr>
          <a:xfrm>
            <a:off x="3124200" y="36692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Byte code</a:t>
            </a:r>
            <a:endParaRPr lang="en-US" dirty="0">
              <a:solidFill>
                <a:schemeClr val="tx2"/>
              </a:solidFill>
            </a:endParaRPr>
          </a:p>
        </p:txBody>
      </p:sp>
      <p:sp>
        <p:nvSpPr>
          <p:cNvPr id="13" name="Rectangle 12"/>
          <p:cNvSpPr/>
          <p:nvPr>
            <p:custDataLst>
              <p:tags r:id="rId10"/>
            </p:custDataLst>
          </p:nvPr>
        </p:nvSpPr>
        <p:spPr>
          <a:xfrm>
            <a:off x="5334000" y="3733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&lt;xml&gt;</a:t>
            </a:r>
            <a:endParaRPr lang="en-US" dirty="0">
              <a:solidFill>
                <a:schemeClr val="tx2"/>
              </a:solidFill>
            </a:endParaRPr>
          </a:p>
        </p:txBody>
      </p:sp>
      <p:grpSp>
        <p:nvGrpSpPr>
          <p:cNvPr id="26" name="Group 25"/>
          <p:cNvGrpSpPr/>
          <p:nvPr>
            <p:custDataLst>
              <p:tags r:id="rId11"/>
            </p:custDataLst>
          </p:nvPr>
        </p:nvGrpSpPr>
        <p:grpSpPr>
          <a:xfrm>
            <a:off x="7620000" y="3733800"/>
            <a:ext cx="1143000" cy="990600"/>
            <a:chOff x="7467600" y="3200400"/>
            <a:chExt cx="1143000" cy="990600"/>
          </a:xfrm>
        </p:grpSpPr>
        <p:sp>
          <p:nvSpPr>
            <p:cNvPr id="19" name="Rectangle 18"/>
            <p:cNvSpPr/>
            <p:nvPr/>
          </p:nvSpPr>
          <p:spPr>
            <a:xfrm>
              <a:off x="7467600" y="3200400"/>
              <a:ext cx="1143000" cy="990600"/>
            </a:xfrm>
            <a:prstGeom prst="rect">
              <a:avLst/>
            </a:prstGeom>
            <a:solidFill>
              <a:srgbClr val="305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9154" name="Picture 2"/>
            <p:cNvPicPr>
              <a:picLocks noChangeAspect="1" noChangeArrowheads="1"/>
            </p:cNvPicPr>
            <p:nvPr/>
          </p:nvPicPr>
          <p:blipFill>
            <a:blip r:embed="rId31" cstate="print"/>
            <a:srcRect/>
            <a:stretch>
              <a:fillRect/>
            </a:stretch>
          </p:blipFill>
          <p:spPr bwMode="auto">
            <a:xfrm>
              <a:off x="7589520" y="3200400"/>
              <a:ext cx="914400" cy="953588"/>
            </a:xfrm>
            <a:prstGeom prst="rect">
              <a:avLst/>
            </a:prstGeom>
            <a:noFill/>
            <a:ln w="9525">
              <a:noFill/>
              <a:miter lim="800000"/>
              <a:headEnd/>
              <a:tailEnd/>
            </a:ln>
          </p:spPr>
        </p:pic>
      </p:grpSp>
      <p:sp>
        <p:nvSpPr>
          <p:cNvPr id="49155" name="Music"/>
          <p:cNvSpPr>
            <a:spLocks noEditPoints="1" noChangeArrowheads="1"/>
          </p:cNvSpPr>
          <p:nvPr>
            <p:custDataLst>
              <p:tags r:id="rId12"/>
            </p:custDataLst>
          </p:nvPr>
        </p:nvSpPr>
        <p:spPr bwMode="auto">
          <a:xfrm>
            <a:off x="5410200" y="5334000"/>
            <a:ext cx="371475" cy="371475"/>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sx="1000" sy="1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custDataLst>
              <p:tags r:id="rId13"/>
            </p:custDataLst>
          </p:nvPr>
        </p:nvSpPr>
        <p:spPr>
          <a:xfrm>
            <a:off x="5334000" y="5257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9156" name="Picture 4" descr="C:\Users\fmccown\AppData\Local\Microsoft\Windows\Temporary Internet Files\Content.IE5\BSJPH8Q7\MCj03125660000[1].wmf"/>
          <p:cNvPicPr>
            <a:picLocks noChangeAspect="1" noChangeArrowheads="1"/>
          </p:cNvPicPr>
          <p:nvPr>
            <p:custDataLst>
              <p:tags r:id="rId14"/>
            </p:custDataLst>
          </p:nvPr>
        </p:nvPicPr>
        <p:blipFill>
          <a:blip r:embed="rId32" cstate="print"/>
          <a:srcRect/>
          <a:stretch>
            <a:fillRect/>
          </a:stretch>
        </p:blipFill>
        <p:spPr bwMode="auto">
          <a:xfrm>
            <a:off x="5715000" y="5791200"/>
            <a:ext cx="762000" cy="416857"/>
          </a:xfrm>
          <a:prstGeom prst="rect">
            <a:avLst/>
          </a:prstGeom>
          <a:noFill/>
        </p:spPr>
      </p:pic>
      <p:sp>
        <p:nvSpPr>
          <p:cNvPr id="18" name="TextBox 17"/>
          <p:cNvSpPr txBox="1"/>
          <p:nvPr>
            <p:custDataLst>
              <p:tags r:id="rId15"/>
            </p:custDataLst>
          </p:nvPr>
        </p:nvSpPr>
        <p:spPr>
          <a:xfrm>
            <a:off x="5867400" y="5334000"/>
            <a:ext cx="609600" cy="338554"/>
          </a:xfrm>
          <a:prstGeom prst="rect">
            <a:avLst/>
          </a:prstGeom>
          <a:noFill/>
        </p:spPr>
        <p:txBody>
          <a:bodyPr wrap="square" rtlCol="0">
            <a:spAutoFit/>
          </a:bodyPr>
          <a:lstStyle/>
          <a:p>
            <a:r>
              <a:rPr lang="en-US" sz="1600" dirty="0" smtClean="0"/>
              <a:t>&lt;</a:t>
            </a:r>
            <a:r>
              <a:rPr lang="en-US" sz="1600" dirty="0" err="1" smtClean="0"/>
              <a:t>str</a:t>
            </a:r>
            <a:r>
              <a:rPr lang="en-US" sz="1600" dirty="0" smtClean="0"/>
              <a:t>&gt;</a:t>
            </a:r>
            <a:endParaRPr lang="en-US" sz="1600" dirty="0"/>
          </a:p>
        </p:txBody>
      </p:sp>
      <p:sp>
        <p:nvSpPr>
          <p:cNvPr id="20" name="TextBox 19"/>
          <p:cNvSpPr txBox="1"/>
          <p:nvPr>
            <p:custDataLst>
              <p:tags r:id="rId16"/>
            </p:custDataLst>
          </p:nvPr>
        </p:nvSpPr>
        <p:spPr>
          <a:xfrm>
            <a:off x="381000" y="2514600"/>
            <a:ext cx="1905000" cy="369332"/>
          </a:xfrm>
          <a:prstGeom prst="rect">
            <a:avLst/>
          </a:prstGeom>
          <a:noFill/>
        </p:spPr>
        <p:txBody>
          <a:bodyPr wrap="square" rtlCol="0">
            <a:spAutoFit/>
          </a:bodyPr>
          <a:lstStyle/>
          <a:p>
            <a:pPr algn="ctr"/>
            <a:r>
              <a:rPr lang="en-US" dirty="0" smtClean="0"/>
              <a:t>.java</a:t>
            </a:r>
            <a:endParaRPr lang="en-US" dirty="0"/>
          </a:p>
        </p:txBody>
      </p:sp>
      <p:sp>
        <p:nvSpPr>
          <p:cNvPr id="21" name="TextBox 20"/>
          <p:cNvSpPr txBox="1"/>
          <p:nvPr>
            <p:custDataLst>
              <p:tags r:id="rId17"/>
            </p:custDataLst>
          </p:nvPr>
        </p:nvSpPr>
        <p:spPr>
          <a:xfrm>
            <a:off x="2514600" y="2514600"/>
            <a:ext cx="1905000" cy="369332"/>
          </a:xfrm>
          <a:prstGeom prst="rect">
            <a:avLst/>
          </a:prstGeom>
          <a:noFill/>
        </p:spPr>
        <p:txBody>
          <a:bodyPr wrap="square" rtlCol="0">
            <a:spAutoFit/>
          </a:bodyPr>
          <a:lstStyle/>
          <a:p>
            <a:pPr algn="ctr"/>
            <a:r>
              <a:rPr lang="en-US" dirty="0" smtClean="0"/>
              <a:t>.class</a:t>
            </a:r>
            <a:endParaRPr lang="en-US" dirty="0"/>
          </a:p>
        </p:txBody>
      </p:sp>
      <p:sp>
        <p:nvSpPr>
          <p:cNvPr id="22" name="TextBox 21"/>
          <p:cNvSpPr txBox="1"/>
          <p:nvPr>
            <p:custDataLst>
              <p:tags r:id="rId18"/>
            </p:custDataLst>
          </p:nvPr>
        </p:nvSpPr>
        <p:spPr>
          <a:xfrm>
            <a:off x="2590800" y="4648200"/>
            <a:ext cx="1905000" cy="369332"/>
          </a:xfrm>
          <a:prstGeom prst="rect">
            <a:avLst/>
          </a:prstGeom>
          <a:noFill/>
        </p:spPr>
        <p:txBody>
          <a:bodyPr wrap="square" rtlCol="0">
            <a:spAutoFit/>
          </a:bodyPr>
          <a:lstStyle/>
          <a:p>
            <a:pPr algn="ctr"/>
            <a:r>
              <a:rPr lang="en-US" dirty="0" smtClean="0"/>
              <a:t>Other .class files</a:t>
            </a:r>
            <a:endParaRPr lang="en-US" dirty="0"/>
          </a:p>
        </p:txBody>
      </p:sp>
      <p:cxnSp>
        <p:nvCxnSpPr>
          <p:cNvPr id="24" name="Straight Arrow Connector 23"/>
          <p:cNvCxnSpPr>
            <a:stCxn id="3" idx="3"/>
            <a:endCxn id="4" idx="1"/>
          </p:cNvCxnSpPr>
          <p:nvPr>
            <p:custDataLst>
              <p:tags r:id="rId19"/>
            </p:custDataLst>
          </p:nvPr>
        </p:nvCxnSpPr>
        <p:spPr>
          <a:xfrm>
            <a:off x="1905000" y="2019300"/>
            <a:ext cx="990600" cy="1588"/>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0"/>
            </p:custDataLst>
          </p:nvPr>
        </p:nvSpPr>
        <p:spPr>
          <a:xfrm>
            <a:off x="1447800" y="1611868"/>
            <a:ext cx="1905000" cy="369332"/>
          </a:xfrm>
          <a:prstGeom prst="rect">
            <a:avLst/>
          </a:prstGeom>
          <a:noFill/>
        </p:spPr>
        <p:txBody>
          <a:bodyPr wrap="square" rtlCol="0">
            <a:spAutoFit/>
          </a:bodyPr>
          <a:lstStyle/>
          <a:p>
            <a:pPr algn="ctr"/>
            <a:r>
              <a:rPr lang="en-US" b="1" dirty="0" err="1" smtClean="0"/>
              <a:t>javac</a:t>
            </a:r>
            <a:endParaRPr lang="en-US" b="1" dirty="0"/>
          </a:p>
        </p:txBody>
      </p:sp>
      <p:sp>
        <p:nvSpPr>
          <p:cNvPr id="27" name="Right Brace 26"/>
          <p:cNvSpPr/>
          <p:nvPr>
            <p:custDataLst>
              <p:tags r:id="rId21"/>
            </p:custDataLst>
          </p:nvPr>
        </p:nvSpPr>
        <p:spPr>
          <a:xfrm>
            <a:off x="4419600" y="2133600"/>
            <a:ext cx="457200" cy="2286000"/>
          </a:xfrm>
          <a:prstGeom prst="rightBrace">
            <a:avLst>
              <a:gd name="adj1" fmla="val 8333"/>
              <a:gd name="adj2" fmla="val 2878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custDataLst>
              <p:tags r:id="rId22"/>
            </p:custDataLst>
          </p:nvPr>
        </p:nvSpPr>
        <p:spPr>
          <a:xfrm>
            <a:off x="4419600" y="2362200"/>
            <a:ext cx="914400" cy="369332"/>
          </a:xfrm>
          <a:prstGeom prst="rect">
            <a:avLst/>
          </a:prstGeom>
          <a:noFill/>
        </p:spPr>
        <p:txBody>
          <a:bodyPr wrap="square" rtlCol="0">
            <a:spAutoFit/>
          </a:bodyPr>
          <a:lstStyle/>
          <a:p>
            <a:pPr algn="ctr"/>
            <a:r>
              <a:rPr lang="en-US" b="1" dirty="0" err="1" smtClean="0"/>
              <a:t>dx</a:t>
            </a:r>
            <a:endParaRPr lang="en-US" b="1" dirty="0"/>
          </a:p>
        </p:txBody>
      </p:sp>
      <p:sp>
        <p:nvSpPr>
          <p:cNvPr id="29" name="TextBox 28"/>
          <p:cNvSpPr txBox="1"/>
          <p:nvPr>
            <p:custDataLst>
              <p:tags r:id="rId23"/>
            </p:custDataLst>
          </p:nvPr>
        </p:nvSpPr>
        <p:spPr>
          <a:xfrm>
            <a:off x="4953000" y="3200400"/>
            <a:ext cx="1905000" cy="369332"/>
          </a:xfrm>
          <a:prstGeom prst="rect">
            <a:avLst/>
          </a:prstGeom>
          <a:noFill/>
        </p:spPr>
        <p:txBody>
          <a:bodyPr wrap="square" rtlCol="0">
            <a:spAutoFit/>
          </a:bodyPr>
          <a:lstStyle/>
          <a:p>
            <a:pPr algn="ctr"/>
            <a:r>
              <a:rPr lang="en-US" dirty="0" smtClean="0"/>
              <a:t>classes.dex</a:t>
            </a:r>
            <a:endParaRPr lang="en-US" dirty="0"/>
          </a:p>
        </p:txBody>
      </p:sp>
      <p:sp>
        <p:nvSpPr>
          <p:cNvPr id="30" name="TextBox 29"/>
          <p:cNvSpPr txBox="1"/>
          <p:nvPr>
            <p:custDataLst>
              <p:tags r:id="rId24"/>
            </p:custDataLst>
          </p:nvPr>
        </p:nvSpPr>
        <p:spPr>
          <a:xfrm>
            <a:off x="4800600" y="4724400"/>
            <a:ext cx="2209800" cy="369332"/>
          </a:xfrm>
          <a:prstGeom prst="rect">
            <a:avLst/>
          </a:prstGeom>
          <a:noFill/>
        </p:spPr>
        <p:txBody>
          <a:bodyPr wrap="square" rtlCol="0">
            <a:spAutoFit/>
          </a:bodyPr>
          <a:lstStyle/>
          <a:p>
            <a:pPr algn="ctr"/>
            <a:r>
              <a:rPr lang="en-US" dirty="0" smtClean="0"/>
              <a:t>AndroidManifest.xml</a:t>
            </a:r>
            <a:endParaRPr lang="en-US" dirty="0"/>
          </a:p>
        </p:txBody>
      </p:sp>
      <p:sp>
        <p:nvSpPr>
          <p:cNvPr id="31" name="TextBox 30"/>
          <p:cNvSpPr txBox="1"/>
          <p:nvPr>
            <p:custDataLst>
              <p:tags r:id="rId25"/>
            </p:custDataLst>
          </p:nvPr>
        </p:nvSpPr>
        <p:spPr>
          <a:xfrm>
            <a:off x="4800600" y="6248400"/>
            <a:ext cx="2209800" cy="369332"/>
          </a:xfrm>
          <a:prstGeom prst="rect">
            <a:avLst/>
          </a:prstGeom>
          <a:noFill/>
        </p:spPr>
        <p:txBody>
          <a:bodyPr wrap="square" rtlCol="0">
            <a:spAutoFit/>
          </a:bodyPr>
          <a:lstStyle/>
          <a:p>
            <a:pPr algn="ctr"/>
            <a:r>
              <a:rPr lang="en-US" dirty="0" smtClean="0"/>
              <a:t>Resources</a:t>
            </a:r>
            <a:endParaRPr lang="en-US" dirty="0"/>
          </a:p>
        </p:txBody>
      </p:sp>
      <p:sp>
        <p:nvSpPr>
          <p:cNvPr id="32" name="Right Brace 31"/>
          <p:cNvSpPr/>
          <p:nvPr>
            <p:custDataLst>
              <p:tags r:id="rId26"/>
            </p:custDataLst>
          </p:nvPr>
        </p:nvSpPr>
        <p:spPr>
          <a:xfrm>
            <a:off x="6781800" y="2895600"/>
            <a:ext cx="457200" cy="2971800"/>
          </a:xfrm>
          <a:prstGeom prst="rightBrace">
            <a:avLst>
              <a:gd name="adj1" fmla="val 8333"/>
              <a:gd name="adj2" fmla="val 446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custDataLst>
              <p:tags r:id="rId27"/>
            </p:custDataLst>
          </p:nvPr>
        </p:nvSpPr>
        <p:spPr>
          <a:xfrm>
            <a:off x="7239000" y="4724400"/>
            <a:ext cx="1905000" cy="369332"/>
          </a:xfrm>
          <a:prstGeom prst="rect">
            <a:avLst/>
          </a:prstGeom>
          <a:noFill/>
        </p:spPr>
        <p:txBody>
          <a:bodyPr wrap="square" rtlCol="0">
            <a:spAutoFit/>
          </a:bodyPr>
          <a:lstStyle/>
          <a:p>
            <a:pPr algn="ctr"/>
            <a:r>
              <a:rPr lang="en-US" dirty="0" smtClean="0"/>
              <a:t>.</a:t>
            </a:r>
            <a:r>
              <a:rPr lang="en-US" dirty="0" err="1" smtClean="0"/>
              <a:t>apk</a:t>
            </a:r>
            <a:endParaRPr lang="en-US" dirty="0"/>
          </a:p>
        </p:txBody>
      </p:sp>
      <p:sp>
        <p:nvSpPr>
          <p:cNvPr id="34" name="TextBox 33"/>
          <p:cNvSpPr txBox="1"/>
          <p:nvPr>
            <p:custDataLst>
              <p:tags r:id="rId28"/>
            </p:custDataLst>
          </p:nvPr>
        </p:nvSpPr>
        <p:spPr>
          <a:xfrm>
            <a:off x="6934200" y="3124200"/>
            <a:ext cx="914400" cy="369332"/>
          </a:xfrm>
          <a:prstGeom prst="rect">
            <a:avLst/>
          </a:prstGeom>
          <a:noFill/>
        </p:spPr>
        <p:txBody>
          <a:bodyPr wrap="square" rtlCol="0">
            <a:spAutoFit/>
          </a:bodyPr>
          <a:lstStyle/>
          <a:p>
            <a:pPr algn="ctr"/>
            <a:r>
              <a:rPr lang="en-US" b="1" dirty="0" err="1" smtClean="0"/>
              <a:t>aapt</a:t>
            </a:r>
            <a:endParaRPr lang="en-US" b="1" dirty="0"/>
          </a:p>
        </p:txBody>
      </p:sp>
    </p:spTree>
    <p:custDataLst>
      <p:tags r:id="rId1"/>
    </p:custDataLst>
    <p:extLst>
      <p:ext uri="{BB962C8B-B14F-4D97-AF65-F5344CB8AC3E}">
        <p14:creationId xmlns:p14="http://schemas.microsoft.com/office/powerpoint/2010/main" val="960364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err="1" smtClean="0"/>
              <a:t>Dev</a:t>
            </a:r>
            <a:r>
              <a:rPr lang="en-US" dirty="0" smtClean="0"/>
              <a:t> 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Android Debug Bridge</a:t>
            </a:r>
          </a:p>
          <a:p>
            <a:r>
              <a:rPr lang="en-US" dirty="0" smtClean="0"/>
              <a:t>Part of SDK</a:t>
            </a:r>
          </a:p>
          <a:p>
            <a:r>
              <a:rPr lang="en-US" dirty="0" smtClean="0"/>
              <a:t>command line tool to communicate with an emulator or connected Android device</a:t>
            </a:r>
          </a:p>
          <a:p>
            <a:pPr lvl="1"/>
            <a:r>
              <a:rPr lang="en-US" dirty="0" smtClean="0"/>
              <a:t>check devices attached / running</a:t>
            </a:r>
          </a:p>
          <a:p>
            <a:pPr lvl="1"/>
            <a:r>
              <a:rPr lang="en-US" dirty="0" smtClean="0"/>
              <a:t>install </a:t>
            </a:r>
            <a:r>
              <a:rPr lang="en-US" dirty="0" err="1" smtClean="0"/>
              <a:t>apk's</a:t>
            </a:r>
            <a:r>
              <a:rPr lang="en-US" dirty="0" smtClean="0"/>
              <a:t>, </a:t>
            </a:r>
            <a:r>
              <a:rPr lang="en-US" b="1" dirty="0" smtClean="0"/>
              <a:t>A</a:t>
            </a:r>
            <a:r>
              <a:rPr lang="en-US" dirty="0" smtClean="0"/>
              <a:t>ndroid </a:t>
            </a:r>
            <a:r>
              <a:rPr lang="en-US" b="1" dirty="0" err="1" smtClean="0"/>
              <a:t>P</a:t>
            </a:r>
            <a:r>
              <a:rPr lang="en-US" dirty="0" err="1" smtClean="0"/>
              <a:t>ac</a:t>
            </a:r>
            <a:r>
              <a:rPr lang="en-US" b="1" dirty="0" err="1" smtClean="0"/>
              <a:t>K</a:t>
            </a:r>
            <a:r>
              <a:rPr lang="en-US" dirty="0" err="1" smtClean="0"/>
              <a:t>age</a:t>
            </a:r>
            <a:r>
              <a:rPr lang="en-US" dirty="0" smtClean="0"/>
              <a:t> files, "executables", can find samples on places besides Google Play (security?)</a:t>
            </a:r>
          </a:p>
          <a:p>
            <a:pPr lvl="1"/>
            <a:r>
              <a:rPr lang="en-US" dirty="0" smtClean="0"/>
              <a:t>and more!</a:t>
            </a:r>
          </a:p>
          <a:p>
            <a:pPr marL="457200" lvl="1" indent="0">
              <a:buNone/>
            </a:pPr>
            <a:r>
              <a:rPr lang="en-US" sz="2200" dirty="0">
                <a:hlinkClick r:id="rId2"/>
              </a:rPr>
              <a:t>https://developer.android.com/studio/command-line/adb.html</a:t>
            </a:r>
            <a:endParaRPr lang="en-US" sz="2200" dirty="0" smtClean="0"/>
          </a:p>
        </p:txBody>
      </p:sp>
    </p:spTree>
    <p:extLst>
      <p:ext uri="{BB962C8B-B14F-4D97-AF65-F5344CB8AC3E}">
        <p14:creationId xmlns:p14="http://schemas.microsoft.com/office/powerpoint/2010/main" val="1948798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Short History cont.</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2011</a:t>
            </a:r>
          </a:p>
          <a:p>
            <a:pPr lvl="1"/>
            <a:r>
              <a:rPr lang="en-US" dirty="0" smtClean="0"/>
              <a:t>SDK 3.0 (Honeycomb) for tablets only</a:t>
            </a:r>
          </a:p>
          <a:p>
            <a:pPr lvl="2"/>
            <a:r>
              <a:rPr lang="en-US" dirty="0" smtClean="0"/>
              <a:t>New UI for tablets, support multi-core processors, fragments</a:t>
            </a:r>
          </a:p>
          <a:p>
            <a:pPr lvl="1"/>
            <a:r>
              <a:rPr lang="en-US" dirty="0" smtClean="0"/>
              <a:t>SDK 3.1 and 3.2 </a:t>
            </a:r>
          </a:p>
          <a:p>
            <a:pPr lvl="2"/>
            <a:r>
              <a:rPr lang="en-US" dirty="0" smtClean="0"/>
              <a:t>Hardware support and UI improvements</a:t>
            </a:r>
          </a:p>
          <a:p>
            <a:pPr lvl="1"/>
            <a:r>
              <a:rPr lang="en-US" dirty="0" smtClean="0"/>
              <a:t>SDK 4.0 (Ice Cream Sandwich) </a:t>
            </a:r>
          </a:p>
          <a:p>
            <a:pPr lvl="2"/>
            <a:r>
              <a:rPr lang="en-US" dirty="0" smtClean="0"/>
              <a:t>For Q4, combination </a:t>
            </a:r>
            <a:r>
              <a:rPr lang="en-US" dirty="0"/>
              <a:t>of Gingerbread and Honeycomb</a:t>
            </a:r>
            <a:endParaRPr lang="en-US" dirty="0" smtClean="0"/>
          </a:p>
          <a:p>
            <a:endParaRPr lang="en-US" dirty="0"/>
          </a:p>
        </p:txBody>
      </p:sp>
      <p:sp>
        <p:nvSpPr>
          <p:cNvPr id="5" name="Slide Number Placeholder 4"/>
          <p:cNvSpPr>
            <a:spLocks noGrp="1"/>
          </p:cNvSpPr>
          <p:nvPr>
            <p:ph type="sldNum" sz="quarter" idx="12"/>
            <p:custDataLst>
              <p:tags r:id="rId4"/>
            </p:custDataLst>
          </p:nvPr>
        </p:nvSpPr>
        <p:spPr/>
        <p:txBody>
          <a:bodyPr/>
          <a:lstStyle/>
          <a:p>
            <a:fld id="{374E9322-ADF7-42DC-A84A-F7705813E879}" type="slidenum">
              <a:rPr lang="en-US" smtClean="0"/>
              <a:pPr/>
              <a:t>7</a:t>
            </a:fld>
            <a:endParaRPr lang="en-US"/>
          </a:p>
        </p:txBody>
      </p:sp>
      <p:pic>
        <p:nvPicPr>
          <p:cNvPr id="1026" name="Picture 2" descr="http://upload.wikimedia.org/wikipedia/en/thumb/a/ae/Ice_Cream_Sandwich_Logo.jpg/220px-Ice_Cream_Sandwich_Logo.jpg"/>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6934200" y="5105400"/>
            <a:ext cx="2095500" cy="15716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76326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Dalvik</a:t>
            </a:r>
            <a:r>
              <a:rPr lang="en-US" dirty="0" smtClean="0"/>
              <a:t> Debug Monitor Server</a:t>
            </a:r>
            <a:endParaRPr lang="en-US" dirty="0"/>
          </a:p>
        </p:txBody>
      </p:sp>
      <p:sp>
        <p:nvSpPr>
          <p:cNvPr id="3" name="Content Placeholder 2"/>
          <p:cNvSpPr>
            <a:spLocks noGrp="1"/>
          </p:cNvSpPr>
          <p:nvPr>
            <p:ph idx="1"/>
          </p:nvPr>
        </p:nvSpPr>
        <p:spPr/>
        <p:txBody>
          <a:bodyPr>
            <a:normAutofit fontScale="92500"/>
          </a:bodyPr>
          <a:lstStyle/>
          <a:p>
            <a:r>
              <a:rPr lang="en-US" dirty="0" smtClean="0"/>
              <a:t>DDMS</a:t>
            </a:r>
          </a:p>
          <a:p>
            <a:r>
              <a:rPr lang="en-US" dirty="0" smtClean="0"/>
              <a:t>debugging tool</a:t>
            </a:r>
          </a:p>
          <a:p>
            <a:r>
              <a:rPr lang="en-US" dirty="0" smtClean="0"/>
              <a:t>"provides, </a:t>
            </a:r>
            <a:r>
              <a:rPr lang="en-US" dirty="0"/>
              <a:t>screen capture on the device, thread and heap information on the device, </a:t>
            </a:r>
            <a:r>
              <a:rPr lang="en-US" dirty="0" err="1"/>
              <a:t>logcat</a:t>
            </a:r>
            <a:r>
              <a:rPr lang="en-US" dirty="0"/>
              <a:t>, process, and radio state information, incoming call and SMS spoofing, location data spoofing, and more</a:t>
            </a:r>
            <a:r>
              <a:rPr lang="en-US" dirty="0" smtClean="0"/>
              <a:t>."</a:t>
            </a:r>
          </a:p>
          <a:p>
            <a:r>
              <a:rPr lang="en-US" dirty="0" smtClean="0"/>
              <a:t>can interact with DDMS via Android Studio</a:t>
            </a:r>
            <a:endParaRPr lang="en-US" dirty="0"/>
          </a:p>
        </p:txBody>
      </p:sp>
    </p:spTree>
    <p:extLst>
      <p:ext uri="{BB962C8B-B14F-4D97-AF65-F5344CB8AC3E}">
        <p14:creationId xmlns:p14="http://schemas.microsoft.com/office/powerpoint/2010/main" val="17113107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DDMS</a:t>
            </a:r>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898126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8691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 vs. Android</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3" y="1219200"/>
            <a:ext cx="8229600" cy="511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988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History cont</a:t>
            </a:r>
            <a:r>
              <a:rPr lang="en-US" dirty="0"/>
              <a:t>.</a:t>
            </a:r>
          </a:p>
        </p:txBody>
      </p:sp>
      <p:sp>
        <p:nvSpPr>
          <p:cNvPr id="3" name="Content Placeholder 2"/>
          <p:cNvSpPr>
            <a:spLocks noGrp="1"/>
          </p:cNvSpPr>
          <p:nvPr>
            <p:ph idx="1"/>
          </p:nvPr>
        </p:nvSpPr>
        <p:spPr>
          <a:xfrm>
            <a:off x="76200" y="838200"/>
            <a:ext cx="4114800" cy="5211763"/>
          </a:xfrm>
        </p:spPr>
        <p:txBody>
          <a:bodyPr/>
          <a:lstStyle/>
          <a:p>
            <a:r>
              <a:rPr lang="en-US" dirty="0" smtClean="0"/>
              <a:t>2012</a:t>
            </a:r>
          </a:p>
          <a:p>
            <a:pPr lvl="1"/>
            <a:r>
              <a:rPr lang="en-US" dirty="0" smtClean="0"/>
              <a:t>Android 4.1, "Jelly Bean" released in July</a:t>
            </a:r>
          </a:p>
          <a:p>
            <a:r>
              <a:rPr lang="en-US" dirty="0" smtClean="0"/>
              <a:t>2013</a:t>
            </a:r>
          </a:p>
          <a:p>
            <a:pPr lvl="1"/>
            <a:r>
              <a:rPr lang="en-US" dirty="0" smtClean="0"/>
              <a:t>Android 4.4, </a:t>
            </a:r>
            <a:r>
              <a:rPr lang="en-US" dirty="0" err="1" smtClean="0"/>
              <a:t>KitKat</a:t>
            </a:r>
            <a:r>
              <a:rPr lang="en-US" dirty="0" smtClean="0"/>
              <a:t> released October 31, 2013</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3" y="954156"/>
            <a:ext cx="5210175" cy="579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090" y="4830956"/>
            <a:ext cx="13239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164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History (Getting Longer)</a:t>
            </a:r>
            <a:endParaRPr lang="en-US" dirty="0"/>
          </a:p>
        </p:txBody>
      </p:sp>
      <p:sp>
        <p:nvSpPr>
          <p:cNvPr id="3" name="Content Placeholder 2"/>
          <p:cNvSpPr>
            <a:spLocks noGrp="1"/>
          </p:cNvSpPr>
          <p:nvPr>
            <p:ph idx="1"/>
          </p:nvPr>
        </p:nvSpPr>
        <p:spPr>
          <a:xfrm>
            <a:off x="-76200" y="914400"/>
            <a:ext cx="8229600" cy="5943600"/>
          </a:xfrm>
        </p:spPr>
        <p:txBody>
          <a:bodyPr>
            <a:normAutofit/>
          </a:bodyPr>
          <a:lstStyle/>
          <a:p>
            <a:r>
              <a:rPr lang="en-US" sz="3200" dirty="0" smtClean="0"/>
              <a:t>November, 2014</a:t>
            </a:r>
            <a:br>
              <a:rPr lang="en-US" sz="3200" dirty="0" smtClean="0"/>
            </a:br>
            <a:r>
              <a:rPr lang="en-US" sz="3200" dirty="0" smtClean="0"/>
              <a:t>Android 5.0 Lollipop</a:t>
            </a:r>
            <a:br>
              <a:rPr lang="en-US" sz="3200" dirty="0" smtClean="0"/>
            </a:br>
            <a:r>
              <a:rPr lang="en-US" sz="3200" dirty="0" smtClean="0"/>
              <a:t>released.</a:t>
            </a:r>
            <a:br>
              <a:rPr lang="en-US" sz="3200" dirty="0" smtClean="0"/>
            </a:br>
            <a:r>
              <a:rPr lang="en-US" sz="3200" dirty="0" smtClean="0"/>
              <a:t>API level 21</a:t>
            </a:r>
            <a:br>
              <a:rPr lang="en-US" sz="3200" dirty="0" smtClean="0"/>
            </a:br>
            <a:r>
              <a:rPr lang="en-US" sz="3200" dirty="0" smtClean="0"/>
              <a:t>"Material Design"</a:t>
            </a:r>
          </a:p>
          <a:p>
            <a:r>
              <a:rPr lang="en-US" sz="3200" dirty="0" smtClean="0"/>
              <a:t>October, 2015 </a:t>
            </a:r>
            <a:br>
              <a:rPr lang="en-US" sz="3200" dirty="0" smtClean="0"/>
            </a:br>
            <a:r>
              <a:rPr lang="en-US" sz="3200" dirty="0" smtClean="0"/>
              <a:t>Android 6.0</a:t>
            </a:r>
            <a:br>
              <a:rPr lang="en-US" sz="3200" dirty="0" smtClean="0"/>
            </a:br>
            <a:r>
              <a:rPr lang="en-US" sz="3200" dirty="0" smtClean="0"/>
              <a:t>Marshmallow</a:t>
            </a:r>
            <a:br>
              <a:rPr lang="en-US" sz="3200" dirty="0" smtClean="0"/>
            </a:br>
            <a:r>
              <a:rPr lang="en-US" sz="3200" dirty="0" smtClean="0"/>
              <a:t>API level 23</a:t>
            </a:r>
          </a:p>
          <a:p>
            <a:pPr lvl="1"/>
            <a:r>
              <a:rPr lang="en-US" sz="2800" dirty="0" smtClean="0"/>
              <a:t>Runtime </a:t>
            </a:r>
            <a:br>
              <a:rPr lang="en-US" sz="2800" dirty="0" smtClean="0"/>
            </a:br>
            <a:r>
              <a:rPr lang="en-US" sz="2800" dirty="0" smtClean="0"/>
              <a:t>permissions</a:t>
            </a:r>
            <a:r>
              <a:rPr lang="en-US" sz="2800" dirty="0"/>
              <a:t/>
            </a:r>
            <a:br>
              <a:rPr lang="en-US" sz="2800" dirty="0"/>
            </a:br>
            <a:endParaRPr lang="en-US" sz="28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894995"/>
            <a:ext cx="3409950" cy="593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066800"/>
            <a:ext cx="2057400" cy="296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2720" y="4648200"/>
            <a:ext cx="292608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8295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LemMsXBUbzyRJb9zWN0by"/>
</p:tagLst>
</file>

<file path=ppt/tags/tag10.xml><?xml version="1.0" encoding="utf-8"?>
<p:tagLst xmlns:a="http://schemas.openxmlformats.org/drawingml/2006/main" xmlns:r="http://schemas.openxmlformats.org/officeDocument/2006/relationships" xmlns:p="http://schemas.openxmlformats.org/presentationml/2006/main">
  <p:tag name="DVSHAPEID" val="WRqRzC1jNoH7iXBjhz0Nmb"/>
</p:tagLst>
</file>

<file path=ppt/tags/tag11.xml><?xml version="1.0" encoding="utf-8"?>
<p:tagLst xmlns:a="http://schemas.openxmlformats.org/drawingml/2006/main" xmlns:r="http://schemas.openxmlformats.org/officeDocument/2006/relationships" xmlns:p="http://schemas.openxmlformats.org/presentationml/2006/main">
  <p:tag name="DVSHAPEID" val="CO4oXH1ZhNJbY5zwFuLmJD"/>
</p:tagLst>
</file>

<file path=ppt/tags/tag12.xml><?xml version="1.0" encoding="utf-8"?>
<p:tagLst xmlns:a="http://schemas.openxmlformats.org/drawingml/2006/main" xmlns:r="http://schemas.openxmlformats.org/officeDocument/2006/relationships" xmlns:p="http://schemas.openxmlformats.org/presentationml/2006/main">
  <p:tag name="DVSECTIONID" val="zd3wrPSSgMqTKdE3BQu8dV"/>
</p:tagLst>
</file>

<file path=ppt/tags/tag13.xml><?xml version="1.0" encoding="utf-8"?>
<p:tagLst xmlns:a="http://schemas.openxmlformats.org/drawingml/2006/main" xmlns:r="http://schemas.openxmlformats.org/officeDocument/2006/relationships" xmlns:p="http://schemas.openxmlformats.org/presentationml/2006/main">
  <p:tag name="DVSHAPEID" val="YNR1EODVCSePW9sGF7Tjjh"/>
</p:tagLst>
</file>

<file path=ppt/tags/tag14.xml><?xml version="1.0" encoding="utf-8"?>
<p:tagLst xmlns:a="http://schemas.openxmlformats.org/drawingml/2006/main" xmlns:r="http://schemas.openxmlformats.org/officeDocument/2006/relationships" xmlns:p="http://schemas.openxmlformats.org/presentationml/2006/main">
  <p:tag name="DVSHAPEID" val="56PPBJYRozMBKpIIxh6fNR"/>
</p:tagLst>
</file>

<file path=ppt/tags/tag15.xml><?xml version="1.0" encoding="utf-8"?>
<p:tagLst xmlns:a="http://schemas.openxmlformats.org/drawingml/2006/main" xmlns:r="http://schemas.openxmlformats.org/officeDocument/2006/relationships" xmlns:p="http://schemas.openxmlformats.org/presentationml/2006/main">
  <p:tag name="DVSECTIONID" val="syTN2pfJ8cDhb0if07I1VN"/>
</p:tagLst>
</file>

<file path=ppt/tags/tag16.xml><?xml version="1.0" encoding="utf-8"?>
<p:tagLst xmlns:a="http://schemas.openxmlformats.org/drawingml/2006/main" xmlns:r="http://schemas.openxmlformats.org/officeDocument/2006/relationships" xmlns:p="http://schemas.openxmlformats.org/presentationml/2006/main">
  <p:tag name="DVSECTIONID" val="8XZYuvkXv3lELuDEMsDxDe"/>
</p:tagLst>
</file>

<file path=ppt/tags/tag17.xml><?xml version="1.0" encoding="utf-8"?>
<p:tagLst xmlns:a="http://schemas.openxmlformats.org/drawingml/2006/main" xmlns:r="http://schemas.openxmlformats.org/officeDocument/2006/relationships" xmlns:p="http://schemas.openxmlformats.org/presentationml/2006/main">
  <p:tag name="DVSHAPEID" val="PBZw3CKXQCUeRcHeoYqdHK"/>
</p:tagLst>
</file>

<file path=ppt/tags/tag18.xml><?xml version="1.0" encoding="utf-8"?>
<p:tagLst xmlns:a="http://schemas.openxmlformats.org/drawingml/2006/main" xmlns:r="http://schemas.openxmlformats.org/officeDocument/2006/relationships" xmlns:p="http://schemas.openxmlformats.org/presentationml/2006/main">
  <p:tag name="DVSHAPEID" val="35xJa648BiTKFDjN18kmNf"/>
</p:tagLst>
</file>

<file path=ppt/tags/tag19.xml><?xml version="1.0" encoding="utf-8"?>
<p:tagLst xmlns:a="http://schemas.openxmlformats.org/drawingml/2006/main" xmlns:r="http://schemas.openxmlformats.org/officeDocument/2006/relationships" xmlns:p="http://schemas.openxmlformats.org/presentationml/2006/main">
  <p:tag name="DVSECTIONID" val="fs2DKmPmqb0EqVO4UJobGA"/>
</p:tagLst>
</file>

<file path=ppt/tags/tag2.xml><?xml version="1.0" encoding="utf-8"?>
<p:tagLst xmlns:a="http://schemas.openxmlformats.org/drawingml/2006/main" xmlns:r="http://schemas.openxmlformats.org/officeDocument/2006/relationships" xmlns:p="http://schemas.openxmlformats.org/presentationml/2006/main">
  <p:tag name="DVSHAPEID" val="sASEgpkZ3uHPUC6dMLW3gC"/>
</p:tagLst>
</file>

<file path=ppt/tags/tag20.xml><?xml version="1.0" encoding="utf-8"?>
<p:tagLst xmlns:a="http://schemas.openxmlformats.org/drawingml/2006/main" xmlns:r="http://schemas.openxmlformats.org/officeDocument/2006/relationships" xmlns:p="http://schemas.openxmlformats.org/presentationml/2006/main">
  <p:tag name="DVSHAPEID" val="l7w4VAXiTlWNbkg0NTF2Im"/>
</p:tagLst>
</file>

<file path=ppt/tags/tag21.xml><?xml version="1.0" encoding="utf-8"?>
<p:tagLst xmlns:a="http://schemas.openxmlformats.org/drawingml/2006/main" xmlns:r="http://schemas.openxmlformats.org/officeDocument/2006/relationships" xmlns:p="http://schemas.openxmlformats.org/presentationml/2006/main">
  <p:tag name="DVSHAPEID" val="ZA5oOHHGs4eiRlDffSCiDp"/>
</p:tagLst>
</file>

<file path=ppt/tags/tag22.xml><?xml version="1.0" encoding="utf-8"?>
<p:tagLst xmlns:a="http://schemas.openxmlformats.org/drawingml/2006/main" xmlns:r="http://schemas.openxmlformats.org/officeDocument/2006/relationships" xmlns:p="http://schemas.openxmlformats.org/presentationml/2006/main">
  <p:tag name="DVSECTIONID" val="WwfOCmlfoo9THwVRLY78C9"/>
</p:tagLst>
</file>

<file path=ppt/tags/tag23.xml><?xml version="1.0" encoding="utf-8"?>
<p:tagLst xmlns:a="http://schemas.openxmlformats.org/drawingml/2006/main" xmlns:r="http://schemas.openxmlformats.org/officeDocument/2006/relationships" xmlns:p="http://schemas.openxmlformats.org/presentationml/2006/main">
  <p:tag name="DVSHAPEID" val="zTtUnxDNpqIAslFaDgQr1g"/>
</p:tagLst>
</file>

<file path=ppt/tags/tag24.xml><?xml version="1.0" encoding="utf-8"?>
<p:tagLst xmlns:a="http://schemas.openxmlformats.org/drawingml/2006/main" xmlns:r="http://schemas.openxmlformats.org/officeDocument/2006/relationships" xmlns:p="http://schemas.openxmlformats.org/presentationml/2006/main">
  <p:tag name="DVSHAPEID" val="gxtDQBBkmrQiuBHFhUG2Ji"/>
</p:tagLst>
</file>

<file path=ppt/tags/tag25.xml><?xml version="1.0" encoding="utf-8"?>
<p:tagLst xmlns:a="http://schemas.openxmlformats.org/drawingml/2006/main" xmlns:r="http://schemas.openxmlformats.org/officeDocument/2006/relationships" xmlns:p="http://schemas.openxmlformats.org/presentationml/2006/main">
  <p:tag name="DVSECTIONID" val="E63HQHyT8sxFwvnWKs1aNC"/>
</p:tagLst>
</file>

<file path=ppt/tags/tag26.xml><?xml version="1.0" encoding="utf-8"?>
<p:tagLst xmlns:a="http://schemas.openxmlformats.org/drawingml/2006/main" xmlns:r="http://schemas.openxmlformats.org/officeDocument/2006/relationships" xmlns:p="http://schemas.openxmlformats.org/presentationml/2006/main">
  <p:tag name="DVSHAPEID" val="4baPYvcx5MHWCFdDSvLm44"/>
</p:tagLst>
</file>

<file path=ppt/tags/tag27.xml><?xml version="1.0" encoding="utf-8"?>
<p:tagLst xmlns:a="http://schemas.openxmlformats.org/drawingml/2006/main" xmlns:r="http://schemas.openxmlformats.org/officeDocument/2006/relationships" xmlns:p="http://schemas.openxmlformats.org/presentationml/2006/main">
  <p:tag name="DVSHAPEID" val="BxZ1rD1bhmd0Mito3OwCdb"/>
</p:tagLst>
</file>

<file path=ppt/tags/tag28.xml><?xml version="1.0" encoding="utf-8"?>
<p:tagLst xmlns:a="http://schemas.openxmlformats.org/drawingml/2006/main" xmlns:r="http://schemas.openxmlformats.org/officeDocument/2006/relationships" xmlns:p="http://schemas.openxmlformats.org/presentationml/2006/main">
  <p:tag name="DVSECTIONID" val="vxdh92Yq3yXMR8LUwDHufH"/>
</p:tagLst>
</file>

<file path=ppt/tags/tag29.xml><?xml version="1.0" encoding="utf-8"?>
<p:tagLst xmlns:a="http://schemas.openxmlformats.org/drawingml/2006/main" xmlns:r="http://schemas.openxmlformats.org/officeDocument/2006/relationships" xmlns:p="http://schemas.openxmlformats.org/presentationml/2006/main">
  <p:tag name="DVSHAPEID" val="cDcWaRTEegIlhNBqWnrndm"/>
</p:tagLst>
</file>

<file path=ppt/tags/tag3.xml><?xml version="1.0" encoding="utf-8"?>
<p:tagLst xmlns:a="http://schemas.openxmlformats.org/drawingml/2006/main" xmlns:r="http://schemas.openxmlformats.org/officeDocument/2006/relationships" xmlns:p="http://schemas.openxmlformats.org/presentationml/2006/main">
  <p:tag name="DVSHAPEID" val="DJczKc5JbqJOMhC2M5FGQ1"/>
</p:tagLst>
</file>

<file path=ppt/tags/tag30.xml><?xml version="1.0" encoding="utf-8"?>
<p:tagLst xmlns:a="http://schemas.openxmlformats.org/drawingml/2006/main" xmlns:r="http://schemas.openxmlformats.org/officeDocument/2006/relationships" xmlns:p="http://schemas.openxmlformats.org/presentationml/2006/main">
  <p:tag name="DVSHAPEID" val="Ktvaxd3kiJQpllPvsaiD8X"/>
</p:tagLst>
</file>

<file path=ppt/tags/tag31.xml><?xml version="1.0" encoding="utf-8"?>
<p:tagLst xmlns:a="http://schemas.openxmlformats.org/drawingml/2006/main" xmlns:r="http://schemas.openxmlformats.org/officeDocument/2006/relationships" xmlns:p="http://schemas.openxmlformats.org/presentationml/2006/main">
  <p:tag name="DVSECTIONID" val="m20puPdF7sl2BwtyyvVHpZ"/>
</p:tagLst>
</file>

<file path=ppt/tags/tag32.xml><?xml version="1.0" encoding="utf-8"?>
<p:tagLst xmlns:a="http://schemas.openxmlformats.org/drawingml/2006/main" xmlns:r="http://schemas.openxmlformats.org/officeDocument/2006/relationships" xmlns:p="http://schemas.openxmlformats.org/presentationml/2006/main">
  <p:tag name="DVSHAPEID" val="uRsgBrVg5AeNb58Rqqs9y0"/>
</p:tagLst>
</file>

<file path=ppt/tags/tag33.xml><?xml version="1.0" encoding="utf-8"?>
<p:tagLst xmlns:a="http://schemas.openxmlformats.org/drawingml/2006/main" xmlns:r="http://schemas.openxmlformats.org/officeDocument/2006/relationships" xmlns:p="http://schemas.openxmlformats.org/presentationml/2006/main">
  <p:tag name="DVSHAPEID" val="rvr54rQC2eZjV9dw1qdUKn"/>
</p:tagLst>
</file>

<file path=ppt/tags/tag34.xml><?xml version="1.0" encoding="utf-8"?>
<p:tagLst xmlns:a="http://schemas.openxmlformats.org/drawingml/2006/main" xmlns:r="http://schemas.openxmlformats.org/officeDocument/2006/relationships" xmlns:p="http://schemas.openxmlformats.org/presentationml/2006/main">
  <p:tag name="DVSECTIONID" val="wORZYivOFIuo9JT8GgfM3g"/>
</p:tagLst>
</file>

<file path=ppt/tags/tag35.xml><?xml version="1.0" encoding="utf-8"?>
<p:tagLst xmlns:a="http://schemas.openxmlformats.org/drawingml/2006/main" xmlns:r="http://schemas.openxmlformats.org/officeDocument/2006/relationships" xmlns:p="http://schemas.openxmlformats.org/presentationml/2006/main">
  <p:tag name="DVSHAPEID" val="6BUpSjJYDPY4gJmpvyK3kX"/>
</p:tagLst>
</file>

<file path=ppt/tags/tag36.xml><?xml version="1.0" encoding="utf-8"?>
<p:tagLst xmlns:a="http://schemas.openxmlformats.org/drawingml/2006/main" xmlns:r="http://schemas.openxmlformats.org/officeDocument/2006/relationships" xmlns:p="http://schemas.openxmlformats.org/presentationml/2006/main">
  <p:tag name="DVSHAPEID" val="wiql36gVcsXtKhjmHJKSHv"/>
</p:tagLst>
</file>

<file path=ppt/tags/tag37.xml><?xml version="1.0" encoding="utf-8"?>
<p:tagLst xmlns:a="http://schemas.openxmlformats.org/drawingml/2006/main" xmlns:r="http://schemas.openxmlformats.org/officeDocument/2006/relationships" xmlns:p="http://schemas.openxmlformats.org/presentationml/2006/main">
  <p:tag name="DVSECTIONID" val="P6ZWyHZKpKiShxqiQEhFlP"/>
</p:tagLst>
</file>

<file path=ppt/tags/tag38.xml><?xml version="1.0" encoding="utf-8"?>
<p:tagLst xmlns:a="http://schemas.openxmlformats.org/drawingml/2006/main" xmlns:r="http://schemas.openxmlformats.org/officeDocument/2006/relationships" xmlns:p="http://schemas.openxmlformats.org/presentationml/2006/main">
  <p:tag name="DVSHAPEID" val="qnYugPlrJnE85BYxfDIIDv"/>
</p:tagLst>
</file>

<file path=ppt/tags/tag39.xml><?xml version="1.0" encoding="utf-8"?>
<p:tagLst xmlns:a="http://schemas.openxmlformats.org/drawingml/2006/main" xmlns:r="http://schemas.openxmlformats.org/officeDocument/2006/relationships" xmlns:p="http://schemas.openxmlformats.org/presentationml/2006/main">
  <p:tag name="DVSHAPEID" val="7MY558Q0isg0R3mzPrAKJz"/>
</p:tagLst>
</file>

<file path=ppt/tags/tag4.xml><?xml version="1.0" encoding="utf-8"?>
<p:tagLst xmlns:a="http://schemas.openxmlformats.org/drawingml/2006/main" xmlns:r="http://schemas.openxmlformats.org/officeDocument/2006/relationships" xmlns:p="http://schemas.openxmlformats.org/presentationml/2006/main">
  <p:tag name="DVSECTIONID" val="UzvBRt1wUJit9qnXrKtMJd"/>
</p:tagLst>
</file>

<file path=ppt/tags/tag40.xml><?xml version="1.0" encoding="utf-8"?>
<p:tagLst xmlns:a="http://schemas.openxmlformats.org/drawingml/2006/main" xmlns:r="http://schemas.openxmlformats.org/officeDocument/2006/relationships" xmlns:p="http://schemas.openxmlformats.org/presentationml/2006/main">
  <p:tag name="DVSECTIONID" val="JTFX2gi20XKfYL01KNPUiJ"/>
</p:tagLst>
</file>

<file path=ppt/tags/tag41.xml><?xml version="1.0" encoding="utf-8"?>
<p:tagLst xmlns:a="http://schemas.openxmlformats.org/drawingml/2006/main" xmlns:r="http://schemas.openxmlformats.org/officeDocument/2006/relationships" xmlns:p="http://schemas.openxmlformats.org/presentationml/2006/main">
  <p:tag name="DVSHAPEID" val="PCcHo9u7aZSVgbvbJcAI4c"/>
</p:tagLst>
</file>

<file path=ppt/tags/tag42.xml><?xml version="1.0" encoding="utf-8"?>
<p:tagLst xmlns:a="http://schemas.openxmlformats.org/drawingml/2006/main" xmlns:r="http://schemas.openxmlformats.org/officeDocument/2006/relationships" xmlns:p="http://schemas.openxmlformats.org/presentationml/2006/main">
  <p:tag name="DVSHAPEID" val="S4JVaFNh7SMxXmTnKHvahh"/>
</p:tagLst>
</file>

<file path=ppt/tags/tag43.xml><?xml version="1.0" encoding="utf-8"?>
<p:tagLst xmlns:a="http://schemas.openxmlformats.org/drawingml/2006/main" xmlns:r="http://schemas.openxmlformats.org/officeDocument/2006/relationships" xmlns:p="http://schemas.openxmlformats.org/presentationml/2006/main">
  <p:tag name="DVSHAPEID" val="8WMb3EHna0vCK7XsYOkTR0"/>
</p:tagLst>
</file>

<file path=ppt/tags/tag44.xml><?xml version="1.0" encoding="utf-8"?>
<p:tagLst xmlns:a="http://schemas.openxmlformats.org/drawingml/2006/main" xmlns:r="http://schemas.openxmlformats.org/officeDocument/2006/relationships" xmlns:p="http://schemas.openxmlformats.org/presentationml/2006/main">
  <p:tag name="DVSHAPEID" val="8Je9ilrSdTUAWN8ZC9zKHM"/>
</p:tagLst>
</file>

<file path=ppt/tags/tag45.xml><?xml version="1.0" encoding="utf-8"?>
<p:tagLst xmlns:a="http://schemas.openxmlformats.org/drawingml/2006/main" xmlns:r="http://schemas.openxmlformats.org/officeDocument/2006/relationships" xmlns:p="http://schemas.openxmlformats.org/presentationml/2006/main">
  <p:tag name="DVSHAPEID" val="1kCLphIGQoq7O3WUmlWhNB"/>
</p:tagLst>
</file>

<file path=ppt/tags/tag46.xml><?xml version="1.0" encoding="utf-8"?>
<p:tagLst xmlns:a="http://schemas.openxmlformats.org/drawingml/2006/main" xmlns:r="http://schemas.openxmlformats.org/officeDocument/2006/relationships" xmlns:p="http://schemas.openxmlformats.org/presentationml/2006/main">
  <p:tag name="DVSHAPEID" val="I9bakZcbj6imHTwwV9aw3v"/>
</p:tagLst>
</file>

<file path=ppt/tags/tag47.xml><?xml version="1.0" encoding="utf-8"?>
<p:tagLst xmlns:a="http://schemas.openxmlformats.org/drawingml/2006/main" xmlns:r="http://schemas.openxmlformats.org/officeDocument/2006/relationships" xmlns:p="http://schemas.openxmlformats.org/presentationml/2006/main">
  <p:tag name="DVSHAPEID" val="aOY52IMdOpZqCtzfXJuF4j"/>
</p:tagLst>
</file>

<file path=ppt/tags/tag48.xml><?xml version="1.0" encoding="utf-8"?>
<p:tagLst xmlns:a="http://schemas.openxmlformats.org/drawingml/2006/main" xmlns:r="http://schemas.openxmlformats.org/officeDocument/2006/relationships" xmlns:p="http://schemas.openxmlformats.org/presentationml/2006/main">
  <p:tag name="DVSHAPEID" val="Prl3nPqM7gycZnceWuo5iS"/>
</p:tagLst>
</file>

<file path=ppt/tags/tag49.xml><?xml version="1.0" encoding="utf-8"?>
<p:tagLst xmlns:a="http://schemas.openxmlformats.org/drawingml/2006/main" xmlns:r="http://schemas.openxmlformats.org/officeDocument/2006/relationships" xmlns:p="http://schemas.openxmlformats.org/presentationml/2006/main">
  <p:tag name="DVSHAPEID" val="ngh3WGcr2oqQZwKZkXN1iI"/>
</p:tagLst>
</file>

<file path=ppt/tags/tag5.xml><?xml version="1.0" encoding="utf-8"?>
<p:tagLst xmlns:a="http://schemas.openxmlformats.org/drawingml/2006/main" xmlns:r="http://schemas.openxmlformats.org/officeDocument/2006/relationships" xmlns:p="http://schemas.openxmlformats.org/presentationml/2006/main">
  <p:tag name="DVSHAPEID" val="RxjpxjtNXJGENr1lUe6A5c"/>
</p:tagLst>
</file>

<file path=ppt/tags/tag50.xml><?xml version="1.0" encoding="utf-8"?>
<p:tagLst xmlns:a="http://schemas.openxmlformats.org/drawingml/2006/main" xmlns:r="http://schemas.openxmlformats.org/officeDocument/2006/relationships" xmlns:p="http://schemas.openxmlformats.org/presentationml/2006/main">
  <p:tag name="DVSHAPEID" val="Spuc3INZgZ0W44MkSJAFd9"/>
</p:tagLst>
</file>

<file path=ppt/tags/tag51.xml><?xml version="1.0" encoding="utf-8"?>
<p:tagLst xmlns:a="http://schemas.openxmlformats.org/drawingml/2006/main" xmlns:r="http://schemas.openxmlformats.org/officeDocument/2006/relationships" xmlns:p="http://schemas.openxmlformats.org/presentationml/2006/main">
  <p:tag name="DVSHAPEID" val="L8nFuW9rigAEoRzKDtE37r"/>
</p:tagLst>
</file>

<file path=ppt/tags/tag52.xml><?xml version="1.0" encoding="utf-8"?>
<p:tagLst xmlns:a="http://schemas.openxmlformats.org/drawingml/2006/main" xmlns:r="http://schemas.openxmlformats.org/officeDocument/2006/relationships" xmlns:p="http://schemas.openxmlformats.org/presentationml/2006/main">
  <p:tag name="DVSHAPEID" val="Q2sFc044rCvIElOndQPPHJ"/>
</p:tagLst>
</file>

<file path=ppt/tags/tag53.xml><?xml version="1.0" encoding="utf-8"?>
<p:tagLst xmlns:a="http://schemas.openxmlformats.org/drawingml/2006/main" xmlns:r="http://schemas.openxmlformats.org/officeDocument/2006/relationships" xmlns:p="http://schemas.openxmlformats.org/presentationml/2006/main">
  <p:tag name="DVSHAPEID" val="mpGVL8661a2jikcPK9mePX"/>
</p:tagLst>
</file>

<file path=ppt/tags/tag54.xml><?xml version="1.0" encoding="utf-8"?>
<p:tagLst xmlns:a="http://schemas.openxmlformats.org/drawingml/2006/main" xmlns:r="http://schemas.openxmlformats.org/officeDocument/2006/relationships" xmlns:p="http://schemas.openxmlformats.org/presentationml/2006/main">
  <p:tag name="DVSHAPEID" val="9FddVffNdiK6G3ZhfWYlBk"/>
</p:tagLst>
</file>

<file path=ppt/tags/tag55.xml><?xml version="1.0" encoding="utf-8"?>
<p:tagLst xmlns:a="http://schemas.openxmlformats.org/drawingml/2006/main" xmlns:r="http://schemas.openxmlformats.org/officeDocument/2006/relationships" xmlns:p="http://schemas.openxmlformats.org/presentationml/2006/main">
  <p:tag name="DVSHAPEID" val="Gk3tbo6GtsUpf0HxcQQeXK"/>
</p:tagLst>
</file>

<file path=ppt/tags/tag56.xml><?xml version="1.0" encoding="utf-8"?>
<p:tagLst xmlns:a="http://schemas.openxmlformats.org/drawingml/2006/main" xmlns:r="http://schemas.openxmlformats.org/officeDocument/2006/relationships" xmlns:p="http://schemas.openxmlformats.org/presentationml/2006/main">
  <p:tag name="DVSHAPEID" val="zbE8QsUpgulOZT9r3RHwOh"/>
</p:tagLst>
</file>

<file path=ppt/tags/tag57.xml><?xml version="1.0" encoding="utf-8"?>
<p:tagLst xmlns:a="http://schemas.openxmlformats.org/drawingml/2006/main" xmlns:r="http://schemas.openxmlformats.org/officeDocument/2006/relationships" xmlns:p="http://schemas.openxmlformats.org/presentationml/2006/main">
  <p:tag name="DVSHAPEID" val="bhNYAHJ7unnWKRP2yEL3cq"/>
</p:tagLst>
</file>

<file path=ppt/tags/tag58.xml><?xml version="1.0" encoding="utf-8"?>
<p:tagLst xmlns:a="http://schemas.openxmlformats.org/drawingml/2006/main" xmlns:r="http://schemas.openxmlformats.org/officeDocument/2006/relationships" xmlns:p="http://schemas.openxmlformats.org/presentationml/2006/main">
  <p:tag name="DVSHAPEID" val="3r1OoLMZwqVh0mlRSdF80Y"/>
</p:tagLst>
</file>

<file path=ppt/tags/tag59.xml><?xml version="1.0" encoding="utf-8"?>
<p:tagLst xmlns:a="http://schemas.openxmlformats.org/drawingml/2006/main" xmlns:r="http://schemas.openxmlformats.org/officeDocument/2006/relationships" xmlns:p="http://schemas.openxmlformats.org/presentationml/2006/main">
  <p:tag name="DVSHAPEID" val="q28hB0i3LL4KemWLiYkuQX"/>
</p:tagLst>
</file>

<file path=ppt/tags/tag6.xml><?xml version="1.0" encoding="utf-8"?>
<p:tagLst xmlns:a="http://schemas.openxmlformats.org/drawingml/2006/main" xmlns:r="http://schemas.openxmlformats.org/officeDocument/2006/relationships" xmlns:p="http://schemas.openxmlformats.org/presentationml/2006/main">
  <p:tag name="DVSHAPEID" val="1iylqfq0pLYhzt1eqZ03um"/>
</p:tagLst>
</file>

<file path=ppt/tags/tag60.xml><?xml version="1.0" encoding="utf-8"?>
<p:tagLst xmlns:a="http://schemas.openxmlformats.org/drawingml/2006/main" xmlns:r="http://schemas.openxmlformats.org/officeDocument/2006/relationships" xmlns:p="http://schemas.openxmlformats.org/presentationml/2006/main">
  <p:tag name="DVSHAPEID" val="1tRsHGLyo4q40YF79LGtFa"/>
</p:tagLst>
</file>

<file path=ppt/tags/tag61.xml><?xml version="1.0" encoding="utf-8"?>
<p:tagLst xmlns:a="http://schemas.openxmlformats.org/drawingml/2006/main" xmlns:r="http://schemas.openxmlformats.org/officeDocument/2006/relationships" xmlns:p="http://schemas.openxmlformats.org/presentationml/2006/main">
  <p:tag name="DVSHAPEID" val="cf8YU6UHNv8t1Fp8iChdn0"/>
</p:tagLst>
</file>

<file path=ppt/tags/tag62.xml><?xml version="1.0" encoding="utf-8"?>
<p:tagLst xmlns:a="http://schemas.openxmlformats.org/drawingml/2006/main" xmlns:r="http://schemas.openxmlformats.org/officeDocument/2006/relationships" xmlns:p="http://schemas.openxmlformats.org/presentationml/2006/main">
  <p:tag name="DVSHAPEID" val="k9lY5bOyNniRgBkJLFDGgU"/>
</p:tagLst>
</file>

<file path=ppt/tags/tag63.xml><?xml version="1.0" encoding="utf-8"?>
<p:tagLst xmlns:a="http://schemas.openxmlformats.org/drawingml/2006/main" xmlns:r="http://schemas.openxmlformats.org/officeDocument/2006/relationships" xmlns:p="http://schemas.openxmlformats.org/presentationml/2006/main">
  <p:tag name="DVSHAPEID" val="WwX0H1t4brMcVYCW0JTfIL"/>
</p:tagLst>
</file>

<file path=ppt/tags/tag64.xml><?xml version="1.0" encoding="utf-8"?>
<p:tagLst xmlns:a="http://schemas.openxmlformats.org/drawingml/2006/main" xmlns:r="http://schemas.openxmlformats.org/officeDocument/2006/relationships" xmlns:p="http://schemas.openxmlformats.org/presentationml/2006/main">
  <p:tag name="DVSHAPEID" val="bapOOzQCzGJpdP05uM5IbQ"/>
</p:tagLst>
</file>

<file path=ppt/tags/tag65.xml><?xml version="1.0" encoding="utf-8"?>
<p:tagLst xmlns:a="http://schemas.openxmlformats.org/drawingml/2006/main" xmlns:r="http://schemas.openxmlformats.org/officeDocument/2006/relationships" xmlns:p="http://schemas.openxmlformats.org/presentationml/2006/main">
  <p:tag name="DVSHAPEID" val="43Fl6OETN1calMBScTdzR6"/>
</p:tagLst>
</file>

<file path=ppt/tags/tag66.xml><?xml version="1.0" encoding="utf-8"?>
<p:tagLst xmlns:a="http://schemas.openxmlformats.org/drawingml/2006/main" xmlns:r="http://schemas.openxmlformats.org/officeDocument/2006/relationships" xmlns:p="http://schemas.openxmlformats.org/presentationml/2006/main">
  <p:tag name="DVSHAPEID" val="swLNVVf69Zzl6l8st2XFTI"/>
</p:tagLst>
</file>

<file path=ppt/tags/tag67.xml><?xml version="1.0" encoding="utf-8"?>
<p:tagLst xmlns:a="http://schemas.openxmlformats.org/drawingml/2006/main" xmlns:r="http://schemas.openxmlformats.org/officeDocument/2006/relationships" xmlns:p="http://schemas.openxmlformats.org/presentationml/2006/main">
  <p:tag name="DVSHAPEID" val="c2tduBAcvBYXB9AiSJEGRd"/>
</p:tagLst>
</file>

<file path=ppt/tags/tag7.xml><?xml version="1.0" encoding="utf-8"?>
<p:tagLst xmlns:a="http://schemas.openxmlformats.org/drawingml/2006/main" xmlns:r="http://schemas.openxmlformats.org/officeDocument/2006/relationships" xmlns:p="http://schemas.openxmlformats.org/presentationml/2006/main">
  <p:tag name="DVSECTIONID" val="jkkSpAOZ1EKxrux3r12B6h"/>
</p:tagLst>
</file>

<file path=ppt/tags/tag8.xml><?xml version="1.0" encoding="utf-8"?>
<p:tagLst xmlns:a="http://schemas.openxmlformats.org/drawingml/2006/main" xmlns:r="http://schemas.openxmlformats.org/officeDocument/2006/relationships" xmlns:p="http://schemas.openxmlformats.org/presentationml/2006/main">
  <p:tag name="DVSHAPEID" val="GvSykGO7A2IEAYCfc3aWdz"/>
</p:tagLst>
</file>

<file path=ppt/tags/tag9.xml><?xml version="1.0" encoding="utf-8"?>
<p:tagLst xmlns:a="http://schemas.openxmlformats.org/drawingml/2006/main" xmlns:r="http://schemas.openxmlformats.org/officeDocument/2006/relationships" xmlns:p="http://schemas.openxmlformats.org/presentationml/2006/main">
  <p:tag name="DVSHAPEID" val="dUX0oe6MFw1MTdiu2aEqP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3741</TotalTime>
  <Words>1698</Words>
  <Application>Microsoft Office PowerPoint</Application>
  <PresentationFormat>On-screen Show (4:3)</PresentationFormat>
  <Paragraphs>357</Paragraphs>
  <Slides>72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72</vt:i4>
      </vt:variant>
    </vt:vector>
  </HeadingPairs>
  <TitlesOfParts>
    <vt:vector size="75" baseType="lpstr">
      <vt:lpstr>Arial</vt:lpstr>
      <vt:lpstr>Calibri</vt:lpstr>
      <vt:lpstr>Office Theme</vt:lpstr>
      <vt:lpstr> CS371m - Mobile Computing</vt:lpstr>
      <vt:lpstr>What is Android?</vt:lpstr>
      <vt:lpstr>PowerPoint Presentation</vt:lpstr>
      <vt:lpstr>Android Versioning</vt:lpstr>
      <vt:lpstr>A Short History Of Android</vt:lpstr>
      <vt:lpstr>Short History cont.</vt:lpstr>
      <vt:lpstr>Short History cont.</vt:lpstr>
      <vt:lpstr>Short History cont.</vt:lpstr>
      <vt:lpstr>Short History (Getting Longer)</vt:lpstr>
      <vt:lpstr>Still More</vt:lpstr>
      <vt:lpstr>Device Distribution Jan 2012</vt:lpstr>
      <vt:lpstr>August 1, 2012</vt:lpstr>
      <vt:lpstr>August 1, 2013</vt:lpstr>
      <vt:lpstr>January 8, 2014</vt:lpstr>
      <vt:lpstr>August, 2014</vt:lpstr>
      <vt:lpstr>January 2015</vt:lpstr>
      <vt:lpstr>January 2016</vt:lpstr>
      <vt:lpstr>May 2016</vt:lpstr>
      <vt:lpstr>January 2017</vt:lpstr>
      <vt:lpstr>July 2017</vt:lpstr>
      <vt:lpstr>June 2018</vt:lpstr>
      <vt:lpstr>Clicker Question</vt:lpstr>
      <vt:lpstr>Android Fragmentation</vt:lpstr>
      <vt:lpstr>Device Fragmentation</vt:lpstr>
      <vt:lpstr>PowerPoint Presentation</vt:lpstr>
      <vt:lpstr>Android Screen Sizes - August 2014</vt:lpstr>
      <vt:lpstr>iOS Screen Sizes - August 2014</vt:lpstr>
      <vt:lpstr>Android Fragmentation</vt:lpstr>
      <vt:lpstr>PowerPoint Presentation</vt:lpstr>
      <vt:lpstr>PowerPoint Presentation</vt:lpstr>
      <vt:lpstr>PowerPoint Presentation</vt:lpstr>
      <vt:lpstr>Dominant Version</vt:lpstr>
      <vt:lpstr>Android - iOS comparison</vt:lpstr>
      <vt:lpstr>Android Version Fragmentation</vt:lpstr>
      <vt:lpstr>Android vs iOS</vt:lpstr>
      <vt:lpstr>Revenue</vt:lpstr>
      <vt:lpstr>Shift to Mobile Still Underway</vt:lpstr>
      <vt:lpstr>Search Trends January 2017</vt:lpstr>
      <vt:lpstr>Search Trends January 2017</vt:lpstr>
      <vt:lpstr>Mobile Development</vt:lpstr>
      <vt:lpstr>Android development tools</vt:lpstr>
      <vt:lpstr>Setup Development Environment</vt:lpstr>
      <vt:lpstr>Elements of Android Projects</vt:lpstr>
      <vt:lpstr>Android Projects</vt:lpstr>
      <vt:lpstr>Android Project Components</vt:lpstr>
      <vt:lpstr>Android Projects - Components Manifest</vt:lpstr>
      <vt:lpstr>Android Manifest - Sample</vt:lpstr>
      <vt:lpstr>Android Manifest - Sample</vt:lpstr>
      <vt:lpstr>Android Projects - Components Java Source Code</vt:lpstr>
      <vt:lpstr>Android Projects - Components Resources</vt:lpstr>
      <vt:lpstr>Resource Directories</vt:lpstr>
      <vt:lpstr>Gradle</vt:lpstr>
      <vt:lpstr>Gradle</vt:lpstr>
      <vt:lpstr>sample build.gradle file - PROJECT</vt:lpstr>
      <vt:lpstr>sample build.gradle file - MODULE / APP</vt:lpstr>
      <vt:lpstr>emulators</vt:lpstr>
      <vt:lpstr>PowerPoint Presentation</vt:lpstr>
      <vt:lpstr>Android Emulator or AVD</vt:lpstr>
      <vt:lpstr>Android Emulator: 1.6</vt:lpstr>
      <vt:lpstr>Android Emulator: 2.2</vt:lpstr>
      <vt:lpstr>Android Emulator: 3.0</vt:lpstr>
      <vt:lpstr>Android Emulator: 4.0</vt:lpstr>
      <vt:lpstr>Android Emulator: 5.0</vt:lpstr>
      <vt:lpstr>Emulator Basics</vt:lpstr>
      <vt:lpstr>Emulator Limitations</vt:lpstr>
      <vt:lpstr>Android Runtime: Dalvik VM</vt:lpstr>
      <vt:lpstr>Applications Are Boxed</vt:lpstr>
      <vt:lpstr>Producing an Android App</vt:lpstr>
      <vt:lpstr>Other Dev Tools</vt:lpstr>
      <vt:lpstr>Dalvik Debug Monitor Server</vt:lpstr>
      <vt:lpstr>DDMS</vt:lpstr>
      <vt:lpstr>iPhone vs. Android</vt:lpstr>
    </vt:vector>
  </TitlesOfParts>
  <Company>University of Texas at Austin Computer Science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CS378 - Mobile Computing</dc:title>
  <dc:creator>Michael D. Scott</dc:creator>
  <cp:lastModifiedBy>scottm</cp:lastModifiedBy>
  <cp:revision>125</cp:revision>
  <cp:lastPrinted>2012-08-27T21:22:50Z</cp:lastPrinted>
  <dcterms:created xsi:type="dcterms:W3CDTF">2012-01-17T18:47:14Z</dcterms:created>
  <dcterms:modified xsi:type="dcterms:W3CDTF">2018-06-13T16:18:10Z</dcterms:modified>
</cp:coreProperties>
</file>