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256" r:id="rId2"/>
    <p:sldId id="392" r:id="rId3"/>
    <p:sldId id="425" r:id="rId4"/>
    <p:sldId id="426" r:id="rId5"/>
    <p:sldId id="409" r:id="rId6"/>
    <p:sldId id="410" r:id="rId7"/>
    <p:sldId id="428" r:id="rId8"/>
    <p:sldId id="429" r:id="rId9"/>
    <p:sldId id="430" r:id="rId10"/>
    <p:sldId id="431" r:id="rId11"/>
    <p:sldId id="411" r:id="rId12"/>
    <p:sldId id="412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37" r:id="rId24"/>
    <p:sldId id="424" r:id="rId25"/>
    <p:sldId id="427" r:id="rId26"/>
    <p:sldId id="339" r:id="rId27"/>
    <p:sldId id="369" r:id="rId28"/>
    <p:sldId id="340" r:id="rId29"/>
    <p:sldId id="365" r:id="rId30"/>
    <p:sldId id="366" r:id="rId31"/>
    <p:sldId id="367" r:id="rId32"/>
    <p:sldId id="341" r:id="rId33"/>
    <p:sldId id="362" r:id="rId34"/>
    <p:sldId id="363" r:id="rId35"/>
    <p:sldId id="364" r:id="rId36"/>
    <p:sldId id="432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8" r:id="rId71"/>
    <p:sldId id="434" r:id="rId72"/>
    <p:sldId id="433" r:id="rId73"/>
    <p:sldId id="435" r:id="rId74"/>
    <p:sldId id="436" r:id="rId75"/>
    <p:sldId id="374" r:id="rId76"/>
    <p:sldId id="299" r:id="rId77"/>
    <p:sldId id="300" r:id="rId78"/>
    <p:sldId id="301" r:id="rId79"/>
    <p:sldId id="302" r:id="rId80"/>
    <p:sldId id="333" r:id="rId81"/>
    <p:sldId id="334" r:id="rId82"/>
    <p:sldId id="304" r:id="rId83"/>
    <p:sldId id="303" r:id="rId84"/>
    <p:sldId id="329" r:id="rId85"/>
    <p:sldId id="330" r:id="rId86"/>
    <p:sldId id="331" r:id="rId87"/>
    <p:sldId id="332" r:id="rId88"/>
    <p:sldId id="335" r:id="rId89"/>
    <p:sldId id="336" r:id="rId90"/>
    <p:sldId id="337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4" r:id="rId100"/>
    <p:sldId id="383" r:id="rId101"/>
    <p:sldId id="385" r:id="rId102"/>
    <p:sldId id="386" r:id="rId103"/>
    <p:sldId id="387" r:id="rId104"/>
    <p:sldId id="388" r:id="rId105"/>
    <p:sldId id="389" r:id="rId106"/>
    <p:sldId id="390" r:id="rId107"/>
    <p:sldId id="391" r:id="rId108"/>
    <p:sldId id="338" r:id="rId109"/>
    <p:sldId id="270" r:id="rId110"/>
    <p:sldId id="305" r:id="rId111"/>
    <p:sldId id="318" r:id="rId112"/>
    <p:sldId id="317" r:id="rId113"/>
    <p:sldId id="274" r:id="rId114"/>
    <p:sldId id="275" r:id="rId115"/>
    <p:sldId id="276" r:id="rId116"/>
    <p:sldId id="277" r:id="rId117"/>
    <p:sldId id="278" r:id="rId118"/>
    <p:sldId id="279" r:id="rId119"/>
    <p:sldId id="280" r:id="rId120"/>
    <p:sldId id="281" r:id="rId121"/>
    <p:sldId id="282" r:id="rId122"/>
    <p:sldId id="283" r:id="rId123"/>
    <p:sldId id="284" r:id="rId124"/>
    <p:sldId id="285" r:id="rId125"/>
    <p:sldId id="286" r:id="rId126"/>
    <p:sldId id="288" r:id="rId127"/>
    <p:sldId id="289" r:id="rId128"/>
    <p:sldId id="287" r:id="rId129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6547" autoAdjust="0"/>
  </p:normalViewPr>
  <p:slideViewPr>
    <p:cSldViewPr>
      <p:cViewPr varScale="1">
        <p:scale>
          <a:sx n="81" d="100"/>
          <a:sy n="81" d="100"/>
        </p:scale>
        <p:origin x="151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improving-layouts/smooth-scrolling.html#ViewHolder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6921462/listview-reusing-views-when-i-dont-want-it-to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igizol.com/2006/12/margin-vs-padding-css-properti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8jj5e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resources/more-resources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eveloper.android.com/guide/topics/ui/controls/button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widget/TextView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developer.android.com/reference/android/widget/SeekBar.OnSeekBarChangeListener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view/ViewGroup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4141" y="3585061"/>
            <a:ext cx="4495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User Interface Basics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Via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Screen in your app will likely have an xml layout file</a:t>
            </a:r>
          </a:p>
          <a:p>
            <a:r>
              <a:rPr lang="en-US" dirty="0" smtClean="0"/>
              <a:t>describes the container and widgets on the screen / UI</a:t>
            </a:r>
          </a:p>
          <a:p>
            <a:r>
              <a:rPr lang="en-US" dirty="0" smtClean="0"/>
              <a:t>Edit xml or use drag and drop editor</a:t>
            </a:r>
          </a:p>
          <a:p>
            <a:r>
              <a:rPr lang="en-US" dirty="0" smtClean="0"/>
              <a:t>alter container and layout attributes for the set up you want</a:t>
            </a:r>
          </a:p>
          <a:p>
            <a:r>
              <a:rPr lang="en-US" dirty="0" smtClean="0"/>
              <a:t>we will then access and manipulate the container and widgets in our Java code associated with the UI /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list of </a:t>
            </a:r>
            <a:r>
              <a:rPr lang="en-US" dirty="0" err="1" smtClean="0"/>
              <a:t>CountryRowData</a:t>
            </a:r>
            <a:r>
              <a:rPr lang="en-US" dirty="0" smtClean="0"/>
              <a:t> objects and send to our new Adapter class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734369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296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/>
              <a:t>ArrayAdapter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791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9410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505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for Changes to Switches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600200"/>
            <a:ext cx="9048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497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Switch to Correct Value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028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8915400" cy="9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52400" y="3886200"/>
            <a:ext cx="8686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092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SafeAdapter</a:t>
            </a:r>
            <a:r>
              <a:rPr lang="en-US" dirty="0" smtClean="0"/>
              <a:t> class lets </a:t>
            </a:r>
            <a:r>
              <a:rPr lang="en-US" dirty="0" err="1" smtClean="0"/>
              <a:t>ArrayAdapter</a:t>
            </a:r>
            <a:r>
              <a:rPr lang="en-US" dirty="0" smtClean="0"/>
              <a:t> inflate and recycle the row</a:t>
            </a:r>
          </a:p>
          <a:p>
            <a:pPr lvl="1"/>
            <a:r>
              <a:rPr lang="en-US" dirty="0" smtClean="0"/>
              <a:t>call to </a:t>
            </a:r>
            <a:r>
              <a:rPr lang="en-US" dirty="0" err="1" smtClean="0"/>
              <a:t>super.getView</a:t>
            </a:r>
            <a:endParaRPr lang="en-US" dirty="0" smtClean="0"/>
          </a:p>
          <a:p>
            <a:pPr lvl="1"/>
            <a:r>
              <a:rPr lang="en-US" dirty="0" smtClean="0"/>
              <a:t>this will set the country name</a:t>
            </a:r>
          </a:p>
          <a:p>
            <a:pPr lvl="1"/>
            <a:r>
              <a:rPr lang="en-US" dirty="0" smtClean="0"/>
              <a:t>inflate = take an xml layout and create a runtime object to model it, measure and draw the object</a:t>
            </a:r>
          </a:p>
          <a:p>
            <a:r>
              <a:rPr lang="en-US" dirty="0" smtClean="0"/>
              <a:t>Then we check to see if we have a </a:t>
            </a:r>
            <a:r>
              <a:rPr lang="en-US" b="1" i="1" dirty="0" err="1" smtClean="0"/>
              <a:t>ViewHolder</a:t>
            </a:r>
            <a:r>
              <a:rPr lang="en-US" dirty="0" smtClean="0"/>
              <a:t> in the rows </a:t>
            </a:r>
            <a:r>
              <a:rPr lang="en-US" b="1" i="1" dirty="0" smtClean="0"/>
              <a:t>tag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358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don't have a </a:t>
            </a:r>
            <a:r>
              <a:rPr lang="en-US" dirty="0" err="1" smtClean="0">
                <a:hlinkClick r:id="rId2"/>
              </a:rPr>
              <a:t>ViewHolder</a:t>
            </a:r>
            <a:r>
              <a:rPr lang="en-US" dirty="0" smtClean="0"/>
              <a:t> for the current row we create one and associate it with the row</a:t>
            </a:r>
          </a:p>
          <a:p>
            <a:r>
              <a:rPr lang="en-US" dirty="0" smtClean="0"/>
              <a:t>We add a switch listener for the switch in the 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77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ViewHolder</a:t>
            </a:r>
            <a:r>
              <a:rPr lang="en-US" dirty="0" smtClean="0"/>
              <a:t> and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View objects (all GUI widgets are descendants of View) have a </a:t>
            </a:r>
            <a:r>
              <a:rPr lang="en-US" b="1" dirty="0" err="1" smtClean="0"/>
              <a:t>setTag</a:t>
            </a:r>
            <a:r>
              <a:rPr lang="en-US" b="1" dirty="0" smtClean="0"/>
              <a:t>() </a:t>
            </a:r>
            <a:r>
              <a:rPr lang="en-US" dirty="0" smtClean="0"/>
              <a:t>and </a:t>
            </a:r>
            <a:r>
              <a:rPr lang="en-US" b="1" dirty="0" err="1" smtClean="0"/>
              <a:t>getTag</a:t>
            </a:r>
            <a:r>
              <a:rPr lang="en-US" b="1" dirty="0" smtClean="0"/>
              <a:t>() </a:t>
            </a:r>
            <a:r>
              <a:rPr lang="en-US" dirty="0" smtClean="0"/>
              <a:t>method </a:t>
            </a:r>
          </a:p>
          <a:p>
            <a:r>
              <a:rPr lang="en-US" dirty="0" smtClean="0"/>
              <a:t>These methods allow us to associate an arbitrary object with the View (widget)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holder pattern </a:t>
            </a:r>
            <a:r>
              <a:rPr lang="en-US" dirty="0" smtClean="0"/>
              <a:t>uses the widget tag to hold an object which in turn holds each of child widgets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33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ViewHolder</a:t>
            </a:r>
            <a:r>
              <a:rPr lang="en-US" dirty="0"/>
              <a:t> and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attaching a holder to the row Views is to avoid calling </a:t>
            </a:r>
            <a:r>
              <a:rPr lang="en-US" dirty="0" err="1" smtClean="0"/>
              <a:t>findViewById</a:t>
            </a:r>
            <a:r>
              <a:rPr lang="en-US" dirty="0" smtClean="0"/>
              <a:t>() again</a:t>
            </a:r>
          </a:p>
          <a:p>
            <a:pPr lvl="1"/>
            <a:r>
              <a:rPr lang="en-US" dirty="0" smtClean="0"/>
              <a:t>can be slow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235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of </a:t>
            </a:r>
            <a:r>
              <a:rPr lang="en-US" dirty="0" err="1" smtClean="0"/>
              <a:t>ListView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LOOK HERE FOR intercepting the </a:t>
            </a:r>
            <a:r>
              <a:rPr lang="en-US" dirty="0" err="1" smtClean="0">
                <a:solidFill>
                  <a:schemeClr val="tx1"/>
                </a:solidFill>
              </a:rPr>
              <a:t>ListView</a:t>
            </a:r>
            <a:r>
              <a:rPr lang="en-US" dirty="0" smtClean="0">
                <a:solidFill>
                  <a:schemeClr val="tx1"/>
                </a:solidFill>
              </a:rPr>
              <a:t> items: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http://stackoverflow.com/questions/6921462/listview-reusing-views-when-i-dont-want-it-to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Layouts - T</a:t>
            </a:r>
            <a:r>
              <a:rPr lang="en-US" dirty="0" smtClean="0"/>
              <a:t>abbed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5609580" cy="5745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Uses a </a:t>
            </a:r>
            <a:r>
              <a:rPr lang="en-US" dirty="0" err="1" smtClean="0"/>
              <a:t>TabHost</a:t>
            </a:r>
            <a:r>
              <a:rPr lang="en-US" dirty="0" smtClean="0"/>
              <a:t> and </a:t>
            </a:r>
            <a:r>
              <a:rPr lang="en-US" dirty="0" err="1" smtClean="0"/>
              <a:t>TabWidget</a:t>
            </a:r>
            <a:endParaRPr lang="en-US" dirty="0" smtClean="0"/>
          </a:p>
          <a:p>
            <a:r>
              <a:rPr lang="en-US" dirty="0" err="1" smtClean="0"/>
              <a:t>TabHost</a:t>
            </a:r>
            <a:r>
              <a:rPr lang="en-US" dirty="0" smtClean="0"/>
              <a:t> consists of </a:t>
            </a:r>
            <a:r>
              <a:rPr lang="en-US" dirty="0" err="1" smtClean="0"/>
              <a:t>TabSpecs</a:t>
            </a:r>
            <a:endParaRPr lang="en-US" dirty="0" smtClean="0"/>
          </a:p>
          <a:p>
            <a:r>
              <a:rPr lang="en-US" dirty="0" smtClean="0"/>
              <a:t>can use a </a:t>
            </a:r>
            <a:r>
              <a:rPr lang="en-US" dirty="0" err="1" smtClean="0"/>
              <a:t>TabActivity</a:t>
            </a:r>
            <a:r>
              <a:rPr lang="en-US" dirty="0" smtClean="0"/>
              <a:t> to simplify some operations</a:t>
            </a:r>
          </a:p>
          <a:p>
            <a:r>
              <a:rPr lang="en-US" dirty="0" smtClean="0"/>
              <a:t>Tabs can be </a:t>
            </a:r>
          </a:p>
          <a:p>
            <a:pPr lvl="1"/>
            <a:r>
              <a:rPr lang="en-US" dirty="0" smtClean="0"/>
              <a:t>predefined View</a:t>
            </a:r>
          </a:p>
          <a:p>
            <a:pPr lvl="1"/>
            <a:r>
              <a:rPr lang="en-US" dirty="0" smtClean="0"/>
              <a:t>Activity launched via Intent</a:t>
            </a:r>
          </a:p>
          <a:p>
            <a:pPr lvl="1"/>
            <a:r>
              <a:rPr lang="en-US" dirty="0" smtClean="0"/>
              <a:t>generated View from </a:t>
            </a:r>
            <a:r>
              <a:rPr lang="en-US" dirty="0" err="1" smtClean="0"/>
              <a:t>TabContentFactory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30" y="1066800"/>
            <a:ext cx="3551583" cy="50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FrameLayout</a:t>
            </a:r>
            <a:endParaRPr lang="en-US" dirty="0"/>
          </a:p>
          <a:p>
            <a:pPr lvl="1"/>
            <a:r>
              <a:rPr lang="en-US" dirty="0"/>
              <a:t>simplest type of layout object</a:t>
            </a:r>
          </a:p>
          <a:p>
            <a:pPr lvl="1"/>
            <a:r>
              <a:rPr lang="en-US" dirty="0"/>
              <a:t>fill with a single object (such as a picture) that can be switched in and out</a:t>
            </a:r>
          </a:p>
          <a:p>
            <a:pPr lvl="1"/>
            <a:r>
              <a:rPr lang="en-US" dirty="0"/>
              <a:t>child elements pinned to top left corner of screen and cannot be move</a:t>
            </a:r>
          </a:p>
          <a:p>
            <a:pPr lvl="1"/>
            <a:r>
              <a:rPr lang="en-US" dirty="0"/>
              <a:t>adding a new element / child draws over the last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ListView</a:t>
            </a:r>
            <a:r>
              <a:rPr lang="en-US" dirty="0" smtClean="0"/>
              <a:t> supports vertical scrolling</a:t>
            </a:r>
          </a:p>
          <a:p>
            <a:r>
              <a:rPr lang="en-US" dirty="0" smtClean="0"/>
              <a:t>Other views for Scrolling:</a:t>
            </a:r>
          </a:p>
          <a:p>
            <a:pPr lvl="1"/>
            <a:r>
              <a:rPr lang="en-US" dirty="0" err="1" smtClean="0"/>
              <a:t>ScrollView</a:t>
            </a:r>
            <a:r>
              <a:rPr lang="en-US" dirty="0" smtClean="0"/>
              <a:t> for vertical scrolling</a:t>
            </a:r>
          </a:p>
          <a:p>
            <a:pPr lvl="1"/>
            <a:r>
              <a:rPr lang="en-US" dirty="0" err="1" smtClean="0"/>
              <a:t>HorizontalScrollView</a:t>
            </a:r>
            <a:endParaRPr lang="en-US" dirty="0" smtClean="0"/>
          </a:p>
          <a:p>
            <a:r>
              <a:rPr lang="en-US" dirty="0" smtClean="0"/>
              <a:t>Only one child View</a:t>
            </a:r>
          </a:p>
          <a:p>
            <a:pPr lvl="1"/>
            <a:r>
              <a:rPr lang="en-US" dirty="0" smtClean="0"/>
              <a:t>but could have children of its own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scroll through large image</a:t>
            </a:r>
          </a:p>
          <a:p>
            <a:pPr lvl="1"/>
            <a:r>
              <a:rPr lang="en-US" dirty="0" smtClean="0"/>
              <a:t>Linear Layout with lots of elements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2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UI Example -</a:t>
            </a:r>
            <a:br>
              <a:rPr lang="en-US" dirty="0" smtClean="0"/>
            </a:br>
            <a:r>
              <a:rPr lang="en-US" dirty="0" smtClean="0"/>
              <a:t>tip calculator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Calculator</a:t>
            </a:r>
          </a:p>
          <a:p>
            <a:r>
              <a:rPr lang="en-US" dirty="0" smtClean="0"/>
              <a:t>What kind of layout</a:t>
            </a:r>
            <a:br>
              <a:rPr lang="en-US" dirty="0" smtClean="0"/>
            </a:br>
            <a:r>
              <a:rPr lang="en-US" dirty="0" smtClean="0"/>
              <a:t>to use?</a:t>
            </a:r>
          </a:p>
          <a:p>
            <a:r>
              <a:rPr lang="en-US" dirty="0" smtClean="0"/>
              <a:t>Widgets:</a:t>
            </a:r>
          </a:p>
          <a:p>
            <a:pPr lvl="1"/>
            <a:r>
              <a:rPr lang="en-US" dirty="0" smtClean="0"/>
              <a:t>TextView</a:t>
            </a:r>
          </a:p>
          <a:p>
            <a:pPr lvl="1"/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smtClean="0"/>
              <a:t>SeekBar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83946"/>
            <a:ext cx="3624470" cy="59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TextViews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25146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4709" y="36957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196936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94709" y="4343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5029200"/>
            <a:ext cx="962891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6218" y="56388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9530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5521036"/>
            <a:ext cx="914400" cy="4987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14850" y="2514600"/>
            <a:ext cx="41148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4290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15050" y="3456709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443194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34671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4136" y="5424233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22146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but top </a:t>
            </a:r>
            <a:br>
              <a:rPr lang="en-US" sz="3200" dirty="0" smtClean="0"/>
            </a:br>
            <a:r>
              <a:rPr lang="en-US" sz="3200" dirty="0" err="1" smtClean="0"/>
              <a:t>EditText</a:t>
            </a:r>
            <a:r>
              <a:rPr lang="en-US" sz="3200" dirty="0" smtClean="0"/>
              <a:t> are</a:t>
            </a:r>
          </a:p>
          <a:p>
            <a:r>
              <a:rPr lang="en-US" sz="3200" dirty="0" err="1" smtClean="0"/>
              <a:t>uneditable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Alternative?</a:t>
            </a:r>
          </a:p>
          <a:p>
            <a:r>
              <a:rPr lang="en-US" sz="3200" dirty="0" err="1" smtClean="0"/>
              <a:t>TextViews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2968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SeekBar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6517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4800600"/>
            <a:ext cx="26670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16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36516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2075" y="251276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4950" y="303598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3343" y="350600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03282" y="426720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79042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60895" y="531364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5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944725" y="2774373"/>
            <a:ext cx="1093875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297593"/>
            <a:ext cx="546937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09607" y="3767613"/>
            <a:ext cx="1486193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15932" y="4528810"/>
            <a:ext cx="688605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09607" y="5052030"/>
            <a:ext cx="921461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5932" y="5578714"/>
            <a:ext cx="979868" cy="258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302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android:background</a:t>
            </a:r>
            <a:endParaRPr lang="en-US" dirty="0"/>
          </a:p>
          <a:p>
            <a:pPr lvl="1"/>
            <a:r>
              <a:rPr lang="en-US" dirty="0" smtClean="0"/>
              <a:t>#RGB, #ARGB, #RRGGBB, #AARRGGBB</a:t>
            </a:r>
          </a:p>
          <a:p>
            <a:pPr lvl="1"/>
            <a:r>
              <a:rPr lang="en-US" dirty="0" smtClean="0"/>
              <a:t>can place colors in res/values/colors.xml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5" y="1219200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68604" y="2550380"/>
            <a:ext cx="4451195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95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Good Resource / W3C colors</a:t>
            </a:r>
          </a:p>
          <a:p>
            <a:pPr lvl="1"/>
            <a:r>
              <a:rPr lang="en-US" dirty="0"/>
              <a:t>http://tinyurl.com/6py9huk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576672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6914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004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8128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StretchColumns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endParaRPr lang="en-US" dirty="0" err="1"/>
          </a:p>
          <a:p>
            <a:endParaRPr lang="en-US" dirty="0" err="1" smtClean="0"/>
          </a:p>
          <a:p>
            <a:endParaRPr lang="en-US" dirty="0" err="1"/>
          </a:p>
          <a:p>
            <a:r>
              <a:rPr lang="en-US" dirty="0" smtClean="0"/>
              <a:t>columns 0 indexed</a:t>
            </a:r>
          </a:p>
          <a:p>
            <a:r>
              <a:rPr lang="en-US" dirty="0" smtClean="0"/>
              <a:t>columns 1, 2, 3 stretch to fill layout width</a:t>
            </a:r>
          </a:p>
          <a:p>
            <a:r>
              <a:rPr lang="en-US" dirty="0" smtClean="0"/>
              <a:t>column 0 wide as widest element, plus any padding for that element</a:t>
            </a:r>
            <a:endParaRPr lang="en-US" dirty="0"/>
          </a:p>
          <a:p>
            <a:endParaRPr lang="en-US" dirty="0" err="1" smtClean="0"/>
          </a:p>
          <a:p>
            <a:endParaRPr lang="en-US" dirty="0" err="1" smtClean="0"/>
          </a:p>
        </p:txBody>
      </p:sp>
      <p:sp>
        <p:nvSpPr>
          <p:cNvPr id="6" name="Oval 5"/>
          <p:cNvSpPr/>
          <p:nvPr/>
        </p:nvSpPr>
        <p:spPr>
          <a:xfrm>
            <a:off x="1828800" y="2942319"/>
            <a:ext cx="5638800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920624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aligns child elements (such as buttons, edit text boxes, pictures, etc.) in a single direction</a:t>
            </a:r>
          </a:p>
          <a:p>
            <a:r>
              <a:rPr lang="en-US" dirty="0" smtClean="0"/>
              <a:t>orientation attribute defines direction:</a:t>
            </a:r>
          </a:p>
          <a:p>
            <a:pPr lvl="1"/>
            <a:r>
              <a:rPr lang="en-US" dirty="0" err="1"/>
              <a:t>android:orientation</a:t>
            </a:r>
            <a:r>
              <a:rPr lang="en-US" dirty="0"/>
              <a:t>=</a:t>
            </a:r>
            <a:r>
              <a:rPr lang="en-US" i="1" dirty="0"/>
              <a:t>"vertical</a:t>
            </a:r>
            <a:r>
              <a:rPr lang="en-US" i="1" dirty="0" smtClean="0"/>
              <a:t>"</a:t>
            </a:r>
          </a:p>
          <a:p>
            <a:pPr lvl="1"/>
            <a:r>
              <a:rPr lang="en-US" dirty="0" smtClean="0"/>
              <a:t>attribute of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24" y="1066800"/>
            <a:ext cx="3247621" cy="53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267200" cy="5211763"/>
          </a:xfrm>
        </p:spPr>
        <p:txBody>
          <a:bodyPr/>
          <a:lstStyle/>
          <a:p>
            <a:r>
              <a:rPr lang="en-US" dirty="0" smtClean="0"/>
              <a:t>Done via some Drag and Drop, Outline view, and editing XML</a:t>
            </a:r>
          </a:p>
          <a:p>
            <a:r>
              <a:rPr lang="en-US" dirty="0" smtClean="0"/>
              <a:t>Demo outline view</a:t>
            </a:r>
          </a:p>
          <a:p>
            <a:pPr lvl="1"/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95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114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6172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Outline multiple select properties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TextViews</a:t>
            </a:r>
            <a:r>
              <a:rPr lang="en-US" dirty="0" smtClean="0"/>
              <a:t>' </a:t>
            </a:r>
            <a:r>
              <a:rPr lang="en-US" dirty="0" err="1" smtClean="0"/>
              <a:t>textColor</a:t>
            </a:r>
            <a:r>
              <a:rPr lang="en-US" dirty="0" smtClean="0"/>
              <a:t> set to black #000000</a:t>
            </a:r>
          </a:p>
          <a:p>
            <a:r>
              <a:rPr lang="en-US" dirty="0" smtClean="0"/>
              <a:t>change column for %DD labels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center gravity for components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" y="3879273"/>
            <a:ext cx="405938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3518"/>
            <a:ext cx="3095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473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818"/>
            <a:ext cx="5638800" cy="5615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 bill total and </a:t>
            </a:r>
            <a:r>
              <a:rPr lang="en-US" dirty="0" err="1" smtClean="0"/>
              <a:t>seekbar</a:t>
            </a:r>
            <a:r>
              <a:rPr lang="en-US" dirty="0" smtClean="0"/>
              <a:t> to span more columns</a:t>
            </a:r>
          </a:p>
          <a:p>
            <a:r>
              <a:rPr lang="en-US" dirty="0" smtClean="0"/>
              <a:t>gravity and padding for text in column 0</a:t>
            </a:r>
          </a:p>
          <a:p>
            <a:r>
              <a:rPr lang="en-US" dirty="0" smtClean="0"/>
              <a:t>align text with </a:t>
            </a:r>
            <a:r>
              <a:rPr lang="en-US" dirty="0" err="1" smtClean="0"/>
              <a:t>seekBar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progress to 18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focusable to false - keep keyboard on screen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5" y="1052945"/>
            <a:ext cx="427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801275" y="1797627"/>
            <a:ext cx="3353477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69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" y="1143000"/>
            <a:ext cx="5257800" cy="5211763"/>
          </a:xfrm>
        </p:spPr>
        <p:txBody>
          <a:bodyPr/>
          <a:lstStyle/>
          <a:p>
            <a:r>
              <a:rPr lang="en-US" dirty="0" smtClean="0"/>
              <a:t>Prevent Editing in </a:t>
            </a:r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dirty="0" smtClean="0"/>
              <a:t>focusable, long clickable, and cursor visible properties to false</a:t>
            </a:r>
          </a:p>
          <a:p>
            <a:r>
              <a:rPr lang="en-US" dirty="0" smtClean="0"/>
              <a:t>Set text in </a:t>
            </a:r>
            <a:r>
              <a:rPr lang="en-US" dirty="0" err="1" smtClean="0"/>
              <a:t>EditText</a:t>
            </a:r>
            <a:r>
              <a:rPr lang="en-US" dirty="0" smtClean="0"/>
              <a:t> to 0.00</a:t>
            </a:r>
          </a:p>
          <a:p>
            <a:r>
              <a:rPr lang="en-US" dirty="0" smtClean="0"/>
              <a:t>Change weights to 1 to spread 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50" y="1143000"/>
            <a:ext cx="3651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043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r>
              <a:rPr lang="en-US" dirty="0" smtClean="0"/>
              <a:t> instance variables assigned to components found via ids</a:t>
            </a:r>
          </a:p>
          <a:p>
            <a:r>
              <a:rPr lang="en-US" dirty="0" smtClean="0"/>
              <a:t>update standard </a:t>
            </a:r>
            <a:r>
              <a:rPr lang="en-US" dirty="0" err="1" smtClean="0"/>
              <a:t>percents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2502" cy="29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1754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Saving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onSaveInstance</a:t>
            </a:r>
            <a:endParaRPr lang="en-US" dirty="0" smtClean="0"/>
          </a:p>
          <a:p>
            <a:pPr lvl="1"/>
            <a:r>
              <a:rPr lang="en-US" dirty="0" smtClean="0"/>
              <a:t>save </a:t>
            </a:r>
            <a:r>
              <a:rPr lang="en-US" dirty="0" err="1" smtClean="0"/>
              <a:t>BillTotal</a:t>
            </a:r>
            <a:r>
              <a:rPr lang="en-US" dirty="0" smtClean="0"/>
              <a:t> and </a:t>
            </a:r>
            <a:r>
              <a:rPr lang="en-US" dirty="0" err="1" smtClean="0"/>
              <a:t>CustomPercent</a:t>
            </a:r>
            <a:r>
              <a:rPr lang="en-US" dirty="0" smtClean="0"/>
              <a:t> to the Bundle</a:t>
            </a:r>
          </a:p>
          <a:p>
            <a:pPr lvl="1"/>
            <a:r>
              <a:rPr lang="en-US" dirty="0" smtClean="0"/>
              <a:t>check for these in </a:t>
            </a:r>
            <a:r>
              <a:rPr lang="en-US" dirty="0" err="1" smtClean="0"/>
              <a:t>onCreate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6" y="3886200"/>
            <a:ext cx="8658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0021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Responding to </a:t>
            </a:r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customSeekBarListener</a:t>
            </a:r>
            <a:r>
              <a:rPr lang="en-US" dirty="0" smtClean="0"/>
              <a:t> instance variable</a:t>
            </a:r>
          </a:p>
          <a:p>
            <a:r>
              <a:rPr lang="en-US" dirty="0" smtClean="0"/>
              <a:t>Of type </a:t>
            </a:r>
            <a:r>
              <a:rPr lang="en-US" dirty="0" err="1" smtClean="0"/>
              <a:t>OnSeekBarChangeListener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1738"/>
            <a:ext cx="661724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7600"/>
            <a:ext cx="712709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7037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Anonymous Inner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notified when seek bar changed and program updates custom tip and total amount</a:t>
            </a:r>
          </a:p>
          <a:p>
            <a:r>
              <a:rPr lang="en-US" sz="3200" dirty="0" smtClean="0"/>
              <a:t>must register with the </a:t>
            </a:r>
            <a:r>
              <a:rPr lang="en-US" sz="3200" dirty="0" err="1" smtClean="0"/>
              <a:t>seekBar</a:t>
            </a:r>
            <a:r>
              <a:rPr lang="en-US" sz="3200" dirty="0" smtClean="0"/>
              <a:t> instance variable in </a:t>
            </a:r>
            <a:r>
              <a:rPr lang="en-US" sz="3200" dirty="0" err="1" smtClean="0"/>
              <a:t>onCreate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1" y="3371850"/>
            <a:ext cx="84373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995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Total </a:t>
            </a:r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82001" cy="5364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Another anonymous inner class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onTextChanged</a:t>
            </a:r>
            <a:r>
              <a:rPr lang="en-US" dirty="0" smtClean="0"/>
              <a:t> </a:t>
            </a:r>
            <a:r>
              <a:rPr lang="en-US" smtClean="0"/>
              <a:t>to converts </a:t>
            </a:r>
            <a:r>
              <a:rPr lang="en-US" dirty="0" smtClean="0"/>
              <a:t>to double and call update methods</a:t>
            </a:r>
          </a:p>
          <a:p>
            <a:r>
              <a:rPr lang="en-US" dirty="0" smtClean="0"/>
              <a:t>register with </a:t>
            </a:r>
            <a:r>
              <a:rPr lang="en-US" dirty="0" err="1" smtClean="0"/>
              <a:t>EditText</a:t>
            </a:r>
            <a:r>
              <a:rPr lang="en-US" dirty="0" smtClean="0"/>
              <a:t> for total in </a:t>
            </a:r>
            <a:r>
              <a:rPr lang="en-US" dirty="0" err="1" smtClean="0"/>
              <a:t>onCreate</a:t>
            </a:r>
            <a:r>
              <a:rPr lang="en-US" dirty="0" smtClean="0"/>
              <a:t>()!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919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22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0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10600" cy="5211763"/>
          </a:xfrm>
        </p:spPr>
        <p:txBody>
          <a:bodyPr/>
          <a:lstStyle/>
          <a:p>
            <a:r>
              <a:rPr lang="en-US" dirty="0" smtClean="0"/>
              <a:t>in xml, programmatically, and visual editor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7545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983" y="990600"/>
            <a:ext cx="3886200" cy="5211763"/>
          </a:xfrm>
        </p:spPr>
        <p:txBody>
          <a:bodyPr/>
          <a:lstStyle/>
          <a:p>
            <a:r>
              <a:rPr lang="en-US" dirty="0" smtClean="0"/>
              <a:t>Child element's gravity attribute</a:t>
            </a:r>
          </a:p>
          <a:p>
            <a:pPr lvl="1"/>
            <a:r>
              <a:rPr lang="en-US" dirty="0" smtClean="0"/>
              <a:t>where to position in the outer container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97444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589049"/>
            <a:ext cx="96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right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52800" y="2819400"/>
            <a:ext cx="914400" cy="769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7261" y="2133600"/>
            <a:ext cx="125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3321244" y="2333551"/>
            <a:ext cx="936017" cy="92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211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layout_weight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 smtClean="0"/>
              <a:t>"importance" of a view</a:t>
            </a:r>
          </a:p>
          <a:p>
            <a:pPr lvl="1"/>
            <a:r>
              <a:rPr lang="en-US" dirty="0" smtClean="0"/>
              <a:t>default = 0</a:t>
            </a:r>
          </a:p>
          <a:p>
            <a:pPr lvl="1"/>
            <a:r>
              <a:rPr lang="en-US" dirty="0" smtClean="0"/>
              <a:t>if set &gt; 0 takes up more of parent space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268537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Weight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7" y="2097107"/>
            <a:ext cx="2763105" cy="46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557" y="990600"/>
            <a:ext cx="325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button and bottom edit text weight of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9906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button </a:t>
            </a:r>
            <a:r>
              <a:rPr lang="en-US" sz="2800" dirty="0" smtClean="0"/>
              <a:t>weight 1 and </a:t>
            </a:r>
            <a:r>
              <a:rPr lang="en-US" sz="2800" dirty="0"/>
              <a:t>bottom edit text weight of 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7107"/>
            <a:ext cx="2731076" cy="4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Horizontal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</a:p>
          <a:p>
            <a:r>
              <a:rPr lang="en-US" dirty="0" smtClean="0"/>
              <a:t>background color</a:t>
            </a:r>
          </a:p>
          <a:p>
            <a:r>
              <a:rPr lang="en-US" dirty="0" smtClean="0"/>
              <a:t>margins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5242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199" cy="5211763"/>
          </a:xfrm>
        </p:spPr>
        <p:txBody>
          <a:bodyPr/>
          <a:lstStyle/>
          <a:p>
            <a:r>
              <a:rPr lang="en-US" dirty="0" smtClean="0"/>
              <a:t>rows and columns</a:t>
            </a:r>
          </a:p>
          <a:p>
            <a:r>
              <a:rPr lang="en-US" dirty="0" smtClean="0"/>
              <a:t>rows normally </a:t>
            </a:r>
            <a:r>
              <a:rPr lang="en-US" dirty="0" err="1" smtClean="0"/>
              <a:t>TableRows</a:t>
            </a:r>
            <a:r>
              <a:rPr lang="en-US" dirty="0" smtClean="0"/>
              <a:t> (subclass of </a:t>
            </a:r>
            <a:r>
              <a:rPr lang="en-US" dirty="0" err="1" smtClean="0"/>
              <a:t>LinearLayout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TableRows</a:t>
            </a:r>
            <a:r>
              <a:rPr lang="en-US" dirty="0" smtClean="0"/>
              <a:t> contain other elements such as buttons, text,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3609"/>
            <a:ext cx="34067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/>
          <a:lstStyle/>
          <a:p>
            <a:r>
              <a:rPr lang="en-US" dirty="0" smtClean="0"/>
              <a:t>children specify position relative to parent or to each other (specified by ID)</a:t>
            </a:r>
          </a:p>
          <a:p>
            <a:r>
              <a:rPr lang="en-US" dirty="0" smtClean="0"/>
              <a:t>First element listed is placed in "center" </a:t>
            </a:r>
          </a:p>
          <a:p>
            <a:r>
              <a:rPr lang="en-US" dirty="0" smtClean="0"/>
              <a:t>other elements placed based on position to other elements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6857"/>
            <a:ext cx="5181600" cy="27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implemented a Graphical User Interface (GUI) as part of a program?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Yes, in another class.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Yes, at a job or internship.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Yes, on my own.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RelativeLayout XML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9" y="1447800"/>
            <a:ext cx="895987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RelativeLayout XML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39075" cy="45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in Android 4.0</a:t>
            </a:r>
          </a:p>
          <a:p>
            <a:r>
              <a:rPr lang="en-US" dirty="0" smtClean="0"/>
              <a:t>child views / controls can span multiple rows and columns</a:t>
            </a:r>
          </a:p>
          <a:p>
            <a:pPr lvl="1"/>
            <a:r>
              <a:rPr lang="en-US" dirty="0" smtClean="0"/>
              <a:t>different than </a:t>
            </a:r>
            <a:r>
              <a:rPr lang="en-US" dirty="0" err="1" smtClean="0"/>
              <a:t>TableLayout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child views specify row and column they are in or what rows and columns they 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Position and size widgets in a </a:t>
            </a:r>
            <a:r>
              <a:rPr lang="en-US" i="1" dirty="0" smtClean="0"/>
              <a:t>flexible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Constraints </a:t>
            </a:r>
            <a:r>
              <a:rPr lang="en-US" dirty="0" smtClean="0"/>
              <a:t>available:</a:t>
            </a:r>
          </a:p>
          <a:p>
            <a:pPr lvl="1"/>
            <a:r>
              <a:rPr lang="en-US" dirty="0" smtClean="0"/>
              <a:t>Relative positioning</a:t>
            </a:r>
          </a:p>
          <a:p>
            <a:pPr lvl="1"/>
            <a:r>
              <a:rPr lang="en-US" dirty="0" smtClean="0"/>
              <a:t>Margins</a:t>
            </a:r>
          </a:p>
          <a:p>
            <a:pPr lvl="1"/>
            <a:r>
              <a:rPr lang="en-US" dirty="0" smtClean="0"/>
              <a:t>Centering positioning</a:t>
            </a:r>
          </a:p>
          <a:p>
            <a:pPr lvl="1"/>
            <a:r>
              <a:rPr lang="en-US" dirty="0" smtClean="0"/>
              <a:t>Circular positioning</a:t>
            </a:r>
          </a:p>
          <a:p>
            <a:pPr lvl="1"/>
            <a:r>
              <a:rPr lang="en-US" dirty="0" smtClean="0"/>
              <a:t>Visibility behavior</a:t>
            </a:r>
          </a:p>
          <a:p>
            <a:pPr lvl="1"/>
            <a:r>
              <a:rPr lang="en-US" dirty="0" smtClean="0"/>
              <a:t>Dimension constraints</a:t>
            </a:r>
          </a:p>
          <a:p>
            <a:pPr lvl="1"/>
            <a:r>
              <a:rPr lang="en-US" dirty="0" smtClean="0"/>
              <a:t>Chains of widgets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2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Control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Layouts shown are useful for positioning UI elements</a:t>
            </a:r>
          </a:p>
          <a:p>
            <a:pPr lvl="1"/>
            <a:r>
              <a:rPr lang="en-US" dirty="0" smtClean="0"/>
              <a:t>the layouts themselves are not interactive although the child Views may be</a:t>
            </a:r>
          </a:p>
          <a:p>
            <a:r>
              <a:rPr lang="en-US" dirty="0" smtClean="0"/>
              <a:t>Other available layouts add a level of interactivity between the user and the child Views</a:t>
            </a:r>
          </a:p>
          <a:p>
            <a:r>
              <a:rPr lang="en-US" dirty="0" err="1" smtClean="0"/>
              <a:t>ListView</a:t>
            </a:r>
            <a:r>
              <a:rPr lang="en-US" dirty="0" smtClean="0"/>
              <a:t>, </a:t>
            </a:r>
            <a:r>
              <a:rPr lang="en-US" dirty="0" err="1" smtClean="0"/>
              <a:t>GridView</a:t>
            </a:r>
            <a:r>
              <a:rPr lang="en-US" dirty="0" smtClean="0"/>
              <a:t>, </a:t>
            </a:r>
            <a:r>
              <a:rPr lang="en-US" dirty="0" err="1" smtClean="0"/>
              <a:t>GalleryView</a:t>
            </a:r>
            <a:endParaRPr lang="en-US" dirty="0" smtClean="0"/>
          </a:p>
          <a:p>
            <a:r>
              <a:rPr lang="en-US" dirty="0" smtClean="0"/>
              <a:t>Tabs with </a:t>
            </a:r>
            <a:r>
              <a:rPr lang="en-US" dirty="0" err="1" smtClean="0"/>
              <a:t>TabHost</a:t>
            </a:r>
            <a:r>
              <a:rPr lang="en-US" dirty="0" smtClean="0"/>
              <a:t>, </a:t>
            </a:r>
            <a:r>
              <a:rPr lang="en-US" dirty="0" err="1" smtClean="0"/>
              <a:t>TabControl</a:t>
            </a:r>
            <a:endParaRPr lang="en-US" dirty="0" smtClean="0"/>
          </a:p>
          <a:p>
            <a:r>
              <a:rPr lang="en-US" dirty="0" err="1" smtClean="0"/>
              <a:t>ScrollView</a:t>
            </a:r>
            <a:r>
              <a:rPr lang="en-US" dirty="0" smtClean="0"/>
              <a:t>, </a:t>
            </a:r>
            <a:r>
              <a:rPr lang="en-US" dirty="0" err="1" smtClean="0"/>
              <a:t>HorizontalScrollView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elements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Programming with 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Widgets are an element in a Graphical User Interface (GUI)</a:t>
            </a:r>
          </a:p>
          <a:p>
            <a:pPr lvl="1"/>
            <a:r>
              <a:rPr lang="en-US" dirty="0" smtClean="0"/>
              <a:t>not to be confused with app widgets placed on the home screen, mini version of app</a:t>
            </a:r>
          </a:p>
          <a:p>
            <a:r>
              <a:rPr lang="en-US" dirty="0" smtClean="0"/>
              <a:t>Widgets are building blocks</a:t>
            </a:r>
          </a:p>
          <a:p>
            <a:r>
              <a:rPr lang="en-US" dirty="0" smtClean="0"/>
              <a:t>User interacts with a given widget</a:t>
            </a:r>
          </a:p>
          <a:p>
            <a:r>
              <a:rPr lang="en-US" b="1" u="sng" dirty="0" smtClean="0"/>
              <a:t>Often</a:t>
            </a:r>
            <a:r>
              <a:rPr lang="en-US" dirty="0" smtClean="0"/>
              <a:t> use prebuilt widgets</a:t>
            </a:r>
          </a:p>
          <a:p>
            <a:pPr lvl="1"/>
            <a:r>
              <a:rPr lang="en-US" dirty="0" smtClean="0"/>
              <a:t>Advanced developers create their own (Chris </a:t>
            </a:r>
            <a:r>
              <a:rPr lang="en-US" dirty="0" err="1" smtClean="0"/>
              <a:t>Renke</a:t>
            </a:r>
            <a:r>
              <a:rPr lang="en-US" smtClean="0"/>
              <a:t>, Square)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6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200" cy="5211763"/>
          </a:xfrm>
        </p:spPr>
        <p:txBody>
          <a:bodyPr/>
          <a:lstStyle/>
          <a:p>
            <a:r>
              <a:rPr lang="en-US" dirty="0" smtClean="0"/>
              <a:t>Including:</a:t>
            </a:r>
          </a:p>
          <a:p>
            <a:r>
              <a:rPr lang="en-US" dirty="0" smtClean="0"/>
              <a:t>Text Views</a:t>
            </a:r>
          </a:p>
          <a:p>
            <a:r>
              <a:rPr lang="en-US" dirty="0" err="1" smtClean="0"/>
              <a:t>EditTexts</a:t>
            </a:r>
            <a:endParaRPr lang="en-US" dirty="0" smtClean="0"/>
          </a:p>
          <a:p>
            <a:r>
              <a:rPr lang="en-US" dirty="0" smtClean="0"/>
              <a:t>Buttons</a:t>
            </a:r>
          </a:p>
          <a:p>
            <a:r>
              <a:rPr lang="en-US" dirty="0" smtClean="0"/>
              <a:t>Check Boxes</a:t>
            </a:r>
          </a:p>
          <a:p>
            <a:r>
              <a:rPr lang="en-US" dirty="0" smtClean="0"/>
              <a:t>Spinners (drop down menus)</a:t>
            </a:r>
          </a:p>
          <a:p>
            <a:r>
              <a:rPr lang="en-US" dirty="0" smtClean="0"/>
              <a:t>and many, many more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31" y="1066800"/>
            <a:ext cx="366556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layout width</a:t>
            </a:r>
          </a:p>
          <a:p>
            <a:pPr lvl="1"/>
            <a:r>
              <a:rPr lang="en-US" dirty="0" smtClean="0"/>
              <a:t>layout height</a:t>
            </a:r>
          </a:p>
          <a:p>
            <a:r>
              <a:rPr lang="en-US" dirty="0" smtClean="0"/>
              <a:t>Margin</a:t>
            </a:r>
          </a:p>
          <a:p>
            <a:r>
              <a:rPr lang="en-US" dirty="0" smtClean="0"/>
              <a:t>Padding</a:t>
            </a:r>
          </a:p>
          <a:p>
            <a:endParaRPr lang="en-US" dirty="0" smtClean="0"/>
          </a:p>
        </p:txBody>
      </p:sp>
      <p:pic>
        <p:nvPicPr>
          <p:cNvPr id="1026" name="Picture 2" descr="alt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1" y="1095375"/>
            <a:ext cx="5512338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1090"/>
            <a:ext cx="2362200" cy="16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62275"/>
            <a:ext cx="210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specified margin </a:t>
            </a:r>
            <a:br>
              <a:rPr lang="en-US" dirty="0" smtClean="0"/>
            </a:br>
            <a:r>
              <a:rPr lang="en-US" dirty="0" smtClean="0"/>
              <a:t>or padding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099344"/>
            <a:ext cx="2282496" cy="18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900" y="6098916"/>
            <a:ext cx="284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Margin of 30dp</a:t>
            </a:r>
            <a:br>
              <a:rPr lang="en-US" dirty="0" smtClean="0"/>
            </a:br>
            <a:r>
              <a:rPr lang="en-US" dirty="0" smtClean="0"/>
              <a:t>(density independent pixels)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89606"/>
            <a:ext cx="2362200" cy="21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6048384"/>
            <a:ext cx="2907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Margin of </a:t>
            </a:r>
            <a:r>
              <a:rPr lang="en-US" dirty="0" smtClean="0"/>
              <a:t>30dp, </a:t>
            </a:r>
          </a:p>
          <a:p>
            <a:r>
              <a:rPr lang="en-US" dirty="0" smtClean="0"/>
              <a:t>padding of 20dp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Options:</a:t>
            </a:r>
          </a:p>
          <a:p>
            <a:r>
              <a:rPr lang="en-US" dirty="0" smtClean="0"/>
              <a:t>Specified (hard coded) size in </a:t>
            </a:r>
            <a:r>
              <a:rPr lang="en-US" dirty="0" err="1" smtClean="0"/>
              <a:t>dp</a:t>
            </a:r>
            <a:r>
              <a:rPr lang="en-US" dirty="0" smtClean="0"/>
              <a:t>, density independent pixels </a:t>
            </a:r>
          </a:p>
          <a:p>
            <a:r>
              <a:rPr lang="en-US" dirty="0" err="1" smtClean="0"/>
              <a:t>wrap_content</a:t>
            </a:r>
            <a:endParaRPr lang="en-US" dirty="0" smtClean="0"/>
          </a:p>
          <a:p>
            <a:pPr lvl="1"/>
            <a:r>
              <a:rPr lang="en-US" dirty="0" smtClean="0"/>
              <a:t>widget is just big enough to show content inside the widget (text, icon)</a:t>
            </a:r>
          </a:p>
          <a:p>
            <a:r>
              <a:rPr lang="en-US" dirty="0" err="1" smtClean="0"/>
              <a:t>match_parent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match my parent's size</a:t>
            </a:r>
          </a:p>
          <a:p>
            <a:pPr lvl="1"/>
            <a:r>
              <a:rPr lang="en-US" dirty="0" smtClean="0"/>
              <a:t>widgets stored in a </a:t>
            </a:r>
            <a:r>
              <a:rPr lang="en-US" i="1" dirty="0" smtClean="0"/>
              <a:t>container or </a:t>
            </a:r>
            <a:r>
              <a:rPr lang="en-US" i="1" dirty="0" err="1" smtClean="0"/>
              <a:t>ViewGroup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9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Android Activity is a </a:t>
            </a:r>
            <a:r>
              <a:rPr lang="en-US" b="1" i="1" dirty="0" smtClean="0"/>
              <a:t>single, focused thing the user can do.</a:t>
            </a:r>
            <a:endParaRPr lang="en-US" dirty="0" smtClean="0"/>
          </a:p>
          <a:p>
            <a:r>
              <a:rPr lang="en-US" dirty="0" smtClean="0"/>
              <a:t>Has code in a class</a:t>
            </a:r>
          </a:p>
          <a:p>
            <a:r>
              <a:rPr lang="en-US" dirty="0" smtClean="0"/>
              <a:t>Has a user interface</a:t>
            </a:r>
          </a:p>
          <a:p>
            <a:r>
              <a:rPr lang="en-US" dirty="0" smtClean="0"/>
              <a:t>One of the four main components Android uses to interact with our code / program / app</a:t>
            </a:r>
          </a:p>
          <a:p>
            <a:r>
              <a:rPr lang="en-US" b="1" u="sng" dirty="0" smtClean="0"/>
              <a:t>Demo apps and point out activities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8452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- Wrap Content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869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124200"/>
            <a:ext cx="43338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04800" y="2057400"/>
            <a:ext cx="83820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- Match Parent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2296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0051" y="1733550"/>
            <a:ext cx="79248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95550"/>
            <a:ext cx="4495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7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and Android Studio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for GUI design and XML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3174"/>
            <a:ext cx="73723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05000"/>
            <a:ext cx="30956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3048000"/>
            <a:ext cx="30480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2667000"/>
            <a:ext cx="60960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i="1" dirty="0" err="1" smtClean="0"/>
              <a:t>android:padding</a:t>
            </a:r>
            <a:r>
              <a:rPr lang="en-US" i="1" dirty="0" smtClean="0"/>
              <a:t>="20dp" </a:t>
            </a:r>
            <a:r>
              <a:rPr lang="en-US" dirty="0" smtClean="0"/>
              <a:t>appears in the xml file for the button and sets the given attribute to the specified value</a:t>
            </a:r>
            <a:endParaRPr lang="en-US" i="1" dirty="0"/>
          </a:p>
          <a:p>
            <a:r>
              <a:rPr lang="en-US" dirty="0" smtClean="0"/>
              <a:t>see </a:t>
            </a:r>
            <a:r>
              <a:rPr lang="en-US" dirty="0"/>
              <a:t>the </a:t>
            </a:r>
            <a:r>
              <a:rPr lang="en-US" dirty="0" smtClean="0"/>
              <a:t>View </a:t>
            </a:r>
            <a:r>
              <a:rPr lang="en-US" dirty="0"/>
              <a:t>class </a:t>
            </a:r>
            <a:r>
              <a:rPr lang="en-US" dirty="0" smtClean="0"/>
              <a:t>or appropriate sub class for attributes</a:t>
            </a:r>
          </a:p>
          <a:p>
            <a:pPr lvl="1"/>
            <a:r>
              <a:rPr lang="en-US" dirty="0" smtClean="0"/>
              <a:t>a lot of attributes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tinyurl.com/y8jj5eo</a:t>
            </a:r>
            <a:endParaRPr lang="en-US" dirty="0" smtClean="0"/>
          </a:p>
          <a:p>
            <a:r>
              <a:rPr lang="en-US" dirty="0" smtClean="0"/>
              <a:t>attributes can be set in the xml and most can changed programmatically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19200"/>
            <a:ext cx="901016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"/>
            <a:ext cx="73723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7" idx="1"/>
          </p:cNvCxnSpPr>
          <p:nvPr/>
        </p:nvCxnSpPr>
        <p:spPr>
          <a:xfrm flipH="1">
            <a:off x="3630569" y="1743670"/>
            <a:ext cx="2084431" cy="230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1451282"/>
            <a:ext cx="2929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layout xml file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5942" y="3352800"/>
            <a:ext cx="8991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357" y="5535542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program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33800"/>
            <a:ext cx="938666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5400" y="5105400"/>
            <a:ext cx="6877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Programmatically in Activity (Java code)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534400" cy="5211763"/>
          </a:xfrm>
        </p:spPr>
        <p:txBody>
          <a:bodyPr/>
          <a:lstStyle/>
          <a:p>
            <a:r>
              <a:rPr lang="en-US" dirty="0" smtClean="0"/>
              <a:t>What is the purpose of the xml files in the res/layout directory in an Android project?</a:t>
            </a:r>
          </a:p>
          <a:p>
            <a:pPr marL="742950" indent="-742950">
              <a:buAutoNum type="alphaUcPeriod"/>
            </a:pPr>
            <a:r>
              <a:rPr lang="en-US" dirty="0" smtClean="0"/>
              <a:t>define all the Java classes in the project</a:t>
            </a:r>
          </a:p>
          <a:p>
            <a:pPr marL="742950" indent="-742950">
              <a:buAutoNum type="alphaUcPeriod"/>
            </a:pPr>
            <a:r>
              <a:rPr lang="en-US" dirty="0" smtClean="0"/>
              <a:t>define user interfaces</a:t>
            </a:r>
          </a:p>
          <a:p>
            <a:pPr marL="742950" indent="-742950">
              <a:buAutoNum type="alphaUcPeriod"/>
            </a:pPr>
            <a:r>
              <a:rPr lang="en-US" dirty="0" smtClean="0"/>
              <a:t>localize String resources</a:t>
            </a:r>
          </a:p>
          <a:p>
            <a:pPr marL="742950" indent="-742950">
              <a:buAutoNum type="alphaUcPeriod"/>
            </a:pPr>
            <a:r>
              <a:rPr lang="en-US" dirty="0" smtClean="0"/>
              <a:t>store graphic image resources such as jpeg and </a:t>
            </a:r>
            <a:r>
              <a:rPr lang="en-US" dirty="0" err="1" smtClean="0"/>
              <a:t>png</a:t>
            </a:r>
            <a:r>
              <a:rPr lang="en-US" dirty="0" smtClean="0"/>
              <a:t> files</a:t>
            </a:r>
          </a:p>
          <a:p>
            <a:pPr marL="742950" indent="-742950">
              <a:buAutoNum type="alphaUcPeriod"/>
            </a:pPr>
            <a:r>
              <a:rPr lang="en-US" dirty="0" smtClean="0"/>
              <a:t>list the permissions the app requests</a:t>
            </a:r>
          </a:p>
          <a:p>
            <a:pPr marL="742950" indent="-7429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9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12837"/>
            <a:ext cx="8229600" cy="5211763"/>
          </a:xfrm>
        </p:spPr>
        <p:txBody>
          <a:bodyPr/>
          <a:lstStyle/>
          <a:p>
            <a:r>
              <a:rPr lang="en-US" dirty="0" err="1" smtClean="0"/>
              <a:t>android.widget</a:t>
            </a:r>
            <a:r>
              <a:rPr lang="en-US" dirty="0" smtClean="0"/>
              <a:t> package</a:t>
            </a:r>
          </a:p>
          <a:p>
            <a:r>
              <a:rPr lang="en-US" dirty="0" smtClean="0"/>
              <a:t>Not to be confused with application widgets, mini versions of applications</a:t>
            </a:r>
          </a:p>
          <a:p>
            <a:r>
              <a:rPr lang="en-US" dirty="0" smtClean="0"/>
              <a:t>Still subclasses of View</a:t>
            </a:r>
          </a:p>
          <a:p>
            <a:r>
              <a:rPr lang="en-US" dirty="0" smtClean="0"/>
              <a:t>interactive components of the UI</a:t>
            </a:r>
          </a:p>
          <a:p>
            <a:pPr lvl="1"/>
            <a:r>
              <a:rPr lang="en-US" dirty="0" smtClean="0"/>
              <a:t>layouts are the</a:t>
            </a:r>
            <a:br>
              <a:rPr lang="en-US" dirty="0" smtClean="0"/>
            </a:br>
            <a:r>
              <a:rPr lang="en-US" dirty="0" smtClean="0"/>
              <a:t>containers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16" y="4419600"/>
            <a:ext cx="5329784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6096000" cy="5211763"/>
          </a:xfrm>
        </p:spPr>
        <p:txBody>
          <a:bodyPr/>
          <a:lstStyle/>
          <a:p>
            <a:r>
              <a:rPr lang="en-US" dirty="0" smtClean="0"/>
              <a:t>Widgets can be added to the XML layout or at run time</a:t>
            </a:r>
          </a:p>
          <a:p>
            <a:r>
              <a:rPr lang="en-US" dirty="0" smtClean="0"/>
              <a:t>Add component in visual editor and XML code automatically generated</a:t>
            </a:r>
          </a:p>
          <a:p>
            <a:r>
              <a:rPr lang="en-US" dirty="0" smtClean="0"/>
              <a:t>tweak XML code as desired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64" y="1143000"/>
            <a:ext cx="25336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84" y="5257800"/>
            <a:ext cx="4970992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486400" y="3657600"/>
            <a:ext cx="1371600" cy="1600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10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Activity has an associated layouts for their UI</a:t>
            </a:r>
          </a:p>
          <a:p>
            <a:pPr lvl="1"/>
            <a:r>
              <a:rPr lang="en-US" dirty="0" smtClean="0"/>
              <a:t>Can be several, typically just one that might change slightly</a:t>
            </a:r>
          </a:p>
          <a:p>
            <a:r>
              <a:rPr lang="en-US" dirty="0" smtClean="0"/>
              <a:t>Layouts are declared in XML files</a:t>
            </a:r>
          </a:p>
          <a:p>
            <a:r>
              <a:rPr lang="en-US" dirty="0" smtClean="0"/>
              <a:t>Layouts consist of various </a:t>
            </a:r>
            <a:r>
              <a:rPr lang="en-US" i="1" dirty="0" smtClean="0"/>
              <a:t>Views</a:t>
            </a:r>
          </a:p>
          <a:p>
            <a:pPr lvl="1"/>
            <a:r>
              <a:rPr lang="en-US" dirty="0" smtClean="0"/>
              <a:t>View is an Android class that represents a </a:t>
            </a:r>
            <a:r>
              <a:rPr lang="en-US" b="1" i="1" dirty="0" smtClean="0"/>
              <a:t>rectangular area </a:t>
            </a:r>
            <a:r>
              <a:rPr lang="en-US" dirty="0" smtClean="0"/>
              <a:t>on the screen and is responsible for </a:t>
            </a:r>
            <a:r>
              <a:rPr lang="en-US" b="1" i="1" dirty="0" smtClean="0"/>
              <a:t>drawing</a:t>
            </a:r>
            <a:r>
              <a:rPr lang="en-US" dirty="0" smtClean="0"/>
              <a:t> and </a:t>
            </a:r>
            <a:r>
              <a:rPr lang="en-US" b="1" i="1" dirty="0" smtClean="0"/>
              <a:t>event handling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many, many, many </a:t>
            </a:r>
            <a:r>
              <a:rPr lang="en-US" dirty="0" err="1" smtClean="0"/>
              <a:t>sublcasses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38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Controls - TextView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154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simple label</a:t>
            </a:r>
          </a:p>
          <a:p>
            <a:r>
              <a:rPr lang="en-US" dirty="0" smtClean="0"/>
              <a:t>display information, not for interaction</a:t>
            </a:r>
          </a:p>
          <a:p>
            <a:r>
              <a:rPr lang="en-US" dirty="0" smtClean="0"/>
              <a:t>common attributes: width, height, padding, visibility, text size, text color, background color</a:t>
            </a:r>
          </a:p>
          <a:p>
            <a:pPr lvl="1"/>
            <a:r>
              <a:rPr lang="en-US" dirty="0" smtClean="0"/>
              <a:t>units for width </a:t>
            </a:r>
            <a:r>
              <a:rPr lang="en-US" dirty="0"/>
              <a:t>/ height: </a:t>
            </a:r>
            <a:r>
              <a:rPr lang="en-US" dirty="0" err="1"/>
              <a:t>px</a:t>
            </a:r>
            <a:r>
              <a:rPr lang="en-US" dirty="0"/>
              <a:t> (pixels), </a:t>
            </a:r>
            <a:r>
              <a:rPr lang="en-US" dirty="0" err="1"/>
              <a:t>dp</a:t>
            </a:r>
            <a:r>
              <a:rPr lang="en-US"/>
              <a:t> </a:t>
            </a:r>
            <a:r>
              <a:rPr lang="en-US" smtClean="0"/>
              <a:t>or dip (density-independent </a:t>
            </a:r>
            <a:r>
              <a:rPr lang="en-US" dirty="0" smtClean="0"/>
              <a:t>pixels 160 </a:t>
            </a:r>
            <a:r>
              <a:rPr lang="en-US" smtClean="0"/>
              <a:t>dpi base), </a:t>
            </a:r>
            <a:r>
              <a:rPr lang="en-US" dirty="0" err="1"/>
              <a:t>sp</a:t>
            </a:r>
            <a:r>
              <a:rPr lang="en-US" dirty="0"/>
              <a:t> (scaled pixels based on preferred font size), in (inches), mm (millimeters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recommended units: </a:t>
            </a:r>
            <a:r>
              <a:rPr lang="en-US" dirty="0" err="1" smtClean="0"/>
              <a:t>sp</a:t>
            </a:r>
            <a:r>
              <a:rPr lang="en-US" dirty="0" smtClean="0"/>
              <a:t> for font sizes and </a:t>
            </a:r>
            <a:r>
              <a:rPr lang="en-US" dirty="0" err="1" smtClean="0"/>
              <a:t>dp</a:t>
            </a:r>
            <a:r>
              <a:rPr lang="en-US" dirty="0" smtClean="0"/>
              <a:t> for everything else</a:t>
            </a:r>
          </a:p>
          <a:p>
            <a:pPr lvl="1"/>
            <a:r>
              <a:rPr lang="en-US" sz="1700" dirty="0">
                <a:hlinkClick r:id="rId2"/>
              </a:rPr>
              <a:t>http://developer.android.com/guide/topics/resources/more-resources.html#Dimension</a:t>
            </a:r>
            <a:endParaRPr lang="en-US" sz="17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Other possible attributes:</a:t>
            </a:r>
          </a:p>
          <a:p>
            <a:r>
              <a:rPr lang="en-US" dirty="0" smtClean="0"/>
              <a:t>set number of lines of text that are visible</a:t>
            </a:r>
          </a:p>
          <a:p>
            <a:pPr lvl="1"/>
            <a:r>
              <a:rPr lang="en-US" dirty="0" err="1" smtClean="0"/>
              <a:t>android:lines</a:t>
            </a:r>
            <a:r>
              <a:rPr lang="en-US" dirty="0" smtClean="0"/>
              <a:t>="2"</a:t>
            </a:r>
          </a:p>
          <a:p>
            <a:r>
              <a:rPr lang="en-US" dirty="0" err="1" smtClean="0"/>
              <a:t>ellipssize</a:t>
            </a:r>
            <a:r>
              <a:rPr lang="en-US" dirty="0" smtClean="0"/>
              <a:t> attribute to add … instead of simply truncating text</a:t>
            </a:r>
          </a:p>
          <a:p>
            <a:r>
              <a:rPr lang="en-US" dirty="0" smtClean="0"/>
              <a:t>contextual links to email address, </a:t>
            </a:r>
            <a:r>
              <a:rPr lang="en-US" dirty="0" err="1" smtClean="0"/>
              <a:t>url</a:t>
            </a:r>
            <a:r>
              <a:rPr lang="en-US" dirty="0" smtClean="0"/>
              <a:t>, phone number,</a:t>
            </a:r>
          </a:p>
          <a:p>
            <a:pPr lvl="1"/>
            <a:r>
              <a:rPr lang="en-US" dirty="0" err="1" smtClean="0"/>
              <a:t>autolink</a:t>
            </a:r>
            <a:r>
              <a:rPr lang="en-US" dirty="0" smtClean="0"/>
              <a:t> attribute set to none, web, email, phone, map, or all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6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Controls -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Text or icon or both on View</a:t>
            </a:r>
          </a:p>
          <a:p>
            <a:r>
              <a:rPr lang="en-US" dirty="0" smtClean="0"/>
              <a:t>button press triggers some action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android:onClick</a:t>
            </a:r>
            <a:r>
              <a:rPr lang="en-US" dirty="0" smtClean="0"/>
              <a:t> attribute in XML file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 create a </a:t>
            </a:r>
            <a:r>
              <a:rPr lang="en-US" dirty="0" err="1"/>
              <a:t>ClickListener</a:t>
            </a:r>
            <a:r>
              <a:rPr lang="en-US" dirty="0"/>
              <a:t> object, override </a:t>
            </a:r>
            <a:r>
              <a:rPr lang="en-US" dirty="0" err="1"/>
              <a:t>onClick</a:t>
            </a:r>
            <a:r>
              <a:rPr lang="en-US" dirty="0"/>
              <a:t> method, and register it with the </a:t>
            </a:r>
            <a:r>
              <a:rPr lang="en-US" dirty="0" smtClean="0"/>
              <a:t>checkbox</a:t>
            </a:r>
          </a:p>
          <a:p>
            <a:pPr lvl="2"/>
            <a:r>
              <a:rPr lang="en-US" dirty="0" smtClean="0"/>
              <a:t>typically done with </a:t>
            </a:r>
            <a:br>
              <a:rPr lang="en-US" dirty="0" smtClean="0"/>
            </a:br>
            <a:r>
              <a:rPr lang="en-US" dirty="0" smtClean="0"/>
              <a:t>anonymous inner class</a:t>
            </a:r>
            <a:endParaRPr lang="en-US" dirty="0"/>
          </a:p>
          <a:p>
            <a:pPr lvl="1"/>
            <a:r>
              <a:rPr lang="en-US" dirty="0" smtClean="0"/>
              <a:t>possible to customize</a:t>
            </a:r>
            <a:br>
              <a:rPr lang="en-US" dirty="0" smtClean="0"/>
            </a:br>
            <a:r>
              <a:rPr lang="en-US" dirty="0" smtClean="0"/>
              <a:t>appearance </a:t>
            </a:r>
            <a:r>
              <a:rPr lang="en-US" dirty="0"/>
              <a:t>of buttons</a:t>
            </a:r>
            <a:br>
              <a:rPr lang="en-US" dirty="0"/>
            </a:br>
            <a:r>
              <a:rPr lang="en-US" sz="1400" dirty="0">
                <a:hlinkClick r:id="rId2"/>
              </a:rPr>
              <a:t>http://developer.android.com/guide/topics/ui</a:t>
            </a:r>
            <a:r>
              <a:rPr lang="en-US" sz="1400" dirty="0" smtClean="0">
                <a:hlinkClick r:id="rId2"/>
              </a:rPr>
              <a:t>/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controls/</a:t>
            </a:r>
            <a:r>
              <a:rPr lang="en-US" sz="1400" dirty="0" err="1" smtClean="0">
                <a:hlinkClick r:id="rId2"/>
              </a:rPr>
              <a:t>button.html#CustomBackground</a:t>
            </a:r>
            <a:endParaRPr lang="en-US" sz="1400" dirty="0" smtClean="0"/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733800" cy="27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Controls - </a:t>
            </a:r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7809"/>
            <a:ext cx="5562600" cy="52117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component</a:t>
            </a:r>
            <a:br>
              <a:rPr lang="en-US" dirty="0" smtClean="0"/>
            </a:br>
            <a:r>
              <a:rPr lang="en-US" dirty="0" smtClean="0"/>
              <a:t>to get information from</a:t>
            </a:r>
            <a:br>
              <a:rPr lang="en-US" dirty="0" smtClean="0"/>
            </a:br>
            <a:r>
              <a:rPr lang="en-US" dirty="0" smtClean="0"/>
              <a:t>the user</a:t>
            </a:r>
          </a:p>
          <a:p>
            <a:r>
              <a:rPr lang="en-US" dirty="0" smtClean="0"/>
              <a:t>long press brings up context menu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35236"/>
            <a:ext cx="4563836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24" y="914400"/>
            <a:ext cx="37338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26136"/>
            <a:ext cx="2667000" cy="28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/>
              <a:t>can span multiple </a:t>
            </a:r>
            <a:r>
              <a:rPr lang="en-US" dirty="0" smtClean="0"/>
              <a:t>lines via </a:t>
            </a:r>
            <a:r>
              <a:rPr lang="en-US" dirty="0" err="1" smtClean="0"/>
              <a:t>android:lines</a:t>
            </a:r>
            <a:r>
              <a:rPr lang="en-US" dirty="0" smtClean="0"/>
              <a:t> attribute</a:t>
            </a:r>
          </a:p>
          <a:p>
            <a:r>
              <a:rPr lang="en-US" b="1" dirty="0"/>
              <a:t>Text fields can have different input types, such as number, date, password, or email </a:t>
            </a:r>
            <a:r>
              <a:rPr lang="en-US" b="1" dirty="0" smtClean="0"/>
              <a:t>address</a:t>
            </a:r>
          </a:p>
          <a:p>
            <a:pPr lvl="1"/>
            <a:r>
              <a:rPr lang="en-US" dirty="0" err="1" smtClean="0"/>
              <a:t>android:inputType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 smtClean="0"/>
              <a:t>affects what type of keyboard pops up for user and behaviors such as is every word capitalized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Keyboard actions</a:t>
            </a:r>
          </a:p>
          <a:p>
            <a:pPr lvl="1"/>
            <a:r>
              <a:rPr lang="en-US" dirty="0"/>
              <a:t>specify action when input done</a:t>
            </a:r>
          </a:p>
          <a:p>
            <a:pPr lvl="1"/>
            <a:r>
              <a:rPr lang="en-US" dirty="0" err="1"/>
              <a:t>ime</a:t>
            </a:r>
            <a:r>
              <a:rPr lang="en-US" dirty="0"/>
              <a:t> = input method editor</a:t>
            </a:r>
          </a:p>
          <a:p>
            <a:r>
              <a:rPr lang="en-US" dirty="0" err="1"/>
              <a:t>android:imeOptions</a:t>
            </a:r>
            <a:r>
              <a:rPr lang="en-US" dirty="0"/>
              <a:t>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err="1" smtClean="0"/>
              <a:t>actionNone</a:t>
            </a:r>
            <a:r>
              <a:rPr lang="en-US" dirty="0" smtClean="0"/>
              <a:t>, </a:t>
            </a:r>
            <a:r>
              <a:rPr lang="en-US" dirty="0" err="1" smtClean="0"/>
              <a:t>actionSearch</a:t>
            </a:r>
            <a:r>
              <a:rPr lang="en-US" dirty="0" smtClean="0"/>
              <a:t>, </a:t>
            </a:r>
            <a:r>
              <a:rPr lang="en-US" dirty="0" err="1" smtClean="0"/>
              <a:t>actionSend</a:t>
            </a:r>
            <a:r>
              <a:rPr lang="en-US" dirty="0" smtClean="0"/>
              <a:t>, others</a:t>
            </a:r>
          </a:p>
          <a:p>
            <a:pPr lvl="1"/>
            <a:r>
              <a:rPr lang="en-US" sz="1400" dirty="0">
                <a:hlinkClick r:id="rId2"/>
              </a:rPr>
              <a:t>http://developer.android.com/reference/android/widget/TextView.html#attr_android:imeOptions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9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Complete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574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Depending on </a:t>
            </a:r>
            <a:r>
              <a:rPr lang="en-US" dirty="0" err="1" smtClean="0"/>
              <a:t>EditText</a:t>
            </a:r>
            <a:r>
              <a:rPr lang="en-US" dirty="0" smtClean="0"/>
              <a:t> </a:t>
            </a:r>
            <a:r>
              <a:rPr lang="en-US" dirty="0" err="1" smtClean="0"/>
              <a:t>inputType</a:t>
            </a:r>
            <a:r>
              <a:rPr lang="en-US" dirty="0" smtClean="0"/>
              <a:t> suggestions can be displayed</a:t>
            </a:r>
          </a:p>
          <a:p>
            <a:pPr lvl="1"/>
            <a:r>
              <a:rPr lang="en-US" dirty="0" smtClean="0"/>
              <a:t>works on actual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</a:t>
            </a:r>
            <a:r>
              <a:rPr lang="en-US" dirty="0"/>
              <a:t>classes exist for auto complete from list</a:t>
            </a:r>
          </a:p>
          <a:p>
            <a:pPr lvl="1"/>
            <a:r>
              <a:rPr lang="en-US" dirty="0" err="1"/>
              <a:t>AutoCompleteTextView</a:t>
            </a:r>
            <a:endParaRPr lang="en-US" dirty="0"/>
          </a:p>
          <a:p>
            <a:pPr lvl="2"/>
            <a:r>
              <a:rPr lang="en-US" dirty="0"/>
              <a:t>choose one option</a:t>
            </a:r>
          </a:p>
          <a:p>
            <a:pPr lvl="1"/>
            <a:r>
              <a:rPr lang="en-US" dirty="0" err="1"/>
              <a:t>MultiAutoCompleteTextView</a:t>
            </a:r>
            <a:endParaRPr lang="en-US" dirty="0"/>
          </a:p>
          <a:p>
            <a:pPr lvl="2"/>
            <a:r>
              <a:rPr lang="en-US" dirty="0"/>
              <a:t>choose multiple options (examples tags, colors)</a:t>
            </a:r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495550"/>
            <a:ext cx="69913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8" y="3409950"/>
            <a:ext cx="6877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AutoCompleteTextView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we provide list of choices</a:t>
            </a:r>
          </a:p>
          <a:p>
            <a:pPr lvl="1"/>
            <a:r>
              <a:rPr lang="en-US" dirty="0" smtClean="0"/>
              <a:t>user provides list</a:t>
            </a:r>
          </a:p>
          <a:p>
            <a:r>
              <a:rPr lang="en-US" dirty="0" smtClean="0"/>
              <a:t>Developer list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ArrayAdapter</a:t>
            </a:r>
            <a:r>
              <a:rPr lang="en-US" dirty="0" smtClean="0"/>
              <a:t> connected to array</a:t>
            </a:r>
          </a:p>
          <a:p>
            <a:pPr lvl="1"/>
            <a:r>
              <a:rPr lang="en-US" dirty="0" smtClean="0"/>
              <a:t>best practice: put array in array.xml 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77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 Using Array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4275" cy="571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42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5638800" cy="5211763"/>
          </a:xfrm>
        </p:spPr>
        <p:txBody>
          <a:bodyPr/>
          <a:lstStyle/>
          <a:p>
            <a:r>
              <a:rPr lang="en-US" dirty="0" smtClean="0"/>
              <a:t>Auto complete option using device dictionary: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67076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93087" cy="1841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ViewGroups</a:t>
            </a:r>
            <a:r>
              <a:rPr lang="en-US" dirty="0" smtClean="0"/>
              <a:t> - top level containers for User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953000" cy="5211763"/>
          </a:xfrm>
        </p:spPr>
        <p:txBody>
          <a:bodyPr/>
          <a:lstStyle/>
          <a:p>
            <a:r>
              <a:rPr lang="en-US" dirty="0" smtClean="0"/>
              <a:t>Similar to auto complete, but user </a:t>
            </a:r>
            <a:r>
              <a:rPr lang="en-US" b="1" u="sng" dirty="0" smtClean="0"/>
              <a:t>must</a:t>
            </a:r>
            <a:r>
              <a:rPr lang="en-US" dirty="0" smtClean="0"/>
              <a:t> select from a set of choices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4542"/>
            <a:ext cx="32480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2861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0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 Control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24554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76" y="3810000"/>
            <a:ext cx="4657424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5843" y="3079462"/>
            <a:ext cx="4104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arrays.xml in res/values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190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User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7239000" cy="5791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CheckBox</a:t>
            </a:r>
            <a:endParaRPr lang="en-US" dirty="0" smtClean="0"/>
          </a:p>
          <a:p>
            <a:pPr lvl="1"/>
            <a:r>
              <a:rPr lang="en-US" dirty="0" smtClean="0"/>
              <a:t>set </a:t>
            </a:r>
            <a:br>
              <a:rPr lang="en-US" dirty="0" smtClean="0"/>
            </a:br>
            <a:r>
              <a:rPr lang="en-US" dirty="0" err="1" smtClean="0"/>
              <a:t>android:onClick</a:t>
            </a:r>
            <a:r>
              <a:rPr lang="en-US" dirty="0" smtClean="0"/>
              <a:t> attribute or create a </a:t>
            </a:r>
            <a:r>
              <a:rPr lang="en-US" dirty="0" err="1" smtClean="0"/>
              <a:t>ClickListener</a:t>
            </a:r>
            <a:r>
              <a:rPr lang="en-US" dirty="0" smtClean="0"/>
              <a:t> object, override </a:t>
            </a:r>
            <a:r>
              <a:rPr lang="en-US" dirty="0" err="1" smtClean="0"/>
              <a:t>onClick</a:t>
            </a:r>
            <a:r>
              <a:rPr lang="en-US" dirty="0" smtClean="0"/>
              <a:t> method, and register it with the checkbox</a:t>
            </a:r>
          </a:p>
          <a:p>
            <a:r>
              <a:rPr lang="en-US" dirty="0" smtClean="0"/>
              <a:t>Switches </a:t>
            </a:r>
            <a:r>
              <a:rPr lang="en-US" dirty="0"/>
              <a:t>and </a:t>
            </a:r>
            <a:r>
              <a:rPr lang="en-US" dirty="0" err="1"/>
              <a:t>ToggleButton</a:t>
            </a:r>
            <a:endParaRPr lang="en-US" dirty="0" smtClean="0"/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CheckBox</a:t>
            </a:r>
            <a:r>
              <a:rPr lang="en-US" dirty="0" smtClean="0"/>
              <a:t> with two states, but visually shows states</a:t>
            </a:r>
          </a:p>
          <a:p>
            <a:pPr lvl="1"/>
            <a:r>
              <a:rPr lang="en-US" dirty="0" smtClean="0"/>
              <a:t>on and off text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066800"/>
            <a:ext cx="5337313" cy="9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7468"/>
            <a:ext cx="3723861" cy="12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55" y="5470377"/>
            <a:ext cx="2335281" cy="12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42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RadioButton</a:t>
            </a:r>
            <a:r>
              <a:rPr lang="en-US" dirty="0"/>
              <a:t> and </a:t>
            </a:r>
            <a:r>
              <a:rPr lang="en-US" dirty="0" err="1" smtClean="0"/>
              <a:t>RadioGroup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105400" cy="5867400"/>
          </a:xfrm>
        </p:spPr>
        <p:txBody>
          <a:bodyPr/>
          <a:lstStyle/>
          <a:p>
            <a:r>
              <a:rPr lang="en-US" dirty="0" smtClean="0"/>
              <a:t>Select one option</a:t>
            </a:r>
            <a:br>
              <a:rPr lang="en-US" dirty="0" smtClean="0"/>
            </a:br>
            <a:r>
              <a:rPr lang="en-US" dirty="0" smtClean="0"/>
              <a:t>from a set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onClick</a:t>
            </a:r>
            <a:r>
              <a:rPr lang="en-US" dirty="0" smtClean="0"/>
              <a:t> method for each button</a:t>
            </a:r>
          </a:p>
          <a:p>
            <a:pPr lvl="1"/>
            <a:r>
              <a:rPr lang="en-US" dirty="0" smtClean="0"/>
              <a:t>generally same method</a:t>
            </a:r>
          </a:p>
          <a:p>
            <a:r>
              <a:rPr lang="en-US" dirty="0" smtClean="0"/>
              <a:t>Collected in </a:t>
            </a:r>
            <a:r>
              <a:rPr lang="en-US" dirty="0" err="1" smtClean="0"/>
              <a:t>RadioGroup</a:t>
            </a:r>
            <a:endParaRPr lang="en-US" dirty="0" smtClean="0"/>
          </a:p>
          <a:p>
            <a:pPr lvl="1"/>
            <a:r>
              <a:rPr lang="en-US" dirty="0" smtClean="0"/>
              <a:t>sub class of </a:t>
            </a:r>
            <a:r>
              <a:rPr lang="en-US" dirty="0" err="1" smtClean="0"/>
              <a:t>LinearLayout</a:t>
            </a:r>
            <a:endParaRPr lang="en-US" dirty="0" smtClean="0"/>
          </a:p>
          <a:p>
            <a:pPr lvl="1"/>
            <a:r>
              <a:rPr lang="en-US" dirty="0" smtClean="0"/>
              <a:t>vertical or horizontal orientation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27" y="3558209"/>
            <a:ext cx="412388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599"/>
            <a:ext cx="3611336" cy="23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69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err="1" smtClean="0"/>
              <a:t>TimePicker</a:t>
            </a:r>
            <a:r>
              <a:rPr lang="en-US" dirty="0" smtClean="0"/>
              <a:t> and </a:t>
            </a:r>
            <a:r>
              <a:rPr lang="en-US" dirty="0" err="1" smtClean="0"/>
              <a:t>DatePicker</a:t>
            </a:r>
            <a:endParaRPr lang="en-US" dirty="0" smtClean="0"/>
          </a:p>
          <a:p>
            <a:r>
              <a:rPr lang="en-US" dirty="0" smtClean="0"/>
              <a:t>Typically displayed in a </a:t>
            </a:r>
            <a:r>
              <a:rPr lang="en-US" dirty="0" err="1" smtClean="0"/>
              <a:t>TimePickerDialog</a:t>
            </a:r>
            <a:r>
              <a:rPr lang="en-US" dirty="0" smtClean="0"/>
              <a:t> or </a:t>
            </a:r>
            <a:r>
              <a:rPr lang="en-US" dirty="0" err="1" smtClean="0"/>
              <a:t>DatePickerDialog</a:t>
            </a:r>
            <a:endParaRPr lang="en-US" dirty="0" smtClean="0"/>
          </a:p>
          <a:p>
            <a:pPr lvl="1"/>
            <a:r>
              <a:rPr lang="en-US" dirty="0" smtClean="0"/>
              <a:t>dialogs are small windows that appear in front of the current activity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9" y="3788701"/>
            <a:ext cx="6400800" cy="30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81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55373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Variety of built in indicators in addition to TextView</a:t>
            </a:r>
          </a:p>
          <a:p>
            <a:r>
              <a:rPr lang="en-US" dirty="0" err="1"/>
              <a:t>ProgressBar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RatingBar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Chronometer</a:t>
            </a:r>
          </a:p>
          <a:p>
            <a:r>
              <a:rPr lang="en-US" dirty="0" err="1"/>
              <a:t>DigitalClock</a:t>
            </a:r>
            <a:endParaRPr lang="en-US" dirty="0"/>
          </a:p>
          <a:p>
            <a:r>
              <a:rPr lang="en-US" dirty="0" err="1"/>
              <a:t>AnalogClock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9622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74" y="3352800"/>
            <a:ext cx="2088604" cy="16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94" y="5257800"/>
            <a:ext cx="2171700" cy="129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28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a slider</a:t>
            </a:r>
          </a:p>
          <a:p>
            <a:r>
              <a:rPr lang="en-US" dirty="0" smtClean="0"/>
              <a:t>Subclass of progress bar</a:t>
            </a:r>
          </a:p>
          <a:p>
            <a:r>
              <a:rPr lang="en-US" dirty="0" smtClean="0"/>
              <a:t>implement a </a:t>
            </a:r>
            <a:r>
              <a:rPr lang="en-US" dirty="0" err="1" smtClean="0">
                <a:hlinkClick r:id="rId2"/>
              </a:rPr>
              <a:t>SeekBar.OnSeekBarChangeListener</a:t>
            </a:r>
            <a:r>
              <a:rPr lang="en-US" dirty="0" smtClean="0"/>
              <a:t> to respond to changes in setting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91112"/>
            <a:ext cx="3527175" cy="28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Widgets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widgets simply display information.</a:t>
            </a:r>
          </a:p>
          <a:p>
            <a:pPr lvl="1"/>
            <a:r>
              <a:rPr lang="en-US" dirty="0" smtClean="0"/>
              <a:t>TextView, </a:t>
            </a:r>
            <a:r>
              <a:rPr lang="en-US" dirty="0" err="1" smtClean="0"/>
              <a:t>ImageView</a:t>
            </a:r>
            <a:endParaRPr lang="en-US" dirty="0" smtClean="0"/>
          </a:p>
          <a:p>
            <a:r>
              <a:rPr lang="en-US" dirty="0" smtClean="0"/>
              <a:t>Many widgets respond to the user.</a:t>
            </a:r>
          </a:p>
          <a:p>
            <a:r>
              <a:rPr lang="en-US" dirty="0" smtClean="0"/>
              <a:t>We must implement code to respond to the user action.</a:t>
            </a:r>
          </a:p>
          <a:p>
            <a:r>
              <a:rPr lang="en-US" dirty="0" smtClean="0"/>
              <a:t>Typically we implement a listener and connect to the widget in code.</a:t>
            </a:r>
          </a:p>
          <a:p>
            <a:pPr lvl="1"/>
            <a:r>
              <a:rPr lang="en-US" dirty="0" smtClean="0"/>
              <a:t>logic / response in the code</a:t>
            </a:r>
          </a:p>
        </p:txBody>
      </p:sp>
    </p:spTree>
    <p:extLst>
      <p:ext uri="{BB962C8B-B14F-4D97-AF65-F5344CB8AC3E}">
        <p14:creationId xmlns:p14="http://schemas.microsoft.com/office/powerpoint/2010/main" val="197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Display Random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41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 to display crests of British Premier League Football teams</a:t>
            </a:r>
          </a:p>
          <a:p>
            <a:r>
              <a:rPr lang="en-US" dirty="0" smtClean="0"/>
              <a:t>Allow user to select team from spinner control</a:t>
            </a:r>
          </a:p>
          <a:p>
            <a:r>
              <a:rPr lang="en-US" dirty="0" smtClean="0"/>
              <a:t>Or, press button to display a random crest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28793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1371600"/>
            <a:ext cx="149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TextView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20980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Spinner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776" y="3200400"/>
            <a:ext cx="156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ImageView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199" y="4114800"/>
            <a:ext cx="117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Button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7086600" y="1524000"/>
            <a:ext cx="609600" cy="1092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248400" y="1894820"/>
            <a:ext cx="1466848" cy="571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53200" y="3200400"/>
            <a:ext cx="990600" cy="2257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629400" y="4233535"/>
            <a:ext cx="1085848" cy="1092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ViewGroups</a:t>
            </a:r>
            <a:r>
              <a:rPr lang="en-US" dirty="0" smtClean="0"/>
              <a:t> -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763000" cy="574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Layouts are subclasses of </a:t>
            </a:r>
            <a:r>
              <a:rPr lang="en-US" dirty="0" err="1" smtClean="0"/>
              <a:t>ViewGroup</a:t>
            </a:r>
            <a:endParaRPr lang="en-US" dirty="0" smtClean="0"/>
          </a:p>
          <a:p>
            <a:pPr lvl="1"/>
            <a:r>
              <a:rPr lang="en-US" dirty="0" smtClean="0"/>
              <a:t>Which is a subclass of View.</a:t>
            </a:r>
            <a:endParaRPr lang="en-US" dirty="0"/>
          </a:p>
          <a:p>
            <a:r>
              <a:rPr lang="en-US" dirty="0" smtClean="0"/>
              <a:t>Still a view but doesn't actually draw anything.</a:t>
            </a:r>
          </a:p>
          <a:p>
            <a:r>
              <a:rPr lang="en-US" dirty="0" smtClean="0"/>
              <a:t>serve as a containers for other views</a:t>
            </a:r>
          </a:p>
          <a:p>
            <a:pPr lvl="1"/>
            <a:r>
              <a:rPr lang="en-US" dirty="0" smtClean="0"/>
              <a:t>similar to Java layout managers</a:t>
            </a:r>
          </a:p>
          <a:p>
            <a:pPr lvl="1"/>
            <a:r>
              <a:rPr lang="en-US" dirty="0" smtClean="0"/>
              <a:t>you can nest </a:t>
            </a:r>
            <a:r>
              <a:rPr lang="en-US" dirty="0" err="1" smtClean="0"/>
              <a:t>ViewGroups</a:t>
            </a:r>
            <a:endParaRPr lang="en-US" dirty="0" smtClean="0"/>
          </a:p>
          <a:p>
            <a:r>
              <a:rPr lang="en-US" dirty="0" smtClean="0"/>
              <a:t>options on how sub views (and view groups) are arranged</a:t>
            </a:r>
          </a:p>
          <a:p>
            <a:r>
              <a:rPr lang="en-US" dirty="0" err="1" smtClean="0"/>
              <a:t>FrameLayout</a:t>
            </a:r>
            <a:r>
              <a:rPr lang="en-US" dirty="0"/>
              <a:t>, </a:t>
            </a:r>
            <a:r>
              <a:rPr lang="en-US" dirty="0" err="1"/>
              <a:t>LinearLayout</a:t>
            </a:r>
            <a:r>
              <a:rPr lang="en-US" dirty="0"/>
              <a:t>, </a:t>
            </a:r>
            <a:r>
              <a:rPr lang="en-US" dirty="0" err="1"/>
              <a:t>TableLayout</a:t>
            </a:r>
            <a:r>
              <a:rPr lang="en-US" dirty="0"/>
              <a:t>, </a:t>
            </a:r>
            <a:r>
              <a:rPr lang="en-US" dirty="0" err="1"/>
              <a:t>GridLayout</a:t>
            </a:r>
            <a:r>
              <a:rPr lang="en-US" dirty="0"/>
              <a:t>, </a:t>
            </a:r>
            <a:r>
              <a:rPr lang="en-US" dirty="0" err="1"/>
              <a:t>RelativeLayout</a:t>
            </a:r>
            <a:r>
              <a:rPr lang="en-US" dirty="0"/>
              <a:t>, </a:t>
            </a:r>
            <a:r>
              <a:rPr lang="en-US" dirty="0" err="1"/>
              <a:t>ListView</a:t>
            </a:r>
            <a:r>
              <a:rPr lang="en-US" dirty="0"/>
              <a:t>, </a:t>
            </a:r>
            <a:r>
              <a:rPr lang="en-US" dirty="0" err="1"/>
              <a:t>GridView</a:t>
            </a:r>
            <a:r>
              <a:rPr lang="en-US" dirty="0"/>
              <a:t>, </a:t>
            </a:r>
            <a:r>
              <a:rPr lang="en-US" dirty="0" err="1"/>
              <a:t>ScrollView</a:t>
            </a:r>
            <a:r>
              <a:rPr lang="en-US" dirty="0"/>
              <a:t>, </a:t>
            </a:r>
            <a:r>
              <a:rPr lang="en-US" dirty="0" err="1"/>
              <a:t>DrawerLayout</a:t>
            </a:r>
            <a:r>
              <a:rPr lang="en-US" dirty="0"/>
              <a:t>, </a:t>
            </a:r>
            <a:r>
              <a:rPr lang="en-US" dirty="0" err="1"/>
              <a:t>ViewPager</a:t>
            </a:r>
            <a:r>
              <a:rPr lang="en-US" dirty="0"/>
              <a:t>, </a:t>
            </a:r>
            <a:r>
              <a:rPr lang="en-US" dirty="0" err="1"/>
              <a:t>AbsoluteLayout</a:t>
            </a:r>
            <a:r>
              <a:rPr lang="en-US" dirty="0"/>
              <a:t>, </a:t>
            </a:r>
            <a:r>
              <a:rPr lang="en-US" dirty="0" err="1" smtClean="0"/>
              <a:t>RecyclerView</a:t>
            </a:r>
            <a:r>
              <a:rPr lang="en-US" dirty="0" smtClean="0"/>
              <a:t>, and </a:t>
            </a:r>
            <a:r>
              <a:rPr lang="en-US" dirty="0"/>
              <a:t>more</a:t>
            </a:r>
            <a:r>
              <a:rPr lang="en-US" dirty="0" smtClean="0"/>
              <a:t>!</a:t>
            </a:r>
          </a:p>
          <a:p>
            <a:r>
              <a:rPr lang="en-US" b="1" u="sng" dirty="0" smtClean="0"/>
              <a:t>Demo developer options, show layout bounds</a:t>
            </a:r>
          </a:p>
        </p:txBody>
      </p:sp>
    </p:spTree>
    <p:extLst>
      <p:ext uri="{BB962C8B-B14F-4D97-AF65-F5344CB8AC3E}">
        <p14:creationId xmlns:p14="http://schemas.microsoft.com/office/powerpoint/2010/main" val="39603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in XML layout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Notice button reacts when pressed, but nothing happens</a:t>
            </a:r>
          </a:p>
          <a:p>
            <a:r>
              <a:rPr lang="en-US" dirty="0" smtClean="0"/>
              <a:t>Possible to disable button so it does not react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" y="1219200"/>
            <a:ext cx="908621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2628900"/>
            <a:ext cx="67056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Button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ways:</a:t>
            </a:r>
          </a:p>
          <a:p>
            <a:r>
              <a:rPr lang="en-US" dirty="0" smtClean="0"/>
              <a:t>Hard way, create a listener and attach to the button</a:t>
            </a:r>
          </a:p>
          <a:p>
            <a:pPr lvl="1"/>
            <a:r>
              <a:rPr lang="en-US" dirty="0" smtClean="0"/>
              <a:t>shorter way exists for Views, but this approach is typical for many, many other widgets behaviors besides clicking</a:t>
            </a:r>
          </a:p>
          <a:p>
            <a:r>
              <a:rPr lang="en-US" dirty="0" smtClean="0"/>
              <a:t>Implement an </a:t>
            </a:r>
            <a:r>
              <a:rPr lang="en-US" dirty="0" err="1" smtClean="0"/>
              <a:t>onClickListener</a:t>
            </a:r>
            <a:r>
              <a:rPr lang="en-US" dirty="0" smtClean="0"/>
              <a:t> and attach to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Button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/>
          <a:lstStyle/>
          <a:p>
            <a:r>
              <a:rPr lang="en-US" dirty="0" smtClean="0"/>
              <a:t>R.java file automatically generated and creates ids for resources in project folder</a:t>
            </a:r>
          </a:p>
          <a:p>
            <a:pPr lvl="1"/>
            <a:r>
              <a:rPr lang="en-US" dirty="0" smtClean="0"/>
              <a:t>if id attribute declared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6981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53087"/>
            <a:ext cx="426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0"/>
            <a:ext cx="6753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Activity Layout /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Usually the GUI for an </a:t>
            </a:r>
            <a:r>
              <a:rPr lang="en-US" i="1" dirty="0" smtClean="0"/>
              <a:t>Activity </a:t>
            </a:r>
            <a:r>
              <a:rPr lang="en-US" dirty="0" smtClean="0"/>
              <a:t>is set in the </a:t>
            </a:r>
            <a:r>
              <a:rPr lang="en-US" dirty="0" err="1" smtClean="0"/>
              <a:t>onCreate</a:t>
            </a:r>
            <a:r>
              <a:rPr lang="en-US" dirty="0" smtClean="0"/>
              <a:t> method.</a:t>
            </a:r>
          </a:p>
          <a:p>
            <a:r>
              <a:rPr lang="en-US" dirty="0" smtClean="0"/>
              <a:t>Typically a layout file is used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 content view will </a:t>
            </a:r>
            <a:r>
              <a:rPr lang="en-US" i="1" dirty="0" smtClean="0"/>
              <a:t>inflate</a:t>
            </a:r>
            <a:r>
              <a:rPr lang="en-US" dirty="0" smtClean="0"/>
              <a:t> runtime objects for all the widgets in the layout file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66510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33775"/>
            <a:ext cx="819710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1474" y="4467224"/>
            <a:ext cx="7477125" cy="66675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Layout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attach a listener we need a handle (reference) to the runtime object for the button (or desired widget)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7229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71475" y="4572001"/>
            <a:ext cx="5343526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Layout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findViewById</a:t>
            </a:r>
            <a:r>
              <a:rPr lang="en-US" dirty="0" smtClean="0"/>
              <a:t> returns a View object</a:t>
            </a:r>
          </a:p>
          <a:p>
            <a:pPr lvl="1"/>
            <a:r>
              <a:rPr lang="en-US" dirty="0" smtClean="0"/>
              <a:t>often necessary to cast to correct type</a:t>
            </a:r>
          </a:p>
          <a:p>
            <a:r>
              <a:rPr lang="en-US" dirty="0" smtClean="0"/>
              <a:t>A whole host of methods to access resources in your /res directory programmatically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219200"/>
            <a:ext cx="9429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attaching a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setOnClickerListener</a:t>
            </a:r>
            <a:r>
              <a:rPr lang="en-US" dirty="0" smtClean="0"/>
              <a:t> is method that attaches the listener</a:t>
            </a:r>
          </a:p>
          <a:p>
            <a:r>
              <a:rPr lang="en-US" dirty="0" err="1" smtClean="0"/>
              <a:t>View.onClickListener</a:t>
            </a:r>
            <a:r>
              <a:rPr lang="en-US" dirty="0" smtClean="0"/>
              <a:t> is a Java interface with one method </a:t>
            </a:r>
            <a:r>
              <a:rPr lang="en-US" dirty="0" err="1" smtClean="0"/>
              <a:t>onClick</a:t>
            </a:r>
            <a:endParaRPr lang="en-US" dirty="0" smtClean="0"/>
          </a:p>
          <a:p>
            <a:r>
              <a:rPr lang="en-US" dirty="0" smtClean="0"/>
              <a:t>We are implementing interface with an </a:t>
            </a:r>
            <a:r>
              <a:rPr lang="en-US" i="1" dirty="0" smtClean="0"/>
              <a:t>anonymous inner class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95400"/>
            <a:ext cx="1000052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onClick</a:t>
            </a:r>
            <a:r>
              <a:rPr lang="en-US" dirty="0" smtClean="0"/>
              <a:t> Logic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49"/>
            <a:ext cx="9144000" cy="5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for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View objects have an </a:t>
            </a:r>
            <a:r>
              <a:rPr lang="en-US" dirty="0" err="1" smtClean="0"/>
              <a:t>onClick</a:t>
            </a:r>
            <a:r>
              <a:rPr lang="en-US" dirty="0" smtClean="0"/>
              <a:t> attribute</a:t>
            </a:r>
          </a:p>
          <a:p>
            <a:r>
              <a:rPr lang="en-US" dirty="0" smtClean="0"/>
              <a:t>method to call when the View is clicked</a:t>
            </a:r>
          </a:p>
          <a:p>
            <a:r>
              <a:rPr lang="en-US" dirty="0" smtClean="0"/>
              <a:t>Can set </a:t>
            </a:r>
            <a:r>
              <a:rPr lang="en-US" dirty="0" err="1" smtClean="0"/>
              <a:t>onClick</a:t>
            </a:r>
            <a:r>
              <a:rPr lang="en-US" dirty="0" smtClean="0"/>
              <a:t> attribute to a method in Activity that is called when View is clicked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191000"/>
            <a:ext cx="6296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90600" y="6010275"/>
            <a:ext cx="5638800" cy="48577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Shortcut for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In Activity: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demo when method signature wrong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95400"/>
            <a:ext cx="8839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ViewGroups</a:t>
            </a:r>
            <a:r>
              <a:rPr lang="en-US" dirty="0" smtClean="0"/>
              <a:t> -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View Groups are used to organize multiple widgets (sub Views) into a structure</a:t>
            </a:r>
          </a:p>
          <a:p>
            <a:r>
              <a:rPr lang="en-US" dirty="0" smtClean="0"/>
              <a:t>Similar to layout managers in Java</a:t>
            </a:r>
          </a:p>
          <a:p>
            <a:r>
              <a:rPr lang="en-US" dirty="0" smtClean="0"/>
              <a:t>Children can be UI widgets or other containers</a:t>
            </a:r>
          </a:p>
          <a:p>
            <a:r>
              <a:rPr lang="en-US" dirty="0" err="1"/>
              <a:t>ViewGroups</a:t>
            </a:r>
            <a:r>
              <a:rPr lang="en-US" dirty="0"/>
              <a:t> </a:t>
            </a:r>
            <a:r>
              <a:rPr lang="en-US" dirty="0" smtClean="0"/>
              <a:t>have a set of rules governing how it lays out its children in the screen space the container occupies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1763"/>
          </a:xfrm>
        </p:spPr>
        <p:txBody>
          <a:bodyPr/>
          <a:lstStyle/>
          <a:p>
            <a:r>
              <a:rPr lang="en-US" dirty="0" smtClean="0"/>
              <a:t>What method do we use </a:t>
            </a:r>
            <a:r>
              <a:rPr lang="en-US" smtClean="0"/>
              <a:t>to associate </a:t>
            </a:r>
            <a:r>
              <a:rPr lang="en-US" dirty="0" smtClean="0"/>
              <a:t>a variable with the runtime object of a UI component declared in a layout xml file?</a:t>
            </a:r>
          </a:p>
          <a:p>
            <a:pPr marL="742950" indent="-742950">
              <a:buAutoNum type="alphaUcPeriod"/>
            </a:pPr>
            <a:r>
              <a:rPr lang="en-US" dirty="0" err="1" smtClean="0"/>
              <a:t>setContentView</a:t>
            </a:r>
            <a:r>
              <a:rPr lang="en-US" dirty="0" smtClean="0"/>
              <a:t>()</a:t>
            </a:r>
          </a:p>
          <a:p>
            <a:pPr marL="742950" indent="-742950">
              <a:buAutoNum type="alphaUcPeriod"/>
            </a:pPr>
            <a:r>
              <a:rPr lang="en-US" dirty="0" err="1" smtClean="0"/>
              <a:t>startActivity</a:t>
            </a:r>
            <a:r>
              <a:rPr lang="en-US" dirty="0" smtClean="0"/>
              <a:t>()</a:t>
            </a:r>
          </a:p>
          <a:p>
            <a:pPr marL="742950" indent="-742950">
              <a:buAutoNum type="alphaUcPeriod"/>
            </a:pPr>
            <a:r>
              <a:rPr lang="en-US" dirty="0" err="1" smtClean="0"/>
              <a:t>onCreate</a:t>
            </a:r>
            <a:r>
              <a:rPr lang="en-US" dirty="0" smtClean="0"/>
              <a:t>()</a:t>
            </a:r>
          </a:p>
          <a:p>
            <a:pPr marL="742950" indent="-742950">
              <a:buAutoNum type="alphaUcPeriod"/>
            </a:pPr>
            <a:r>
              <a:rPr lang="en-US" dirty="0" smtClean="0"/>
              <a:t>a constructor</a:t>
            </a:r>
          </a:p>
          <a:p>
            <a:pPr marL="742950" indent="-742950">
              <a:buAutoNum type="alphaUcPeriod"/>
            </a:pPr>
            <a:r>
              <a:rPr lang="en-US" dirty="0" err="1" smtClean="0"/>
              <a:t>findViewById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and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Attributes of a View can be set via to a Style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Style </a:t>
            </a:r>
            <a:r>
              <a:rPr lang="en-US" dirty="0" smtClean="0"/>
              <a:t>is a collection of attributes that specify the attributes and format of a View or window</a:t>
            </a:r>
          </a:p>
          <a:p>
            <a:r>
              <a:rPr lang="en-US" dirty="0" smtClean="0"/>
              <a:t>Styles defined in their own XML file and referenced by other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18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via Styles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111" y="3124200"/>
            <a:ext cx="6257089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5352117" cy="2057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1828800"/>
            <a:ext cx="3962400" cy="7239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44111" y="4114800"/>
            <a:ext cx="5791200" cy="3048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7696200" cy="18824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2286000" y="4267200"/>
            <a:ext cx="1058111" cy="12954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619" y="4472481"/>
            <a:ext cx="272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separate XML file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23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Android defines themes which set default values for many, many attributes of widgets</a:t>
            </a:r>
          </a:p>
          <a:p>
            <a:r>
              <a:rPr lang="en-US" dirty="0" smtClean="0"/>
              <a:t>Themes have changed over time with different releases</a:t>
            </a:r>
          </a:p>
          <a:p>
            <a:pPr lvl="1"/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dark</a:t>
            </a:r>
          </a:p>
          <a:p>
            <a:pPr lvl="1"/>
            <a:r>
              <a:rPr lang="en-US" dirty="0" smtClean="0"/>
              <a:t>material design</a:t>
            </a:r>
          </a:p>
          <a:p>
            <a:r>
              <a:rPr lang="en-US" dirty="0" smtClean="0"/>
              <a:t>Theme can be set in the Manifest file for the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67400"/>
            <a:ext cx="8763000" cy="5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13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containers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800" dirty="0" err="1" smtClean="0"/>
              <a:t>ListView</a:t>
            </a:r>
            <a:r>
              <a:rPr lang="en-US" sz="2800" dirty="0" smtClean="0"/>
              <a:t> and </a:t>
            </a:r>
            <a:r>
              <a:rPr lang="en-US" sz="2800" dirty="0" err="1" smtClean="0"/>
              <a:t>gridview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914400"/>
            <a:ext cx="5746941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Containers that display repetitive child Views </a:t>
            </a:r>
          </a:p>
          <a:p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smtClean="0"/>
              <a:t>vertical scroll, horizontal row entries, pick item</a:t>
            </a:r>
          </a:p>
          <a:p>
            <a:pPr lvl="1"/>
            <a:r>
              <a:rPr lang="en-US" dirty="0" smtClean="0"/>
              <a:t>consider using </a:t>
            </a:r>
            <a:r>
              <a:rPr lang="en-US" dirty="0" err="1" smtClean="0"/>
              <a:t>ListActivity</a:t>
            </a:r>
            <a:endParaRPr lang="en-US" dirty="0" smtClean="0"/>
          </a:p>
          <a:p>
            <a:r>
              <a:rPr lang="en-US" dirty="0" err="1" smtClean="0"/>
              <a:t>GridView</a:t>
            </a:r>
            <a:endParaRPr lang="en-US" dirty="0" smtClean="0"/>
          </a:p>
          <a:p>
            <a:pPr lvl="1"/>
            <a:r>
              <a:rPr lang="en-US" dirty="0" smtClean="0"/>
              <a:t>specified number of rows and columns</a:t>
            </a:r>
          </a:p>
          <a:p>
            <a:r>
              <a:rPr lang="en-US" dirty="0" err="1" smtClean="0"/>
              <a:t>GalleryView</a:t>
            </a:r>
            <a:endParaRPr lang="en-US" dirty="0" smtClean="0"/>
          </a:p>
          <a:p>
            <a:pPr lvl="1"/>
            <a:r>
              <a:rPr lang="en-US" dirty="0" smtClean="0"/>
              <a:t>horizontal scrolling list, typically images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41" y="1066800"/>
            <a:ext cx="3320859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019800" cy="58674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ListView</a:t>
            </a:r>
            <a:r>
              <a:rPr lang="en-US" dirty="0" smtClean="0"/>
              <a:t>, </a:t>
            </a:r>
            <a:r>
              <a:rPr lang="en-US" dirty="0" err="1" smtClean="0"/>
              <a:t>GridView</a:t>
            </a:r>
            <a:r>
              <a:rPr lang="en-US" dirty="0" smtClean="0"/>
              <a:t>, and </a:t>
            </a:r>
            <a:r>
              <a:rPr lang="en-US" dirty="0" err="1" smtClean="0"/>
              <a:t>GalleryView</a:t>
            </a:r>
            <a:r>
              <a:rPr lang="en-US" dirty="0" smtClean="0"/>
              <a:t> are all sub classes of </a:t>
            </a:r>
            <a:r>
              <a:rPr lang="en-US" dirty="0" err="1" smtClean="0"/>
              <a:t>AdapterView</a:t>
            </a:r>
            <a:endParaRPr lang="en-US" dirty="0" smtClean="0"/>
          </a:p>
          <a:p>
            <a:r>
              <a:rPr lang="en-US" dirty="0" smtClean="0"/>
              <a:t>Adapter generates child Views from some data source and populates the larger View</a:t>
            </a:r>
          </a:p>
          <a:p>
            <a:r>
              <a:rPr lang="en-US" dirty="0" smtClean="0"/>
              <a:t>Most common Adapters</a:t>
            </a:r>
          </a:p>
          <a:p>
            <a:pPr lvl="1"/>
            <a:r>
              <a:rPr lang="en-US" dirty="0" err="1" smtClean="0"/>
              <a:t>CursorAdapter</a:t>
            </a:r>
            <a:r>
              <a:rPr lang="en-US" dirty="0" smtClean="0"/>
              <a:t> used when to read from database</a:t>
            </a:r>
          </a:p>
          <a:p>
            <a:pPr lvl="1"/>
            <a:r>
              <a:rPr lang="en-US" dirty="0" err="1" smtClean="0"/>
              <a:t>ArrayAdapter</a:t>
            </a:r>
            <a:r>
              <a:rPr lang="en-US" dirty="0" smtClean="0"/>
              <a:t> to read from resource, typically an XML file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2999"/>
            <a:ext cx="3124200" cy="44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using an Adapter a layout is defined for each child element (View)</a:t>
            </a:r>
          </a:p>
          <a:p>
            <a:r>
              <a:rPr lang="en-US" dirty="0" smtClean="0"/>
              <a:t>The adapter creates Views based on layout for each element in data source and fills the containing View (List, Grid, Gallery) with the created Views</a:t>
            </a:r>
          </a:p>
          <a:p>
            <a:pPr lvl="1"/>
            <a:r>
              <a:rPr lang="en-US" dirty="0" smtClean="0"/>
              <a:t>binding</a:t>
            </a:r>
          </a:p>
          <a:p>
            <a:r>
              <a:rPr lang="en-US" dirty="0" smtClean="0"/>
              <a:t>child Views can be as simple as a TextView or more complex layouts / controls</a:t>
            </a:r>
          </a:p>
          <a:p>
            <a:pPr lvl="1"/>
            <a:r>
              <a:rPr lang="en-US" dirty="0" smtClean="0"/>
              <a:t>simple ones provided in </a:t>
            </a:r>
            <a:r>
              <a:rPr lang="en-US" dirty="0" err="1" smtClean="0"/>
              <a:t>android.R.layout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Adapter Example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0205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Containers (</a:t>
            </a:r>
            <a:r>
              <a:rPr lang="en-US" dirty="0" err="1" smtClean="0"/>
              <a:t>ViewGroups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and Widgets (Views)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9271"/>
            <a:ext cx="724404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720150"/>
            <a:ext cx="355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layout, for example a linear layout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2089482"/>
            <a:ext cx="838200" cy="501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955391"/>
            <a:ext cx="350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layout, for example a table layout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81588" y="3324723"/>
            <a:ext cx="428212" cy="501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0133" y="5983069"/>
            <a:ext cx="314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TextViews</a:t>
            </a:r>
            <a:r>
              <a:rPr lang="en-US" dirty="0" smtClean="0">
                <a:solidFill>
                  <a:srgbClr val="FF0000"/>
                </a:solidFill>
              </a:rPr>
              <a:t> (labels), </a:t>
            </a:r>
            <a:r>
              <a:rPr lang="en-US" dirty="0" err="1" smtClean="0">
                <a:solidFill>
                  <a:srgbClr val="FF0000"/>
                </a:solidFill>
              </a:rPr>
              <a:t>ImageViews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Controls such as buttons, etc.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43055" y="5799335"/>
            <a:ext cx="620852" cy="288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4813546"/>
            <a:ext cx="1143000" cy="11695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533564" y="4813546"/>
            <a:ext cx="95836" cy="1164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395845" y="5978236"/>
            <a:ext cx="4195325" cy="498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 flipV="1">
            <a:off x="3299363" y="5957546"/>
            <a:ext cx="2390770" cy="348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 - countries resource file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5" y="990600"/>
            <a:ext cx="6781800" cy="580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TextView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ListView</a:t>
            </a:r>
            <a:r>
              <a:rPr lang="en-US" dirty="0" smtClean="0"/>
              <a:t> filled with </a:t>
            </a:r>
            <a:r>
              <a:rPr lang="en-US" dirty="0" err="1" smtClean="0"/>
              <a:t>TextViews</a:t>
            </a:r>
            <a:endParaRPr lang="en-US" dirty="0" smtClean="0"/>
          </a:p>
          <a:p>
            <a:r>
              <a:rPr lang="en-US" dirty="0" err="1" smtClean="0"/>
              <a:t>TextViews</a:t>
            </a:r>
            <a:r>
              <a:rPr lang="en-US" dirty="0" smtClean="0"/>
              <a:t> store data from </a:t>
            </a:r>
            <a:r>
              <a:rPr lang="en-US" dirty="0" err="1" smtClean="0"/>
              <a:t>ArrayAdapter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15733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ListView</a:t>
            </a:r>
            <a:r>
              <a:rPr lang="en-US" dirty="0" smtClean="0"/>
              <a:t> and </a:t>
            </a:r>
            <a:r>
              <a:rPr lang="en-US" dirty="0" err="1" smtClean="0"/>
              <a:t>GridView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657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60045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ListView</a:t>
            </a:r>
            <a:r>
              <a:rPr lang="en-US" dirty="0" smtClean="0"/>
              <a:t>, </a:t>
            </a:r>
            <a:r>
              <a:rPr lang="en-US" dirty="0" err="1" smtClean="0"/>
              <a:t>GridView</a:t>
            </a:r>
            <a:r>
              <a:rPr lang="en-US" dirty="0" smtClean="0"/>
              <a:t>, </a:t>
            </a:r>
            <a:r>
              <a:rPr lang="en-US" dirty="0" err="1" smtClean="0"/>
              <a:t>GalleryView</a:t>
            </a:r>
            <a:endParaRPr lang="en-US" dirty="0" smtClean="0"/>
          </a:p>
          <a:p>
            <a:r>
              <a:rPr lang="en-US" dirty="0" smtClean="0"/>
              <a:t>Typically user can select one item of data</a:t>
            </a:r>
          </a:p>
          <a:p>
            <a:r>
              <a:rPr lang="en-US" dirty="0" smtClean="0"/>
              <a:t>Implement the </a:t>
            </a:r>
            <a:r>
              <a:rPr lang="en-US" dirty="0" err="1" smtClean="0"/>
              <a:t>OnItemClickListener</a:t>
            </a:r>
            <a:r>
              <a:rPr lang="en-US" dirty="0" smtClean="0"/>
              <a:t> class and set it as the listener</a:t>
            </a:r>
          </a:p>
          <a:p>
            <a:pPr lvl="1"/>
            <a:r>
              <a:rPr lang="en-US" dirty="0" smtClean="0"/>
              <a:t>we will do this  a lot:</a:t>
            </a:r>
          </a:p>
          <a:p>
            <a:pPr lvl="1"/>
            <a:r>
              <a:rPr lang="en-US" dirty="0" smtClean="0"/>
              <a:t>create a class that implements some kind of listener</a:t>
            </a:r>
          </a:p>
          <a:p>
            <a:pPr lvl="1"/>
            <a:r>
              <a:rPr lang="en-US" dirty="0" smtClean="0"/>
              <a:t>register it with a control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the Data and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example read data from resource file</a:t>
            </a:r>
          </a:p>
          <a:p>
            <a:r>
              <a:rPr lang="en-US" dirty="0" smtClean="0"/>
              <a:t>What if we want to update list view as data changes?</a:t>
            </a:r>
          </a:p>
          <a:p>
            <a:pPr lvl="1"/>
            <a:r>
              <a:rPr lang="en-US" dirty="0" smtClean="0"/>
              <a:t>add and remove items</a:t>
            </a:r>
            <a:endParaRPr lang="en-US" dirty="0"/>
          </a:p>
          <a:p>
            <a:r>
              <a:rPr lang="en-US" dirty="0" smtClean="0"/>
              <a:t>Example: remove countries from list and view when selected</a:t>
            </a:r>
          </a:p>
        </p:txBody>
      </p:sp>
    </p:spTree>
    <p:extLst>
      <p:ext uri="{BB962C8B-B14F-4D97-AF65-F5344CB8AC3E}">
        <p14:creationId xmlns:p14="http://schemas.microsoft.com/office/powerpoint/2010/main" val="2477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ArrayAdapter</a:t>
            </a:r>
            <a:r>
              <a:rPr lang="en-US" dirty="0" smtClean="0"/>
              <a:t> serves as a bridge between a data source and a </a:t>
            </a:r>
            <a:r>
              <a:rPr lang="en-US" dirty="0" err="1" smtClean="0"/>
              <a:t>ListView</a:t>
            </a:r>
            <a:endParaRPr lang="en-US" dirty="0" smtClean="0"/>
          </a:p>
          <a:p>
            <a:r>
              <a:rPr lang="en-US" dirty="0" smtClean="0"/>
              <a:t>Previous example, data was an array resource file</a:t>
            </a:r>
          </a:p>
          <a:p>
            <a:pPr lvl="1"/>
            <a:r>
              <a:rPr lang="en-US" dirty="0" smtClean="0"/>
              <a:t>resource file won't change</a:t>
            </a:r>
          </a:p>
          <a:p>
            <a:r>
              <a:rPr lang="en-US" dirty="0" smtClean="0"/>
              <a:t>Dump data to List (ArrayList) and create </a:t>
            </a:r>
            <a:r>
              <a:rPr lang="en-US" dirty="0" err="1" smtClean="0"/>
              <a:t>ArrayAdapter</a:t>
            </a:r>
            <a:r>
              <a:rPr lang="en-US" dirty="0" smtClean="0"/>
              <a:t> from that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38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ArrayList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1295400"/>
            <a:ext cx="925203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 Data on Select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1142999"/>
            <a:ext cx="9144000" cy="32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152400"/>
            <a:ext cx="39004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36" y="1295400"/>
            <a:ext cx="507465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3329917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Toast</a:t>
            </a:r>
          </a:p>
          <a:p>
            <a:r>
              <a:rPr lang="en-US" sz="2800" dirty="0"/>
              <a:t>    "A toast provides simple feedback about an operation in a small popup</a:t>
            </a:r>
            <a:r>
              <a:rPr lang="en-US" sz="2800" dirty="0" smtClean="0"/>
              <a:t>."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9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UI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Layouts can </a:t>
            </a:r>
            <a:r>
              <a:rPr lang="en-US" dirty="0" smtClean="0"/>
              <a:t>contain UI </a:t>
            </a:r>
            <a:r>
              <a:rPr lang="en-US" dirty="0"/>
              <a:t>elements </a:t>
            </a:r>
            <a:r>
              <a:rPr lang="en-US" dirty="0" smtClean="0"/>
              <a:t>(built in Android and programmer created)</a:t>
            </a:r>
            <a:endParaRPr lang="en-US" dirty="0"/>
          </a:p>
          <a:p>
            <a:r>
              <a:rPr lang="en-US" dirty="0" smtClean="0"/>
              <a:t>res/layout</a:t>
            </a:r>
          </a:p>
          <a:p>
            <a:r>
              <a:rPr lang="en-US" dirty="0" smtClean="0"/>
              <a:t>"Design by Declaration"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tools to parse XML to display result in a graphical way</a:t>
            </a:r>
          </a:p>
          <a:p>
            <a:pPr lvl="1"/>
            <a:r>
              <a:rPr lang="en-US" dirty="0" smtClean="0"/>
              <a:t>build drag and drop editors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</a:t>
            </a:r>
            <a:r>
              <a:rPr lang="en-US" dirty="0" err="1" smtClean="0"/>
              <a:t>OnItemClickListener</a:t>
            </a:r>
            <a:r>
              <a:rPr lang="en-US" dirty="0" smtClean="0"/>
              <a:t> anonymous inner class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01893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List View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each item in a list to have more than simple text?</a:t>
            </a:r>
          </a:p>
          <a:p>
            <a:r>
              <a:rPr lang="en-US" dirty="0" smtClean="0"/>
              <a:t>Let's add a switch to each </a:t>
            </a:r>
            <a:r>
              <a:rPr lang="en-US" dirty="0" err="1" smtClean="0"/>
              <a:t>ListView</a:t>
            </a:r>
            <a:r>
              <a:rPr lang="en-US" dirty="0" smtClean="0"/>
              <a:t> item to show if the Country listed is "safe" </a:t>
            </a:r>
            <a:br>
              <a:rPr lang="en-US" dirty="0" smtClean="0"/>
            </a:br>
            <a:r>
              <a:rPr lang="en-US" dirty="0" smtClean="0"/>
              <a:t>or not?</a:t>
            </a:r>
          </a:p>
          <a:p>
            <a:r>
              <a:rPr lang="en-US" dirty="0" smtClean="0"/>
              <a:t>Each View element in the list will be a horizontal linear layout with a TextView and a switch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26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467475"/>
            <a:ext cx="352603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all of layout file shown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8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to use the complex layout for each </a:t>
            </a:r>
            <a:r>
              <a:rPr lang="en-US" dirty="0" err="1" smtClean="0"/>
              <a:t>ListView</a:t>
            </a:r>
            <a:r>
              <a:rPr lang="en-US" dirty="0" smtClean="0"/>
              <a:t> item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514600"/>
            <a:ext cx="9610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91200" y="4419600"/>
            <a:ext cx="1143000" cy="99060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429000" cy="5211763"/>
          </a:xfrm>
        </p:spPr>
        <p:txBody>
          <a:bodyPr/>
          <a:lstStyle/>
          <a:p>
            <a:r>
              <a:rPr lang="en-US" dirty="0" smtClean="0"/>
              <a:t>Looks okay.</a:t>
            </a:r>
          </a:p>
          <a:p>
            <a:r>
              <a:rPr lang="en-US" dirty="0" smtClean="0"/>
              <a:t>However...</a:t>
            </a:r>
          </a:p>
          <a:p>
            <a:r>
              <a:rPr lang="en-US" dirty="0" smtClean="0"/>
              <a:t>Scroll the list and notice all safe switches set to Yes!</a:t>
            </a:r>
          </a:p>
          <a:p>
            <a:r>
              <a:rPr lang="en-US" dirty="0" smtClean="0"/>
              <a:t>Flip a couple and scroll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324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66700"/>
            <a:ext cx="8229600" cy="1143000"/>
          </a:xfrm>
        </p:spPr>
        <p:txBody>
          <a:bodyPr/>
          <a:lstStyle/>
          <a:p>
            <a:r>
              <a:rPr lang="en-US" dirty="0" smtClean="0"/>
              <a:t>View Recycling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6300"/>
            <a:ext cx="3390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13327" y="1447800"/>
            <a:ext cx="0" cy="1524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6219" y="3143250"/>
            <a:ext cx="1114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Scroll</a:t>
            </a:r>
            <a:endParaRPr lang="en-US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75262"/>
            <a:ext cx="33909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0" y="4267200"/>
            <a:ext cx="4800600" cy="1447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6019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UH 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Imagine a </a:t>
            </a:r>
            <a:r>
              <a:rPr lang="en-US" dirty="0" err="1" smtClean="0"/>
              <a:t>ListView</a:t>
            </a:r>
            <a:r>
              <a:rPr lang="en-US" dirty="0" smtClean="0"/>
              <a:t> tied to contacts on a phone or some other possibly large data set.</a:t>
            </a:r>
          </a:p>
          <a:p>
            <a:r>
              <a:rPr lang="en-US" dirty="0" smtClean="0"/>
              <a:t>Some people have 1000's of contacts.</a:t>
            </a:r>
          </a:p>
          <a:p>
            <a:r>
              <a:rPr lang="en-US" dirty="0" smtClean="0"/>
              <a:t>Creating a </a:t>
            </a:r>
            <a:r>
              <a:rPr lang="en-US" dirty="0" err="1" smtClean="0"/>
              <a:t>ListView</a:t>
            </a:r>
            <a:r>
              <a:rPr lang="en-US" dirty="0" smtClean="0"/>
              <a:t> with a distinct object for every list element (the Views) would require a LOT of memory. </a:t>
            </a:r>
          </a:p>
          <a:p>
            <a:r>
              <a:rPr lang="en-US" dirty="0" smtClean="0"/>
              <a:t>So, the rows in a list view get </a:t>
            </a:r>
            <a:r>
              <a:rPr lang="en-US" b="1" i="1" dirty="0" smtClean="0"/>
              <a:t>recycled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Enough objects are created for the visible items, but as they scroll off the objects are reused and the data in the widgets is </a:t>
            </a:r>
            <a:r>
              <a:rPr lang="en-US" b="1" u="sng" dirty="0" smtClean="0"/>
              <a:t>reset</a:t>
            </a:r>
            <a:r>
              <a:rPr lang="en-US" dirty="0" smtClean="0"/>
              <a:t> to what the user should see.</a:t>
            </a:r>
          </a:p>
        </p:txBody>
      </p:sp>
    </p:spTree>
    <p:extLst>
      <p:ext uri="{BB962C8B-B14F-4D97-AF65-F5344CB8AC3E}">
        <p14:creationId xmlns:p14="http://schemas.microsoft.com/office/powerpoint/2010/main" val="2230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Recycling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06692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1103947"/>
            <a:ext cx="56643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set the switch on the row that contains Andorra to</a:t>
            </a:r>
          </a:p>
          <a:p>
            <a:r>
              <a:rPr lang="en-US" dirty="0" smtClean="0"/>
              <a:t>no. The we scrolled down the list. The List View item that</a:t>
            </a:r>
          </a:p>
          <a:p>
            <a:r>
              <a:rPr lang="en-US" dirty="0" smtClean="0"/>
              <a:t>contains Andorra is recycled. </a:t>
            </a:r>
          </a:p>
          <a:p>
            <a:r>
              <a:rPr lang="en-US" dirty="0" smtClean="0"/>
              <a:t>The adapter we are using automatically alters the text, but</a:t>
            </a:r>
          </a:p>
          <a:p>
            <a:r>
              <a:rPr lang="en-US" dirty="0" smtClean="0"/>
              <a:t>the switch is still set to no!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44" y="2600325"/>
            <a:ext cx="2362200" cy="42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95529" y="2743200"/>
            <a:ext cx="1796890" cy="2514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05054" y="3276600"/>
            <a:ext cx="1796890" cy="2514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14579" y="3124200"/>
            <a:ext cx="1867021" cy="1752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735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Control of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track the status of </a:t>
            </a:r>
            <a:r>
              <a:rPr lang="en-US" b="1" i="1" dirty="0" smtClean="0"/>
              <a:t>safe</a:t>
            </a:r>
            <a:r>
              <a:rPr lang="en-US" dirty="0" smtClean="0"/>
              <a:t> for each country and change the switch position as appropriate when a list view item gets recycled</a:t>
            </a:r>
          </a:p>
          <a:p>
            <a:r>
              <a:rPr lang="en-US" dirty="0" smtClean="0"/>
              <a:t>This requires creating two classes:</a:t>
            </a:r>
          </a:p>
          <a:p>
            <a:pPr lvl="1"/>
            <a:r>
              <a:rPr lang="en-US" dirty="0" smtClean="0"/>
              <a:t>one to model the data for each row</a:t>
            </a:r>
          </a:p>
          <a:p>
            <a:pPr lvl="1"/>
            <a:r>
              <a:rPr lang="en-US" dirty="0" smtClean="0"/>
              <a:t>our own Adapter that extends </a:t>
            </a:r>
            <a:r>
              <a:rPr lang="en-US" dirty="0" err="1" smtClean="0"/>
              <a:t>ArrayAdapter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406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CountryRowData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nested class to model and track the data in a row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9"/>
            <a:ext cx="8429625" cy="4365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2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11000</TotalTime>
  <Words>3184</Words>
  <Application>Microsoft Office PowerPoint</Application>
  <PresentationFormat>On-screen Show (4:3)</PresentationFormat>
  <Paragraphs>600</Paragraphs>
  <Slides>128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1" baseType="lpstr">
      <vt:lpstr>Arial</vt:lpstr>
      <vt:lpstr>Calibri</vt:lpstr>
      <vt:lpstr>Office Theme</vt:lpstr>
      <vt:lpstr>CS371m - Mobile Computing</vt:lpstr>
      <vt:lpstr>Clicker Question</vt:lpstr>
      <vt:lpstr>Android UIs</vt:lpstr>
      <vt:lpstr>Android UIs</vt:lpstr>
      <vt:lpstr>ViewGroups - top level containers for User Interfaces</vt:lpstr>
      <vt:lpstr>ViewGroups - Layouts</vt:lpstr>
      <vt:lpstr>ViewGroups - Containers</vt:lpstr>
      <vt:lpstr>Containers (ViewGroups)  and Widgets (Views)</vt:lpstr>
      <vt:lpstr>XML UI Configuration</vt:lpstr>
      <vt:lpstr>UI Via XML</vt:lpstr>
      <vt:lpstr>FrameLayout</vt:lpstr>
      <vt:lpstr>LinearLayout</vt:lpstr>
      <vt:lpstr>Modifying Attributes</vt:lpstr>
      <vt:lpstr>Gravity Attribute</vt:lpstr>
      <vt:lpstr>Weight</vt:lpstr>
      <vt:lpstr>Another Weight Example</vt:lpstr>
      <vt:lpstr>LinearLayout - Horizontal Orientation</vt:lpstr>
      <vt:lpstr>TableLayout</vt:lpstr>
      <vt:lpstr>RelativeLayout</vt:lpstr>
      <vt:lpstr>RelativeLayout XML</vt:lpstr>
      <vt:lpstr>RelativeLayout XML</vt:lpstr>
      <vt:lpstr>GridLayout</vt:lpstr>
      <vt:lpstr>Constraint Layout</vt:lpstr>
      <vt:lpstr>Container Control Classes</vt:lpstr>
      <vt:lpstr>User interface elements  widgets</vt:lpstr>
      <vt:lpstr>UI Programming with Widgets</vt:lpstr>
      <vt:lpstr>Widgets</vt:lpstr>
      <vt:lpstr>Widget Attributes</vt:lpstr>
      <vt:lpstr>Size</vt:lpstr>
      <vt:lpstr>Size - Wrap Content</vt:lpstr>
      <vt:lpstr>Size - Match Parent</vt:lpstr>
      <vt:lpstr>Widgets and Android Studio </vt:lpstr>
      <vt:lpstr>Attributes</vt:lpstr>
      <vt:lpstr>Attributes</vt:lpstr>
      <vt:lpstr>PowerPoint Presentation</vt:lpstr>
      <vt:lpstr>Clicker</vt:lpstr>
      <vt:lpstr>TYPES OF WIDGETS</vt:lpstr>
      <vt:lpstr>Android Controls</vt:lpstr>
      <vt:lpstr>Adding Controls</vt:lpstr>
      <vt:lpstr>Common Controls - TextView</vt:lpstr>
      <vt:lpstr>TextView</vt:lpstr>
      <vt:lpstr>Common Controls - Button</vt:lpstr>
      <vt:lpstr>Common Controls - EditText</vt:lpstr>
      <vt:lpstr>EditText</vt:lpstr>
      <vt:lpstr>EditText</vt:lpstr>
      <vt:lpstr>Auto Complete Options</vt:lpstr>
      <vt:lpstr>AutoCompleteTextView</vt:lpstr>
      <vt:lpstr>AutoComplete Using Array</vt:lpstr>
      <vt:lpstr>EditText</vt:lpstr>
      <vt:lpstr>Spinner Controls</vt:lpstr>
      <vt:lpstr>Spinner Control</vt:lpstr>
      <vt:lpstr>Simple User Selections</vt:lpstr>
      <vt:lpstr>RadioButton and RadioGroup</vt:lpstr>
      <vt:lpstr>Pickers</vt:lpstr>
      <vt:lpstr>Indicators</vt:lpstr>
      <vt:lpstr>SeekBar</vt:lpstr>
      <vt:lpstr>interacting with widgets</vt:lpstr>
      <vt:lpstr>Interacting with Widgets</vt:lpstr>
      <vt:lpstr>Example - Display Random Image</vt:lpstr>
      <vt:lpstr>Button in XML layout file</vt:lpstr>
      <vt:lpstr>Responding to Button Press</vt:lpstr>
      <vt:lpstr>Accessing Button in Code</vt:lpstr>
      <vt:lpstr>Setting Activity Layout / GUI</vt:lpstr>
      <vt:lpstr>Accessing Layout Widget</vt:lpstr>
      <vt:lpstr>Accessing Layout Widget</vt:lpstr>
      <vt:lpstr>Creating and attaching a Listener</vt:lpstr>
      <vt:lpstr>onClick Logic</vt:lpstr>
      <vt:lpstr>Shortcut for Clicks</vt:lpstr>
      <vt:lpstr>Shortcut for Clicks</vt:lpstr>
      <vt:lpstr>Clicker</vt:lpstr>
      <vt:lpstr>Themes and Styles</vt:lpstr>
      <vt:lpstr>Styles</vt:lpstr>
      <vt:lpstr>Simplification via Styles</vt:lpstr>
      <vt:lpstr>Themes</vt:lpstr>
      <vt:lpstr>Data driven containers  ListView and gridview</vt:lpstr>
      <vt:lpstr>Data Driven Containers</vt:lpstr>
      <vt:lpstr>AdapterView</vt:lpstr>
      <vt:lpstr>Adapters</vt:lpstr>
      <vt:lpstr>Typical Adapter Example</vt:lpstr>
      <vt:lpstr>Data Source - countries resource file</vt:lpstr>
      <vt:lpstr>TextView for Data</vt:lpstr>
      <vt:lpstr>ListView and GridView Results</vt:lpstr>
      <vt:lpstr>Selection Events</vt:lpstr>
      <vt:lpstr>Altering the Data and Display</vt:lpstr>
      <vt:lpstr>Altering Data</vt:lpstr>
      <vt:lpstr>Source Code</vt:lpstr>
      <vt:lpstr>Create ArrayList</vt:lpstr>
      <vt:lpstr>Alter Data on Select</vt:lpstr>
      <vt:lpstr>PowerPoint Presentation</vt:lpstr>
      <vt:lpstr>Creating a Toast</vt:lpstr>
      <vt:lpstr>More Complex List View Items</vt:lpstr>
      <vt:lpstr>PowerPoint Presentation</vt:lpstr>
      <vt:lpstr>Setting Adapter</vt:lpstr>
      <vt:lpstr>Result</vt:lpstr>
      <vt:lpstr>View Recycling</vt:lpstr>
      <vt:lpstr>View Recycling</vt:lpstr>
      <vt:lpstr>View Recycling</vt:lpstr>
      <vt:lpstr>Taking Control of Recycling</vt:lpstr>
      <vt:lpstr>CountryRowData</vt:lpstr>
      <vt:lpstr>New onCreate Method</vt:lpstr>
      <vt:lpstr>Extending ArrayAdapter</vt:lpstr>
      <vt:lpstr>Listening for Changes to Switches</vt:lpstr>
      <vt:lpstr>Set Switch to Correct Value</vt:lpstr>
      <vt:lpstr>Explanation of Adapter</vt:lpstr>
      <vt:lpstr>Explanation of Adapter</vt:lpstr>
      <vt:lpstr>ViewHolder and Tags</vt:lpstr>
      <vt:lpstr>ViewHolder and Tags</vt:lpstr>
      <vt:lpstr>Recycling of ListView Elements</vt:lpstr>
      <vt:lpstr>Other Layouts - Tabbed Layouts</vt:lpstr>
      <vt:lpstr>Scrolling</vt:lpstr>
      <vt:lpstr>Concrete UI Example - tip calculator</vt:lpstr>
      <vt:lpstr>Concrete Example</vt:lpstr>
      <vt:lpstr>TextViews</vt:lpstr>
      <vt:lpstr>EditText</vt:lpstr>
      <vt:lpstr>SeekBar</vt:lpstr>
      <vt:lpstr>Layout</vt:lpstr>
      <vt:lpstr>Layout Attributes</vt:lpstr>
      <vt:lpstr>Color Resources</vt:lpstr>
      <vt:lpstr>StretchColumns</vt:lpstr>
      <vt:lpstr>Initial UI</vt:lpstr>
      <vt:lpstr>Changes to UI</vt:lpstr>
      <vt:lpstr>Changes to UI</vt:lpstr>
      <vt:lpstr>Changes to UI</vt:lpstr>
      <vt:lpstr>Functionality</vt:lpstr>
      <vt:lpstr>Functionality - Saving State</vt:lpstr>
      <vt:lpstr>Functionality Responding to SeekBar</vt:lpstr>
      <vt:lpstr>Create an Anonymous Inner Class</vt:lpstr>
      <vt:lpstr>Functionality - Total EditText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212</cp:revision>
  <cp:lastPrinted>2012-01-30T16:00:04Z</cp:lastPrinted>
  <dcterms:created xsi:type="dcterms:W3CDTF">2012-01-17T18:47:14Z</dcterms:created>
  <dcterms:modified xsi:type="dcterms:W3CDTF">2018-06-18T16:13:26Z</dcterms:modified>
</cp:coreProperties>
</file>