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9" r:id="rId4"/>
    <p:sldId id="258" r:id="rId5"/>
    <p:sldId id="290" r:id="rId6"/>
    <p:sldId id="291" r:id="rId7"/>
    <p:sldId id="294" r:id="rId8"/>
    <p:sldId id="263" r:id="rId9"/>
    <p:sldId id="277" r:id="rId10"/>
    <p:sldId id="265" r:id="rId11"/>
    <p:sldId id="266" r:id="rId12"/>
    <p:sldId id="267" r:id="rId13"/>
    <p:sldId id="268" r:id="rId14"/>
    <p:sldId id="292" r:id="rId15"/>
    <p:sldId id="293" r:id="rId16"/>
    <p:sldId id="281" r:id="rId17"/>
    <p:sldId id="278" r:id="rId18"/>
    <p:sldId id="279" r:id="rId19"/>
    <p:sldId id="280" r:id="rId20"/>
    <p:sldId id="282" r:id="rId21"/>
    <p:sldId id="283" r:id="rId22"/>
    <p:sldId id="288" r:id="rId23"/>
    <p:sldId id="284" r:id="rId24"/>
    <p:sldId id="285" r:id="rId25"/>
    <p:sldId id="286" r:id="rId26"/>
    <p:sldId id="287" r:id="rId27"/>
    <p:sldId id="289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</p:sldIdLst>
  <p:sldSz cx="9144000" cy="6858000" type="screen4x3"/>
  <p:notesSz cx="9229725" cy="700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5083" autoAdjust="0"/>
  </p:normalViewPr>
  <p:slideViewPr>
    <p:cSldViewPr>
      <p:cViewPr varScale="1">
        <p:scale>
          <a:sx n="81" d="100"/>
          <a:sy n="81" d="100"/>
        </p:scale>
        <p:origin x="151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8085" y="1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D050E-68A7-4BF6-AD9D-1C7A44A395DD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28085" y="6649266"/>
            <a:ext cx="3999548" cy="3504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C81D9-15D7-4112-A060-F6577A2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28042" y="0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346C757F-8E6F-4388-B04F-98E120A4A3FC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498850" cy="2624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2973" y="3325416"/>
            <a:ext cx="7383780" cy="3150394"/>
          </a:xfrm>
          <a:prstGeom prst="rect">
            <a:avLst/>
          </a:prstGeom>
        </p:spPr>
        <p:txBody>
          <a:bodyPr vert="horz" lIns="92738" tIns="46369" rIns="92738" bIns="4636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28042" y="6649616"/>
            <a:ext cx="3999548" cy="350044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4A48ABE3-AAC7-446F-BC4B-9C6CAE8F4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08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8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8ABE3-AAC7-446F-BC4B-9C6CAE8F49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4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7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06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62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3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2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37CF-463D-4AC2-A30B-9D90A59E8CD0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3637C-DFDA-4D48-8BAD-E22581FA0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1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2837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7337CF-463D-4AC2-A30B-9D90A59E8CD0}" type="datetimeFigureOut">
              <a:rPr lang="en-US" smtClean="0"/>
              <a:pPr/>
              <a:t>6/25/2018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F43637C-DFDA-4D48-8BAD-E22581FA05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3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developer.android.com/design/index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3yj7b5y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CS371m - Mobile Computing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App Project Overview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12837"/>
            <a:ext cx="53340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Based on my own experience (and bias)</a:t>
            </a:r>
          </a:p>
          <a:p>
            <a:r>
              <a:rPr lang="en-US" dirty="0" smtClean="0"/>
              <a:t>Pick something you are interested in</a:t>
            </a:r>
          </a:p>
          <a:p>
            <a:r>
              <a:rPr lang="en-US" dirty="0" smtClean="0"/>
              <a:t> … but that is reasonable!</a:t>
            </a:r>
          </a:p>
          <a:p>
            <a:r>
              <a:rPr lang="en-US" dirty="0" smtClean="0"/>
              <a:t>Better to have simple idea / app that can be improved and extended</a:t>
            </a:r>
          </a:p>
          <a:p>
            <a:r>
              <a:rPr lang="en-US" dirty="0" smtClean="0"/>
              <a:t>.. than a non-functioning pile of garbage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35861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5715000" cy="5745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Okay </a:t>
            </a:r>
            <a:r>
              <a:rPr lang="en-US" dirty="0" smtClean="0"/>
              <a:t>to make a clone</a:t>
            </a:r>
          </a:p>
          <a:p>
            <a:r>
              <a:rPr lang="en-US" dirty="0" smtClean="0"/>
              <a:t>Limit the scope!</a:t>
            </a:r>
          </a:p>
          <a:p>
            <a:r>
              <a:rPr lang="en-US" dirty="0" smtClean="0"/>
              <a:t>Okay </a:t>
            </a:r>
            <a:r>
              <a:rPr lang="en-US" dirty="0" smtClean="0"/>
              <a:t>to use APIs / libraries </a:t>
            </a:r>
          </a:p>
          <a:p>
            <a:pPr lvl="1"/>
            <a:r>
              <a:rPr lang="en-US" dirty="0" smtClean="0"/>
              <a:t>but no silver bullet</a:t>
            </a:r>
          </a:p>
          <a:p>
            <a:pPr lvl="1"/>
            <a:r>
              <a:rPr lang="en-US" dirty="0" smtClean="0"/>
              <a:t>integration is hard and time consuming</a:t>
            </a:r>
          </a:p>
          <a:p>
            <a:r>
              <a:rPr lang="en-US" dirty="0" smtClean="0"/>
              <a:t>Don't try to learn too many new technologies</a:t>
            </a:r>
          </a:p>
          <a:p>
            <a:pPr lvl="1"/>
            <a:r>
              <a:rPr lang="en-US" dirty="0" smtClean="0"/>
              <a:t>if you need your own web server and to interact with a large data base, but don't know how to set one up, now is NOT the time to learn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276600" cy="52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3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60437"/>
            <a:ext cx="5410200" cy="5897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Avoid social media</a:t>
            </a:r>
          </a:p>
          <a:p>
            <a:pPr lvl="1"/>
            <a:r>
              <a:rPr lang="en-US" dirty="0" smtClean="0"/>
              <a:t>probably my bias, but kind of boring and high barriers to </a:t>
            </a:r>
            <a:r>
              <a:rPr lang="en-US" dirty="0" smtClean="0"/>
              <a:t>entry, network effects needed to see power of app</a:t>
            </a:r>
            <a:endParaRPr lang="en-US" dirty="0" smtClean="0"/>
          </a:p>
          <a:p>
            <a:r>
              <a:rPr lang="en-US" dirty="0" smtClean="0"/>
              <a:t>Avoid apps with lots of initial data entry</a:t>
            </a:r>
          </a:p>
          <a:p>
            <a:r>
              <a:rPr lang="en-US" dirty="0" smtClean="0"/>
              <a:t>Avoid apps that are essentially static web pages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3106271" cy="55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3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5867400" cy="6096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Must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b="1" i="1" dirty="0" smtClean="0"/>
              <a:t>some</a:t>
            </a:r>
            <a:r>
              <a:rPr lang="en-US" dirty="0" smtClean="0"/>
              <a:t> features of the mobile device such as:</a:t>
            </a:r>
          </a:p>
          <a:p>
            <a:r>
              <a:rPr lang="en-US" dirty="0" smtClean="0"/>
              <a:t>Location / Maps</a:t>
            </a:r>
          </a:p>
          <a:p>
            <a:r>
              <a:rPr lang="en-US" dirty="0" smtClean="0"/>
              <a:t>Sensors</a:t>
            </a:r>
          </a:p>
          <a:p>
            <a:r>
              <a:rPr lang="en-US" dirty="0" smtClean="0"/>
              <a:t>Gestures / Touch Screen</a:t>
            </a:r>
          </a:p>
          <a:p>
            <a:r>
              <a:rPr lang="en-US" dirty="0" smtClean="0"/>
              <a:t>Contacts</a:t>
            </a:r>
          </a:p>
          <a:p>
            <a:r>
              <a:rPr lang="en-US" dirty="0" smtClean="0"/>
              <a:t>Camera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Available applications / services</a:t>
            </a:r>
          </a:p>
          <a:p>
            <a:r>
              <a:rPr lang="en-US" dirty="0" smtClean="0"/>
              <a:t>Speech - </a:t>
            </a:r>
            <a:r>
              <a:rPr lang="en-US" dirty="0" smtClean="0"/>
              <a:t>to - text</a:t>
            </a:r>
          </a:p>
          <a:p>
            <a:r>
              <a:rPr lang="en-US" dirty="0" smtClean="0"/>
              <a:t>microphone</a:t>
            </a:r>
          </a:p>
          <a:p>
            <a:r>
              <a:rPr lang="en-US" dirty="0" smtClean="0"/>
              <a:t>audio output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66800"/>
            <a:ext cx="30003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95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something you are interested in</a:t>
            </a:r>
          </a:p>
          <a:p>
            <a:r>
              <a:rPr lang="en-US" dirty="0" smtClean="0"/>
              <a:t>Pick something that scales down well</a:t>
            </a:r>
          </a:p>
          <a:p>
            <a:r>
              <a:rPr lang="en-US" dirty="0" smtClean="0"/>
              <a:t>Pick something you can do</a:t>
            </a:r>
          </a:p>
          <a:p>
            <a:pPr lvl="1"/>
            <a:r>
              <a:rPr lang="en-US" dirty="0" smtClean="0"/>
              <a:t>the parking spot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5344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Many apps require a </a:t>
            </a:r>
            <a:r>
              <a:rPr lang="en-US" i="1" dirty="0" smtClean="0"/>
              <a:t>backend</a:t>
            </a:r>
          </a:p>
          <a:p>
            <a:pPr lvl="1"/>
            <a:r>
              <a:rPr lang="en-US" dirty="0" smtClean="0"/>
              <a:t>storage off the device to share between apps</a:t>
            </a:r>
          </a:p>
          <a:p>
            <a:r>
              <a:rPr lang="en-US" dirty="0" smtClean="0"/>
              <a:t>Easier now due to the rise in Mobile Backend as a Service</a:t>
            </a:r>
          </a:p>
          <a:p>
            <a:pPr lvl="1"/>
            <a:r>
              <a:rPr lang="en-US" dirty="0" err="1" smtClean="0"/>
              <a:t>MBaaS</a:t>
            </a:r>
            <a:endParaRPr lang="en-US" dirty="0" smtClean="0"/>
          </a:p>
          <a:p>
            <a:r>
              <a:rPr lang="en-US" dirty="0" smtClean="0"/>
              <a:t>Old favorite Parse</a:t>
            </a:r>
          </a:p>
          <a:p>
            <a:r>
              <a:rPr lang="en-US" dirty="0" smtClean="0"/>
              <a:t>Newer options</a:t>
            </a:r>
          </a:p>
          <a:p>
            <a:pPr lvl="1"/>
            <a:r>
              <a:rPr lang="en-US" dirty="0" smtClean="0"/>
              <a:t>Firebase (Google)</a:t>
            </a:r>
          </a:p>
        </p:txBody>
      </p:sp>
    </p:spTree>
    <p:extLst>
      <p:ext uri="{BB962C8B-B14F-4D97-AF65-F5344CB8AC3E}">
        <p14:creationId xmlns:p14="http://schemas.microsoft.com/office/powerpoint/2010/main" val="137612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UTCS Lab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648200" cy="5211763"/>
          </a:xfrm>
        </p:spPr>
        <p:txBody>
          <a:bodyPr/>
          <a:lstStyle/>
          <a:p>
            <a:r>
              <a:rPr lang="en-US" dirty="0" smtClean="0"/>
              <a:t>Spring 2012</a:t>
            </a:r>
          </a:p>
          <a:p>
            <a:r>
              <a:rPr lang="en-US" dirty="0" smtClean="0"/>
              <a:t>What Linux machines are available (no one sitting there) in each CS lab?</a:t>
            </a:r>
            <a:endParaRPr lang="en-US" dirty="0"/>
          </a:p>
        </p:txBody>
      </p:sp>
      <p:pic>
        <p:nvPicPr>
          <p:cNvPr id="4" name="Picture 2" descr="https://lh4.ggpht.com/YuCjDUXy4j80uFGRb7tKzgvoR8ArsQ_MAESJY-QJU1kOnAojZzjtWssZnZGcI2FnU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066800"/>
            <a:ext cx="3290143" cy="54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7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066800"/>
            <a:ext cx="5143500" cy="5211763"/>
          </a:xfrm>
        </p:spPr>
        <p:txBody>
          <a:bodyPr/>
          <a:lstStyle/>
          <a:p>
            <a:r>
              <a:rPr lang="en-US" dirty="0" err="1" smtClean="0"/>
              <a:t>Moonstocks</a:t>
            </a:r>
            <a:r>
              <a:rPr lang="en-US" dirty="0" smtClean="0"/>
              <a:t>, Fall 2012</a:t>
            </a:r>
          </a:p>
          <a:p>
            <a:r>
              <a:rPr lang="en-US" dirty="0" smtClean="0"/>
              <a:t>Stock market game</a:t>
            </a:r>
          </a:p>
          <a:p>
            <a:r>
              <a:rPr lang="en-US" dirty="0" smtClean="0"/>
              <a:t>Stock price moves in response to music playing</a:t>
            </a:r>
          </a:p>
          <a:p>
            <a:r>
              <a:rPr lang="en-US" dirty="0" smtClean="0"/>
              <a:t>buy low, sell high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66355"/>
            <a:ext cx="3542266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78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Dress for the Weather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419600" cy="5211763"/>
          </a:xfrm>
        </p:spPr>
        <p:txBody>
          <a:bodyPr/>
          <a:lstStyle/>
          <a:p>
            <a:r>
              <a:rPr lang="en-US" dirty="0" smtClean="0"/>
              <a:t>Spring 2012</a:t>
            </a:r>
          </a:p>
          <a:p>
            <a:r>
              <a:rPr lang="en-US" dirty="0" smtClean="0"/>
              <a:t>Take pictures of your clothes</a:t>
            </a:r>
          </a:p>
          <a:p>
            <a:r>
              <a:rPr lang="en-US" dirty="0" smtClean="0"/>
              <a:t>Classify and tag for weather</a:t>
            </a:r>
          </a:p>
          <a:p>
            <a:r>
              <a:rPr lang="en-US" dirty="0" smtClean="0"/>
              <a:t>Checks weather and recommends an outfit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14400"/>
            <a:ext cx="3520370" cy="577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0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2578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Teams of 3 students</a:t>
            </a:r>
          </a:p>
          <a:p>
            <a:pPr lvl="1"/>
            <a:r>
              <a:rPr lang="en-US" dirty="0"/>
              <a:t>Not pair or team programming</a:t>
            </a:r>
          </a:p>
          <a:p>
            <a:pPr lvl="1"/>
            <a:r>
              <a:rPr lang="en-US" dirty="0"/>
              <a:t>Okay to divide and </a:t>
            </a:r>
            <a:r>
              <a:rPr lang="en-US" dirty="0" smtClean="0"/>
              <a:t>conquer</a:t>
            </a:r>
          </a:p>
          <a:p>
            <a:r>
              <a:rPr lang="en-US" dirty="0" smtClean="0"/>
              <a:t>Develop an Android application of your choosing subject to instructor approval</a:t>
            </a:r>
          </a:p>
          <a:p>
            <a:r>
              <a:rPr lang="en-US" dirty="0" smtClean="0"/>
              <a:t>Application must run on class dev phones, API </a:t>
            </a:r>
            <a:r>
              <a:rPr lang="en-US" smtClean="0"/>
              <a:t>Level 19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s://lh4.ggpht.com/YuCjDUXy4j80uFGRb7tKzgvoR8ArsQ_MAESJY-QJU1kOnAojZzjtWssZnZGcI2FnU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541" y="990600"/>
            <a:ext cx="3000375" cy="500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6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Austin Pets Alive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495800" cy="5211763"/>
          </a:xfrm>
        </p:spPr>
        <p:txBody>
          <a:bodyPr/>
          <a:lstStyle/>
          <a:p>
            <a:r>
              <a:rPr lang="en-US" dirty="0" smtClean="0"/>
              <a:t>Fall 2012</a:t>
            </a:r>
          </a:p>
          <a:p>
            <a:r>
              <a:rPr lang="en-US" dirty="0" smtClean="0"/>
              <a:t>Show dogs and cats available for adoption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594662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67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Shooting Stars Chronicles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14" y="1066800"/>
            <a:ext cx="8229600" cy="5211763"/>
          </a:xfrm>
        </p:spPr>
        <p:txBody>
          <a:bodyPr/>
          <a:lstStyle/>
          <a:p>
            <a:r>
              <a:rPr lang="en-US" dirty="0" smtClean="0"/>
              <a:t>Fall 2012</a:t>
            </a:r>
          </a:p>
          <a:p>
            <a:r>
              <a:rPr lang="en-US" dirty="0" smtClean="0"/>
              <a:t>Tilt Game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45995"/>
            <a:ext cx="3257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879604"/>
            <a:ext cx="3338513" cy="59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12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MovieGoer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07320"/>
            <a:ext cx="2931616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1600"/>
            <a:ext cx="2971801" cy="52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1214" y="10668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Fall 2012</a:t>
            </a:r>
          </a:p>
          <a:p>
            <a:r>
              <a:rPr lang="en-US" dirty="0" smtClean="0"/>
              <a:t>Suggests </a:t>
            </a:r>
            <a:br>
              <a:rPr lang="en-US" dirty="0" smtClean="0"/>
            </a:br>
            <a:r>
              <a:rPr lang="en-US" dirty="0" smtClean="0"/>
              <a:t>movie </a:t>
            </a:r>
            <a:br>
              <a:rPr lang="en-US" dirty="0" smtClean="0"/>
            </a:br>
            <a:r>
              <a:rPr lang="en-US" dirty="0" smtClean="0"/>
              <a:t>based</a:t>
            </a:r>
            <a:br>
              <a:rPr lang="en-US" dirty="0" smtClean="0"/>
            </a:br>
            <a:r>
              <a:rPr lang="en-US" dirty="0" smtClean="0"/>
              <a:t>on </a:t>
            </a:r>
            <a:br>
              <a:rPr lang="en-US" dirty="0" smtClean="0"/>
            </a:br>
            <a:r>
              <a:rPr lang="en-US" dirty="0" smtClean="0"/>
              <a:t>location </a:t>
            </a:r>
            <a:br>
              <a:rPr lang="en-US" dirty="0" smtClean="0"/>
            </a:br>
            <a:r>
              <a:rPr lang="en-US" dirty="0" smtClean="0"/>
              <a:t>and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genre</a:t>
            </a:r>
            <a:br>
              <a:rPr lang="en-US" dirty="0" smtClean="0"/>
            </a:br>
            <a:r>
              <a:rPr lang="en-US" dirty="0" smtClean="0"/>
              <a:t>choice</a:t>
            </a:r>
          </a:p>
        </p:txBody>
      </p:sp>
    </p:spTree>
    <p:extLst>
      <p:ext uri="{BB962C8B-B14F-4D97-AF65-F5344CB8AC3E}">
        <p14:creationId xmlns:p14="http://schemas.microsoft.com/office/powerpoint/2010/main" val="14173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Tower Defense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Fall 2013, Simple Tower defense</a:t>
            </a:r>
          </a:p>
          <a:p>
            <a:r>
              <a:rPr lang="en-US" dirty="0" smtClean="0"/>
              <a:t>All Android 2d Graphics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66952" y="400050"/>
            <a:ext cx="4457700" cy="792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Polyfly</a:t>
            </a:r>
            <a:r>
              <a:rPr lang="en-US" dirty="0" smtClean="0"/>
              <a:t> - Fall 2013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32575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/>
        </p:blipFill>
        <p:spPr bwMode="auto">
          <a:xfrm>
            <a:off x="4343400" y="1073573"/>
            <a:ext cx="4648200" cy="57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7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err="1" smtClean="0"/>
              <a:t>Deballisher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211763"/>
          </a:xfrm>
        </p:spPr>
        <p:txBody>
          <a:bodyPr/>
          <a:lstStyle/>
          <a:p>
            <a:r>
              <a:rPr lang="en-US" dirty="0" smtClean="0"/>
              <a:t>Fall 2013, Tap game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physics package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599"/>
            <a:ext cx="8382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7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876800" cy="5211763"/>
          </a:xfrm>
        </p:spPr>
        <p:txBody>
          <a:bodyPr/>
          <a:lstStyle/>
          <a:p>
            <a:r>
              <a:rPr lang="en-US" dirty="0" smtClean="0"/>
              <a:t>Spring 2014</a:t>
            </a:r>
          </a:p>
          <a:p>
            <a:r>
              <a:rPr lang="en-US" dirty="0" smtClean="0"/>
              <a:t>Trace dotted pattern</a:t>
            </a:r>
          </a:p>
          <a:p>
            <a:r>
              <a:rPr lang="en-US" dirty="0" smtClean="0"/>
              <a:t>Limited Ink</a:t>
            </a:r>
          </a:p>
          <a:p>
            <a:pPr lvl="1"/>
            <a:r>
              <a:rPr lang="en-US" dirty="0" smtClean="0"/>
              <a:t>makes the game</a:t>
            </a:r>
          </a:p>
          <a:p>
            <a:r>
              <a:rPr lang="en-US" dirty="0" smtClean="0"/>
              <a:t>Used Parse cloud storage service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71500"/>
            <a:ext cx="35147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23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Cards Against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5029200" cy="5211763"/>
          </a:xfrm>
        </p:spPr>
        <p:txBody>
          <a:bodyPr/>
          <a:lstStyle/>
          <a:p>
            <a:r>
              <a:rPr lang="en-US" dirty="0" smtClean="0"/>
              <a:t>Spring 2014</a:t>
            </a:r>
          </a:p>
          <a:p>
            <a:r>
              <a:rPr lang="en-US" dirty="0" smtClean="0"/>
              <a:t>based on Cards </a:t>
            </a:r>
            <a:r>
              <a:rPr lang="en-US" dirty="0"/>
              <a:t>A</a:t>
            </a:r>
            <a:r>
              <a:rPr lang="en-US" dirty="0" smtClean="0"/>
              <a:t>gainst Humanity</a:t>
            </a:r>
          </a:p>
          <a:p>
            <a:r>
              <a:rPr lang="en-US" dirty="0" smtClean="0"/>
              <a:t>clean version for review</a:t>
            </a:r>
          </a:p>
          <a:p>
            <a:r>
              <a:rPr lang="en-US" dirty="0" smtClean="0"/>
              <a:t>goal to use multiple devices but ran out of time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390" y="990600"/>
            <a:ext cx="33861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3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Design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Create Vision!</a:t>
            </a:r>
          </a:p>
          <a:p>
            <a:r>
              <a:rPr lang="en-US" sz="4800" dirty="0" smtClean="0"/>
              <a:t>Enchant Me!</a:t>
            </a:r>
          </a:p>
          <a:p>
            <a:r>
              <a:rPr lang="en-US" sz="4800" dirty="0" smtClean="0"/>
              <a:t>Simplify My Life!</a:t>
            </a:r>
          </a:p>
          <a:p>
            <a:r>
              <a:rPr lang="en-US" sz="4800" dirty="0" smtClean="0"/>
              <a:t>Make </a:t>
            </a:r>
            <a:r>
              <a:rPr lang="en-US" sz="4800" b="1" dirty="0" smtClean="0"/>
              <a:t>ME</a:t>
            </a:r>
            <a:r>
              <a:rPr lang="en-US" sz="4800" dirty="0" smtClean="0"/>
              <a:t>  Amazing!</a:t>
            </a:r>
          </a:p>
          <a:p>
            <a:pPr lvl="1"/>
            <a:r>
              <a:rPr lang="en-US" sz="2800" dirty="0">
                <a:hlinkClick r:id="rId2"/>
              </a:rPr>
              <a:t>http://developer.android.com/design/index.html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56843"/>
            <a:ext cx="4267200" cy="181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Delight me in surprising ways</a:t>
            </a:r>
          </a:p>
          <a:p>
            <a:r>
              <a:rPr lang="en-US" b="1" dirty="0" smtClean="0"/>
              <a:t>Real </a:t>
            </a:r>
            <a:r>
              <a:rPr lang="en-US" b="1" dirty="0"/>
              <a:t>objects are more fun than buttons and </a:t>
            </a:r>
            <a:r>
              <a:rPr lang="en-US" b="1" dirty="0" smtClean="0"/>
              <a:t>menus</a:t>
            </a:r>
            <a:endParaRPr lang="en-US" dirty="0"/>
          </a:p>
          <a:p>
            <a:r>
              <a:rPr lang="en-US" b="1" dirty="0"/>
              <a:t>Let me make it </a:t>
            </a:r>
            <a:r>
              <a:rPr lang="en-US" b="1" dirty="0" smtClean="0"/>
              <a:t>mine</a:t>
            </a:r>
            <a:endParaRPr lang="en-US" dirty="0"/>
          </a:p>
          <a:p>
            <a:r>
              <a:rPr lang="en-US" b="1" dirty="0"/>
              <a:t>Get to know me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App Proposals (Individual) </a:t>
            </a:r>
          </a:p>
          <a:p>
            <a:pPr lvl="1"/>
            <a:r>
              <a:rPr lang="en-US" dirty="0" smtClean="0"/>
              <a:t>written </a:t>
            </a:r>
            <a:r>
              <a:rPr lang="en-US" dirty="0" smtClean="0"/>
              <a:t>7/16, 11 pm via Canvas</a:t>
            </a:r>
            <a:endParaRPr lang="en-US" dirty="0" smtClean="0"/>
          </a:p>
          <a:p>
            <a:pPr lvl="1"/>
            <a:r>
              <a:rPr lang="en-US" dirty="0" smtClean="0"/>
              <a:t>posters </a:t>
            </a:r>
            <a:r>
              <a:rPr lang="en-US" dirty="0" smtClean="0"/>
              <a:t>7/16, GDC 6.302, first half, second half</a:t>
            </a:r>
            <a:endParaRPr lang="en-US" dirty="0" smtClean="0"/>
          </a:p>
          <a:p>
            <a:r>
              <a:rPr lang="en-US" dirty="0" smtClean="0"/>
              <a:t>Design Document, Wireframe, Navigation and UI Plan: 7/26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 smtClean="0"/>
              <a:t>to, </a:t>
            </a:r>
            <a:r>
              <a:rPr lang="en-US" dirty="0" smtClean="0"/>
              <a:t>8/9</a:t>
            </a:r>
          </a:p>
          <a:p>
            <a:r>
              <a:rPr lang="en-US" dirty="0" smtClean="0"/>
              <a:t>In </a:t>
            </a:r>
            <a:r>
              <a:rPr lang="en-US" dirty="0" smtClean="0"/>
              <a:t>class DEMOS </a:t>
            </a:r>
            <a:r>
              <a:rPr lang="en-US" dirty="0" smtClean="0"/>
              <a:t>8/15 and 8/16</a:t>
            </a:r>
            <a:endParaRPr lang="en-US" dirty="0" smtClean="0"/>
          </a:p>
          <a:p>
            <a:r>
              <a:rPr lang="en-US" dirty="0" smtClean="0"/>
              <a:t>App Project, 8/16 via Canvas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96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Simplify My </a:t>
            </a:r>
            <a:r>
              <a:rPr lang="en-US" dirty="0" smtClean="0"/>
              <a:t>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52117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Keep it </a:t>
            </a:r>
            <a:r>
              <a:rPr lang="en-US" b="1" dirty="0" smtClean="0"/>
              <a:t>brief</a:t>
            </a:r>
            <a:endParaRPr lang="en-US" dirty="0"/>
          </a:p>
          <a:p>
            <a:r>
              <a:rPr lang="en-US" b="1" dirty="0"/>
              <a:t>Pictures are faster than words</a:t>
            </a:r>
          </a:p>
          <a:p>
            <a:r>
              <a:rPr lang="en-US" b="1" dirty="0"/>
              <a:t>Decide for me but let me have the final </a:t>
            </a:r>
            <a:r>
              <a:rPr lang="en-US" b="1" dirty="0" smtClean="0"/>
              <a:t>say</a:t>
            </a:r>
            <a:endParaRPr lang="en-US" dirty="0"/>
          </a:p>
          <a:p>
            <a:r>
              <a:rPr lang="en-US" b="1" dirty="0"/>
              <a:t>Only show what I need when I need it</a:t>
            </a:r>
          </a:p>
          <a:p>
            <a:r>
              <a:rPr lang="en-US" b="1" dirty="0"/>
              <a:t>I should always know where I am</a:t>
            </a:r>
          </a:p>
          <a:p>
            <a:r>
              <a:rPr lang="en-US" b="1" dirty="0"/>
              <a:t>Never lose my stuff</a:t>
            </a:r>
          </a:p>
          <a:p>
            <a:r>
              <a:rPr lang="en-US" b="1" dirty="0"/>
              <a:t>If it looks the same, it should act the </a:t>
            </a:r>
            <a:r>
              <a:rPr lang="en-US" b="1" dirty="0" smtClean="0"/>
              <a:t>same</a:t>
            </a:r>
            <a:endParaRPr lang="en-US" dirty="0"/>
          </a:p>
          <a:p>
            <a:r>
              <a:rPr lang="en-US" b="1" dirty="0"/>
              <a:t>Only interrupt me if it's important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1063013"/>
            <a:ext cx="3088341" cy="16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Me Amazing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Give me tricks that work </a:t>
            </a:r>
            <a:r>
              <a:rPr lang="en-US" b="1" dirty="0" smtClean="0"/>
              <a:t>everywhere</a:t>
            </a:r>
            <a:endParaRPr lang="en-US" dirty="0"/>
          </a:p>
          <a:p>
            <a:r>
              <a:rPr lang="en-US" b="1" dirty="0"/>
              <a:t>It's not my fault</a:t>
            </a:r>
          </a:p>
          <a:p>
            <a:r>
              <a:rPr lang="en-US" b="1" dirty="0"/>
              <a:t>Sprinkle </a:t>
            </a:r>
            <a:r>
              <a:rPr lang="en-US" b="1" dirty="0" smtClean="0"/>
              <a:t>encouragement</a:t>
            </a:r>
            <a:endParaRPr lang="en-US" dirty="0"/>
          </a:p>
          <a:p>
            <a:r>
              <a:rPr lang="en-US" b="1" dirty="0"/>
              <a:t>Do the heavy lifting for </a:t>
            </a:r>
            <a:r>
              <a:rPr lang="en-US" b="1" dirty="0" smtClean="0"/>
              <a:t>me</a:t>
            </a:r>
            <a:endParaRPr lang="en-US" dirty="0"/>
          </a:p>
          <a:p>
            <a:r>
              <a:rPr lang="en-US" b="1" dirty="0"/>
              <a:t>Make important things fast</a:t>
            </a:r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393909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62614"/>
            <a:ext cx="4267200" cy="215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2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 App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12837"/>
            <a:ext cx="8991600" cy="5211763"/>
          </a:xfrm>
        </p:spPr>
        <p:txBody>
          <a:bodyPr>
            <a:normAutofit/>
          </a:bodyPr>
          <a:lstStyle/>
          <a:p>
            <a:r>
              <a:rPr lang="en-US" sz="3400" b="1" dirty="0"/>
              <a:t>The Display Is Paramount, Regardless of Its Size</a:t>
            </a:r>
          </a:p>
          <a:p>
            <a:r>
              <a:rPr lang="en-US" sz="3400" b="1" dirty="0"/>
              <a:t>Device Orientation Can Change</a:t>
            </a:r>
          </a:p>
          <a:p>
            <a:r>
              <a:rPr lang="en-US" sz="3400" b="1" dirty="0"/>
              <a:t>Apps Respond to Gestures, Not Clicks</a:t>
            </a:r>
          </a:p>
          <a:p>
            <a:r>
              <a:rPr lang="en-US" sz="3400" b="1" dirty="0"/>
              <a:t>People Interact with One App at a Time</a:t>
            </a:r>
          </a:p>
          <a:p>
            <a:r>
              <a:rPr lang="en-US" sz="3400" b="1" dirty="0"/>
              <a:t>Preferences Are Available in Settings</a:t>
            </a:r>
          </a:p>
          <a:p>
            <a:r>
              <a:rPr lang="en-US" sz="3400" b="1" dirty="0"/>
              <a:t>Onscreen User Help Is Minimal</a:t>
            </a:r>
          </a:p>
          <a:p>
            <a:r>
              <a:rPr lang="en-US" sz="3400" b="1" dirty="0"/>
              <a:t>Most </a:t>
            </a:r>
            <a:r>
              <a:rPr lang="en-US" sz="3400" b="1" dirty="0" err="1"/>
              <a:t>iOS</a:t>
            </a:r>
            <a:r>
              <a:rPr lang="en-US" sz="3400" b="1" dirty="0"/>
              <a:t> Apps Have a Single Window</a:t>
            </a:r>
          </a:p>
          <a:p>
            <a:endParaRPr lang="en-US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5873610"/>
            <a:ext cx="3258671" cy="98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688944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3"/>
              </a:rPr>
              <a:t>http://tinyurl.com/3yj7b5y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91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Apple Human Interface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Aesthetic Integrity</a:t>
            </a:r>
          </a:p>
          <a:p>
            <a:r>
              <a:rPr lang="en-US" b="1" dirty="0"/>
              <a:t>Consistency</a:t>
            </a:r>
          </a:p>
          <a:p>
            <a:r>
              <a:rPr lang="en-US" b="1" dirty="0"/>
              <a:t>Direct Manipulation</a:t>
            </a:r>
          </a:p>
          <a:p>
            <a:r>
              <a:rPr lang="en-US" b="1" dirty="0"/>
              <a:t>Feedback</a:t>
            </a:r>
          </a:p>
          <a:p>
            <a:r>
              <a:rPr lang="en-US" b="1" dirty="0"/>
              <a:t>Metaphors</a:t>
            </a:r>
          </a:p>
          <a:p>
            <a:r>
              <a:rPr lang="en-US" b="1" dirty="0"/>
              <a:t>User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Focus on the Primary Task</a:t>
            </a:r>
          </a:p>
          <a:p>
            <a:r>
              <a:rPr lang="en-US" b="1" dirty="0"/>
              <a:t>Elevate the Content that People Care About</a:t>
            </a:r>
          </a:p>
          <a:p>
            <a:r>
              <a:rPr lang="en-US" b="1" dirty="0"/>
              <a:t>Think Top Down</a:t>
            </a:r>
          </a:p>
          <a:p>
            <a:r>
              <a:rPr lang="en-US" b="1" dirty="0"/>
              <a:t>Give People a Logical Path to Follow</a:t>
            </a:r>
          </a:p>
          <a:p>
            <a:r>
              <a:rPr lang="en-US" b="1" dirty="0"/>
              <a:t>Make Usage Easy and Obvious</a:t>
            </a:r>
          </a:p>
          <a:p>
            <a:r>
              <a:rPr lang="en-US" b="1" dirty="0"/>
              <a:t>Use User-Centric Terminology</a:t>
            </a:r>
          </a:p>
          <a:p>
            <a:r>
              <a:rPr lang="en-US" b="1" dirty="0"/>
              <a:t>Minimize the Effort Required for User Input</a:t>
            </a:r>
          </a:p>
          <a:p>
            <a:r>
              <a:rPr lang="en-US" b="1" dirty="0"/>
              <a:t>Downplay File-Handling Operations</a:t>
            </a:r>
          </a:p>
          <a:p>
            <a:r>
              <a:rPr lang="en-US" b="1" dirty="0"/>
              <a:t>Enable Collaboration and Connectedness</a:t>
            </a:r>
          </a:p>
          <a:p>
            <a:r>
              <a:rPr lang="en-US" b="1" dirty="0"/>
              <a:t>De-emphasize Settings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Experience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6019800" cy="5211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Make Search Quick and Rewarding</a:t>
            </a:r>
          </a:p>
          <a:p>
            <a:r>
              <a:rPr lang="en-US" b="1" dirty="0"/>
              <a:t>Entice and Inform with a Well-Written Description</a:t>
            </a:r>
          </a:p>
          <a:p>
            <a:r>
              <a:rPr lang="en-US" b="1" dirty="0"/>
              <a:t>Be Succinct</a:t>
            </a:r>
          </a:p>
          <a:p>
            <a:r>
              <a:rPr lang="en-US" b="1" dirty="0"/>
              <a:t>Use UI Elements Consistently</a:t>
            </a:r>
          </a:p>
          <a:p>
            <a:r>
              <a:rPr lang="en-US" b="1" dirty="0"/>
              <a:t>Consider Adding Physicality and </a:t>
            </a:r>
            <a:r>
              <a:rPr lang="en-US" b="1" dirty="0" smtClean="0"/>
              <a:t>Realism</a:t>
            </a:r>
          </a:p>
          <a:p>
            <a:r>
              <a:rPr lang="en-US" b="1" dirty="0"/>
              <a:t>Delight People with Stunning Graphics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3717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 Proposals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3058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individual assignment</a:t>
            </a:r>
          </a:p>
          <a:p>
            <a:r>
              <a:rPr lang="en-US" dirty="0" smtClean="0"/>
              <a:t>every student proposes two applications</a:t>
            </a:r>
          </a:p>
          <a:p>
            <a:r>
              <a:rPr lang="en-US" dirty="0" smtClean="0"/>
              <a:t>Scope, use of mobile features</a:t>
            </a:r>
          </a:p>
          <a:p>
            <a:r>
              <a:rPr lang="en-US" dirty="0" smtClean="0"/>
              <a:t>at least one service oriented</a:t>
            </a:r>
          </a:p>
          <a:p>
            <a:r>
              <a:rPr lang="en-US" dirty="0" smtClean="0"/>
              <a:t>written due at 11 pm, Canvas on </a:t>
            </a:r>
            <a:r>
              <a:rPr lang="en-US" dirty="0" smtClean="0"/>
              <a:t>7/16</a:t>
            </a:r>
            <a:endParaRPr lang="en-US" dirty="0" smtClean="0"/>
          </a:p>
          <a:p>
            <a:r>
              <a:rPr lang="en-US" dirty="0" smtClean="0"/>
              <a:t>posters </a:t>
            </a:r>
            <a:r>
              <a:rPr lang="en-US" dirty="0" smtClean="0"/>
              <a:t>in class 7/16</a:t>
            </a:r>
            <a:endParaRPr lang="en-US" dirty="0" smtClean="0"/>
          </a:p>
          <a:p>
            <a:pPr lvl="1"/>
            <a:r>
              <a:rPr lang="en-US" dirty="0" smtClean="0"/>
              <a:t>First half or second half presentation</a:t>
            </a:r>
            <a:endParaRPr lang="en-US" dirty="0" smtClean="0"/>
          </a:p>
          <a:p>
            <a:r>
              <a:rPr lang="en-US" dirty="0" smtClean="0"/>
              <a:t>Posters - polished, (obvious when thrown together the morning of class)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181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2573" y="770684"/>
            <a:ext cx="6949016" cy="5211762"/>
          </a:xfrm>
        </p:spPr>
      </p:pic>
    </p:spTree>
    <p:extLst>
      <p:ext uri="{BB962C8B-B14F-4D97-AF65-F5344CB8AC3E}">
        <p14:creationId xmlns:p14="http://schemas.microsoft.com/office/powerpoint/2010/main" val="17817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2573" y="777611"/>
            <a:ext cx="6949016" cy="5211762"/>
          </a:xfrm>
        </p:spPr>
      </p:pic>
    </p:spTree>
    <p:extLst>
      <p:ext uri="{BB962C8B-B14F-4D97-AF65-F5344CB8AC3E}">
        <p14:creationId xmlns:p14="http://schemas.microsoft.com/office/powerpoint/2010/main" val="22392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114800" cy="5211763"/>
          </a:xfrm>
        </p:spPr>
        <p:txBody>
          <a:bodyPr/>
          <a:lstStyle/>
          <a:p>
            <a:r>
              <a:rPr lang="en-US" dirty="0" smtClean="0"/>
              <a:t>7/26</a:t>
            </a:r>
            <a:endParaRPr lang="en-US" dirty="0" smtClean="0"/>
          </a:p>
          <a:p>
            <a:r>
              <a:rPr lang="en-US" dirty="0" smtClean="0"/>
              <a:t>What app will actually do</a:t>
            </a:r>
          </a:p>
          <a:p>
            <a:r>
              <a:rPr lang="en-US" dirty="0" smtClean="0"/>
              <a:t>Use cases</a:t>
            </a:r>
          </a:p>
          <a:p>
            <a:r>
              <a:rPr lang="en-US" dirty="0" smtClean="0"/>
              <a:t>Menus</a:t>
            </a:r>
          </a:p>
          <a:p>
            <a:r>
              <a:rPr lang="en-US" dirty="0" smtClean="0"/>
              <a:t>Screens</a:t>
            </a:r>
          </a:p>
          <a:p>
            <a:r>
              <a:rPr lang="en-US" dirty="0" smtClean="0"/>
              <a:t>Wireframe</a:t>
            </a:r>
          </a:p>
          <a:p>
            <a:r>
              <a:rPr lang="en-US" dirty="0" smtClean="0"/>
              <a:t>Your Plan!!!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2212"/>
            <a:ext cx="4270930" cy="53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 App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0437"/>
            <a:ext cx="4953000" cy="5668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8/16</a:t>
            </a:r>
            <a:endParaRPr lang="en-US" dirty="0" smtClean="0"/>
          </a:p>
          <a:p>
            <a:r>
              <a:rPr lang="en-US" dirty="0" smtClean="0"/>
              <a:t>Fully Functional</a:t>
            </a:r>
          </a:p>
          <a:p>
            <a:r>
              <a:rPr lang="en-US" b="1" i="1" dirty="0" smtClean="0"/>
              <a:t>Polished</a:t>
            </a:r>
          </a:p>
          <a:p>
            <a:pPr lvl="1"/>
            <a:r>
              <a:rPr lang="en-US" dirty="0" smtClean="0"/>
              <a:t>UI polished</a:t>
            </a:r>
          </a:p>
          <a:p>
            <a:pPr lvl="1"/>
            <a:r>
              <a:rPr lang="en-US" dirty="0" smtClean="0"/>
              <a:t>icon</a:t>
            </a:r>
          </a:p>
          <a:p>
            <a:pPr lvl="1"/>
            <a:r>
              <a:rPr lang="en-US" dirty="0" smtClean="0"/>
              <a:t>graphics if necessary</a:t>
            </a:r>
          </a:p>
          <a:p>
            <a:pPr lvl="1"/>
            <a:r>
              <a:rPr lang="en-US" dirty="0" smtClean="0"/>
              <a:t>menu options / app bar</a:t>
            </a:r>
          </a:p>
          <a:p>
            <a:pPr lvl="1"/>
            <a:r>
              <a:rPr lang="en-US" dirty="0" smtClean="0"/>
              <a:t>sound / feedback</a:t>
            </a:r>
          </a:p>
          <a:p>
            <a:pPr lvl="1"/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responsiveness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4" y="1066800"/>
            <a:ext cx="4269856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9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4343400" cy="5211763"/>
          </a:xfrm>
        </p:spPr>
        <p:txBody>
          <a:bodyPr/>
          <a:lstStyle/>
          <a:p>
            <a:r>
              <a:rPr lang="en-US" dirty="0" smtClean="0"/>
              <a:t>8/15 </a:t>
            </a:r>
            <a:r>
              <a:rPr lang="en-US" dirty="0" smtClean="0"/>
              <a:t>and </a:t>
            </a:r>
            <a:r>
              <a:rPr lang="en-US" dirty="0" smtClean="0"/>
              <a:t>8/16</a:t>
            </a:r>
            <a:endParaRPr lang="en-US" dirty="0" smtClean="0"/>
          </a:p>
          <a:p>
            <a:r>
              <a:rPr lang="en-US" dirty="0" smtClean="0"/>
              <a:t>Assigned randomly</a:t>
            </a:r>
          </a:p>
          <a:p>
            <a:r>
              <a:rPr lang="en-US" dirty="0" smtClean="0"/>
              <a:t>roughly 10 minutes per presentation</a:t>
            </a:r>
          </a:p>
          <a:p>
            <a:r>
              <a:rPr lang="en-US" dirty="0" smtClean="0"/>
              <a:t>describe and demo app to class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549958" cy="584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11732</TotalTime>
  <Words>882</Words>
  <Application>Microsoft Office PowerPoint</Application>
  <PresentationFormat>On-screen Show (4:3)</PresentationFormat>
  <Paragraphs>198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CS371m - Mobile Computing</vt:lpstr>
      <vt:lpstr>App Project</vt:lpstr>
      <vt:lpstr>App Milestones</vt:lpstr>
      <vt:lpstr>App Proposals</vt:lpstr>
      <vt:lpstr>PowerPoint Presentation</vt:lpstr>
      <vt:lpstr>PowerPoint Presentation</vt:lpstr>
      <vt:lpstr>Design Document</vt:lpstr>
      <vt:lpstr>Finished App Project</vt:lpstr>
      <vt:lpstr>Beta Demos</vt:lpstr>
      <vt:lpstr>Recommendations</vt:lpstr>
      <vt:lpstr>Recommendations</vt:lpstr>
      <vt:lpstr>Recommendations</vt:lpstr>
      <vt:lpstr>Requirement</vt:lpstr>
      <vt:lpstr>Recommendations</vt:lpstr>
      <vt:lpstr>Backends</vt:lpstr>
      <vt:lpstr>Past projects</vt:lpstr>
      <vt:lpstr>UTCS Lab Map</vt:lpstr>
      <vt:lpstr>Past Projects</vt:lpstr>
      <vt:lpstr>Dress for the Weather</vt:lpstr>
      <vt:lpstr>Austin Pets Alive</vt:lpstr>
      <vt:lpstr>Shooting Stars Chronicles</vt:lpstr>
      <vt:lpstr>MovieGoer</vt:lpstr>
      <vt:lpstr>Tower Defense </vt:lpstr>
      <vt:lpstr>Polyfly - Fall 2013</vt:lpstr>
      <vt:lpstr>Deballisher</vt:lpstr>
      <vt:lpstr>TraceMe</vt:lpstr>
      <vt:lpstr>Cards Against People</vt:lpstr>
      <vt:lpstr>Android Design Guidelines</vt:lpstr>
      <vt:lpstr>Create Vision</vt:lpstr>
      <vt:lpstr>Simplify My Life</vt:lpstr>
      <vt:lpstr>Make Me Amazing</vt:lpstr>
      <vt:lpstr>Apple App Guidelines</vt:lpstr>
      <vt:lpstr>Apple Human Interface Principles</vt:lpstr>
      <vt:lpstr>User Experience Guidelines</vt:lpstr>
      <vt:lpstr>User Experience Guidelines</vt:lpstr>
    </vt:vector>
  </TitlesOfParts>
  <Company>University of Texas at Austin Computer Science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CS378 - Mobile Computing</dc:title>
  <dc:creator>Michael D. Scott</dc:creator>
  <cp:lastModifiedBy>scottm</cp:lastModifiedBy>
  <cp:revision>279</cp:revision>
  <cp:lastPrinted>2012-01-30T16:00:04Z</cp:lastPrinted>
  <dcterms:created xsi:type="dcterms:W3CDTF">2012-01-17T18:47:14Z</dcterms:created>
  <dcterms:modified xsi:type="dcterms:W3CDTF">2018-06-25T15:48:22Z</dcterms:modified>
</cp:coreProperties>
</file>